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2.xml" ContentType="application/vnd.openxmlformats-officedocument.presentationml.slide+xml"/>
  <Override PartName="/ppt/slides/slide101.xml" ContentType="application/vnd.openxmlformats-officedocument.presentationml.slide+xml"/>
  <Override PartName="/ppt/slides/slide99.xml" ContentType="application/vnd.openxmlformats-officedocument.presentationml.slide+xml"/>
  <Override PartName="/ppt/slides/slide103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100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2.xml" ContentType="application/vnd.openxmlformats-officedocument.presentationml.slide+xml"/>
  <Override PartName="/ppt/slides/slide111.xml" ContentType="application/vnd.openxmlformats-officedocument.presentationml.slide+xml"/>
  <Override PartName="/ppt/slides/slide110.xml" ContentType="application/vnd.openxmlformats-officedocument.presentationml.slide+xml"/>
  <Override PartName="/ppt/slides/slide109.xml" ContentType="application/vnd.openxmlformats-officedocument.presentationml.slide+xml"/>
  <Override PartName="/ppt/slides/slide108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96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13.xml" ContentType="application/vnd.openxmlformats-officedocument.presentationml.slide+xml"/>
  <Override PartName="/ppt/slides/slide115.xml" ContentType="application/vnd.openxmlformats-officedocument.presentationml.slide+xml"/>
  <Override PartName="/ppt/slides/slide140.xml" ContentType="application/vnd.openxmlformats-officedocument.presentationml.slide+xml"/>
  <Override PartName="/ppt/slides/slide139.xml" ContentType="application/vnd.openxmlformats-officedocument.presentationml.slide+xml"/>
  <Override PartName="/ppt/slides/slide138.xml" ContentType="application/vnd.openxmlformats-officedocument.presentationml.slide+xml"/>
  <Override PartName="/ppt/slides/slide137.xml" ContentType="application/vnd.openxmlformats-officedocument.presentationml.slide+xml"/>
  <Override PartName="/ppt/slides/slide136.xml" ContentType="application/vnd.openxmlformats-officedocument.presentationml.slide+xml"/>
  <Override PartName="/ppt/slides/slide135.xml" ContentType="application/vnd.openxmlformats-officedocument.presentationml.slide+xml"/>
  <Override PartName="/ppt/slides/slide134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9.xml" ContentType="application/vnd.openxmlformats-officedocument.presentationml.slide+xml"/>
  <Override PartName="/ppt/slides/slide148.xml" ContentType="application/vnd.openxmlformats-officedocument.presentationml.slide+xml"/>
  <Override PartName="/ppt/slides/slide147.xml" ContentType="application/vnd.openxmlformats-officedocument.presentationml.slide+xml"/>
  <Override PartName="/ppt/slides/slide146.xml" ContentType="application/vnd.openxmlformats-officedocument.presentationml.slide+xml"/>
  <Override PartName="/ppt/slides/slide145.xml" ContentType="application/vnd.openxmlformats-officedocument.presentationml.slide+xml"/>
  <Override PartName="/ppt/slides/slide144.xml" ContentType="application/vnd.openxmlformats-officedocument.presentationml.slide+xml"/>
  <Override PartName="/ppt/slides/slide133.xml" ContentType="application/vnd.openxmlformats-officedocument.presentationml.slide+xml"/>
  <Override PartName="/ppt/slides/slide132.xml" ContentType="application/vnd.openxmlformats-officedocument.presentationml.slide+xml"/>
  <Override PartName="/ppt/slides/slide131.xml" ContentType="application/vnd.openxmlformats-officedocument.presentationml.slide+xml"/>
  <Override PartName="/ppt/slides/slide121.xml" ContentType="application/vnd.openxmlformats-officedocument.presentationml.slide+xml"/>
  <Override PartName="/ppt/slides/slide120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0.xml" ContentType="application/vnd.openxmlformats-officedocument.presentationml.slide+xml"/>
  <Override PartName="/ppt/slides/slide129.xml" ContentType="application/vnd.openxmlformats-officedocument.presentationml.slide+xml"/>
  <Override PartName="/ppt/slides/slide128.xml" ContentType="application/vnd.openxmlformats-officedocument.presentationml.slide+xml"/>
  <Override PartName="/ppt/slides/slide127.xml" ContentType="application/vnd.openxmlformats-officedocument.presentationml.slide+xml"/>
  <Override PartName="/ppt/slides/slide126.xml" ContentType="application/vnd.openxmlformats-officedocument.presentationml.slide+xml"/>
  <Override PartName="/ppt/slides/slide125.xml" ContentType="application/vnd.openxmlformats-officedocument.presentationml.slide+xml"/>
  <Override PartName="/ppt/slides/slide114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76.xml" ContentType="application/vnd.openxmlformats-officedocument.presentationml.slide+xml"/>
  <Override PartName="/ppt/slides/slide1.xml" ContentType="application/vnd.openxmlformats-officedocument.presentationml.slide+xml"/>
  <Override PartName="/ppt/slides/slide8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51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4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9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4.xml" ContentType="application/vnd.openxmlformats-officedocument.customXmlProperties+xml"/>
  <Override PartName="/customXml/itemProps33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19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4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3.xml" ContentType="application/vnd.openxmlformats-officedocument.customXmlProperties+xml"/>
  <Override PartName="/customXml/itemProps62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2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58.xml" ContentType="application/vnd.openxmlformats-officedocument.customXmlProperties+xml"/>
  <Override PartName="/customXml/itemProps57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3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8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3.xml" ContentType="application/vnd.openxmlformats-officedocument.customXmlProperties+xml"/>
  <Override PartName="/customXml/itemProps52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4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3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30.xml" ContentType="application/vnd.openxmlformats-officedocument.customXmlProperties+xml"/>
  <Override PartName="/customXml/itemProps129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17.xml" ContentType="application/vnd.openxmlformats-officedocument.customXmlProperties+xml"/>
  <Override PartName="/customXml/itemProps116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21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5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63.xml" ContentType="application/vnd.openxmlformats-officedocument.customXmlProperties+xml"/>
  <Override PartName="/customXml/itemProps162.xml" ContentType="application/vnd.openxmlformats-officedocument.customXmlProperties+xml"/>
  <Override PartName="/customXml/itemProps161.xml" ContentType="application/vnd.openxmlformats-officedocument.customXmlProperties+xml"/>
  <Override PartName="/customXml/itemProps164.xml" ContentType="application/vnd.openxmlformats-officedocument.customXmlProperties+xml"/>
  <Override PartName="/customXml/itemProps167.xml" ContentType="application/vnd.openxmlformats-officedocument.customXmlProperties+xml"/>
  <Override PartName="/customXml/itemProps166.xml" ContentType="application/vnd.openxmlformats-officedocument.customXmlProperties+xml"/>
  <Override PartName="/customXml/itemProps165.xml" ContentType="application/vnd.openxmlformats-officedocument.customXmlProperties+xml"/>
  <Override PartName="/customXml/itemProps160.xml" ContentType="application/vnd.openxmlformats-officedocument.customXmlProperties+xml"/>
  <Override PartName="/customXml/itemProps159.xml" ContentType="application/vnd.openxmlformats-officedocument.customXmlProperties+xml"/>
  <Override PartName="/customXml/itemProps154.xml" ContentType="application/vnd.openxmlformats-officedocument.customXmlProperties+xml"/>
  <Override PartName="/customXml/itemProps153.xml" ContentType="application/vnd.openxmlformats-officedocument.customXmlProperties+xml"/>
  <Override PartName="/customXml/itemProps152.xml" ContentType="application/vnd.openxmlformats-officedocument.customXmlProperties+xml"/>
  <Override PartName="/customXml/itemProps155.xml" ContentType="application/vnd.openxmlformats-officedocument.customXmlProperties+xml"/>
  <Override PartName="/customXml/itemProps158.xml" ContentType="application/vnd.openxmlformats-officedocument.customXmlProperties+xml"/>
  <Override PartName="/customXml/itemProps157.xml" ContentType="application/vnd.openxmlformats-officedocument.customXmlProperties+xml"/>
  <Override PartName="/customXml/itemProps156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80.xml" ContentType="application/vnd.openxmlformats-officedocument.customXmlProperties+xml"/>
  <Override PartName="/customXml/itemProps179.xml" ContentType="application/vnd.openxmlformats-officedocument.customXmlProperties+xml"/>
  <Override PartName="/customXml/itemProps178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83.xml" ContentType="application/vnd.openxmlformats-officedocument.customXmlProperties+xml"/>
  <Override PartName="/customXml/itemProps177.xml" ContentType="application/vnd.openxmlformats-officedocument.customXmlProperties+xml"/>
  <Override PartName="/customXml/itemProps172.xml" ContentType="application/vnd.openxmlformats-officedocument.customXmlProperties+xml"/>
  <Override PartName="/customXml/itemProps171.xml" ContentType="application/vnd.openxmlformats-officedocument.customXmlProperties+xml"/>
  <Override PartName="/customXml/itemProps170.xml" ContentType="application/vnd.openxmlformats-officedocument.customXmlProperties+xml"/>
  <Override PartName="/customXml/itemProps173.xml" ContentType="application/vnd.openxmlformats-officedocument.customXmlProperties+xml"/>
  <Override PartName="/customXml/itemProps176.xml" ContentType="application/vnd.openxmlformats-officedocument.customXmlProperties+xml"/>
  <Override PartName="/customXml/itemProps175.xml" ContentType="application/vnd.openxmlformats-officedocument.customXmlProperties+xml"/>
  <Override PartName="/customXml/itemProps174.xml" ContentType="application/vnd.openxmlformats-officedocument.customXmlProperties+xml"/>
  <Override PartName="/customXml/itemProps112.xml" ContentType="application/vnd.openxmlformats-officedocument.customXmlProperties+xml"/>
  <Override PartName="/customXml/itemProps75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99.xml" ContentType="application/vnd.openxmlformats-officedocument.customXmlProperties+xml"/>
  <Override PartName="/customXml/itemProps98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103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08.xml" ContentType="application/vnd.openxmlformats-officedocument.customXmlProperties+xml"/>
  <Override PartName="/customXml/itemProps107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94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1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0.xml" ContentType="application/vnd.openxmlformats-officedocument.customXmlProperties+xml"/>
  <Override PartName="/customXml/itemProps89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185.xml" ContentType="application/vnd.openxmlformats-officedocument.customXmlProperties+xml"/>
  <Override PartName="/customXml/itemProps184.xml" ContentType="application/vnd.openxmlformats-officedocument.customXmlProperties+xml"/>
  <Override PartName="/customXml/itemProps186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4"/>
  </p:sldMasterIdLst>
  <p:notesMasterIdLst>
    <p:notesMasterId r:id="rId334"/>
  </p:notesMasterIdLst>
  <p:handoutMasterIdLst>
    <p:handoutMasterId r:id="rId335"/>
  </p:handoutMasterIdLst>
  <p:sldIdLst>
    <p:sldId id="256" r:id="rId185"/>
    <p:sldId id="263" r:id="rId186"/>
    <p:sldId id="261" r:id="rId187"/>
    <p:sldId id="257" r:id="rId188"/>
    <p:sldId id="264" r:id="rId189"/>
    <p:sldId id="315" r:id="rId190"/>
    <p:sldId id="310" r:id="rId191"/>
    <p:sldId id="311" r:id="rId192"/>
    <p:sldId id="312" r:id="rId193"/>
    <p:sldId id="313" r:id="rId194"/>
    <p:sldId id="314" r:id="rId195"/>
    <p:sldId id="393" r:id="rId196"/>
    <p:sldId id="394" r:id="rId197"/>
    <p:sldId id="395" r:id="rId198"/>
    <p:sldId id="396" r:id="rId199"/>
    <p:sldId id="397" r:id="rId200"/>
    <p:sldId id="291" r:id="rId201"/>
    <p:sldId id="292" r:id="rId202"/>
    <p:sldId id="398" r:id="rId203"/>
    <p:sldId id="399" r:id="rId204"/>
    <p:sldId id="400" r:id="rId205"/>
    <p:sldId id="295" r:id="rId206"/>
    <p:sldId id="296" r:id="rId207"/>
    <p:sldId id="307" r:id="rId208"/>
    <p:sldId id="308" r:id="rId209"/>
    <p:sldId id="309" r:id="rId210"/>
    <p:sldId id="265" r:id="rId211"/>
    <p:sldId id="306" r:id="rId212"/>
    <p:sldId id="317" r:id="rId213"/>
    <p:sldId id="318" r:id="rId214"/>
    <p:sldId id="319" r:id="rId215"/>
    <p:sldId id="334" r:id="rId216"/>
    <p:sldId id="320" r:id="rId217"/>
    <p:sldId id="321" r:id="rId218"/>
    <p:sldId id="322" r:id="rId219"/>
    <p:sldId id="324" r:id="rId220"/>
    <p:sldId id="333" r:id="rId221"/>
    <p:sldId id="327" r:id="rId222"/>
    <p:sldId id="325" r:id="rId223"/>
    <p:sldId id="326" r:id="rId224"/>
    <p:sldId id="328" r:id="rId225"/>
    <p:sldId id="331" r:id="rId226"/>
    <p:sldId id="332" r:id="rId227"/>
    <p:sldId id="330" r:id="rId228"/>
    <p:sldId id="329" r:id="rId229"/>
    <p:sldId id="336" r:id="rId230"/>
    <p:sldId id="335" r:id="rId231"/>
    <p:sldId id="338" r:id="rId232"/>
    <p:sldId id="339" r:id="rId233"/>
    <p:sldId id="340" r:id="rId234"/>
    <p:sldId id="342" r:id="rId235"/>
    <p:sldId id="341" r:id="rId236"/>
    <p:sldId id="343" r:id="rId237"/>
    <p:sldId id="345" r:id="rId238"/>
    <p:sldId id="346" r:id="rId239"/>
    <p:sldId id="347" r:id="rId240"/>
    <p:sldId id="348" r:id="rId241"/>
    <p:sldId id="349" r:id="rId242"/>
    <p:sldId id="350" r:id="rId243"/>
    <p:sldId id="352" r:id="rId244"/>
    <p:sldId id="354" r:id="rId245"/>
    <p:sldId id="351" r:id="rId246"/>
    <p:sldId id="355" r:id="rId247"/>
    <p:sldId id="356" r:id="rId248"/>
    <p:sldId id="357" r:id="rId249"/>
    <p:sldId id="358" r:id="rId250"/>
    <p:sldId id="359" r:id="rId251"/>
    <p:sldId id="360" r:id="rId252"/>
    <p:sldId id="361" r:id="rId253"/>
    <p:sldId id="362" r:id="rId254"/>
    <p:sldId id="363" r:id="rId255"/>
    <p:sldId id="381" r:id="rId256"/>
    <p:sldId id="382" r:id="rId257"/>
    <p:sldId id="383" r:id="rId258"/>
    <p:sldId id="385" r:id="rId259"/>
    <p:sldId id="386" r:id="rId260"/>
    <p:sldId id="387" r:id="rId261"/>
    <p:sldId id="388" r:id="rId262"/>
    <p:sldId id="389" r:id="rId263"/>
    <p:sldId id="379" r:id="rId264"/>
    <p:sldId id="380" r:id="rId265"/>
    <p:sldId id="374" r:id="rId266"/>
    <p:sldId id="372" r:id="rId267"/>
    <p:sldId id="371" r:id="rId268"/>
    <p:sldId id="373" r:id="rId269"/>
    <p:sldId id="369" r:id="rId270"/>
    <p:sldId id="370" r:id="rId271"/>
    <p:sldId id="364" r:id="rId272"/>
    <p:sldId id="365" r:id="rId273"/>
    <p:sldId id="366" r:id="rId274"/>
    <p:sldId id="367" r:id="rId275"/>
    <p:sldId id="376" r:id="rId276"/>
    <p:sldId id="375" r:id="rId277"/>
    <p:sldId id="377" r:id="rId278"/>
    <p:sldId id="378" r:id="rId279"/>
    <p:sldId id="384" r:id="rId280"/>
    <p:sldId id="293" r:id="rId281"/>
    <p:sldId id="390" r:id="rId282"/>
    <p:sldId id="392" r:id="rId283"/>
    <p:sldId id="401" r:id="rId284"/>
    <p:sldId id="402" r:id="rId285"/>
    <p:sldId id="409" r:id="rId286"/>
    <p:sldId id="403" r:id="rId287"/>
    <p:sldId id="404" r:id="rId288"/>
    <p:sldId id="405" r:id="rId289"/>
    <p:sldId id="406" r:id="rId290"/>
    <p:sldId id="407" r:id="rId291"/>
    <p:sldId id="408" r:id="rId292"/>
    <p:sldId id="410" r:id="rId293"/>
    <p:sldId id="411" r:id="rId294"/>
    <p:sldId id="412" r:id="rId295"/>
    <p:sldId id="413" r:id="rId296"/>
    <p:sldId id="414" r:id="rId297"/>
    <p:sldId id="415" r:id="rId298"/>
    <p:sldId id="416" r:id="rId299"/>
    <p:sldId id="417" r:id="rId300"/>
    <p:sldId id="418" r:id="rId301"/>
    <p:sldId id="419" r:id="rId302"/>
    <p:sldId id="420" r:id="rId303"/>
    <p:sldId id="454" r:id="rId304"/>
    <p:sldId id="455" r:id="rId305"/>
    <p:sldId id="456" r:id="rId306"/>
    <p:sldId id="457" r:id="rId307"/>
    <p:sldId id="458" r:id="rId308"/>
    <p:sldId id="459" r:id="rId309"/>
    <p:sldId id="460" r:id="rId310"/>
    <p:sldId id="461" r:id="rId311"/>
    <p:sldId id="462" r:id="rId312"/>
    <p:sldId id="463" r:id="rId313"/>
    <p:sldId id="464" r:id="rId314"/>
    <p:sldId id="465" r:id="rId315"/>
    <p:sldId id="466" r:id="rId316"/>
    <p:sldId id="470" r:id="rId317"/>
    <p:sldId id="471" r:id="rId318"/>
    <p:sldId id="472" r:id="rId319"/>
    <p:sldId id="473" r:id="rId320"/>
    <p:sldId id="474" r:id="rId321"/>
    <p:sldId id="468" r:id="rId322"/>
    <p:sldId id="469" r:id="rId323"/>
    <p:sldId id="475" r:id="rId324"/>
    <p:sldId id="476" r:id="rId325"/>
    <p:sldId id="477" r:id="rId326"/>
    <p:sldId id="478" r:id="rId327"/>
    <p:sldId id="479" r:id="rId328"/>
    <p:sldId id="480" r:id="rId329"/>
    <p:sldId id="481" r:id="rId330"/>
    <p:sldId id="391" r:id="rId331"/>
    <p:sldId id="304" r:id="rId332"/>
    <p:sldId id="344" r:id="rId3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vossough" initials="av" lastIdx="1" clrIdx="0">
    <p:extLst>
      <p:ext uri="{19B8F6BF-5375-455C-9EA6-DF929625EA0E}">
        <p15:presenceInfo xmlns:p15="http://schemas.microsoft.com/office/powerpoint/2012/main" userId="2e4a945c9bdd1b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64BF6"/>
    <a:srgbClr val="F0ECD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6" autoAdjust="0"/>
    <p:restoredTop sz="94280" autoAdjust="0"/>
  </p:normalViewPr>
  <p:slideViewPr>
    <p:cSldViewPr>
      <p:cViewPr varScale="1">
        <p:scale>
          <a:sx n="72" d="100"/>
          <a:sy n="72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" Target="slides/slide115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slide" Target="slides/slide140.xml"/><Relationship Id="rId170" Type="http://schemas.openxmlformats.org/officeDocument/2006/relationships/customXml" Target="../customXml/item170.xml"/><Relationship Id="rId226" Type="http://schemas.openxmlformats.org/officeDocument/2006/relationships/slide" Target="slides/slide42.xml"/><Relationship Id="rId268" Type="http://schemas.openxmlformats.org/officeDocument/2006/relationships/slide" Target="slides/slide84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slide" Target="slides/slide53.xml"/><Relationship Id="rId279" Type="http://schemas.openxmlformats.org/officeDocument/2006/relationships/slide" Target="slides/slide95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slide" Target="slides/slide106.xml"/><Relationship Id="rId304" Type="http://schemas.openxmlformats.org/officeDocument/2006/relationships/slide" Target="slides/slide12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slide" Target="slides/slide8.xml"/><Relationship Id="rId206" Type="http://schemas.openxmlformats.org/officeDocument/2006/relationships/slide" Target="slides/slide22.xml"/><Relationship Id="rId248" Type="http://schemas.openxmlformats.org/officeDocument/2006/relationships/slide" Target="slides/slide64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slide" Target="slides/slide131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slide" Target="slides/slide33.xml"/><Relationship Id="rId259" Type="http://schemas.openxmlformats.org/officeDocument/2006/relationships/slide" Target="slides/slide75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86.xml"/><Relationship Id="rId326" Type="http://schemas.openxmlformats.org/officeDocument/2006/relationships/slide" Target="slides/slide142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slide" Target="slides/slide44.xml"/><Relationship Id="rId281" Type="http://schemas.openxmlformats.org/officeDocument/2006/relationships/slide" Target="slides/slide97.xml"/><Relationship Id="rId337" Type="http://schemas.openxmlformats.org/officeDocument/2006/relationships/presProps" Target="presProps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slide" Target="slides/slide55.xml"/><Relationship Id="rId250" Type="http://schemas.openxmlformats.org/officeDocument/2006/relationships/slide" Target="slides/slide66.xml"/><Relationship Id="rId292" Type="http://schemas.openxmlformats.org/officeDocument/2006/relationships/slide" Target="slides/slide108.xml"/><Relationship Id="rId306" Type="http://schemas.openxmlformats.org/officeDocument/2006/relationships/slide" Target="slides/slide122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52" Type="http://schemas.openxmlformats.org/officeDocument/2006/relationships/customXml" Target="../customXml/item152.xml"/><Relationship Id="rId194" Type="http://schemas.openxmlformats.org/officeDocument/2006/relationships/slide" Target="slides/slide10.xml"/><Relationship Id="rId208" Type="http://schemas.openxmlformats.org/officeDocument/2006/relationships/slide" Target="slides/slide24.xml"/><Relationship Id="rId240" Type="http://schemas.openxmlformats.org/officeDocument/2006/relationships/slide" Target="slides/slide56.xml"/><Relationship Id="rId261" Type="http://schemas.openxmlformats.org/officeDocument/2006/relationships/slide" Target="slides/slide77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slide" Target="slides/slide98.xml"/><Relationship Id="rId317" Type="http://schemas.openxmlformats.org/officeDocument/2006/relationships/slide" Target="slides/slide133.xml"/><Relationship Id="rId338" Type="http://schemas.openxmlformats.org/officeDocument/2006/relationships/viewProps" Target="viewProps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Master" Target="slideMasters/slideMaster1.xml"/><Relationship Id="rId219" Type="http://schemas.openxmlformats.org/officeDocument/2006/relationships/slide" Target="slides/slide35.xml"/><Relationship Id="rId230" Type="http://schemas.openxmlformats.org/officeDocument/2006/relationships/slide" Target="slides/slide46.xml"/><Relationship Id="rId251" Type="http://schemas.openxmlformats.org/officeDocument/2006/relationships/slide" Target="slides/slide67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slide" Target="slides/slide88.xml"/><Relationship Id="rId293" Type="http://schemas.openxmlformats.org/officeDocument/2006/relationships/slide" Target="slides/slide109.xml"/><Relationship Id="rId307" Type="http://schemas.openxmlformats.org/officeDocument/2006/relationships/slide" Target="slides/slide123.xml"/><Relationship Id="rId328" Type="http://schemas.openxmlformats.org/officeDocument/2006/relationships/slide" Target="slides/slide144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slide" Target="slides/slide11.xml"/><Relationship Id="rId209" Type="http://schemas.openxmlformats.org/officeDocument/2006/relationships/slide" Target="slides/slide25.xml"/><Relationship Id="rId220" Type="http://schemas.openxmlformats.org/officeDocument/2006/relationships/slide" Target="slides/slide36.xml"/><Relationship Id="rId241" Type="http://schemas.openxmlformats.org/officeDocument/2006/relationships/slide" Target="slides/slide57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slide" Target="slides/slide78.xml"/><Relationship Id="rId283" Type="http://schemas.openxmlformats.org/officeDocument/2006/relationships/slide" Target="slides/slide99.xml"/><Relationship Id="rId318" Type="http://schemas.openxmlformats.org/officeDocument/2006/relationships/slide" Target="slides/slide134.xml"/><Relationship Id="rId339" Type="http://schemas.openxmlformats.org/officeDocument/2006/relationships/theme" Target="theme/theme1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slide" Target="slides/slide1.xml"/><Relationship Id="rId9" Type="http://schemas.openxmlformats.org/officeDocument/2006/relationships/customXml" Target="../customXml/item9.xml"/><Relationship Id="rId210" Type="http://schemas.openxmlformats.org/officeDocument/2006/relationships/slide" Target="slides/slide26.xml"/><Relationship Id="rId26" Type="http://schemas.openxmlformats.org/officeDocument/2006/relationships/customXml" Target="../customXml/item26.xml"/><Relationship Id="rId231" Type="http://schemas.openxmlformats.org/officeDocument/2006/relationships/slide" Target="slides/slide47.xml"/><Relationship Id="rId252" Type="http://schemas.openxmlformats.org/officeDocument/2006/relationships/slide" Target="slides/slide68.xml"/><Relationship Id="rId273" Type="http://schemas.openxmlformats.org/officeDocument/2006/relationships/slide" Target="slides/slide89.xml"/><Relationship Id="rId294" Type="http://schemas.openxmlformats.org/officeDocument/2006/relationships/slide" Target="slides/slide110.xml"/><Relationship Id="rId308" Type="http://schemas.openxmlformats.org/officeDocument/2006/relationships/slide" Target="slides/slide124.xml"/><Relationship Id="rId329" Type="http://schemas.openxmlformats.org/officeDocument/2006/relationships/slide" Target="slides/slide145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tableStyles" Target="tableStyles.xml"/><Relationship Id="rId196" Type="http://schemas.openxmlformats.org/officeDocument/2006/relationships/slide" Target="slides/slide12.xml"/><Relationship Id="rId200" Type="http://schemas.openxmlformats.org/officeDocument/2006/relationships/slide" Target="slides/slide16.xml"/><Relationship Id="rId16" Type="http://schemas.openxmlformats.org/officeDocument/2006/relationships/customXml" Target="../customXml/item16.xml"/><Relationship Id="rId221" Type="http://schemas.openxmlformats.org/officeDocument/2006/relationships/slide" Target="slides/slide37.xml"/><Relationship Id="rId242" Type="http://schemas.openxmlformats.org/officeDocument/2006/relationships/slide" Target="slides/slide58.xml"/><Relationship Id="rId263" Type="http://schemas.openxmlformats.org/officeDocument/2006/relationships/slide" Target="slides/slide79.xml"/><Relationship Id="rId284" Type="http://schemas.openxmlformats.org/officeDocument/2006/relationships/slide" Target="slides/slide100.xml"/><Relationship Id="rId319" Type="http://schemas.openxmlformats.org/officeDocument/2006/relationships/slide" Target="slides/slide135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slide" Target="slides/slide146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slide" Target="slides/slide2.xml"/><Relationship Id="rId211" Type="http://schemas.openxmlformats.org/officeDocument/2006/relationships/slide" Target="slides/slide27.xml"/><Relationship Id="rId232" Type="http://schemas.openxmlformats.org/officeDocument/2006/relationships/slide" Target="slides/slide48.xml"/><Relationship Id="rId253" Type="http://schemas.openxmlformats.org/officeDocument/2006/relationships/slide" Target="slides/slide69.xml"/><Relationship Id="rId274" Type="http://schemas.openxmlformats.org/officeDocument/2006/relationships/slide" Target="slides/slide90.xml"/><Relationship Id="rId295" Type="http://schemas.openxmlformats.org/officeDocument/2006/relationships/slide" Target="slides/slide111.xml"/><Relationship Id="rId309" Type="http://schemas.openxmlformats.org/officeDocument/2006/relationships/slide" Target="slides/slide125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slide" Target="slides/slide136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slide" Target="slides/slide13.xml"/><Relationship Id="rId341" Type="http://schemas.openxmlformats.org/officeDocument/2006/relationships/customXml" Target="../customXml/item184.xml"/><Relationship Id="rId201" Type="http://schemas.openxmlformats.org/officeDocument/2006/relationships/slide" Target="slides/slide17.xml"/><Relationship Id="rId222" Type="http://schemas.openxmlformats.org/officeDocument/2006/relationships/slide" Target="slides/slide38.xml"/><Relationship Id="rId243" Type="http://schemas.openxmlformats.org/officeDocument/2006/relationships/slide" Target="slides/slide59.xml"/><Relationship Id="rId264" Type="http://schemas.openxmlformats.org/officeDocument/2006/relationships/slide" Target="slides/slide80.xml"/><Relationship Id="rId285" Type="http://schemas.openxmlformats.org/officeDocument/2006/relationships/slide" Target="slides/slide10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126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slide" Target="slides/slide3.xml"/><Relationship Id="rId331" Type="http://schemas.openxmlformats.org/officeDocument/2006/relationships/slide" Target="slides/slide147.xml"/><Relationship Id="rId1" Type="http://schemas.openxmlformats.org/officeDocument/2006/relationships/customXml" Target="../customXml/item1.xml"/><Relationship Id="rId212" Type="http://schemas.openxmlformats.org/officeDocument/2006/relationships/slide" Target="slides/slide28.xml"/><Relationship Id="rId233" Type="http://schemas.openxmlformats.org/officeDocument/2006/relationships/slide" Target="slides/slide49.xml"/><Relationship Id="rId254" Type="http://schemas.openxmlformats.org/officeDocument/2006/relationships/slide" Target="slides/slide70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91.xml"/><Relationship Id="rId296" Type="http://schemas.openxmlformats.org/officeDocument/2006/relationships/slide" Target="slides/slide112.xml"/><Relationship Id="rId300" Type="http://schemas.openxmlformats.org/officeDocument/2006/relationships/slide" Target="slides/slide116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slide" Target="slides/slide14.xml"/><Relationship Id="rId321" Type="http://schemas.openxmlformats.org/officeDocument/2006/relationships/slide" Target="slides/slide137.xml"/><Relationship Id="rId342" Type="http://schemas.openxmlformats.org/officeDocument/2006/relationships/customXml" Target="../customXml/item185.xml"/><Relationship Id="rId202" Type="http://schemas.openxmlformats.org/officeDocument/2006/relationships/slide" Target="slides/slide18.xml"/><Relationship Id="rId223" Type="http://schemas.openxmlformats.org/officeDocument/2006/relationships/slide" Target="slides/slide39.xml"/><Relationship Id="rId244" Type="http://schemas.openxmlformats.org/officeDocument/2006/relationships/slide" Target="slides/slide6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slide" Target="slides/slide81.xml"/><Relationship Id="rId286" Type="http://schemas.openxmlformats.org/officeDocument/2006/relationships/slide" Target="slides/slide102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slide" Target="slides/slide4.xml"/><Relationship Id="rId311" Type="http://schemas.openxmlformats.org/officeDocument/2006/relationships/slide" Target="slides/slide127.xml"/><Relationship Id="rId332" Type="http://schemas.openxmlformats.org/officeDocument/2006/relationships/slide" Target="slides/slide14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slide" Target="slides/slide29.xml"/><Relationship Id="rId234" Type="http://schemas.openxmlformats.org/officeDocument/2006/relationships/slide" Target="slides/slide5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slide" Target="slides/slide71.xml"/><Relationship Id="rId276" Type="http://schemas.openxmlformats.org/officeDocument/2006/relationships/slide" Target="slides/slide92.xml"/><Relationship Id="rId297" Type="http://schemas.openxmlformats.org/officeDocument/2006/relationships/slide" Target="slides/slide113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slide" Target="slides/slide117.xml"/><Relationship Id="rId322" Type="http://schemas.openxmlformats.org/officeDocument/2006/relationships/slide" Target="slides/slide138.xml"/><Relationship Id="rId343" Type="http://schemas.openxmlformats.org/officeDocument/2006/relationships/customXml" Target="../customXml/item186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slide" Target="slides/slide15.xml"/><Relationship Id="rId203" Type="http://schemas.openxmlformats.org/officeDocument/2006/relationships/slide" Target="slides/slide19.xml"/><Relationship Id="rId19" Type="http://schemas.openxmlformats.org/officeDocument/2006/relationships/customXml" Target="../customXml/item19.xml"/><Relationship Id="rId224" Type="http://schemas.openxmlformats.org/officeDocument/2006/relationships/slide" Target="slides/slide40.xml"/><Relationship Id="rId245" Type="http://schemas.openxmlformats.org/officeDocument/2006/relationships/slide" Target="slides/slide61.xml"/><Relationship Id="rId266" Type="http://schemas.openxmlformats.org/officeDocument/2006/relationships/slide" Target="slides/slide82.xml"/><Relationship Id="rId287" Type="http://schemas.openxmlformats.org/officeDocument/2006/relationships/slide" Target="slides/slide103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slide" Target="slides/slide128.xml"/><Relationship Id="rId333" Type="http://schemas.openxmlformats.org/officeDocument/2006/relationships/slide" Target="slides/slide149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slide" Target="slides/slide5.xml"/><Relationship Id="rId3" Type="http://schemas.openxmlformats.org/officeDocument/2006/relationships/customXml" Target="../customXml/item3.xml"/><Relationship Id="rId214" Type="http://schemas.openxmlformats.org/officeDocument/2006/relationships/slide" Target="slides/slide30.xml"/><Relationship Id="rId235" Type="http://schemas.openxmlformats.org/officeDocument/2006/relationships/slide" Target="slides/slide51.xml"/><Relationship Id="rId256" Type="http://schemas.openxmlformats.org/officeDocument/2006/relationships/slide" Target="slides/slide72.xml"/><Relationship Id="rId277" Type="http://schemas.openxmlformats.org/officeDocument/2006/relationships/slide" Target="slides/slide93.xml"/><Relationship Id="rId298" Type="http://schemas.openxmlformats.org/officeDocument/2006/relationships/slide" Target="slides/slide114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slide" Target="slides/slide118.xml"/><Relationship Id="rId323" Type="http://schemas.openxmlformats.org/officeDocument/2006/relationships/slide" Target="slides/slide13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slide" Target="slides/slide6.xml"/><Relationship Id="rId204" Type="http://schemas.openxmlformats.org/officeDocument/2006/relationships/slide" Target="slides/slide20.xml"/><Relationship Id="rId225" Type="http://schemas.openxmlformats.org/officeDocument/2006/relationships/slide" Target="slides/slide41.xml"/><Relationship Id="rId246" Type="http://schemas.openxmlformats.org/officeDocument/2006/relationships/slide" Target="slides/slide62.xml"/><Relationship Id="rId267" Type="http://schemas.openxmlformats.org/officeDocument/2006/relationships/slide" Target="slides/slide83.xml"/><Relationship Id="rId288" Type="http://schemas.openxmlformats.org/officeDocument/2006/relationships/slide" Target="slides/slide104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slide" Target="slides/slide12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slide" Target="slides/slide31.xml"/><Relationship Id="rId236" Type="http://schemas.openxmlformats.org/officeDocument/2006/relationships/slide" Target="slides/slide52.xml"/><Relationship Id="rId257" Type="http://schemas.openxmlformats.org/officeDocument/2006/relationships/slide" Target="slides/slide73.xml"/><Relationship Id="rId278" Type="http://schemas.openxmlformats.org/officeDocument/2006/relationships/slide" Target="slides/slide94.xml"/><Relationship Id="rId303" Type="http://schemas.openxmlformats.org/officeDocument/2006/relationships/slide" Target="slides/slide119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slide" Target="slides/slide7.xml"/><Relationship Id="rId205" Type="http://schemas.openxmlformats.org/officeDocument/2006/relationships/slide" Target="slides/slide21.xml"/><Relationship Id="rId247" Type="http://schemas.openxmlformats.org/officeDocument/2006/relationships/slide" Target="slides/slide63.xml"/><Relationship Id="rId107" Type="http://schemas.openxmlformats.org/officeDocument/2006/relationships/customXml" Target="../customXml/item107.xml"/><Relationship Id="rId289" Type="http://schemas.openxmlformats.org/officeDocument/2006/relationships/slide" Target="slides/slide105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slide" Target="slides/slide13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slide" Target="slides/slide32.xml"/><Relationship Id="rId258" Type="http://schemas.openxmlformats.org/officeDocument/2006/relationships/slide" Target="slides/slide74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slide" Target="slides/slide141.xml"/><Relationship Id="rId171" Type="http://schemas.openxmlformats.org/officeDocument/2006/relationships/customXml" Target="../customXml/item171.xml"/><Relationship Id="rId227" Type="http://schemas.openxmlformats.org/officeDocument/2006/relationships/slide" Target="slides/slide43.xml"/><Relationship Id="rId269" Type="http://schemas.openxmlformats.org/officeDocument/2006/relationships/slide" Target="slides/slide85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slide" Target="slides/slide96.xml"/><Relationship Id="rId336" Type="http://schemas.openxmlformats.org/officeDocument/2006/relationships/commentAuthors" Target="commentAuthors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slide" Target="slides/slide54.xml"/><Relationship Id="rId291" Type="http://schemas.openxmlformats.org/officeDocument/2006/relationships/slide" Target="slides/slide107.xml"/><Relationship Id="rId305" Type="http://schemas.openxmlformats.org/officeDocument/2006/relationships/slide" Target="slides/slide121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slide" Target="slides/slide9.xml"/><Relationship Id="rId207" Type="http://schemas.openxmlformats.org/officeDocument/2006/relationships/slide" Target="slides/slide23.xml"/><Relationship Id="rId249" Type="http://schemas.openxmlformats.org/officeDocument/2006/relationships/slide" Target="slides/slide65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76.xml"/><Relationship Id="rId316" Type="http://schemas.openxmlformats.org/officeDocument/2006/relationships/slide" Target="slides/slide132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62" Type="http://schemas.openxmlformats.org/officeDocument/2006/relationships/customXml" Target="../customXml/item162.xml"/><Relationship Id="rId218" Type="http://schemas.openxmlformats.org/officeDocument/2006/relationships/slide" Target="slides/slide34.xml"/><Relationship Id="rId271" Type="http://schemas.openxmlformats.org/officeDocument/2006/relationships/slide" Target="slides/slide87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slide" Target="slides/slide143.xml"/><Relationship Id="rId173" Type="http://schemas.openxmlformats.org/officeDocument/2006/relationships/customXml" Target="../customXml/item173.xml"/><Relationship Id="rId22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98D9-6980-450A-9852-A517E08D9370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Adrien Vossough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D87F-1827-4EF2-A00A-280523C8A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347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C089-9D3D-46C8-8F99-83FA52EF3AF7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Adrien Vossough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6D56F-ACC7-45F3-A38B-873E6EC8C3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0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Il manque une dizaine</a:t>
            </a:r>
            <a:r>
              <a:rPr lang="fr-FR" b="1" baseline="0" dirty="0"/>
              <a:t> de balises à cette liste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D6D56F-ACC7-45F3-A38B-873E6EC8C35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06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7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50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6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33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F086-710D-431F-AB0B-DA973F902719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180.xml"/><Relationship Id="rId4" Type="http://schemas.openxmlformats.org/officeDocument/2006/relationships/image" Target="../media/image4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9.xml"/><Relationship Id="rId4" Type="http://schemas.openxmlformats.org/officeDocument/2006/relationships/image" Target="../media/image1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0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61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4.jp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130.xml"/><Relationship Id="rId4" Type="http://schemas.openxmlformats.org/officeDocument/2006/relationships/image" Target="../media/image4.jp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3.xml"/><Relationship Id="rId2" Type="http://schemas.openxmlformats.org/officeDocument/2006/relationships/customXml" Target="../../customXml/item112.xml"/><Relationship Id="rId1" Type="http://schemas.openxmlformats.org/officeDocument/2006/relationships/customXml" Target="../../customXml/item80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0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19.xml"/><Relationship Id="rId1" Type="http://schemas.openxmlformats.org/officeDocument/2006/relationships/customXml" Target="../../customXml/item107.xml"/><Relationship Id="rId4" Type="http://schemas.openxmlformats.org/officeDocument/2006/relationships/image" Target="../media/image4.jp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17.xml"/><Relationship Id="rId1" Type="http://schemas.openxmlformats.org/officeDocument/2006/relationships/customXml" Target="../../customXml/item101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47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4.jp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7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1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64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8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0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8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2.xml"/><Relationship Id="rId7" Type="http://schemas.openxmlformats.org/officeDocument/2006/relationships/image" Target="../media/image7.png"/><Relationship Id="rId2" Type="http://schemas.openxmlformats.org/officeDocument/2006/relationships/customXml" Target="../../customXml/item114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5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64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0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72.xml"/><Relationship Id="rId1" Type="http://schemas.openxmlformats.org/officeDocument/2006/relationships/customXml" Target="../../customXml/item182.xml"/><Relationship Id="rId4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0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6.xml"/><Relationship Id="rId2" Type="http://schemas.openxmlformats.org/officeDocument/2006/relationships/customXml" Target="../../customXml/item129.xml"/><Relationship Id="rId1" Type="http://schemas.openxmlformats.org/officeDocument/2006/relationships/customXml" Target="../../customXml/item43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179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41.xml"/><Relationship Id="rId1" Type="http://schemas.openxmlformats.org/officeDocument/2006/relationships/customXml" Target="../../customXml/item154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8.xml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27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86.xml"/><Relationship Id="rId4" Type="http://schemas.openxmlformats.org/officeDocument/2006/relationships/image" Target="../media/image4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7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4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5.xml"/><Relationship Id="rId2" Type="http://schemas.openxmlformats.org/officeDocument/2006/relationships/customXml" Target="../../customXml/item153.xml"/><Relationship Id="rId1" Type="http://schemas.openxmlformats.org/officeDocument/2006/relationships/customXml" Target="../../customXml/item136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5.xml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6.xml"/><Relationship Id="rId7" Type="http://schemas.openxmlformats.org/officeDocument/2006/relationships/image" Target="../media/image4.jpg"/><Relationship Id="rId2" Type="http://schemas.openxmlformats.org/officeDocument/2006/relationships/customXml" Target="../../customXml/item127.xml"/><Relationship Id="rId1" Type="http://schemas.openxmlformats.org/officeDocument/2006/relationships/customXml" Target="../../customXml/item155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06.xml"/><Relationship Id="rId4" Type="http://schemas.openxmlformats.org/officeDocument/2006/relationships/customXml" Target="../../customXml/item5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6.xml"/><Relationship Id="rId2" Type="http://schemas.openxmlformats.org/officeDocument/2006/relationships/customXml" Target="../../customXml/item66.xml"/><Relationship Id="rId1" Type="http://schemas.openxmlformats.org/officeDocument/2006/relationships/customXml" Target="../../customXml/item99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59.xml"/><Relationship Id="rId1" Type="http://schemas.openxmlformats.org/officeDocument/2006/relationships/customXml" Target="../../customXml/item122.xml"/><Relationship Id="rId4" Type="http://schemas.openxmlformats.org/officeDocument/2006/relationships/image" Target="../media/image4.jp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56.xml"/><Relationship Id="rId1" Type="http://schemas.openxmlformats.org/officeDocument/2006/relationships/customXml" Target="../../customXml/item144.xml"/><Relationship Id="rId4" Type="http://schemas.openxmlformats.org/officeDocument/2006/relationships/image" Target="../media/image4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83.xml"/><Relationship Id="rId1" Type="http://schemas.openxmlformats.org/officeDocument/2006/relationships/customXml" Target="../../customXml/item6.xml"/><Relationship Id="rId4" Type="http://schemas.openxmlformats.org/officeDocument/2006/relationships/image" Target="../media/image4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2" Type="http://schemas.openxmlformats.org/officeDocument/2006/relationships/customXml" Target="../../customXml/item157.xml"/><Relationship Id="rId1" Type="http://schemas.openxmlformats.org/officeDocument/2006/relationships/customXml" Target="../../customXml/item79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7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9.xml"/><Relationship Id="rId2" Type="http://schemas.openxmlformats.org/officeDocument/2006/relationships/customXml" Target="../../customXml/item97.xml"/><Relationship Id="rId1" Type="http://schemas.openxmlformats.org/officeDocument/2006/relationships/customXml" Target="../../customXml/item68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2" Type="http://schemas.openxmlformats.org/officeDocument/2006/relationships/customXml" Target="../../customXml/item72.xml"/><Relationship Id="rId1" Type="http://schemas.openxmlformats.org/officeDocument/2006/relationships/customXml" Target="../../customXml/item81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1.xml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24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7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4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33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4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2" Type="http://schemas.openxmlformats.org/officeDocument/2006/relationships/customXml" Target="../../customXml/item134.xml"/><Relationship Id="rId1" Type="http://schemas.openxmlformats.org/officeDocument/2006/relationships/customXml" Target="../../customXml/item26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43.xml"/><Relationship Id="rId1" Type="http://schemas.openxmlformats.org/officeDocument/2006/relationships/customXml" Target="../../customXml/item169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8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2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74.xml"/><Relationship Id="rId4" Type="http://schemas.openxmlformats.org/officeDocument/2006/relationships/image" Target="../media/image4.jp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94.xml"/><Relationship Id="rId1" Type="http://schemas.openxmlformats.org/officeDocument/2006/relationships/customXml" Target="../../customXml/item108.xml"/><Relationship Id="rId4" Type="http://schemas.openxmlformats.org/officeDocument/2006/relationships/image" Target="../media/image4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8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76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5.xml"/><Relationship Id="rId2" Type="http://schemas.openxmlformats.org/officeDocument/2006/relationships/customXml" Target="../../customXml/item137.xml"/><Relationship Id="rId1" Type="http://schemas.openxmlformats.org/officeDocument/2006/relationships/customXml" Target="../../customXml/item163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158.xml"/><Relationship Id="rId4" Type="http://schemas.openxmlformats.org/officeDocument/2006/relationships/image" Target="../media/image4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5580112" cy="1944216"/>
          </a:xfrm>
        </p:spPr>
        <p:txBody>
          <a:bodyPr/>
          <a:lstStyle/>
          <a:p>
            <a:r>
              <a:rPr lang="fr-FR" b="1" dirty="0" err="1"/>
              <a:t>Angular</a:t>
            </a:r>
            <a:r>
              <a:rPr lang="fr-FR" b="1" dirty="0"/>
              <a:t> 2</a:t>
            </a:r>
            <a:endParaRPr lang="fr-FR" sz="2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852936"/>
            <a:ext cx="4499992" cy="910952"/>
          </a:xfrm>
        </p:spPr>
        <p:txBody>
          <a:bodyPr anchor="ctr"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35515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 Yeoman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744225"/>
            <a:ext cx="8622704" cy="477300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Yeoman </a:t>
            </a:r>
            <a:r>
              <a:rPr lang="fr-FR" sz="1800" dirty="0"/>
              <a:t>: </a:t>
            </a:r>
          </a:p>
          <a:p>
            <a:r>
              <a:rPr lang="fr-FR" sz="1800" dirty="0"/>
              <a:t>Générateur de projets</a:t>
            </a:r>
          </a:p>
          <a:p>
            <a:r>
              <a:rPr lang="fr-FR" sz="1800" dirty="0"/>
              <a:t>Permet de créer la structure et mettre en place les outils pour l'ensemble d'un projet web (back et front) et de le configurer pour qu'il soit exécutable immédiatement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dirty="0"/>
              <a:t>Installer Yeoman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L'outil est installé, il a besoin d'une fichier de configuration appelé générateur de projet :</a:t>
            </a:r>
          </a:p>
          <a:p>
            <a:pPr marL="0" indent="0">
              <a:buNone/>
            </a:pPr>
            <a:r>
              <a:rPr lang="fr-FR" sz="1800" dirty="0"/>
              <a:t>http://yeoman.io/generators/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L'installation d'un générateur est généralement indiqué sur une page web</a:t>
            </a:r>
          </a:p>
          <a:p>
            <a:pPr marL="0" indent="0">
              <a:buNone/>
            </a:pPr>
            <a:r>
              <a:rPr lang="fr-FR" sz="1800" dirty="0"/>
              <a:t>Exemple : http://fountainjs.io/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10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/>
          <p:cNvSpPr/>
          <p:nvPr>
            <p:custDataLst>
              <p:custData r:id="rId1"/>
            </p:custDataLst>
          </p:nvPr>
        </p:nvSpPr>
        <p:spPr>
          <a:xfrm>
            <a:off x="2123728" y="2348880"/>
            <a:ext cx="2808312" cy="39461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8430630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Formulaires et Binding </a:t>
            </a:r>
            <a:r>
              <a:rPr lang="fr-FR" b="1" dirty="0" err="1"/>
              <a:t>Two</a:t>
            </a:r>
            <a:r>
              <a:rPr lang="fr-FR" b="1" dirty="0"/>
              <a:t> </a:t>
            </a:r>
            <a:r>
              <a:rPr lang="fr-FR" b="1" dirty="0" err="1"/>
              <a:t>Way</a:t>
            </a:r>
            <a:endParaRPr lang="fr-FR" b="1" dirty="0"/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4126703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2204864"/>
            <a:ext cx="8712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La validation des formulaires peut se faire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dans le template (pilotage par le template)</a:t>
            </a:r>
          </a:p>
          <a:p>
            <a:pPr lvl="1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On utilise les directives </a:t>
            </a:r>
          </a:p>
          <a:p>
            <a:pPr lvl="1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dans le composant (pilotage par le code)</a:t>
            </a:r>
          </a:p>
          <a:p>
            <a:pPr lvl="1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On définit le comportement des champs en se servant </a:t>
            </a:r>
            <a:r>
              <a:rPr lang="fr-FR" dirty="0">
                <a:solidFill>
                  <a:prstClr val="black"/>
                </a:solidFill>
              </a:rPr>
              <a:t>des objets </a:t>
            </a:r>
            <a:r>
              <a:rPr lang="fr-FR" dirty="0" err="1">
                <a:solidFill>
                  <a:prstClr val="black"/>
                </a:solidFill>
              </a:rPr>
              <a:t>FormControl</a:t>
            </a:r>
            <a:r>
              <a:rPr lang="fr-FR" dirty="0">
                <a:solidFill>
                  <a:prstClr val="black"/>
                </a:solidFill>
              </a:rPr>
              <a:t> et </a:t>
            </a:r>
            <a:r>
              <a:rPr lang="fr-FR" dirty="0" err="1">
                <a:solidFill>
                  <a:prstClr val="black"/>
                </a:solidFill>
              </a:rPr>
              <a:t>FormGroup</a:t>
            </a:r>
            <a:r>
              <a:rPr lang="fr-FR" dirty="0">
                <a:solidFill>
                  <a:prstClr val="black"/>
                </a:solidFill>
              </a:rPr>
              <a:t> que l'on liera par des directives dans le template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b="1" dirty="0">
              <a:latin typeface="Calibri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3413546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2204864"/>
            <a:ext cx="8712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La validation des formulaires peut se faire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dans le template (pilotage par le template)</a:t>
            </a:r>
          </a:p>
          <a:p>
            <a:pPr lvl="1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On utilise les directives </a:t>
            </a:r>
          </a:p>
          <a:p>
            <a:pPr lvl="1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dans le composant (pilotage par le code)</a:t>
            </a:r>
          </a:p>
          <a:p>
            <a:pPr lvl="1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On définit le comportement des champs en se servant </a:t>
            </a:r>
            <a:r>
              <a:rPr lang="fr-FR" dirty="0">
                <a:solidFill>
                  <a:prstClr val="black"/>
                </a:solidFill>
              </a:rPr>
              <a:t>des objets </a:t>
            </a:r>
            <a:r>
              <a:rPr lang="fr-FR" dirty="0" err="1">
                <a:solidFill>
                  <a:prstClr val="black"/>
                </a:solidFill>
              </a:rPr>
              <a:t>FormControl</a:t>
            </a:r>
            <a:r>
              <a:rPr lang="fr-FR" dirty="0">
                <a:solidFill>
                  <a:prstClr val="black"/>
                </a:solidFill>
              </a:rPr>
              <a:t> et </a:t>
            </a:r>
            <a:r>
              <a:rPr lang="fr-FR" dirty="0" err="1">
                <a:solidFill>
                  <a:prstClr val="black"/>
                </a:solidFill>
              </a:rPr>
              <a:t>FormGroup</a:t>
            </a:r>
            <a:r>
              <a:rPr lang="fr-FR" dirty="0">
                <a:solidFill>
                  <a:prstClr val="black"/>
                </a:solidFill>
              </a:rPr>
              <a:t> que l'on liera par des directives dans le template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b="1" dirty="0">
              <a:latin typeface="Calibri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7428322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Pilotage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9308" y="624226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Pilotage par template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Ajouter le module : </a:t>
            </a:r>
            <a:r>
              <a:rPr lang="en-US" dirty="0" err="1">
                <a:solidFill>
                  <a:srgbClr val="FF0000"/>
                </a:solidFill>
              </a:rPr>
              <a:t>FormsModule</a:t>
            </a:r>
            <a:endParaRPr lang="fr-FR" b="1" dirty="0">
              <a:latin typeface="Calibri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79308" y="1337381"/>
            <a:ext cx="6678488" cy="2952328"/>
            <a:chOff x="426634" y="2310208"/>
            <a:chExt cx="4862977" cy="2952328"/>
          </a:xfrm>
        </p:grpSpPr>
        <p:sp>
          <p:nvSpPr>
            <p:cNvPr id="7" name="Rectangle 6"/>
            <p:cNvSpPr/>
            <p:nvPr>
              <p:custDataLst>
                <p:custData r:id="rId2"/>
              </p:custDataLst>
            </p:nvPr>
          </p:nvSpPr>
          <p:spPr>
            <a:xfrm>
              <a:off x="426634" y="2708920"/>
              <a:ext cx="4862977" cy="255361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chemeClr val="tx1"/>
                  </a:solidFill>
                </a:rPr>
                <a:t>NgModule</a:t>
              </a:r>
              <a:r>
                <a:rPr lang="en-US" dirty="0">
                  <a:solidFill>
                    <a:schemeClr val="tx1"/>
                  </a:solidFill>
                </a:rPr>
                <a:t> } from '@angular/core';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chemeClr val="tx1"/>
                  </a:solidFill>
                </a:rPr>
                <a:t>BrowserModule</a:t>
              </a:r>
              <a:r>
                <a:rPr lang="en-US" dirty="0">
                  <a:solidFill>
                    <a:schemeClr val="tx1"/>
                  </a:solidFill>
                </a:rPr>
                <a:t> } from '@angular/platform-browser';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rgbClr val="FF0000"/>
                  </a:solidFill>
                </a:rPr>
                <a:t>FormsModule</a:t>
              </a:r>
              <a:r>
                <a:rPr lang="en-US" dirty="0">
                  <a:solidFill>
                    <a:schemeClr val="tx1"/>
                  </a:solidFill>
                </a:rPr>
                <a:t> } from '</a:t>
              </a:r>
              <a:r>
                <a:rPr lang="en-US" dirty="0">
                  <a:solidFill>
                    <a:srgbClr val="164BF6"/>
                  </a:solidFill>
                </a:rPr>
                <a:t>@angular/forms</a:t>
              </a:r>
              <a:r>
                <a:rPr lang="en-US" dirty="0">
                  <a:solidFill>
                    <a:schemeClr val="tx1"/>
                  </a:solidFill>
                </a:rPr>
                <a:t>';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@</a:t>
              </a:r>
              <a:r>
                <a:rPr lang="fr-FR" dirty="0" err="1">
                  <a:solidFill>
                    <a:schemeClr val="tx1"/>
                  </a:solidFill>
                </a:rPr>
                <a:t>NgModule</a:t>
              </a:r>
              <a:r>
                <a:rPr lang="fr-FR" dirty="0">
                  <a:solidFill>
                    <a:schemeClr val="tx1"/>
                  </a:solidFill>
                </a:rPr>
                <a:t>({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imports: [</a:t>
              </a:r>
              <a:r>
                <a:rPr lang="fr-FR" dirty="0" err="1">
                  <a:solidFill>
                    <a:schemeClr val="tx1"/>
                  </a:solidFill>
                </a:rPr>
                <a:t>BrowserModule</a:t>
              </a:r>
              <a:r>
                <a:rPr lang="fr-FR" dirty="0">
                  <a:solidFill>
                    <a:schemeClr val="tx1"/>
                  </a:solidFill>
                </a:rPr>
                <a:t>, </a:t>
              </a:r>
              <a:r>
                <a:rPr lang="fr-FR" dirty="0" err="1">
                  <a:solidFill>
                    <a:srgbClr val="FF0000"/>
                  </a:solidFill>
                </a:rPr>
                <a:t>FormsModule</a:t>
              </a:r>
              <a:r>
                <a:rPr lang="fr-FR" dirty="0">
                  <a:solidFill>
                    <a:schemeClr val="tx1"/>
                  </a:solidFill>
                </a:rPr>
                <a:t>],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declarations</a:t>
              </a:r>
              <a:r>
                <a:rPr lang="fr-FR" dirty="0">
                  <a:solidFill>
                    <a:schemeClr val="tx1"/>
                  </a:solidFill>
                </a:rPr>
                <a:t>: [</a:t>
              </a:r>
              <a:r>
                <a:rPr lang="fr-FR" dirty="0" err="1">
                  <a:solidFill>
                    <a:schemeClr val="tx1"/>
                  </a:solidFill>
                </a:rPr>
                <a:t>AppComponent</a:t>
              </a:r>
              <a:r>
                <a:rPr lang="fr-FR" dirty="0">
                  <a:solidFill>
                    <a:schemeClr val="tx1"/>
                  </a:solidFill>
                </a:rPr>
                <a:t>],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bootstrap</a:t>
              </a:r>
              <a:r>
                <a:rPr lang="fr-FR" dirty="0">
                  <a:solidFill>
                    <a:schemeClr val="tx1"/>
                  </a:solidFill>
                </a:rPr>
                <a:t>: [</a:t>
              </a:r>
              <a:r>
                <a:rPr lang="fr-FR" dirty="0" err="1">
                  <a:solidFill>
                    <a:schemeClr val="tx1"/>
                  </a:solidFill>
                </a:rPr>
                <a:t>AppComponent</a:t>
              </a:r>
              <a:r>
                <a:rPr lang="fr-FR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})</a:t>
              </a:r>
            </a:p>
          </p:txBody>
        </p:sp>
        <p:sp>
          <p:nvSpPr>
            <p:cNvPr id="8" name="Rectangle : avec coins supérieurs arrondis 7"/>
            <p:cNvSpPr/>
            <p:nvPr/>
          </p:nvSpPr>
          <p:spPr>
            <a:xfrm>
              <a:off x="426635" y="2310208"/>
              <a:ext cx="1887588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Configuration du module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737349" y="2708920"/>
            <a:ext cx="4296070" cy="3672408"/>
            <a:chOff x="426634" y="2310208"/>
            <a:chExt cx="3128207" cy="2952328"/>
          </a:xfrm>
        </p:grpSpPr>
        <p:sp>
          <p:nvSpPr>
            <p:cNvPr id="11" name="Rectangle 10"/>
            <p:cNvSpPr/>
            <p:nvPr>
              <p:custDataLst>
                <p:custData r:id="rId1"/>
              </p:custDataLst>
            </p:nvPr>
          </p:nvSpPr>
          <p:spPr>
            <a:xfrm>
              <a:off x="426634" y="2708920"/>
              <a:ext cx="3128207" cy="255361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@Component({  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selector: 'app-form',  </a:t>
              </a:r>
            </a:p>
            <a:p>
              <a:pPr lvl="1"/>
              <a:r>
                <a:rPr lang="en-US" dirty="0" err="1">
                  <a:solidFill>
                    <a:schemeClr val="tx1"/>
                  </a:solidFill>
                </a:rPr>
                <a:t>templateUrl</a:t>
              </a:r>
              <a:r>
                <a:rPr lang="en-US" dirty="0">
                  <a:solidFill>
                    <a:schemeClr val="tx1"/>
                  </a:solidFill>
                </a:rPr>
                <a:t>: './form.component.html',  </a:t>
              </a:r>
            </a:p>
            <a:p>
              <a:pPr lvl="1"/>
              <a:r>
                <a:rPr lang="en-US" dirty="0" err="1">
                  <a:solidFill>
                    <a:schemeClr val="tx1"/>
                  </a:solidFill>
                </a:rPr>
                <a:t>styleUrls</a:t>
              </a:r>
              <a:r>
                <a:rPr lang="en-US" dirty="0">
                  <a:solidFill>
                    <a:schemeClr val="tx1"/>
                  </a:solidFill>
                </a:rPr>
                <a:t>: ['./form.component.css']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export class </a:t>
              </a:r>
              <a:r>
                <a:rPr lang="en-US" dirty="0" err="1">
                  <a:solidFill>
                    <a:schemeClr val="tx1"/>
                  </a:solidFill>
                </a:rPr>
                <a:t>FormComponent</a:t>
              </a:r>
              <a:r>
                <a:rPr lang="en-US" dirty="0">
                  <a:solidFill>
                    <a:schemeClr val="tx1"/>
                  </a:solidFill>
                </a:rPr>
                <a:t> {  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constructor() { }  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register(value) {    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console.log("</a:t>
              </a:r>
              <a:r>
                <a:rPr lang="en-US" dirty="0" err="1">
                  <a:solidFill>
                    <a:schemeClr val="tx1"/>
                  </a:solidFill>
                </a:rPr>
                <a:t>soumission</a:t>
              </a:r>
              <a:r>
                <a:rPr lang="en-US" dirty="0">
                  <a:solidFill>
                    <a:schemeClr val="tx1"/>
                  </a:solidFill>
                </a:rPr>
                <a:t>", value);  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 : avec coins supérieurs arrondis 11"/>
            <p:cNvSpPr/>
            <p:nvPr/>
          </p:nvSpPr>
          <p:spPr>
            <a:xfrm>
              <a:off x="426635" y="2310208"/>
              <a:ext cx="1887588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4904749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Pilotage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1707536" y="5654269"/>
            <a:ext cx="5832648" cy="981629"/>
            <a:chOff x="533176" y="2132856"/>
            <a:chExt cx="8463782" cy="1615794"/>
          </a:xfrm>
        </p:grpSpPr>
        <p:sp>
          <p:nvSpPr>
            <p:cNvPr id="14" name="Rectangle : coins arrondis 13"/>
            <p:cNvSpPr/>
            <p:nvPr/>
          </p:nvSpPr>
          <p:spPr>
            <a:xfrm>
              <a:off x="533176" y="2132856"/>
              <a:ext cx="8463782" cy="16157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ctr"/>
            <a:lstStyle/>
            <a:p>
              <a:pPr lvl="0">
                <a:defRPr/>
              </a:pP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Ne pas </a:t>
              </a:r>
              <a:r>
                <a:rPr lang="en-US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oublié</a:t>
              </a: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 les </a:t>
              </a:r>
              <a:r>
                <a:rPr lang="en-US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attributs</a:t>
              </a: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name</a:t>
              </a: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, </a:t>
              </a:r>
              <a:r>
                <a:rPr lang="en-US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il</a:t>
              </a: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permet</a:t>
              </a: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 de </a:t>
              </a:r>
              <a:r>
                <a:rPr lang="en-US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lier</a:t>
              </a: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 la </a:t>
              </a:r>
              <a:r>
                <a:rPr lang="en-US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valeur</a:t>
              </a: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 d'un champ à un nom.  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60" y="2456423"/>
              <a:ext cx="864955" cy="968658"/>
            </a:xfrm>
            <a:prstGeom prst="rect">
              <a:avLst/>
            </a:prstGeom>
          </p:spPr>
        </p:pic>
      </p:grpSp>
      <p:grpSp>
        <p:nvGrpSpPr>
          <p:cNvPr id="27" name="Groupe 26"/>
          <p:cNvGrpSpPr/>
          <p:nvPr/>
        </p:nvGrpSpPr>
        <p:grpSpPr>
          <a:xfrm>
            <a:off x="107504" y="655398"/>
            <a:ext cx="7614933" cy="4900584"/>
            <a:chOff x="251520" y="708630"/>
            <a:chExt cx="7614933" cy="4900584"/>
          </a:xfrm>
        </p:grpSpPr>
        <p:grpSp>
          <p:nvGrpSpPr>
            <p:cNvPr id="19" name="Groupe 18"/>
            <p:cNvGrpSpPr/>
            <p:nvPr/>
          </p:nvGrpSpPr>
          <p:grpSpPr>
            <a:xfrm>
              <a:off x="251520" y="708630"/>
              <a:ext cx="7468684" cy="4481889"/>
              <a:chOff x="251520" y="853703"/>
              <a:chExt cx="7468684" cy="4481889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527516" y="1484784"/>
                <a:ext cx="6192688" cy="3654234"/>
                <a:chOff x="426634" y="2310208"/>
                <a:chExt cx="4509239" cy="3654234"/>
              </a:xfrm>
            </p:grpSpPr>
            <p:sp>
              <p:nvSpPr>
                <p:cNvPr id="7" name="Rectangle 6"/>
                <p:cNvSpPr/>
                <p:nvPr>
                  <p:custDataLst>
                    <p:custData r:id="rId1"/>
                  </p:custDataLst>
                </p:nvPr>
              </p:nvSpPr>
              <p:spPr>
                <a:xfrm>
                  <a:off x="426634" y="2708919"/>
                  <a:ext cx="4509239" cy="3255523"/>
                </a:xfrm>
                <a:prstGeom prst="rect">
                  <a:avLst/>
                </a:prstGeom>
                <a:solidFill>
                  <a:srgbClr val="F0F5F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&lt;form (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ngSubmit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)="register()"&gt;</a:t>
                  </a:r>
                </a:p>
                <a:p>
                  <a:pPr lvl="1"/>
                  <a:r>
                    <a:rPr lang="en-US" dirty="0">
                      <a:solidFill>
                        <a:schemeClr val="tx1"/>
                      </a:solidFill>
                    </a:rPr>
                    <a:t>&lt;div&gt;</a:t>
                  </a:r>
                </a:p>
                <a:p>
                  <a:pPr lvl="2"/>
                  <a:r>
                    <a:rPr lang="en-US" dirty="0">
                      <a:solidFill>
                        <a:schemeClr val="tx1"/>
                      </a:solidFill>
                    </a:rPr>
                    <a:t>&lt;label&gt;Login&lt;/label&gt;</a:t>
                  </a:r>
                </a:p>
                <a:p>
                  <a:pPr lvl="2"/>
                  <a:r>
                    <a:rPr lang="en-US" dirty="0">
                      <a:solidFill>
                        <a:schemeClr val="tx1"/>
                      </a:solidFill>
                    </a:rPr>
                    <a:t>&lt;input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name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="login" </a:t>
                  </a:r>
                  <a:r>
                    <a:rPr lang="en-US" dirty="0" err="1">
                      <a:solidFill>
                        <a:srgbClr val="FF00FF"/>
                      </a:solidFill>
                    </a:rPr>
                    <a:t>ngModel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&gt;</a:t>
                  </a:r>
                </a:p>
                <a:p>
                  <a:pPr lvl="1"/>
                  <a:r>
                    <a:rPr lang="en-US" dirty="0">
                      <a:solidFill>
                        <a:schemeClr val="tx1"/>
                      </a:solidFill>
                    </a:rPr>
                    <a:t>&lt;/div&gt;</a:t>
                  </a:r>
                </a:p>
                <a:p>
                  <a:pPr lvl="1"/>
                  <a:r>
                    <a:rPr lang="en-US" dirty="0">
                      <a:solidFill>
                        <a:schemeClr val="tx1"/>
                      </a:solidFill>
                    </a:rPr>
                    <a:t>&lt;div&gt;</a:t>
                  </a:r>
                </a:p>
                <a:p>
                  <a:pPr lvl="2"/>
                  <a:r>
                    <a:rPr lang="en-US" dirty="0">
                      <a:solidFill>
                        <a:schemeClr val="tx1"/>
                      </a:solidFill>
                    </a:rPr>
                    <a:t>&lt;label&gt;Password&lt;/label&gt;</a:t>
                  </a:r>
                </a:p>
                <a:p>
                  <a:pPr lvl="2"/>
                  <a:r>
                    <a:rPr lang="en-US" dirty="0">
                      <a:solidFill>
                        <a:schemeClr val="tx1"/>
                      </a:solidFill>
                    </a:rPr>
                    <a:t>&lt;input type="password"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name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="password" </a:t>
                  </a:r>
                  <a:r>
                    <a:rPr lang="en-US" dirty="0" err="1">
                      <a:solidFill>
                        <a:srgbClr val="FF00FF"/>
                      </a:solidFill>
                    </a:rPr>
                    <a:t>ngModel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&gt;</a:t>
                  </a:r>
                </a:p>
                <a:p>
                  <a:pPr lvl="1"/>
                  <a:r>
                    <a:rPr lang="en-US" dirty="0">
                      <a:solidFill>
                        <a:schemeClr val="tx1"/>
                      </a:solidFill>
                    </a:rPr>
                    <a:t>&lt;/div&gt;</a:t>
                  </a:r>
                </a:p>
                <a:p>
                  <a:pPr lvl="1"/>
                  <a:r>
                    <a:rPr lang="en-US" dirty="0">
                      <a:solidFill>
                        <a:schemeClr val="tx1"/>
                      </a:solidFill>
                    </a:rPr>
                    <a:t>&lt;button type="submit"&gt;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Envoyer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&lt;/button&gt;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&lt;/form&gt;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 : avec coins supérieurs arrondis 7"/>
                <p:cNvSpPr/>
                <p:nvPr/>
              </p:nvSpPr>
              <p:spPr>
                <a:xfrm>
                  <a:off x="426635" y="2310208"/>
                  <a:ext cx="1887588" cy="399833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kumimoji="0" lang="fr-F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Courier New" panose="02070309020205020404" pitchFamily="49" charset="0"/>
                    </a:rPr>
                    <a:t>template.html</a:t>
                  </a:r>
                  <a:endParaRPr kumimoji="0" lang="es-E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3" name="ZoneTexte 2"/>
              <p:cNvSpPr txBox="1"/>
              <p:nvPr/>
            </p:nvSpPr>
            <p:spPr>
              <a:xfrm>
                <a:off x="251520" y="853703"/>
                <a:ext cx="15841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Form</a:t>
                </a:r>
                <a:r>
                  <a:rPr lang="fr-FR" sz="1600" dirty="0"/>
                  <a:t> dans un template est une directive</a:t>
                </a:r>
              </a:p>
            </p:txBody>
          </p:sp>
          <p:cxnSp>
            <p:nvCxnSpPr>
              <p:cNvPr id="10" name="Connecteur droit avec flèche 9"/>
              <p:cNvCxnSpPr>
                <a:cxnSpLocks/>
              </p:cNvCxnSpPr>
              <p:nvPr/>
            </p:nvCxnSpPr>
            <p:spPr>
              <a:xfrm flipH="1" flipV="1">
                <a:off x="1245704" y="1444487"/>
                <a:ext cx="622854" cy="5300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>
                <a:cxnSpLocks/>
              </p:cNvCxnSpPr>
              <p:nvPr/>
            </p:nvCxnSpPr>
            <p:spPr>
              <a:xfrm>
                <a:off x="3808378" y="4653137"/>
                <a:ext cx="43542" cy="68245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ZoneTexte 20"/>
            <p:cNvSpPr txBox="1"/>
            <p:nvPr/>
          </p:nvSpPr>
          <p:spPr>
            <a:xfrm>
              <a:off x="3059832" y="5024439"/>
              <a:ext cx="35283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Le bouton </a:t>
              </a:r>
              <a:r>
                <a:rPr lang="fr-FR" sz="1600" dirty="0" err="1"/>
                <a:t>submit</a:t>
              </a:r>
              <a:r>
                <a:rPr lang="fr-FR" sz="1600" dirty="0"/>
                <a:t> émet l'événement "</a:t>
              </a:r>
              <a:r>
                <a:rPr lang="fr-FR" sz="1600" dirty="0" err="1"/>
                <a:t>submit</a:t>
              </a:r>
              <a:r>
                <a:rPr lang="fr-FR" sz="1600" dirty="0"/>
                <a:t>" du formulaire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338061" y="851163"/>
              <a:ext cx="3528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Capture de l'événement "</a:t>
              </a:r>
              <a:r>
                <a:rPr lang="fr-FR" sz="1600" dirty="0" err="1"/>
                <a:t>submit</a:t>
              </a:r>
              <a:r>
                <a:rPr lang="fr-FR" sz="1600" dirty="0"/>
                <a:t>" du formulaire et transmission à la méthode "</a:t>
              </a:r>
              <a:r>
                <a:rPr lang="fr-FR" sz="1600" dirty="0" err="1"/>
                <a:t>register</a:t>
              </a:r>
              <a:r>
                <a:rPr lang="fr-FR" sz="1600" dirty="0"/>
                <a:t>" du composant</a:t>
              </a:r>
            </a:p>
          </p:txBody>
        </p:sp>
        <p:cxnSp>
          <p:nvCxnSpPr>
            <p:cNvPr id="23" name="Connecteur droit avec flèche 22"/>
            <p:cNvCxnSpPr>
              <a:cxnSpLocks/>
            </p:cNvCxnSpPr>
            <p:nvPr/>
          </p:nvCxnSpPr>
          <p:spPr>
            <a:xfrm flipV="1">
              <a:off x="3324470" y="1390806"/>
              <a:ext cx="1013590" cy="4138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9824547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Pilotage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7776"/>
            <a:ext cx="871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La balise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Form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va créer un objet </a:t>
            </a:r>
            <a:r>
              <a:rPr lang="fr-FR" dirty="0" err="1"/>
              <a:t>FormGroup</a:t>
            </a:r>
            <a:r>
              <a:rPr lang="fr-FR" dirty="0"/>
              <a:t> qui contient toutes les champs du formulaire.</a:t>
            </a:r>
          </a:p>
          <a:p>
            <a:pPr lvl="0">
              <a:defRPr/>
            </a:pPr>
            <a:endParaRPr lang="fr-FR" dirty="0"/>
          </a:p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champs à remplir avec </a:t>
            </a:r>
            <a:r>
              <a:rPr lang="fr-FR" dirty="0">
                <a:solidFill>
                  <a:prstClr val="black"/>
                </a:solidFill>
              </a:rPr>
              <a:t>l'attribut </a:t>
            </a:r>
            <a:r>
              <a:rPr lang="fr-FR" dirty="0" err="1">
                <a:solidFill>
                  <a:prstClr val="black"/>
                </a:solidFill>
              </a:rPr>
              <a:t>ngModel</a:t>
            </a:r>
            <a:r>
              <a:rPr lang="fr-FR" dirty="0">
                <a:solidFill>
                  <a:prstClr val="black"/>
                </a:solidFill>
              </a:rPr>
              <a:t> vont créer des objets </a:t>
            </a:r>
            <a:r>
              <a:rPr lang="fr-FR" dirty="0" err="1"/>
              <a:t>FormControl</a:t>
            </a:r>
            <a:r>
              <a:rPr lang="fr-FR" dirty="0"/>
              <a:t> contenant les informations du champ.</a:t>
            </a:r>
          </a:p>
          <a:p>
            <a:pPr lvl="0">
              <a:defRPr/>
            </a:pPr>
            <a:endParaRPr lang="fr-FR" dirty="0"/>
          </a:p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</a:t>
            </a:r>
            <a:r>
              <a:rPr lang="fr-FR" dirty="0" err="1"/>
              <a:t>FormControl</a:t>
            </a:r>
            <a:r>
              <a:rPr lang="fr-FR" dirty="0"/>
              <a:t> seront ajouté dans </a:t>
            </a:r>
            <a:r>
              <a:rPr lang="fr-FR" dirty="0" err="1"/>
              <a:t>FormGroup</a:t>
            </a:r>
            <a:r>
              <a:rPr lang="fr-FR" dirty="0"/>
              <a:t>.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>
            <p:custDataLst>
              <p:custData r:id="rId1"/>
            </p:custDataLst>
          </p:nvPr>
        </p:nvSpPr>
        <p:spPr>
          <a:xfrm>
            <a:off x="1259632" y="3314337"/>
            <a:ext cx="6912768" cy="112277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&lt;form (</a:t>
            </a:r>
            <a:r>
              <a:rPr lang="en-US" dirty="0" err="1">
                <a:solidFill>
                  <a:schemeClr val="tx1"/>
                </a:solidFill>
              </a:rPr>
              <a:t>ngSubmit</a:t>
            </a:r>
            <a:r>
              <a:rPr lang="en-US" dirty="0">
                <a:solidFill>
                  <a:schemeClr val="tx1"/>
                </a:solidFill>
              </a:rPr>
              <a:t>)="register(</a:t>
            </a:r>
            <a:r>
              <a:rPr lang="en-US" dirty="0" err="1">
                <a:solidFill>
                  <a:srgbClr val="FF0000"/>
                </a:solidFill>
              </a:rPr>
              <a:t>monForm.value</a:t>
            </a:r>
            <a:r>
              <a:rPr lang="en-US" dirty="0">
                <a:solidFill>
                  <a:schemeClr val="tx1"/>
                </a:solidFill>
              </a:rPr>
              <a:t>)" 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monForm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rgbClr val="FF00FF"/>
                </a:solidFill>
              </a:rPr>
              <a:t>ngForm</a:t>
            </a:r>
            <a:r>
              <a:rPr lang="en-US" dirty="0">
                <a:solidFill>
                  <a:schemeClr val="tx1"/>
                </a:solidFill>
              </a:rPr>
              <a:t>"  &gt;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&lt;/form&gt;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 : avec coins supérieurs arrondis 9"/>
          <p:cNvSpPr/>
          <p:nvPr/>
        </p:nvSpPr>
        <p:spPr>
          <a:xfrm>
            <a:off x="1259633" y="2915626"/>
            <a:ext cx="5256583" cy="3998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template.html : Transmission des valeurs au composant  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1255" y="4801589"/>
            <a:ext cx="871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1 - Lors de l'utilisation de </a:t>
            </a:r>
            <a:r>
              <a:rPr lang="fr-FR" dirty="0" err="1"/>
              <a:t>ngForm</a:t>
            </a:r>
            <a:r>
              <a:rPr lang="fr-FR" dirty="0"/>
              <a:t> dans un formulaire, la directive </a:t>
            </a:r>
            <a:r>
              <a:rPr lang="fr-FR" dirty="0" err="1"/>
              <a:t>form</a:t>
            </a:r>
            <a:r>
              <a:rPr lang="fr-FR" dirty="0"/>
              <a:t> la remplace par une référence à </a:t>
            </a:r>
            <a:r>
              <a:rPr lang="fr-FR" dirty="0" err="1"/>
              <a:t>FormGroup</a:t>
            </a:r>
            <a:endParaRPr lang="fr-FR" dirty="0"/>
          </a:p>
          <a:p>
            <a:endParaRPr lang="fr-FR" dirty="0"/>
          </a:p>
          <a:p>
            <a:r>
              <a:rPr lang="fr-FR" dirty="0"/>
              <a:t>2 – Une variable locale enregistre la référence de </a:t>
            </a:r>
            <a:r>
              <a:rPr lang="fr-FR" dirty="0" err="1"/>
              <a:t>FormGroup</a:t>
            </a:r>
            <a:endParaRPr lang="fr-FR" dirty="0"/>
          </a:p>
          <a:p>
            <a:endParaRPr lang="fr-FR" dirty="0"/>
          </a:p>
          <a:p>
            <a:r>
              <a:rPr lang="fr-FR" dirty="0"/>
              <a:t>3 – La valeur de </a:t>
            </a:r>
            <a:r>
              <a:rPr lang="fr-FR" dirty="0" err="1"/>
              <a:t>FormGroup</a:t>
            </a:r>
            <a:r>
              <a:rPr lang="fr-FR" dirty="0"/>
              <a:t> est fournie à la méthode du composant</a:t>
            </a:r>
          </a:p>
        </p:txBody>
      </p:sp>
      <p:sp>
        <p:nvSpPr>
          <p:cNvPr id="15" name="Ellipse 14"/>
          <p:cNvSpPr/>
          <p:nvPr/>
        </p:nvSpPr>
        <p:spPr>
          <a:xfrm>
            <a:off x="7200292" y="3657204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6" name="Forme libre : forme 15"/>
          <p:cNvSpPr/>
          <p:nvPr/>
        </p:nvSpPr>
        <p:spPr>
          <a:xfrm>
            <a:off x="6599583" y="3147867"/>
            <a:ext cx="715617" cy="231437"/>
          </a:xfrm>
          <a:custGeom>
            <a:avLst/>
            <a:gdLst>
              <a:gd name="connsiteX0" fmla="*/ 715617 w 715617"/>
              <a:gd name="connsiteY0" fmla="*/ 218185 h 231437"/>
              <a:gd name="connsiteX1" fmla="*/ 437321 w 715617"/>
              <a:gd name="connsiteY1" fmla="*/ 6150 h 231437"/>
              <a:gd name="connsiteX2" fmla="*/ 119269 w 715617"/>
              <a:gd name="connsiteY2" fmla="*/ 72411 h 231437"/>
              <a:gd name="connsiteX3" fmla="*/ 0 w 715617"/>
              <a:gd name="connsiteY3" fmla="*/ 231437 h 23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7" h="231437">
                <a:moveTo>
                  <a:pt x="715617" y="218185"/>
                </a:moveTo>
                <a:cubicBezTo>
                  <a:pt x="626164" y="124315"/>
                  <a:pt x="536712" y="30446"/>
                  <a:pt x="437321" y="6150"/>
                </a:cubicBezTo>
                <a:cubicBezTo>
                  <a:pt x="337930" y="-18146"/>
                  <a:pt x="192156" y="34863"/>
                  <a:pt x="119269" y="72411"/>
                </a:cubicBezTo>
                <a:cubicBezTo>
                  <a:pt x="46382" y="109959"/>
                  <a:pt x="23191" y="170698"/>
                  <a:pt x="0" y="2314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777371" y="2933882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9" name="Forme libre : forme 18"/>
          <p:cNvSpPr/>
          <p:nvPr/>
        </p:nvSpPr>
        <p:spPr>
          <a:xfrm>
            <a:off x="4757530" y="3657600"/>
            <a:ext cx="1338470" cy="331350"/>
          </a:xfrm>
          <a:custGeom>
            <a:avLst/>
            <a:gdLst>
              <a:gd name="connsiteX0" fmla="*/ 1338470 w 1338470"/>
              <a:gd name="connsiteY0" fmla="*/ 0 h 331350"/>
              <a:gd name="connsiteX1" fmla="*/ 742122 w 1338470"/>
              <a:gd name="connsiteY1" fmla="*/ 331304 h 331350"/>
              <a:gd name="connsiteX2" fmla="*/ 0 w 1338470"/>
              <a:gd name="connsiteY2" fmla="*/ 26504 h 331350"/>
              <a:gd name="connsiteX3" fmla="*/ 0 w 1338470"/>
              <a:gd name="connsiteY3" fmla="*/ 26504 h 33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470" h="331350">
                <a:moveTo>
                  <a:pt x="1338470" y="0"/>
                </a:moveTo>
                <a:cubicBezTo>
                  <a:pt x="1151835" y="163443"/>
                  <a:pt x="965200" y="326887"/>
                  <a:pt x="742122" y="331304"/>
                </a:cubicBezTo>
                <a:cubicBezTo>
                  <a:pt x="519044" y="335721"/>
                  <a:pt x="0" y="26504"/>
                  <a:pt x="0" y="26504"/>
                </a:cubicBezTo>
                <a:lnTo>
                  <a:pt x="0" y="26504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256076" y="3815363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72837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Avec Binding </a:t>
            </a:r>
            <a:r>
              <a:rPr lang="fr-FR" sz="2800" b="1" dirty="0" err="1">
                <a:solidFill>
                  <a:schemeClr val="bg1"/>
                </a:solidFill>
              </a:rPr>
              <a:t>Two</a:t>
            </a:r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err="1">
                <a:solidFill>
                  <a:schemeClr val="bg1"/>
                </a:solidFill>
              </a:rPr>
              <a:t>Way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7776"/>
            <a:ext cx="8712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Nous pouvons avoir un résultat équivalent avec le Binding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Two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Way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Le Binding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Two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Way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lie le template</a:t>
            </a: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et le composant dans les deux sens.</a:t>
            </a: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La modification de log et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pwd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que ce soit</a:t>
            </a: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dans le template ou le composant sera</a:t>
            </a: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répercuté des deux côtés.</a:t>
            </a:r>
            <a:endParaRPr lang="fr-FR" b="1" dirty="0">
              <a:latin typeface="Calibri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100810" y="3355561"/>
            <a:ext cx="6441912" cy="3368939"/>
            <a:chOff x="-1771147" y="2313189"/>
            <a:chExt cx="4690714" cy="2708363"/>
          </a:xfrm>
        </p:grpSpPr>
        <p:sp>
          <p:nvSpPr>
            <p:cNvPr id="22" name="Rectangle 21"/>
            <p:cNvSpPr/>
            <p:nvPr>
              <p:custDataLst>
                <p:custData r:id="rId2"/>
              </p:custDataLst>
            </p:nvPr>
          </p:nvSpPr>
          <p:spPr>
            <a:xfrm>
              <a:off x="-1771146" y="2708920"/>
              <a:ext cx="4690713" cy="231263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&lt;form (</a:t>
              </a:r>
              <a:r>
                <a:rPr lang="en-US" sz="1600" dirty="0" err="1">
                  <a:solidFill>
                    <a:schemeClr val="tx1"/>
                  </a:solidFill>
                </a:rPr>
                <a:t>ngSubmit</a:t>
              </a:r>
              <a:r>
                <a:rPr lang="en-US" sz="1600" dirty="0">
                  <a:solidFill>
                    <a:schemeClr val="tx1"/>
                  </a:solidFill>
                </a:rPr>
                <a:t>)="register()"&gt;</a:t>
              </a:r>
            </a:p>
            <a:p>
              <a:pPr lvl="1"/>
              <a:r>
                <a:rPr lang="en-US" sz="1600" dirty="0">
                  <a:solidFill>
                    <a:schemeClr val="tx1"/>
                  </a:solidFill>
                </a:rPr>
                <a:t>&lt;div&gt;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</a:rPr>
                <a:t>&lt;label&gt;Login&lt;/label&gt;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</a:rPr>
                <a:t>&lt;input name="login" </a:t>
              </a:r>
              <a:r>
                <a:rPr lang="en-US" sz="1600" dirty="0">
                  <a:solidFill>
                    <a:srgbClr val="FF0000"/>
                  </a:solidFill>
                </a:rPr>
                <a:t>[(</a:t>
              </a:r>
              <a:r>
                <a:rPr lang="en-US" sz="1600" dirty="0" err="1">
                  <a:solidFill>
                    <a:srgbClr val="FF0000"/>
                  </a:solidFill>
                </a:rPr>
                <a:t>ngModel</a:t>
              </a:r>
              <a:r>
                <a:rPr lang="en-US" sz="1600" dirty="0">
                  <a:solidFill>
                    <a:srgbClr val="FF0000"/>
                  </a:solidFill>
                </a:rPr>
                <a:t>)]</a:t>
              </a:r>
              <a:r>
                <a:rPr lang="en-US" sz="1600" dirty="0">
                  <a:solidFill>
                    <a:schemeClr val="tx1"/>
                  </a:solidFill>
                </a:rPr>
                <a:t>="</a:t>
              </a:r>
              <a:r>
                <a:rPr lang="en-US" sz="1600" dirty="0">
                  <a:solidFill>
                    <a:srgbClr val="164BF6"/>
                  </a:solidFill>
                </a:rPr>
                <a:t>log</a:t>
              </a:r>
              <a:r>
                <a:rPr lang="en-US" sz="1600" dirty="0">
                  <a:solidFill>
                    <a:schemeClr val="tx1"/>
                  </a:solidFill>
                </a:rPr>
                <a:t>"&gt;</a:t>
              </a:r>
            </a:p>
            <a:p>
              <a:pPr lvl="1"/>
              <a:r>
                <a:rPr lang="en-US" sz="1600" dirty="0">
                  <a:solidFill>
                    <a:schemeClr val="tx1"/>
                  </a:solidFill>
                </a:rPr>
                <a:t>&lt;/div&gt;</a:t>
              </a:r>
            </a:p>
            <a:p>
              <a:pPr lvl="1"/>
              <a:r>
                <a:rPr lang="en-US" sz="1600" dirty="0">
                  <a:solidFill>
                    <a:schemeClr val="tx1"/>
                  </a:solidFill>
                </a:rPr>
                <a:t>&lt;div&gt;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</a:rPr>
                <a:t>&lt;label&gt;Password&lt;/label&gt;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</a:rPr>
                <a:t>&lt;input type="password" name="password" </a:t>
              </a:r>
              <a:r>
                <a:rPr lang="en-US" sz="1600" dirty="0">
                  <a:solidFill>
                    <a:srgbClr val="FF0000"/>
                  </a:solidFill>
                </a:rPr>
                <a:t>[(</a:t>
              </a:r>
              <a:r>
                <a:rPr lang="en-US" sz="1600" dirty="0" err="1">
                  <a:solidFill>
                    <a:srgbClr val="FF0000"/>
                  </a:solidFill>
                </a:rPr>
                <a:t>ngModel</a:t>
              </a:r>
              <a:r>
                <a:rPr lang="en-US" sz="1600" dirty="0">
                  <a:solidFill>
                    <a:srgbClr val="FF0000"/>
                  </a:solidFill>
                </a:rPr>
                <a:t>)]</a:t>
              </a:r>
              <a:r>
                <a:rPr lang="en-US" sz="1600" dirty="0">
                  <a:solidFill>
                    <a:schemeClr val="tx1"/>
                  </a:solidFill>
                </a:rPr>
                <a:t>="</a:t>
              </a:r>
              <a:r>
                <a:rPr lang="en-US" sz="1600" dirty="0" err="1">
                  <a:solidFill>
                    <a:srgbClr val="164BF6"/>
                  </a:solidFill>
                </a:rPr>
                <a:t>pwd</a:t>
              </a:r>
              <a:r>
                <a:rPr lang="en-US" sz="1600" dirty="0">
                  <a:solidFill>
                    <a:schemeClr val="tx1"/>
                  </a:solidFill>
                </a:rPr>
                <a:t>"&gt;</a:t>
              </a:r>
            </a:p>
            <a:p>
              <a:pPr lvl="1"/>
              <a:r>
                <a:rPr lang="en-US" sz="1600" dirty="0">
                  <a:solidFill>
                    <a:schemeClr val="tx1"/>
                  </a:solidFill>
                </a:rPr>
                <a:t>&lt;/div&gt;</a:t>
              </a:r>
            </a:p>
            <a:p>
              <a:pPr lvl="1"/>
              <a:r>
                <a:rPr lang="en-US" sz="1600" dirty="0">
                  <a:solidFill>
                    <a:schemeClr val="tx1"/>
                  </a:solidFill>
                </a:rPr>
                <a:t>&lt;button type="submit"&gt;</a:t>
              </a:r>
              <a:r>
                <a:rPr lang="en-US" sz="1600" dirty="0" err="1">
                  <a:solidFill>
                    <a:schemeClr val="tx1"/>
                  </a:solidFill>
                </a:rPr>
                <a:t>Envoyer</a:t>
              </a:r>
              <a:r>
                <a:rPr lang="en-US" sz="1600" dirty="0">
                  <a:solidFill>
                    <a:schemeClr val="tx1"/>
                  </a:solidFill>
                </a:rPr>
                <a:t>&lt;/button&gt;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&lt;/form&gt;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 : avec coins supérieurs arrondis 22"/>
            <p:cNvSpPr/>
            <p:nvPr/>
          </p:nvSpPr>
          <p:spPr>
            <a:xfrm>
              <a:off x="-1771147" y="2313189"/>
              <a:ext cx="1887588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Template.html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187653" y="1137108"/>
            <a:ext cx="4956347" cy="3406964"/>
            <a:chOff x="426633" y="2310208"/>
            <a:chExt cx="3608992" cy="2738932"/>
          </a:xfrm>
        </p:grpSpPr>
        <p:sp>
          <p:nvSpPr>
            <p:cNvPr id="14" name="Rectangle 13"/>
            <p:cNvSpPr/>
            <p:nvPr>
              <p:custDataLst>
                <p:custData r:id="rId1"/>
              </p:custDataLst>
            </p:nvPr>
          </p:nvSpPr>
          <p:spPr>
            <a:xfrm>
              <a:off x="426633" y="2708920"/>
              <a:ext cx="3608992" cy="234022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export class </a:t>
              </a:r>
              <a:r>
                <a:rPr lang="en-US" dirty="0" err="1">
                  <a:solidFill>
                    <a:schemeClr val="tx1"/>
                  </a:solidFill>
                </a:rPr>
                <a:t>FormComponent</a:t>
              </a:r>
              <a:r>
                <a:rPr lang="en-US" dirty="0">
                  <a:solidFill>
                    <a:schemeClr val="tx1"/>
                  </a:solidFill>
                </a:rPr>
                <a:t> {  </a:t>
              </a:r>
            </a:p>
            <a:p>
              <a:pPr lvl="1"/>
              <a:r>
                <a:rPr lang="en-US" dirty="0">
                  <a:solidFill>
                    <a:srgbClr val="164BF6"/>
                  </a:solidFill>
                </a:rPr>
                <a:t>log</a:t>
              </a:r>
              <a:r>
                <a:rPr lang="en-US" dirty="0">
                  <a:solidFill>
                    <a:schemeClr val="tx1"/>
                  </a:solidFill>
                </a:rPr>
                <a:t>: string;</a:t>
              </a:r>
            </a:p>
            <a:p>
              <a:pPr lvl="1"/>
              <a:r>
                <a:rPr lang="en-US" dirty="0" err="1">
                  <a:solidFill>
                    <a:srgbClr val="164BF6"/>
                  </a:solidFill>
                </a:rPr>
                <a:t>pwd</a:t>
              </a:r>
              <a:r>
                <a:rPr lang="en-US" dirty="0">
                  <a:solidFill>
                    <a:schemeClr val="tx1"/>
                  </a:solidFill>
                </a:rPr>
                <a:t>: string;</a:t>
              </a: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constructor() { }  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register() {</a:t>
              </a:r>
            </a:p>
            <a:p>
              <a:pPr lvl="2"/>
              <a:r>
                <a:rPr lang="en-US" dirty="0">
                  <a:solidFill>
                    <a:srgbClr val="FF00FF"/>
                  </a:solidFill>
                </a:rPr>
                <a:t>// </a:t>
              </a:r>
              <a:r>
                <a:rPr lang="en-US" dirty="0" err="1">
                  <a:solidFill>
                    <a:srgbClr val="FF00FF"/>
                  </a:solidFill>
                </a:rPr>
                <a:t>Méthode</a:t>
              </a:r>
              <a:r>
                <a:rPr lang="en-US" dirty="0">
                  <a:solidFill>
                    <a:srgbClr val="FF00FF"/>
                  </a:solidFill>
                </a:rPr>
                <a:t> </a:t>
              </a:r>
              <a:r>
                <a:rPr lang="en-US" dirty="0" err="1">
                  <a:solidFill>
                    <a:srgbClr val="FF00FF"/>
                  </a:solidFill>
                </a:rPr>
                <a:t>appelé</a:t>
              </a:r>
              <a:r>
                <a:rPr lang="en-US" dirty="0">
                  <a:solidFill>
                    <a:srgbClr val="FF00FF"/>
                  </a:solidFill>
                </a:rPr>
                <a:t> </a:t>
              </a:r>
              <a:r>
                <a:rPr lang="en-US" dirty="0" err="1">
                  <a:solidFill>
                    <a:srgbClr val="FF00FF"/>
                  </a:solidFill>
                </a:rPr>
                <a:t>lors</a:t>
              </a:r>
              <a:r>
                <a:rPr lang="en-US" dirty="0">
                  <a:solidFill>
                    <a:srgbClr val="FF00FF"/>
                  </a:solidFill>
                </a:rPr>
                <a:t> de la </a:t>
              </a:r>
              <a:r>
                <a:rPr lang="en-US" dirty="0" err="1">
                  <a:solidFill>
                    <a:srgbClr val="FF00FF"/>
                  </a:solidFill>
                </a:rPr>
                <a:t>soumission</a:t>
              </a:r>
              <a:endParaRPr lang="en-US" dirty="0">
                <a:solidFill>
                  <a:srgbClr val="FF00FF"/>
                </a:solidFill>
              </a:endParaRP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console.log(</a:t>
              </a:r>
              <a:r>
                <a:rPr lang="en-US" dirty="0">
                  <a:solidFill>
                    <a:srgbClr val="164BF6"/>
                  </a:solidFill>
                </a:rPr>
                <a:t>this.log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>
                  <a:solidFill>
                    <a:srgbClr val="164BF6"/>
                  </a:solidFill>
                </a:rPr>
                <a:t>this.pwd</a:t>
              </a:r>
              <a:r>
                <a:rPr lang="en-US" dirty="0">
                  <a:solidFill>
                    <a:schemeClr val="tx1"/>
                  </a:solidFill>
                </a:rPr>
                <a:t>);  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426635" y="2310208"/>
              <a:ext cx="1887588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4" name="Forme libre : forme 3"/>
          <p:cNvSpPr/>
          <p:nvPr/>
        </p:nvSpPr>
        <p:spPr>
          <a:xfrm>
            <a:off x="4411005" y="2491409"/>
            <a:ext cx="1618734" cy="3101008"/>
          </a:xfrm>
          <a:custGeom>
            <a:avLst/>
            <a:gdLst>
              <a:gd name="connsiteX0" fmla="*/ 1618734 w 1618734"/>
              <a:gd name="connsiteY0" fmla="*/ 3101008 h 3101008"/>
              <a:gd name="connsiteX1" fmla="*/ 107986 w 1618734"/>
              <a:gd name="connsiteY1" fmla="*/ 1603513 h 3101008"/>
              <a:gd name="connsiteX2" fmla="*/ 240508 w 1618734"/>
              <a:gd name="connsiteY2" fmla="*/ 0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734" h="3101008">
                <a:moveTo>
                  <a:pt x="1618734" y="3101008"/>
                </a:moveTo>
                <a:cubicBezTo>
                  <a:pt x="978212" y="2610678"/>
                  <a:pt x="337690" y="2120348"/>
                  <a:pt x="107986" y="1603513"/>
                </a:cubicBezTo>
                <a:cubicBezTo>
                  <a:pt x="-121718" y="1086678"/>
                  <a:pt x="59395" y="543339"/>
                  <a:pt x="240508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/>
          <p:cNvSpPr/>
          <p:nvPr/>
        </p:nvSpPr>
        <p:spPr>
          <a:xfrm>
            <a:off x="3850216" y="2173357"/>
            <a:ext cx="774793" cy="2464904"/>
          </a:xfrm>
          <a:custGeom>
            <a:avLst/>
            <a:gdLst>
              <a:gd name="connsiteX0" fmla="*/ 297714 w 774793"/>
              <a:gd name="connsiteY0" fmla="*/ 2464904 h 2464904"/>
              <a:gd name="connsiteX1" fmla="*/ 19419 w 774793"/>
              <a:gd name="connsiteY1" fmla="*/ 1179443 h 2464904"/>
              <a:gd name="connsiteX2" fmla="*/ 774793 w 774793"/>
              <a:gd name="connsiteY2" fmla="*/ 0 h 246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93" h="2464904">
                <a:moveTo>
                  <a:pt x="297714" y="2464904"/>
                </a:moveTo>
                <a:cubicBezTo>
                  <a:pt x="118810" y="2027582"/>
                  <a:pt x="-60094" y="1590260"/>
                  <a:pt x="19419" y="1179443"/>
                </a:cubicBezTo>
                <a:cubicBezTo>
                  <a:pt x="98932" y="768626"/>
                  <a:pt x="436862" y="384313"/>
                  <a:pt x="774793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8796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Avec Binding </a:t>
            </a:r>
            <a:r>
              <a:rPr lang="fr-FR" sz="2800" b="1" dirty="0" err="1">
                <a:solidFill>
                  <a:schemeClr val="bg1"/>
                </a:solidFill>
              </a:rPr>
              <a:t>Two</a:t>
            </a:r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err="1">
                <a:solidFill>
                  <a:schemeClr val="bg1"/>
                </a:solidFill>
              </a:rPr>
              <a:t>Way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7776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Démonstration Binding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Two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Way</a:t>
            </a:r>
            <a:endParaRPr lang="fr-FR" b="1" dirty="0">
              <a:latin typeface="Calibri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323528" y="1851247"/>
            <a:ext cx="6055367" cy="2449703"/>
            <a:chOff x="-1771147" y="2313189"/>
            <a:chExt cx="4409249" cy="2708363"/>
          </a:xfrm>
        </p:grpSpPr>
        <p:sp>
          <p:nvSpPr>
            <p:cNvPr id="22" name="Rectangle 21"/>
            <p:cNvSpPr/>
            <p:nvPr>
              <p:custDataLst>
                <p:custData r:id="rId2"/>
              </p:custDataLst>
            </p:nvPr>
          </p:nvSpPr>
          <p:spPr>
            <a:xfrm>
              <a:off x="-1771146" y="2708920"/>
              <a:ext cx="4409248" cy="231263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&lt;div&gt;</a:t>
              </a:r>
            </a:p>
            <a:p>
              <a:pPr lvl="1"/>
              <a:r>
                <a:rPr lang="en-US" sz="1600" dirty="0">
                  <a:solidFill>
                    <a:schemeClr val="tx1"/>
                  </a:solidFill>
                </a:rPr>
                <a:t>&lt;input name="login" </a:t>
              </a:r>
              <a:r>
                <a:rPr lang="en-US" sz="1600" dirty="0">
                  <a:solidFill>
                    <a:srgbClr val="FF0000"/>
                  </a:solidFill>
                </a:rPr>
                <a:t>[(</a:t>
              </a:r>
              <a:r>
                <a:rPr lang="en-US" sz="1600" dirty="0" err="1">
                  <a:solidFill>
                    <a:srgbClr val="FF0000"/>
                  </a:solidFill>
                </a:rPr>
                <a:t>ngModel</a:t>
              </a:r>
              <a:r>
                <a:rPr lang="en-US" sz="1600" dirty="0">
                  <a:solidFill>
                    <a:srgbClr val="FF0000"/>
                  </a:solidFill>
                </a:rPr>
                <a:t>)]</a:t>
              </a:r>
              <a:r>
                <a:rPr lang="en-US" sz="1600" dirty="0">
                  <a:solidFill>
                    <a:schemeClr val="tx1"/>
                  </a:solidFill>
                </a:rPr>
                <a:t>="</a:t>
              </a:r>
              <a:r>
                <a:rPr lang="en-US" sz="1600" dirty="0">
                  <a:solidFill>
                    <a:srgbClr val="164BF6"/>
                  </a:solidFill>
                </a:rPr>
                <a:t>log</a:t>
              </a:r>
              <a:r>
                <a:rPr lang="en-US" sz="1600" dirty="0">
                  <a:solidFill>
                    <a:schemeClr val="tx1"/>
                  </a:solidFill>
                </a:rPr>
                <a:t>"&gt;</a:t>
              </a:r>
            </a:p>
            <a:p>
              <a:pPr lvl="1"/>
              <a:r>
                <a:rPr lang="en-US" sz="1600" dirty="0">
                  <a:solidFill>
                    <a:schemeClr val="tx1"/>
                  </a:solidFill>
                </a:rPr>
                <a:t>{{ </a:t>
              </a:r>
              <a:r>
                <a:rPr lang="en-US" sz="1600" dirty="0">
                  <a:solidFill>
                    <a:srgbClr val="164BF6"/>
                  </a:solidFill>
                </a:rPr>
                <a:t>log</a:t>
              </a:r>
              <a:r>
                <a:rPr lang="en-US" sz="1600" dirty="0">
                  <a:solidFill>
                    <a:schemeClr val="tx1"/>
                  </a:solidFill>
                </a:rPr>
                <a:t> }}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&lt;/div&gt;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&lt;div&gt;</a:t>
              </a:r>
            </a:p>
            <a:p>
              <a:pPr lvl="1"/>
              <a:r>
                <a:rPr lang="en-US" sz="1600" dirty="0">
                  <a:solidFill>
                    <a:schemeClr val="tx1"/>
                  </a:solidFill>
                </a:rPr>
                <a:t>&lt;input type="password" name="password" </a:t>
              </a:r>
              <a:r>
                <a:rPr lang="en-US" sz="1600" dirty="0">
                  <a:solidFill>
                    <a:srgbClr val="FF0000"/>
                  </a:solidFill>
                </a:rPr>
                <a:t>[(</a:t>
              </a:r>
              <a:r>
                <a:rPr lang="en-US" sz="1600" dirty="0" err="1">
                  <a:solidFill>
                    <a:srgbClr val="FF0000"/>
                  </a:solidFill>
                </a:rPr>
                <a:t>ngModel</a:t>
              </a:r>
              <a:r>
                <a:rPr lang="en-US" sz="1600" dirty="0">
                  <a:solidFill>
                    <a:srgbClr val="FF0000"/>
                  </a:solidFill>
                </a:rPr>
                <a:t>)]</a:t>
              </a:r>
              <a:r>
                <a:rPr lang="en-US" sz="1600" dirty="0">
                  <a:solidFill>
                    <a:schemeClr val="tx1"/>
                  </a:solidFill>
                </a:rPr>
                <a:t>="</a:t>
              </a:r>
              <a:r>
                <a:rPr lang="en-US" sz="1600" dirty="0" err="1">
                  <a:solidFill>
                    <a:srgbClr val="164BF6"/>
                  </a:solidFill>
                </a:rPr>
                <a:t>pwd</a:t>
              </a:r>
              <a:r>
                <a:rPr lang="en-US" sz="1600" dirty="0">
                  <a:solidFill>
                    <a:schemeClr val="tx1"/>
                  </a:solidFill>
                </a:rPr>
                <a:t>"&gt;</a:t>
              </a:r>
            </a:p>
            <a:p>
              <a:pPr lvl="1"/>
              <a:r>
                <a:rPr lang="en-US" sz="1600" dirty="0">
                  <a:solidFill>
                    <a:schemeClr val="tx1"/>
                  </a:solidFill>
                </a:rPr>
                <a:t>{{ </a:t>
              </a:r>
              <a:r>
                <a:rPr lang="en-US" sz="1600" dirty="0" err="1">
                  <a:solidFill>
                    <a:srgbClr val="164BF6"/>
                  </a:solidFill>
                </a:rPr>
                <a:t>pwd</a:t>
              </a:r>
              <a:r>
                <a:rPr lang="en-US" sz="1600" dirty="0">
                  <a:solidFill>
                    <a:schemeClr val="tx1"/>
                  </a:solidFill>
                </a:rPr>
                <a:t> }}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&lt;/div&gt;</a:t>
              </a:r>
            </a:p>
          </p:txBody>
        </p:sp>
        <p:sp>
          <p:nvSpPr>
            <p:cNvPr id="23" name="Rectangle : avec coins supérieurs arrondis 22"/>
            <p:cNvSpPr/>
            <p:nvPr/>
          </p:nvSpPr>
          <p:spPr>
            <a:xfrm>
              <a:off x="-1771147" y="2313189"/>
              <a:ext cx="1887588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Template.html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853978" y="831687"/>
            <a:ext cx="3048644" cy="2244413"/>
            <a:chOff x="426633" y="2361587"/>
            <a:chExt cx="2219887" cy="1804332"/>
          </a:xfrm>
        </p:grpSpPr>
        <p:sp>
          <p:nvSpPr>
            <p:cNvPr id="14" name="Rectangle 13"/>
            <p:cNvSpPr/>
            <p:nvPr>
              <p:custDataLst>
                <p:custData r:id="rId1"/>
              </p:custDataLst>
            </p:nvPr>
          </p:nvSpPr>
          <p:spPr>
            <a:xfrm>
              <a:off x="426633" y="2708920"/>
              <a:ext cx="2219887" cy="145699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export class Component {  </a:t>
              </a:r>
            </a:p>
            <a:p>
              <a:pPr lvl="1"/>
              <a:r>
                <a:rPr lang="en-US" dirty="0">
                  <a:solidFill>
                    <a:srgbClr val="164BF6"/>
                  </a:solidFill>
                </a:rPr>
                <a:t>log</a:t>
              </a:r>
              <a:r>
                <a:rPr lang="en-US" dirty="0">
                  <a:solidFill>
                    <a:schemeClr val="tx1"/>
                  </a:solidFill>
                </a:rPr>
                <a:t>: string;</a:t>
              </a:r>
            </a:p>
            <a:p>
              <a:pPr lvl="1"/>
              <a:r>
                <a:rPr lang="en-US" dirty="0" err="1">
                  <a:solidFill>
                    <a:srgbClr val="164BF6"/>
                  </a:solidFill>
                </a:rPr>
                <a:t>pwd</a:t>
              </a:r>
              <a:r>
                <a:rPr lang="en-US" dirty="0">
                  <a:solidFill>
                    <a:schemeClr val="tx1"/>
                  </a:solidFill>
                </a:rPr>
                <a:t>: string;</a:t>
              </a: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constructor() { } 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426635" y="2361587"/>
              <a:ext cx="1887588" cy="34845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cxnSp>
        <p:nvCxnSpPr>
          <p:cNvPr id="7" name="Connecteur droit avec flèche 6"/>
          <p:cNvCxnSpPr/>
          <p:nvPr/>
        </p:nvCxnSpPr>
        <p:spPr>
          <a:xfrm flipV="1">
            <a:off x="3923928" y="1700808"/>
            <a:ext cx="2454967" cy="7920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cxnSpLocks/>
          </p:cNvCxnSpPr>
          <p:nvPr/>
        </p:nvCxnSpPr>
        <p:spPr>
          <a:xfrm flipV="1">
            <a:off x="5580112" y="2169917"/>
            <a:ext cx="833163" cy="128272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/>
          <p:cNvSpPr/>
          <p:nvPr/>
        </p:nvSpPr>
        <p:spPr>
          <a:xfrm>
            <a:off x="1524001" y="1868557"/>
            <a:ext cx="4890051" cy="1245126"/>
          </a:xfrm>
          <a:custGeom>
            <a:avLst/>
            <a:gdLst>
              <a:gd name="connsiteX0" fmla="*/ 4837043 w 4837043"/>
              <a:gd name="connsiteY0" fmla="*/ 0 h 1284614"/>
              <a:gd name="connsiteX1" fmla="*/ 2345634 w 4837043"/>
              <a:gd name="connsiteY1" fmla="*/ 1179443 h 1284614"/>
              <a:gd name="connsiteX2" fmla="*/ 0 w 4837043"/>
              <a:gd name="connsiteY2" fmla="*/ 1152939 h 1284614"/>
              <a:gd name="connsiteX0" fmla="*/ 4890051 w 4890051"/>
              <a:gd name="connsiteY0" fmla="*/ 0 h 1245126"/>
              <a:gd name="connsiteX1" fmla="*/ 2398642 w 4890051"/>
              <a:gd name="connsiteY1" fmla="*/ 1179443 h 1245126"/>
              <a:gd name="connsiteX2" fmla="*/ 0 w 4890051"/>
              <a:gd name="connsiteY2" fmla="*/ 1033670 h 124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0051" h="1245126">
                <a:moveTo>
                  <a:pt x="4890051" y="0"/>
                </a:moveTo>
                <a:cubicBezTo>
                  <a:pt x="4047433" y="493643"/>
                  <a:pt x="3213650" y="1007165"/>
                  <a:pt x="2398642" y="1179443"/>
                </a:cubicBezTo>
                <a:cubicBezTo>
                  <a:pt x="1583634" y="1351721"/>
                  <a:pt x="769730" y="1143000"/>
                  <a:pt x="0" y="1033670"/>
                </a:cubicBezTo>
              </a:path>
            </a:pathLst>
          </a:custGeom>
          <a:noFill/>
          <a:ln>
            <a:solidFill>
              <a:srgbClr val="FF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 : forme 25"/>
          <p:cNvSpPr/>
          <p:nvPr/>
        </p:nvSpPr>
        <p:spPr>
          <a:xfrm>
            <a:off x="1789043" y="2226365"/>
            <a:ext cx="5519629" cy="1996166"/>
          </a:xfrm>
          <a:custGeom>
            <a:avLst/>
            <a:gdLst>
              <a:gd name="connsiteX0" fmla="*/ 4929809 w 5519629"/>
              <a:gd name="connsiteY0" fmla="*/ 0 h 1996166"/>
              <a:gd name="connsiteX1" fmla="*/ 5512905 w 5519629"/>
              <a:gd name="connsiteY1" fmla="*/ 821635 h 1996166"/>
              <a:gd name="connsiteX2" fmla="*/ 4585253 w 5519629"/>
              <a:gd name="connsiteY2" fmla="*/ 1948070 h 1996166"/>
              <a:gd name="connsiteX3" fmla="*/ 0 w 5519629"/>
              <a:gd name="connsiteY3" fmla="*/ 1683026 h 199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9629" h="1996166">
                <a:moveTo>
                  <a:pt x="4929809" y="0"/>
                </a:moveTo>
                <a:cubicBezTo>
                  <a:pt x="5250070" y="248478"/>
                  <a:pt x="5570331" y="496957"/>
                  <a:pt x="5512905" y="821635"/>
                </a:cubicBezTo>
                <a:cubicBezTo>
                  <a:pt x="5455479" y="1146313"/>
                  <a:pt x="5504071" y="1804505"/>
                  <a:pt x="4585253" y="1948070"/>
                </a:cubicBezTo>
                <a:cubicBezTo>
                  <a:pt x="3666435" y="2091635"/>
                  <a:pt x="1833217" y="1887330"/>
                  <a:pt x="0" y="1683026"/>
                </a:cubicBezTo>
              </a:path>
            </a:pathLst>
          </a:custGeom>
          <a:noFill/>
          <a:ln>
            <a:solidFill>
              <a:srgbClr val="FF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455340" y="5078558"/>
            <a:ext cx="4756715" cy="864096"/>
            <a:chOff x="1455340" y="5078558"/>
            <a:chExt cx="4756715" cy="864096"/>
          </a:xfrm>
        </p:grpSpPr>
        <p:grpSp>
          <p:nvGrpSpPr>
            <p:cNvPr id="4" name="Groupe 3"/>
            <p:cNvGrpSpPr/>
            <p:nvPr/>
          </p:nvGrpSpPr>
          <p:grpSpPr>
            <a:xfrm>
              <a:off x="1455340" y="5085184"/>
              <a:ext cx="3696071" cy="857470"/>
              <a:chOff x="1524001" y="5013176"/>
              <a:chExt cx="3696071" cy="8574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524001" y="5438598"/>
                <a:ext cx="3696071" cy="432048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dirty="0"/>
                  <a:t>● ● ● ● ● ●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524001" y="5013176"/>
                <a:ext cx="3696071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dirty="0" err="1"/>
                  <a:t>adrien</a:t>
                </a:r>
                <a:endParaRPr lang="fr-FR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264019" y="5078558"/>
              <a:ext cx="94803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 err="1">
                  <a:solidFill>
                    <a:schemeClr val="bg1">
                      <a:lumMod val="50000"/>
                    </a:schemeClr>
                  </a:solidFill>
                </a:rPr>
                <a:t>adrien</a:t>
              </a:r>
              <a:endParaRPr lang="fr-F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64019" y="5510606"/>
              <a:ext cx="94803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bg1">
                      <a:lumMod val="50000"/>
                    </a:schemeClr>
                  </a:solidFill>
                </a:rPr>
                <a:t>secret</a:t>
              </a:r>
            </a:p>
          </p:txBody>
        </p:sp>
      </p:grpSp>
      <p:sp>
        <p:nvSpPr>
          <p:cNvPr id="2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9087505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Pilotage par le code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617489"/>
            <a:ext cx="8712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Formulaire piloté par le code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Plus verbeux mais apportant plus de possibilité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r>
              <a:rPr lang="fr-FR" b="1" dirty="0" err="1"/>
              <a:t>FormControl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Classe représentant un champ à remplir</a:t>
            </a: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23726"/>
              </p:ext>
            </p:extLst>
          </p:nvPr>
        </p:nvGraphicFramePr>
        <p:xfrm>
          <a:off x="2672207" y="2047063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57">
                  <a:extLst>
                    <a:ext uri="{9D8B030D-6E8A-4147-A177-3AD203B41FA5}">
                      <a16:colId xmlns:a16="http://schemas.microsoft.com/office/drawing/2014/main" val="2942702244"/>
                    </a:ext>
                  </a:extLst>
                </a:gridCol>
                <a:gridCol w="4579843">
                  <a:extLst>
                    <a:ext uri="{9D8B030D-6E8A-4147-A177-3AD203B41FA5}">
                      <a16:colId xmlns:a16="http://schemas.microsoft.com/office/drawing/2014/main" val="3587255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Attribut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4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valid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la valeur est correcte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4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errors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liste des erreurs (objet)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15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dirty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l'utilisateur modifie le champ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pristine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 si l'utilisateur modifie le champ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8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touched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l'utilisateur atteint le champ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untouched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 si l'utilisateur atteint le champ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8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 du champ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valueChanges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Observable pour les changements de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30787"/>
                  </a:ext>
                </a:extLst>
              </a:tr>
            </a:tbl>
          </a:graphicData>
        </a:graphic>
      </p:graphicFrame>
      <p:grpSp>
        <p:nvGrpSpPr>
          <p:cNvPr id="21" name="Groupe 20"/>
          <p:cNvGrpSpPr/>
          <p:nvPr/>
        </p:nvGrpSpPr>
        <p:grpSpPr>
          <a:xfrm>
            <a:off x="395536" y="5082615"/>
            <a:ext cx="5328591" cy="1670841"/>
            <a:chOff x="426633" y="2423515"/>
            <a:chExt cx="3880043" cy="1343225"/>
          </a:xfrm>
        </p:grpSpPr>
        <p:sp>
          <p:nvSpPr>
            <p:cNvPr id="22" name="Rectangle 21"/>
            <p:cNvSpPr/>
            <p:nvPr>
              <p:custDataLst>
                <p:custData r:id="rId1"/>
              </p:custDataLst>
            </p:nvPr>
          </p:nvSpPr>
          <p:spPr>
            <a:xfrm>
              <a:off x="426633" y="2708920"/>
              <a:ext cx="3880043" cy="105782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const</a:t>
              </a:r>
              <a:r>
                <a:rPr lang="en-US" sz="1600" dirty="0">
                  <a:solidFill>
                    <a:schemeClr val="tx1"/>
                  </a:solidFill>
                </a:rPr>
                <a:t> password = new </a:t>
              </a:r>
              <a:r>
                <a:rPr lang="en-US" sz="1600" dirty="0" err="1">
                  <a:solidFill>
                    <a:schemeClr val="tx1"/>
                  </a:solidFill>
                </a:rPr>
                <a:t>FormControl</a:t>
              </a:r>
              <a:r>
                <a:rPr lang="en-US" sz="16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const</a:t>
              </a:r>
              <a:r>
                <a:rPr lang="en-US" sz="1600" dirty="0">
                  <a:solidFill>
                    <a:schemeClr val="tx1"/>
                  </a:solidFill>
                </a:rPr>
                <a:t> login = new </a:t>
              </a:r>
              <a:r>
                <a:rPr lang="en-US" sz="1600" dirty="0" err="1">
                  <a:solidFill>
                    <a:schemeClr val="tx1"/>
                  </a:solidFill>
                </a:rPr>
                <a:t>FormControl</a:t>
              </a:r>
              <a:r>
                <a:rPr lang="en-US" sz="1600" dirty="0">
                  <a:solidFill>
                    <a:schemeClr val="tx1"/>
                  </a:solidFill>
                </a:rPr>
                <a:t>("</a:t>
              </a:r>
              <a:r>
                <a:rPr lang="en-US" sz="1600" dirty="0" err="1">
                  <a:solidFill>
                    <a:schemeClr val="tx1"/>
                  </a:solidFill>
                </a:rPr>
                <a:t>adrien</a:t>
              </a:r>
              <a:r>
                <a:rPr lang="en-US" sz="1600" dirty="0">
                  <a:solidFill>
                    <a:schemeClr val="tx1"/>
                  </a:solidFill>
                </a:rPr>
                <a:t>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fr-FR" sz="1600" dirty="0">
                  <a:solidFill>
                    <a:schemeClr val="tx1"/>
                  </a:solidFill>
                </a:rPr>
                <a:t>console.log(</a:t>
              </a:r>
              <a:r>
                <a:rPr lang="fr-FR" sz="1600" dirty="0" err="1">
                  <a:solidFill>
                    <a:schemeClr val="tx1"/>
                  </a:solidFill>
                </a:rPr>
                <a:t>password.value</a:t>
              </a:r>
              <a:r>
                <a:rPr lang="fr-FR" sz="1600" dirty="0">
                  <a:solidFill>
                    <a:schemeClr val="tx1"/>
                  </a:solidFill>
                </a:rPr>
                <a:t>);  // affiche </a:t>
              </a:r>
              <a:r>
                <a:rPr lang="fr-FR" sz="1600" dirty="0" err="1">
                  <a:solidFill>
                    <a:schemeClr val="tx1"/>
                  </a:solidFill>
                </a:rPr>
                <a:t>null</a:t>
              </a:r>
              <a:endParaRPr lang="fr-FR" sz="1600" dirty="0">
                <a:solidFill>
                  <a:schemeClr val="tx1"/>
                </a:solidFill>
              </a:endParaRPr>
            </a:p>
            <a:p>
              <a:r>
                <a:rPr lang="fr-FR" sz="1600" dirty="0">
                  <a:solidFill>
                    <a:schemeClr val="tx1"/>
                  </a:solidFill>
                </a:rPr>
                <a:t>console.log(</a:t>
              </a:r>
              <a:r>
                <a:rPr lang="en-US" sz="1600" dirty="0">
                  <a:solidFill>
                    <a:schemeClr val="tx1"/>
                  </a:solidFill>
                </a:rPr>
                <a:t>login</a:t>
              </a:r>
              <a:r>
                <a:rPr lang="fr-FR" sz="1600" dirty="0">
                  <a:solidFill>
                    <a:schemeClr val="tx1"/>
                  </a:solidFill>
                </a:rPr>
                <a:t>.value);  // affiche : </a:t>
              </a:r>
              <a:r>
                <a:rPr lang="fr-FR" sz="1600" dirty="0" err="1">
                  <a:solidFill>
                    <a:schemeClr val="tx1"/>
                  </a:solidFill>
                </a:rPr>
                <a:t>adrien</a:t>
              </a:r>
              <a:endParaRPr lang="fr-FR" sz="1600" dirty="0">
                <a:solidFill>
                  <a:schemeClr val="tx1"/>
                </a:solidFill>
              </a:endParaRPr>
            </a:p>
            <a:p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 : avec coins supérieurs arrondis 22"/>
            <p:cNvSpPr/>
            <p:nvPr/>
          </p:nvSpPr>
          <p:spPr>
            <a:xfrm>
              <a:off x="426635" y="2423515"/>
              <a:ext cx="1310823" cy="286525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utilisation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4335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Pilotage par le code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552263"/>
            <a:ext cx="8712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FormGroup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Classe représentant un groupe de champs à remplir</a:t>
            </a:r>
          </a:p>
          <a:p>
            <a:endParaRPr lang="fr-FR" b="1" dirty="0">
              <a:latin typeface="Calibri"/>
            </a:endParaRPr>
          </a:p>
          <a:p>
            <a:endParaRPr lang="fr-FR" b="1" dirty="0">
              <a:latin typeface="Calibri"/>
            </a:endParaRP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dirty="0" err="1"/>
              <a:t>get</a:t>
            </a:r>
            <a:r>
              <a:rPr lang="fr-FR" dirty="0"/>
              <a:t>("</a:t>
            </a:r>
            <a:r>
              <a:rPr lang="fr-FR" dirty="0" err="1"/>
              <a:t>nomDuControl</a:t>
            </a:r>
            <a:r>
              <a:rPr lang="fr-FR" dirty="0"/>
              <a:t>") : retourne le </a:t>
            </a:r>
            <a:r>
              <a:rPr lang="fr-FR" dirty="0" err="1"/>
              <a:t>FormControl</a:t>
            </a:r>
            <a:r>
              <a:rPr lang="fr-FR" dirty="0"/>
              <a:t> demandé</a:t>
            </a:r>
            <a:endParaRPr lang="fr-FR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65320"/>
              </p:ext>
            </p:extLst>
          </p:nvPr>
        </p:nvGraphicFramePr>
        <p:xfrm>
          <a:off x="1115616" y="1229004"/>
          <a:ext cx="65527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751">
                  <a:extLst>
                    <a:ext uri="{9D8B030D-6E8A-4147-A177-3AD203B41FA5}">
                      <a16:colId xmlns:a16="http://schemas.microsoft.com/office/drawing/2014/main" val="2942702244"/>
                    </a:ext>
                  </a:extLst>
                </a:gridCol>
                <a:gridCol w="4922977">
                  <a:extLst>
                    <a:ext uri="{9D8B030D-6E8A-4147-A177-3AD203B41FA5}">
                      <a16:colId xmlns:a16="http://schemas.microsoft.com/office/drawing/2014/main" val="3587255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Attribut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4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valid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tous les champs ont des valeurs correctes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4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errors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objet avec toutes les erreurs des champs sinon </a:t>
                      </a:r>
                      <a:r>
                        <a:rPr lang="fr-FR" dirty="0" err="1"/>
                        <a:t>null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15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dirty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l'utilisateur modifie un des champ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pristine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 si l'utilisateur modifie un des champ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8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touched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si l'utilisateur atteint un des champ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0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untouched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 si l'utilisateur atteint un des champ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8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liste des champs et de leurs 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valueChanges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Observable sur les changements des champs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30787"/>
                  </a:ext>
                </a:extLst>
              </a:tr>
            </a:tbl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1727684" y="4978963"/>
            <a:ext cx="5328591" cy="1839498"/>
            <a:chOff x="426633" y="2456730"/>
            <a:chExt cx="3880043" cy="1478812"/>
          </a:xfrm>
        </p:grpSpPr>
        <p:sp>
          <p:nvSpPr>
            <p:cNvPr id="8" name="Rectangle 7"/>
            <p:cNvSpPr/>
            <p:nvPr>
              <p:custDataLst>
                <p:custData r:id="rId1"/>
              </p:custDataLst>
            </p:nvPr>
          </p:nvSpPr>
          <p:spPr>
            <a:xfrm>
              <a:off x="426633" y="2708920"/>
              <a:ext cx="3880043" cy="122662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600" dirty="0" err="1">
                  <a:solidFill>
                    <a:schemeClr val="tx1"/>
                  </a:solidFill>
                </a:rPr>
                <a:t>const</a:t>
              </a:r>
              <a:r>
                <a:rPr lang="fr-FR" sz="1600" dirty="0">
                  <a:solidFill>
                    <a:schemeClr val="tx1"/>
                  </a:solidFill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</a:rPr>
                <a:t>form</a:t>
              </a:r>
              <a:r>
                <a:rPr lang="fr-FR" sz="1600" dirty="0">
                  <a:solidFill>
                    <a:schemeClr val="tx1"/>
                  </a:solidFill>
                </a:rPr>
                <a:t> = new </a:t>
              </a:r>
              <a:r>
                <a:rPr lang="fr-FR" sz="1600" dirty="0" err="1">
                  <a:solidFill>
                    <a:schemeClr val="tx1"/>
                  </a:solidFill>
                </a:rPr>
                <a:t>FormGroup</a:t>
              </a:r>
              <a:r>
                <a:rPr lang="fr-FR" sz="1600" dirty="0">
                  <a:solidFill>
                    <a:schemeClr val="tx1"/>
                  </a:solidFill>
                </a:rPr>
                <a:t>({</a:t>
              </a:r>
            </a:p>
            <a:p>
              <a:pPr lvl="1"/>
              <a:r>
                <a:rPr lang="fr-FR" sz="1600" dirty="0">
                  <a:solidFill>
                    <a:schemeClr val="tx1"/>
                  </a:solidFill>
                </a:rPr>
                <a:t>login: new </a:t>
              </a:r>
              <a:r>
                <a:rPr lang="fr-FR" sz="1600" dirty="0" err="1">
                  <a:solidFill>
                    <a:schemeClr val="tx1"/>
                  </a:solidFill>
                </a:rPr>
                <a:t>FormControl</a:t>
              </a:r>
              <a:r>
                <a:rPr lang="fr-FR" sz="1600" dirty="0">
                  <a:solidFill>
                    <a:schemeClr val="tx1"/>
                  </a:solidFill>
                </a:rPr>
                <a:t>( "</a:t>
              </a:r>
              <a:r>
                <a:rPr lang="fr-FR" sz="1600" dirty="0" err="1">
                  <a:solidFill>
                    <a:schemeClr val="tx1"/>
                  </a:solidFill>
                </a:rPr>
                <a:t>adrien</a:t>
              </a:r>
              <a:r>
                <a:rPr lang="fr-FR" sz="1600" dirty="0">
                  <a:solidFill>
                    <a:schemeClr val="tx1"/>
                  </a:solidFill>
                </a:rPr>
                <a:t>" ),</a:t>
              </a:r>
            </a:p>
            <a:p>
              <a:pPr lvl="1"/>
              <a:r>
                <a:rPr lang="fr-FR" sz="1600" dirty="0" err="1">
                  <a:solidFill>
                    <a:schemeClr val="tx1"/>
                  </a:solidFill>
                </a:rPr>
                <a:t>password</a:t>
              </a:r>
              <a:r>
                <a:rPr lang="fr-FR" sz="1600" dirty="0">
                  <a:solidFill>
                    <a:schemeClr val="tx1"/>
                  </a:solidFill>
                </a:rPr>
                <a:t>: new </a:t>
              </a:r>
              <a:r>
                <a:rPr lang="fr-FR" sz="1600" dirty="0" err="1">
                  <a:solidFill>
                    <a:schemeClr val="tx1"/>
                  </a:solidFill>
                </a:rPr>
                <a:t>FormControl</a:t>
              </a:r>
              <a:r>
                <a:rPr lang="fr-FR" sz="16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});</a:t>
              </a:r>
            </a:p>
            <a:p>
              <a:endParaRPr lang="fr-FR" sz="1600" dirty="0">
                <a:solidFill>
                  <a:schemeClr val="tx1"/>
                </a:solidFill>
              </a:endParaRPr>
            </a:p>
            <a:p>
              <a:r>
                <a:rPr lang="fr-FR" sz="1600" dirty="0" err="1">
                  <a:solidFill>
                    <a:schemeClr val="tx1"/>
                  </a:solidFill>
                </a:rPr>
                <a:t>const</a:t>
              </a:r>
              <a:r>
                <a:rPr lang="fr-FR" sz="1600" dirty="0">
                  <a:solidFill>
                    <a:schemeClr val="tx1"/>
                  </a:solidFill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</a:rPr>
                <a:t>fc:</a:t>
              </a:r>
              <a:r>
                <a:rPr lang="fr-FR" sz="1600" b="1" dirty="0" err="1">
                  <a:solidFill>
                    <a:schemeClr val="tx1"/>
                  </a:solidFill>
                </a:rPr>
                <a:t>FormControl</a:t>
              </a:r>
              <a:r>
                <a:rPr lang="fr-FR" sz="1600" dirty="0">
                  <a:solidFill>
                    <a:schemeClr val="tx1"/>
                  </a:solidFill>
                </a:rPr>
                <a:t> = </a:t>
              </a:r>
              <a:r>
                <a:rPr lang="fr-FR" sz="1600" dirty="0" err="1">
                  <a:solidFill>
                    <a:schemeClr val="tx1"/>
                  </a:solidFill>
                </a:rPr>
                <a:t>form.get</a:t>
              </a:r>
              <a:r>
                <a:rPr lang="fr-FR" sz="1600" dirty="0">
                  <a:solidFill>
                    <a:schemeClr val="tx1"/>
                  </a:solidFill>
                </a:rPr>
                <a:t>('login') ;</a:t>
              </a: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426635" y="2456730"/>
              <a:ext cx="1310823" cy="253310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utilisation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5783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744225"/>
            <a:ext cx="8622704" cy="477300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TSLint</a:t>
            </a:r>
            <a:r>
              <a:rPr lang="fr-FR" sz="1800" b="1" dirty="0"/>
              <a:t>, </a:t>
            </a:r>
            <a:r>
              <a:rPr lang="fr-FR" sz="1800" b="1" dirty="0" err="1"/>
              <a:t>ESLint</a:t>
            </a:r>
            <a:r>
              <a:rPr lang="fr-FR" sz="1800" b="1" dirty="0"/>
              <a:t>, </a:t>
            </a:r>
            <a:r>
              <a:rPr lang="fr-FR" sz="1800" b="1" dirty="0" err="1"/>
              <a:t>JSLint</a:t>
            </a:r>
            <a:r>
              <a:rPr lang="fr-FR" sz="1800" b="1" dirty="0"/>
              <a:t>, </a:t>
            </a:r>
            <a:r>
              <a:rPr lang="fr-FR" sz="1800" b="1" dirty="0" err="1"/>
              <a:t>JSHint</a:t>
            </a:r>
            <a:r>
              <a:rPr lang="fr-FR" sz="1800" b="1" dirty="0"/>
              <a:t> </a:t>
            </a:r>
            <a:r>
              <a:rPr lang="fr-FR" sz="1800" dirty="0"/>
              <a:t>: </a:t>
            </a:r>
          </a:p>
          <a:p>
            <a:r>
              <a:rPr lang="fr-FR" sz="1800" dirty="0"/>
              <a:t>Analyseurs de code (</a:t>
            </a:r>
            <a:r>
              <a:rPr lang="fr-FR" sz="1800" dirty="0" err="1"/>
              <a:t>TypScript</a:t>
            </a:r>
            <a:r>
              <a:rPr lang="fr-FR" sz="1800" dirty="0"/>
              <a:t>, ES6, ES5)</a:t>
            </a:r>
          </a:p>
          <a:p>
            <a:r>
              <a:rPr lang="fr-FR" sz="1800" dirty="0"/>
              <a:t>Donnent des indications sur le code source pour le rendre plus propre et maintenable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Babel</a:t>
            </a:r>
            <a:r>
              <a:rPr lang="fr-FR" sz="1800" dirty="0"/>
              <a:t> :</a:t>
            </a:r>
          </a:p>
          <a:p>
            <a:r>
              <a:rPr lang="fr-FR" sz="1800" dirty="0" err="1"/>
              <a:t>Transpileur</a:t>
            </a:r>
            <a:r>
              <a:rPr lang="fr-FR" sz="1800" dirty="0"/>
              <a:t> ES6 ver ES5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b="1" dirty="0" err="1"/>
              <a:t>Browsersync</a:t>
            </a:r>
            <a:r>
              <a:rPr lang="fr-FR" sz="1800" b="1" dirty="0"/>
              <a:t> :</a:t>
            </a:r>
          </a:p>
          <a:p>
            <a:r>
              <a:rPr lang="fr-FR" sz="1800" dirty="0"/>
              <a:t>Relance automatiquement le navigateur à chaque modification de l'application pour afficher les changements.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b="1" dirty="0" err="1"/>
              <a:t>Protractor</a:t>
            </a:r>
            <a:r>
              <a:rPr lang="fr-FR" sz="1800" dirty="0"/>
              <a:t> : </a:t>
            </a:r>
          </a:p>
          <a:p>
            <a:r>
              <a:rPr lang="fr-FR" sz="1800" dirty="0"/>
              <a:t>Permet de tester l'application </a:t>
            </a:r>
            <a:r>
              <a:rPr lang="fr-FR" sz="1800" dirty="0" err="1"/>
              <a:t>Angular</a:t>
            </a:r>
            <a:r>
              <a:rPr lang="fr-FR" sz="1800" dirty="0"/>
              <a:t> dans un navigateur en simulant un utilisateur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Jasmine</a:t>
            </a:r>
            <a:r>
              <a:rPr lang="fr-FR" sz="1800" dirty="0"/>
              <a:t> : </a:t>
            </a:r>
          </a:p>
          <a:p>
            <a:r>
              <a:rPr lang="fr-FR" sz="1800" dirty="0"/>
              <a:t>TDD : Permet de mettre en place des tests unitaires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11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8671716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Pilotage par le code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7776"/>
            <a:ext cx="871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/>
              <a:t>FormBuilder</a:t>
            </a:r>
            <a:r>
              <a:rPr lang="fr-FR" b="1" dirty="0"/>
              <a:t>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Calibri"/>
              </a:rPr>
              <a:t>Classe utilitaire injectable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Calibri"/>
              </a:rPr>
              <a:t>Simplifie la création des </a:t>
            </a:r>
            <a:r>
              <a:rPr lang="fr-FR" dirty="0" err="1">
                <a:latin typeface="Calibri"/>
              </a:rPr>
              <a:t>FormGroup</a:t>
            </a:r>
            <a:r>
              <a:rPr lang="fr-FR" dirty="0">
                <a:latin typeface="Calibri"/>
              </a:rPr>
              <a:t>/</a:t>
            </a:r>
            <a:r>
              <a:rPr lang="fr-FR" dirty="0" err="1">
                <a:latin typeface="Calibri"/>
              </a:rPr>
              <a:t>FormControl</a:t>
            </a:r>
            <a:endParaRPr lang="fr-FR" dirty="0">
              <a:latin typeface="Calibri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323528" y="2015658"/>
            <a:ext cx="5328591" cy="4782706"/>
            <a:chOff x="426633" y="2456730"/>
            <a:chExt cx="3880043" cy="3844921"/>
          </a:xfrm>
        </p:grpSpPr>
        <p:sp>
          <p:nvSpPr>
            <p:cNvPr id="28" name="Rectangle 27"/>
            <p:cNvSpPr/>
            <p:nvPr>
              <p:custDataLst>
                <p:custData r:id="rId1"/>
              </p:custDataLst>
            </p:nvPr>
          </p:nvSpPr>
          <p:spPr>
            <a:xfrm>
              <a:off x="426633" y="2708919"/>
              <a:ext cx="3880043" cy="359273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import { Component } </a:t>
              </a:r>
              <a:r>
                <a:rPr lang="fr-FR" sz="1600" dirty="0" err="1">
                  <a:solidFill>
                    <a:schemeClr val="tx1"/>
                  </a:solidFill>
                </a:rPr>
                <a:t>from</a:t>
              </a:r>
              <a:r>
                <a:rPr lang="fr-FR" sz="1600" dirty="0">
                  <a:solidFill>
                    <a:schemeClr val="tx1"/>
                  </a:solidFill>
                </a:rPr>
                <a:t> '@</a:t>
              </a:r>
              <a:r>
                <a:rPr lang="fr-FR" sz="1600" dirty="0" err="1">
                  <a:solidFill>
                    <a:schemeClr val="tx1"/>
                  </a:solidFill>
                </a:rPr>
                <a:t>angular</a:t>
              </a:r>
              <a:r>
                <a:rPr lang="fr-FR" sz="1600" dirty="0">
                  <a:solidFill>
                    <a:schemeClr val="tx1"/>
                  </a:solidFill>
                </a:rPr>
                <a:t>/</a:t>
              </a:r>
              <a:r>
                <a:rPr lang="fr-FR" sz="1600" dirty="0" err="1">
                  <a:solidFill>
                    <a:schemeClr val="tx1"/>
                  </a:solidFill>
                </a:rPr>
                <a:t>core</a:t>
              </a:r>
              <a:r>
                <a:rPr lang="fr-FR" sz="1600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import { </a:t>
              </a:r>
              <a:r>
                <a:rPr lang="fr-FR" sz="1600" b="1" dirty="0" err="1">
                  <a:solidFill>
                    <a:srgbClr val="FF0000"/>
                  </a:solidFill>
                </a:rPr>
                <a:t>FormBuilder</a:t>
              </a:r>
              <a:r>
                <a:rPr lang="fr-FR" sz="1600" dirty="0">
                  <a:solidFill>
                    <a:schemeClr val="tx1"/>
                  </a:solidFill>
                </a:rPr>
                <a:t>, </a:t>
              </a:r>
              <a:r>
                <a:rPr lang="fr-FR" sz="1600" dirty="0" err="1">
                  <a:solidFill>
                    <a:schemeClr val="tx1"/>
                  </a:solidFill>
                </a:rPr>
                <a:t>FormGroup</a:t>
              </a:r>
              <a:r>
                <a:rPr lang="fr-FR" sz="1600" dirty="0">
                  <a:solidFill>
                    <a:schemeClr val="tx1"/>
                  </a:solidFill>
                </a:rPr>
                <a:t> } </a:t>
              </a:r>
              <a:r>
                <a:rPr lang="fr-FR" sz="1600" dirty="0" err="1">
                  <a:solidFill>
                    <a:schemeClr val="tx1"/>
                  </a:solidFill>
                </a:rPr>
                <a:t>from</a:t>
              </a:r>
              <a:r>
                <a:rPr lang="fr-FR" sz="1600" dirty="0">
                  <a:solidFill>
                    <a:schemeClr val="tx1"/>
                  </a:solidFill>
                </a:rPr>
                <a:t> '@</a:t>
              </a:r>
              <a:r>
                <a:rPr lang="fr-FR" sz="1600" dirty="0" err="1">
                  <a:solidFill>
                    <a:schemeClr val="tx1"/>
                  </a:solidFill>
                </a:rPr>
                <a:t>angular</a:t>
              </a:r>
              <a:r>
                <a:rPr lang="fr-FR" sz="1600" dirty="0">
                  <a:solidFill>
                    <a:schemeClr val="tx1"/>
                  </a:solidFill>
                </a:rPr>
                <a:t>/</a:t>
              </a:r>
              <a:r>
                <a:rPr lang="fr-FR" sz="1600" dirty="0" err="1">
                  <a:solidFill>
                    <a:schemeClr val="tx1"/>
                  </a:solidFill>
                </a:rPr>
                <a:t>forms</a:t>
              </a:r>
              <a:r>
                <a:rPr lang="fr-FR" sz="1600" dirty="0">
                  <a:solidFill>
                    <a:schemeClr val="tx1"/>
                  </a:solidFill>
                </a:rPr>
                <a:t>';</a:t>
              </a:r>
            </a:p>
            <a:p>
              <a:endParaRPr lang="fr-FR" sz="1600" dirty="0">
                <a:solidFill>
                  <a:schemeClr val="tx1"/>
                </a:solidFill>
              </a:endParaRPr>
            </a:p>
            <a:p>
              <a:r>
                <a:rPr lang="fr-FR" sz="1600" dirty="0">
                  <a:solidFill>
                    <a:schemeClr val="tx1"/>
                  </a:solidFill>
                </a:rPr>
                <a:t>@Component({</a:t>
              </a:r>
            </a:p>
            <a:p>
              <a:pPr lvl="1"/>
              <a:r>
                <a:rPr lang="fr-FR" sz="1600" dirty="0" err="1">
                  <a:solidFill>
                    <a:schemeClr val="tx1"/>
                  </a:solidFill>
                </a:rPr>
                <a:t>selector</a:t>
              </a:r>
              <a:r>
                <a:rPr lang="fr-FR" sz="1600" dirty="0">
                  <a:solidFill>
                    <a:schemeClr val="tx1"/>
                  </a:solidFill>
                </a:rPr>
                <a:t>: '</a:t>
              </a:r>
              <a:r>
                <a:rPr lang="fr-FR" sz="1600" dirty="0" err="1">
                  <a:solidFill>
                    <a:schemeClr val="tx1"/>
                  </a:solidFill>
                </a:rPr>
                <a:t>register-comp</a:t>
              </a:r>
              <a:r>
                <a:rPr lang="fr-FR" sz="1600" dirty="0">
                  <a:solidFill>
                    <a:schemeClr val="tx1"/>
                  </a:solidFill>
                </a:rPr>
                <a:t>',</a:t>
              </a:r>
            </a:p>
            <a:p>
              <a:pPr lvl="1"/>
              <a:r>
                <a:rPr lang="fr-FR" sz="1600" dirty="0" err="1">
                  <a:solidFill>
                    <a:schemeClr val="tx1"/>
                  </a:solidFill>
                </a:rPr>
                <a:t>templateUrl</a:t>
              </a:r>
              <a:r>
                <a:rPr lang="fr-FR" sz="1600" dirty="0">
                  <a:solidFill>
                    <a:schemeClr val="tx1"/>
                  </a:solidFill>
                </a:rPr>
                <a:t>: 'register.component.html'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})</a:t>
              </a:r>
            </a:p>
            <a:p>
              <a:endParaRPr lang="fr-FR" sz="1600" dirty="0">
                <a:solidFill>
                  <a:schemeClr val="tx1"/>
                </a:solidFill>
              </a:endParaRPr>
            </a:p>
            <a:p>
              <a:r>
                <a:rPr lang="fr-FR" sz="1600" dirty="0">
                  <a:solidFill>
                    <a:schemeClr val="tx1"/>
                  </a:solidFill>
                </a:rPr>
                <a:t>export class </a:t>
              </a:r>
              <a:r>
                <a:rPr lang="fr-FR" sz="1600" dirty="0" err="1">
                  <a:solidFill>
                    <a:schemeClr val="tx1"/>
                  </a:solidFill>
                </a:rPr>
                <a:t>FormComponent</a:t>
              </a:r>
              <a:r>
                <a:rPr lang="fr-FR" sz="1600" dirty="0">
                  <a:solidFill>
                    <a:schemeClr val="tx1"/>
                  </a:solidFill>
                </a:rPr>
                <a:t> {</a:t>
              </a:r>
            </a:p>
            <a:p>
              <a:pPr lvl="1"/>
              <a:r>
                <a:rPr lang="fr-FR" sz="1600" dirty="0" err="1">
                  <a:solidFill>
                    <a:schemeClr val="tx1"/>
                  </a:solidFill>
                </a:rPr>
                <a:t>userForm</a:t>
              </a:r>
              <a:r>
                <a:rPr lang="fr-FR" sz="1600" dirty="0">
                  <a:solidFill>
                    <a:schemeClr val="tx1"/>
                  </a:solidFill>
                </a:rPr>
                <a:t>: </a:t>
              </a:r>
              <a:r>
                <a:rPr lang="fr-FR" sz="1600" dirty="0" err="1">
                  <a:solidFill>
                    <a:schemeClr val="tx1"/>
                  </a:solidFill>
                </a:rPr>
                <a:t>FormGroup</a:t>
              </a:r>
              <a:r>
                <a:rPr lang="fr-FR" sz="1600" dirty="0">
                  <a:solidFill>
                    <a:schemeClr val="tx1"/>
                  </a:solidFill>
                </a:rPr>
                <a:t>;</a:t>
              </a:r>
            </a:p>
            <a:p>
              <a:pPr lvl="1"/>
              <a:endParaRPr lang="fr-FR" sz="1600" dirty="0">
                <a:solidFill>
                  <a:schemeClr val="tx1"/>
                </a:solidFill>
              </a:endParaRPr>
            </a:p>
            <a:p>
              <a:pPr lvl="1"/>
              <a:r>
                <a:rPr lang="fr-FR" sz="1600" dirty="0" err="1">
                  <a:solidFill>
                    <a:schemeClr val="tx1"/>
                  </a:solidFill>
                </a:rPr>
                <a:t>constructor</a:t>
              </a:r>
              <a:r>
                <a:rPr lang="fr-FR" sz="1600" dirty="0">
                  <a:solidFill>
                    <a:schemeClr val="tx1"/>
                  </a:solidFill>
                </a:rPr>
                <a:t>(</a:t>
              </a:r>
              <a:r>
                <a:rPr lang="fr-FR" sz="1600" dirty="0" err="1">
                  <a:solidFill>
                    <a:srgbClr val="FF0000"/>
                  </a:solidFill>
                </a:rPr>
                <a:t>fb</a:t>
              </a:r>
              <a:r>
                <a:rPr lang="fr-FR" sz="1600" dirty="0">
                  <a:solidFill>
                    <a:srgbClr val="FF0000"/>
                  </a:solidFill>
                </a:rPr>
                <a:t>: </a:t>
              </a:r>
              <a:r>
                <a:rPr lang="fr-FR" sz="1600" dirty="0" err="1">
                  <a:solidFill>
                    <a:srgbClr val="FF0000"/>
                  </a:solidFill>
                </a:rPr>
                <a:t>FormBuilder</a:t>
              </a:r>
              <a:r>
                <a:rPr lang="fr-FR" sz="1600" dirty="0">
                  <a:solidFill>
                    <a:schemeClr val="tx1"/>
                  </a:solidFill>
                </a:rPr>
                <a:t>) {</a:t>
              </a:r>
            </a:p>
            <a:p>
              <a:pPr lvl="2"/>
              <a:r>
                <a:rPr lang="fr-FR" sz="1600" dirty="0" err="1">
                  <a:solidFill>
                    <a:schemeClr val="tx1"/>
                  </a:solidFill>
                </a:rPr>
                <a:t>this.userForm</a:t>
              </a:r>
              <a:r>
                <a:rPr lang="fr-FR" sz="1600" dirty="0">
                  <a:solidFill>
                    <a:schemeClr val="tx1"/>
                  </a:solidFill>
                </a:rPr>
                <a:t> = </a:t>
              </a:r>
              <a:r>
                <a:rPr lang="fr-FR" sz="1600" dirty="0" err="1">
                  <a:solidFill>
                    <a:schemeClr val="tx1"/>
                  </a:solidFill>
                </a:rPr>
                <a:t>fb.group</a:t>
              </a:r>
              <a:r>
                <a:rPr lang="fr-FR" sz="1600" dirty="0">
                  <a:solidFill>
                    <a:schemeClr val="tx1"/>
                  </a:solidFill>
                </a:rPr>
                <a:t>({</a:t>
              </a:r>
            </a:p>
            <a:p>
              <a:pPr lvl="3"/>
              <a:r>
                <a:rPr lang="fr-FR" sz="1600" dirty="0">
                  <a:solidFill>
                    <a:schemeClr val="tx1"/>
                  </a:solidFill>
                </a:rPr>
                <a:t>login: "</a:t>
              </a:r>
              <a:r>
                <a:rPr lang="fr-FR" sz="1600" dirty="0" err="1">
                  <a:solidFill>
                    <a:schemeClr val="tx1"/>
                  </a:solidFill>
                </a:rPr>
                <a:t>adrien</a:t>
              </a:r>
              <a:r>
                <a:rPr lang="fr-FR" sz="1600" dirty="0">
                  <a:solidFill>
                    <a:schemeClr val="tx1"/>
                  </a:solidFill>
                </a:rPr>
                <a:t>",</a:t>
              </a:r>
            </a:p>
            <a:p>
              <a:pPr lvl="3"/>
              <a:r>
                <a:rPr lang="fr-FR" sz="1600" dirty="0" err="1">
                  <a:solidFill>
                    <a:schemeClr val="tx1"/>
                  </a:solidFill>
                </a:rPr>
                <a:t>password</a:t>
              </a:r>
              <a:r>
                <a:rPr lang="fr-FR" sz="1600" dirty="0">
                  <a:solidFill>
                    <a:schemeClr val="tx1"/>
                  </a:solidFill>
                </a:rPr>
                <a:t>: ""</a:t>
              </a:r>
            </a:p>
            <a:p>
              <a:pPr lvl="2"/>
              <a:r>
                <a:rPr lang="fr-FR" sz="1600" dirty="0">
                  <a:solidFill>
                    <a:schemeClr val="tx1"/>
                  </a:solidFill>
                </a:rPr>
                <a:t>});</a:t>
              </a:r>
            </a:p>
            <a:p>
              <a:pPr lvl="1"/>
              <a:r>
                <a:rPr lang="fr-FR" sz="16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9" name="Rectangle : avec coins supérieurs arrondis 28"/>
            <p:cNvSpPr/>
            <p:nvPr/>
          </p:nvSpPr>
          <p:spPr>
            <a:xfrm>
              <a:off x="426635" y="2456730"/>
              <a:ext cx="1310823" cy="253310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2305878" y="3947444"/>
            <a:ext cx="4894414" cy="1114886"/>
            <a:chOff x="2677277" y="2719797"/>
            <a:chExt cx="4894414" cy="1114886"/>
          </a:xfrm>
        </p:grpSpPr>
        <p:cxnSp>
          <p:nvCxnSpPr>
            <p:cNvPr id="11" name="Connecteur droit avec flèche 10"/>
            <p:cNvCxnSpPr>
              <a:cxnSpLocks/>
            </p:cNvCxnSpPr>
            <p:nvPr/>
          </p:nvCxnSpPr>
          <p:spPr>
            <a:xfrm flipH="1">
              <a:off x="2677277" y="2924944"/>
              <a:ext cx="2686811" cy="90973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 : coins arrondis 29"/>
            <p:cNvSpPr/>
            <p:nvPr/>
          </p:nvSpPr>
          <p:spPr>
            <a:xfrm>
              <a:off x="4043299" y="2719797"/>
              <a:ext cx="3528392" cy="410293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600" dirty="0"/>
                <a:t>Injection par </a:t>
              </a:r>
              <a:r>
                <a:rPr lang="fr-FR" sz="1600" dirty="0" err="1"/>
                <a:t>Angular</a:t>
              </a:r>
              <a:r>
                <a:rPr lang="fr-FR" sz="1600" dirty="0"/>
                <a:t> de </a:t>
              </a:r>
              <a:r>
                <a:rPr lang="fr-FR" sz="1600" dirty="0" err="1"/>
                <a:t>FormBuilder</a:t>
              </a:r>
              <a:endParaRPr lang="fr-FR" sz="1600" b="1" dirty="0">
                <a:solidFill>
                  <a:srgbClr val="164BF6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3649283" y="5098200"/>
            <a:ext cx="4957532" cy="1376232"/>
            <a:chOff x="3649283" y="5098200"/>
            <a:chExt cx="4957532" cy="1376232"/>
          </a:xfrm>
        </p:grpSpPr>
        <p:grpSp>
          <p:nvGrpSpPr>
            <p:cNvPr id="33" name="Groupe 32"/>
            <p:cNvGrpSpPr/>
            <p:nvPr/>
          </p:nvGrpSpPr>
          <p:grpSpPr>
            <a:xfrm>
              <a:off x="3649283" y="5127834"/>
              <a:ext cx="4957532" cy="1346598"/>
              <a:chOff x="3649283" y="5127834"/>
              <a:chExt cx="4957532" cy="1346598"/>
            </a:xfrm>
          </p:grpSpPr>
          <p:sp>
            <p:nvSpPr>
              <p:cNvPr id="31" name="Rectangle : coins arrondis 30"/>
              <p:cNvSpPr/>
              <p:nvPr/>
            </p:nvSpPr>
            <p:spPr>
              <a:xfrm>
                <a:off x="4286335" y="5127834"/>
                <a:ext cx="4320480" cy="134659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fr-FR" sz="1600" dirty="0">
                  <a:solidFill>
                    <a:schemeClr val="tx1"/>
                  </a:solidFill>
                </a:endParaRPr>
              </a:p>
              <a:p>
                <a:r>
                  <a:rPr lang="fr-FR" sz="1600" dirty="0" err="1">
                    <a:solidFill>
                      <a:schemeClr val="tx1"/>
                    </a:solidFill>
                  </a:rPr>
                  <a:t>this.userForm</a:t>
                </a:r>
                <a:r>
                  <a:rPr lang="fr-FR" sz="1600" dirty="0">
                    <a:solidFill>
                      <a:schemeClr val="tx1"/>
                    </a:solidFill>
                  </a:rPr>
                  <a:t> = new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FormGroup</a:t>
                </a:r>
                <a:r>
                  <a:rPr lang="fr-FR" sz="1600" dirty="0">
                    <a:solidFill>
                      <a:schemeClr val="tx1"/>
                    </a:solidFill>
                  </a:rPr>
                  <a:t>({</a:t>
                </a:r>
              </a:p>
              <a:p>
                <a:pPr lvl="1"/>
                <a:r>
                  <a:rPr lang="fr-FR" sz="1600" dirty="0">
                    <a:solidFill>
                      <a:schemeClr val="tx1"/>
                    </a:solidFill>
                  </a:rPr>
                  <a:t>login: </a:t>
                </a:r>
                <a:r>
                  <a:rPr lang="fr-FR" sz="1600" b="1" dirty="0" err="1"/>
                  <a:t>fb.control</a:t>
                </a:r>
                <a:r>
                  <a:rPr lang="fr-FR" sz="1600" dirty="0">
                    <a:solidFill>
                      <a:schemeClr val="tx1"/>
                    </a:solidFill>
                  </a:rPr>
                  <a:t>( "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adrien</a:t>
                </a:r>
                <a:r>
                  <a:rPr lang="fr-FR" sz="1600" dirty="0">
                    <a:solidFill>
                      <a:schemeClr val="tx1"/>
                    </a:solidFill>
                  </a:rPr>
                  <a:t>" ),</a:t>
                </a:r>
              </a:p>
              <a:p>
                <a:pPr lvl="1"/>
                <a:r>
                  <a:rPr lang="fr-FR" sz="1600" dirty="0" err="1">
                    <a:solidFill>
                      <a:schemeClr val="tx1"/>
                    </a:solidFill>
                  </a:rPr>
                  <a:t>password</a:t>
                </a:r>
                <a:r>
                  <a:rPr lang="fr-FR" sz="1600" dirty="0">
                    <a:solidFill>
                      <a:schemeClr val="tx1"/>
                    </a:solidFill>
                  </a:rPr>
                  <a:t>: </a:t>
                </a:r>
                <a:r>
                  <a:rPr lang="fr-FR" sz="1600" b="1" dirty="0" err="1"/>
                  <a:t>fb.control</a:t>
                </a:r>
                <a:r>
                  <a:rPr lang="fr-FR" sz="1600" b="1" dirty="0"/>
                  <a:t>()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});</a:t>
                </a:r>
              </a:p>
            </p:txBody>
          </p:sp>
          <p:sp>
            <p:nvSpPr>
              <p:cNvPr id="32" name="Accolade fermante 31"/>
              <p:cNvSpPr/>
              <p:nvPr/>
            </p:nvSpPr>
            <p:spPr>
              <a:xfrm>
                <a:off x="3649283" y="5310910"/>
                <a:ext cx="637052" cy="998410"/>
              </a:xfrm>
              <a:prstGeom prst="rightBrac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ZoneTexte 33"/>
            <p:cNvSpPr txBox="1"/>
            <p:nvPr/>
          </p:nvSpPr>
          <p:spPr>
            <a:xfrm>
              <a:off x="4362146" y="5098200"/>
              <a:ext cx="3953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err="1">
                  <a:solidFill>
                    <a:srgbClr val="FF0000"/>
                  </a:solidFill>
                </a:rPr>
                <a:t>FormBuilder</a:t>
              </a:r>
              <a:r>
                <a:rPr lang="fr-FR" sz="1600" dirty="0">
                  <a:solidFill>
                    <a:srgbClr val="FF0000"/>
                  </a:solidFill>
                </a:rPr>
                <a:t> </a:t>
              </a:r>
              <a:r>
                <a:rPr lang="fr-FR" sz="1600" b="1" dirty="0"/>
                <a:t>Fournit une méthode control()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6170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Pilotage par le code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675407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/>
              <a:t>Lier le formulaire et le composant :</a:t>
            </a:r>
            <a:endParaRPr lang="fr-FR" dirty="0">
              <a:latin typeface="Calibri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40366" y="900219"/>
            <a:ext cx="9118780" cy="3788561"/>
            <a:chOff x="25220" y="1800680"/>
            <a:chExt cx="9118780" cy="3788561"/>
          </a:xfrm>
        </p:grpSpPr>
        <p:grpSp>
          <p:nvGrpSpPr>
            <p:cNvPr id="27" name="Groupe 26"/>
            <p:cNvGrpSpPr/>
            <p:nvPr/>
          </p:nvGrpSpPr>
          <p:grpSpPr>
            <a:xfrm>
              <a:off x="25220" y="2097787"/>
              <a:ext cx="6120680" cy="2421455"/>
              <a:chOff x="426633" y="2456730"/>
              <a:chExt cx="4456807" cy="1946660"/>
            </a:xfrm>
          </p:grpSpPr>
          <p:sp>
            <p:nvSpPr>
              <p:cNvPr id="28" name="Rectangle 27"/>
              <p:cNvSpPr/>
              <p:nvPr>
                <p:custDataLst>
                  <p:custData r:id="rId3"/>
                </p:custDataLst>
              </p:nvPr>
            </p:nvSpPr>
            <p:spPr>
              <a:xfrm>
                <a:off x="426633" y="2708919"/>
                <a:ext cx="4456807" cy="1694471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fr-FR" sz="1600" dirty="0">
                    <a:solidFill>
                      <a:schemeClr val="tx1"/>
                    </a:solidFill>
                  </a:rPr>
                  <a:t>&lt;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form</a:t>
                </a:r>
                <a:r>
                  <a:rPr lang="fr-FR" sz="1600" dirty="0">
                    <a:solidFill>
                      <a:schemeClr val="tx1"/>
                    </a:solidFill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ngSubmit</a:t>
                </a:r>
                <a:r>
                  <a:rPr lang="fr-FR" sz="1600" dirty="0">
                    <a:solidFill>
                      <a:schemeClr val="tx1"/>
                    </a:solidFill>
                  </a:rPr>
                  <a:t>)="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register</a:t>
                </a:r>
                <a:r>
                  <a:rPr lang="fr-FR" sz="1600" dirty="0">
                    <a:solidFill>
                      <a:schemeClr val="tx1"/>
                    </a:solidFill>
                  </a:rPr>
                  <a:t>()" [</a:t>
                </a:r>
                <a:r>
                  <a:rPr lang="fr-FR" sz="1600" dirty="0" err="1">
                    <a:solidFill>
                      <a:srgbClr val="FF0000"/>
                    </a:solidFill>
                  </a:rPr>
                  <a:t>formGroup</a:t>
                </a:r>
                <a:r>
                  <a:rPr lang="fr-FR" sz="1600" dirty="0">
                    <a:solidFill>
                      <a:schemeClr val="tx1"/>
                    </a:solidFill>
                  </a:rPr>
                  <a:t>]="</a:t>
                </a:r>
                <a:r>
                  <a:rPr lang="fr-FR" sz="1600" dirty="0" err="1">
                    <a:solidFill>
                      <a:srgbClr val="FF00FF"/>
                    </a:solidFill>
                  </a:rPr>
                  <a:t>userForm</a:t>
                </a:r>
                <a:r>
                  <a:rPr lang="fr-FR" sz="1600" dirty="0">
                    <a:solidFill>
                      <a:schemeClr val="tx1"/>
                    </a:solidFill>
                  </a:rPr>
                  <a:t>"&gt;</a:t>
                </a:r>
              </a:p>
              <a:p>
                <a:endParaRPr lang="fr-FR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sz="1600" dirty="0">
                    <a:solidFill>
                      <a:schemeClr val="tx1"/>
                    </a:solidFill>
                  </a:rPr>
                  <a:t>&lt;input </a:t>
                </a:r>
                <a:r>
                  <a:rPr lang="fr-FR" sz="1600" dirty="0" err="1">
                    <a:solidFill>
                      <a:srgbClr val="FF0000"/>
                    </a:solidFill>
                  </a:rPr>
                  <a:t>formControlName</a:t>
                </a:r>
                <a:r>
                  <a:rPr lang="fr-FR" sz="1600" dirty="0">
                    <a:solidFill>
                      <a:schemeClr val="tx1"/>
                    </a:solidFill>
                  </a:rPr>
                  <a:t>="</a:t>
                </a:r>
                <a:r>
                  <a:rPr lang="fr-FR" sz="1600" dirty="0">
                    <a:solidFill>
                      <a:srgbClr val="164BF6"/>
                    </a:solidFill>
                  </a:rPr>
                  <a:t>login</a:t>
                </a:r>
                <a:r>
                  <a:rPr lang="fr-FR" sz="1600" dirty="0">
                    <a:solidFill>
                      <a:schemeClr val="tx1"/>
                    </a:solidFill>
                  </a:rPr>
                  <a:t>"&gt;</a:t>
                </a:r>
              </a:p>
              <a:p>
                <a:pPr lvl="1"/>
                <a:r>
                  <a:rPr lang="fr-FR" sz="1600" dirty="0">
                    <a:solidFill>
                      <a:schemeClr val="tx1"/>
                    </a:solidFill>
                  </a:rPr>
                  <a:t>&lt;input type="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password</a:t>
                </a:r>
                <a:r>
                  <a:rPr lang="fr-FR" sz="1600" dirty="0">
                    <a:solidFill>
                      <a:schemeClr val="tx1"/>
                    </a:solidFill>
                  </a:rPr>
                  <a:t>" </a:t>
                </a:r>
                <a:r>
                  <a:rPr lang="fr-FR" sz="1600" dirty="0" err="1">
                    <a:solidFill>
                      <a:srgbClr val="FF0000"/>
                    </a:solidFill>
                  </a:rPr>
                  <a:t>formControlName</a:t>
                </a:r>
                <a:r>
                  <a:rPr lang="fr-FR" sz="1600" dirty="0">
                    <a:solidFill>
                      <a:schemeClr val="tx1"/>
                    </a:solidFill>
                  </a:rPr>
                  <a:t>="</a:t>
                </a:r>
                <a:r>
                  <a:rPr lang="fr-FR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password</a:t>
                </a:r>
                <a:r>
                  <a:rPr lang="fr-FR" sz="1600" dirty="0">
                    <a:solidFill>
                      <a:schemeClr val="tx1"/>
                    </a:solidFill>
                  </a:rPr>
                  <a:t>"&gt;</a:t>
                </a:r>
              </a:p>
              <a:p>
                <a:pPr lvl="1"/>
                <a:endParaRPr lang="fr-FR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sz="1600" dirty="0">
                    <a:solidFill>
                      <a:schemeClr val="tx1"/>
                    </a:solidFill>
                  </a:rPr>
                  <a:t>&lt;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button</a:t>
                </a:r>
                <a:r>
                  <a:rPr lang="fr-FR" sz="1600" dirty="0">
                    <a:solidFill>
                      <a:schemeClr val="tx1"/>
                    </a:solidFill>
                  </a:rPr>
                  <a:t> type="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submit</a:t>
                </a:r>
                <a:r>
                  <a:rPr lang="fr-FR" sz="1600" dirty="0">
                    <a:solidFill>
                      <a:schemeClr val="tx1"/>
                    </a:solidFill>
                  </a:rPr>
                  <a:t>"&gt;Envoyer&lt;/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button</a:t>
                </a:r>
                <a:r>
                  <a:rPr lang="fr-FR" sz="1600" dirty="0">
                    <a:solidFill>
                      <a:schemeClr val="tx1"/>
                    </a:solidFill>
                  </a:rPr>
                  <a:t>&gt;</a:t>
                </a:r>
              </a:p>
              <a:p>
                <a:pPr lvl="1"/>
                <a:endParaRPr lang="fr-FR" sz="1600" dirty="0">
                  <a:solidFill>
                    <a:schemeClr val="tx1"/>
                  </a:solidFill>
                </a:endParaRP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&lt;/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form</a:t>
                </a:r>
                <a:r>
                  <a:rPr lang="fr-FR" sz="1600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sp>
            <p:nvSpPr>
              <p:cNvPr id="29" name="Rectangle : avec coins supérieurs arrondis 28"/>
              <p:cNvSpPr/>
              <p:nvPr/>
            </p:nvSpPr>
            <p:spPr>
              <a:xfrm>
                <a:off x="426635" y="2456730"/>
                <a:ext cx="1310823" cy="253310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template.html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5292080" y="1800680"/>
              <a:ext cx="3851920" cy="3788561"/>
              <a:chOff x="263083" y="2455608"/>
              <a:chExt cx="2804797" cy="3045706"/>
            </a:xfrm>
          </p:grpSpPr>
          <p:sp>
            <p:nvSpPr>
              <p:cNvPr id="16" name="Rectangle 15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263083" y="2708918"/>
                <a:ext cx="2804797" cy="2792396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fr-FR" sz="1600" dirty="0">
                    <a:solidFill>
                      <a:schemeClr val="tx1"/>
                    </a:solidFill>
                  </a:rPr>
                  <a:t>export class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FormComponent</a:t>
                </a:r>
                <a:r>
                  <a:rPr lang="fr-FR" sz="1600" dirty="0">
                    <a:solidFill>
                      <a:schemeClr val="tx1"/>
                    </a:solidFill>
                  </a:rPr>
                  <a:t> {</a:t>
                </a:r>
              </a:p>
              <a:p>
                <a:pPr lvl="1"/>
                <a:r>
                  <a:rPr lang="fr-FR" sz="1600" dirty="0" err="1">
                    <a:solidFill>
                      <a:srgbClr val="FF00FF"/>
                    </a:solidFill>
                  </a:rPr>
                  <a:t>userForm</a:t>
                </a:r>
                <a:r>
                  <a:rPr lang="fr-FR" sz="1600" dirty="0">
                    <a:solidFill>
                      <a:schemeClr val="tx1"/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FormGroup</a:t>
                </a:r>
                <a:r>
                  <a:rPr lang="fr-FR" sz="1600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/>
                <a:endParaRPr lang="fr-FR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sz="1600" dirty="0" err="1">
                    <a:solidFill>
                      <a:schemeClr val="tx1"/>
                    </a:solidFill>
                  </a:rPr>
                  <a:t>constructor</a:t>
                </a:r>
                <a:r>
                  <a:rPr lang="fr-FR" sz="1600" dirty="0">
                    <a:solidFill>
                      <a:schemeClr val="tx1"/>
                    </a:solidFill>
                  </a:rPr>
                  <a:t>(</a:t>
                </a:r>
                <a:r>
                  <a:rPr lang="fr-FR" sz="1600" dirty="0" err="1">
                    <a:solidFill>
                      <a:srgbClr val="FF0000"/>
                    </a:solidFill>
                  </a:rPr>
                  <a:t>fb</a:t>
                </a:r>
                <a:r>
                  <a:rPr lang="fr-FR" sz="1600" dirty="0">
                    <a:solidFill>
                      <a:srgbClr val="FF0000"/>
                    </a:solidFill>
                  </a:rPr>
                  <a:t>: </a:t>
                </a:r>
                <a:r>
                  <a:rPr lang="fr-FR" sz="1600" dirty="0" err="1">
                    <a:solidFill>
                      <a:srgbClr val="FF0000"/>
                    </a:solidFill>
                  </a:rPr>
                  <a:t>FormBuilder</a:t>
                </a:r>
                <a:r>
                  <a:rPr lang="fr-FR" sz="1600" dirty="0">
                    <a:solidFill>
                      <a:schemeClr val="tx1"/>
                    </a:solidFill>
                  </a:rPr>
                  <a:t>) {</a:t>
                </a:r>
              </a:p>
              <a:p>
                <a:pPr lvl="2"/>
                <a:r>
                  <a:rPr lang="fr-FR" sz="1600" dirty="0" err="1">
                    <a:solidFill>
                      <a:srgbClr val="FF00FF"/>
                    </a:solidFill>
                  </a:rPr>
                  <a:t>this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.</a:t>
                </a:r>
                <a:r>
                  <a:rPr lang="fr-FR" sz="1600" dirty="0" err="1">
                    <a:solidFill>
                      <a:srgbClr val="FF00FF"/>
                    </a:solidFill>
                  </a:rPr>
                  <a:t>userForm</a:t>
                </a:r>
                <a:r>
                  <a:rPr lang="fr-FR" sz="1600" dirty="0">
                    <a:solidFill>
                      <a:schemeClr val="tx1"/>
                    </a:solidFill>
                  </a:rPr>
                  <a:t> =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fb.group</a:t>
                </a:r>
                <a:r>
                  <a:rPr lang="fr-FR" sz="1600" dirty="0">
                    <a:solidFill>
                      <a:schemeClr val="tx1"/>
                    </a:solidFill>
                  </a:rPr>
                  <a:t>({</a:t>
                </a:r>
              </a:p>
              <a:p>
                <a:pPr lvl="3"/>
                <a:r>
                  <a:rPr lang="fr-FR" sz="1600" dirty="0">
                    <a:solidFill>
                      <a:srgbClr val="164BF6"/>
                    </a:solidFill>
                  </a:rPr>
                  <a:t>login</a:t>
                </a:r>
                <a:r>
                  <a:rPr lang="fr-FR" sz="1600" dirty="0">
                    <a:solidFill>
                      <a:schemeClr val="tx1"/>
                    </a:solidFill>
                  </a:rPr>
                  <a:t>: "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adrien</a:t>
                </a:r>
                <a:r>
                  <a:rPr lang="fr-FR" sz="1600" dirty="0">
                    <a:solidFill>
                      <a:schemeClr val="tx1"/>
                    </a:solidFill>
                  </a:rPr>
                  <a:t>",</a:t>
                </a:r>
              </a:p>
              <a:p>
                <a:pPr lvl="3"/>
                <a:r>
                  <a:rPr lang="fr-FR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password</a:t>
                </a:r>
                <a:r>
                  <a:rPr lang="fr-FR" sz="1600" dirty="0">
                    <a:solidFill>
                      <a:schemeClr val="tx1"/>
                    </a:solidFill>
                  </a:rPr>
                  <a:t>: ""</a:t>
                </a:r>
              </a:p>
              <a:p>
                <a:pPr lvl="2"/>
                <a:r>
                  <a:rPr lang="fr-FR" sz="1600" dirty="0">
                    <a:solidFill>
                      <a:schemeClr val="tx1"/>
                    </a:solidFill>
                  </a:rPr>
                  <a:t>});</a:t>
                </a:r>
              </a:p>
              <a:p>
                <a:pPr lvl="1"/>
                <a:r>
                  <a:rPr lang="fr-FR" sz="1600" dirty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endParaRPr lang="fr-FR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sz="1600" dirty="0" err="1">
                    <a:solidFill>
                      <a:schemeClr val="tx1"/>
                    </a:solidFill>
                  </a:rPr>
                  <a:t>register</a:t>
                </a:r>
                <a:r>
                  <a:rPr lang="fr-FR" sz="1600" dirty="0">
                    <a:solidFill>
                      <a:schemeClr val="tx1"/>
                    </a:solidFill>
                  </a:rPr>
                  <a:t>() {</a:t>
                </a:r>
              </a:p>
              <a:p>
                <a:pPr lvl="2"/>
                <a:r>
                  <a:rPr lang="fr-FR" sz="1600" dirty="0">
                    <a:solidFill>
                      <a:schemeClr val="tx1"/>
                    </a:solidFill>
                  </a:rPr>
                  <a:t>console.log(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this.</a:t>
                </a:r>
                <a:r>
                  <a:rPr lang="fr-FR" sz="1600" dirty="0" err="1">
                    <a:solidFill>
                      <a:srgbClr val="FF00FF"/>
                    </a:solidFill>
                  </a:rPr>
                  <a:t>userForm.value</a:t>
                </a:r>
                <a:r>
                  <a:rPr lang="fr-FR" sz="1600" dirty="0">
                    <a:solidFill>
                      <a:schemeClr val="tx1"/>
                    </a:solidFill>
                  </a:rPr>
                  <a:t>);</a:t>
                </a:r>
              </a:p>
              <a:p>
                <a:pPr lvl="1"/>
                <a:r>
                  <a:rPr lang="fr-FR" sz="1600" dirty="0">
                    <a:solidFill>
                      <a:schemeClr val="tx1"/>
                    </a:solidFill>
                  </a:rPr>
                  <a:t>}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17" name="Rectangle : avec coins supérieurs arrondis 16"/>
              <p:cNvSpPr/>
              <p:nvPr/>
            </p:nvSpPr>
            <p:spPr>
              <a:xfrm>
                <a:off x="263085" y="2455608"/>
                <a:ext cx="1310823" cy="253310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  <a:cs typeface="Courier New" panose="02070309020205020404" pitchFamily="49" charset="0"/>
                  </a:rPr>
                  <a:t>composant.ts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" name="Forme libre : forme 4"/>
            <p:cNvSpPr/>
            <p:nvPr/>
          </p:nvSpPr>
          <p:spPr>
            <a:xfrm>
              <a:off x="4386470" y="2289045"/>
              <a:ext cx="1404730" cy="281877"/>
            </a:xfrm>
            <a:custGeom>
              <a:avLst/>
              <a:gdLst>
                <a:gd name="connsiteX0" fmla="*/ 1404730 w 1404730"/>
                <a:gd name="connsiteY0" fmla="*/ 281877 h 281877"/>
                <a:gd name="connsiteX1" fmla="*/ 755373 w 1404730"/>
                <a:gd name="connsiteY1" fmla="*/ 3581 h 281877"/>
                <a:gd name="connsiteX2" fmla="*/ 0 w 1404730"/>
                <a:gd name="connsiteY2" fmla="*/ 149355 h 28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4730" h="281877">
                  <a:moveTo>
                    <a:pt x="1404730" y="281877"/>
                  </a:moveTo>
                  <a:cubicBezTo>
                    <a:pt x="1197112" y="153772"/>
                    <a:pt x="989495" y="25668"/>
                    <a:pt x="755373" y="3581"/>
                  </a:cubicBezTo>
                  <a:cubicBezTo>
                    <a:pt x="521251" y="-18506"/>
                    <a:pt x="260625" y="65424"/>
                    <a:pt x="0" y="14935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 : forme 7"/>
            <p:cNvSpPr/>
            <p:nvPr/>
          </p:nvSpPr>
          <p:spPr>
            <a:xfrm>
              <a:off x="2345635" y="2703443"/>
              <a:ext cx="3803374" cy="1921566"/>
            </a:xfrm>
            <a:custGeom>
              <a:avLst/>
              <a:gdLst>
                <a:gd name="connsiteX0" fmla="*/ 0 w 3803374"/>
                <a:gd name="connsiteY0" fmla="*/ 0 h 1921566"/>
                <a:gd name="connsiteX1" fmla="*/ 2955235 w 3803374"/>
                <a:gd name="connsiteY1" fmla="*/ 357809 h 1921566"/>
                <a:gd name="connsiteX2" fmla="*/ 3803374 w 3803374"/>
                <a:gd name="connsiteY2" fmla="*/ 1921566 h 1921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3374" h="1921566">
                  <a:moveTo>
                    <a:pt x="0" y="0"/>
                  </a:moveTo>
                  <a:cubicBezTo>
                    <a:pt x="1160669" y="18774"/>
                    <a:pt x="2321339" y="37548"/>
                    <a:pt x="2955235" y="357809"/>
                  </a:cubicBezTo>
                  <a:cubicBezTo>
                    <a:pt x="3589131" y="678070"/>
                    <a:pt x="3696252" y="1299818"/>
                    <a:pt x="3803374" y="1921566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898673" y="2097787"/>
              <a:ext cx="380324" cy="38174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1</a:t>
              </a:r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4247322" y="2703443"/>
              <a:ext cx="270417" cy="5815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cxnSpLocks/>
            </p:cNvCxnSpPr>
            <p:nvPr/>
          </p:nvCxnSpPr>
          <p:spPr>
            <a:xfrm flipH="1">
              <a:off x="3085560" y="2703443"/>
              <a:ext cx="1161762" cy="2935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/>
            <p:cNvSpPr/>
            <p:nvPr/>
          </p:nvSpPr>
          <p:spPr>
            <a:xfrm>
              <a:off x="5423349" y="3153994"/>
              <a:ext cx="380324" cy="38174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2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529693" y="4375080"/>
            <a:ext cx="6197927" cy="2391956"/>
            <a:chOff x="2969505" y="3489243"/>
            <a:chExt cx="6197927" cy="2391956"/>
          </a:xfrm>
        </p:grpSpPr>
        <p:sp>
          <p:nvSpPr>
            <p:cNvPr id="37" name="Rectangle 36"/>
            <p:cNvSpPr/>
            <p:nvPr>
              <p:custDataLst>
                <p:custData r:id="rId1"/>
              </p:custDataLst>
            </p:nvPr>
          </p:nvSpPr>
          <p:spPr>
            <a:xfrm>
              <a:off x="2970041" y="3808325"/>
              <a:ext cx="6197391" cy="207287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import { </a:t>
              </a:r>
              <a:r>
                <a:rPr lang="en-US" sz="1600" dirty="0" err="1">
                  <a:solidFill>
                    <a:schemeClr val="tx1"/>
                  </a:solidFill>
                </a:rPr>
                <a:t>FormsModule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rgbClr val="FF0000"/>
                  </a:solidFill>
                </a:rPr>
                <a:t>ReactiveFormsModule</a:t>
              </a:r>
              <a:r>
                <a:rPr lang="en-US" sz="1600" dirty="0">
                  <a:solidFill>
                    <a:schemeClr val="tx1"/>
                  </a:solidFill>
                </a:rPr>
                <a:t> } from '@angular/forms';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fr-FR" sz="1600" dirty="0">
                  <a:solidFill>
                    <a:schemeClr val="tx1"/>
                  </a:solidFill>
                </a:rPr>
                <a:t>@</a:t>
              </a:r>
              <a:r>
                <a:rPr lang="fr-FR" sz="1600" dirty="0" err="1">
                  <a:solidFill>
                    <a:schemeClr val="tx1"/>
                  </a:solidFill>
                </a:rPr>
                <a:t>NgModule</a:t>
              </a:r>
              <a:r>
                <a:rPr lang="fr-FR" sz="1600" dirty="0">
                  <a:solidFill>
                    <a:schemeClr val="tx1"/>
                  </a:solidFill>
                </a:rPr>
                <a:t>({  </a:t>
              </a:r>
            </a:p>
            <a:p>
              <a:pPr lvl="1"/>
              <a:r>
                <a:rPr lang="fr-FR" sz="1600" dirty="0" err="1">
                  <a:solidFill>
                    <a:schemeClr val="tx1"/>
                  </a:solidFill>
                </a:rPr>
                <a:t>declarations</a:t>
              </a:r>
              <a:r>
                <a:rPr lang="fr-FR" sz="1600" dirty="0">
                  <a:solidFill>
                    <a:schemeClr val="tx1"/>
                  </a:solidFill>
                </a:rPr>
                <a:t>: [</a:t>
              </a:r>
              <a:r>
                <a:rPr lang="fr-FR" sz="1600" dirty="0" err="1">
                  <a:solidFill>
                    <a:schemeClr val="tx1"/>
                  </a:solidFill>
                </a:rPr>
                <a:t>FormComponent</a:t>
              </a:r>
              <a:r>
                <a:rPr lang="fr-FR" sz="1600" dirty="0">
                  <a:solidFill>
                    <a:schemeClr val="tx1"/>
                  </a:solidFill>
                </a:rPr>
                <a:t>],  </a:t>
              </a:r>
            </a:p>
            <a:p>
              <a:pPr lvl="1"/>
              <a:r>
                <a:rPr lang="fr-FR" sz="1600" dirty="0">
                  <a:solidFill>
                    <a:schemeClr val="tx1"/>
                  </a:solidFill>
                </a:rPr>
                <a:t>imports: [</a:t>
              </a:r>
              <a:r>
                <a:rPr lang="en-US" sz="1600" dirty="0" err="1">
                  <a:solidFill>
                    <a:schemeClr val="tx1"/>
                  </a:solidFill>
                </a:rPr>
                <a:t>FormsModule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rgbClr val="FF0000"/>
                  </a:solidFill>
                </a:rPr>
                <a:t>ReactiveFormsModule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],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})</a:t>
              </a:r>
            </a:p>
            <a:p>
              <a:r>
                <a:rPr lang="fr-FR" sz="1600" b="1" dirty="0">
                  <a:solidFill>
                    <a:schemeClr val="tx1"/>
                  </a:solidFill>
                </a:rPr>
                <a:t>export class </a:t>
              </a:r>
              <a:r>
                <a:rPr lang="fr-FR" sz="1600" b="1" dirty="0" err="1">
                  <a:solidFill>
                    <a:schemeClr val="tx1"/>
                  </a:solidFill>
                </a:rPr>
                <a:t>UnModule</a:t>
              </a:r>
              <a:r>
                <a:rPr lang="fr-FR" sz="1600" b="1" dirty="0">
                  <a:solidFill>
                    <a:schemeClr val="tx1"/>
                  </a:solidFill>
                </a:rPr>
                <a:t> { }</a:t>
              </a:r>
            </a:p>
          </p:txBody>
        </p:sp>
        <p:sp>
          <p:nvSpPr>
            <p:cNvPr id="39" name="Rectangle : avec coins supérieurs arrondis 38"/>
            <p:cNvSpPr/>
            <p:nvPr/>
          </p:nvSpPr>
          <p:spPr>
            <a:xfrm>
              <a:off x="2969505" y="3489243"/>
              <a:ext cx="1800196" cy="31509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module.ts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2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6530772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Pilotage par le code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675407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/>
              <a:t>Lier le formulaire et le composant :</a:t>
            </a:r>
            <a:endParaRPr lang="fr-FR" dirty="0">
              <a:latin typeface="Calibri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69571" y="2329648"/>
            <a:ext cx="871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/>
              <a:t>formGroup</a:t>
            </a:r>
            <a:r>
              <a:rPr lang="fr-FR" b="1" dirty="0"/>
              <a:t> / </a:t>
            </a:r>
            <a:r>
              <a:rPr lang="fr-FR" b="1" dirty="0" err="1"/>
              <a:t>formControlName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directives de </a:t>
            </a:r>
            <a:r>
              <a:rPr lang="en-US" dirty="0" err="1">
                <a:solidFill>
                  <a:srgbClr val="FF0000"/>
                </a:solidFill>
              </a:rPr>
              <a:t>ReactiveFormsModule</a:t>
            </a:r>
            <a:endParaRPr lang="en-US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lier</a:t>
            </a:r>
            <a:r>
              <a:rPr lang="en-US" dirty="0"/>
              <a:t> </a:t>
            </a:r>
            <a:r>
              <a:rPr lang="fr-FR" dirty="0"/>
              <a:t>des champs aux </a:t>
            </a:r>
            <a:r>
              <a:rPr lang="fr-FR" b="1" dirty="0" err="1"/>
              <a:t>FormControl</a:t>
            </a:r>
            <a:r>
              <a:rPr lang="fr-FR" dirty="0"/>
              <a:t> d'un </a:t>
            </a:r>
            <a:r>
              <a:rPr lang="fr-FR" b="1" dirty="0" err="1"/>
              <a:t>FormGroup</a:t>
            </a:r>
            <a:endParaRPr lang="fr-FR" b="1" dirty="0">
              <a:latin typeface="Calibri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7922993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Validation par code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61255" y="764704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/>
              <a:t>Validation pour un formulaire piloté par le code </a:t>
            </a:r>
            <a:r>
              <a:rPr lang="fr-FR" dirty="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Classe </a:t>
            </a:r>
            <a:r>
              <a:rPr lang="fr-FR" dirty="0" err="1"/>
              <a:t>Validator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95134"/>
              </p:ext>
            </p:extLst>
          </p:nvPr>
        </p:nvGraphicFramePr>
        <p:xfrm>
          <a:off x="161255" y="2149153"/>
          <a:ext cx="87129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609">
                  <a:extLst>
                    <a:ext uri="{9D8B030D-6E8A-4147-A177-3AD203B41FA5}">
                      <a16:colId xmlns:a16="http://schemas.microsoft.com/office/drawing/2014/main" val="510506527"/>
                    </a:ext>
                  </a:extLst>
                </a:gridCol>
                <a:gridCol w="5526361">
                  <a:extLst>
                    <a:ext uri="{9D8B030D-6E8A-4147-A177-3AD203B41FA5}">
                      <a16:colId xmlns:a16="http://schemas.microsoft.com/office/drawing/2014/main" val="308935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6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Validators.required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valeur ne doit pas être 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Validators.minLength</a:t>
                      </a:r>
                      <a:r>
                        <a:rPr lang="fr-FR" dirty="0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valeur doit faire n caractères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5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Validators.maxLength</a:t>
                      </a:r>
                      <a:r>
                        <a:rPr lang="fr-FR" dirty="0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 valeur ne doit pas dépasser n caractères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4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Validators.pattern</a:t>
                      </a:r>
                      <a:r>
                        <a:rPr lang="fr-FR" dirty="0"/>
                        <a:t>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 valeur doit respecter une </a:t>
                      </a:r>
                      <a:r>
                        <a:rPr lang="fr-FR" dirty="0" err="1"/>
                        <a:t>regex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45714"/>
                  </a:ext>
                </a:extLst>
              </a:tr>
            </a:tbl>
          </a:graphicData>
        </a:graphic>
      </p:graphicFrame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9094624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Validation par code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61255" y="764704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/>
              <a:t>Validation pour un formulaire piloté par le code </a:t>
            </a:r>
            <a:r>
              <a:rPr lang="fr-FR" dirty="0"/>
              <a:t>: </a:t>
            </a:r>
          </a:p>
        </p:txBody>
      </p:sp>
      <p:sp>
        <p:nvSpPr>
          <p:cNvPr id="10" name="Rectangle 9"/>
          <p:cNvSpPr/>
          <p:nvPr>
            <p:custDataLst>
              <p:custData r:id="rId1"/>
            </p:custDataLst>
          </p:nvPr>
        </p:nvSpPr>
        <p:spPr>
          <a:xfrm>
            <a:off x="539552" y="1988212"/>
            <a:ext cx="8334672" cy="4465123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dirty="0">
                <a:solidFill>
                  <a:schemeClr val="tx1"/>
                </a:solidFill>
              </a:rPr>
              <a:t>import { Component } </a:t>
            </a:r>
            <a:r>
              <a:rPr lang="fr-FR" sz="1600" dirty="0" err="1">
                <a:solidFill>
                  <a:schemeClr val="tx1"/>
                </a:solidFill>
              </a:rPr>
              <a:t>from</a:t>
            </a:r>
            <a:r>
              <a:rPr lang="fr-FR" sz="1600" dirty="0">
                <a:solidFill>
                  <a:schemeClr val="tx1"/>
                </a:solidFill>
              </a:rPr>
              <a:t> '@</a:t>
            </a:r>
            <a:r>
              <a:rPr lang="fr-FR" sz="1600" dirty="0" err="1">
                <a:solidFill>
                  <a:schemeClr val="tx1"/>
                </a:solidFill>
              </a:rPr>
              <a:t>angular</a:t>
            </a:r>
            <a:r>
              <a:rPr lang="fr-FR" sz="1600" dirty="0">
                <a:solidFill>
                  <a:schemeClr val="tx1"/>
                </a:solidFill>
              </a:rPr>
              <a:t>/</a:t>
            </a:r>
            <a:r>
              <a:rPr lang="fr-FR" sz="1600" dirty="0" err="1">
                <a:solidFill>
                  <a:schemeClr val="tx1"/>
                </a:solidFill>
              </a:rPr>
              <a:t>core</a:t>
            </a:r>
            <a:r>
              <a:rPr lang="fr-FR" sz="1600" dirty="0">
                <a:solidFill>
                  <a:schemeClr val="tx1"/>
                </a:solidFill>
              </a:rPr>
              <a:t>';</a:t>
            </a:r>
          </a:p>
          <a:p>
            <a:r>
              <a:rPr lang="fr-FR" sz="1600" dirty="0">
                <a:solidFill>
                  <a:schemeClr val="tx1"/>
                </a:solidFill>
              </a:rPr>
              <a:t>import { </a:t>
            </a:r>
            <a:r>
              <a:rPr lang="fr-FR" sz="1600" dirty="0" err="1">
                <a:solidFill>
                  <a:schemeClr val="tx1"/>
                </a:solidFill>
              </a:rPr>
              <a:t>FormBuilder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FormGroup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Validators</a:t>
            </a:r>
            <a:r>
              <a:rPr lang="fr-FR" sz="1600" dirty="0">
                <a:solidFill>
                  <a:schemeClr val="tx1"/>
                </a:solidFill>
              </a:rPr>
              <a:t> } </a:t>
            </a:r>
            <a:r>
              <a:rPr lang="fr-FR" sz="1600" dirty="0" err="1">
                <a:solidFill>
                  <a:schemeClr val="tx1"/>
                </a:solidFill>
              </a:rPr>
              <a:t>from</a:t>
            </a:r>
            <a:r>
              <a:rPr lang="fr-FR" sz="1600" dirty="0">
                <a:solidFill>
                  <a:schemeClr val="tx1"/>
                </a:solidFill>
              </a:rPr>
              <a:t> '@</a:t>
            </a:r>
            <a:r>
              <a:rPr lang="fr-FR" sz="1600" dirty="0" err="1">
                <a:solidFill>
                  <a:schemeClr val="tx1"/>
                </a:solidFill>
              </a:rPr>
              <a:t>angular</a:t>
            </a:r>
            <a:r>
              <a:rPr lang="fr-FR" sz="1600" dirty="0">
                <a:solidFill>
                  <a:schemeClr val="tx1"/>
                </a:solidFill>
              </a:rPr>
              <a:t>/</a:t>
            </a:r>
            <a:r>
              <a:rPr lang="fr-FR" sz="1600" dirty="0" err="1">
                <a:solidFill>
                  <a:schemeClr val="tx1"/>
                </a:solidFill>
              </a:rPr>
              <a:t>forms</a:t>
            </a:r>
            <a:r>
              <a:rPr lang="fr-FR" sz="1600" dirty="0">
                <a:solidFill>
                  <a:schemeClr val="tx1"/>
                </a:solidFill>
              </a:rPr>
              <a:t>';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@Component({ </a:t>
            </a:r>
            <a:r>
              <a:rPr lang="fr-FR" b="1" dirty="0">
                <a:solidFill>
                  <a:schemeClr val="tx1"/>
                </a:solidFill>
              </a:rPr>
              <a:t>… </a:t>
            </a:r>
            <a:r>
              <a:rPr lang="fr-FR" sz="1600" dirty="0">
                <a:solidFill>
                  <a:schemeClr val="tx1"/>
                </a:solidFill>
              </a:rPr>
              <a:t>})</a:t>
            </a:r>
          </a:p>
          <a:p>
            <a:r>
              <a:rPr lang="fr-FR" sz="1600" dirty="0">
                <a:solidFill>
                  <a:schemeClr val="tx1"/>
                </a:solidFill>
              </a:rPr>
              <a:t>export class </a:t>
            </a:r>
            <a:r>
              <a:rPr lang="fr-FR" sz="1600" dirty="0" err="1">
                <a:solidFill>
                  <a:schemeClr val="tx1"/>
                </a:solidFill>
              </a:rPr>
              <a:t>FormComponent</a:t>
            </a:r>
            <a:r>
              <a:rPr lang="fr-FR" sz="1600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fr-FR" sz="1600" dirty="0" err="1">
                <a:solidFill>
                  <a:schemeClr val="tx1"/>
                </a:solidFill>
              </a:rPr>
              <a:t>userForm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FormGroup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fr-FR" sz="1600" dirty="0">
              <a:solidFill>
                <a:schemeClr val="tx1"/>
              </a:solidFill>
            </a:endParaRPr>
          </a:p>
          <a:p>
            <a:pPr lvl="1"/>
            <a:r>
              <a:rPr lang="fr-FR" sz="1600" dirty="0" err="1">
                <a:solidFill>
                  <a:schemeClr val="tx1"/>
                </a:solidFill>
              </a:rPr>
              <a:t>constructor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dirty="0" err="1">
                <a:solidFill>
                  <a:schemeClr val="tx1"/>
                </a:solidFill>
              </a:rPr>
              <a:t>fb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FormBuilder</a:t>
            </a:r>
            <a:r>
              <a:rPr lang="fr-FR" sz="1600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fr-FR" sz="1600" dirty="0" err="1">
                <a:solidFill>
                  <a:schemeClr val="tx1"/>
                </a:solidFill>
              </a:rPr>
              <a:t>this.userForm</a:t>
            </a:r>
            <a:r>
              <a:rPr lang="fr-FR" sz="1600" dirty="0">
                <a:solidFill>
                  <a:schemeClr val="tx1"/>
                </a:solidFill>
              </a:rPr>
              <a:t> = </a:t>
            </a:r>
            <a:r>
              <a:rPr lang="fr-FR" sz="1600" dirty="0" err="1">
                <a:solidFill>
                  <a:schemeClr val="tx1"/>
                </a:solidFill>
              </a:rPr>
              <a:t>fb.group</a:t>
            </a:r>
            <a:r>
              <a:rPr lang="fr-FR" sz="1600" dirty="0">
                <a:solidFill>
                  <a:schemeClr val="tx1"/>
                </a:solidFill>
              </a:rPr>
              <a:t>({</a:t>
            </a:r>
          </a:p>
          <a:p>
            <a:pPr lvl="3"/>
            <a:r>
              <a:rPr lang="fr-FR" sz="1600" dirty="0">
                <a:solidFill>
                  <a:schemeClr val="tx1"/>
                </a:solidFill>
              </a:rPr>
              <a:t>login: </a:t>
            </a:r>
            <a:r>
              <a:rPr lang="fr-FR" sz="1600" dirty="0" err="1">
                <a:solidFill>
                  <a:schemeClr val="tx1"/>
                </a:solidFill>
              </a:rPr>
              <a:t>fb.control</a:t>
            </a:r>
            <a:r>
              <a:rPr lang="fr-FR" sz="1600" dirty="0">
                <a:solidFill>
                  <a:schemeClr val="tx1"/>
                </a:solidFill>
              </a:rPr>
              <a:t>( "", [ </a:t>
            </a:r>
            <a:r>
              <a:rPr lang="fr-FR" sz="1600" dirty="0" err="1">
                <a:solidFill>
                  <a:srgbClr val="FF0000"/>
                </a:solidFill>
              </a:rPr>
              <a:t>Validators.required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rgbClr val="FF0000"/>
                </a:solidFill>
              </a:rPr>
              <a:t>Validators.minLength</a:t>
            </a:r>
            <a:r>
              <a:rPr lang="fr-FR" sz="1600" dirty="0">
                <a:solidFill>
                  <a:srgbClr val="FF0000"/>
                </a:solidFill>
              </a:rPr>
              <a:t>(5) </a:t>
            </a:r>
            <a:r>
              <a:rPr lang="fr-FR" sz="1600" dirty="0">
                <a:solidFill>
                  <a:schemeClr val="tx1"/>
                </a:solidFill>
              </a:rPr>
              <a:t>]),</a:t>
            </a:r>
          </a:p>
          <a:p>
            <a:pPr lvl="3"/>
            <a:r>
              <a:rPr lang="fr-FR" sz="1600" dirty="0" err="1">
                <a:solidFill>
                  <a:schemeClr val="tx1"/>
                </a:solidFill>
              </a:rPr>
              <a:t>password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fb.control</a:t>
            </a:r>
            <a:r>
              <a:rPr lang="fr-FR" sz="1600" dirty="0">
                <a:solidFill>
                  <a:schemeClr val="tx1"/>
                </a:solidFill>
              </a:rPr>
              <a:t>( "", </a:t>
            </a:r>
            <a:r>
              <a:rPr lang="fr-FR" sz="1600" dirty="0" err="1">
                <a:solidFill>
                  <a:srgbClr val="FF0000"/>
                </a:solidFill>
              </a:rPr>
              <a:t>Validators.required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fr-FR" sz="1600" dirty="0">
                <a:solidFill>
                  <a:schemeClr val="tx1"/>
                </a:solidFill>
              </a:rPr>
              <a:t>});</a:t>
            </a:r>
          </a:p>
          <a:p>
            <a:pPr lvl="1"/>
            <a:r>
              <a:rPr lang="fr-FR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fr-FR" sz="1600" dirty="0" err="1">
                <a:solidFill>
                  <a:schemeClr val="tx1"/>
                </a:solidFill>
              </a:rPr>
              <a:t>register</a:t>
            </a:r>
            <a:r>
              <a:rPr lang="fr-FR" sz="1600" dirty="0">
                <a:solidFill>
                  <a:schemeClr val="tx1"/>
                </a:solidFill>
              </a:rPr>
              <a:t>() {</a:t>
            </a:r>
          </a:p>
          <a:p>
            <a:pPr lvl="2"/>
            <a:r>
              <a:rPr lang="fr-FR" sz="1600" dirty="0">
                <a:solidFill>
                  <a:schemeClr val="tx1"/>
                </a:solidFill>
              </a:rPr>
              <a:t>console.log(</a:t>
            </a:r>
            <a:r>
              <a:rPr lang="fr-FR" sz="1600" dirty="0" err="1">
                <a:solidFill>
                  <a:schemeClr val="tx1"/>
                </a:solidFill>
              </a:rPr>
              <a:t>this.userForm.</a:t>
            </a:r>
            <a:r>
              <a:rPr lang="fr-FR" sz="1600" dirty="0" err="1">
                <a:solidFill>
                  <a:srgbClr val="FF0000"/>
                </a:solidFill>
              </a:rPr>
              <a:t>valid</a:t>
            </a:r>
            <a:r>
              <a:rPr lang="fr-FR" sz="1600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fr-FR" sz="1600" dirty="0">
                <a:solidFill>
                  <a:schemeClr val="tx1"/>
                </a:solidFill>
              </a:rPr>
              <a:t>}</a:t>
            </a:r>
          </a:p>
          <a:p>
            <a:r>
              <a:rPr lang="fr-F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 : avec coins supérieurs arrondis 10"/>
          <p:cNvSpPr/>
          <p:nvPr/>
        </p:nvSpPr>
        <p:spPr>
          <a:xfrm>
            <a:off x="539555" y="1673120"/>
            <a:ext cx="1800196" cy="31509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600" b="1" dirty="0" err="1">
                <a:solidFill>
                  <a:prstClr val="black"/>
                </a:solidFill>
                <a:cs typeface="Courier New" panose="02070309020205020404" pitchFamily="49" charset="0"/>
              </a:rPr>
              <a:t>composant.ts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7073706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Validation par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61255" y="764704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/>
              <a:t>Validation pour un formulaire piloté par le template </a:t>
            </a:r>
            <a:r>
              <a:rPr lang="fr-FR" dirty="0"/>
              <a:t>: </a:t>
            </a:r>
          </a:p>
        </p:txBody>
      </p:sp>
      <p:sp>
        <p:nvSpPr>
          <p:cNvPr id="10" name="Rectangle 9"/>
          <p:cNvSpPr/>
          <p:nvPr>
            <p:custDataLst>
              <p:custData r:id="rId1"/>
            </p:custDataLst>
          </p:nvPr>
        </p:nvSpPr>
        <p:spPr>
          <a:xfrm>
            <a:off x="539552" y="1988213"/>
            <a:ext cx="8334672" cy="216086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dirty="0">
                <a:solidFill>
                  <a:schemeClr val="tx1"/>
                </a:solidFill>
              </a:rPr>
              <a:t>&lt;</a:t>
            </a:r>
            <a:r>
              <a:rPr lang="fr-FR" sz="1600" dirty="0" err="1">
                <a:solidFill>
                  <a:schemeClr val="tx1"/>
                </a:solidFill>
              </a:rPr>
              <a:t>form</a:t>
            </a:r>
            <a:r>
              <a:rPr lang="fr-FR" sz="1600" dirty="0">
                <a:solidFill>
                  <a:schemeClr val="tx1"/>
                </a:solidFill>
              </a:rPr>
              <a:t> (</a:t>
            </a:r>
            <a:r>
              <a:rPr lang="fr-FR" sz="1600" dirty="0" err="1">
                <a:solidFill>
                  <a:schemeClr val="tx1"/>
                </a:solidFill>
              </a:rPr>
              <a:t>ngSubmit</a:t>
            </a:r>
            <a:r>
              <a:rPr lang="fr-FR" sz="1600" dirty="0">
                <a:solidFill>
                  <a:schemeClr val="tx1"/>
                </a:solidFill>
              </a:rPr>
              <a:t>)="</a:t>
            </a:r>
            <a:r>
              <a:rPr lang="fr-FR" sz="1600" dirty="0" err="1">
                <a:solidFill>
                  <a:schemeClr val="tx1"/>
                </a:solidFill>
              </a:rPr>
              <a:t>register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dirty="0" err="1">
                <a:solidFill>
                  <a:srgbClr val="FF00FF"/>
                </a:solidFill>
              </a:rPr>
              <a:t>userForm</a:t>
            </a:r>
            <a:r>
              <a:rPr lang="fr-FR" sz="1600" dirty="0" err="1">
                <a:solidFill>
                  <a:schemeClr val="tx1"/>
                </a:solidFill>
              </a:rPr>
              <a:t>.value</a:t>
            </a:r>
            <a:r>
              <a:rPr lang="fr-FR" sz="1600" dirty="0">
                <a:solidFill>
                  <a:schemeClr val="tx1"/>
                </a:solidFill>
              </a:rPr>
              <a:t>)" #</a:t>
            </a:r>
            <a:r>
              <a:rPr lang="fr-FR" sz="1600" dirty="0" err="1">
                <a:solidFill>
                  <a:srgbClr val="FF00FF"/>
                </a:solidFill>
              </a:rPr>
              <a:t>userForm</a:t>
            </a:r>
            <a:r>
              <a:rPr lang="fr-FR" sz="1600" dirty="0">
                <a:solidFill>
                  <a:schemeClr val="tx1"/>
                </a:solidFill>
              </a:rPr>
              <a:t>="</a:t>
            </a:r>
            <a:r>
              <a:rPr lang="fr-FR" sz="1600" dirty="0" err="1">
                <a:solidFill>
                  <a:srgbClr val="164BF6"/>
                </a:solidFill>
              </a:rPr>
              <a:t>ngForm</a:t>
            </a:r>
            <a:r>
              <a:rPr lang="fr-FR" sz="1600" dirty="0">
                <a:solidFill>
                  <a:schemeClr val="tx1"/>
                </a:solidFill>
              </a:rPr>
              <a:t>"&gt;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pPr lvl="1"/>
            <a:r>
              <a:rPr lang="fr-FR" sz="1600" dirty="0">
                <a:solidFill>
                  <a:schemeClr val="tx1"/>
                </a:solidFill>
              </a:rPr>
              <a:t>&lt;input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="</a:t>
            </a:r>
            <a:r>
              <a:rPr lang="fr-FR" sz="1600" dirty="0" err="1">
                <a:solidFill>
                  <a:schemeClr val="tx1"/>
                </a:solidFill>
              </a:rPr>
              <a:t>username</a:t>
            </a:r>
            <a:r>
              <a:rPr lang="fr-FR" sz="1600" dirty="0">
                <a:solidFill>
                  <a:schemeClr val="tx1"/>
                </a:solidFill>
              </a:rPr>
              <a:t>" </a:t>
            </a:r>
            <a:r>
              <a:rPr lang="fr-FR" sz="1600" dirty="0" err="1">
                <a:solidFill>
                  <a:srgbClr val="FF00FF"/>
                </a:solidFill>
              </a:rPr>
              <a:t>ngModel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required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minlength</a:t>
            </a:r>
            <a:r>
              <a:rPr lang="fr-FR" sz="1600" dirty="0">
                <a:solidFill>
                  <a:srgbClr val="FF0000"/>
                </a:solidFill>
              </a:rPr>
              <a:t>="3"</a:t>
            </a:r>
            <a:r>
              <a:rPr lang="fr-FR" sz="1600" dirty="0">
                <a:solidFill>
                  <a:schemeClr val="tx1"/>
                </a:solidFill>
              </a:rPr>
              <a:t>&gt;</a:t>
            </a:r>
          </a:p>
          <a:p>
            <a:pPr lvl="1"/>
            <a:endParaRPr lang="fr-FR" sz="1600" dirty="0">
              <a:solidFill>
                <a:schemeClr val="tx1"/>
              </a:solidFill>
            </a:endParaRPr>
          </a:p>
          <a:p>
            <a:pPr lvl="1"/>
            <a:r>
              <a:rPr lang="fr-FR" sz="1600" dirty="0">
                <a:solidFill>
                  <a:schemeClr val="tx1"/>
                </a:solidFill>
              </a:rPr>
              <a:t>&lt;input type="</a:t>
            </a:r>
            <a:r>
              <a:rPr lang="fr-FR" sz="1600" dirty="0" err="1">
                <a:solidFill>
                  <a:schemeClr val="tx1"/>
                </a:solidFill>
              </a:rPr>
              <a:t>password</a:t>
            </a:r>
            <a:r>
              <a:rPr lang="fr-FR" sz="1600" dirty="0">
                <a:solidFill>
                  <a:schemeClr val="tx1"/>
                </a:solidFill>
              </a:rPr>
              <a:t>"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="</a:t>
            </a:r>
            <a:r>
              <a:rPr lang="fr-FR" sz="1600" dirty="0" err="1">
                <a:solidFill>
                  <a:schemeClr val="tx1"/>
                </a:solidFill>
              </a:rPr>
              <a:t>password</a:t>
            </a:r>
            <a:r>
              <a:rPr lang="fr-FR" sz="1600" dirty="0">
                <a:solidFill>
                  <a:schemeClr val="tx1"/>
                </a:solidFill>
              </a:rPr>
              <a:t>" </a:t>
            </a:r>
            <a:r>
              <a:rPr lang="fr-FR" sz="1600" dirty="0" err="1">
                <a:solidFill>
                  <a:srgbClr val="FF00FF"/>
                </a:solidFill>
              </a:rPr>
              <a:t>ngModel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required</a:t>
            </a:r>
            <a:r>
              <a:rPr lang="fr-FR" sz="1600" dirty="0">
                <a:solidFill>
                  <a:schemeClr val="tx1"/>
                </a:solidFill>
              </a:rPr>
              <a:t>&gt;</a:t>
            </a:r>
          </a:p>
          <a:p>
            <a:pPr lvl="1"/>
            <a:endParaRPr lang="fr-FR" sz="1600" dirty="0">
              <a:solidFill>
                <a:schemeClr val="tx1"/>
              </a:solidFill>
            </a:endParaRPr>
          </a:p>
          <a:p>
            <a:pPr lvl="1"/>
            <a:r>
              <a:rPr lang="fr-FR" sz="1600" dirty="0">
                <a:solidFill>
                  <a:schemeClr val="tx1"/>
                </a:solidFill>
              </a:rPr>
              <a:t>&lt;</a:t>
            </a:r>
            <a:r>
              <a:rPr lang="fr-FR" sz="1600" dirty="0" err="1">
                <a:solidFill>
                  <a:schemeClr val="tx1"/>
                </a:solidFill>
              </a:rPr>
              <a:t>button</a:t>
            </a:r>
            <a:r>
              <a:rPr lang="fr-FR" sz="1600" dirty="0">
                <a:solidFill>
                  <a:schemeClr val="tx1"/>
                </a:solidFill>
              </a:rPr>
              <a:t> type="</a:t>
            </a:r>
            <a:r>
              <a:rPr lang="fr-FR" sz="1600" dirty="0" err="1">
                <a:solidFill>
                  <a:schemeClr val="tx1"/>
                </a:solidFill>
              </a:rPr>
              <a:t>submit</a:t>
            </a:r>
            <a:r>
              <a:rPr lang="fr-FR" sz="1600" dirty="0">
                <a:solidFill>
                  <a:schemeClr val="tx1"/>
                </a:solidFill>
              </a:rPr>
              <a:t>"&gt;Envoyer&lt;/</a:t>
            </a:r>
            <a:r>
              <a:rPr lang="fr-FR" sz="1600" dirty="0" err="1">
                <a:solidFill>
                  <a:schemeClr val="tx1"/>
                </a:solidFill>
              </a:rPr>
              <a:t>button</a:t>
            </a:r>
            <a:r>
              <a:rPr lang="fr-FR" sz="160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600" dirty="0">
                <a:solidFill>
                  <a:schemeClr val="tx1"/>
                </a:solidFill>
              </a:rPr>
              <a:t>&lt;/</a:t>
            </a:r>
            <a:r>
              <a:rPr lang="fr-FR" sz="1600" dirty="0" err="1">
                <a:solidFill>
                  <a:schemeClr val="tx1"/>
                </a:solidFill>
              </a:rPr>
              <a:t>form</a:t>
            </a:r>
            <a:r>
              <a:rPr lang="fr-FR" sz="16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1" name="Rectangle : avec coins supérieurs arrondis 10"/>
          <p:cNvSpPr/>
          <p:nvPr/>
        </p:nvSpPr>
        <p:spPr>
          <a:xfrm>
            <a:off x="539555" y="1673120"/>
            <a:ext cx="1800196" cy="31509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600" b="1" dirty="0">
                <a:solidFill>
                  <a:prstClr val="black"/>
                </a:solidFill>
                <a:cs typeface="Courier New" panose="02070309020205020404" pitchFamily="49" charset="0"/>
              </a:rPr>
              <a:t>template.html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0034410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Formulaires : Validateur personnalisée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61255" y="764704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/>
              <a:t>Validateur personnalisé </a:t>
            </a:r>
            <a:r>
              <a:rPr lang="fr-FR" dirty="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Fonction recevant en paramètre un objet </a:t>
            </a:r>
            <a:r>
              <a:rPr lang="fr-FR" dirty="0" err="1"/>
              <a:t>FormControl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Retourne un objet {</a:t>
            </a:r>
            <a:r>
              <a:rPr lang="fr-FR" dirty="0" err="1"/>
              <a:t>nomErreur</a:t>
            </a:r>
            <a:r>
              <a:rPr lang="fr-FR" dirty="0"/>
              <a:t>: </a:t>
            </a:r>
            <a:r>
              <a:rPr lang="fr-FR" dirty="0" err="1"/>
              <a:t>boolean</a:t>
            </a:r>
            <a:r>
              <a:rPr lang="fr-FR" dirty="0"/>
              <a:t>} en cas d'erreur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Retourne </a:t>
            </a:r>
            <a:r>
              <a:rPr lang="fr-FR" dirty="0" err="1"/>
              <a:t>null</a:t>
            </a:r>
            <a:r>
              <a:rPr lang="fr-FR" dirty="0"/>
              <a:t> si la valeur passe la validation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00134" y="2191019"/>
            <a:ext cx="8334672" cy="2475961"/>
            <a:chOff x="539552" y="1673120"/>
            <a:chExt cx="8334672" cy="2475961"/>
          </a:xfrm>
        </p:grpSpPr>
        <p:sp>
          <p:nvSpPr>
            <p:cNvPr id="10" name="Rectangle 9"/>
            <p:cNvSpPr/>
            <p:nvPr>
              <p:custDataLst>
                <p:custData r:id="rId1"/>
              </p:custDataLst>
            </p:nvPr>
          </p:nvSpPr>
          <p:spPr>
            <a:xfrm>
              <a:off x="539552" y="1988213"/>
              <a:ext cx="8334672" cy="216086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 err="1">
                  <a:solidFill>
                    <a:schemeClr val="tx1"/>
                  </a:solidFill>
                </a:rPr>
                <a:t>const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rgbClr val="FF00FF"/>
                  </a:solidFill>
                </a:rPr>
                <a:t>majeur</a:t>
              </a:r>
              <a:r>
                <a:rPr lang="fr-FR" dirty="0">
                  <a:solidFill>
                    <a:schemeClr val="tx1"/>
                  </a:solidFill>
                </a:rPr>
                <a:t> = (</a:t>
              </a:r>
              <a:r>
                <a:rPr lang="fr-FR" dirty="0" err="1">
                  <a:solidFill>
                    <a:schemeClr val="tx1"/>
                  </a:solidFill>
                </a:rPr>
                <a:t>fc</a:t>
              </a:r>
              <a:r>
                <a:rPr lang="fr-FR" dirty="0">
                  <a:solidFill>
                    <a:schemeClr val="tx1"/>
                  </a:solidFill>
                </a:rPr>
                <a:t>: </a:t>
              </a:r>
              <a:r>
                <a:rPr lang="fr-FR" dirty="0" err="1">
                  <a:solidFill>
                    <a:schemeClr val="tx1"/>
                  </a:solidFill>
                </a:rPr>
                <a:t>FormControl</a:t>
              </a:r>
              <a:r>
                <a:rPr lang="fr-FR" dirty="0">
                  <a:solidFill>
                    <a:schemeClr val="tx1"/>
                  </a:solidFill>
                </a:rPr>
                <a:t>)  =&gt; {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return </a:t>
              </a:r>
              <a:r>
                <a:rPr lang="fr-FR" dirty="0" err="1">
                  <a:solidFill>
                    <a:schemeClr val="tx1"/>
                  </a:solidFill>
                </a:rPr>
                <a:t>fc.value</a:t>
              </a:r>
              <a:r>
                <a:rPr lang="fr-FR" dirty="0">
                  <a:solidFill>
                    <a:schemeClr val="tx1"/>
                  </a:solidFill>
                </a:rPr>
                <a:t>&gt;=18 ? </a:t>
              </a:r>
              <a:r>
                <a:rPr lang="fr-FR" dirty="0" err="1">
                  <a:solidFill>
                    <a:schemeClr val="tx1"/>
                  </a:solidFill>
                </a:rPr>
                <a:t>null</a:t>
              </a:r>
              <a:r>
                <a:rPr lang="fr-FR" dirty="0">
                  <a:solidFill>
                    <a:schemeClr val="tx1"/>
                  </a:solidFill>
                </a:rPr>
                <a:t> : {mineur: </a:t>
              </a:r>
              <a:r>
                <a:rPr lang="fr-FR" dirty="0" err="1">
                  <a:solidFill>
                    <a:schemeClr val="tx1"/>
                  </a:solidFill>
                </a:rPr>
                <a:t>true</a:t>
              </a:r>
              <a:r>
                <a:rPr lang="fr-FR" dirty="0">
                  <a:solidFill>
                    <a:schemeClr val="tx1"/>
                  </a:solidFill>
                </a:rPr>
                <a:t>};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}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err="1">
                  <a:solidFill>
                    <a:schemeClr val="tx1"/>
                  </a:solidFill>
                </a:rPr>
                <a:t>this.age</a:t>
              </a:r>
              <a:r>
                <a:rPr lang="fr-FR" dirty="0">
                  <a:solidFill>
                    <a:schemeClr val="tx1"/>
                  </a:solidFill>
                </a:rPr>
                <a:t> = </a:t>
              </a:r>
              <a:r>
                <a:rPr lang="fr-FR" dirty="0" err="1">
                  <a:solidFill>
                    <a:schemeClr val="tx1"/>
                  </a:solidFill>
                </a:rPr>
                <a:t>fb.control</a:t>
              </a:r>
              <a:r>
                <a:rPr lang="fr-FR" dirty="0">
                  <a:solidFill>
                    <a:schemeClr val="tx1"/>
                  </a:solidFill>
                </a:rPr>
                <a:t>('', [</a:t>
              </a:r>
              <a:r>
                <a:rPr lang="fr-FR" dirty="0" err="1">
                  <a:solidFill>
                    <a:schemeClr val="tx1"/>
                  </a:solidFill>
                </a:rPr>
                <a:t>Validators.required</a:t>
              </a:r>
              <a:r>
                <a:rPr lang="fr-FR" dirty="0">
                  <a:solidFill>
                    <a:schemeClr val="tx1"/>
                  </a:solidFill>
                </a:rPr>
                <a:t>, </a:t>
              </a:r>
              <a:r>
                <a:rPr lang="fr-FR" dirty="0">
                  <a:solidFill>
                    <a:srgbClr val="FF00FF"/>
                  </a:solidFill>
                </a:rPr>
                <a:t>majeur</a:t>
              </a:r>
              <a:r>
                <a:rPr lang="fr-FR" dirty="0">
                  <a:solidFill>
                    <a:schemeClr val="tx1"/>
                  </a:solidFill>
                </a:rPr>
                <a:t>]);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 : avec coins supérieurs arrondis 10"/>
            <p:cNvSpPr/>
            <p:nvPr/>
          </p:nvSpPr>
          <p:spPr>
            <a:xfrm>
              <a:off x="539555" y="1673120"/>
              <a:ext cx="1800196" cy="31509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0758638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Requêtes HTTP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790771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Requête HTTP 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980728"/>
            <a:ext cx="871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Requête HTTP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Utilisation du module </a:t>
            </a:r>
            <a:r>
              <a:rPr lang="fr-FR" dirty="0" err="1"/>
              <a:t>HttpModule</a:t>
            </a:r>
            <a:r>
              <a:rPr lang="fr-FR" dirty="0"/>
              <a:t> pour faire les requêtes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C'est le service Http qui fournit le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requétage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Ajax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b="1" dirty="0">
              <a:latin typeface="Calibri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51520" y="2420888"/>
            <a:ext cx="4752527" cy="3312368"/>
            <a:chOff x="2969505" y="3489243"/>
            <a:chExt cx="4752527" cy="3312368"/>
          </a:xfrm>
        </p:grpSpPr>
        <p:sp>
          <p:nvSpPr>
            <p:cNvPr id="7" name="Rectangle 6"/>
            <p:cNvSpPr/>
            <p:nvPr>
              <p:custDataLst>
                <p:custData r:id="rId2"/>
              </p:custDataLst>
            </p:nvPr>
          </p:nvSpPr>
          <p:spPr>
            <a:xfrm>
              <a:off x="2970041" y="3808325"/>
              <a:ext cx="4751991" cy="299328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chemeClr val="tx1"/>
                  </a:solidFill>
                </a:rPr>
                <a:t>NgModule</a:t>
              </a:r>
              <a:r>
                <a:rPr lang="en-US" dirty="0">
                  <a:solidFill>
                    <a:schemeClr val="tx1"/>
                  </a:solidFill>
                </a:rPr>
                <a:t> } from '@angular/core';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chemeClr val="tx1"/>
                  </a:solidFill>
                </a:rPr>
                <a:t>HttpModule</a:t>
              </a:r>
              <a:r>
                <a:rPr lang="en-US" dirty="0">
                  <a:solidFill>
                    <a:schemeClr val="tx1"/>
                  </a:solidFill>
                </a:rPr>
                <a:t> } from '@angular/http';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@</a:t>
              </a:r>
              <a:r>
                <a:rPr lang="en-US" dirty="0" err="1">
                  <a:solidFill>
                    <a:schemeClr val="tx1"/>
                  </a:solidFill>
                </a:rPr>
                <a:t>NgModule</a:t>
              </a:r>
              <a:r>
                <a:rPr lang="en-US" dirty="0">
                  <a:solidFill>
                    <a:schemeClr val="tx1"/>
                  </a:solidFill>
                </a:rPr>
                <a:t>({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imports: [</a:t>
              </a:r>
              <a:r>
                <a:rPr lang="en-US" dirty="0" err="1">
                  <a:solidFill>
                    <a:schemeClr val="tx1"/>
                  </a:solidFill>
                </a:rPr>
                <a:t>HttpModule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export class </a:t>
              </a:r>
              <a:r>
                <a:rPr lang="en-US" dirty="0" err="1">
                  <a:solidFill>
                    <a:schemeClr val="tx1"/>
                  </a:solidFill>
                </a:rPr>
                <a:t>AppModule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 : avec coins supérieurs arrondis 7"/>
            <p:cNvSpPr/>
            <p:nvPr/>
          </p:nvSpPr>
          <p:spPr>
            <a:xfrm>
              <a:off x="2969505" y="3489243"/>
              <a:ext cx="1800196" cy="31509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module.ts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995936" y="3530061"/>
            <a:ext cx="4608511" cy="2405266"/>
            <a:chOff x="2969505" y="3489243"/>
            <a:chExt cx="4608511" cy="2405266"/>
          </a:xfrm>
        </p:grpSpPr>
        <p:sp>
          <p:nvSpPr>
            <p:cNvPr id="11" name="Rectangle 10"/>
            <p:cNvSpPr/>
            <p:nvPr>
              <p:custDataLst>
                <p:custData r:id="rId1"/>
              </p:custDataLst>
            </p:nvPr>
          </p:nvSpPr>
          <p:spPr>
            <a:xfrm>
              <a:off x="2970041" y="3808325"/>
              <a:ext cx="4607975" cy="208618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@Component({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r>
                <a:rPr lang="en-US" dirty="0">
                  <a:solidFill>
                    <a:schemeClr val="tx1"/>
                  </a:solidFill>
                </a:rPr>
                <a:t> })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export class </a:t>
              </a:r>
              <a:r>
                <a:rPr lang="en-US" dirty="0" err="1">
                  <a:solidFill>
                    <a:schemeClr val="tx1"/>
                  </a:solidFill>
                </a:rPr>
                <a:t>PonyRacerAppComponent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constructor(http: </a:t>
              </a:r>
              <a:r>
                <a:rPr lang="en-US" dirty="0">
                  <a:solidFill>
                    <a:srgbClr val="FF0000"/>
                  </a:solidFill>
                </a:rPr>
                <a:t>Http</a:t>
              </a:r>
              <a:r>
                <a:rPr lang="en-US" dirty="0">
                  <a:solidFill>
                    <a:schemeClr val="tx1"/>
                  </a:solidFill>
                </a:rPr>
                <a:t>) 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 : avec coins supérieurs arrondis 11"/>
            <p:cNvSpPr/>
            <p:nvPr/>
          </p:nvSpPr>
          <p:spPr>
            <a:xfrm>
              <a:off x="2969505" y="3489243"/>
              <a:ext cx="1800196" cy="31509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9620378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Requête HTTP 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993" y="1681773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Méthodes fournies par le service Http</a:t>
            </a:r>
            <a:endParaRPr lang="fr-FR" b="1" dirty="0">
              <a:latin typeface="Calibri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15376"/>
              </p:ext>
            </p:extLst>
          </p:nvPr>
        </p:nvGraphicFramePr>
        <p:xfrm>
          <a:off x="251520" y="2348880"/>
          <a:ext cx="860208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93">
                  <a:extLst>
                    <a:ext uri="{9D8B030D-6E8A-4147-A177-3AD203B41FA5}">
                      <a16:colId xmlns:a16="http://schemas.microsoft.com/office/drawing/2014/main" val="624155493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368896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 err="1"/>
                        <a:t>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Demander une ressource au serveur (exemple: un fichier, une page html, un flux JSON, etc.)</a:t>
                      </a:r>
                    </a:p>
                    <a:p>
                      <a:r>
                        <a:rPr lang="fr-FR" sz="1800" dirty="0"/>
                        <a:t>Généralement</a:t>
                      </a:r>
                      <a:r>
                        <a:rPr lang="fr-FR" sz="1800" baseline="0" dirty="0"/>
                        <a:t> en tapant une adresse ou en suivant un lien.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/>
                        <a:t>post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Créer une ressource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2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/>
                        <a:t>put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Ajout ou modification</a:t>
                      </a:r>
                      <a:r>
                        <a:rPr lang="fr-FR" sz="1800" baseline="0" dirty="0"/>
                        <a:t> d'</a:t>
                      </a:r>
                      <a:r>
                        <a:rPr lang="fr-FR" sz="1800" dirty="0"/>
                        <a:t>une ressource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5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 err="1"/>
                        <a:t>delete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Supprimer une ressource</a:t>
                      </a:r>
                      <a:r>
                        <a:rPr lang="fr-FR" sz="1800" baseline="0" dirty="0"/>
                        <a:t> sur le serveur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6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 err="1"/>
                        <a:t>head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Demande d'information sur une ressource.</a:t>
                      </a:r>
                      <a:endParaRPr lang="fr-F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9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Modification d'une ressource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65410"/>
                  </a:ext>
                </a:extLst>
              </a:tr>
            </a:tbl>
          </a:graphicData>
        </a:graphic>
      </p:graphicFrame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06054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>
            <a:normAutofit/>
          </a:bodyPr>
          <a:lstStyle/>
          <a:p>
            <a:r>
              <a:rPr lang="fr-FR" b="1" dirty="0"/>
              <a:t>HTML5 et DOM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8329808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Requête HTTP 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528" y="655054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méthodes de requêtage du service Http retourne un Observable.</a:t>
            </a:r>
          </a:p>
          <a:p>
            <a:pPr lvl="0">
              <a:defRPr/>
            </a:pPr>
            <a:endParaRPr lang="fr-FR" b="1" dirty="0">
              <a:latin typeface="Calibri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1115616" y="1301385"/>
            <a:ext cx="6624736" cy="3586404"/>
            <a:chOff x="2969505" y="3558988"/>
            <a:chExt cx="5299788" cy="2850640"/>
          </a:xfrm>
        </p:grpSpPr>
        <p:sp>
          <p:nvSpPr>
            <p:cNvPr id="8" name="Rectangle 7"/>
            <p:cNvSpPr/>
            <p:nvPr>
              <p:custDataLst>
                <p:custData r:id="rId1"/>
              </p:custDataLst>
            </p:nvPr>
          </p:nvSpPr>
          <p:spPr>
            <a:xfrm>
              <a:off x="2970041" y="3808325"/>
              <a:ext cx="5299252" cy="260130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constructor(http: </a:t>
              </a:r>
              <a:r>
                <a:rPr lang="en-US" dirty="0">
                  <a:solidFill>
                    <a:srgbClr val="FF0000"/>
                  </a:solidFill>
                </a:rPr>
                <a:t>Http</a:t>
              </a:r>
              <a:r>
                <a:rPr lang="en-US" dirty="0">
                  <a:solidFill>
                    <a:schemeClr val="tx1"/>
                  </a:solidFill>
                </a:rPr>
                <a:t>) {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 err="1">
                  <a:solidFill>
                    <a:schemeClr val="tx1"/>
                  </a:solidFill>
                </a:rPr>
                <a:t>http.</a:t>
              </a:r>
              <a:r>
                <a:rPr lang="en-US" dirty="0" err="1">
                  <a:solidFill>
                    <a:srgbClr val="FF0000"/>
                  </a:solidFill>
                </a:rPr>
                <a:t>get</a:t>
              </a:r>
              <a:r>
                <a:rPr lang="en-US" dirty="0">
                  <a:solidFill>
                    <a:schemeClr val="tx1"/>
                  </a:solidFill>
                </a:rPr>
                <a:t>("https://na14.salesforce.com/services/data/")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.subscribe( (response) =&gt; {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</a:rPr>
                <a:t>console.log(</a:t>
              </a:r>
              <a:r>
                <a:rPr lang="en-US" dirty="0" err="1">
                  <a:solidFill>
                    <a:schemeClr val="tx1"/>
                  </a:solidFill>
                </a:rPr>
                <a:t>response.status</a:t>
              </a:r>
              <a:r>
                <a:rPr lang="en-US" dirty="0">
                  <a:solidFill>
                    <a:schemeClr val="tx1"/>
                  </a:solidFill>
                </a:rPr>
                <a:t>); // code http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</a:rPr>
                <a:t>console.log(</a:t>
              </a:r>
              <a:r>
                <a:rPr lang="en-US" dirty="0" err="1">
                  <a:solidFill>
                    <a:schemeClr val="tx1"/>
                  </a:solidFill>
                </a:rPr>
                <a:t>response.headers</a:t>
              </a:r>
              <a:r>
                <a:rPr lang="en-US" dirty="0">
                  <a:solidFill>
                    <a:schemeClr val="tx1"/>
                  </a:solidFill>
                </a:rPr>
                <a:t>); // </a:t>
              </a:r>
              <a:r>
                <a:rPr lang="en-US" dirty="0" err="1">
                  <a:solidFill>
                    <a:schemeClr val="tx1"/>
                  </a:solidFill>
                </a:rPr>
                <a:t>en</a:t>
              </a:r>
              <a:r>
                <a:rPr lang="en-US" dirty="0">
                  <a:solidFill>
                    <a:schemeClr val="tx1"/>
                  </a:solidFill>
                </a:rPr>
                <a:t>-tête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</a:rPr>
                <a:t>console.log(</a:t>
              </a:r>
              <a:r>
                <a:rPr lang="en-US" dirty="0" err="1">
                  <a:solidFill>
                    <a:schemeClr val="tx1"/>
                  </a:solidFill>
                </a:rPr>
                <a:t>response.json</a:t>
              </a:r>
              <a:r>
                <a:rPr lang="en-US" dirty="0">
                  <a:solidFill>
                    <a:schemeClr val="tx1"/>
                  </a:solidFill>
                </a:rPr>
                <a:t>() ); // corps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});</a:t>
              </a:r>
            </a:p>
            <a:p>
              <a:pPr lvl="2"/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2969505" y="3558988"/>
              <a:ext cx="1800196" cy="245348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Exemple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63301" y="5201481"/>
            <a:ext cx="755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nous n'attendons pas du </a:t>
            </a:r>
            <a:r>
              <a:rPr lang="fr-FR" dirty="0" err="1"/>
              <a:t>json</a:t>
            </a:r>
            <a:r>
              <a:rPr lang="fr-FR" dirty="0"/>
              <a:t>, utiliser la méthode text() de la réponse.</a:t>
            </a:r>
          </a:p>
          <a:p>
            <a:endParaRPr lang="fr-FR" dirty="0"/>
          </a:p>
          <a:p>
            <a:r>
              <a:rPr lang="fr-FR" dirty="0"/>
              <a:t>Pour envoyer des données, cela doit être sous forme de chaîne de caractères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http.post</a:t>
            </a:r>
            <a:r>
              <a:rPr lang="fr-FR" dirty="0"/>
              <a:t>("url", </a:t>
            </a:r>
            <a:r>
              <a:rPr lang="fr-FR" dirty="0" err="1"/>
              <a:t>JSON.stringify</a:t>
            </a:r>
            <a:r>
              <a:rPr lang="fr-FR" dirty="0"/>
              <a:t>({ </a:t>
            </a:r>
            <a:r>
              <a:rPr lang="fr-FR" dirty="0" err="1"/>
              <a:t>nom:adrien</a:t>
            </a:r>
            <a:r>
              <a:rPr lang="fr-FR" dirty="0"/>
              <a:t> }) )</a:t>
            </a:r>
          </a:p>
        </p:txBody>
      </p:sp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0328886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Requête HTTP 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980728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Utiliser des options pour la requête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Utiliser un objet </a:t>
            </a:r>
            <a:r>
              <a:rPr lang="fr-FR" dirty="0" err="1"/>
              <a:t>RequestOptions</a:t>
            </a:r>
            <a:r>
              <a:rPr lang="fr-F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err="1"/>
              <a:t>RequestOptions</a:t>
            </a:r>
            <a:r>
              <a:rPr lang="fr-FR" dirty="0"/>
              <a:t> reçoit un objet lors de son instanciation ayant les attributs :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r>
              <a:rPr lang="en-US" b="1" dirty="0"/>
              <a:t>{method, headers, body, </a:t>
            </a:r>
            <a:r>
              <a:rPr lang="en-US" b="1" dirty="0" err="1"/>
              <a:t>url</a:t>
            </a:r>
            <a:r>
              <a:rPr lang="en-US" b="1" dirty="0"/>
              <a:t>, search, </a:t>
            </a:r>
            <a:r>
              <a:rPr lang="en-US" b="1" dirty="0" err="1"/>
              <a:t>withCredentials</a:t>
            </a:r>
            <a:r>
              <a:rPr lang="en-US" b="1" dirty="0"/>
              <a:t>, </a:t>
            </a:r>
            <a:r>
              <a:rPr lang="en-US" b="1" dirty="0" err="1"/>
              <a:t>responseType</a:t>
            </a:r>
            <a:r>
              <a:rPr lang="en-US" b="1" dirty="0"/>
              <a:t>}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9024"/>
              </p:ext>
            </p:extLst>
          </p:nvPr>
        </p:nvGraphicFramePr>
        <p:xfrm>
          <a:off x="1259632" y="2996952"/>
          <a:ext cx="73448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41859714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126233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/>
                        <a:t>Attribut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3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method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méthode 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91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headers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objet de type Headers du module @</a:t>
                      </a:r>
                      <a:r>
                        <a:rPr lang="fr-FR" b="0" dirty="0" err="1"/>
                        <a:t>angular</a:t>
                      </a:r>
                      <a:r>
                        <a:rPr lang="fr-FR" b="0" dirty="0"/>
                        <a:t>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3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body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information a envoyer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4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url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url de la requête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4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search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Ajoute des paramètres de recherche à l'url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1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withCredentials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Booléen (requête contenant des habilitations)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responseType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Le type de format attendu en retour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37226"/>
                  </a:ext>
                </a:extLst>
              </a:tr>
            </a:tbl>
          </a:graphicData>
        </a:graphic>
      </p:graphicFrame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2256242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Requête HTTP 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9611" y="836712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Exemple :</a:t>
            </a:r>
            <a:endParaRPr lang="en-US" b="1" dirty="0"/>
          </a:p>
        </p:txBody>
      </p:sp>
      <p:grpSp>
        <p:nvGrpSpPr>
          <p:cNvPr id="7" name="Groupe 6"/>
          <p:cNvGrpSpPr/>
          <p:nvPr/>
        </p:nvGrpSpPr>
        <p:grpSpPr>
          <a:xfrm>
            <a:off x="1043608" y="1638092"/>
            <a:ext cx="7394914" cy="3396234"/>
            <a:chOff x="2969505" y="3558988"/>
            <a:chExt cx="5915930" cy="2699484"/>
          </a:xfrm>
        </p:grpSpPr>
        <p:sp>
          <p:nvSpPr>
            <p:cNvPr id="8" name="Rectangle 7"/>
            <p:cNvSpPr/>
            <p:nvPr>
              <p:custDataLst>
                <p:custData r:id="rId1"/>
              </p:custDataLst>
            </p:nvPr>
          </p:nvSpPr>
          <p:spPr>
            <a:xfrm>
              <a:off x="2970041" y="3808325"/>
              <a:ext cx="5915394" cy="245014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constructor(http: </a:t>
              </a:r>
              <a:r>
                <a:rPr lang="en-US" dirty="0">
                  <a:solidFill>
                    <a:srgbClr val="FF0000"/>
                  </a:solidFill>
                </a:rPr>
                <a:t>Http</a:t>
              </a:r>
              <a:r>
                <a:rPr lang="en-US" dirty="0">
                  <a:solidFill>
                    <a:schemeClr val="tx1"/>
                  </a:solidFill>
                </a:rPr>
                <a:t>) {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 err="1">
                  <a:solidFill>
                    <a:schemeClr val="tx1"/>
                  </a:solidFill>
                </a:rPr>
                <a:t>const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164BF6"/>
                  </a:solidFill>
                </a:rPr>
                <a:t>options</a:t>
              </a:r>
              <a:r>
                <a:rPr lang="en-US" dirty="0">
                  <a:solidFill>
                    <a:schemeClr val="tx1"/>
                  </a:solidFill>
                </a:rPr>
                <a:t> = new </a:t>
              </a:r>
              <a:r>
                <a:rPr lang="en-US" dirty="0" err="1">
                  <a:solidFill>
                    <a:srgbClr val="FF0000"/>
                  </a:solidFill>
                </a:rPr>
                <a:t>RequestOptions</a:t>
              </a:r>
              <a:r>
                <a:rPr lang="en-US" dirty="0">
                  <a:solidFill>
                    <a:schemeClr val="tx1"/>
                  </a:solidFill>
                </a:rPr>
                <a:t> ( {method: "get"} );</a:t>
              </a: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 err="1">
                  <a:solidFill>
                    <a:schemeClr val="tx1"/>
                  </a:solidFill>
                </a:rPr>
                <a:t>http.</a:t>
              </a:r>
              <a:r>
                <a:rPr lang="en-US" dirty="0" err="1">
                  <a:solidFill>
                    <a:srgbClr val="FF0000"/>
                  </a:solidFill>
                </a:rPr>
                <a:t>request</a:t>
              </a:r>
              <a:r>
                <a:rPr lang="en-US" dirty="0">
                  <a:solidFill>
                    <a:schemeClr val="tx1"/>
                  </a:solidFill>
                </a:rPr>
                <a:t>("https://na14.salesforce.com/services/data/", </a:t>
              </a:r>
              <a:r>
                <a:rPr lang="en-US" dirty="0">
                  <a:solidFill>
                    <a:srgbClr val="164BF6"/>
                  </a:solidFill>
                </a:rPr>
                <a:t>options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.subscribe( (response) =&gt; {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</a:rPr>
                <a:t>console.log(</a:t>
              </a:r>
              <a:r>
                <a:rPr lang="en-US" dirty="0" err="1">
                  <a:solidFill>
                    <a:schemeClr val="tx1"/>
                  </a:solidFill>
                </a:rPr>
                <a:t>response.status</a:t>
              </a:r>
              <a:r>
                <a:rPr lang="en-US" dirty="0">
                  <a:solidFill>
                    <a:schemeClr val="tx1"/>
                  </a:solidFill>
                </a:rPr>
                <a:t>); // code http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</a:rPr>
                <a:t>console.log(</a:t>
              </a:r>
              <a:r>
                <a:rPr lang="en-US" dirty="0" err="1">
                  <a:solidFill>
                    <a:schemeClr val="tx1"/>
                  </a:solidFill>
                </a:rPr>
                <a:t>response.headers</a:t>
              </a:r>
              <a:r>
                <a:rPr lang="en-US" dirty="0">
                  <a:solidFill>
                    <a:schemeClr val="tx1"/>
                  </a:solidFill>
                </a:rPr>
                <a:t>); // </a:t>
              </a:r>
              <a:r>
                <a:rPr lang="en-US" dirty="0" err="1">
                  <a:solidFill>
                    <a:schemeClr val="tx1"/>
                  </a:solidFill>
                </a:rPr>
                <a:t>en</a:t>
              </a:r>
              <a:r>
                <a:rPr lang="en-US" dirty="0">
                  <a:solidFill>
                    <a:schemeClr val="tx1"/>
                  </a:solidFill>
                </a:rPr>
                <a:t>-tête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</a:rPr>
                <a:t>console.log(</a:t>
              </a:r>
              <a:r>
                <a:rPr lang="en-US" dirty="0" err="1">
                  <a:solidFill>
                    <a:schemeClr val="tx1"/>
                  </a:solidFill>
                </a:rPr>
                <a:t>response.text</a:t>
              </a:r>
              <a:r>
                <a:rPr lang="en-US" dirty="0">
                  <a:solidFill>
                    <a:schemeClr val="tx1"/>
                  </a:solidFill>
                </a:rPr>
                <a:t>() ); // corps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});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2969505" y="3558988"/>
              <a:ext cx="1800196" cy="245348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Exemple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79169634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routes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2788159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7611" y="2564904"/>
            <a:ext cx="8712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Les routes :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est un framework mono-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pagé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, il simule donc le changement de page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/>
              </a:rPr>
              <a:t>Selont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l'URL,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fera le lien avec la page à afficher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module </a:t>
            </a:r>
            <a:r>
              <a:rPr lang="fr-FR" b="1" dirty="0" err="1"/>
              <a:t>RouterModule</a:t>
            </a:r>
            <a:r>
              <a:rPr lang="fr-FR" dirty="0"/>
              <a:t>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est en version 3.0 contrairement aux autres qui sont en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Il est responsable du futur passage d'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de la version 2 à 4 pour aligner les versions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b="1" dirty="0">
              <a:latin typeface="Calibri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0951619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 :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815600"/>
            <a:ext cx="871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Il est conseillé de mettre les routes dans un fichier séparé.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Nous fabriquons un tableau de type Routes contenant la liste des "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urls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-&gt; composant"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b="1" dirty="0">
              <a:latin typeface="Calibri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910546" y="2599202"/>
            <a:ext cx="7394915" cy="2799020"/>
            <a:chOff x="2969504" y="3558988"/>
            <a:chExt cx="5915931" cy="2224791"/>
          </a:xfrm>
        </p:grpSpPr>
        <p:sp>
          <p:nvSpPr>
            <p:cNvPr id="7" name="Rectangle 6"/>
            <p:cNvSpPr/>
            <p:nvPr>
              <p:custDataLst>
                <p:custData r:id="rId1"/>
              </p:custDataLst>
            </p:nvPr>
          </p:nvSpPr>
          <p:spPr>
            <a:xfrm>
              <a:off x="2970041" y="3808325"/>
              <a:ext cx="5915394" cy="197545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import { Routes } from '</a:t>
              </a:r>
              <a:r>
                <a:rPr lang="en-US" dirty="0">
                  <a:solidFill>
                    <a:srgbClr val="FF0000"/>
                  </a:solidFill>
                </a:rPr>
                <a:t>@angular/router</a:t>
              </a:r>
              <a:r>
                <a:rPr lang="en-US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chemeClr val="tx1"/>
                  </a:solidFill>
                </a:rPr>
                <a:t>TestComponent</a:t>
              </a:r>
              <a:r>
                <a:rPr lang="en-US" dirty="0">
                  <a:solidFill>
                    <a:schemeClr val="tx1"/>
                  </a:solidFill>
                </a:rPr>
                <a:t> } from './components/test/</a:t>
              </a:r>
              <a:r>
                <a:rPr lang="en-US" dirty="0" err="1">
                  <a:solidFill>
                    <a:schemeClr val="tx1"/>
                  </a:solidFill>
                </a:rPr>
                <a:t>test.component</a:t>
              </a:r>
              <a:r>
                <a:rPr lang="en-US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chemeClr val="tx1"/>
                  </a:solidFill>
                </a:rPr>
                <a:t>TrucComponent</a:t>
              </a:r>
              <a:r>
                <a:rPr lang="en-US" dirty="0">
                  <a:solidFill>
                    <a:schemeClr val="tx1"/>
                  </a:solidFill>
                </a:rPr>
                <a:t> } from './components/</a:t>
              </a:r>
              <a:r>
                <a:rPr lang="en-US" dirty="0" err="1">
                  <a:solidFill>
                    <a:schemeClr val="tx1"/>
                  </a:solidFill>
                </a:rPr>
                <a:t>truc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  <a:r>
                <a:rPr lang="en-US" dirty="0" err="1">
                  <a:solidFill>
                    <a:schemeClr val="tx1"/>
                  </a:solidFill>
                </a:rPr>
                <a:t>truc.component</a:t>
              </a:r>
              <a:r>
                <a:rPr lang="en-US" dirty="0">
                  <a:solidFill>
                    <a:schemeClr val="tx1"/>
                  </a:solidFill>
                </a:rPr>
                <a:t>';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export </a:t>
              </a:r>
              <a:r>
                <a:rPr lang="en-US" dirty="0" err="1">
                  <a:solidFill>
                    <a:schemeClr val="tx1"/>
                  </a:solidFill>
                </a:rPr>
                <a:t>const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ROUTES</a:t>
              </a:r>
              <a:r>
                <a:rPr lang="en-US" dirty="0">
                  <a:solidFill>
                    <a:schemeClr val="tx1"/>
                  </a:solidFill>
                </a:rPr>
                <a:t>: Routes = [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{ </a:t>
              </a:r>
              <a:r>
                <a:rPr lang="en-US" dirty="0">
                  <a:solidFill>
                    <a:srgbClr val="FF00FF"/>
                  </a:solidFill>
                </a:rPr>
                <a:t>path</a:t>
              </a:r>
              <a:r>
                <a:rPr lang="en-US" dirty="0">
                  <a:solidFill>
                    <a:schemeClr val="tx1"/>
                  </a:solidFill>
                </a:rPr>
                <a:t>: "",       component: </a:t>
              </a:r>
              <a:r>
                <a:rPr lang="en-US" dirty="0" err="1">
                  <a:solidFill>
                    <a:schemeClr val="tx1"/>
                  </a:solidFill>
                </a:rPr>
                <a:t>HomeComponent</a:t>
              </a:r>
              <a:r>
                <a:rPr lang="en-US" dirty="0">
                  <a:solidFill>
                    <a:schemeClr val="tx1"/>
                  </a:solidFill>
                </a:rPr>
                <a:t> },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{ </a:t>
              </a:r>
              <a:r>
                <a:rPr lang="en-US" dirty="0">
                  <a:solidFill>
                    <a:srgbClr val="FF00FF"/>
                  </a:solidFill>
                </a:rPr>
                <a:t>path</a:t>
              </a:r>
              <a:r>
                <a:rPr lang="en-US" dirty="0">
                  <a:solidFill>
                    <a:schemeClr val="tx1"/>
                  </a:solidFill>
                </a:rPr>
                <a:t>: 'film', component: </a:t>
              </a:r>
              <a:r>
                <a:rPr lang="en-US" dirty="0" err="1">
                  <a:solidFill>
                    <a:schemeClr val="tx1"/>
                  </a:solidFill>
                </a:rPr>
                <a:t>FilmComponent</a:t>
              </a:r>
              <a:r>
                <a:rPr lang="en-US" dirty="0">
                  <a:solidFill>
                    <a:schemeClr val="tx1"/>
                  </a:solidFill>
                </a:rPr>
                <a:t> 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];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 : avec coins supérieurs arrondis 7"/>
            <p:cNvSpPr/>
            <p:nvPr/>
          </p:nvSpPr>
          <p:spPr>
            <a:xfrm>
              <a:off x="2969504" y="3558988"/>
              <a:ext cx="3908470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app.routes.ts</a:t>
              </a: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: contient la configuration des routes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Connecteur droit avec flèche 14"/>
          <p:cNvCxnSpPr/>
          <p:nvPr/>
        </p:nvCxnSpPr>
        <p:spPr>
          <a:xfrm>
            <a:off x="2051720" y="4869160"/>
            <a:ext cx="36004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265875" y="6084004"/>
            <a:ext cx="305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Url tel que : </a:t>
            </a:r>
            <a:r>
              <a:rPr lang="fr-FR" b="1" dirty="0"/>
              <a:t>monsite.com/film</a:t>
            </a:r>
          </a:p>
        </p:txBody>
      </p:sp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9405017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 :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88056" y="701374"/>
            <a:ext cx="4716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Il faut charger le module principal avec 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module Router,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fichier de config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composants utilisés dans les routes.</a:t>
            </a:r>
            <a:endParaRPr lang="fr-FR" b="1" dirty="0">
              <a:latin typeface="Calibri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370995" y="1666394"/>
            <a:ext cx="8233453" cy="5073685"/>
            <a:chOff x="2969504" y="3558988"/>
            <a:chExt cx="6586761" cy="4032800"/>
          </a:xfrm>
        </p:grpSpPr>
        <p:sp>
          <p:nvSpPr>
            <p:cNvPr id="7" name="Rectangle 6"/>
            <p:cNvSpPr/>
            <p:nvPr>
              <p:custDataLst>
                <p:custData r:id="rId1"/>
              </p:custDataLst>
            </p:nvPr>
          </p:nvSpPr>
          <p:spPr>
            <a:xfrm>
              <a:off x="2970040" y="3808324"/>
              <a:ext cx="6586225" cy="378346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import { </a:t>
              </a:r>
              <a:r>
                <a:rPr lang="fr-FR" dirty="0" err="1">
                  <a:solidFill>
                    <a:schemeClr val="tx1"/>
                  </a:solidFill>
                </a:rPr>
                <a:t>NgModule</a:t>
              </a:r>
              <a:r>
                <a:rPr lang="fr-FR" dirty="0">
                  <a:solidFill>
                    <a:schemeClr val="tx1"/>
                  </a:solidFill>
                </a:rPr>
                <a:t> } </a:t>
              </a:r>
              <a:r>
                <a:rPr lang="fr-FR" dirty="0" err="1">
                  <a:solidFill>
                    <a:schemeClr val="tx1"/>
                  </a:solidFill>
                </a:rPr>
                <a:t>from</a:t>
              </a:r>
              <a:r>
                <a:rPr lang="fr-FR" dirty="0">
                  <a:solidFill>
                    <a:schemeClr val="tx1"/>
                  </a:solidFill>
                </a:rPr>
                <a:t> '@</a:t>
              </a:r>
              <a:r>
                <a:rPr lang="fr-FR" dirty="0" err="1">
                  <a:solidFill>
                    <a:schemeClr val="tx1"/>
                  </a:solidFill>
                </a:rPr>
                <a:t>angular</a:t>
              </a:r>
              <a:r>
                <a:rPr lang="fr-FR" dirty="0">
                  <a:solidFill>
                    <a:schemeClr val="tx1"/>
                  </a:solidFill>
                </a:rPr>
                <a:t>/</a:t>
              </a:r>
              <a:r>
                <a:rPr lang="fr-FR" dirty="0" err="1">
                  <a:solidFill>
                    <a:schemeClr val="tx1"/>
                  </a:solidFill>
                </a:rPr>
                <a:t>core</a:t>
              </a:r>
              <a:r>
                <a:rPr lang="fr-FR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import { </a:t>
              </a:r>
              <a:r>
                <a:rPr lang="fr-FR" dirty="0" err="1">
                  <a:solidFill>
                    <a:schemeClr val="tx1"/>
                  </a:solidFill>
                </a:rPr>
                <a:t>BrowserModule</a:t>
              </a:r>
              <a:r>
                <a:rPr lang="fr-FR" dirty="0">
                  <a:solidFill>
                    <a:schemeClr val="tx1"/>
                  </a:solidFill>
                </a:rPr>
                <a:t> } </a:t>
              </a:r>
              <a:r>
                <a:rPr lang="fr-FR" dirty="0" err="1">
                  <a:solidFill>
                    <a:schemeClr val="tx1"/>
                  </a:solidFill>
                </a:rPr>
                <a:t>from</a:t>
              </a:r>
              <a:r>
                <a:rPr lang="fr-FR" dirty="0">
                  <a:solidFill>
                    <a:schemeClr val="tx1"/>
                  </a:solidFill>
                </a:rPr>
                <a:t> '@</a:t>
              </a:r>
              <a:r>
                <a:rPr lang="fr-FR" dirty="0" err="1">
                  <a:solidFill>
                    <a:schemeClr val="tx1"/>
                  </a:solidFill>
                </a:rPr>
                <a:t>angular</a:t>
              </a:r>
              <a:r>
                <a:rPr lang="fr-FR" dirty="0">
                  <a:solidFill>
                    <a:schemeClr val="tx1"/>
                  </a:solidFill>
                </a:rPr>
                <a:t>/</a:t>
              </a:r>
              <a:r>
                <a:rPr lang="fr-FR" dirty="0" err="1">
                  <a:solidFill>
                    <a:schemeClr val="tx1"/>
                  </a:solidFill>
                </a:rPr>
                <a:t>platform</a:t>
              </a:r>
              <a:r>
                <a:rPr lang="fr-FR" dirty="0">
                  <a:solidFill>
                    <a:schemeClr val="tx1"/>
                  </a:solidFill>
                </a:rPr>
                <a:t>-browser';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import { </a:t>
              </a:r>
              <a:r>
                <a:rPr lang="fr-FR" dirty="0" err="1">
                  <a:solidFill>
                    <a:srgbClr val="FF0000"/>
                  </a:solidFill>
                </a:rPr>
                <a:t>RouterModule</a:t>
              </a:r>
              <a:r>
                <a:rPr lang="fr-FR" dirty="0">
                  <a:solidFill>
                    <a:schemeClr val="tx1"/>
                  </a:solidFill>
                </a:rPr>
                <a:t> } </a:t>
              </a:r>
              <a:r>
                <a:rPr lang="fr-FR" dirty="0" err="1">
                  <a:solidFill>
                    <a:schemeClr val="tx1"/>
                  </a:solidFill>
                </a:rPr>
                <a:t>from</a:t>
              </a:r>
              <a:r>
                <a:rPr lang="fr-FR" dirty="0">
                  <a:solidFill>
                    <a:schemeClr val="tx1"/>
                  </a:solidFill>
                </a:rPr>
                <a:t> '@</a:t>
              </a:r>
              <a:r>
                <a:rPr lang="fr-FR" dirty="0" err="1">
                  <a:solidFill>
                    <a:schemeClr val="tx1"/>
                  </a:solidFill>
                </a:rPr>
                <a:t>angular</a:t>
              </a:r>
              <a:r>
                <a:rPr lang="fr-FR" dirty="0">
                  <a:solidFill>
                    <a:schemeClr val="tx1"/>
                  </a:solidFill>
                </a:rPr>
                <a:t>/router';</a:t>
              </a:r>
            </a:p>
            <a:p>
              <a:r>
                <a:rPr lang="fr-FR" dirty="0">
                  <a:solidFill>
                    <a:srgbClr val="FF00FF"/>
                  </a:solidFill>
                </a:rPr>
                <a:t>import { </a:t>
              </a:r>
              <a:r>
                <a:rPr lang="fr-FR" b="1" dirty="0">
                  <a:solidFill>
                    <a:srgbClr val="FF00FF"/>
                  </a:solidFill>
                </a:rPr>
                <a:t>ROUTES</a:t>
              </a:r>
              <a:r>
                <a:rPr lang="fr-FR" dirty="0">
                  <a:solidFill>
                    <a:srgbClr val="FF00FF"/>
                  </a:solidFill>
                </a:rPr>
                <a:t> } </a:t>
              </a:r>
              <a:r>
                <a:rPr lang="fr-FR" dirty="0" err="1">
                  <a:solidFill>
                    <a:srgbClr val="FF00FF"/>
                  </a:solidFill>
                </a:rPr>
                <a:t>from</a:t>
              </a:r>
              <a:r>
                <a:rPr lang="fr-FR" dirty="0">
                  <a:solidFill>
                    <a:srgbClr val="FF00FF"/>
                  </a:solidFill>
                </a:rPr>
                <a:t> './</a:t>
              </a:r>
              <a:r>
                <a:rPr lang="fr-FR" dirty="0" err="1">
                  <a:solidFill>
                    <a:srgbClr val="FF00FF"/>
                  </a:solidFill>
                </a:rPr>
                <a:t>app.routes</a:t>
              </a:r>
              <a:r>
                <a:rPr lang="fr-FR" dirty="0">
                  <a:solidFill>
                    <a:srgbClr val="FF00FF"/>
                  </a:solidFill>
                </a:rPr>
                <a:t>';</a:t>
              </a:r>
            </a:p>
            <a:p>
              <a:endParaRPr lang="fr-FR" dirty="0">
                <a:solidFill>
                  <a:srgbClr val="FF00FF"/>
                </a:solidFill>
              </a:endParaRPr>
            </a:p>
            <a:p>
              <a:r>
                <a:rPr lang="fr-FR" b="1" dirty="0">
                  <a:solidFill>
                    <a:schemeClr val="tx1"/>
                  </a:solidFill>
                </a:rPr>
                <a:t>import { </a:t>
              </a:r>
              <a:r>
                <a:rPr lang="fr-FR" b="1" dirty="0" err="1">
                  <a:solidFill>
                    <a:schemeClr val="tx1"/>
                  </a:solidFill>
                </a:rPr>
                <a:t>HomeComponent</a:t>
              </a:r>
              <a:r>
                <a:rPr lang="fr-FR" b="1" dirty="0">
                  <a:solidFill>
                    <a:schemeClr val="tx1"/>
                  </a:solidFill>
                </a:rPr>
                <a:t> } </a:t>
              </a:r>
              <a:r>
                <a:rPr lang="fr-FR" b="1" dirty="0" err="1">
                  <a:solidFill>
                    <a:schemeClr val="tx1"/>
                  </a:solidFill>
                </a:rPr>
                <a:t>from</a:t>
              </a:r>
              <a:r>
                <a:rPr lang="fr-FR" b="1" dirty="0">
                  <a:solidFill>
                    <a:schemeClr val="tx1"/>
                  </a:solidFill>
                </a:rPr>
                <a:t> './home/</a:t>
              </a:r>
              <a:r>
                <a:rPr lang="fr-FR" b="1" dirty="0" err="1">
                  <a:solidFill>
                    <a:schemeClr val="tx1"/>
                  </a:solidFill>
                </a:rPr>
                <a:t>home.component</a:t>
              </a:r>
              <a:r>
                <a:rPr lang="fr-FR" b="1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fr-FR" b="1" dirty="0">
                  <a:solidFill>
                    <a:schemeClr val="tx1"/>
                  </a:solidFill>
                </a:rPr>
                <a:t>import {</a:t>
              </a:r>
              <a:r>
                <a:rPr lang="en-US" b="1" dirty="0" err="1">
                  <a:solidFill>
                    <a:schemeClr val="tx1"/>
                  </a:solidFill>
                </a:rPr>
                <a:t>FilmComponent</a:t>
              </a:r>
              <a:r>
                <a:rPr lang="fr-FR" b="1" dirty="0">
                  <a:solidFill>
                    <a:schemeClr val="tx1"/>
                  </a:solidFill>
                </a:rPr>
                <a:t> } </a:t>
              </a:r>
              <a:r>
                <a:rPr lang="fr-FR" b="1" dirty="0" err="1">
                  <a:solidFill>
                    <a:schemeClr val="tx1"/>
                  </a:solidFill>
                </a:rPr>
                <a:t>from</a:t>
              </a:r>
              <a:r>
                <a:rPr lang="fr-FR" b="1" dirty="0">
                  <a:solidFill>
                    <a:schemeClr val="tx1"/>
                  </a:solidFill>
                </a:rPr>
                <a:t> './film/</a:t>
              </a:r>
              <a:r>
                <a:rPr lang="fr-FR" b="1" dirty="0" err="1">
                  <a:solidFill>
                    <a:schemeClr val="tx1"/>
                  </a:solidFill>
                </a:rPr>
                <a:t>film.component</a:t>
              </a:r>
              <a:r>
                <a:rPr lang="fr-FR" b="1" dirty="0">
                  <a:solidFill>
                    <a:schemeClr val="tx1"/>
                  </a:solidFill>
                </a:rPr>
                <a:t>';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@</a:t>
              </a:r>
              <a:r>
                <a:rPr lang="fr-FR" dirty="0" err="1">
                  <a:solidFill>
                    <a:schemeClr val="tx1"/>
                  </a:solidFill>
                </a:rPr>
                <a:t>NgModule</a:t>
              </a:r>
              <a:r>
                <a:rPr lang="fr-FR" dirty="0">
                  <a:solidFill>
                    <a:schemeClr val="tx1"/>
                  </a:solidFill>
                </a:rPr>
                <a:t>({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imports: [</a:t>
              </a:r>
              <a:r>
                <a:rPr lang="fr-FR" dirty="0" err="1">
                  <a:solidFill>
                    <a:schemeClr val="tx1"/>
                  </a:solidFill>
                </a:rPr>
                <a:t>BrowserModule</a:t>
              </a:r>
              <a:r>
                <a:rPr lang="fr-FR" dirty="0">
                  <a:solidFill>
                    <a:schemeClr val="tx1"/>
                  </a:solidFill>
                </a:rPr>
                <a:t>, </a:t>
              </a:r>
              <a:r>
                <a:rPr lang="fr-FR" dirty="0" err="1">
                  <a:solidFill>
                    <a:srgbClr val="FF00FF"/>
                  </a:solidFill>
                </a:rPr>
                <a:t>RouterModule.forRoot</a:t>
              </a:r>
              <a:r>
                <a:rPr lang="fr-FR" dirty="0">
                  <a:solidFill>
                    <a:srgbClr val="FF00FF"/>
                  </a:solidFill>
                </a:rPr>
                <a:t>(</a:t>
              </a:r>
              <a:r>
                <a:rPr lang="fr-FR" b="1" dirty="0">
                  <a:solidFill>
                    <a:srgbClr val="FF00FF"/>
                  </a:solidFill>
                </a:rPr>
                <a:t>ROUTES</a:t>
              </a:r>
              <a:r>
                <a:rPr lang="fr-FR" dirty="0">
                  <a:solidFill>
                    <a:srgbClr val="FF00FF"/>
                  </a:solidFill>
                </a:rPr>
                <a:t>)</a:t>
              </a:r>
              <a:r>
                <a:rPr lang="fr-FR" dirty="0">
                  <a:solidFill>
                    <a:schemeClr val="tx1"/>
                  </a:solidFill>
                </a:rPr>
                <a:t>],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declarations</a:t>
              </a:r>
              <a:r>
                <a:rPr lang="fr-FR" dirty="0">
                  <a:solidFill>
                    <a:schemeClr val="tx1"/>
                  </a:solidFill>
                </a:rPr>
                <a:t>: [</a:t>
              </a:r>
              <a:r>
                <a:rPr lang="fr-FR" dirty="0" err="1">
                  <a:solidFill>
                    <a:schemeClr val="tx1"/>
                  </a:solidFill>
                </a:rPr>
                <a:t>AppComponent</a:t>
              </a:r>
              <a:r>
                <a:rPr lang="fr-FR" dirty="0">
                  <a:solidFill>
                    <a:schemeClr val="tx1"/>
                  </a:solidFill>
                </a:rPr>
                <a:t>, </a:t>
              </a:r>
              <a:r>
                <a:rPr lang="fr-FR" dirty="0" err="1">
                  <a:solidFill>
                    <a:schemeClr val="tx1"/>
                  </a:solidFill>
                </a:rPr>
                <a:t>HomeComponent</a:t>
              </a:r>
              <a:r>
                <a:rPr lang="fr-FR" dirty="0">
                  <a:solidFill>
                    <a:schemeClr val="tx1"/>
                  </a:solidFill>
                </a:rPr>
                <a:t>, </a:t>
              </a:r>
              <a:r>
                <a:rPr lang="fr-FR" dirty="0" err="1">
                  <a:solidFill>
                    <a:schemeClr val="tx1"/>
                  </a:solidFill>
                </a:rPr>
                <a:t>FilmComponent</a:t>
              </a:r>
              <a:r>
                <a:rPr lang="fr-FR" dirty="0">
                  <a:solidFill>
                    <a:schemeClr val="tx1"/>
                  </a:solidFill>
                </a:rPr>
                <a:t>],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bootstrap</a:t>
              </a:r>
              <a:r>
                <a:rPr lang="fr-FR" dirty="0">
                  <a:solidFill>
                    <a:schemeClr val="tx1"/>
                  </a:solidFill>
                </a:rPr>
                <a:t>: [</a:t>
              </a:r>
              <a:r>
                <a:rPr lang="fr-FR" dirty="0" err="1">
                  <a:solidFill>
                    <a:schemeClr val="tx1"/>
                  </a:solidFill>
                </a:rPr>
                <a:t>AppComponent</a:t>
              </a:r>
              <a:r>
                <a:rPr lang="fr-FR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})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export class </a:t>
              </a:r>
              <a:r>
                <a:rPr lang="fr-FR" dirty="0" err="1">
                  <a:solidFill>
                    <a:schemeClr val="tx1"/>
                  </a:solidFill>
                </a:rPr>
                <a:t>AppModule</a:t>
              </a:r>
              <a:r>
                <a:rPr lang="fr-FR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Rectangle : avec coins supérieurs arrondis 7"/>
            <p:cNvSpPr/>
            <p:nvPr/>
          </p:nvSpPr>
          <p:spPr>
            <a:xfrm>
              <a:off x="2969504" y="3558988"/>
              <a:ext cx="3648835" cy="249336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app.module.ts</a:t>
              </a: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: configuration du module principal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64624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 :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815600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Dans le template du composant principal nous allons placer une balise spéciale :</a:t>
            </a:r>
          </a:p>
          <a:p>
            <a:pPr lvl="0">
              <a:defRPr/>
            </a:pPr>
            <a:r>
              <a:rPr lang="fr-FR" b="1" dirty="0"/>
              <a:t>&lt;router-</a:t>
            </a:r>
            <a:r>
              <a:rPr lang="fr-FR" b="1" dirty="0" err="1"/>
              <a:t>outlet</a:t>
            </a:r>
            <a:r>
              <a:rPr lang="fr-FR" b="1" dirty="0"/>
              <a:t>&gt;&lt;/router-</a:t>
            </a:r>
            <a:r>
              <a:rPr lang="fr-FR" b="1" dirty="0" err="1"/>
              <a:t>outlet</a:t>
            </a:r>
            <a:r>
              <a:rPr lang="fr-FR" b="1" dirty="0"/>
              <a:t>&gt;</a:t>
            </a:r>
            <a:endParaRPr lang="fr-FR" b="1" dirty="0">
              <a:latin typeface="Calibri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70995" y="1666395"/>
            <a:ext cx="4128997" cy="3562806"/>
            <a:chOff x="2969504" y="3558988"/>
            <a:chExt cx="3303197" cy="2831883"/>
          </a:xfrm>
        </p:grpSpPr>
        <p:sp>
          <p:nvSpPr>
            <p:cNvPr id="11" name="Rectangle 10"/>
            <p:cNvSpPr/>
            <p:nvPr>
              <p:custDataLst>
                <p:custData r:id="rId1"/>
              </p:custDataLst>
            </p:nvPr>
          </p:nvSpPr>
          <p:spPr>
            <a:xfrm>
              <a:off x="2970040" y="3808324"/>
              <a:ext cx="3302661" cy="258254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&lt;header&gt;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&lt;</a:t>
              </a:r>
              <a:r>
                <a:rPr lang="fr-FR" dirty="0" err="1">
                  <a:solidFill>
                    <a:schemeClr val="tx1"/>
                  </a:solidFill>
                </a:rPr>
                <a:t>span</a:t>
              </a:r>
              <a:r>
                <a:rPr lang="fr-FR" dirty="0">
                  <a:solidFill>
                    <a:schemeClr val="tx1"/>
                  </a:solidFill>
                </a:rPr>
                <a:t>&gt;En-tête du site&lt;/</a:t>
              </a:r>
              <a:r>
                <a:rPr lang="fr-FR" dirty="0" err="1">
                  <a:solidFill>
                    <a:schemeClr val="tx1"/>
                  </a:solidFill>
                </a:rPr>
                <a:t>span</a:t>
              </a:r>
              <a:r>
                <a:rPr lang="fr-FR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&lt;/header&gt;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&lt;main&gt;</a:t>
              </a:r>
            </a:p>
            <a:p>
              <a:pPr lvl="1"/>
              <a:r>
                <a:rPr lang="fr-FR" b="1" dirty="0">
                  <a:solidFill>
                    <a:schemeClr val="tx1"/>
                  </a:solidFill>
                </a:rPr>
                <a:t>&lt;router-</a:t>
              </a:r>
              <a:r>
                <a:rPr lang="fr-FR" b="1" dirty="0" err="1">
                  <a:solidFill>
                    <a:schemeClr val="tx1"/>
                  </a:solidFill>
                </a:rPr>
                <a:t>outlet</a:t>
              </a:r>
              <a:r>
                <a:rPr lang="fr-FR" b="1" dirty="0">
                  <a:solidFill>
                    <a:schemeClr val="tx1"/>
                  </a:solidFill>
                </a:rPr>
                <a:t>&gt;&lt;/router-</a:t>
              </a:r>
              <a:r>
                <a:rPr lang="fr-FR" b="1" dirty="0" err="1">
                  <a:solidFill>
                    <a:schemeClr val="tx1"/>
                  </a:solidFill>
                </a:rPr>
                <a:t>outlet</a:t>
              </a:r>
              <a:r>
                <a:rPr lang="fr-FR" b="1" dirty="0">
                  <a:solidFill>
                    <a:schemeClr val="tx1"/>
                  </a:solidFill>
                </a:rPr>
                <a:t>&gt;</a:t>
              </a: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&lt;/main&gt;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&lt;</a:t>
              </a:r>
              <a:r>
                <a:rPr lang="fr-FR" dirty="0" err="1">
                  <a:solidFill>
                    <a:schemeClr val="tx1"/>
                  </a:solidFill>
                </a:rPr>
                <a:t>footer</a:t>
              </a:r>
              <a:r>
                <a:rPr lang="fr-FR" dirty="0">
                  <a:solidFill>
                    <a:schemeClr val="tx1"/>
                  </a:solidFill>
                </a:rPr>
                <a:t>&gt;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&lt;</a:t>
              </a:r>
              <a:r>
                <a:rPr lang="fr-FR" dirty="0" err="1">
                  <a:solidFill>
                    <a:schemeClr val="tx1"/>
                  </a:solidFill>
                </a:rPr>
                <a:t>span</a:t>
              </a:r>
              <a:r>
                <a:rPr lang="fr-FR" dirty="0">
                  <a:solidFill>
                    <a:schemeClr val="tx1"/>
                  </a:solidFill>
                </a:rPr>
                <a:t>&gt;pied de page&lt;/</a:t>
              </a:r>
              <a:r>
                <a:rPr lang="fr-FR" dirty="0" err="1">
                  <a:solidFill>
                    <a:schemeClr val="tx1"/>
                  </a:solidFill>
                </a:rPr>
                <a:t>span</a:t>
              </a:r>
              <a:r>
                <a:rPr lang="fr-FR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&lt;/</a:t>
              </a:r>
              <a:r>
                <a:rPr lang="fr-FR" dirty="0" err="1">
                  <a:solidFill>
                    <a:schemeClr val="tx1"/>
                  </a:solidFill>
                </a:rPr>
                <a:t>footer</a:t>
              </a:r>
              <a:r>
                <a:rPr lang="fr-FR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2" name="Rectangle : avec coins supérieurs arrondis 11"/>
            <p:cNvSpPr/>
            <p:nvPr/>
          </p:nvSpPr>
          <p:spPr>
            <a:xfrm>
              <a:off x="2969504" y="3558988"/>
              <a:ext cx="1863037" cy="249336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app.component.html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292080" y="1980086"/>
            <a:ext cx="3312368" cy="32491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436096" y="2121429"/>
            <a:ext cx="3015952" cy="6594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En-tête du site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5436705" y="4437112"/>
            <a:ext cx="3015952" cy="659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pied de page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5436096" y="2922271"/>
            <a:ext cx="3015952" cy="13822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750" dirty="0"/>
              <a:t>Le corps, qui sera l'élément qui changera d'une url à l'autre</a:t>
            </a:r>
          </a:p>
        </p:txBody>
      </p:sp>
      <p:sp>
        <p:nvSpPr>
          <p:cNvPr id="1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4071274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 :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1493" y="836712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Résultat qui sera attendu :</a:t>
            </a:r>
            <a:endParaRPr lang="fr-FR" b="1" dirty="0">
              <a:latin typeface="Calibri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55224" y="1461381"/>
            <a:ext cx="3312368" cy="3618447"/>
            <a:chOff x="683568" y="2195571"/>
            <a:chExt cx="3312368" cy="3618447"/>
          </a:xfrm>
        </p:grpSpPr>
        <p:grpSp>
          <p:nvGrpSpPr>
            <p:cNvPr id="13" name="Groupe 12"/>
            <p:cNvGrpSpPr/>
            <p:nvPr/>
          </p:nvGrpSpPr>
          <p:grpSpPr>
            <a:xfrm>
              <a:off x="683568" y="2564903"/>
              <a:ext cx="3312368" cy="3249115"/>
              <a:chOff x="5292080" y="1980086"/>
              <a:chExt cx="3312368" cy="3249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92080" y="1980086"/>
                <a:ext cx="3312368" cy="324911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36096" y="2121429"/>
                <a:ext cx="3015952" cy="6594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En-tête du site</a:t>
                </a:r>
                <a:endParaRPr lang="fr-FR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436705" y="4437112"/>
                <a:ext cx="3015952" cy="659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pied de page</a:t>
                </a:r>
                <a:endParaRPr lang="fr-FR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36096" y="2922271"/>
                <a:ext cx="3015952" cy="138225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Template de :</a:t>
                </a:r>
              </a:p>
              <a:p>
                <a:pPr algn="ctr"/>
                <a:r>
                  <a:rPr lang="en-US" b="1" dirty="0" err="1">
                    <a:solidFill>
                      <a:srgbClr val="FF0000"/>
                    </a:solidFill>
                  </a:rPr>
                  <a:t>HomeComponent</a:t>
                </a:r>
                <a:endParaRPr lang="fr-F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" name="ZoneTexte 3"/>
            <p:cNvSpPr txBox="1"/>
            <p:nvPr/>
          </p:nvSpPr>
          <p:spPr>
            <a:xfrm>
              <a:off x="1624051" y="2195571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url : site.com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163736" y="1478888"/>
            <a:ext cx="3312368" cy="3600941"/>
            <a:chOff x="5292080" y="2213078"/>
            <a:chExt cx="3312368" cy="3600941"/>
          </a:xfrm>
        </p:grpSpPr>
        <p:grpSp>
          <p:nvGrpSpPr>
            <p:cNvPr id="3" name="Groupe 2"/>
            <p:cNvGrpSpPr/>
            <p:nvPr/>
          </p:nvGrpSpPr>
          <p:grpSpPr>
            <a:xfrm>
              <a:off x="5292080" y="2564904"/>
              <a:ext cx="3312368" cy="3249115"/>
              <a:chOff x="5292080" y="1980086"/>
              <a:chExt cx="3312368" cy="324911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92080" y="1980086"/>
                <a:ext cx="3312368" cy="324911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6096" y="2121429"/>
                <a:ext cx="3015952" cy="6594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En-tête du site</a:t>
                </a:r>
                <a:endParaRPr lang="fr-FR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36705" y="4437112"/>
                <a:ext cx="3015952" cy="6594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pied de page</a:t>
                </a:r>
                <a:endParaRPr lang="fr-FR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436096" y="2922271"/>
                <a:ext cx="3015952" cy="13822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Template de :</a:t>
                </a:r>
              </a:p>
              <a:p>
                <a:pPr algn="ctr"/>
                <a:r>
                  <a:rPr lang="en-US" b="1" dirty="0" err="1">
                    <a:solidFill>
                      <a:srgbClr val="FF0000"/>
                    </a:solidFill>
                  </a:rPr>
                  <a:t>FilmComponent</a:t>
                </a:r>
                <a:endParaRPr lang="fr-F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5996120" y="2213078"/>
              <a:ext cx="1895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url : site.com</a:t>
              </a:r>
              <a:r>
                <a:rPr lang="fr-FR" b="1" dirty="0">
                  <a:solidFill>
                    <a:srgbClr val="FF00FF"/>
                  </a:solidFill>
                </a:rPr>
                <a:t>/film</a:t>
              </a:r>
            </a:p>
          </p:txBody>
        </p:sp>
      </p:grpSp>
      <p:sp>
        <p:nvSpPr>
          <p:cNvPr id="2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21574548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75427"/>
            <a:ext cx="871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Navigation dans le template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latin typeface="Calibri"/>
              </a:rPr>
              <a:t>Lien menant d'une page à l'autre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b="1" dirty="0">
                <a:solidFill>
                  <a:srgbClr val="FF0000"/>
                </a:solidFill>
                <a:latin typeface="Calibri"/>
              </a:rPr>
              <a:t>Eviter les </a:t>
            </a:r>
            <a:r>
              <a:rPr lang="fr-FR" b="1" dirty="0">
                <a:solidFill>
                  <a:srgbClr val="FF0000"/>
                </a:solidFill>
              </a:rPr>
              <a:t>&lt;a </a:t>
            </a:r>
            <a:r>
              <a:rPr lang="fr-FR" b="1" dirty="0" err="1">
                <a:solidFill>
                  <a:srgbClr val="FF0000"/>
                </a:solidFill>
              </a:rPr>
              <a:t>href</a:t>
            </a:r>
            <a:r>
              <a:rPr lang="fr-FR" b="1" dirty="0">
                <a:solidFill>
                  <a:srgbClr val="FF0000"/>
                </a:solidFill>
              </a:rPr>
              <a:t>="url"&gt;&lt;/a&gt; car recharge l'application. MAL !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Calibri"/>
              </a:rPr>
              <a:t>Utiliser la directive </a:t>
            </a:r>
            <a:r>
              <a:rPr lang="fr-FR" dirty="0" err="1">
                <a:latin typeface="Calibri"/>
              </a:rPr>
              <a:t>routerLink</a:t>
            </a:r>
            <a:r>
              <a:rPr lang="fr-FR" dirty="0">
                <a:latin typeface="Calibri"/>
              </a:rPr>
              <a:t> 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788132" y="2934890"/>
            <a:ext cx="7459213" cy="982673"/>
            <a:chOff x="208937" y="6311036"/>
            <a:chExt cx="7459213" cy="982673"/>
          </a:xfrm>
        </p:grpSpPr>
        <p:sp>
          <p:nvSpPr>
            <p:cNvPr id="20" name="Rectangle : coins arrondis 19"/>
            <p:cNvSpPr/>
            <p:nvPr/>
          </p:nvSpPr>
          <p:spPr>
            <a:xfrm>
              <a:off x="215322" y="6311036"/>
              <a:ext cx="7452828" cy="982673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>
                <a:defRPr/>
              </a:pPr>
              <a:r>
                <a:rPr lang="fr-FR" dirty="0"/>
                <a:t>En considérant que nous sommes sur la page : </a:t>
              </a:r>
              <a:r>
                <a:rPr lang="fr-FR" b="1" dirty="0"/>
                <a:t>monsite.com/film</a:t>
              </a:r>
              <a:endParaRPr lang="fr-FR" dirty="0"/>
            </a:p>
            <a:p>
              <a:pPr>
                <a:defRPr/>
              </a:pPr>
              <a:r>
                <a:rPr lang="fr-FR" dirty="0"/>
                <a:t>L'url : </a:t>
              </a:r>
              <a:r>
                <a:rPr lang="fr-FR" b="1" dirty="0">
                  <a:solidFill>
                    <a:srgbClr val="FF0000"/>
                  </a:solidFill>
                </a:rPr>
                <a:t>/</a:t>
              </a:r>
              <a:r>
                <a:rPr lang="fr-FR" b="1" dirty="0">
                  <a:solidFill>
                    <a:schemeClr val="tx1"/>
                  </a:solidFill>
                </a:rPr>
                <a:t>livre </a:t>
              </a:r>
              <a:r>
                <a:rPr lang="fr-FR" dirty="0">
                  <a:solidFill>
                    <a:schemeClr val="tx1"/>
                  </a:solidFill>
                </a:rPr>
                <a:t> renvoie sur </a:t>
              </a:r>
              <a:r>
                <a:rPr lang="fr-FR" b="1" dirty="0">
                  <a:solidFill>
                    <a:schemeClr val="tx1"/>
                  </a:solidFill>
                </a:rPr>
                <a:t>monsite.com/livre</a:t>
              </a:r>
            </a:p>
            <a:p>
              <a:pPr>
                <a:defRPr/>
              </a:pPr>
              <a:r>
                <a:rPr lang="fr-FR" dirty="0">
                  <a:solidFill>
                    <a:schemeClr val="tx1"/>
                  </a:solidFill>
                </a:rPr>
                <a:t>L'url :  </a:t>
              </a:r>
              <a:r>
                <a:rPr lang="fr-FR" b="1" dirty="0">
                  <a:solidFill>
                    <a:schemeClr val="tx1"/>
                  </a:solidFill>
                </a:rPr>
                <a:t>livre </a:t>
              </a:r>
              <a:r>
                <a:rPr lang="fr-FR" dirty="0">
                  <a:solidFill>
                    <a:schemeClr val="tx1"/>
                  </a:solidFill>
                </a:rPr>
                <a:t>renvoie sur </a:t>
              </a:r>
              <a:r>
                <a:rPr lang="fr-FR" b="1" dirty="0">
                  <a:solidFill>
                    <a:schemeClr val="tx1"/>
                  </a:solidFill>
                </a:rPr>
                <a:t>monsite.com/film/livre</a:t>
              </a:r>
            </a:p>
          </p:txBody>
        </p: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" y="6447590"/>
              <a:ext cx="694972" cy="694972"/>
            </a:xfrm>
            <a:prstGeom prst="rect">
              <a:avLst/>
            </a:prstGeom>
          </p:spPr>
        </p:pic>
      </p:grpSp>
      <p:sp>
        <p:nvSpPr>
          <p:cNvPr id="29" name="ZoneTexte 28"/>
          <p:cNvSpPr txBox="1"/>
          <p:nvPr/>
        </p:nvSpPr>
        <p:spPr>
          <a:xfrm>
            <a:off x="161593" y="4281895"/>
            <a:ext cx="871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Navigation par le code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Utiliser le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service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Router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La méthode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navigate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de Router permet la redirection. Prend un tableau en argument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                                                           redirige vers : monsite.com/voiture</a:t>
            </a:r>
            <a:endParaRPr lang="fr-FR" b="1" dirty="0">
              <a:latin typeface="Calibri"/>
            </a:endParaRPr>
          </a:p>
        </p:txBody>
      </p:sp>
      <p:sp>
        <p:nvSpPr>
          <p:cNvPr id="30" name="Rectangle 29"/>
          <p:cNvSpPr/>
          <p:nvPr>
            <p:custDataLst>
              <p:custData r:id="rId1"/>
            </p:custDataLst>
          </p:nvPr>
        </p:nvSpPr>
        <p:spPr>
          <a:xfrm>
            <a:off x="3437853" y="1942999"/>
            <a:ext cx="4919740" cy="90621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>
                <a:solidFill>
                  <a:schemeClr val="tx1"/>
                </a:solidFill>
              </a:rPr>
              <a:t>&lt;a </a:t>
            </a:r>
            <a:r>
              <a:rPr lang="fr-FR" dirty="0" err="1">
                <a:solidFill>
                  <a:schemeClr val="tx1"/>
                </a:solidFill>
              </a:rPr>
              <a:t>href</a:t>
            </a:r>
            <a:r>
              <a:rPr lang="fr-FR" dirty="0">
                <a:solidFill>
                  <a:schemeClr val="tx1"/>
                </a:solidFill>
              </a:rPr>
              <a:t>="" </a:t>
            </a:r>
            <a:r>
              <a:rPr lang="fr-FR" dirty="0" err="1">
                <a:solidFill>
                  <a:schemeClr val="tx1"/>
                </a:solidFill>
              </a:rPr>
              <a:t>routerLink</a:t>
            </a:r>
            <a:r>
              <a:rPr lang="fr-FR" dirty="0">
                <a:solidFill>
                  <a:schemeClr val="tx1"/>
                </a:solidFill>
              </a:rPr>
              <a:t>="/url"&gt;Ma page&lt;/a&gt;</a:t>
            </a:r>
          </a:p>
          <a:p>
            <a:r>
              <a:rPr lang="fr-FR" b="1" dirty="0">
                <a:solidFill>
                  <a:schemeClr val="tx1"/>
                </a:solidFill>
              </a:rPr>
              <a:t>Ou</a:t>
            </a:r>
          </a:p>
          <a:p>
            <a:r>
              <a:rPr lang="fr-FR" dirty="0">
                <a:solidFill>
                  <a:schemeClr val="tx1"/>
                </a:solidFill>
              </a:rPr>
              <a:t>&lt;a </a:t>
            </a:r>
            <a:r>
              <a:rPr lang="fr-FR" dirty="0" err="1">
                <a:solidFill>
                  <a:schemeClr val="tx1"/>
                </a:solidFill>
              </a:rPr>
              <a:t>href</a:t>
            </a:r>
            <a:r>
              <a:rPr lang="fr-FR" dirty="0">
                <a:solidFill>
                  <a:schemeClr val="tx1"/>
                </a:solidFill>
              </a:rPr>
              <a:t>="" </a:t>
            </a:r>
            <a:r>
              <a:rPr lang="fr-FR" b="1" dirty="0">
                <a:solidFill>
                  <a:srgbClr val="FF0000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routerLink</a:t>
            </a:r>
            <a:r>
              <a:rPr lang="fr-FR" b="1" dirty="0">
                <a:solidFill>
                  <a:srgbClr val="FF0000"/>
                </a:solidFill>
              </a:rPr>
              <a:t>]</a:t>
            </a:r>
            <a:r>
              <a:rPr lang="fr-FR" dirty="0">
                <a:solidFill>
                  <a:schemeClr val="tx1"/>
                </a:solidFill>
              </a:rPr>
              <a:t>=</a:t>
            </a:r>
            <a:r>
              <a:rPr lang="fr-FR" b="1" dirty="0">
                <a:solidFill>
                  <a:srgbClr val="FF0000"/>
                </a:solidFill>
              </a:rPr>
              <a:t>[</a:t>
            </a:r>
            <a:r>
              <a:rPr lang="fr-FR" dirty="0">
                <a:solidFill>
                  <a:schemeClr val="tx1"/>
                </a:solidFill>
              </a:rPr>
              <a:t>"/url"</a:t>
            </a:r>
            <a:r>
              <a:rPr lang="fr-FR" b="1" dirty="0">
                <a:solidFill>
                  <a:srgbClr val="FF0000"/>
                </a:solidFill>
              </a:rPr>
              <a:t>]</a:t>
            </a:r>
            <a:r>
              <a:rPr lang="fr-FR" dirty="0">
                <a:solidFill>
                  <a:schemeClr val="tx1"/>
                </a:solidFill>
              </a:rPr>
              <a:t>&gt;Ma page&lt;/a&gt;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>
            <p:custDataLst>
              <p:custData r:id="rId2"/>
            </p:custDataLst>
          </p:nvPr>
        </p:nvSpPr>
        <p:spPr>
          <a:xfrm>
            <a:off x="584306" y="5657420"/>
            <a:ext cx="2873695" cy="378801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>
                <a:solidFill>
                  <a:schemeClr val="tx1"/>
                </a:solidFill>
              </a:rPr>
              <a:t>router.navigate</a:t>
            </a:r>
            <a:r>
              <a:rPr lang="fr-FR" dirty="0">
                <a:solidFill>
                  <a:schemeClr val="tx1"/>
                </a:solidFill>
              </a:rPr>
              <a:t>(['/voiture']); </a:t>
            </a:r>
          </a:p>
        </p:txBody>
      </p:sp>
      <p:sp>
        <p:nvSpPr>
          <p:cNvPr id="12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943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HTML5 : Le DOM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227329" y="1988840"/>
            <a:ext cx="8712968" cy="3321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(Document Object Model) est une représentation d'un document sous forme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structuré, généralement sous forme d'arbre.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Pour le navigateur, chaque balise est un objet avec des attributs et méthodes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balises et valeurs sont appelés nœuds dans le DOM.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 nœud est appelé parent s'il a des nœuds descendants, ces derniers sont appelés "nœuds enfants".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nœuds du même parent sont frères.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(vocabulaire utilisé par les navigateurs et non de la théorie des graphes)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8304646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Navigation : URL avec paramètres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75427"/>
            <a:ext cx="8712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URL avec paramètres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latin typeface="Calibri"/>
              </a:rPr>
              <a:t>URL dynamiques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Calibri"/>
              </a:rPr>
              <a:t>Aller sur la page du </a:t>
            </a:r>
            <a:r>
              <a:rPr lang="fr-FR" dirty="0"/>
              <a:t>film</a:t>
            </a:r>
            <a:r>
              <a:rPr lang="fr-FR" dirty="0">
                <a:latin typeface="Calibri"/>
              </a:rPr>
              <a:t> dont l'id est 18 :    monsite.com/film/</a:t>
            </a:r>
            <a:r>
              <a:rPr lang="fr-FR" dirty="0">
                <a:solidFill>
                  <a:srgbClr val="FF00FF"/>
                </a:solidFill>
                <a:latin typeface="Calibri"/>
              </a:rPr>
              <a:t>18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srgbClr val="FF00FF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latin typeface="Calibri"/>
              </a:rPr>
              <a:t>La création de la route se fait ainsi :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820281" y="2420888"/>
            <a:ext cx="7394915" cy="1909918"/>
            <a:chOff x="2969504" y="3558988"/>
            <a:chExt cx="5915931" cy="1518091"/>
          </a:xfrm>
        </p:grpSpPr>
        <p:sp>
          <p:nvSpPr>
            <p:cNvPr id="11" name="Rectangle 10"/>
            <p:cNvSpPr/>
            <p:nvPr>
              <p:custDataLst>
                <p:custData r:id="rId2"/>
              </p:custDataLst>
            </p:nvPr>
          </p:nvSpPr>
          <p:spPr>
            <a:xfrm>
              <a:off x="2970041" y="3808325"/>
              <a:ext cx="5915394" cy="126875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export </a:t>
              </a:r>
              <a:r>
                <a:rPr lang="en-US" dirty="0" err="1">
                  <a:solidFill>
                    <a:schemeClr val="tx1"/>
                  </a:solidFill>
                </a:rPr>
                <a:t>const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ROUTES</a:t>
              </a:r>
              <a:r>
                <a:rPr lang="en-US" dirty="0">
                  <a:solidFill>
                    <a:schemeClr val="tx1"/>
                  </a:solidFill>
                </a:rPr>
                <a:t>: Routes = [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{ path: "",       component: </a:t>
              </a:r>
              <a:r>
                <a:rPr lang="en-US" dirty="0" err="1">
                  <a:solidFill>
                    <a:schemeClr val="tx1"/>
                  </a:solidFill>
                </a:rPr>
                <a:t>HomeComponent</a:t>
              </a:r>
              <a:r>
                <a:rPr lang="en-US" dirty="0">
                  <a:solidFill>
                    <a:schemeClr val="tx1"/>
                  </a:solidFill>
                </a:rPr>
                <a:t> },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{ path: 'films', component: </a:t>
              </a:r>
              <a:r>
                <a:rPr lang="en-US" b="1" dirty="0" err="1">
                  <a:solidFill>
                    <a:schemeClr val="tx1"/>
                  </a:solidFill>
                </a:rPr>
                <a:t>Film</a:t>
              </a:r>
              <a:r>
                <a:rPr lang="en-US" b="1" dirty="0" err="1">
                  <a:solidFill>
                    <a:srgbClr val="FF0000"/>
                  </a:solidFill>
                </a:rPr>
                <a:t>s</a:t>
              </a:r>
              <a:r>
                <a:rPr lang="en-US" dirty="0" err="1">
                  <a:solidFill>
                    <a:schemeClr val="tx1"/>
                  </a:solidFill>
                </a:rPr>
                <a:t>Component</a:t>
              </a:r>
              <a:r>
                <a:rPr lang="en-US" dirty="0">
                  <a:solidFill>
                    <a:schemeClr val="tx1"/>
                  </a:solidFill>
                </a:rPr>
                <a:t> },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{ path: 'films/</a:t>
              </a:r>
              <a:r>
                <a:rPr lang="en-US" b="1" dirty="0">
                  <a:solidFill>
                    <a:srgbClr val="FF0000"/>
                  </a:solidFill>
                </a:rPr>
                <a:t>:</a:t>
              </a:r>
              <a:r>
                <a:rPr lang="en-US" b="1" dirty="0" err="1">
                  <a:solidFill>
                    <a:srgbClr val="FF0000"/>
                  </a:solidFill>
                </a:rPr>
                <a:t>filmId</a:t>
              </a:r>
              <a:r>
                <a:rPr lang="en-US" dirty="0">
                  <a:solidFill>
                    <a:schemeClr val="tx1"/>
                  </a:solidFill>
                </a:rPr>
                <a:t>', component: </a:t>
              </a:r>
              <a:r>
                <a:rPr lang="en-US" b="1" dirty="0" err="1">
                  <a:solidFill>
                    <a:schemeClr val="tx1"/>
                  </a:solidFill>
                </a:rPr>
                <a:t>Film</a:t>
              </a:r>
              <a:r>
                <a:rPr lang="en-US" dirty="0" err="1">
                  <a:solidFill>
                    <a:schemeClr val="tx1"/>
                  </a:solidFill>
                </a:rPr>
                <a:t>Component</a:t>
              </a:r>
              <a:r>
                <a:rPr lang="en-US" dirty="0">
                  <a:solidFill>
                    <a:schemeClr val="tx1"/>
                  </a:solidFill>
                </a:rPr>
                <a:t> 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];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 : avec coins supérieurs arrondis 11"/>
            <p:cNvSpPr/>
            <p:nvPr/>
          </p:nvSpPr>
          <p:spPr>
            <a:xfrm>
              <a:off x="2969504" y="3558988"/>
              <a:ext cx="3908470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app.routes.ts</a:t>
              </a: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: contient la configuration des routes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3" name="Rectangle 12"/>
          <p:cNvSpPr/>
          <p:nvPr>
            <p:custDataLst>
              <p:custData r:id="rId1"/>
            </p:custDataLst>
          </p:nvPr>
        </p:nvSpPr>
        <p:spPr>
          <a:xfrm>
            <a:off x="820281" y="5157192"/>
            <a:ext cx="7711488" cy="535467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="" [</a:t>
            </a:r>
            <a:r>
              <a:rPr lang="en-US" dirty="0" err="1">
                <a:solidFill>
                  <a:schemeClr val="tx1"/>
                </a:solidFill>
              </a:rPr>
              <a:t>routerLink</a:t>
            </a:r>
            <a:r>
              <a:rPr lang="en-US" dirty="0">
                <a:solidFill>
                  <a:schemeClr val="tx1"/>
                </a:solidFill>
              </a:rPr>
              <a:t>]="['/films', film.id]"&gt;Terminator&lt;/a&gt;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61254" y="4644498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</a:rPr>
              <a:t>L'URL se note ainsi :</a:t>
            </a:r>
            <a:endParaRPr lang="fr-FR" dirty="0">
              <a:latin typeface="Calibri"/>
            </a:endParaRPr>
          </a:p>
        </p:txBody>
      </p:sp>
      <p:sp>
        <p:nvSpPr>
          <p:cNvPr id="1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5302324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Navigation : URL avec paramètres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75427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URL avec paramètre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Calibri"/>
              </a:rPr>
              <a:t>Le composant d'une route peur récupérer par injection </a:t>
            </a:r>
            <a:r>
              <a:rPr lang="fr-FR" b="1" dirty="0" err="1">
                <a:solidFill>
                  <a:srgbClr val="FF0000"/>
                </a:solidFill>
              </a:rPr>
              <a:t>ActivatedRoute</a:t>
            </a:r>
            <a:r>
              <a:rPr lang="fr-FR" dirty="0"/>
              <a:t> qui contient</a:t>
            </a:r>
            <a:r>
              <a:rPr lang="fr-FR" dirty="0">
                <a:latin typeface="Calibri"/>
              </a:rPr>
              <a:t> les informations sur la route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latin typeface="Calibri"/>
              </a:rPr>
              <a:t>Utile pour récupérer les paramètres dynamiques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1331640" y="2291008"/>
            <a:ext cx="5778897" cy="2808312"/>
            <a:chOff x="2442283" y="3558988"/>
            <a:chExt cx="4623117" cy="2232176"/>
          </a:xfrm>
        </p:grpSpPr>
        <p:sp>
          <p:nvSpPr>
            <p:cNvPr id="11" name="Rectangle 10"/>
            <p:cNvSpPr/>
            <p:nvPr>
              <p:custDataLst>
                <p:custData r:id="rId1"/>
              </p:custDataLst>
            </p:nvPr>
          </p:nvSpPr>
          <p:spPr>
            <a:xfrm>
              <a:off x="2442284" y="3808325"/>
              <a:ext cx="4623116" cy="198283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export class </a:t>
              </a:r>
              <a:r>
                <a:rPr lang="en-US" b="1" dirty="0" err="1">
                  <a:solidFill>
                    <a:schemeClr val="tx1"/>
                  </a:solidFill>
                </a:rPr>
                <a:t>Film</a:t>
              </a:r>
              <a:r>
                <a:rPr lang="en-US" dirty="0" err="1">
                  <a:solidFill>
                    <a:schemeClr val="tx1"/>
                  </a:solidFill>
                </a:rPr>
                <a:t>Component</a:t>
              </a:r>
              <a:r>
                <a:rPr lang="en-US" dirty="0">
                  <a:solidFill>
                    <a:schemeClr val="tx1"/>
                  </a:solidFill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</a:rPr>
                <a:t>OnInit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constructor(private </a:t>
              </a:r>
              <a:r>
                <a:rPr lang="en-US" dirty="0">
                  <a:solidFill>
                    <a:srgbClr val="FF00FF"/>
                  </a:solidFill>
                </a:rPr>
                <a:t>route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rgbClr val="FF0000"/>
                  </a:solidFill>
                </a:rPr>
                <a:t>ActivatedRoute</a:t>
              </a:r>
              <a:r>
                <a:rPr lang="en-US" dirty="0">
                  <a:solidFill>
                    <a:schemeClr val="tx1"/>
                  </a:solidFill>
                </a:rPr>
                <a:t>) 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 err="1">
                  <a:solidFill>
                    <a:schemeClr val="tx1"/>
                  </a:solidFill>
                </a:rPr>
                <a:t>ngOnInit</a:t>
              </a:r>
              <a:r>
                <a:rPr lang="en-US" dirty="0">
                  <a:solidFill>
                    <a:schemeClr val="tx1"/>
                  </a:solidFill>
                </a:rPr>
                <a:t>() {</a:t>
              </a:r>
            </a:p>
            <a:p>
              <a:pPr lvl="2"/>
              <a:r>
                <a:rPr lang="en-US" dirty="0" err="1">
                  <a:solidFill>
                    <a:schemeClr val="tx1"/>
                  </a:solidFill>
                </a:rPr>
                <a:t>const</a:t>
              </a:r>
              <a:r>
                <a:rPr lang="en-US" dirty="0">
                  <a:solidFill>
                    <a:schemeClr val="tx1"/>
                  </a:solidFill>
                </a:rPr>
                <a:t> id = </a:t>
              </a:r>
              <a:r>
                <a:rPr lang="en-US" dirty="0" err="1">
                  <a:solidFill>
                    <a:srgbClr val="FF00FF"/>
                  </a:solidFill>
                </a:rPr>
                <a:t>this.route</a:t>
              </a:r>
              <a:r>
                <a:rPr lang="en-US" dirty="0" err="1">
                  <a:solidFill>
                    <a:schemeClr val="tx1"/>
                  </a:solidFill>
                </a:rPr>
                <a:t>.snapshot.params</a:t>
              </a:r>
              <a:r>
                <a:rPr lang="en-US" dirty="0">
                  <a:solidFill>
                    <a:schemeClr val="tx1"/>
                  </a:solidFill>
                </a:rPr>
                <a:t>["</a:t>
              </a:r>
              <a:r>
                <a:rPr lang="en-US" b="1" dirty="0" err="1">
                  <a:solidFill>
                    <a:srgbClr val="FF0000"/>
                  </a:solidFill>
                </a:rPr>
                <a:t>filmId</a:t>
              </a:r>
              <a:r>
                <a:rPr lang="en-US" b="1" dirty="0">
                  <a:solidFill>
                    <a:schemeClr val="tx1"/>
                  </a:solidFill>
                </a:rPr>
                <a:t>"</a:t>
              </a:r>
              <a:r>
                <a:rPr lang="en-US" dirty="0">
                  <a:solidFill>
                    <a:schemeClr val="tx1"/>
                  </a:solidFill>
                </a:rPr>
                <a:t>];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 : avec coins supérieurs arrondis 11"/>
            <p:cNvSpPr/>
            <p:nvPr/>
          </p:nvSpPr>
          <p:spPr>
            <a:xfrm>
              <a:off x="2442283" y="3558988"/>
              <a:ext cx="1273183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c</a:t>
              </a:r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ompos</a:t>
              </a: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ant.ts</a:t>
              </a: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83568" y="5410983"/>
            <a:ext cx="7459213" cy="982673"/>
            <a:chOff x="208937" y="6311036"/>
            <a:chExt cx="7459213" cy="982673"/>
          </a:xfrm>
        </p:grpSpPr>
        <p:sp>
          <p:nvSpPr>
            <p:cNvPr id="16" name="Rectangle : coins arrondis 15"/>
            <p:cNvSpPr/>
            <p:nvPr/>
          </p:nvSpPr>
          <p:spPr>
            <a:xfrm>
              <a:off x="215322" y="6311036"/>
              <a:ext cx="7452828" cy="982673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>
                <a:defRPr/>
              </a:pPr>
              <a:r>
                <a:rPr lang="fr-FR" dirty="0"/>
                <a:t>Nous aurons la même instance du composant si nous passons de la page </a:t>
              </a:r>
              <a:r>
                <a:rPr lang="fr-FR" b="1" dirty="0"/>
                <a:t>/films/</a:t>
              </a:r>
              <a:r>
                <a:rPr lang="fr-FR" b="1" dirty="0">
                  <a:solidFill>
                    <a:srgbClr val="FF0000"/>
                  </a:solidFill>
                </a:rPr>
                <a:t>2</a:t>
              </a:r>
              <a:r>
                <a:rPr lang="fr-FR" b="1" dirty="0"/>
                <a:t> </a:t>
              </a:r>
              <a:r>
                <a:rPr lang="fr-FR" dirty="0"/>
                <a:t>à </a:t>
              </a:r>
              <a:r>
                <a:rPr lang="fr-FR" b="1" dirty="0"/>
                <a:t>/films/</a:t>
              </a:r>
              <a:r>
                <a:rPr lang="fr-FR" b="1" dirty="0">
                  <a:solidFill>
                    <a:srgbClr val="FF0000"/>
                  </a:solidFill>
                </a:rPr>
                <a:t>3</a:t>
              </a:r>
            </a:p>
            <a:p>
              <a:pPr>
                <a:defRPr/>
              </a:pPr>
              <a:r>
                <a:rPr lang="fr-FR" dirty="0">
                  <a:solidFill>
                    <a:schemeClr val="tx1"/>
                  </a:solidFill>
                </a:rPr>
                <a:t>Dans ce cas, </a:t>
              </a:r>
              <a:r>
                <a:rPr lang="fr-FR" dirty="0" err="1">
                  <a:solidFill>
                    <a:schemeClr val="tx1"/>
                  </a:solidFill>
                </a:rPr>
                <a:t>ngOnInit</a:t>
              </a:r>
              <a:r>
                <a:rPr lang="fr-FR" dirty="0">
                  <a:solidFill>
                    <a:schemeClr val="tx1"/>
                  </a:solidFill>
                </a:rPr>
                <a:t> ne sera plus appelé, ni le constructeur</a:t>
              </a:r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" y="6447590"/>
              <a:ext cx="694972" cy="694972"/>
            </a:xfrm>
            <a:prstGeom prst="rect">
              <a:avLst/>
            </a:prstGeom>
          </p:spPr>
        </p:pic>
      </p:grpSp>
      <p:sp>
        <p:nvSpPr>
          <p:cNvPr id="1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45921419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Navigation : URL avec paramètres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75427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URL avec paramètre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Calibri"/>
              </a:rPr>
              <a:t>Il est possible de s'abonner à un observable à chaque changement de paramètres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779963" y="1648505"/>
            <a:ext cx="7272807" cy="3436678"/>
            <a:chOff x="2442283" y="3558988"/>
            <a:chExt cx="5818245" cy="2731630"/>
          </a:xfrm>
        </p:grpSpPr>
        <p:sp>
          <p:nvSpPr>
            <p:cNvPr id="11" name="Rectangle 10"/>
            <p:cNvSpPr/>
            <p:nvPr>
              <p:custDataLst>
                <p:custData r:id="rId1"/>
              </p:custDataLst>
            </p:nvPr>
          </p:nvSpPr>
          <p:spPr>
            <a:xfrm>
              <a:off x="2442283" y="3808324"/>
              <a:ext cx="5818245" cy="248229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export class </a:t>
              </a:r>
              <a:r>
                <a:rPr lang="en-US" b="1" dirty="0" err="1">
                  <a:solidFill>
                    <a:schemeClr val="tx1"/>
                  </a:solidFill>
                </a:rPr>
                <a:t>Film</a:t>
              </a:r>
              <a:r>
                <a:rPr lang="en-US" dirty="0" err="1">
                  <a:solidFill>
                    <a:schemeClr val="tx1"/>
                  </a:solidFill>
                </a:rPr>
                <a:t>Component</a:t>
              </a:r>
              <a:r>
                <a:rPr lang="en-US" dirty="0">
                  <a:solidFill>
                    <a:schemeClr val="tx1"/>
                  </a:solidFill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</a:rPr>
                <a:t>OnInit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constructor(private </a:t>
              </a:r>
              <a:r>
                <a:rPr lang="en-US" dirty="0">
                  <a:solidFill>
                    <a:srgbClr val="FF00FF"/>
                  </a:solidFill>
                </a:rPr>
                <a:t>route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rgbClr val="FF0000"/>
                  </a:solidFill>
                </a:rPr>
                <a:t>ActivatedRoute</a:t>
              </a:r>
              <a:r>
                <a:rPr lang="en-US" dirty="0">
                  <a:solidFill>
                    <a:schemeClr val="tx1"/>
                  </a:solidFill>
                </a:rPr>
                <a:t>) {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 err="1">
                  <a:solidFill>
                    <a:schemeClr val="tx1"/>
                  </a:solidFill>
                </a:rPr>
                <a:t>ngOnInit</a:t>
              </a:r>
              <a:r>
                <a:rPr lang="en-US" dirty="0">
                  <a:solidFill>
                    <a:schemeClr val="tx1"/>
                  </a:solidFill>
                </a:rPr>
                <a:t>() {</a:t>
              </a:r>
            </a:p>
            <a:p>
              <a:pPr lvl="2"/>
              <a:r>
                <a:rPr lang="en-US" dirty="0" err="1">
                  <a:solidFill>
                    <a:schemeClr val="tx1"/>
                  </a:solidFill>
                </a:rPr>
                <a:t>this.route.</a:t>
              </a:r>
              <a:r>
                <a:rPr lang="en-US" dirty="0" err="1">
                  <a:solidFill>
                    <a:srgbClr val="FF0000"/>
                  </a:solidFill>
                </a:rPr>
                <a:t>params</a:t>
              </a:r>
              <a:r>
                <a:rPr lang="en-US" dirty="0" err="1">
                  <a:solidFill>
                    <a:schemeClr val="tx1"/>
                  </a:solidFill>
                </a:rPr>
                <a:t>.</a:t>
              </a:r>
              <a:r>
                <a:rPr lang="en-US" dirty="0" err="1">
                  <a:solidFill>
                    <a:srgbClr val="FF0000"/>
                  </a:solidFill>
                </a:rPr>
                <a:t>subscribe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params</a:t>
              </a:r>
              <a:r>
                <a:rPr lang="en-US" dirty="0">
                  <a:solidFill>
                    <a:schemeClr val="tx1"/>
                  </a:solidFill>
                </a:rPr>
                <a:t> =&gt; {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</a:rPr>
                <a:t>console.log("</a:t>
              </a:r>
              <a:r>
                <a:rPr lang="en-US" dirty="0" err="1">
                  <a:solidFill>
                    <a:schemeClr val="tx1"/>
                  </a:solidFill>
                </a:rPr>
                <a:t>changement</a:t>
              </a:r>
              <a:r>
                <a:rPr lang="en-US" dirty="0">
                  <a:solidFill>
                    <a:schemeClr val="tx1"/>
                  </a:solidFill>
                </a:rPr>
                <a:t> des </a:t>
              </a:r>
              <a:r>
                <a:rPr lang="en-US" dirty="0" err="1">
                  <a:solidFill>
                    <a:schemeClr val="tx1"/>
                  </a:solidFill>
                </a:rPr>
                <a:t>paramètres</a:t>
              </a:r>
              <a:r>
                <a:rPr lang="en-US" dirty="0">
                  <a:solidFill>
                    <a:schemeClr val="tx1"/>
                  </a:solidFill>
                </a:rPr>
                <a:t>", </a:t>
              </a:r>
              <a:r>
                <a:rPr lang="en-US" b="1" dirty="0" err="1">
                  <a:solidFill>
                    <a:schemeClr val="tx1"/>
                  </a:solidFill>
                </a:rPr>
                <a:t>params</a:t>
              </a:r>
              <a:r>
                <a:rPr lang="en-US" dirty="0">
                  <a:solidFill>
                    <a:schemeClr val="tx1"/>
                  </a:solidFill>
                </a:rPr>
                <a:t>);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});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 : avec coins supérieurs arrondis 11"/>
            <p:cNvSpPr/>
            <p:nvPr/>
          </p:nvSpPr>
          <p:spPr>
            <a:xfrm>
              <a:off x="2442283" y="3558988"/>
              <a:ext cx="1273183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c</a:t>
              </a:r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ompos</a:t>
              </a: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ant.ts</a:t>
              </a: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7575885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 : page 404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75427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latin typeface="Calibri"/>
              </a:rPr>
              <a:t>Mettre en place la page 404 </a:t>
            </a:r>
            <a:r>
              <a:rPr lang="fr-FR" dirty="0">
                <a:latin typeface="Calibri"/>
              </a:rPr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899592" y="1663244"/>
            <a:ext cx="7394915" cy="3124762"/>
            <a:chOff x="2969504" y="3558988"/>
            <a:chExt cx="5915931" cy="2483706"/>
          </a:xfrm>
        </p:grpSpPr>
        <p:sp>
          <p:nvSpPr>
            <p:cNvPr id="13" name="Rectangle 12"/>
            <p:cNvSpPr/>
            <p:nvPr>
              <p:custDataLst>
                <p:custData r:id="rId1"/>
              </p:custDataLst>
            </p:nvPr>
          </p:nvSpPr>
          <p:spPr>
            <a:xfrm>
              <a:off x="2970041" y="3808325"/>
              <a:ext cx="5915394" cy="223436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import { Routes } from '</a:t>
              </a:r>
              <a:r>
                <a:rPr lang="en-US" dirty="0">
                  <a:solidFill>
                    <a:srgbClr val="FF0000"/>
                  </a:solidFill>
                </a:rPr>
                <a:t>@angular/router</a:t>
              </a:r>
              <a:r>
                <a:rPr lang="en-US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chemeClr val="tx1"/>
                  </a:solidFill>
                </a:rPr>
                <a:t>TestComponent</a:t>
              </a:r>
              <a:r>
                <a:rPr lang="en-US" dirty="0">
                  <a:solidFill>
                    <a:schemeClr val="tx1"/>
                  </a:solidFill>
                </a:rPr>
                <a:t> } from './components/test/</a:t>
              </a:r>
              <a:r>
                <a:rPr lang="en-US" dirty="0" err="1">
                  <a:solidFill>
                    <a:schemeClr val="tx1"/>
                  </a:solidFill>
                </a:rPr>
                <a:t>test.component</a:t>
              </a:r>
              <a:r>
                <a:rPr lang="en-US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chemeClr val="tx1"/>
                  </a:solidFill>
                </a:rPr>
                <a:t>TrucComponent</a:t>
              </a:r>
              <a:r>
                <a:rPr lang="en-US" dirty="0">
                  <a:solidFill>
                    <a:schemeClr val="tx1"/>
                  </a:solidFill>
                </a:rPr>
                <a:t> } from './components/</a:t>
              </a:r>
              <a:r>
                <a:rPr lang="en-US" dirty="0" err="1">
                  <a:solidFill>
                    <a:schemeClr val="tx1"/>
                  </a:solidFill>
                </a:rPr>
                <a:t>truc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  <a:r>
                <a:rPr lang="en-US" dirty="0" err="1">
                  <a:solidFill>
                    <a:schemeClr val="tx1"/>
                  </a:solidFill>
                </a:rPr>
                <a:t>truc.component</a:t>
              </a:r>
              <a:r>
                <a:rPr lang="en-US" dirty="0">
                  <a:solidFill>
                    <a:schemeClr val="tx1"/>
                  </a:solidFill>
                </a:rPr>
                <a:t>';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export </a:t>
              </a:r>
              <a:r>
                <a:rPr lang="en-US" dirty="0" err="1">
                  <a:solidFill>
                    <a:schemeClr val="tx1"/>
                  </a:solidFill>
                </a:rPr>
                <a:t>const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ROUTES</a:t>
              </a:r>
              <a:r>
                <a:rPr lang="en-US" dirty="0">
                  <a:solidFill>
                    <a:schemeClr val="tx1"/>
                  </a:solidFill>
                </a:rPr>
                <a:t>: Routes = [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rgbClr val="FF00FF"/>
                  </a:solidFill>
                </a:rPr>
                <a:t>path</a:t>
              </a:r>
              <a:r>
                <a:rPr lang="en-US" dirty="0">
                  <a:solidFill>
                    <a:schemeClr val="tx1"/>
                  </a:solidFill>
                </a:rPr>
                <a:t>: "",       component: </a:t>
              </a:r>
              <a:r>
                <a:rPr lang="en-US" dirty="0" err="1">
                  <a:solidFill>
                    <a:schemeClr val="tx1"/>
                  </a:solidFill>
                </a:rPr>
                <a:t>HomeComponent</a:t>
              </a:r>
              <a:r>
                <a:rPr lang="en-US" dirty="0">
                  <a:solidFill>
                    <a:schemeClr val="tx1"/>
                  </a:solidFill>
                </a:rPr>
                <a:t> },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rgbClr val="FF00FF"/>
                  </a:solidFill>
                </a:rPr>
                <a:t>path</a:t>
              </a:r>
              <a:r>
                <a:rPr lang="en-US" dirty="0">
                  <a:solidFill>
                    <a:schemeClr val="tx1"/>
                  </a:solidFill>
                </a:rPr>
                <a:t>: 'film', component: </a:t>
              </a:r>
              <a:r>
                <a:rPr lang="en-US" dirty="0" err="1">
                  <a:solidFill>
                    <a:schemeClr val="tx1"/>
                  </a:solidFill>
                </a:rPr>
                <a:t>FilmComponent</a:t>
              </a:r>
              <a:r>
                <a:rPr lang="en-US" dirty="0">
                  <a:solidFill>
                    <a:schemeClr val="tx1"/>
                  </a:solidFill>
                </a:rPr>
                <a:t> }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{path: '404', component: </a:t>
              </a:r>
              <a:r>
                <a:rPr lang="en-US" dirty="0" err="1">
                  <a:solidFill>
                    <a:schemeClr val="tx1"/>
                  </a:solidFill>
                </a:rPr>
                <a:t>NotFoundComponent</a:t>
              </a:r>
              <a:r>
                <a:rPr lang="en-US" dirty="0">
                  <a:solidFill>
                    <a:schemeClr val="tx1"/>
                  </a:solidFill>
                </a:rPr>
                <a:t>},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{path: '**', </a:t>
              </a:r>
              <a:r>
                <a:rPr lang="en-US" dirty="0" err="1">
                  <a:solidFill>
                    <a:schemeClr val="tx1"/>
                  </a:solidFill>
                </a:rPr>
                <a:t>redirectTo</a:t>
              </a:r>
              <a:r>
                <a:rPr lang="en-US" dirty="0">
                  <a:solidFill>
                    <a:schemeClr val="tx1"/>
                  </a:solidFill>
                </a:rPr>
                <a:t>: '/404'}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];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2969504" y="3558988"/>
              <a:ext cx="3908470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app.routes.ts</a:t>
              </a: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: contient la configuration des routes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Connecteur droit avec flèche 14"/>
          <p:cNvCxnSpPr/>
          <p:nvPr/>
        </p:nvCxnSpPr>
        <p:spPr>
          <a:xfrm>
            <a:off x="2195736" y="4489630"/>
            <a:ext cx="36004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187624" y="5713766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Désigne toutes les routes et doit donc être placé en dernier.</a:t>
            </a:r>
          </a:p>
          <a:p>
            <a:r>
              <a:rPr lang="fr-FR" sz="1600" b="1" dirty="0">
                <a:solidFill>
                  <a:srgbClr val="FF0000"/>
                </a:solidFill>
              </a:rPr>
              <a:t>S'il n'est pas à la fin, les routes qui suivront ne seront pas atteintes.</a:t>
            </a:r>
          </a:p>
        </p:txBody>
      </p:sp>
      <p:cxnSp>
        <p:nvCxnSpPr>
          <p:cNvPr id="17" name="Connecteur droit avec flèche 16"/>
          <p:cNvCxnSpPr>
            <a:cxnSpLocks/>
          </p:cNvCxnSpPr>
          <p:nvPr/>
        </p:nvCxnSpPr>
        <p:spPr>
          <a:xfrm>
            <a:off x="3342386" y="4489630"/>
            <a:ext cx="1902735" cy="9555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214594" y="544522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Redirige vers l'URL 404</a:t>
            </a:r>
          </a:p>
        </p:txBody>
      </p:sp>
    </p:spTree>
    <p:extLst>
      <p:ext uri="{BB962C8B-B14F-4D97-AF65-F5344CB8AC3E}">
        <p14:creationId xmlns:p14="http://schemas.microsoft.com/office/powerpoint/2010/main" val="1004414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 : Les routes imbriquées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75427"/>
            <a:ext cx="871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Les routes imbriquées :</a:t>
            </a:r>
          </a:p>
          <a:p>
            <a:pPr lvl="0">
              <a:defRPr/>
            </a:pPr>
            <a:endParaRPr lang="fr-FR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Arborescence :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683568" y="1773830"/>
            <a:ext cx="7337784" cy="3251359"/>
            <a:chOff x="683568" y="1773830"/>
            <a:chExt cx="7337784" cy="3251359"/>
          </a:xfrm>
        </p:grpSpPr>
        <p:grpSp>
          <p:nvGrpSpPr>
            <p:cNvPr id="12" name="Groupe 11"/>
            <p:cNvGrpSpPr/>
            <p:nvPr/>
          </p:nvGrpSpPr>
          <p:grpSpPr>
            <a:xfrm>
              <a:off x="683568" y="1773830"/>
              <a:ext cx="7337784" cy="3251359"/>
              <a:chOff x="1259632" y="480684"/>
              <a:chExt cx="7337784" cy="3251359"/>
            </a:xfrm>
          </p:grpSpPr>
          <p:sp>
            <p:nvSpPr>
              <p:cNvPr id="3" name="Rectangle : coins arrondis 2"/>
              <p:cNvSpPr/>
              <p:nvPr/>
            </p:nvSpPr>
            <p:spPr>
              <a:xfrm>
                <a:off x="1259632" y="1417779"/>
                <a:ext cx="2016224" cy="4320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/    page d'accueil</a:t>
                </a:r>
              </a:p>
            </p:txBody>
          </p:sp>
          <p:sp>
            <p:nvSpPr>
              <p:cNvPr id="19" name="Rectangle : coins arrondis 18"/>
              <p:cNvSpPr/>
              <p:nvPr/>
            </p:nvSpPr>
            <p:spPr>
              <a:xfrm>
                <a:off x="3824943" y="1417779"/>
                <a:ext cx="2016224" cy="4320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/films</a:t>
                </a:r>
              </a:p>
            </p:txBody>
          </p:sp>
          <p:sp>
            <p:nvSpPr>
              <p:cNvPr id="20" name="Rectangle : coins arrondis 19"/>
              <p:cNvSpPr/>
              <p:nvPr/>
            </p:nvSpPr>
            <p:spPr>
              <a:xfrm>
                <a:off x="6581192" y="1417779"/>
                <a:ext cx="2016224" cy="4320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/livres</a:t>
                </a:r>
              </a:p>
            </p:txBody>
          </p:sp>
          <p:sp>
            <p:nvSpPr>
              <p:cNvPr id="21" name="Rectangle : coins arrondis 20"/>
              <p:cNvSpPr/>
              <p:nvPr/>
            </p:nvSpPr>
            <p:spPr>
              <a:xfrm>
                <a:off x="3824943" y="2358887"/>
                <a:ext cx="2016224" cy="4320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/films/</a:t>
                </a:r>
                <a:r>
                  <a:rPr lang="fr-FR" sz="1600" b="1" dirty="0" err="1"/>
                  <a:t>search</a:t>
                </a:r>
                <a:endParaRPr lang="fr-FR" sz="1600" b="1" dirty="0"/>
              </a:p>
            </p:txBody>
          </p:sp>
          <p:sp>
            <p:nvSpPr>
              <p:cNvPr id="22" name="Rectangle : coins arrondis 21"/>
              <p:cNvSpPr/>
              <p:nvPr/>
            </p:nvSpPr>
            <p:spPr>
              <a:xfrm>
                <a:off x="3824943" y="3299995"/>
                <a:ext cx="2016224" cy="4320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/films/</a:t>
                </a:r>
                <a:r>
                  <a:rPr lang="fr-FR" sz="1600" b="1" dirty="0" err="1"/>
                  <a:t>search</a:t>
                </a:r>
                <a:r>
                  <a:rPr lang="fr-FR" sz="1600" b="1" dirty="0"/>
                  <a:t>/</a:t>
                </a:r>
                <a:r>
                  <a:rPr lang="fr-FR" sz="1600" b="1" dirty="0" err="1"/>
                  <a:t>results</a:t>
                </a:r>
                <a:endParaRPr lang="fr-FR" sz="1600" b="1" dirty="0"/>
              </a:p>
            </p:txBody>
          </p:sp>
          <p:cxnSp>
            <p:nvCxnSpPr>
              <p:cNvPr id="10" name="Connecteur droit avec flèche 9"/>
              <p:cNvCxnSpPr>
                <a:stCxn id="19" idx="2"/>
                <a:endCxn id="21" idx="0"/>
              </p:cNvCxnSpPr>
              <p:nvPr/>
            </p:nvCxnSpPr>
            <p:spPr>
              <a:xfrm>
                <a:off x="4833055" y="1849827"/>
                <a:ext cx="0" cy="50906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22"/>
              <p:cNvCxnSpPr/>
              <p:nvPr/>
            </p:nvCxnSpPr>
            <p:spPr>
              <a:xfrm>
                <a:off x="4833055" y="2790935"/>
                <a:ext cx="0" cy="50906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4833055" y="1920841"/>
                <a:ext cx="20589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 err="1"/>
                  <a:t>search</a:t>
                </a:r>
                <a:r>
                  <a:rPr lang="fr-FR" sz="1600" b="1" dirty="0"/>
                  <a:t> enfant de films</a:t>
                </a: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862267" y="2861949"/>
                <a:ext cx="22137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 err="1"/>
                  <a:t>results</a:t>
                </a:r>
                <a:r>
                  <a:rPr lang="fr-FR" sz="1600" b="1" dirty="0"/>
                  <a:t> enfant de </a:t>
                </a:r>
                <a:r>
                  <a:rPr lang="fr-FR" sz="1600" b="1" dirty="0" err="1"/>
                  <a:t>search</a:t>
                </a:r>
                <a:endParaRPr lang="fr-FR" sz="1600" b="1" dirty="0"/>
              </a:p>
            </p:txBody>
          </p:sp>
          <p:sp>
            <p:nvSpPr>
              <p:cNvPr id="25" name="Rectangle : coins arrondis 24"/>
              <p:cNvSpPr/>
              <p:nvPr/>
            </p:nvSpPr>
            <p:spPr>
              <a:xfrm>
                <a:off x="3823185" y="480684"/>
                <a:ext cx="2016224" cy="43204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Application</a:t>
                </a:r>
              </a:p>
            </p:txBody>
          </p:sp>
        </p:grpSp>
        <p:cxnSp>
          <p:nvCxnSpPr>
            <p:cNvPr id="26" name="Connecteur droit avec flèche 25"/>
            <p:cNvCxnSpPr/>
            <p:nvPr/>
          </p:nvCxnSpPr>
          <p:spPr>
            <a:xfrm>
              <a:off x="4256991" y="2204864"/>
              <a:ext cx="0" cy="50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avec flèche 38"/>
          <p:cNvCxnSpPr>
            <a:cxnSpLocks/>
            <a:stCxn id="25" idx="2"/>
            <a:endCxn id="20" idx="0"/>
          </p:cNvCxnSpPr>
          <p:nvPr/>
        </p:nvCxnSpPr>
        <p:spPr>
          <a:xfrm>
            <a:off x="4255233" y="2205878"/>
            <a:ext cx="2758007" cy="5050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cxnSpLocks/>
            <a:stCxn id="25" idx="2"/>
            <a:endCxn id="3" idx="0"/>
          </p:cNvCxnSpPr>
          <p:nvPr/>
        </p:nvCxnSpPr>
        <p:spPr>
          <a:xfrm flipH="1">
            <a:off x="1691680" y="2205878"/>
            <a:ext cx="2563553" cy="5050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35878927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 : Les routes imbriquées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75427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Les routes imbriquées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Permettent de garder les éléments des </a:t>
            </a:r>
            <a:r>
              <a:rPr lang="fr-FR" dirty="0" err="1">
                <a:solidFill>
                  <a:prstClr val="black"/>
                </a:solidFill>
              </a:rPr>
              <a:t>templates</a:t>
            </a:r>
            <a:r>
              <a:rPr lang="fr-FR" dirty="0">
                <a:solidFill>
                  <a:prstClr val="black"/>
                </a:solidFill>
              </a:rPr>
              <a:t> des pages ascendantes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07504" y="1625414"/>
            <a:ext cx="9080445" cy="5175594"/>
            <a:chOff x="107504" y="1421758"/>
            <a:chExt cx="9080445" cy="5175594"/>
          </a:xfrm>
        </p:grpSpPr>
        <p:grpSp>
          <p:nvGrpSpPr>
            <p:cNvPr id="52" name="Groupe 51"/>
            <p:cNvGrpSpPr/>
            <p:nvPr/>
          </p:nvGrpSpPr>
          <p:grpSpPr>
            <a:xfrm>
              <a:off x="3008448" y="1465186"/>
              <a:ext cx="2736304" cy="4328651"/>
              <a:chOff x="3563888" y="1455701"/>
              <a:chExt cx="2736304" cy="4328651"/>
            </a:xfrm>
          </p:grpSpPr>
          <p:grpSp>
            <p:nvGrpSpPr>
              <p:cNvPr id="53" name="Groupe 52"/>
              <p:cNvGrpSpPr/>
              <p:nvPr/>
            </p:nvGrpSpPr>
            <p:grpSpPr>
              <a:xfrm>
                <a:off x="3563888" y="1455701"/>
                <a:ext cx="2736304" cy="4328651"/>
                <a:chOff x="683568" y="2161627"/>
                <a:chExt cx="2736304" cy="4328651"/>
              </a:xfrm>
            </p:grpSpPr>
            <p:grpSp>
              <p:nvGrpSpPr>
                <p:cNvPr id="55" name="Groupe 54"/>
                <p:cNvGrpSpPr/>
                <p:nvPr/>
              </p:nvGrpSpPr>
              <p:grpSpPr>
                <a:xfrm>
                  <a:off x="683568" y="2564903"/>
                  <a:ext cx="2736304" cy="3925375"/>
                  <a:chOff x="5292080" y="1980086"/>
                  <a:chExt cx="2736304" cy="3925375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5292080" y="1980086"/>
                    <a:ext cx="2736304" cy="392537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436095" y="2121429"/>
                    <a:ext cx="2427853" cy="659499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En-tête du site</a:t>
                    </a:r>
                    <a:endParaRPr lang="fr-FR" dirty="0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5446305" y="5136678"/>
                    <a:ext cx="2427852" cy="659499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pied de page</a:t>
                    </a:r>
                    <a:endParaRPr lang="fr-FR" dirty="0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5436096" y="2922272"/>
                    <a:ext cx="2427853" cy="204802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b="1" dirty="0"/>
                      <a:t>Template de :</a:t>
                    </a:r>
                  </a:p>
                  <a:p>
                    <a:pPr algn="ctr"/>
                    <a:r>
                      <a:rPr lang="en-US" b="1" dirty="0" err="1">
                        <a:solidFill>
                          <a:srgbClr val="FF0000"/>
                        </a:solidFill>
                      </a:rPr>
                      <a:t>FilmsComponent</a:t>
                    </a:r>
                    <a:endParaRPr lang="fr-FR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6" name="ZoneTexte 55"/>
                <p:cNvSpPr txBox="1"/>
                <p:nvPr/>
              </p:nvSpPr>
              <p:spPr>
                <a:xfrm>
                  <a:off x="702151" y="2161627"/>
                  <a:ext cx="26991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b="1" dirty="0"/>
                    <a:t>url : site.com/films/</a:t>
                  </a:r>
                  <a:r>
                    <a:rPr lang="fr-FR" b="1" dirty="0" err="1"/>
                    <a:t>search</a:t>
                  </a:r>
                  <a:endParaRPr lang="fr-FR" b="1" dirty="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750724" y="3974645"/>
                <a:ext cx="2342210" cy="763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Template de :</a:t>
                </a:r>
              </a:p>
              <a:p>
                <a:pPr algn="ctr"/>
                <a:r>
                  <a:rPr lang="en-US" sz="1600" b="1" dirty="0" err="1">
                    <a:solidFill>
                      <a:srgbClr val="FF0000"/>
                    </a:solidFill>
                  </a:rPr>
                  <a:t>FilmsSearchComponent</a:t>
                </a:r>
                <a:endParaRPr lang="fr-FR" sz="16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5752393" y="1455701"/>
              <a:ext cx="3435556" cy="5141651"/>
              <a:chOff x="3378484" y="1455701"/>
              <a:chExt cx="3435556" cy="5141651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3378484" y="1455701"/>
                <a:ext cx="3435556" cy="5141651"/>
                <a:chOff x="3378484" y="1455701"/>
                <a:chExt cx="3435556" cy="5141651"/>
              </a:xfrm>
            </p:grpSpPr>
            <p:grpSp>
              <p:nvGrpSpPr>
                <p:cNvPr id="34" name="Groupe 33"/>
                <p:cNvGrpSpPr/>
                <p:nvPr/>
              </p:nvGrpSpPr>
              <p:grpSpPr>
                <a:xfrm>
                  <a:off x="3378484" y="1455701"/>
                  <a:ext cx="3435556" cy="5141651"/>
                  <a:chOff x="498164" y="2161627"/>
                  <a:chExt cx="3435556" cy="5141651"/>
                </a:xfrm>
              </p:grpSpPr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683568" y="2564903"/>
                    <a:ext cx="2736304" cy="4738375"/>
                    <a:chOff x="5292080" y="1980086"/>
                    <a:chExt cx="2736304" cy="4738375"/>
                  </a:xfrm>
                </p:grpSpPr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5292080" y="1980086"/>
                      <a:ext cx="2736304" cy="47383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5436095" y="2121429"/>
                      <a:ext cx="2427853" cy="65949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En-tête du site</a:t>
                      </a:r>
                      <a:endParaRPr lang="fr-FR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446306" y="5914946"/>
                      <a:ext cx="2427852" cy="65949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pied de page</a:t>
                      </a:r>
                      <a:endParaRPr lang="fr-FR" dirty="0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5436096" y="2922272"/>
                      <a:ext cx="2427853" cy="284865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fr-FR" b="1" dirty="0"/>
                        <a:t>Template de :</a:t>
                      </a:r>
                    </a:p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FilmsComponent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36" name="ZoneTexte 35"/>
                  <p:cNvSpPr txBox="1"/>
                  <p:nvPr/>
                </p:nvSpPr>
                <p:spPr>
                  <a:xfrm>
                    <a:off x="498164" y="2161627"/>
                    <a:ext cx="34355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b="1" dirty="0"/>
                      <a:t>url : site.com/films/</a:t>
                    </a:r>
                    <a:r>
                      <a:rPr lang="fr-FR" b="1" dirty="0" err="1"/>
                      <a:t>search</a:t>
                    </a:r>
                    <a:r>
                      <a:rPr lang="fr-FR" b="1" dirty="0"/>
                      <a:t>/</a:t>
                    </a:r>
                    <a:r>
                      <a:rPr lang="fr-FR" b="1" dirty="0" err="1"/>
                      <a:t>results</a:t>
                    </a:r>
                    <a:endParaRPr lang="fr-FR" b="1" dirty="0"/>
                  </a:p>
                </p:txBody>
              </p:sp>
            </p:grpSp>
            <p:sp>
              <p:nvSpPr>
                <p:cNvPr id="51" name="Rectangle 50"/>
                <p:cNvSpPr/>
                <p:nvPr/>
              </p:nvSpPr>
              <p:spPr>
                <a:xfrm>
                  <a:off x="3747237" y="3925097"/>
                  <a:ext cx="2342210" cy="164500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600" b="1" dirty="0"/>
                    <a:t>Template de :</a:t>
                  </a:r>
                </a:p>
                <a:p>
                  <a:pPr algn="ctr"/>
                  <a:r>
                    <a:rPr lang="en-US" sz="1600" b="1" dirty="0" err="1">
                      <a:solidFill>
                        <a:srgbClr val="FF0000"/>
                      </a:solidFill>
                    </a:rPr>
                    <a:t>FilmsSearchComponent</a:t>
                  </a:r>
                  <a:endParaRPr lang="fr-FR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3790824" y="4735842"/>
                <a:ext cx="2255036" cy="7634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/>
                  <a:t>Template de :</a:t>
                </a:r>
              </a:p>
              <a:p>
                <a:pPr algn="ctr"/>
                <a:r>
                  <a:rPr lang="en-US" sz="1600" b="1" dirty="0" err="1">
                    <a:solidFill>
                      <a:srgbClr val="FF0000"/>
                    </a:solidFill>
                  </a:rPr>
                  <a:t>FilmsResultsComponent</a:t>
                </a:r>
                <a:endParaRPr lang="fr-FR" sz="16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3" name="Groupe 62"/>
            <p:cNvGrpSpPr/>
            <p:nvPr/>
          </p:nvGrpSpPr>
          <p:grpSpPr>
            <a:xfrm>
              <a:off x="107504" y="1421758"/>
              <a:ext cx="2736304" cy="3807443"/>
              <a:chOff x="683568" y="2161627"/>
              <a:chExt cx="2736304" cy="3807443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683568" y="2564904"/>
                <a:ext cx="2736304" cy="3404166"/>
                <a:chOff x="5292080" y="1980087"/>
                <a:chExt cx="2736304" cy="3404166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5292080" y="1980087"/>
                  <a:ext cx="2736304" cy="340416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436095" y="2121429"/>
                  <a:ext cx="2427853" cy="6594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En-tête du site</a:t>
                  </a:r>
                  <a:endParaRPr lang="fr-FR" dirty="0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436096" y="4572902"/>
                  <a:ext cx="2427852" cy="65949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pied de page</a:t>
                  </a:r>
                  <a:endParaRPr lang="fr-FR" dirty="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436096" y="2922272"/>
                  <a:ext cx="2427853" cy="147214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b="1" dirty="0"/>
                    <a:t>Template de :</a:t>
                  </a:r>
                </a:p>
                <a:p>
                  <a:pPr algn="ctr"/>
                  <a:r>
                    <a:rPr lang="en-US" b="1" dirty="0" err="1">
                      <a:solidFill>
                        <a:srgbClr val="FF0000"/>
                      </a:solidFill>
                    </a:rPr>
                    <a:t>FilmsComponent</a:t>
                  </a:r>
                  <a:endParaRPr lang="fr-FR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6" name="ZoneTexte 65"/>
              <p:cNvSpPr txBox="1"/>
              <p:nvPr/>
            </p:nvSpPr>
            <p:spPr>
              <a:xfrm>
                <a:off x="1058082" y="2161627"/>
                <a:ext cx="1987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url : site.com/films</a:t>
                </a:r>
              </a:p>
            </p:txBody>
          </p:sp>
        </p:grpSp>
      </p:grpSp>
      <p:sp>
        <p:nvSpPr>
          <p:cNvPr id="38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49904902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 : Les routes imbriquées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53744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Configuration des routes imbriquées :</a:t>
            </a:r>
          </a:p>
        </p:txBody>
      </p:sp>
      <p:grpSp>
        <p:nvGrpSpPr>
          <p:cNvPr id="33" name="Groupe 32"/>
          <p:cNvGrpSpPr/>
          <p:nvPr/>
        </p:nvGrpSpPr>
        <p:grpSpPr>
          <a:xfrm>
            <a:off x="539552" y="1172059"/>
            <a:ext cx="7394915" cy="5654188"/>
            <a:chOff x="2969504" y="3558988"/>
            <a:chExt cx="5915931" cy="4494212"/>
          </a:xfrm>
        </p:grpSpPr>
        <p:sp>
          <p:nvSpPr>
            <p:cNvPr id="38" name="Rectangle 37"/>
            <p:cNvSpPr/>
            <p:nvPr>
              <p:custDataLst>
                <p:custData r:id="rId1"/>
              </p:custDataLst>
            </p:nvPr>
          </p:nvSpPr>
          <p:spPr>
            <a:xfrm>
              <a:off x="2970041" y="3808325"/>
              <a:ext cx="5915394" cy="424487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export </a:t>
              </a:r>
              <a:r>
                <a:rPr lang="en-US" dirty="0" err="1">
                  <a:solidFill>
                    <a:schemeClr val="tx1"/>
                  </a:solidFill>
                </a:rPr>
                <a:t>const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ROUTES</a:t>
              </a:r>
              <a:r>
                <a:rPr lang="en-US" dirty="0">
                  <a:solidFill>
                    <a:schemeClr val="tx1"/>
                  </a:solidFill>
                </a:rPr>
                <a:t>: Routes = </a:t>
              </a:r>
              <a:r>
                <a:rPr lang="en-US" b="1" dirty="0">
                  <a:solidFill>
                    <a:schemeClr val="tx1"/>
                  </a:solidFill>
                </a:rPr>
                <a:t>[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{ path: "",       component: </a:t>
              </a:r>
              <a:r>
                <a:rPr lang="en-US" dirty="0" err="1">
                  <a:solidFill>
                    <a:schemeClr val="tx1"/>
                  </a:solidFill>
                </a:rPr>
                <a:t>HomeComponent</a:t>
              </a:r>
              <a:r>
                <a:rPr lang="en-US" dirty="0">
                  <a:solidFill>
                    <a:schemeClr val="tx1"/>
                  </a:solidFill>
                </a:rPr>
                <a:t> },</a:t>
              </a:r>
            </a:p>
            <a:p>
              <a:pPr lvl="1"/>
              <a:r>
                <a:rPr lang="en-US" b="1" dirty="0">
                  <a:solidFill>
                    <a:srgbClr val="FF0000"/>
                  </a:solidFill>
                </a:rPr>
                <a:t>{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path: 'films', 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component: </a:t>
              </a:r>
              <a:r>
                <a:rPr lang="en-US" dirty="0" err="1">
                  <a:solidFill>
                    <a:schemeClr val="tx1"/>
                  </a:solidFill>
                </a:rPr>
                <a:t>FilmsComponent</a:t>
              </a:r>
              <a:r>
                <a:rPr lang="en-US" dirty="0">
                  <a:solidFill>
                    <a:schemeClr val="tx1"/>
                  </a:solidFill>
                </a:rPr>
                <a:t>,</a:t>
              </a:r>
            </a:p>
            <a:p>
              <a:pPr lvl="2"/>
              <a:r>
                <a:rPr lang="en-US" dirty="0">
                  <a:solidFill>
                    <a:srgbClr val="FF0000"/>
                  </a:solidFill>
                </a:rPr>
                <a:t>children</a:t>
              </a:r>
              <a:r>
                <a:rPr lang="en-US" dirty="0">
                  <a:solidFill>
                    <a:schemeClr val="tx1"/>
                  </a:solidFill>
                </a:rPr>
                <a:t>:</a:t>
              </a:r>
              <a:r>
                <a:rPr lang="en-US" dirty="0">
                  <a:solidFill>
                    <a:srgbClr val="FF00FF"/>
                  </a:solidFill>
                </a:rPr>
                <a:t> </a:t>
              </a:r>
              <a:r>
                <a:rPr lang="en-US" b="1" dirty="0">
                  <a:solidFill>
                    <a:srgbClr val="FF00FF"/>
                  </a:solidFill>
                </a:rPr>
                <a:t>[</a:t>
              </a:r>
            </a:p>
            <a:p>
              <a:pPr lvl="2"/>
              <a:r>
                <a:rPr lang="en-US" b="1" dirty="0">
                  <a:solidFill>
                    <a:schemeClr val="tx1"/>
                  </a:solidFill>
                </a:rPr>
                <a:t>        { 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                  path: 'search', </a:t>
              </a:r>
            </a:p>
            <a:p>
              <a:pPr lvl="4"/>
              <a:r>
                <a:rPr lang="en-US" dirty="0">
                  <a:solidFill>
                    <a:schemeClr val="tx1"/>
                  </a:solidFill>
                </a:rPr>
                <a:t>component: </a:t>
              </a:r>
              <a:r>
                <a:rPr lang="en-US" dirty="0" err="1">
                  <a:solidFill>
                    <a:schemeClr val="tx1"/>
                  </a:solidFill>
                </a:rPr>
                <a:t>FilmsSearchComponent</a:t>
              </a:r>
              <a:r>
                <a:rPr lang="en-US" dirty="0">
                  <a:solidFill>
                    <a:schemeClr val="tx1"/>
                  </a:solidFill>
                </a:rPr>
                <a:t>,</a:t>
              </a:r>
            </a:p>
            <a:p>
              <a:pPr lvl="4"/>
              <a:r>
                <a:rPr lang="en-US" dirty="0">
                  <a:solidFill>
                    <a:srgbClr val="FF0000"/>
                  </a:solidFill>
                </a:rPr>
                <a:t>children</a:t>
              </a:r>
              <a:r>
                <a:rPr lang="en-US" dirty="0">
                  <a:solidFill>
                    <a:schemeClr val="tx1"/>
                  </a:solidFill>
                </a:rPr>
                <a:t>: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rgbClr val="FF0000"/>
                  </a:solidFill>
                </a:rPr>
                <a:t>[</a:t>
              </a:r>
            </a:p>
            <a:p>
              <a:pPr lvl="4"/>
              <a:r>
                <a:rPr lang="en-US" b="1" dirty="0">
                  <a:solidFill>
                    <a:schemeClr val="tx1"/>
                  </a:solidFill>
                </a:rPr>
                <a:t>        { </a:t>
              </a:r>
            </a:p>
            <a:p>
              <a:pPr lvl="4"/>
              <a:r>
                <a:rPr lang="en-US" dirty="0">
                  <a:solidFill>
                    <a:schemeClr val="tx1"/>
                  </a:solidFill>
                </a:rPr>
                <a:t>                  path: results', </a:t>
              </a:r>
            </a:p>
            <a:p>
              <a:pPr lvl="6"/>
              <a:r>
                <a:rPr lang="en-US" dirty="0">
                  <a:solidFill>
                    <a:schemeClr val="tx1"/>
                  </a:solidFill>
                </a:rPr>
                <a:t>component: </a:t>
              </a:r>
              <a:r>
                <a:rPr lang="en-US" dirty="0" err="1">
                  <a:solidFill>
                    <a:schemeClr val="tx1"/>
                  </a:solidFill>
                </a:rPr>
                <a:t>FilmsResultsComponent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lvl="5"/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  <a:p>
              <a:pPr lvl="4"/>
              <a:r>
                <a:rPr lang="en-US" b="1" dirty="0">
                  <a:solidFill>
                    <a:srgbClr val="FF0000"/>
                  </a:solidFill>
                </a:rPr>
                <a:t>] </a:t>
              </a:r>
            </a:p>
            <a:p>
              <a:pPr lvl="3"/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  <a:p>
              <a:pPr lvl="2"/>
              <a:r>
                <a:rPr lang="en-US" b="1" dirty="0">
                  <a:solidFill>
                    <a:srgbClr val="FF00FF"/>
                  </a:solidFill>
                </a:rPr>
                <a:t>]</a:t>
              </a:r>
            </a:p>
            <a:p>
              <a:pPr lvl="1"/>
              <a:r>
                <a:rPr lang="en-US" b="1" dirty="0">
                  <a:solidFill>
                    <a:srgbClr val="FF0000"/>
                  </a:solidFill>
                </a:rPr>
                <a:t>}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];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 : avec coins supérieurs arrondis 38"/>
            <p:cNvSpPr/>
            <p:nvPr/>
          </p:nvSpPr>
          <p:spPr>
            <a:xfrm>
              <a:off x="2969504" y="3558988"/>
              <a:ext cx="3908470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app.routes.ts</a:t>
              </a: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: contient la configuration des routes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471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routes : Les routes imbriquées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9951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>
                <a:solidFill>
                  <a:prstClr val="black"/>
                </a:solidFill>
              </a:rPr>
              <a:t>Templates</a:t>
            </a:r>
            <a:r>
              <a:rPr lang="fr-FR" b="1" dirty="0">
                <a:solidFill>
                  <a:prstClr val="black"/>
                </a:solidFill>
              </a:rPr>
              <a:t> des composantes imbriqués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70995" y="1666396"/>
            <a:ext cx="3408917" cy="1402566"/>
            <a:chOff x="2969504" y="3558988"/>
            <a:chExt cx="2727133" cy="1114824"/>
          </a:xfrm>
        </p:grpSpPr>
        <p:sp>
          <p:nvSpPr>
            <p:cNvPr id="10" name="Rectangle 9"/>
            <p:cNvSpPr/>
            <p:nvPr>
              <p:custDataLst>
                <p:custData r:id="rId3"/>
              </p:custDataLst>
            </p:nvPr>
          </p:nvSpPr>
          <p:spPr>
            <a:xfrm>
              <a:off x="2970040" y="3808325"/>
              <a:ext cx="2726597" cy="86548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&lt;h2&gt;</a:t>
              </a:r>
              <a:r>
                <a:rPr lang="fr-FR" b="1" dirty="0">
                  <a:solidFill>
                    <a:schemeClr val="tx1"/>
                  </a:solidFill>
                </a:rPr>
                <a:t>Template des films</a:t>
              </a:r>
              <a:r>
                <a:rPr lang="fr-FR" dirty="0">
                  <a:solidFill>
                    <a:schemeClr val="tx1"/>
                  </a:solidFill>
                </a:rPr>
                <a:t>&lt;/h2&gt; 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b="1" dirty="0">
                  <a:solidFill>
                    <a:schemeClr val="tx1"/>
                  </a:solidFill>
                </a:rPr>
                <a:t>&lt;router-</a:t>
              </a:r>
              <a:r>
                <a:rPr lang="fr-FR" b="1" dirty="0" err="1">
                  <a:solidFill>
                    <a:schemeClr val="tx1"/>
                  </a:solidFill>
                </a:rPr>
                <a:t>outlet</a:t>
              </a:r>
              <a:r>
                <a:rPr lang="fr-FR" b="1" dirty="0">
                  <a:solidFill>
                    <a:schemeClr val="tx1"/>
                  </a:solidFill>
                </a:rPr>
                <a:t>&gt;&lt;/router-</a:t>
              </a:r>
              <a:r>
                <a:rPr lang="fr-FR" b="1" dirty="0" err="1">
                  <a:solidFill>
                    <a:schemeClr val="tx1"/>
                  </a:solidFill>
                </a:rPr>
                <a:t>outlet</a:t>
              </a:r>
              <a:r>
                <a:rPr lang="fr-FR" b="1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1" name="Rectangle : avec coins supérieurs arrondis 10"/>
            <p:cNvSpPr/>
            <p:nvPr/>
          </p:nvSpPr>
          <p:spPr>
            <a:xfrm>
              <a:off x="2969504" y="3558988"/>
              <a:ext cx="1863037" cy="249336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films.component.html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195736" y="2890532"/>
            <a:ext cx="3744416" cy="1402566"/>
            <a:chOff x="2969504" y="3558988"/>
            <a:chExt cx="2995532" cy="1114824"/>
          </a:xfrm>
        </p:grpSpPr>
        <p:sp>
          <p:nvSpPr>
            <p:cNvPr id="13" name="Rectangle 12"/>
            <p:cNvSpPr/>
            <p:nvPr>
              <p:custDataLst>
                <p:custData r:id="rId2"/>
              </p:custDataLst>
            </p:nvPr>
          </p:nvSpPr>
          <p:spPr>
            <a:xfrm>
              <a:off x="2970040" y="3808325"/>
              <a:ext cx="2994996" cy="86548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&lt;h2&gt;</a:t>
              </a:r>
              <a:r>
                <a:rPr lang="fr-FR" b="1" dirty="0">
                  <a:solidFill>
                    <a:schemeClr val="tx1"/>
                  </a:solidFill>
                </a:rPr>
                <a:t>Template des recherches</a:t>
              </a:r>
              <a:r>
                <a:rPr lang="fr-FR" dirty="0">
                  <a:solidFill>
                    <a:schemeClr val="tx1"/>
                  </a:solidFill>
                </a:rPr>
                <a:t>&lt;/h2&gt; 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b="1" dirty="0">
                  <a:solidFill>
                    <a:schemeClr val="tx1"/>
                  </a:solidFill>
                </a:rPr>
                <a:t>&lt;router-</a:t>
              </a:r>
              <a:r>
                <a:rPr lang="fr-FR" b="1" dirty="0" err="1">
                  <a:solidFill>
                    <a:schemeClr val="tx1"/>
                  </a:solidFill>
                </a:rPr>
                <a:t>outlet</a:t>
              </a:r>
              <a:r>
                <a:rPr lang="fr-FR" b="1" dirty="0">
                  <a:solidFill>
                    <a:schemeClr val="tx1"/>
                  </a:solidFill>
                </a:rPr>
                <a:t>&gt;&lt;/router-</a:t>
              </a:r>
              <a:r>
                <a:rPr lang="fr-FR" b="1" dirty="0" err="1">
                  <a:solidFill>
                    <a:schemeClr val="tx1"/>
                  </a:solidFill>
                </a:rPr>
                <a:t>outlet</a:t>
              </a:r>
              <a:r>
                <a:rPr lang="fr-FR" b="1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2969504" y="3558988"/>
              <a:ext cx="2189043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films.search.component.html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38632" y="4130829"/>
            <a:ext cx="3816425" cy="861338"/>
            <a:chOff x="2969504" y="3558988"/>
            <a:chExt cx="3053139" cy="684631"/>
          </a:xfrm>
        </p:grpSpPr>
        <p:sp>
          <p:nvSpPr>
            <p:cNvPr id="16" name="Rectangle 15"/>
            <p:cNvSpPr/>
            <p:nvPr>
              <p:custDataLst>
                <p:custData r:id="rId1"/>
              </p:custDataLst>
            </p:nvPr>
          </p:nvSpPr>
          <p:spPr>
            <a:xfrm>
              <a:off x="2970040" y="3808325"/>
              <a:ext cx="3052603" cy="43529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&lt;h2&gt;</a:t>
              </a:r>
              <a:r>
                <a:rPr lang="fr-FR" b="1" dirty="0">
                  <a:solidFill>
                    <a:schemeClr val="tx1"/>
                  </a:solidFill>
                </a:rPr>
                <a:t>Template des résultats</a:t>
              </a:r>
              <a:r>
                <a:rPr lang="fr-FR" dirty="0">
                  <a:solidFill>
                    <a:schemeClr val="tx1"/>
                  </a:solidFill>
                </a:rPr>
                <a:t>&lt;/h2&gt; </a:t>
              </a: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2969504" y="3558988"/>
              <a:ext cx="2189043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films.results.component.html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8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71547126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tests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30526923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tests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7611" y="2564904"/>
            <a:ext cx="8712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Deux types de tests: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tests unitaires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vérifient qu'une portion du code fonctionne fournit le résultat escompté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tests end-to-end (e2e)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Émule une interaction utilisateur avec l'application (clique, remplissage des champs, etc.)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b="1" dirty="0">
              <a:latin typeface="Calibri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17484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HTML5 : Le DOM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227329" y="692696"/>
            <a:ext cx="8712968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Exemple de page HTML :</a:t>
            </a:r>
          </a:p>
        </p:txBody>
      </p:sp>
      <p:sp>
        <p:nvSpPr>
          <p:cNvPr id="5" name="Rectangle 4"/>
          <p:cNvSpPr/>
          <p:nvPr>
            <p:custDataLst>
              <p:custData r:id="rId1"/>
            </p:custDataLst>
          </p:nvPr>
        </p:nvSpPr>
        <p:spPr>
          <a:xfrm>
            <a:off x="1271929" y="1484784"/>
            <a:ext cx="6623767" cy="472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html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head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meta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64BF6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charset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="UTF-8"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title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Titre de ma page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title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/head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5C8198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body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header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header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nav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&gt;&lt;/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nav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section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article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Texte de l'article 1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article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article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Texte de l'article 2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article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  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article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Texte de l'article 3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article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section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aside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aside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footer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footer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body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&lt;/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html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5C8198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5C8198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5509048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tests unitaires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5429" y="908720"/>
            <a:ext cx="87129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Les tests unitaires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Très rapide à exécuter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Efficace pour tester l'intégralité du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Généralement en isolation (sans les dépendances de l'élément testé)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dépendances de l'élément cible sont remplacés par des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mocks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C'est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Karma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qui a été choisi pour les exécuter sous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Mocks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Objets factices utilisés pour les tests unitaires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Permet de remplacer et de simuler des fonctionnalités dont dépendent la cible du test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Jasmine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Framework </a:t>
            </a:r>
            <a:r>
              <a:rPr lang="fr-FR" dirty="0" err="1">
                <a:solidFill>
                  <a:prstClr val="black"/>
                </a:solidFill>
              </a:rPr>
              <a:t>Behavior-driven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development</a:t>
            </a:r>
            <a:r>
              <a:rPr lang="fr-FR" dirty="0">
                <a:solidFill>
                  <a:prstClr val="black"/>
                </a:solidFill>
              </a:rPr>
              <a:t> (BDD) pour les tests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BDD 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Méthode de test base sur des scénarios (Et si… Dans le cas…)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Utilisation d'outils pour reprendre les scénarios et appliquer les comportements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Utilisation de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mocks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pour les fonctionnalités manquantes pour le test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r>
              <a:rPr lang="fr-FR" b="1" dirty="0" err="1"/>
              <a:t>fixture</a:t>
            </a:r>
            <a:r>
              <a:rPr lang="fr-FR" dirty="0"/>
              <a:t> : Permet la configuration de l'environnement du test</a:t>
            </a:r>
            <a:endParaRPr lang="fr-FR" dirty="0">
              <a:latin typeface="Calibri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9487698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tests unitaires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9846" y="638195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Jasmine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describe</a:t>
            </a:r>
            <a:r>
              <a:rPr lang="fr-FR" b="1" dirty="0"/>
              <a:t>() </a:t>
            </a:r>
            <a:r>
              <a:rPr lang="fr-FR" dirty="0"/>
              <a:t>: Groupe de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it</a:t>
            </a:r>
            <a:r>
              <a:rPr lang="fr-FR" b="1" dirty="0"/>
              <a:t>() </a:t>
            </a:r>
            <a:r>
              <a:rPr lang="fr-FR" dirty="0"/>
              <a:t>: Définit un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expect</a:t>
            </a:r>
            <a:r>
              <a:rPr lang="fr-FR" b="1" dirty="0"/>
              <a:t>() </a:t>
            </a:r>
            <a:r>
              <a:rPr lang="fr-FR" dirty="0"/>
              <a:t>: Indique le résultat attendu. Il est possible de le chaîner indéfiniment.</a:t>
            </a:r>
            <a:endParaRPr lang="fr-FR" b="1" dirty="0">
              <a:latin typeface="Calibri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971934" y="1934800"/>
            <a:ext cx="7128792" cy="4570916"/>
            <a:chOff x="2969504" y="3558988"/>
            <a:chExt cx="5703032" cy="3633174"/>
          </a:xfrm>
        </p:grpSpPr>
        <p:sp>
          <p:nvSpPr>
            <p:cNvPr id="8" name="Rectangle 7"/>
            <p:cNvSpPr/>
            <p:nvPr>
              <p:custDataLst>
                <p:custData r:id="rId1"/>
              </p:custDataLst>
            </p:nvPr>
          </p:nvSpPr>
          <p:spPr>
            <a:xfrm>
              <a:off x="2970040" y="3808325"/>
              <a:ext cx="5702496" cy="338383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class </a:t>
              </a:r>
              <a:r>
                <a:rPr lang="fr-FR" dirty="0" err="1">
                  <a:solidFill>
                    <a:schemeClr val="tx1"/>
                  </a:solidFill>
                </a:rPr>
                <a:t>Foo</a:t>
              </a:r>
              <a:r>
                <a:rPr lang="fr-FR" dirty="0">
                  <a:solidFill>
                    <a:schemeClr val="tx1"/>
                  </a:solidFill>
                </a:rPr>
                <a:t> {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constructor</a:t>
              </a:r>
              <a:r>
                <a:rPr lang="fr-FR" dirty="0">
                  <a:solidFill>
                    <a:schemeClr val="tx1"/>
                  </a:solidFill>
                </a:rPr>
                <a:t>(public </a:t>
              </a:r>
              <a:r>
                <a:rPr lang="fr-FR" dirty="0" err="1">
                  <a:solidFill>
                    <a:schemeClr val="tx1"/>
                  </a:solidFill>
                </a:rPr>
                <a:t>age</a:t>
              </a:r>
              <a:r>
                <a:rPr lang="fr-FR" dirty="0">
                  <a:solidFill>
                    <a:schemeClr val="tx1"/>
                  </a:solidFill>
                </a:rPr>
                <a:t>: </a:t>
              </a:r>
              <a:r>
                <a:rPr lang="fr-FR" dirty="0" err="1">
                  <a:solidFill>
                    <a:schemeClr val="tx1"/>
                  </a:solidFill>
                </a:rPr>
                <a:t>number</a:t>
              </a:r>
              <a:r>
                <a:rPr lang="fr-FR" dirty="0">
                  <a:solidFill>
                    <a:schemeClr val="tx1"/>
                  </a:solidFill>
                </a:rPr>
                <a:t>, public </a:t>
              </a:r>
              <a:r>
                <a:rPr lang="fr-FR" dirty="0" err="1">
                  <a:solidFill>
                    <a:schemeClr val="tx1"/>
                  </a:solidFill>
                </a:rPr>
                <a:t>prenom</a:t>
              </a:r>
              <a:r>
                <a:rPr lang="fr-FR" dirty="0">
                  <a:solidFill>
                    <a:schemeClr val="tx1"/>
                  </a:solidFill>
                </a:rPr>
                <a:t>: string) {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}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isPlusVieux</a:t>
              </a:r>
              <a:r>
                <a:rPr lang="fr-FR" dirty="0">
                  <a:solidFill>
                    <a:schemeClr val="tx1"/>
                  </a:solidFill>
                </a:rPr>
                <a:t>(</a:t>
              </a:r>
              <a:r>
                <a:rPr lang="fr-FR" dirty="0" err="1">
                  <a:solidFill>
                    <a:schemeClr val="tx1"/>
                  </a:solidFill>
                </a:rPr>
                <a:t>age</a:t>
              </a:r>
              <a:r>
                <a:rPr lang="fr-FR" dirty="0">
                  <a:solidFill>
                    <a:schemeClr val="tx1"/>
                  </a:solidFill>
                </a:rPr>
                <a:t>) {</a:t>
              </a:r>
            </a:p>
            <a:p>
              <a:pPr lvl="2"/>
              <a:r>
                <a:rPr lang="fr-FR" dirty="0">
                  <a:solidFill>
                    <a:schemeClr val="tx1"/>
                  </a:solidFill>
                </a:rPr>
                <a:t>return </a:t>
              </a:r>
              <a:r>
                <a:rPr lang="fr-FR" dirty="0" err="1">
                  <a:solidFill>
                    <a:schemeClr val="tx1"/>
                  </a:solidFill>
                </a:rPr>
                <a:t>this.age</a:t>
              </a:r>
              <a:r>
                <a:rPr lang="fr-FR" dirty="0">
                  <a:solidFill>
                    <a:schemeClr val="tx1"/>
                  </a:solidFill>
                </a:rPr>
                <a:t> &gt; </a:t>
              </a:r>
              <a:r>
                <a:rPr lang="fr-FR" dirty="0" err="1">
                  <a:solidFill>
                    <a:schemeClr val="tx1"/>
                  </a:solidFill>
                </a:rPr>
                <a:t>age</a:t>
              </a:r>
              <a:r>
                <a:rPr lang="fr-FR" dirty="0">
                  <a:solidFill>
                    <a:schemeClr val="tx1"/>
                  </a:solidFill>
                </a:rPr>
                <a:t>;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describe</a:t>
              </a:r>
              <a:r>
                <a:rPr lang="fr-FR" dirty="0">
                  <a:solidFill>
                    <a:schemeClr val="tx1"/>
                  </a:solidFill>
                </a:rPr>
                <a:t>("Tests pour la classe </a:t>
              </a:r>
              <a:r>
                <a:rPr lang="fr-FR" dirty="0" err="1">
                  <a:solidFill>
                    <a:schemeClr val="tx1"/>
                  </a:solidFill>
                </a:rPr>
                <a:t>Foo</a:t>
              </a:r>
              <a:r>
                <a:rPr lang="fr-FR" dirty="0">
                  <a:solidFill>
                    <a:schemeClr val="tx1"/>
                  </a:solidFill>
                </a:rPr>
                <a:t>", () =&gt; {</a:t>
              </a:r>
            </a:p>
            <a:p>
              <a:pPr lvl="1"/>
              <a:r>
                <a:rPr lang="fr-FR" dirty="0" err="1">
                  <a:solidFill>
                    <a:srgbClr val="FF00FF"/>
                  </a:solidFill>
                </a:rPr>
                <a:t>it</a:t>
              </a:r>
              <a:r>
                <a:rPr lang="fr-FR" dirty="0">
                  <a:solidFill>
                    <a:schemeClr val="tx1"/>
                  </a:solidFill>
                </a:rPr>
                <a:t>("Construction de la classe", () =&gt; {</a:t>
              </a:r>
            </a:p>
            <a:p>
              <a:pPr lvl="2"/>
              <a:r>
                <a:rPr lang="fr-FR" dirty="0" err="1">
                  <a:solidFill>
                    <a:schemeClr val="tx1"/>
                  </a:solidFill>
                </a:rPr>
                <a:t>const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foo</a:t>
              </a:r>
              <a:r>
                <a:rPr lang="fr-FR" dirty="0">
                  <a:solidFill>
                    <a:schemeClr val="tx1"/>
                  </a:solidFill>
                </a:rPr>
                <a:t> = new </a:t>
              </a:r>
              <a:r>
                <a:rPr lang="fr-FR" dirty="0" err="1">
                  <a:solidFill>
                    <a:schemeClr val="tx1"/>
                  </a:solidFill>
                </a:rPr>
                <a:t>Foo</a:t>
              </a:r>
              <a:r>
                <a:rPr lang="fr-FR" dirty="0">
                  <a:solidFill>
                    <a:schemeClr val="tx1"/>
                  </a:solidFill>
                </a:rPr>
                <a:t>(35, "Adrien");</a:t>
              </a:r>
            </a:p>
            <a:p>
              <a:pPr lvl="2"/>
              <a:r>
                <a:rPr lang="fr-FR" dirty="0" err="1">
                  <a:solidFill>
                    <a:srgbClr val="164BF6"/>
                  </a:solidFill>
                </a:rPr>
                <a:t>expect</a:t>
              </a:r>
              <a:r>
                <a:rPr lang="fr-FR" dirty="0">
                  <a:solidFill>
                    <a:schemeClr val="tx1"/>
                  </a:solidFill>
                </a:rPr>
                <a:t>(</a:t>
              </a:r>
              <a:r>
                <a:rPr lang="fr-FR" dirty="0" err="1">
                  <a:solidFill>
                    <a:schemeClr val="tx1"/>
                  </a:solidFill>
                </a:rPr>
                <a:t>foo</a:t>
              </a:r>
              <a:r>
                <a:rPr lang="fr-FR" dirty="0">
                  <a:solidFill>
                    <a:schemeClr val="tx1"/>
                  </a:solidFill>
                </a:rPr>
                <a:t>. </a:t>
              </a:r>
              <a:r>
                <a:rPr lang="fr-FR" dirty="0" err="1">
                  <a:solidFill>
                    <a:schemeClr val="tx1"/>
                  </a:solidFill>
                </a:rPr>
                <a:t>age</a:t>
              </a:r>
              <a:r>
                <a:rPr lang="fr-FR" dirty="0">
                  <a:solidFill>
                    <a:schemeClr val="tx1"/>
                  </a:solidFill>
                </a:rPr>
                <a:t>).</a:t>
              </a:r>
              <a:r>
                <a:rPr lang="fr-FR" dirty="0" err="1">
                  <a:solidFill>
                    <a:schemeClr val="tx1"/>
                  </a:solidFill>
                </a:rPr>
                <a:t>toBe</a:t>
              </a:r>
              <a:r>
                <a:rPr lang="fr-FR" dirty="0">
                  <a:solidFill>
                    <a:schemeClr val="tx1"/>
                  </a:solidFill>
                </a:rPr>
                <a:t>(35);</a:t>
              </a:r>
            </a:p>
            <a:p>
              <a:pPr lvl="2"/>
              <a:r>
                <a:rPr lang="fr-FR" dirty="0" err="1">
                  <a:solidFill>
                    <a:srgbClr val="164BF6"/>
                  </a:solidFill>
                </a:rPr>
                <a:t>expect</a:t>
              </a:r>
              <a:r>
                <a:rPr lang="fr-FR" dirty="0">
                  <a:solidFill>
                    <a:schemeClr val="tx1"/>
                  </a:solidFill>
                </a:rPr>
                <a:t>(</a:t>
              </a:r>
              <a:r>
                <a:rPr lang="fr-FR" dirty="0" err="1">
                  <a:solidFill>
                    <a:schemeClr val="tx1"/>
                  </a:solidFill>
                </a:rPr>
                <a:t>foo.prenom</a:t>
              </a:r>
              <a:r>
                <a:rPr lang="fr-FR" dirty="0">
                  <a:solidFill>
                    <a:schemeClr val="tx1"/>
                  </a:solidFill>
                </a:rPr>
                <a:t>).</a:t>
              </a:r>
              <a:r>
                <a:rPr lang="fr-FR" dirty="0" err="1">
                  <a:solidFill>
                    <a:schemeClr val="tx1"/>
                  </a:solidFill>
                </a:rPr>
                <a:t>not.toBe</a:t>
              </a:r>
              <a:r>
                <a:rPr lang="fr-FR" dirty="0">
                  <a:solidFill>
                    <a:schemeClr val="tx1"/>
                  </a:solidFill>
                </a:rPr>
                <a:t>("");</a:t>
              </a:r>
            </a:p>
            <a:p>
              <a:pPr lvl="2"/>
              <a:r>
                <a:rPr lang="fr-FR" dirty="0" err="1">
                  <a:solidFill>
                    <a:srgbClr val="164BF6"/>
                  </a:solidFill>
                </a:rPr>
                <a:t>expect</a:t>
              </a:r>
              <a:r>
                <a:rPr lang="fr-FR" dirty="0">
                  <a:solidFill>
                    <a:schemeClr val="tx1"/>
                  </a:solidFill>
                </a:rPr>
                <a:t>(</a:t>
              </a:r>
              <a:r>
                <a:rPr lang="fr-FR" dirty="0" err="1">
                  <a:solidFill>
                    <a:schemeClr val="tx1"/>
                  </a:solidFill>
                </a:rPr>
                <a:t>foo.isPlusVieux</a:t>
              </a:r>
              <a:r>
                <a:rPr lang="fr-FR" dirty="0">
                  <a:solidFill>
                    <a:schemeClr val="tx1"/>
                  </a:solidFill>
                </a:rPr>
                <a:t>(8)).</a:t>
              </a:r>
              <a:r>
                <a:rPr lang="fr-FR" dirty="0" err="1">
                  <a:solidFill>
                    <a:schemeClr val="tx1"/>
                  </a:solidFill>
                </a:rPr>
                <a:t>toBe</a:t>
              </a:r>
              <a:r>
                <a:rPr lang="fr-FR" dirty="0">
                  <a:solidFill>
                    <a:schemeClr val="tx1"/>
                  </a:solidFill>
                </a:rPr>
                <a:t>(</a:t>
              </a:r>
              <a:r>
                <a:rPr lang="fr-FR" dirty="0" err="1">
                  <a:solidFill>
                    <a:schemeClr val="tx1"/>
                  </a:solidFill>
                </a:rPr>
                <a:t>true</a:t>
              </a:r>
              <a:r>
                <a:rPr lang="fr-FR" dirty="0">
                  <a:solidFill>
                    <a:schemeClr val="tx1"/>
                  </a:solidFill>
                </a:rPr>
                <a:t>);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});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});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2969504" y="3558988"/>
              <a:ext cx="2361595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Exemple de test sur une classe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18013586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tests unitaires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2922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tests devront se trouver dans un fichier tel que : </a:t>
            </a:r>
            <a:r>
              <a:rPr lang="fr-FR" dirty="0" err="1"/>
              <a:t>nomdelaclasse</a:t>
            </a:r>
            <a:r>
              <a:rPr lang="fr-FR" b="1" dirty="0" err="1"/>
              <a:t>.spec.ts</a:t>
            </a:r>
            <a:endParaRPr lang="fr-FR" b="1" dirty="0"/>
          </a:p>
        </p:txBody>
      </p:sp>
      <p:grpSp>
        <p:nvGrpSpPr>
          <p:cNvPr id="23" name="Groupe 22"/>
          <p:cNvGrpSpPr/>
          <p:nvPr/>
        </p:nvGrpSpPr>
        <p:grpSpPr>
          <a:xfrm>
            <a:off x="323528" y="1254452"/>
            <a:ext cx="7406459" cy="4765201"/>
            <a:chOff x="189543" y="2053261"/>
            <a:chExt cx="7406459" cy="4765201"/>
          </a:xfrm>
        </p:grpSpPr>
        <p:grpSp>
          <p:nvGrpSpPr>
            <p:cNvPr id="14" name="Groupe 13"/>
            <p:cNvGrpSpPr/>
            <p:nvPr/>
          </p:nvGrpSpPr>
          <p:grpSpPr>
            <a:xfrm>
              <a:off x="2555776" y="2204865"/>
              <a:ext cx="5040226" cy="4613597"/>
              <a:chOff x="2969504" y="3558988"/>
              <a:chExt cx="4032180" cy="3667098"/>
            </a:xfrm>
          </p:grpSpPr>
          <p:sp>
            <p:nvSpPr>
              <p:cNvPr id="15" name="Rectangle 14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2970040" y="3808325"/>
                <a:ext cx="4031644" cy="3417761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fr-FR" dirty="0" err="1">
                    <a:solidFill>
                      <a:schemeClr val="tx1"/>
                    </a:solidFill>
                  </a:rPr>
                  <a:t>describe</a:t>
                </a:r>
                <a:r>
                  <a:rPr lang="fr-FR" dirty="0">
                    <a:solidFill>
                      <a:schemeClr val="tx1"/>
                    </a:solidFill>
                  </a:rPr>
                  <a:t>("Tests sur la classe 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", () =&gt; {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let 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: 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/>
                <a:endParaRPr lang="fr-F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dirty="0" err="1">
                    <a:solidFill>
                      <a:srgbClr val="FF0000"/>
                    </a:solidFill>
                  </a:rPr>
                  <a:t>beforeEach</a:t>
                </a:r>
                <a:r>
                  <a:rPr lang="fr-FR" dirty="0">
                    <a:solidFill>
                      <a:schemeClr val="tx1"/>
                    </a:solidFill>
                  </a:rPr>
                  <a:t>( () =&gt; {</a:t>
                </a:r>
              </a:p>
              <a:p>
                <a:pPr lvl="2"/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 = new 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(35, "</a:t>
                </a:r>
                <a:r>
                  <a:rPr lang="fr-FR" dirty="0" err="1">
                    <a:solidFill>
                      <a:schemeClr val="tx1"/>
                    </a:solidFill>
                  </a:rPr>
                  <a:t>adrien</a:t>
                </a:r>
                <a:r>
                  <a:rPr lang="fr-FR" dirty="0">
                    <a:solidFill>
                      <a:schemeClr val="tx1"/>
                    </a:solidFill>
                  </a:rPr>
                  <a:t>");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});</a:t>
                </a:r>
              </a:p>
              <a:p>
                <a:pPr lvl="1"/>
                <a:endParaRPr lang="fr-F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dirty="0" err="1">
                    <a:solidFill>
                      <a:srgbClr val="FF00FF"/>
                    </a:solidFill>
                  </a:rPr>
                  <a:t>it</a:t>
                </a:r>
                <a:r>
                  <a:rPr lang="fr-FR" dirty="0">
                    <a:solidFill>
                      <a:schemeClr val="tx1"/>
                    </a:solidFill>
                  </a:rPr>
                  <a:t>("Doit avoir un nom", () =&gt; {</a:t>
                </a:r>
              </a:p>
              <a:p>
                <a:pPr lvl="2"/>
                <a:r>
                  <a:rPr lang="fr-FR" dirty="0" err="1">
                    <a:solidFill>
                      <a:srgbClr val="164BF6"/>
                    </a:solidFill>
                  </a:rPr>
                  <a:t>expect</a:t>
                </a:r>
                <a:r>
                  <a:rPr lang="fr-FR" dirty="0">
                    <a:solidFill>
                      <a:schemeClr val="tx1"/>
                    </a:solidFill>
                  </a:rPr>
                  <a:t>(foo.name). .</a:t>
                </a:r>
                <a:r>
                  <a:rPr lang="fr-FR" dirty="0" err="1">
                    <a:solidFill>
                      <a:schemeClr val="tx1"/>
                    </a:solidFill>
                  </a:rPr>
                  <a:t>not.toBe</a:t>
                </a:r>
                <a:r>
                  <a:rPr lang="fr-FR" dirty="0">
                    <a:solidFill>
                      <a:schemeClr val="tx1"/>
                    </a:solidFill>
                  </a:rPr>
                  <a:t>("");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});</a:t>
                </a:r>
              </a:p>
              <a:p>
                <a:pPr lvl="1"/>
                <a:endParaRPr lang="fr-F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dirty="0" err="1">
                    <a:solidFill>
                      <a:srgbClr val="FF00FF"/>
                    </a:solidFill>
                  </a:rPr>
                  <a:t>it</a:t>
                </a:r>
                <a:r>
                  <a:rPr lang="fr-FR" dirty="0">
                    <a:solidFill>
                      <a:schemeClr val="tx1"/>
                    </a:solidFill>
                  </a:rPr>
                  <a:t>("L'âge ne doit pas être négatif", () =&gt; {</a:t>
                </a:r>
              </a:p>
              <a:p>
                <a:pPr lvl="2"/>
                <a:r>
                  <a:rPr lang="fr-FR" dirty="0" err="1">
                    <a:solidFill>
                      <a:srgbClr val="164BF6"/>
                    </a:solidFill>
                  </a:rPr>
                  <a:t>expect</a:t>
                </a:r>
                <a:r>
                  <a:rPr lang="fr-FR" dirty="0">
                    <a:solidFill>
                      <a:schemeClr val="tx1"/>
                    </a:solidFill>
                  </a:rPr>
                  <a:t>(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. </a:t>
                </a:r>
                <a:r>
                  <a:rPr lang="fr-FR" dirty="0" err="1">
                    <a:solidFill>
                      <a:schemeClr val="tx1"/>
                    </a:solidFill>
                  </a:rPr>
                  <a:t>age</a:t>
                </a:r>
                <a:r>
                  <a:rPr lang="fr-FR" dirty="0">
                    <a:solidFill>
                      <a:schemeClr val="tx1"/>
                    </a:solidFill>
                  </a:rPr>
                  <a:t>). </a:t>
                </a:r>
                <a:r>
                  <a:rPr lang="fr-FR" dirty="0" err="1">
                    <a:solidFill>
                      <a:schemeClr val="tx1"/>
                    </a:solidFill>
                  </a:rPr>
                  <a:t>toBeGreaterThan</a:t>
                </a:r>
                <a:r>
                  <a:rPr lang="fr-FR" dirty="0">
                    <a:solidFill>
                      <a:schemeClr val="tx1"/>
                    </a:solidFill>
                  </a:rPr>
                  <a:t>(0);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});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});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 : avec coins supérieurs arrondis 15"/>
              <p:cNvSpPr/>
              <p:nvPr/>
            </p:nvSpPr>
            <p:spPr>
              <a:xfrm>
                <a:off x="2969504" y="3558988"/>
                <a:ext cx="2361595" cy="249337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  <a:cs typeface="Courier New" panose="02070309020205020404" pitchFamily="49" charset="0"/>
                  </a:rPr>
                  <a:t>foo.spec.ts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7" name="Connecteur droit avec flèche 16"/>
            <p:cNvCxnSpPr/>
            <p:nvPr/>
          </p:nvCxnSpPr>
          <p:spPr>
            <a:xfrm>
              <a:off x="1612769" y="3041738"/>
              <a:ext cx="1440160" cy="3600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89543" y="2053261"/>
              <a:ext cx="25031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Initialise l'environnement</a:t>
              </a:r>
            </a:p>
            <a:p>
              <a:r>
                <a:rPr lang="fr-FR" sz="1600" b="1" dirty="0"/>
                <a:t>avant de lancer les tests.</a:t>
              </a:r>
            </a:p>
            <a:p>
              <a:r>
                <a:rPr lang="fr-FR" sz="1600" b="1" dirty="0"/>
                <a:t>Évite de répéter le même code pour chaque test</a:t>
              </a:r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1548000" y="4210235"/>
              <a:ext cx="1440160" cy="3600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1040790" y="3924959"/>
              <a:ext cx="67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Test 1</a:t>
              </a: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612769" y="5251990"/>
              <a:ext cx="1440160" cy="3600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105559" y="4966714"/>
              <a:ext cx="67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Test 2</a:t>
              </a: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313116" y="623142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existe </a:t>
            </a:r>
            <a:r>
              <a:rPr lang="fr-FR" b="1" dirty="0" err="1"/>
              <a:t>afterEach</a:t>
            </a:r>
            <a:r>
              <a:rPr lang="fr-FR" b="1" dirty="0"/>
              <a:t> </a:t>
            </a:r>
            <a:r>
              <a:rPr lang="fr-FR" dirty="0"/>
              <a:t> qui s'exécute après les tests. Peut servir à refermer un flux.</a:t>
            </a:r>
            <a:endParaRPr lang="fr-FR" b="1" dirty="0"/>
          </a:p>
        </p:txBody>
      </p:sp>
      <p:sp>
        <p:nvSpPr>
          <p:cNvPr id="2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854776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tests unitaires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8686" y="1268760"/>
            <a:ext cx="8712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Élements</a:t>
            </a:r>
            <a:r>
              <a:rPr lang="fr-FR" b="1" dirty="0"/>
              <a:t> de tests</a:t>
            </a:r>
          </a:p>
          <a:p>
            <a:endParaRPr lang="fr-FR" dirty="0"/>
          </a:p>
          <a:p>
            <a:r>
              <a:rPr lang="fr-FR" dirty="0"/>
              <a:t>Doublures : Élément de test qui va remplacer la classe originale de l'application.</a:t>
            </a:r>
          </a:p>
          <a:p>
            <a:endParaRPr lang="fr-FR" dirty="0"/>
          </a:p>
          <a:p>
            <a:r>
              <a:rPr lang="fr-FR" dirty="0" err="1"/>
              <a:t>Dummy</a:t>
            </a:r>
            <a:r>
              <a:rPr lang="fr-FR" dirty="0"/>
              <a:t> (fantôme): Objet ou fonction qui ne fait que remplacer un autre pour les tests. Ne fait rien.</a:t>
            </a:r>
          </a:p>
          <a:p>
            <a:endParaRPr lang="fr-FR" dirty="0"/>
          </a:p>
          <a:p>
            <a:r>
              <a:rPr lang="fr-FR" dirty="0" err="1"/>
              <a:t>Fake</a:t>
            </a:r>
            <a:r>
              <a:rPr lang="fr-FR" dirty="0"/>
              <a:t> (substitut) : Implémentation simplifiée d’un comportement attendu et ne fera appel à aucune dépendance. On peut l'utiliser comme prototype de l'élément final.</a:t>
            </a:r>
          </a:p>
          <a:p>
            <a:endParaRPr lang="fr-FR" b="1" dirty="0"/>
          </a:p>
          <a:p>
            <a:r>
              <a:rPr lang="fr-FR" dirty="0"/>
              <a:t>Stub (bouchon) : </a:t>
            </a:r>
            <a:r>
              <a:rPr lang="fr-FR" dirty="0" err="1"/>
              <a:t>Fake</a:t>
            </a:r>
            <a:r>
              <a:rPr lang="fr-FR" dirty="0"/>
              <a:t> le plus simple possible. Contient des valeurs prédéfinies.</a:t>
            </a:r>
          </a:p>
          <a:p>
            <a:endParaRPr lang="fr-FR" dirty="0"/>
          </a:p>
          <a:p>
            <a:r>
              <a:rPr lang="fr-FR" dirty="0" err="1"/>
              <a:t>Mock</a:t>
            </a:r>
            <a:r>
              <a:rPr lang="fr-FR" dirty="0"/>
              <a:t> (simulacre) : Objet généré par un outil de test à partir de la classe qu'elle doit remplacer. On peut le configurer pour modifier son comportement lors des tests.</a:t>
            </a:r>
          </a:p>
          <a:p>
            <a:endParaRPr lang="fr-FR" dirty="0"/>
          </a:p>
          <a:p>
            <a:r>
              <a:rPr lang="fr-FR" dirty="0" err="1"/>
              <a:t>Spy</a:t>
            </a:r>
            <a:r>
              <a:rPr lang="fr-FR" dirty="0"/>
              <a:t> (espions) : </a:t>
            </a:r>
            <a:r>
              <a:rPr lang="fr-FR" dirty="0" err="1"/>
              <a:t>Mock</a:t>
            </a:r>
            <a:r>
              <a:rPr lang="fr-FR" dirty="0"/>
              <a:t> qui surveille des appels sur des éléments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06546570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tests unitaires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8686" y="1268760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Poser un </a:t>
            </a:r>
            <a:r>
              <a:rPr lang="fr-FR" b="1" dirty="0" err="1"/>
              <a:t>spy</a:t>
            </a:r>
            <a:r>
              <a:rPr lang="fr-FR" b="1" dirty="0"/>
              <a:t> avec Jasmine :</a:t>
            </a:r>
          </a:p>
          <a:p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87220" y="1839739"/>
            <a:ext cx="7121084" cy="4613597"/>
            <a:chOff x="1528837" y="2204865"/>
            <a:chExt cx="7121084" cy="4613597"/>
          </a:xfrm>
        </p:grpSpPr>
        <p:grpSp>
          <p:nvGrpSpPr>
            <p:cNvPr id="7" name="Groupe 6"/>
            <p:cNvGrpSpPr/>
            <p:nvPr/>
          </p:nvGrpSpPr>
          <p:grpSpPr>
            <a:xfrm>
              <a:off x="2555776" y="2204865"/>
              <a:ext cx="6094145" cy="4613597"/>
              <a:chOff x="2969504" y="3558988"/>
              <a:chExt cx="4875315" cy="3667098"/>
            </a:xfrm>
          </p:grpSpPr>
          <p:sp>
            <p:nvSpPr>
              <p:cNvPr id="15" name="Rectangle 14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2970040" y="3808325"/>
                <a:ext cx="4874779" cy="3417761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fr-FR" dirty="0" err="1">
                    <a:solidFill>
                      <a:schemeClr val="tx1"/>
                    </a:solidFill>
                  </a:rPr>
                  <a:t>describe</a:t>
                </a:r>
                <a:r>
                  <a:rPr lang="fr-FR" dirty="0">
                    <a:solidFill>
                      <a:schemeClr val="tx1"/>
                    </a:solidFill>
                  </a:rPr>
                  <a:t>("Tests sur la classe 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", () =&gt; {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let 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: 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/>
                <a:endParaRPr lang="fr-F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dirty="0" err="1">
                    <a:solidFill>
                      <a:schemeClr val="tx1"/>
                    </a:solidFill>
                  </a:rPr>
                  <a:t>beforeEach</a:t>
                </a:r>
                <a:r>
                  <a:rPr lang="fr-FR" dirty="0">
                    <a:solidFill>
                      <a:schemeClr val="tx1"/>
                    </a:solidFill>
                  </a:rPr>
                  <a:t>( () =&gt; {</a:t>
                </a:r>
              </a:p>
              <a:p>
                <a:pPr lvl="2"/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 = new 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fr-FR" dirty="0">
                    <a:solidFill>
                      <a:schemeClr val="tx1"/>
                    </a:solidFill>
                  </a:rPr>
                  <a:t>(35, "</a:t>
                </a:r>
                <a:r>
                  <a:rPr lang="fr-FR" dirty="0" err="1">
                    <a:solidFill>
                      <a:schemeClr val="tx1"/>
                    </a:solidFill>
                  </a:rPr>
                  <a:t>adrien</a:t>
                </a:r>
                <a:r>
                  <a:rPr lang="fr-FR" dirty="0">
                    <a:solidFill>
                      <a:schemeClr val="tx1"/>
                    </a:solidFill>
                  </a:rPr>
                  <a:t>");</a:t>
                </a:r>
              </a:p>
              <a:p>
                <a:pPr lvl="2"/>
                <a:r>
                  <a:rPr lang="en-US" dirty="0" err="1">
                    <a:solidFill>
                      <a:srgbClr val="FF0000"/>
                    </a:solidFill>
                  </a:rPr>
                  <a:t>spyOn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fr-FR" dirty="0" err="1">
                    <a:solidFill>
                      <a:schemeClr val="tx1"/>
                    </a:solidFill>
                  </a:rPr>
                  <a:t>foo</a:t>
                </a:r>
                <a:r>
                  <a:rPr lang="en-US" dirty="0">
                    <a:solidFill>
                      <a:schemeClr val="tx1"/>
                    </a:solidFill>
                  </a:rPr>
                  <a:t>, "</a:t>
                </a:r>
                <a:r>
                  <a:rPr lang="fr-FR" dirty="0" err="1">
                    <a:solidFill>
                      <a:schemeClr val="tx1"/>
                    </a:solidFill>
                  </a:rPr>
                  <a:t>isPlusVieux</a:t>
                </a:r>
                <a:r>
                  <a:rPr lang="en-US" dirty="0">
                    <a:solidFill>
                      <a:schemeClr val="tx1"/>
                    </a:solidFill>
                  </a:rPr>
                  <a:t>").</a:t>
                </a:r>
                <a:r>
                  <a:rPr lang="en-US" dirty="0" err="1">
                    <a:solidFill>
                      <a:schemeClr val="tx1"/>
                    </a:solidFill>
                  </a:rPr>
                  <a:t>and.returnValue</a:t>
                </a:r>
                <a:r>
                  <a:rPr lang="en-US" dirty="0">
                    <a:solidFill>
                      <a:schemeClr val="tx1"/>
                    </a:solidFill>
                  </a:rPr>
                  <a:t>(true);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});</a:t>
                </a:r>
              </a:p>
              <a:p>
                <a:pPr lvl="1"/>
                <a:endParaRPr lang="fr-F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dirty="0" err="1">
                    <a:solidFill>
                      <a:srgbClr val="FF00FF"/>
                    </a:solidFill>
                  </a:rPr>
                  <a:t>it</a:t>
                </a:r>
                <a:r>
                  <a:rPr lang="fr-FR" dirty="0">
                    <a:solidFill>
                      <a:schemeClr val="tx1"/>
                    </a:solidFill>
                  </a:rPr>
                  <a:t>("test </a:t>
                </a:r>
                <a:r>
                  <a:rPr lang="fr-FR" dirty="0" err="1">
                    <a:solidFill>
                      <a:schemeClr val="tx1"/>
                    </a:solidFill>
                  </a:rPr>
                  <a:t>methode</a:t>
                </a:r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</a:rPr>
                  <a:t>isPlusVieux</a:t>
                </a:r>
                <a:r>
                  <a:rPr lang="fr-FR" dirty="0">
                    <a:solidFill>
                      <a:schemeClr val="tx1"/>
                    </a:solidFill>
                  </a:rPr>
                  <a:t>", () =&gt; {</a:t>
                </a:r>
              </a:p>
              <a:p>
                <a:pPr lvl="2"/>
                <a:r>
                  <a:rPr lang="fr-FR" dirty="0" err="1">
                    <a:solidFill>
                      <a:schemeClr val="tx1"/>
                    </a:solidFill>
                  </a:rPr>
                  <a:t>pony</a:t>
                </a:r>
                <a:r>
                  <a:rPr lang="fr-FR" dirty="0">
                    <a:solidFill>
                      <a:schemeClr val="tx1"/>
                    </a:solidFill>
                  </a:rPr>
                  <a:t>. </a:t>
                </a:r>
                <a:r>
                  <a:rPr lang="fr-FR" dirty="0" err="1">
                    <a:solidFill>
                      <a:schemeClr val="tx1"/>
                    </a:solidFill>
                  </a:rPr>
                  <a:t>isPlusVieux</a:t>
                </a:r>
                <a:r>
                  <a:rPr lang="fr-FR" dirty="0">
                    <a:solidFill>
                      <a:schemeClr val="tx1"/>
                    </a:solidFill>
                  </a:rPr>
                  <a:t>(20);</a:t>
                </a:r>
              </a:p>
              <a:p>
                <a:pPr lvl="2"/>
                <a:r>
                  <a:rPr lang="fr-FR" dirty="0" err="1">
                    <a:solidFill>
                      <a:schemeClr val="tx1"/>
                    </a:solidFill>
                  </a:rPr>
                  <a:t>expect</a:t>
                </a:r>
                <a:r>
                  <a:rPr lang="fr-FR" dirty="0">
                    <a:solidFill>
                      <a:schemeClr val="tx1"/>
                    </a:solidFill>
                  </a:rPr>
                  <a:t>(</a:t>
                </a:r>
                <a:r>
                  <a:rPr lang="fr-FR" dirty="0" err="1">
                    <a:solidFill>
                      <a:schemeClr val="tx1"/>
                    </a:solidFill>
                  </a:rPr>
                  <a:t>foo.isPlusVieux</a:t>
                </a:r>
                <a:r>
                  <a:rPr lang="fr-FR" dirty="0">
                    <a:solidFill>
                      <a:schemeClr val="tx1"/>
                    </a:solidFill>
                  </a:rPr>
                  <a:t>).</a:t>
                </a:r>
                <a:r>
                  <a:rPr lang="fr-FR" dirty="0" err="1">
                    <a:solidFill>
                      <a:srgbClr val="FF00FF"/>
                    </a:solidFill>
                  </a:rPr>
                  <a:t>toHaveBeenCalled</a:t>
                </a:r>
                <a:r>
                  <a:rPr lang="fr-FR" dirty="0">
                    <a:solidFill>
                      <a:schemeClr val="tx1"/>
                    </a:solidFill>
                  </a:rPr>
                  <a:t>();</a:t>
                </a:r>
              </a:p>
              <a:p>
                <a:pPr lvl="2"/>
                <a:r>
                  <a:rPr lang="fr-FR" dirty="0" err="1">
                    <a:solidFill>
                      <a:schemeClr val="tx1"/>
                    </a:solidFill>
                  </a:rPr>
                  <a:t>expect</a:t>
                </a:r>
                <a:r>
                  <a:rPr lang="fr-FR" dirty="0">
                    <a:solidFill>
                      <a:schemeClr val="tx1"/>
                    </a:solidFill>
                  </a:rPr>
                  <a:t>(</a:t>
                </a:r>
                <a:r>
                  <a:rPr lang="fr-FR" dirty="0" err="1">
                    <a:solidFill>
                      <a:schemeClr val="tx1"/>
                    </a:solidFill>
                  </a:rPr>
                  <a:t>foo.isPlusVieux</a:t>
                </a:r>
                <a:r>
                  <a:rPr lang="fr-FR" dirty="0">
                    <a:solidFill>
                      <a:schemeClr val="tx1"/>
                    </a:solidFill>
                  </a:rPr>
                  <a:t>).</a:t>
                </a:r>
                <a:r>
                  <a:rPr lang="fr-FR" dirty="0" err="1">
                    <a:solidFill>
                      <a:srgbClr val="FF00FF"/>
                    </a:solidFill>
                  </a:rPr>
                  <a:t>toHaveBeenCalledWith</a:t>
                </a:r>
                <a:r>
                  <a:rPr lang="fr-FR" dirty="0">
                    <a:solidFill>
                      <a:schemeClr val="tx1"/>
                    </a:solidFill>
                  </a:rPr>
                  <a:t>(20);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});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});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 : avec coins supérieurs arrondis 15"/>
              <p:cNvSpPr/>
              <p:nvPr/>
            </p:nvSpPr>
            <p:spPr>
              <a:xfrm>
                <a:off x="2969504" y="3558988"/>
                <a:ext cx="2361595" cy="249337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  <a:cs typeface="Courier New" panose="02070309020205020404" pitchFamily="49" charset="0"/>
                  </a:rPr>
                  <a:t>foo.spec.ts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3" name="Connecteur droit avec flèche 12"/>
            <p:cNvCxnSpPr/>
            <p:nvPr/>
          </p:nvCxnSpPr>
          <p:spPr>
            <a:xfrm>
              <a:off x="2082706" y="3717033"/>
              <a:ext cx="1440160" cy="3600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528837" y="3448347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Espion</a:t>
              </a:r>
            </a:p>
          </p:txBody>
        </p:sp>
      </p:grpSp>
      <p:cxnSp>
        <p:nvCxnSpPr>
          <p:cNvPr id="24" name="Connecteur droit avec flèche 23"/>
          <p:cNvCxnSpPr>
            <a:cxnSpLocks/>
          </p:cNvCxnSpPr>
          <p:nvPr/>
        </p:nvCxnSpPr>
        <p:spPr>
          <a:xfrm flipH="1">
            <a:off x="5955330" y="3252498"/>
            <a:ext cx="1633263" cy="16886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</p:cNvCxnSpPr>
          <p:nvPr/>
        </p:nvCxnSpPr>
        <p:spPr>
          <a:xfrm flipH="1">
            <a:off x="6491673" y="4581128"/>
            <a:ext cx="960647" cy="6394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589604" y="2844880"/>
            <a:ext cx="1446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La méthode a été appelé ?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539371" y="4203720"/>
            <a:ext cx="160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La méthode a dû être appelé avec la valeur 20</a:t>
            </a:r>
          </a:p>
        </p:txBody>
      </p:sp>
      <p:sp>
        <p:nvSpPr>
          <p:cNvPr id="1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4623156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tests unitaires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87413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Il est possible d'utiliser l'injection de dépendances d'</a:t>
            </a:r>
            <a:r>
              <a:rPr lang="fr-FR" b="1" dirty="0" err="1"/>
              <a:t>Angular</a:t>
            </a:r>
            <a:r>
              <a:rPr lang="fr-FR" b="1" dirty="0"/>
              <a:t> pour les tests :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755576" y="1731885"/>
            <a:ext cx="5903250" cy="4505427"/>
            <a:chOff x="2969503" y="3558988"/>
            <a:chExt cx="4722599" cy="3581120"/>
          </a:xfrm>
        </p:grpSpPr>
        <p:sp>
          <p:nvSpPr>
            <p:cNvPr id="15" name="Rectangle 14"/>
            <p:cNvSpPr/>
            <p:nvPr>
              <p:custDataLst>
                <p:custData r:id="rId1"/>
              </p:custDataLst>
            </p:nvPr>
          </p:nvSpPr>
          <p:spPr>
            <a:xfrm>
              <a:off x="2970040" y="3808326"/>
              <a:ext cx="4722062" cy="333178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rgbClr val="FF0000"/>
                  </a:solidFill>
                </a:rPr>
                <a:t>TestBed</a:t>
              </a:r>
              <a:r>
                <a:rPr lang="en-US" dirty="0">
                  <a:solidFill>
                    <a:schemeClr val="tx1"/>
                  </a:solidFill>
                </a:rPr>
                <a:t> } from '@angular/core/testing';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err="1">
                  <a:solidFill>
                    <a:schemeClr val="tx1"/>
                  </a:solidFill>
                </a:rPr>
                <a:t>describe</a:t>
              </a:r>
              <a:r>
                <a:rPr lang="fr-FR" dirty="0">
                  <a:solidFill>
                    <a:schemeClr val="tx1"/>
                  </a:solidFill>
                </a:rPr>
                <a:t>("Test récupération d'un service", () =&gt; {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 err="1">
                  <a:solidFill>
                    <a:schemeClr val="tx1"/>
                  </a:solidFill>
                </a:rPr>
                <a:t>beforeEach</a:t>
              </a:r>
              <a:r>
                <a:rPr lang="en-US" dirty="0">
                  <a:solidFill>
                    <a:schemeClr val="tx1"/>
                  </a:solidFill>
                </a:rPr>
                <a:t>( () =&gt; </a:t>
              </a:r>
              <a:r>
                <a:rPr lang="en-US" dirty="0" err="1">
                  <a:solidFill>
                    <a:srgbClr val="FF0000"/>
                  </a:solidFill>
                </a:rPr>
                <a:t>TestBed.configureTestingModule</a:t>
              </a:r>
              <a:r>
                <a:rPr lang="en-US" dirty="0">
                  <a:solidFill>
                    <a:schemeClr val="tx1"/>
                  </a:solidFill>
                </a:rPr>
                <a:t>({</a:t>
              </a:r>
            </a:p>
            <a:p>
              <a:pPr lvl="2"/>
              <a:r>
                <a:rPr lang="en-US" dirty="0">
                  <a:solidFill>
                    <a:srgbClr val="FF00FF"/>
                  </a:solidFill>
                </a:rPr>
                <a:t>providers</a:t>
              </a:r>
              <a:r>
                <a:rPr lang="en-US" dirty="0">
                  <a:solidFill>
                    <a:schemeClr val="tx1"/>
                  </a:solidFill>
                </a:rPr>
                <a:t>: [</a:t>
              </a:r>
              <a:r>
                <a:rPr lang="en-US" dirty="0" err="1">
                  <a:solidFill>
                    <a:srgbClr val="164BF6"/>
                  </a:solidFill>
                </a:rPr>
                <a:t>ClasseService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}));</a:t>
              </a:r>
            </a:p>
            <a:p>
              <a:pPr lvl="1"/>
              <a:endParaRPr lang="fr-FR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it('should return races when list() is called', () =&gt; {</a:t>
              </a:r>
            </a:p>
            <a:p>
              <a:pPr lvl="2"/>
              <a:r>
                <a:rPr lang="en-US" dirty="0" err="1">
                  <a:solidFill>
                    <a:schemeClr val="tx1"/>
                  </a:solidFill>
                </a:rPr>
                <a:t>const</a:t>
              </a:r>
              <a:r>
                <a:rPr lang="en-US" dirty="0">
                  <a:solidFill>
                    <a:schemeClr val="tx1"/>
                  </a:solidFill>
                </a:rPr>
                <a:t> service = </a:t>
              </a:r>
              <a:r>
                <a:rPr lang="en-US" dirty="0" err="1">
                  <a:solidFill>
                    <a:srgbClr val="FF0000"/>
                  </a:solidFill>
                </a:rPr>
                <a:t>TestBed.get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ClasseService</a:t>
              </a:r>
              <a:r>
                <a:rPr lang="en-US" dirty="0">
                  <a:solidFill>
                    <a:schemeClr val="tx1"/>
                  </a:solidFill>
                </a:rPr>
                <a:t>);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expect(</a:t>
              </a:r>
              <a:r>
                <a:rPr lang="en-US" dirty="0" err="1">
                  <a:solidFill>
                    <a:schemeClr val="tx1"/>
                  </a:solidFill>
                </a:rPr>
                <a:t>service.methode</a:t>
              </a:r>
              <a:r>
                <a:rPr lang="en-US" dirty="0">
                  <a:solidFill>
                    <a:schemeClr val="tx1"/>
                  </a:solidFill>
                </a:rPr>
                <a:t>()).</a:t>
              </a:r>
              <a:r>
                <a:rPr lang="en-US" dirty="0" err="1">
                  <a:solidFill>
                    <a:schemeClr val="tx1"/>
                  </a:solidFill>
                </a:rPr>
                <a:t>toBe</a:t>
              </a:r>
              <a:r>
                <a:rPr lang="en-US" dirty="0">
                  <a:solidFill>
                    <a:schemeClr val="tx1"/>
                  </a:solidFill>
                </a:rPr>
                <a:t>(2);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});</a:t>
              </a:r>
            </a:p>
            <a:p>
              <a:pPr lvl="1"/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});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 : avec coins supérieurs arrondis 15"/>
            <p:cNvSpPr/>
            <p:nvPr/>
          </p:nvSpPr>
          <p:spPr>
            <a:xfrm>
              <a:off x="2969503" y="3558988"/>
              <a:ext cx="3073168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Exemple d'injection de dépendances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706685" y="4725144"/>
            <a:ext cx="3419872" cy="1110459"/>
            <a:chOff x="5724128" y="4509120"/>
            <a:chExt cx="3419872" cy="1110459"/>
          </a:xfrm>
        </p:grpSpPr>
        <p:cxnSp>
          <p:nvCxnSpPr>
            <p:cNvPr id="11" name="Connecteur droit avec flèche 10"/>
            <p:cNvCxnSpPr>
              <a:cxnSpLocks/>
            </p:cNvCxnSpPr>
            <p:nvPr/>
          </p:nvCxnSpPr>
          <p:spPr>
            <a:xfrm flipH="1" flipV="1">
              <a:off x="5724128" y="4509120"/>
              <a:ext cx="934698" cy="6071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6695729" y="4788582"/>
              <a:ext cx="24482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Récupération du service en utilisant l'injecteur de dépendances d'</a:t>
              </a:r>
              <a:r>
                <a:rPr lang="fr-FR" sz="1600" b="1" dirty="0" err="1"/>
                <a:t>Angular</a:t>
              </a:r>
              <a:endParaRPr lang="fr-FR" sz="1600" b="1" dirty="0"/>
            </a:p>
          </p:txBody>
        </p:sp>
      </p:grpSp>
      <p:cxnSp>
        <p:nvCxnSpPr>
          <p:cNvPr id="17" name="Connecteur droit avec flèche 16"/>
          <p:cNvCxnSpPr>
            <a:cxnSpLocks/>
          </p:cNvCxnSpPr>
          <p:nvPr/>
        </p:nvCxnSpPr>
        <p:spPr>
          <a:xfrm flipH="1">
            <a:off x="5292080" y="2775473"/>
            <a:ext cx="1366746" cy="4631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695729" y="2447793"/>
            <a:ext cx="2448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Comme avec les modules</a:t>
            </a:r>
          </a:p>
          <a:p>
            <a:r>
              <a:rPr lang="fr-FR" sz="1600" b="1" dirty="0"/>
              <a:t>en </a:t>
            </a:r>
            <a:r>
              <a:rPr lang="fr-FR" sz="1600" b="1" dirty="0" err="1"/>
              <a:t>Angular</a:t>
            </a:r>
            <a:r>
              <a:rPr lang="fr-FR" sz="1600" b="1" dirty="0"/>
              <a:t>, il faut donner </a:t>
            </a:r>
          </a:p>
          <a:p>
            <a:r>
              <a:rPr lang="fr-FR" sz="1600" b="1" dirty="0"/>
              <a:t>la liste des dépendances</a:t>
            </a:r>
          </a:p>
          <a:p>
            <a:r>
              <a:rPr lang="fr-FR" sz="1600" b="1" dirty="0"/>
              <a:t>possibles.</a:t>
            </a:r>
          </a:p>
        </p:txBody>
      </p:sp>
      <p:sp>
        <p:nvSpPr>
          <p:cNvPr id="1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54416345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tests unitaires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87413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Tester un service asynchrone :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749491" y="1426512"/>
            <a:ext cx="5903250" cy="4505427"/>
            <a:chOff x="2969503" y="3558988"/>
            <a:chExt cx="4722599" cy="3581120"/>
          </a:xfrm>
        </p:grpSpPr>
        <p:sp>
          <p:nvSpPr>
            <p:cNvPr id="15" name="Rectangle 14"/>
            <p:cNvSpPr/>
            <p:nvPr>
              <p:custDataLst>
                <p:custData r:id="rId1"/>
              </p:custDataLst>
            </p:nvPr>
          </p:nvSpPr>
          <p:spPr>
            <a:xfrm>
              <a:off x="2970040" y="3808326"/>
              <a:ext cx="4722062" cy="333178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import { </a:t>
              </a:r>
              <a:r>
                <a:rPr lang="en-US" dirty="0" err="1">
                  <a:solidFill>
                    <a:srgbClr val="FF0000"/>
                  </a:solidFill>
                </a:rPr>
                <a:t>async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TestBed</a:t>
              </a:r>
              <a:r>
                <a:rPr lang="en-US" dirty="0">
                  <a:solidFill>
                    <a:schemeClr val="tx1"/>
                  </a:solidFill>
                </a:rPr>
                <a:t> } from '@angular/core/testing';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err="1">
                  <a:solidFill>
                    <a:schemeClr val="tx1"/>
                  </a:solidFill>
                </a:rPr>
                <a:t>describe</a:t>
              </a:r>
              <a:r>
                <a:rPr lang="fr-FR" dirty="0">
                  <a:solidFill>
                    <a:schemeClr val="tx1"/>
                  </a:solidFill>
                </a:rPr>
                <a:t>("Test récupération d'un service", () =&gt; {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 err="1">
                  <a:solidFill>
                    <a:schemeClr val="tx1"/>
                  </a:solidFill>
                </a:rPr>
                <a:t>beforeEach</a:t>
              </a:r>
              <a:r>
                <a:rPr lang="en-US" dirty="0">
                  <a:solidFill>
                    <a:schemeClr val="tx1"/>
                  </a:solidFill>
                </a:rPr>
                <a:t>( () =&gt; </a:t>
              </a:r>
              <a:r>
                <a:rPr lang="en-US" dirty="0" err="1">
                  <a:solidFill>
                    <a:schemeClr val="tx1"/>
                  </a:solidFill>
                </a:rPr>
                <a:t>TestBed.configureTestingModule</a:t>
              </a:r>
              <a:r>
                <a:rPr lang="en-US" dirty="0">
                  <a:solidFill>
                    <a:schemeClr val="tx1"/>
                  </a:solidFill>
                </a:rPr>
                <a:t>({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providers: [</a:t>
              </a:r>
              <a:r>
                <a:rPr lang="en-US" dirty="0" err="1">
                  <a:solidFill>
                    <a:schemeClr val="tx1"/>
                  </a:solidFill>
                </a:rPr>
                <a:t>ClasseService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}));</a:t>
              </a:r>
            </a:p>
            <a:p>
              <a:pPr lvl="1"/>
              <a:endParaRPr lang="fr-FR" dirty="0">
                <a:solidFill>
                  <a:schemeClr val="tx1"/>
                </a:solidFill>
              </a:endParaRP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it('should return races when list() is called', </a:t>
              </a:r>
              <a:r>
                <a:rPr lang="en-US" dirty="0" err="1">
                  <a:solidFill>
                    <a:schemeClr val="tx1"/>
                  </a:solidFill>
                </a:rPr>
                <a:t>async</a:t>
              </a:r>
              <a:r>
                <a:rPr lang="en-US" dirty="0">
                  <a:solidFill>
                    <a:schemeClr val="tx1"/>
                  </a:solidFill>
                </a:rPr>
                <a:t>(() =&gt; {</a:t>
              </a:r>
            </a:p>
            <a:p>
              <a:pPr lvl="2"/>
              <a:r>
                <a:rPr lang="en-US" dirty="0" err="1">
                  <a:solidFill>
                    <a:schemeClr val="tx1"/>
                  </a:solidFill>
                </a:rPr>
                <a:t>service.list</a:t>
              </a:r>
              <a:r>
                <a:rPr lang="en-US" dirty="0">
                  <a:solidFill>
                    <a:schemeClr val="tx1"/>
                  </a:solidFill>
                </a:rPr>
                <a:t>().then( races =&gt; {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</a:rPr>
                <a:t>expect(</a:t>
              </a:r>
              <a:r>
                <a:rPr lang="en-US" dirty="0" err="1">
                  <a:solidFill>
                    <a:schemeClr val="tx1"/>
                  </a:solidFill>
                </a:rPr>
                <a:t>races.length</a:t>
              </a:r>
              <a:r>
                <a:rPr lang="en-US" dirty="0">
                  <a:solidFill>
                    <a:schemeClr val="tx1"/>
                  </a:solidFill>
                </a:rPr>
                <a:t>).</a:t>
              </a:r>
              <a:r>
                <a:rPr lang="en-US" dirty="0" err="1">
                  <a:solidFill>
                    <a:schemeClr val="tx1"/>
                  </a:solidFill>
                </a:rPr>
                <a:t>toBe</a:t>
              </a:r>
              <a:r>
                <a:rPr lang="en-US" dirty="0">
                  <a:solidFill>
                    <a:schemeClr val="tx1"/>
                  </a:solidFill>
                </a:rPr>
                <a:t>(2);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</a:rPr>
                <a:t>});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}));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});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 : avec coins supérieurs arrondis 15"/>
            <p:cNvSpPr/>
            <p:nvPr/>
          </p:nvSpPr>
          <p:spPr>
            <a:xfrm>
              <a:off x="2969503" y="3558988"/>
              <a:ext cx="3073168" cy="249337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Exemple d'injection de dépendances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700600" y="4419771"/>
            <a:ext cx="3419872" cy="1110459"/>
            <a:chOff x="5724128" y="4509120"/>
            <a:chExt cx="3419872" cy="1110459"/>
          </a:xfrm>
        </p:grpSpPr>
        <p:cxnSp>
          <p:nvCxnSpPr>
            <p:cNvPr id="11" name="Connecteur droit avec flèche 10"/>
            <p:cNvCxnSpPr>
              <a:cxnSpLocks/>
            </p:cNvCxnSpPr>
            <p:nvPr/>
          </p:nvCxnSpPr>
          <p:spPr>
            <a:xfrm flipH="1" flipV="1">
              <a:off x="5724128" y="4509120"/>
              <a:ext cx="934698" cy="6071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6695729" y="4788582"/>
              <a:ext cx="24482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Récupération du service en utilisant l'injecteur de dépendances d'</a:t>
              </a:r>
              <a:r>
                <a:rPr lang="fr-FR" sz="1600" b="1" dirty="0" err="1"/>
                <a:t>Angular</a:t>
              </a:r>
              <a:endParaRPr lang="fr-FR" sz="1600" b="1" dirty="0"/>
            </a:p>
          </p:txBody>
        </p:sp>
      </p:grpSp>
      <p:cxnSp>
        <p:nvCxnSpPr>
          <p:cNvPr id="17" name="Connecteur droit avec flèche 16"/>
          <p:cNvCxnSpPr>
            <a:cxnSpLocks/>
          </p:cNvCxnSpPr>
          <p:nvPr/>
        </p:nvCxnSpPr>
        <p:spPr>
          <a:xfrm flipH="1">
            <a:off x="5285995" y="2470100"/>
            <a:ext cx="1366746" cy="4631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689644" y="2142420"/>
            <a:ext cx="2448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Comme avec les modules</a:t>
            </a:r>
          </a:p>
          <a:p>
            <a:r>
              <a:rPr lang="fr-FR" sz="1600" b="1" dirty="0"/>
              <a:t>en </a:t>
            </a:r>
            <a:r>
              <a:rPr lang="fr-FR" sz="1600" b="1" dirty="0" err="1"/>
              <a:t>Angular</a:t>
            </a:r>
            <a:r>
              <a:rPr lang="fr-FR" sz="1600" b="1" dirty="0"/>
              <a:t>, il faut donner </a:t>
            </a:r>
          </a:p>
          <a:p>
            <a:r>
              <a:rPr lang="fr-FR" sz="1600" b="1" dirty="0"/>
              <a:t>la liste des dépendances</a:t>
            </a:r>
          </a:p>
          <a:p>
            <a:r>
              <a:rPr lang="fr-FR" sz="1600" b="1" dirty="0"/>
              <a:t>possibles.</a:t>
            </a:r>
          </a:p>
        </p:txBody>
      </p:sp>
      <p:sp>
        <p:nvSpPr>
          <p:cNvPr id="1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00429414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Bibliographie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33150827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Bibliographie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07504" y="836712"/>
            <a:ext cx="8928992" cy="576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https://angular.io/docs/js/latest/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https://nodejs.org/en/docs/</a:t>
            </a:r>
          </a:p>
          <a:p>
            <a:pPr marL="0" lvl="0" indent="0">
              <a:buNone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lang="fr-FR" sz="1600" b="1" dirty="0">
                <a:solidFill>
                  <a:srgbClr val="FF00FF"/>
                </a:solidFill>
              </a:rPr>
              <a:t>pm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https://docs.npmjs.com/</a:t>
            </a:r>
          </a:p>
          <a:p>
            <a:pPr marL="0" indent="0">
              <a:buNone/>
              <a:defRPr/>
            </a:pPr>
            <a:r>
              <a:rPr lang="fr-FR" sz="1600" b="1" dirty="0" err="1">
                <a:solidFill>
                  <a:srgbClr val="FF00FF"/>
                </a:solidFill>
              </a:rPr>
              <a:t>Angular</a:t>
            </a:r>
            <a:r>
              <a:rPr lang="fr-FR" sz="1600" b="1" dirty="0">
                <a:solidFill>
                  <a:srgbClr val="FF00FF"/>
                </a:solidFill>
              </a:rPr>
              <a:t> CLI</a:t>
            </a:r>
            <a:endParaRPr lang="fr-FR" sz="16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https://github.com/angular/angular-cli </a:t>
            </a:r>
          </a:p>
          <a:p>
            <a:pPr marL="0" indent="0">
              <a:buNone/>
              <a:defRPr/>
            </a:pPr>
            <a:r>
              <a:rPr lang="fr-FR" sz="1600" b="1" dirty="0">
                <a:solidFill>
                  <a:srgbClr val="FF00FF"/>
                </a:solidFill>
              </a:rPr>
              <a:t>zone.js</a:t>
            </a:r>
            <a:endParaRPr lang="fr-FR" sz="1600" dirty="0"/>
          </a:p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https://blog.thoughtram.io/angular/2016/01/22/understanding-zones.html</a:t>
            </a:r>
          </a:p>
          <a:p>
            <a:pPr marL="0" indent="0">
              <a:buNone/>
              <a:defRPr/>
            </a:pPr>
            <a:r>
              <a:rPr lang="fr-FR" sz="1600" b="1" dirty="0">
                <a:solidFill>
                  <a:srgbClr val="FF00FF"/>
                </a:solidFill>
              </a:rPr>
              <a:t>@types/</a:t>
            </a:r>
            <a:r>
              <a:rPr lang="fr-FR" sz="1600" b="1" dirty="0" err="1">
                <a:solidFill>
                  <a:srgbClr val="FF00FF"/>
                </a:solidFill>
              </a:rPr>
              <a:t>core-js</a:t>
            </a:r>
            <a:endParaRPr lang="fr-FR" sz="1600" b="1" dirty="0">
              <a:solidFill>
                <a:srgbClr val="FF00FF"/>
              </a:solidFill>
            </a:endParaRPr>
          </a:p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http://definitelytyped.org/  </a:t>
            </a:r>
          </a:p>
          <a:p>
            <a:pPr marL="0" indent="0">
              <a:buNone/>
              <a:defRPr/>
            </a:pPr>
            <a:r>
              <a:rPr lang="fr-FR" sz="1600" b="1" dirty="0">
                <a:solidFill>
                  <a:srgbClr val="FF00FF"/>
                </a:solidFill>
              </a:rPr>
              <a:t>TS déclaration</a:t>
            </a:r>
          </a:p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https://www.typescriptlang.org/docs/handbook/</a:t>
            </a:r>
            <a:r>
              <a:rPr lang="fr-FR" sz="1600" dirty="0"/>
              <a:t>declaration-files</a:t>
            </a:r>
            <a:r>
              <a:rPr lang="fr-FR" sz="1600" dirty="0">
                <a:solidFill>
                  <a:prstClr val="black"/>
                </a:solidFill>
              </a:rPr>
              <a:t>/introduction.html</a:t>
            </a:r>
          </a:p>
          <a:p>
            <a:pPr marL="0" indent="0">
              <a:buNone/>
              <a:defRPr/>
            </a:pPr>
            <a:r>
              <a:rPr lang="fr-FR" sz="1600" b="1" dirty="0">
                <a:solidFill>
                  <a:srgbClr val="FF00FF"/>
                </a:solidFill>
              </a:rPr>
              <a:t>TS Fichier de définitions</a:t>
            </a:r>
            <a:endParaRPr lang="fr-FR" sz="16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https://typescript.codeplex.com/wikipage?title=Writing%20Definition%20%28.d.ts%29%20Files</a:t>
            </a:r>
          </a:p>
          <a:p>
            <a:pPr marL="0" lvl="0" indent="0">
              <a:buNone/>
              <a:defRPr/>
            </a:pPr>
            <a:r>
              <a:rPr lang="fr-FR" sz="1600" b="1" dirty="0">
                <a:solidFill>
                  <a:srgbClr val="FF00FF"/>
                </a:solidFill>
              </a:rPr>
              <a:t>Patron de conception Observateur :</a:t>
            </a:r>
          </a:p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https://fr.wikipedia.org/wiki/Observateur_(patron_de_conception)</a:t>
            </a:r>
          </a:p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http://www.dofactory.com/javascript/observer-design-pattern</a:t>
            </a:r>
          </a:p>
          <a:p>
            <a:pPr marL="0" lv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https://en.wikibooks.org/wiki/Computer_Science_Design_Patterns/Observer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2386650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Bibliographie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07504" y="836712"/>
            <a:ext cx="8928992" cy="576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fr-FR" sz="1600" b="1" dirty="0" err="1">
                <a:solidFill>
                  <a:srgbClr val="FF00FF"/>
                </a:solidFill>
              </a:rPr>
              <a:t>RxJS</a:t>
            </a:r>
            <a:r>
              <a:rPr lang="fr-FR" sz="1600" b="1" dirty="0">
                <a:solidFill>
                  <a:srgbClr val="FF00FF"/>
                </a:solidFill>
              </a:rPr>
              <a:t> :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https://github.com/Reactive-Extensions/RxJS  : code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https://xgrommx.github.io/rx-book/index.html   : livre</a:t>
            </a:r>
          </a:p>
          <a:p>
            <a:pPr marL="0" indent="0">
              <a:buNone/>
              <a:defRPr/>
            </a:pPr>
            <a:r>
              <a:rPr lang="fr-FR" sz="1600" b="1" dirty="0">
                <a:solidFill>
                  <a:srgbClr val="FF00FF"/>
                </a:solidFill>
              </a:rPr>
              <a:t>Cycle de vie :</a:t>
            </a:r>
          </a:p>
          <a:p>
            <a:pPr marL="0" indent="0">
              <a:buNone/>
              <a:defRPr/>
            </a:pPr>
            <a:r>
              <a:rPr lang="fr-FR" sz="1600" dirty="0"/>
              <a:t>https://angular.io/docs/ts/latest/guide/lifecycle-hooks.html</a:t>
            </a:r>
          </a:p>
          <a:p>
            <a:pPr marL="0" indent="0">
              <a:buNone/>
              <a:defRPr/>
            </a:pPr>
            <a:r>
              <a:rPr lang="fr-FR" sz="1600" dirty="0"/>
              <a:t>https://embed.plnkr.co/?show=preview</a:t>
            </a:r>
          </a:p>
          <a:p>
            <a:pPr marL="0" indent="0">
              <a:buNone/>
              <a:defRPr/>
            </a:pPr>
            <a:r>
              <a:rPr lang="fr-FR" sz="1600" b="1" dirty="0" err="1">
                <a:solidFill>
                  <a:srgbClr val="FF00FF"/>
                </a:solidFill>
              </a:rPr>
              <a:t>Polymer</a:t>
            </a:r>
            <a:r>
              <a:rPr lang="fr-FR" sz="1600" b="1" dirty="0">
                <a:solidFill>
                  <a:srgbClr val="FF00FF"/>
                </a:solidFill>
              </a:rPr>
              <a:t> :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https://www.polymer-project.org/1.0/</a:t>
            </a:r>
          </a:p>
          <a:p>
            <a:pPr marL="0" indent="0">
              <a:buNone/>
              <a:defRPr/>
            </a:pPr>
            <a:r>
              <a:rPr lang="fr-FR" sz="1600" b="1" dirty="0">
                <a:solidFill>
                  <a:srgbClr val="FF00FF"/>
                </a:solidFill>
              </a:rPr>
              <a:t>X-TAG :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http://x-tag.github.io/</a:t>
            </a:r>
          </a:p>
          <a:p>
            <a:pPr marL="0" indent="0">
              <a:buNone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+mn-ea"/>
                <a:cs typeface="+mn-cs"/>
              </a:rPr>
              <a:t>ES6 et les navigateurs :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https://kangax.github.io/compat-table/es6/</a:t>
            </a:r>
          </a:p>
          <a:p>
            <a:pPr marL="0" indent="0">
              <a:buNone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+mn-ea"/>
                <a:cs typeface="+mn-cs"/>
              </a:rPr>
              <a:t>Karma :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https://www.grafikart.fr/formations/javascript-unit-test/karma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http://javamind-fr.blogspot.fr/2015/01/karma-lexecuteur-de-tests-javascript.html</a:t>
            </a:r>
          </a:p>
          <a:p>
            <a:pPr marL="0" indent="0">
              <a:buNone/>
              <a:defRPr/>
            </a:pPr>
            <a:r>
              <a:rPr lang="fr-FR" sz="1600" b="1" dirty="0">
                <a:solidFill>
                  <a:srgbClr val="FF00FF"/>
                </a:solidFill>
              </a:rPr>
              <a:t>Un livre gratuit :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https://www.gitbook.com/book/rangle-io/ngcourse2/details</a:t>
            </a:r>
          </a:p>
          <a:p>
            <a:pPr marL="0" indent="0">
              <a:buNone/>
              <a:defRPr/>
            </a:pPr>
            <a:r>
              <a:rPr lang="fr-FR" sz="1600" b="1" dirty="0">
                <a:solidFill>
                  <a:srgbClr val="FF00FF"/>
                </a:solidFill>
              </a:rPr>
              <a:t>Livre pas gratuit : 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https://www.packtpub.com/web-development/mastering-typescript</a:t>
            </a:r>
          </a:p>
          <a:p>
            <a:pPr marL="0" indent="0">
              <a:buNone/>
              <a:defRPr/>
            </a:pPr>
            <a:r>
              <a:rPr lang="fr-FR" sz="1600" dirty="0">
                <a:solidFill>
                  <a:prstClr val="black"/>
                </a:solidFill>
              </a:rPr>
              <a:t>https://www.packtpub.com/web-development/learning-angular-2</a:t>
            </a:r>
          </a:p>
          <a:p>
            <a:pPr marL="0" indent="0">
              <a:buNone/>
              <a:defRPr/>
            </a:pPr>
            <a:endParaRPr lang="fr-FR" sz="16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50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HTML5 : Le DOM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243303" y="764704"/>
            <a:ext cx="8712968" cy="828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Représentation du DOM de la page HTML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92796"/>
            <a:ext cx="6660232" cy="40986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3303" y="6309320"/>
            <a:ext cx="565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 simplifié (seul les éléments HTML sont représentés)</a:t>
            </a:r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12941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HTML5 : Liste de balises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100087" y="5013176"/>
            <a:ext cx="87129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237995" y="989747"/>
            <a:ext cx="8712968" cy="36749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Obsolète 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HTML5 mal supporté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HTML5 bien supporté 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éviter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3528" y="1407145"/>
            <a:ext cx="1380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&lt;!-- … --&gt;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&lt;!DOCTYPE&gt;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abbr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acronym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applet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&lt;area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article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aside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audio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&lt;b&gt;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&lt;base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basefont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bdi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bdo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blockquote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04496" y="1407145"/>
            <a:ext cx="13797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canvas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&lt;caption&gt;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center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&lt;cite&gt;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&lt;code&gt;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&lt;col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colgroup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command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datalist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&lt;del&gt;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dialog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embed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fieldset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84205" y="1407145"/>
            <a:ext cx="14475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figcaption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footer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frameset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h1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à 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h6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hgroup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hr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iframe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img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&lt;input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kbd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keygen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&lt;label&gt;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594479" y="1401945"/>
            <a:ext cx="13646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legend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&lt;li&gt;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&lt;link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&lt;mark&gt;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&lt;menu&gt;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menuitem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&lt;meta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meter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noframes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noscript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optgroup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&lt;option&gt;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fr-FR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84168" y="1401945"/>
            <a:ext cx="11964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progress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&lt;q&gt;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rp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&lt;s&gt;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&lt;select&gt;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&lt;span&gt;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strike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&lt;strong&gt;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&lt;style&gt;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&lt;sub&gt;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summary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&lt;sup&gt;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tbody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524328" y="1454703"/>
            <a:ext cx="1196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&lt;td&gt;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textarea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tfoot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thead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&lt;title&gt;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&lt;u&gt;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video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wbr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237226" y="622251"/>
            <a:ext cx="8712968" cy="36749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&lt;… /&gt; balises "auto-fermantes"        &lt;</a:t>
            </a:r>
            <a:r>
              <a:rPr kumimoji="0" lang="fr-FR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</a:t>
            </a: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&gt;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balise de type "block"   </a:t>
            </a:r>
          </a:p>
        </p:txBody>
      </p:sp>
      <p:sp>
        <p:nvSpPr>
          <p:cNvPr id="1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62840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>
            <a:normAutofit/>
          </a:bodyPr>
          <a:lstStyle/>
          <a:p>
            <a:r>
              <a:rPr lang="fr-FR" b="1" dirty="0"/>
              <a:t>Web Component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14993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Web Component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83264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Web Component : </a:t>
            </a:r>
            <a:endParaRPr lang="fr-FR" sz="1800" dirty="0"/>
          </a:p>
          <a:p>
            <a:r>
              <a:rPr lang="fr-FR" sz="1800" dirty="0"/>
              <a:t>Brique web facilement réutilisable</a:t>
            </a:r>
          </a:p>
          <a:p>
            <a:r>
              <a:rPr lang="fr-FR" sz="1800" dirty="0"/>
              <a:t>Généralement, un composant indépendant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Les Web Components se bases sur 4 éléments :</a:t>
            </a:r>
          </a:p>
          <a:p>
            <a:r>
              <a:rPr lang="fr-FR" sz="1800" dirty="0"/>
              <a:t>Custom </a:t>
            </a:r>
            <a:r>
              <a:rPr lang="fr-FR" sz="1800" dirty="0" err="1"/>
              <a:t>elements</a:t>
            </a:r>
            <a:r>
              <a:rPr lang="fr-FR" sz="1800" dirty="0"/>
              <a:t> ("éléments personnalisés")</a:t>
            </a:r>
          </a:p>
          <a:p>
            <a:r>
              <a:rPr lang="fr-FR" sz="1800" dirty="0"/>
              <a:t>Shadow DOM ("DOM de l’ombre")</a:t>
            </a:r>
          </a:p>
          <a:p>
            <a:r>
              <a:rPr lang="fr-FR" sz="1800" dirty="0"/>
              <a:t>Template</a:t>
            </a:r>
          </a:p>
          <a:p>
            <a:r>
              <a:rPr lang="fr-FR" sz="1800" dirty="0"/>
              <a:t>HTML imports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Ces 4 éléments ne fonctionnent pas sur tous les navigateurs, il faut utiliser un </a:t>
            </a:r>
            <a:r>
              <a:rPr lang="fr-FR" sz="1800" b="1" dirty="0" err="1"/>
              <a:t>polyfill</a:t>
            </a:r>
            <a:r>
              <a:rPr lang="fr-FR" sz="1800" b="1" dirty="0"/>
              <a:t>.</a:t>
            </a:r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r>
              <a:rPr lang="fr-FR" sz="1800" b="1" dirty="0" err="1"/>
              <a:t>Polyfill</a:t>
            </a:r>
            <a:r>
              <a:rPr lang="fr-FR" sz="1800" b="1" dirty="0"/>
              <a:t> : </a:t>
            </a:r>
            <a:endParaRPr lang="fr-FR" sz="1800" dirty="0"/>
          </a:p>
          <a:p>
            <a:r>
              <a:rPr lang="fr-FR" sz="1800" dirty="0"/>
              <a:t>Bibliothèque (</a:t>
            </a:r>
            <a:r>
              <a:rPr lang="fr-FR" sz="1800" b="1" dirty="0" err="1"/>
              <a:t>js</a:t>
            </a:r>
            <a:r>
              <a:rPr lang="fr-FR" sz="1800" b="1" dirty="0"/>
              <a:t> </a:t>
            </a:r>
            <a:r>
              <a:rPr lang="fr-FR" sz="1800" dirty="0"/>
              <a:t>généralement) pour mettre à niveau la technologie d'un navigateur.</a:t>
            </a:r>
          </a:p>
          <a:p>
            <a:r>
              <a:rPr lang="fr-FR" sz="1800" dirty="0" err="1"/>
              <a:t>Polymer</a:t>
            </a:r>
            <a:r>
              <a:rPr lang="fr-FR" sz="1800" dirty="0"/>
              <a:t> et X-tag permettent l'intégration des Web Components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57442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Web Component : Custom </a:t>
            </a:r>
            <a:r>
              <a:rPr lang="fr-FR" sz="2800" b="1" dirty="0" err="1">
                <a:solidFill>
                  <a:schemeClr val="bg1"/>
                </a:solidFill>
              </a:rPr>
              <a:t>elements</a:t>
            </a:r>
            <a:r>
              <a:rPr lang="fr-FR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61662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Custom </a:t>
            </a:r>
            <a:r>
              <a:rPr lang="fr-FR" sz="1800" b="1" dirty="0" err="1"/>
              <a:t>elements</a:t>
            </a:r>
            <a:r>
              <a:rPr lang="fr-FR" sz="1800" b="1" dirty="0"/>
              <a:t> :</a:t>
            </a:r>
          </a:p>
          <a:p>
            <a:r>
              <a:rPr lang="fr-FR" sz="1800" dirty="0"/>
              <a:t>Balises HTML5 personnalisées</a:t>
            </a:r>
          </a:p>
          <a:p>
            <a:r>
              <a:rPr lang="fr-FR" sz="1800" dirty="0"/>
              <a:t>Doit contenir un tirer : </a:t>
            </a:r>
            <a:r>
              <a:rPr lang="fr-FR" sz="1800" b="1" dirty="0"/>
              <a:t>&lt;ma-balise&gt;&lt;/ma-balise&gt;</a:t>
            </a:r>
          </a:p>
          <a:p>
            <a:pPr marL="0" indent="0">
              <a:buNone/>
            </a:pPr>
            <a:endParaRPr lang="fr-FR" sz="18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99592" y="2996952"/>
            <a:ext cx="7416824" cy="1656184"/>
            <a:chOff x="1475655" y="2309087"/>
            <a:chExt cx="5400601" cy="1656184"/>
          </a:xfrm>
        </p:grpSpPr>
        <p:sp>
          <p:nvSpPr>
            <p:cNvPr id="8" name="Rectangle 7"/>
            <p:cNvSpPr/>
            <p:nvPr>
              <p:custDataLst>
                <p:custData r:id="rId1"/>
              </p:custDataLst>
            </p:nvPr>
          </p:nvSpPr>
          <p:spPr>
            <a:xfrm>
              <a:off x="1475655" y="2708921"/>
              <a:ext cx="5400601" cy="125635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let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BalisePersonnalisee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document.registerElement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('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ma-</a:t>
              </a:r>
              <a:r>
                <a:rPr lang="en-US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balise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');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document.body.appendChild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(new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BalisePersonnalisee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());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9" name="Rectangle : avec coins supérieurs arrondis 8"/>
            <p:cNvSpPr/>
            <p:nvPr/>
          </p:nvSpPr>
          <p:spPr>
            <a:xfrm>
              <a:off x="1475656" y="2309087"/>
              <a:ext cx="2307052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Création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d'un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Custom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element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1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23142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08720"/>
            <a:ext cx="5940152" cy="5400600"/>
          </a:xfrm>
        </p:spPr>
        <p:txBody>
          <a:bodyPr anchor="ctr">
            <a:noAutofit/>
          </a:bodyPr>
          <a:lstStyle/>
          <a:p>
            <a:pPr lvl="0" algn="l"/>
            <a:r>
              <a:rPr lang="fr-FR" sz="2200" b="1" dirty="0"/>
              <a:t>Les outils</a:t>
            </a:r>
            <a:br>
              <a:rPr lang="fr-FR" sz="2200" b="1" dirty="0"/>
            </a:br>
            <a:r>
              <a:rPr lang="fr-FR" sz="2200" b="1" dirty="0"/>
              <a:t>HTML5 et DOM</a:t>
            </a:r>
            <a:br>
              <a:rPr lang="fr-FR" sz="2200" b="1" dirty="0"/>
            </a:br>
            <a:r>
              <a:rPr lang="fr-FR" sz="2200" b="1" dirty="0"/>
              <a:t>Web component</a:t>
            </a:r>
            <a:br>
              <a:rPr lang="fr-FR" sz="2200" b="1" dirty="0"/>
            </a:br>
            <a:r>
              <a:rPr lang="fr-FR" sz="2200" b="1" dirty="0"/>
              <a:t>Premier projet</a:t>
            </a:r>
            <a:br>
              <a:rPr lang="fr-FR" sz="2200" b="1" dirty="0"/>
            </a:br>
            <a:r>
              <a:rPr lang="fr-FR" sz="2200" b="1" dirty="0" err="1"/>
              <a:t>IoC</a:t>
            </a:r>
            <a:r>
              <a:rPr lang="fr-FR" sz="2200" b="1" dirty="0"/>
              <a:t>/Injection de dépendances</a:t>
            </a:r>
            <a:br>
              <a:rPr lang="fr-FR" sz="2200" b="1" dirty="0"/>
            </a:br>
            <a:r>
              <a:rPr lang="fr-FR" sz="2200" b="1" dirty="0"/>
              <a:t>Premier projet</a:t>
            </a:r>
            <a:br>
              <a:rPr lang="fr-FR" sz="2200" b="1" dirty="0"/>
            </a:br>
            <a:r>
              <a:rPr lang="fr-FR" sz="2200" b="1" dirty="0" err="1"/>
              <a:t>Angular</a:t>
            </a:r>
            <a:r>
              <a:rPr lang="fr-FR" sz="2200" b="1" dirty="0"/>
              <a:t> CLI</a:t>
            </a:r>
            <a:br>
              <a:rPr lang="fr-FR" sz="2200" b="1" dirty="0"/>
            </a:br>
            <a:r>
              <a:rPr lang="fr-FR" sz="2200" b="1" dirty="0" err="1"/>
              <a:t>Templates</a:t>
            </a:r>
            <a:r>
              <a:rPr lang="fr-FR" sz="2200" b="1" dirty="0"/>
              <a:t> + composants</a:t>
            </a:r>
            <a:br>
              <a:rPr lang="fr-FR" sz="2200" b="1" dirty="0"/>
            </a:br>
            <a:r>
              <a:rPr lang="fr-FR" sz="2200" b="1" dirty="0"/>
              <a:t>Les pipes</a:t>
            </a:r>
            <a:br>
              <a:rPr lang="fr-FR" sz="2200" b="1" dirty="0"/>
            </a:br>
            <a:r>
              <a:rPr lang="fr-FR" sz="2200" b="1" dirty="0"/>
              <a:t>Les services</a:t>
            </a:r>
            <a:br>
              <a:rPr lang="fr-FR" sz="2200" b="1" dirty="0"/>
            </a:br>
            <a:r>
              <a:rPr lang="fr-FR" sz="2200" b="1" dirty="0"/>
              <a:t>Programmation réactive</a:t>
            </a:r>
            <a:br>
              <a:rPr lang="fr-FR" sz="2200" b="1" dirty="0"/>
            </a:br>
            <a:r>
              <a:rPr lang="fr-FR" sz="2200" b="1" dirty="0"/>
              <a:t>Les Directives</a:t>
            </a:r>
            <a:br>
              <a:rPr lang="fr-FR" sz="2200" b="1" dirty="0"/>
            </a:br>
            <a:r>
              <a:rPr lang="fr-FR" sz="2200" b="1" dirty="0"/>
              <a:t>Composant :  Style et template</a:t>
            </a:r>
            <a:br>
              <a:rPr lang="fr-FR" sz="2200" b="1" dirty="0"/>
            </a:br>
            <a:r>
              <a:rPr lang="fr-FR" sz="2200" b="1" dirty="0"/>
              <a:t>Formulaires et Binding </a:t>
            </a:r>
            <a:r>
              <a:rPr lang="fr-FR" sz="2200" b="1" dirty="0" err="1"/>
              <a:t>Two</a:t>
            </a:r>
            <a:r>
              <a:rPr lang="fr-FR" sz="2200" b="1" dirty="0"/>
              <a:t> </a:t>
            </a:r>
            <a:r>
              <a:rPr lang="fr-FR" sz="2200" b="1" dirty="0" err="1"/>
              <a:t>Way</a:t>
            </a:r>
            <a:br>
              <a:rPr lang="fr-FR" sz="2200" b="1" dirty="0"/>
            </a:br>
            <a:br>
              <a:rPr lang="fr-FR" sz="2200" b="1" dirty="0"/>
            </a:br>
            <a:r>
              <a:rPr lang="fr-FR" sz="2200" b="1" dirty="0"/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504" y="153506"/>
            <a:ext cx="241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+mj-lt"/>
              </a:rPr>
              <a:t>SOMMAIRE</a:t>
            </a:r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80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Web Component : Shadow DOM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61662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Shadow DOM :</a:t>
            </a:r>
          </a:p>
          <a:p>
            <a:r>
              <a:rPr lang="fr-FR" sz="1800" dirty="0"/>
              <a:t>DOM encapsulé</a:t>
            </a:r>
          </a:p>
          <a:p>
            <a:r>
              <a:rPr lang="fr-FR" sz="1800" dirty="0"/>
              <a:t>Contient son HTML, CSS et JS qui lui est propre</a:t>
            </a:r>
          </a:p>
          <a:p>
            <a:r>
              <a:rPr lang="fr-FR" sz="1800" dirty="0"/>
              <a:t>Le CSS et le JS ne s'applique qu'à son HTML</a:t>
            </a:r>
          </a:p>
          <a:p>
            <a:r>
              <a:rPr lang="fr-FR" sz="1800" dirty="0"/>
              <a:t>Le CSS/JS de la page ne s'applique pas sur lui ni celui des autres encapsulations</a:t>
            </a:r>
          </a:p>
          <a:p>
            <a:pPr marL="0" indent="0">
              <a:buNone/>
            </a:pPr>
            <a:endParaRPr lang="fr-FR" sz="18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 : coins arrondis 2"/>
          <p:cNvSpPr/>
          <p:nvPr/>
        </p:nvSpPr>
        <p:spPr>
          <a:xfrm>
            <a:off x="1115616" y="2924944"/>
            <a:ext cx="6048672" cy="30963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Page web</a:t>
            </a:r>
          </a:p>
          <a:p>
            <a:pPr algn="ctr"/>
            <a:r>
              <a:rPr lang="fr-FR" dirty="0"/>
              <a:t>avec son HTML/CSS/JS</a:t>
            </a:r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159732" y="4920276"/>
            <a:ext cx="3960440" cy="8489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Encapsulation dans le Shadow DOM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HTML/CSS/JS</a:t>
            </a:r>
          </a:p>
        </p:txBody>
      </p:sp>
      <p:sp>
        <p:nvSpPr>
          <p:cNvPr id="11" name="Rectangle : coins arrondis 10"/>
          <p:cNvSpPr/>
          <p:nvPr/>
        </p:nvSpPr>
        <p:spPr>
          <a:xfrm>
            <a:off x="2159732" y="3922191"/>
            <a:ext cx="3960440" cy="8489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Encapsulation dans le Shadow DOM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HTML/CSS/JS</a:t>
            </a:r>
          </a:p>
        </p:txBody>
      </p:sp>
      <p:sp>
        <p:nvSpPr>
          <p:cNvPr id="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580530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6192688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Web Component : Template et HTML imports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61662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Template</a:t>
            </a:r>
            <a:r>
              <a:rPr lang="fr-FR" sz="1800" dirty="0"/>
              <a:t> </a:t>
            </a:r>
            <a:r>
              <a:rPr lang="fr-FR" sz="1800" b="1" dirty="0"/>
              <a:t>:</a:t>
            </a:r>
          </a:p>
          <a:p>
            <a:r>
              <a:rPr lang="fr-FR" sz="1800" dirty="0"/>
              <a:t>Balise HTML &lt;template&gt;&lt;/template&gt;</a:t>
            </a:r>
          </a:p>
          <a:p>
            <a:r>
              <a:rPr lang="fr-FR" sz="1800" dirty="0"/>
              <a:t>La balise et son contenu ne sont pas affichés</a:t>
            </a:r>
          </a:p>
          <a:p>
            <a:r>
              <a:rPr lang="fr-FR" sz="1800" dirty="0"/>
              <a:t>Les balises &lt;script&gt;&lt;/script&gt; et &lt;</a:t>
            </a:r>
            <a:r>
              <a:rPr lang="fr-FR" sz="1800" dirty="0" err="1"/>
              <a:t>img</a:t>
            </a:r>
            <a:r>
              <a:rPr lang="fr-FR" sz="1800" dirty="0"/>
              <a:t>&gt; à l'intérieur ne sont pas exécutées</a:t>
            </a:r>
          </a:p>
          <a:p>
            <a:r>
              <a:rPr lang="fr-FR" sz="1800" dirty="0"/>
              <a:t>Sert de patron comme une classe</a:t>
            </a:r>
          </a:p>
          <a:p>
            <a:r>
              <a:rPr lang="fr-FR" sz="1800" dirty="0"/>
              <a:t>Il doit être clone (sorte d'instanciation)</a:t>
            </a:r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r>
              <a:rPr lang="fr-FR" sz="1800" b="1" dirty="0"/>
              <a:t>HTML imports :</a:t>
            </a:r>
          </a:p>
          <a:p>
            <a:r>
              <a:rPr lang="fr-FR" sz="1800" dirty="0"/>
              <a:t>Possibilité d'importer du HTML dans du HTML comme un </a:t>
            </a:r>
            <a:r>
              <a:rPr lang="fr-FR" sz="1800" dirty="0" err="1"/>
              <a:t>include</a:t>
            </a:r>
            <a:r>
              <a:rPr lang="fr-FR" sz="1800" dirty="0"/>
              <a:t> en PHP, import en JAVA, etc.</a:t>
            </a:r>
          </a:p>
          <a:p>
            <a:r>
              <a:rPr lang="fr-FR" sz="1800" dirty="0"/>
              <a:t>&lt;</a:t>
            </a:r>
            <a:r>
              <a:rPr lang="fr-FR" sz="1800" dirty="0" err="1"/>
              <a:t>link</a:t>
            </a:r>
            <a:r>
              <a:rPr lang="fr-FR" sz="1800" dirty="0"/>
              <a:t> </a:t>
            </a:r>
            <a:r>
              <a:rPr lang="fr-FR" sz="1800" dirty="0" err="1"/>
              <a:t>rel</a:t>
            </a:r>
            <a:r>
              <a:rPr lang="fr-FR" sz="1800" dirty="0"/>
              <a:t>="import" </a:t>
            </a:r>
            <a:r>
              <a:rPr lang="fr-FR" sz="1800" dirty="0" err="1"/>
              <a:t>href</a:t>
            </a:r>
            <a:r>
              <a:rPr lang="fr-FR" sz="1800" dirty="0"/>
              <a:t>="mon-fichier.html"&gt;.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02108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>
            <a:normAutofit/>
          </a:bodyPr>
          <a:lstStyle/>
          <a:p>
            <a:r>
              <a:rPr lang="fr-FR" b="1" dirty="0"/>
              <a:t>Inversion de contrôle</a:t>
            </a:r>
            <a:br>
              <a:rPr lang="fr-FR" b="1" dirty="0"/>
            </a:br>
            <a:r>
              <a:rPr lang="fr-FR" sz="2800" b="1" dirty="0"/>
              <a:t>et injection de dépendances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20776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Inversion de contrôle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76064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Inversion de contrôle :</a:t>
            </a:r>
          </a:p>
          <a:p>
            <a:r>
              <a:rPr lang="fr-FR" sz="1800" dirty="0"/>
              <a:t>Ce n'est pas l'application qui contrôle l'ordre d'exécution de ses briques mais une entité extérieure.</a:t>
            </a:r>
          </a:p>
          <a:p>
            <a:r>
              <a:rPr lang="fr-FR" sz="1800" dirty="0"/>
              <a:t>Cela peut être un framework, un programme ou un utilisateur.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1520" y="5544427"/>
            <a:ext cx="28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Mise en place de l'application</a:t>
            </a:r>
            <a:br>
              <a:rPr lang="fr-FR" sz="1600" dirty="0"/>
            </a:br>
            <a:r>
              <a:rPr lang="fr-FR" sz="1600" dirty="0"/>
              <a:t>avec le framework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3181145" y="2340416"/>
            <a:ext cx="2853718" cy="2816776"/>
            <a:chOff x="3587361" y="2550296"/>
            <a:chExt cx="2853718" cy="2816776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361" y="2550296"/>
              <a:ext cx="2853718" cy="2816776"/>
            </a:xfrm>
            <a:prstGeom prst="rect">
              <a:avLst/>
            </a:prstGeom>
          </p:spPr>
        </p:pic>
        <p:cxnSp>
          <p:nvCxnSpPr>
            <p:cNvPr id="10" name="Connecteur droit avec flèche 9"/>
            <p:cNvCxnSpPr/>
            <p:nvPr/>
          </p:nvCxnSpPr>
          <p:spPr>
            <a:xfrm flipH="1">
              <a:off x="5292080" y="4149080"/>
              <a:ext cx="432048" cy="2880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80652"/>
            <a:ext cx="2853718" cy="2816776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6110770" y="2340416"/>
            <a:ext cx="2853718" cy="2816776"/>
            <a:chOff x="3587361" y="2550296"/>
            <a:chExt cx="2853718" cy="2816776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361" y="2550296"/>
              <a:ext cx="2853718" cy="2816776"/>
            </a:xfrm>
            <a:prstGeom prst="rect">
              <a:avLst/>
            </a:prstGeom>
          </p:spPr>
        </p:pic>
        <p:cxnSp>
          <p:nvCxnSpPr>
            <p:cNvPr id="15" name="Connecteur droit avec flèche 14"/>
            <p:cNvCxnSpPr>
              <a:cxnSpLocks/>
            </p:cNvCxnSpPr>
            <p:nvPr/>
          </p:nvCxnSpPr>
          <p:spPr>
            <a:xfrm flipH="1" flipV="1">
              <a:off x="4856903" y="3958684"/>
              <a:ext cx="867225" cy="1903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/>
          <p:cNvSpPr txBox="1"/>
          <p:nvPr/>
        </p:nvSpPr>
        <p:spPr>
          <a:xfrm>
            <a:off x="3181144" y="5544361"/>
            <a:ext cx="292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Exécution de l'application.</a:t>
            </a:r>
            <a:br>
              <a:rPr lang="fr-FR" sz="1600" dirty="0"/>
            </a:br>
            <a:r>
              <a:rPr lang="fr-FR" sz="1600" dirty="0"/>
              <a:t>Le framework lit la configuration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124619" y="5544360"/>
            <a:ext cx="292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framework utilise les briques applicatives lorsqu'il en a besoin.</a:t>
            </a:r>
          </a:p>
        </p:txBody>
      </p:sp>
      <p:sp>
        <p:nvSpPr>
          <p:cNvPr id="1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87000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4644008" y="1353964"/>
            <a:ext cx="3630389" cy="3600400"/>
            <a:chOff x="4278723" y="1340768"/>
            <a:chExt cx="3630389" cy="3600400"/>
          </a:xfrm>
        </p:grpSpPr>
        <p:sp>
          <p:nvSpPr>
            <p:cNvPr id="27" name="Rectangle : coins arrondis 26"/>
            <p:cNvSpPr/>
            <p:nvPr/>
          </p:nvSpPr>
          <p:spPr>
            <a:xfrm>
              <a:off x="4278723" y="1340768"/>
              <a:ext cx="3630389" cy="3600400"/>
            </a:xfrm>
            <a:prstGeom prst="round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fr-FR" b="1" dirty="0"/>
                <a:t>Framework</a:t>
              </a:r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533" y="2117865"/>
              <a:ext cx="1740768" cy="1753956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Inversion de contrôle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96617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Inversion de contrôle :</a:t>
            </a:r>
          </a:p>
          <a:p>
            <a:r>
              <a:rPr lang="fr-FR" sz="1800" dirty="0"/>
              <a:t>Nous pouvons comparer cela au conducteur avec sa voiture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633036" y="1493110"/>
            <a:ext cx="4997608" cy="3312368"/>
            <a:chOff x="107504" y="2132856"/>
            <a:chExt cx="6192688" cy="4104456"/>
          </a:xfrm>
          <a:solidFill>
            <a:schemeClr val="bg1"/>
          </a:solidFill>
        </p:grpSpPr>
        <p:sp>
          <p:nvSpPr>
            <p:cNvPr id="16" name="Rectangle : coins arrondis 15"/>
            <p:cNvSpPr/>
            <p:nvPr/>
          </p:nvSpPr>
          <p:spPr>
            <a:xfrm>
              <a:off x="107504" y="2132856"/>
              <a:ext cx="6192688" cy="4104456"/>
            </a:xfrm>
            <a:prstGeom prst="roundRect">
              <a:avLst/>
            </a:prstGeom>
            <a:grpFill/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530041" y="2249950"/>
              <a:ext cx="5347614" cy="3756318"/>
              <a:chOff x="611560" y="1948190"/>
              <a:chExt cx="5347614" cy="3756318"/>
            </a:xfrm>
            <a:grpFill/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60" y="2348880"/>
                <a:ext cx="5347614" cy="3355628"/>
              </a:xfrm>
              <a:prstGeom prst="rect">
                <a:avLst/>
              </a:prstGeom>
              <a:grpFill/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2694313" y="1948190"/>
                <a:ext cx="127284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Application</a:t>
                </a:r>
              </a:p>
            </p:txBody>
          </p:sp>
        </p:grpSp>
      </p:grpSp>
      <p:sp>
        <p:nvSpPr>
          <p:cNvPr id="28" name="Espace réservé du contenu 4"/>
          <p:cNvSpPr txBox="1">
            <a:spLocks/>
          </p:cNvSpPr>
          <p:nvPr/>
        </p:nvSpPr>
        <p:spPr>
          <a:xfrm>
            <a:off x="251520" y="4966475"/>
            <a:ext cx="8712968" cy="1630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1 - La configuration et ce qui se trouve dans l'habitacle, position du volant, levier de vitesses, freins,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2 - Lorsque le conducteur à besoin d'accélérer il activera le levier de vitesse, et s'il doit freiner appuiera sur la pédale de frein.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b="1" dirty="0"/>
              <a:t>Le conducteur contrôle l'ordre d'exécution des commandes.</a:t>
            </a:r>
          </a:p>
        </p:txBody>
      </p:sp>
      <p:sp>
        <p:nvSpPr>
          <p:cNvPr id="1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38118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>
                <a:solidFill>
                  <a:schemeClr val="bg1"/>
                </a:solidFill>
              </a:rPr>
              <a:t>Inversion de contrôle : Injection de dépendances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412776"/>
            <a:ext cx="8622704" cy="316835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Injection de dépendances :</a:t>
            </a:r>
          </a:p>
          <a:p>
            <a:r>
              <a:rPr lang="fr-FR" sz="1800" dirty="0"/>
              <a:t>Type d'inversion de contrôle.</a:t>
            </a:r>
          </a:p>
          <a:p>
            <a:r>
              <a:rPr lang="fr-FR" sz="1800" dirty="0"/>
              <a:t>Lorsqu'un élément N a besoin d'un élément B pour fonctionner, on le lui fournit.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Dans le cas de notre voiture :</a:t>
            </a:r>
          </a:p>
          <a:p>
            <a:pPr marL="0" indent="0">
              <a:buNone/>
            </a:pPr>
            <a:r>
              <a:rPr lang="fr-FR" sz="1800" dirty="0"/>
              <a:t>-     Notre moteur a besoin d'essence pour fonctionner. On lui injecte donc de l'essence.</a:t>
            </a:r>
          </a:p>
          <a:p>
            <a:pPr>
              <a:buFontTx/>
              <a:buChar char="-"/>
            </a:pPr>
            <a:r>
              <a:rPr lang="fr-FR" sz="1800" dirty="0"/>
              <a:t>Nos freins ont besoin de liquide, on le lui ajoute.</a:t>
            </a:r>
          </a:p>
          <a:p>
            <a:pPr>
              <a:buFontTx/>
              <a:buChar char="-"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Ce n'est donc pas la voiture qui gère les dépendances mais le conducteur.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243713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>
                <a:solidFill>
                  <a:schemeClr val="bg1"/>
                </a:solidFill>
              </a:rPr>
              <a:t>Inversion de contrôle : Injection de dépendances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61256" y="678661"/>
            <a:ext cx="8712968" cy="93610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Injection de dépendances dans un framework 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67" y="1146713"/>
            <a:ext cx="6300192" cy="1827404"/>
          </a:xfrm>
          <a:prstGeom prst="rect">
            <a:avLst/>
          </a:prstGeom>
        </p:spPr>
      </p:pic>
      <p:grpSp>
        <p:nvGrpSpPr>
          <p:cNvPr id="56" name="Groupe 55"/>
          <p:cNvGrpSpPr/>
          <p:nvPr/>
        </p:nvGrpSpPr>
        <p:grpSpPr>
          <a:xfrm>
            <a:off x="2555667" y="3828565"/>
            <a:ext cx="6254791" cy="1814235"/>
            <a:chOff x="2555667" y="3572837"/>
            <a:chExt cx="6254791" cy="1814235"/>
          </a:xfrm>
        </p:grpSpPr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667" y="3572837"/>
              <a:ext cx="6254791" cy="1814235"/>
            </a:xfrm>
            <a:prstGeom prst="rect">
              <a:avLst/>
            </a:prstGeom>
          </p:spPr>
        </p:pic>
        <p:sp>
          <p:nvSpPr>
            <p:cNvPr id="49" name="Ellipse 48"/>
            <p:cNvSpPr/>
            <p:nvPr/>
          </p:nvSpPr>
          <p:spPr>
            <a:xfrm>
              <a:off x="4337720" y="3854030"/>
              <a:ext cx="360040" cy="36004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solidFill>
                <a:schemeClr val="tx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5756212" y="3936092"/>
              <a:ext cx="360040" cy="36004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solidFill>
                <a:schemeClr val="tx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" name="Ellipse 50"/>
            <p:cNvSpPr/>
            <p:nvPr/>
          </p:nvSpPr>
          <p:spPr>
            <a:xfrm>
              <a:off x="6814664" y="3734684"/>
              <a:ext cx="360040" cy="36004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solidFill>
                <a:schemeClr val="tx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156603" y="5746873"/>
            <a:ext cx="912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 moment où le framework aura besoin de D, il va récupérer les éléments N et B, les fournir</a:t>
            </a:r>
            <a:br>
              <a:rPr lang="fr-FR" dirty="0"/>
            </a:br>
            <a:r>
              <a:rPr lang="fr-FR" dirty="0"/>
              <a:t>à D puis le récupérer pour l'utiliser.</a:t>
            </a:r>
          </a:p>
          <a:p>
            <a:r>
              <a:rPr lang="fr-FR" dirty="0"/>
              <a:t>Les éléments peuvent provenir de l'application elle-même ou du framework.</a:t>
            </a:r>
          </a:p>
        </p:txBody>
      </p:sp>
      <p:sp>
        <p:nvSpPr>
          <p:cNvPr id="53" name="Ellipse 52"/>
          <p:cNvSpPr/>
          <p:nvPr/>
        </p:nvSpPr>
        <p:spPr>
          <a:xfrm>
            <a:off x="5964883" y="2681723"/>
            <a:ext cx="360040" cy="360040"/>
          </a:xfrm>
          <a:prstGeom prst="ellipse">
            <a:avLst/>
          </a:prstGeom>
          <a:solidFill>
            <a:schemeClr val="bg1">
              <a:alpha val="88000"/>
            </a:schemeClr>
          </a:solidFill>
          <a:ln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161256" y="3051360"/>
            <a:ext cx="549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L'élément D a besoin d'autres éléments pour être utilisé.</a:t>
            </a:r>
          </a:p>
        </p:txBody>
      </p:sp>
      <p:sp>
        <p:nvSpPr>
          <p:cNvPr id="1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466703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Premier projet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85312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Installer Node.JS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https://nodejs.org/en/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Prendre la version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LTS (version stable)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Une fois l'installation faite, dans la console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windows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taper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Si rien ne se passe : vérifier les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varibales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d'environnement (</a:t>
            </a:r>
            <a:r>
              <a:rPr lang="fr-FR" dirty="0">
                <a:solidFill>
                  <a:prstClr val="black"/>
                </a:solidFill>
              </a:rPr>
              <a:t>C:\Program Files\</a:t>
            </a:r>
            <a:r>
              <a:rPr lang="fr-FR" dirty="0" err="1">
                <a:solidFill>
                  <a:prstClr val="black"/>
                </a:solidFill>
              </a:rPr>
              <a:t>nodejs</a:t>
            </a:r>
            <a:r>
              <a:rPr lang="fr-FR" dirty="0">
                <a:solidFill>
                  <a:prstClr val="black"/>
                </a:solidFill>
              </a:rPr>
              <a:t>\)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Vérifier </a:t>
            </a:r>
            <a:r>
              <a:rPr lang="fr-FR" b="1" dirty="0" err="1">
                <a:solidFill>
                  <a:prstClr val="black"/>
                </a:solidFill>
              </a:rPr>
              <a:t>npm</a:t>
            </a:r>
            <a:r>
              <a:rPr lang="fr-FR" b="1" dirty="0">
                <a:solidFill>
                  <a:prstClr val="black"/>
                </a:solidFill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Ouvrir une console et taper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b="1" dirty="0">
                <a:solidFill>
                  <a:srgbClr val="FF0000"/>
                </a:solidFill>
              </a:rPr>
              <a:t>Créer le répertoire du projet et se placer avec la console dans ce répertoire.</a:t>
            </a:r>
          </a:p>
          <a:p>
            <a:pPr lvl="0">
              <a:defRPr/>
            </a:pP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Ajouter </a:t>
            </a:r>
            <a:r>
              <a:rPr lang="fr-FR" b="1" dirty="0" err="1">
                <a:solidFill>
                  <a:prstClr val="black"/>
                </a:solidFill>
              </a:rPr>
              <a:t>TypeScript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Installation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Initialiser le fichier de configuration du compilateur </a:t>
            </a:r>
            <a:r>
              <a:rPr lang="fr-FR" dirty="0" err="1">
                <a:solidFill>
                  <a:prstClr val="black"/>
                </a:solidFill>
              </a:rPr>
              <a:t>TypeScript</a:t>
            </a:r>
            <a:r>
              <a:rPr lang="fr-FR" dirty="0">
                <a:solidFill>
                  <a:prstClr val="black"/>
                </a:solidFill>
              </a:rPr>
              <a:t>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>
            <p:custDataLst>
              <p:custData r:id="rId1"/>
            </p:custDataLst>
          </p:nvPr>
        </p:nvSpPr>
        <p:spPr>
          <a:xfrm>
            <a:off x="3131841" y="2636912"/>
            <a:ext cx="864096" cy="380103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fr-FR" dirty="0" err="1">
                <a:solidFill>
                  <a:prstClr val="black"/>
                </a:solidFill>
              </a:rPr>
              <a:t>npm</a:t>
            </a:r>
            <a:r>
              <a:rPr lang="fr-FR" dirty="0">
                <a:solidFill>
                  <a:prstClr val="black"/>
                </a:solidFill>
              </a:rPr>
              <a:t> -v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>
            <p:custDataLst>
              <p:custData r:id="rId2"/>
            </p:custDataLst>
          </p:nvPr>
        </p:nvSpPr>
        <p:spPr>
          <a:xfrm>
            <a:off x="6084168" y="1508181"/>
            <a:ext cx="1111741" cy="33664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>
              <a:defRPr/>
            </a:pPr>
            <a:r>
              <a:rPr lang="fr-FR" dirty="0" err="1">
                <a:solidFill>
                  <a:prstClr val="black"/>
                </a:solidFill>
              </a:rPr>
              <a:t>node</a:t>
            </a:r>
            <a:r>
              <a:rPr lang="fr-FR" dirty="0">
                <a:solidFill>
                  <a:prstClr val="black"/>
                </a:solidFill>
              </a:rPr>
              <a:t> -v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>
            <p:custDataLst>
              <p:custData r:id="rId3"/>
            </p:custDataLst>
          </p:nvPr>
        </p:nvSpPr>
        <p:spPr>
          <a:xfrm>
            <a:off x="2195736" y="3961300"/>
            <a:ext cx="2520280" cy="380103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fr-FR" dirty="0" err="1">
                <a:solidFill>
                  <a:prstClr val="black"/>
                </a:solidFill>
                <a:cs typeface="Courier New" panose="02070309020205020404" pitchFamily="49" charset="0"/>
              </a:rPr>
              <a:t>npm</a:t>
            </a:r>
            <a:r>
              <a:rPr lang="fr-FR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prstClr val="black"/>
                </a:solidFill>
                <a:cs typeface="Courier New" panose="02070309020205020404" pitchFamily="49" charset="0"/>
              </a:rPr>
              <a:t>install</a:t>
            </a:r>
            <a:r>
              <a:rPr lang="fr-FR" dirty="0">
                <a:solidFill>
                  <a:prstClr val="black"/>
                </a:solidFill>
                <a:cs typeface="Courier New" panose="02070309020205020404" pitchFamily="49" charset="0"/>
              </a:rPr>
              <a:t> -g </a:t>
            </a:r>
            <a:r>
              <a:rPr lang="fr-FR" dirty="0" err="1">
                <a:solidFill>
                  <a:prstClr val="black"/>
                </a:solidFill>
                <a:cs typeface="Courier New" panose="02070309020205020404" pitchFamily="49" charset="0"/>
              </a:rPr>
              <a:t>typescript</a:t>
            </a:r>
            <a:endParaRPr kumimoji="0" lang="fr-F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>
            <p:custDataLst>
              <p:custData r:id="rId4"/>
            </p:custDataLst>
          </p:nvPr>
        </p:nvSpPr>
        <p:spPr>
          <a:xfrm>
            <a:off x="107504" y="4692372"/>
            <a:ext cx="8496943" cy="380103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fr-FR" dirty="0" err="1">
                <a:solidFill>
                  <a:prstClr val="black"/>
                </a:solidFill>
                <a:cs typeface="Courier New" panose="02070309020205020404" pitchFamily="49" charset="0"/>
              </a:rPr>
              <a:t>tsc</a:t>
            </a:r>
            <a:r>
              <a:rPr lang="fr-FR" dirty="0">
                <a:solidFill>
                  <a:prstClr val="black"/>
                </a:solidFill>
                <a:cs typeface="Courier New" panose="02070309020205020404" pitchFamily="49" charset="0"/>
              </a:rPr>
              <a:t> --</a:t>
            </a:r>
            <a:r>
              <a:rPr lang="fr-FR" dirty="0" err="1">
                <a:solidFill>
                  <a:prstClr val="black"/>
                </a:solidFill>
                <a:cs typeface="Courier New" panose="02070309020205020404" pitchFamily="49" charset="0"/>
              </a:rPr>
              <a:t>init</a:t>
            </a:r>
            <a:r>
              <a:rPr lang="fr-FR" dirty="0">
                <a:solidFill>
                  <a:prstClr val="black"/>
                </a:solidFill>
                <a:cs typeface="Courier New" panose="02070309020205020404" pitchFamily="49" charset="0"/>
              </a:rPr>
              <a:t> --</a:t>
            </a:r>
            <a:r>
              <a:rPr lang="fr-FR" dirty="0" err="1">
                <a:solidFill>
                  <a:prstClr val="black"/>
                </a:solidFill>
                <a:cs typeface="Courier New" panose="02070309020205020404" pitchFamily="49" charset="0"/>
              </a:rPr>
              <a:t>target</a:t>
            </a:r>
            <a:r>
              <a:rPr lang="fr-FR" dirty="0">
                <a:solidFill>
                  <a:prstClr val="black"/>
                </a:solidFill>
                <a:cs typeface="Courier New" panose="02070309020205020404" pitchFamily="49" charset="0"/>
              </a:rPr>
              <a:t> es5 --</a:t>
            </a:r>
            <a:r>
              <a:rPr lang="fr-FR" dirty="0" err="1">
                <a:solidFill>
                  <a:prstClr val="black"/>
                </a:solidFill>
                <a:cs typeface="Courier New" panose="02070309020205020404" pitchFamily="49" charset="0"/>
              </a:rPr>
              <a:t>sourceMap</a:t>
            </a:r>
            <a:r>
              <a:rPr lang="fr-FR" dirty="0">
                <a:solidFill>
                  <a:prstClr val="black"/>
                </a:solidFill>
                <a:cs typeface="Courier New" panose="02070309020205020404" pitchFamily="49" charset="0"/>
              </a:rPr>
              <a:t> --</a:t>
            </a:r>
            <a:r>
              <a:rPr lang="fr-FR" dirty="0" err="1">
                <a:solidFill>
                  <a:prstClr val="black"/>
                </a:solidFill>
                <a:cs typeface="Courier New" panose="02070309020205020404" pitchFamily="49" charset="0"/>
              </a:rPr>
              <a:t>experimentalDecorators</a:t>
            </a:r>
            <a:r>
              <a:rPr lang="fr-FR" dirty="0">
                <a:solidFill>
                  <a:prstClr val="black"/>
                </a:solidFill>
                <a:cs typeface="Courier New" panose="02070309020205020404" pitchFamily="49" charset="0"/>
              </a:rPr>
              <a:t> --</a:t>
            </a:r>
            <a:r>
              <a:rPr lang="fr-FR" dirty="0" err="1">
                <a:solidFill>
                  <a:prstClr val="black"/>
                </a:solidFill>
                <a:cs typeface="Courier New" panose="02070309020205020404" pitchFamily="49" charset="0"/>
              </a:rPr>
              <a:t>emitDecoratorMetadata</a:t>
            </a:r>
            <a:endParaRPr kumimoji="0" lang="fr-F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56747" y="5519278"/>
            <a:ext cx="8391972" cy="1006066"/>
            <a:chOff x="212476" y="5761858"/>
            <a:chExt cx="8391972" cy="1006066"/>
          </a:xfrm>
        </p:grpSpPr>
        <p:sp>
          <p:nvSpPr>
            <p:cNvPr id="34" name="Rectangle : coins arrondis 33"/>
            <p:cNvSpPr/>
            <p:nvPr/>
          </p:nvSpPr>
          <p:spPr>
            <a:xfrm>
              <a:off x="212476" y="5761858"/>
              <a:ext cx="8391972" cy="100606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Les commandes </a:t>
              </a: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npm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install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 -g 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n'ont plus besoin d'être retapés pour les futurs projets.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-g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 indique une installation globale, donc pour tous les projets.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5862208"/>
              <a:ext cx="694972" cy="694972"/>
            </a:xfrm>
            <a:prstGeom prst="rect">
              <a:avLst/>
            </a:prstGeom>
          </p:spPr>
        </p:pic>
      </p:grpSp>
      <p:sp>
        <p:nvSpPr>
          <p:cNvPr id="1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94009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tsc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a créé un fichier de configuration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https://www.typescriptlang.org/docs/handbook/tsconfig-json.html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https://www.typescriptlang.org/docs/handbook/compiler-options.html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51519" y="1988840"/>
            <a:ext cx="8712969" cy="4320480"/>
            <a:chOff x="1475655" y="2309087"/>
            <a:chExt cx="8712969" cy="4320480"/>
          </a:xfrm>
        </p:grpSpPr>
        <p:sp>
          <p:nvSpPr>
            <p:cNvPr id="32" name="Rectangle 31"/>
            <p:cNvSpPr/>
            <p:nvPr>
              <p:custDataLst>
                <p:custData r:id="rId1"/>
              </p:custDataLst>
            </p:nvPr>
          </p:nvSpPr>
          <p:spPr>
            <a:xfrm>
              <a:off x="1475655" y="2708920"/>
              <a:ext cx="8712969" cy="392064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{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compilerOptions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": {</a:t>
              </a: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"target": "es5",                                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version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cible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de JavaScript (ES3 par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défaut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)</a:t>
              </a:r>
              <a:endParaRPr lang="en-U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experimentalDecorators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": true,  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accepte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les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décorateurs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non standard</a:t>
              </a:r>
              <a:endParaRPr lang="en-U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emitDecoratorMetadata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": true, 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obligatoire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pour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l'option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précédente</a:t>
              </a:r>
              <a:endParaRPr lang="en-US" dirty="0">
                <a:solidFill>
                  <a:srgbClr val="FF00FF"/>
                </a:solidFill>
                <a:cs typeface="Courier New" panose="02070309020205020404" pitchFamily="49" charset="0"/>
              </a:endParaRP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sourceMap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":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cs typeface="Courier New" panose="02070309020205020404" pitchFamily="49" charset="0"/>
                </a:rPr>
                <a:t>true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,                    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crée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un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fichier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Map pour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chaque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fichier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transpilé</a:t>
              </a:r>
              <a:endParaRPr lang="en-US" dirty="0">
                <a:solidFill>
                  <a:srgbClr val="FF00FF"/>
                </a:solidFill>
                <a:cs typeface="Courier New" panose="02070309020205020404" pitchFamily="49" charset="0"/>
              </a:endParaRP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"module": "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commonjs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",           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permet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l'utilisation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de modules (require, export)</a:t>
              </a: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noImplicitAny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": false               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les variables non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typées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ne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seront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plus des "any"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},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"exclude": [</a:t>
              </a: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      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ne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doit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pas compiler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ce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qui se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trouve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dans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ce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répertoire</a:t>
              </a:r>
              <a:endParaRPr lang="en-US" dirty="0">
                <a:solidFill>
                  <a:srgbClr val="FF00FF"/>
                </a:solidFill>
                <a:cs typeface="Courier New" panose="02070309020205020404" pitchFamily="49" charset="0"/>
              </a:endParaRP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0" name="Rectangle : avec coins supérieurs arrondis 9"/>
            <p:cNvSpPr/>
            <p:nvPr/>
          </p:nvSpPr>
          <p:spPr>
            <a:xfrm>
              <a:off x="1475656" y="2309087"/>
              <a:ext cx="3096344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s-E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Fichier</a:t>
              </a:r>
              <a:r>
                <a:rPr lang="es-ES" b="1" dirty="0">
                  <a:solidFill>
                    <a:prstClr val="black"/>
                  </a:solidFill>
                </a:rPr>
                <a:t> </a:t>
              </a:r>
              <a:r>
                <a:rPr lang="es-ES" b="1" dirty="0" err="1">
                  <a:solidFill>
                    <a:prstClr val="black"/>
                  </a:solidFill>
                </a:rPr>
                <a:t>tsconfig.json</a:t>
              </a:r>
              <a:r>
                <a:rPr kumimoji="0" lang="es-E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:</a:t>
              </a:r>
            </a:p>
          </p:txBody>
        </p:sp>
      </p:grpSp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664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outils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24802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716480"/>
            <a:ext cx="8856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Initialiser le répertoire avec le fichier de configuration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npm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Un fichier </a:t>
            </a:r>
            <a:r>
              <a:rPr lang="fr-FR" b="1" dirty="0" err="1">
                <a:solidFill>
                  <a:prstClr val="black"/>
                </a:solidFill>
              </a:rPr>
              <a:t>package.json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contenant les dépendances de notre projet est créé.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https://docs.npmjs.com/</a:t>
            </a:r>
          </a:p>
          <a:p>
            <a:pPr lvl="0">
              <a:defRPr/>
            </a:pP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Installer les packages pour notre projet :</a:t>
            </a:r>
          </a:p>
          <a:p>
            <a:pPr lvl="0"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Ajouter les fichiers de déclarations de types (voir bibliographie)</a:t>
            </a:r>
          </a:p>
        </p:txBody>
      </p:sp>
      <p:sp>
        <p:nvSpPr>
          <p:cNvPr id="10" name="Rectangle 9"/>
          <p:cNvSpPr/>
          <p:nvPr>
            <p:custDataLst>
              <p:custData r:id="rId1"/>
            </p:custDataLst>
          </p:nvPr>
        </p:nvSpPr>
        <p:spPr>
          <a:xfrm>
            <a:off x="6084168" y="716480"/>
            <a:ext cx="1111741" cy="33664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>
              <a:defRPr/>
            </a:pPr>
            <a:r>
              <a:rPr lang="fr-FR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init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>
            <p:custDataLst>
              <p:custData r:id="rId2"/>
            </p:custDataLst>
          </p:nvPr>
        </p:nvSpPr>
        <p:spPr>
          <a:xfrm>
            <a:off x="107504" y="2361608"/>
            <a:ext cx="8856984" cy="293960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 install --save </a:t>
            </a:r>
          </a:p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@angular/core                               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// framework Angular</a:t>
            </a:r>
          </a:p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@angular/compiler                       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// Fait le lien entre le template et les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fonctions</a:t>
            </a:r>
            <a:endParaRPr lang="en-US" dirty="0">
              <a:solidFill>
                <a:srgbClr val="FF00FF"/>
              </a:solidFill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@angular/common                       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// package de directives, pipes et services</a:t>
            </a:r>
          </a:p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@angular/platform-browser       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// package pour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l'exécution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 sur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navigateur</a:t>
            </a:r>
            <a:endParaRPr lang="en-US" dirty="0">
              <a:solidFill>
                <a:srgbClr val="FF00FF"/>
              </a:solidFill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@angular/platform-browser-dynamic 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gestion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affichage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 des templates</a:t>
            </a:r>
          </a:p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rxjs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bibliothèque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 pour faire du code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basé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 sur les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événements</a:t>
            </a:r>
            <a:endParaRPr lang="en-US" dirty="0">
              <a:solidFill>
                <a:srgbClr val="FF00FF"/>
              </a:solidFill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reflect-metadata                           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permet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 les annotations avec options</a:t>
            </a:r>
          </a:p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zone.js                                            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obligatoire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 pour le binding (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voir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bibliographie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)</a:t>
            </a:r>
          </a:p>
          <a:p>
            <a:pPr lvl="0">
              <a:defRPr/>
            </a:pP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systemjs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           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// charge les modules ES et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gére</a:t>
            </a:r>
            <a:r>
              <a:rPr lang="en-US" dirty="0">
                <a:solidFill>
                  <a:srgbClr val="FF00FF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cs typeface="Courier New" panose="02070309020205020404" pitchFamily="49" charset="0"/>
              </a:rPr>
              <a:t>dépendances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>
            <p:custDataLst>
              <p:custData r:id="rId3"/>
            </p:custDataLst>
          </p:nvPr>
        </p:nvSpPr>
        <p:spPr>
          <a:xfrm>
            <a:off x="107504" y="5959005"/>
            <a:ext cx="3780928" cy="41928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install --save-dev @types/core-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js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14483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premier composant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9" y="716480"/>
            <a:ext cx="871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Composant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Brique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contenant du JS</a:t>
            </a:r>
            <a:r>
              <a:rPr lang="fr-FR" dirty="0">
                <a:solidFill>
                  <a:prstClr val="black"/>
                </a:solidFill>
              </a:rPr>
              <a:t>, HTML et CSS.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Chacun des éléments de la brique sont "indépendants" du reste de l'application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475656" y="2276872"/>
            <a:ext cx="5472608" cy="3299998"/>
            <a:chOff x="3275856" y="777074"/>
            <a:chExt cx="5472608" cy="3299998"/>
          </a:xfrm>
        </p:grpSpPr>
        <p:sp>
          <p:nvSpPr>
            <p:cNvPr id="4" name="Rectangle : coins arrondis 3"/>
            <p:cNvSpPr/>
            <p:nvPr/>
          </p:nvSpPr>
          <p:spPr>
            <a:xfrm>
              <a:off x="3275856" y="777074"/>
              <a:ext cx="5472608" cy="32999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b="1" dirty="0"/>
                <a:t>Composant </a:t>
              </a:r>
              <a:r>
                <a:rPr lang="fr-FR" b="1" dirty="0" err="1"/>
                <a:t>Angular</a:t>
              </a:r>
              <a:endParaRPr lang="fr-FR" b="1" dirty="0"/>
            </a:p>
          </p:txBody>
        </p:sp>
        <p:sp>
          <p:nvSpPr>
            <p:cNvPr id="11" name="Rectangle : coins arrondis 10"/>
            <p:cNvSpPr/>
            <p:nvPr/>
          </p:nvSpPr>
          <p:spPr>
            <a:xfrm>
              <a:off x="5660700" y="2848728"/>
              <a:ext cx="2855843" cy="10447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400" b="1" dirty="0"/>
                <a:t>Style CSS</a:t>
              </a:r>
            </a:p>
            <a:p>
              <a:endParaRPr lang="fr-FR" sz="1400" b="1" dirty="0"/>
            </a:p>
            <a:p>
              <a:r>
                <a:rPr lang="fr-FR" sz="1400" b="1" dirty="0"/>
                <a:t>Style en ligne Ou Fichier CSS</a:t>
              </a:r>
            </a:p>
            <a:p>
              <a:r>
                <a:rPr lang="fr-FR" sz="1400" b="1" dirty="0"/>
                <a:t>Style appliqué au template HTML</a:t>
              </a:r>
            </a:p>
          </p:txBody>
        </p:sp>
        <p:sp>
          <p:nvSpPr>
            <p:cNvPr id="14" name="Rectangle : coins arrondis 13"/>
            <p:cNvSpPr/>
            <p:nvPr/>
          </p:nvSpPr>
          <p:spPr>
            <a:xfrm>
              <a:off x="6241641" y="1424500"/>
              <a:ext cx="2372606" cy="12793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400" b="1" dirty="0"/>
                <a:t>Template HTML</a:t>
              </a:r>
            </a:p>
            <a:p>
              <a:endParaRPr lang="fr-FR" sz="1400" b="1" dirty="0"/>
            </a:p>
            <a:p>
              <a:r>
                <a:rPr lang="fr-FR" sz="1400" b="1" dirty="0"/>
                <a:t>ensemble de balises HTML</a:t>
              </a:r>
            </a:p>
            <a:p>
              <a:r>
                <a:rPr lang="fr-FR" sz="1400" b="1" dirty="0"/>
                <a:t>Ou</a:t>
              </a:r>
            </a:p>
            <a:p>
              <a:r>
                <a:rPr lang="fr-FR" sz="1400" b="1" dirty="0"/>
                <a:t>Fichier HTML</a:t>
              </a:r>
            </a:p>
          </p:txBody>
        </p:sp>
        <p:sp>
          <p:nvSpPr>
            <p:cNvPr id="15" name="Rectangle : coins arrondis 14"/>
            <p:cNvSpPr/>
            <p:nvPr/>
          </p:nvSpPr>
          <p:spPr>
            <a:xfrm>
              <a:off x="3380151" y="1424501"/>
              <a:ext cx="2703443" cy="107519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400" b="1" dirty="0" err="1"/>
                <a:t>Contrôlleur</a:t>
              </a:r>
              <a:r>
                <a:rPr lang="fr-FR" sz="1400" b="1" dirty="0"/>
                <a:t> JS</a:t>
              </a:r>
            </a:p>
            <a:p>
              <a:endParaRPr lang="fr-FR" sz="1400" b="1" dirty="0"/>
            </a:p>
            <a:p>
              <a:r>
                <a:rPr lang="fr-FR" sz="1400" b="1" dirty="0"/>
                <a:t>Code qui sera exécuté par notre composant.</a:t>
              </a:r>
            </a:p>
          </p:txBody>
        </p:sp>
      </p:grpSp>
      <p:sp>
        <p:nvSpPr>
          <p:cNvPr id="12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04387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premier composant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9" y="71648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Une page HTML peut ressembler à cela :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321302"/>
            <a:ext cx="7488832" cy="4896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55576" y="1484784"/>
            <a:ext cx="7128792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5576" y="2381636"/>
            <a:ext cx="1359768" cy="3639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3992" y="2381636"/>
            <a:ext cx="3654152" cy="3639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5622" y="2381636"/>
            <a:ext cx="1898746" cy="3639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38746" y="4527906"/>
            <a:ext cx="3404643" cy="1416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33276" y="2996952"/>
            <a:ext cx="1603438" cy="9156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3276" y="4008296"/>
            <a:ext cx="1603438" cy="9156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33276" y="5028699"/>
            <a:ext cx="1603438" cy="9156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38745" y="3006710"/>
            <a:ext cx="3404643" cy="1416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1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68580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premier composant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9" y="71648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Premier composant :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899590" y="1105628"/>
            <a:ext cx="7416824" cy="3096368"/>
            <a:chOff x="1475655" y="2309087"/>
            <a:chExt cx="5400601" cy="3096368"/>
          </a:xfrm>
        </p:grpSpPr>
        <p:sp>
          <p:nvSpPr>
            <p:cNvPr id="12" name="Rectangle 11"/>
            <p:cNvSpPr/>
            <p:nvPr>
              <p:custDataLst>
                <p:custData r:id="rId1"/>
              </p:custDataLst>
            </p:nvPr>
          </p:nvSpPr>
          <p:spPr>
            <a:xfrm>
              <a:off x="1475655" y="2708921"/>
              <a:ext cx="5400601" cy="269653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import { 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Component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} from '@angular/core';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@Component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({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selector: 'premier-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',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template: '&lt;h1&gt;Mon premier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&lt;/h1&gt;'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PremierComponent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3" name="Rectangle : avec coins supérieurs arrondis 12"/>
            <p:cNvSpPr/>
            <p:nvPr/>
          </p:nvSpPr>
          <p:spPr>
            <a:xfrm>
              <a:off x="1475656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premier.component.ts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251519" y="4333186"/>
            <a:ext cx="8712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décorateur @Component indique à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que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</a:rPr>
              <a:t>PremierComponent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</a:rPr>
              <a:t>est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un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</a:rPr>
              <a:t>composant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.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selector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 Identifiant de notre composant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template :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template HTML du composant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La classe :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Est notre composant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51519" y="5880775"/>
            <a:ext cx="8391972" cy="859742"/>
            <a:chOff x="212476" y="5761858"/>
            <a:chExt cx="8391972" cy="859742"/>
          </a:xfrm>
        </p:grpSpPr>
        <p:sp>
          <p:nvSpPr>
            <p:cNvPr id="19" name="Rectangle : coins arrondis 18"/>
            <p:cNvSpPr/>
            <p:nvPr/>
          </p:nvSpPr>
          <p:spPr>
            <a:xfrm>
              <a:off x="212476" y="5761858"/>
              <a:ext cx="8391972" cy="859742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La commande </a:t>
              </a: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tsc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dans la console permet de </a:t>
              </a:r>
              <a:r>
                <a:rPr lang="fr-FR" dirty="0" err="1">
                  <a:solidFill>
                    <a:prstClr val="black"/>
                  </a:solidFill>
                  <a:latin typeface="Calibri"/>
                </a:rPr>
                <a:t>transpiler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 le code TS en JS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tsc</a:t>
              </a: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--</a:t>
              </a:r>
              <a:r>
                <a:rPr kumimoji="0" lang="fr-F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watch</a:t>
              </a:r>
              <a:r>
                <a:rPr kumimoji="0" lang="fr-FR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fr-FR" sz="18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transpile</a:t>
              </a:r>
              <a:r>
                <a:rPr kumimoji="0" lang="fr-FR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lors de chaque sauvegarde d'un fichier TS.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5862208"/>
              <a:ext cx="694972" cy="694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26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premier module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9" y="716480"/>
            <a:ext cx="871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Module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Ne pas confondre avec les modules ES6 et TS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Conteneur comprenant différentes briques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(composants, pipes, directives, services ou autres modules)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modules permettent d'organiser le code d'une application sous forme de blocs de fonctionnalités communes.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683567" y="2710296"/>
            <a:ext cx="7848872" cy="3959064"/>
            <a:chOff x="755576" y="2470806"/>
            <a:chExt cx="7848872" cy="3959064"/>
          </a:xfrm>
        </p:grpSpPr>
        <p:grpSp>
          <p:nvGrpSpPr>
            <p:cNvPr id="3" name="Groupe 2"/>
            <p:cNvGrpSpPr/>
            <p:nvPr/>
          </p:nvGrpSpPr>
          <p:grpSpPr>
            <a:xfrm>
              <a:off x="755576" y="2470806"/>
              <a:ext cx="7848872" cy="3959064"/>
              <a:chOff x="755576" y="2470806"/>
              <a:chExt cx="7848872" cy="3959064"/>
            </a:xfrm>
          </p:grpSpPr>
          <p:sp>
            <p:nvSpPr>
              <p:cNvPr id="12" name="Rectangle : coins arrondis 11"/>
              <p:cNvSpPr/>
              <p:nvPr/>
            </p:nvSpPr>
            <p:spPr>
              <a:xfrm>
                <a:off x="755576" y="2470806"/>
                <a:ext cx="7848872" cy="39590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b="1" dirty="0"/>
                  <a:t>Module</a:t>
                </a:r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971600" y="3748764"/>
                <a:ext cx="1432843" cy="1966306"/>
                <a:chOff x="3275856" y="971009"/>
                <a:chExt cx="1432843" cy="1966306"/>
              </a:xfrm>
            </p:grpSpPr>
            <p:sp>
              <p:nvSpPr>
                <p:cNvPr id="27" name="Rectangle : coins arrondis 26"/>
                <p:cNvSpPr/>
                <p:nvPr/>
              </p:nvSpPr>
              <p:spPr>
                <a:xfrm>
                  <a:off x="3275856" y="971009"/>
                  <a:ext cx="1432843" cy="196630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/>
                    <a:t>Composant 1</a:t>
                  </a:r>
                </a:p>
              </p:txBody>
            </p:sp>
            <p:sp>
              <p:nvSpPr>
                <p:cNvPr id="28" name="Rectangle : coins arrondis 27"/>
                <p:cNvSpPr/>
                <p:nvPr/>
              </p:nvSpPr>
              <p:spPr>
                <a:xfrm>
                  <a:off x="3481230" y="2527944"/>
                  <a:ext cx="1047468" cy="28598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/>
                    <a:t>Style CSS</a:t>
                  </a:r>
                </a:p>
              </p:txBody>
            </p:sp>
            <p:sp>
              <p:nvSpPr>
                <p:cNvPr id="29" name="Rectangle : coins arrondis 28"/>
                <p:cNvSpPr/>
                <p:nvPr/>
              </p:nvSpPr>
              <p:spPr>
                <a:xfrm>
                  <a:off x="3476715" y="1958249"/>
                  <a:ext cx="1051983" cy="50664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/>
                    <a:t>Template HTML</a:t>
                  </a:r>
                </a:p>
              </p:txBody>
            </p:sp>
            <p:sp>
              <p:nvSpPr>
                <p:cNvPr id="30" name="Rectangle : coins arrondis 29"/>
                <p:cNvSpPr/>
                <p:nvPr/>
              </p:nvSpPr>
              <p:spPr>
                <a:xfrm>
                  <a:off x="3436787" y="1420670"/>
                  <a:ext cx="1119841" cy="459847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 err="1"/>
                    <a:t>Contrôlleur</a:t>
                  </a:r>
                  <a:r>
                    <a:rPr lang="fr-FR" sz="1400" b="1" dirty="0"/>
                    <a:t> JS</a:t>
                  </a:r>
                </a:p>
              </p:txBody>
            </p:sp>
          </p:grpSp>
          <p:grpSp>
            <p:nvGrpSpPr>
              <p:cNvPr id="31" name="Groupe 30"/>
              <p:cNvGrpSpPr/>
              <p:nvPr/>
            </p:nvGrpSpPr>
            <p:grpSpPr>
              <a:xfrm>
                <a:off x="2604808" y="3755522"/>
                <a:ext cx="1432843" cy="1966306"/>
                <a:chOff x="3275856" y="971009"/>
                <a:chExt cx="1432843" cy="1966306"/>
              </a:xfrm>
            </p:grpSpPr>
            <p:sp>
              <p:nvSpPr>
                <p:cNvPr id="32" name="Rectangle : coins arrondis 31"/>
                <p:cNvSpPr/>
                <p:nvPr/>
              </p:nvSpPr>
              <p:spPr>
                <a:xfrm>
                  <a:off x="3275856" y="971009"/>
                  <a:ext cx="1432843" cy="196630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/>
                    <a:t>Composant 2</a:t>
                  </a:r>
                </a:p>
              </p:txBody>
            </p:sp>
            <p:sp>
              <p:nvSpPr>
                <p:cNvPr id="33" name="Rectangle : coins arrondis 32"/>
                <p:cNvSpPr/>
                <p:nvPr/>
              </p:nvSpPr>
              <p:spPr>
                <a:xfrm>
                  <a:off x="3481230" y="2527944"/>
                  <a:ext cx="1047468" cy="28598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/>
                    <a:t>Style CSS</a:t>
                  </a:r>
                </a:p>
              </p:txBody>
            </p:sp>
            <p:sp>
              <p:nvSpPr>
                <p:cNvPr id="34" name="Rectangle : coins arrondis 33"/>
                <p:cNvSpPr/>
                <p:nvPr/>
              </p:nvSpPr>
              <p:spPr>
                <a:xfrm>
                  <a:off x="3476715" y="1958249"/>
                  <a:ext cx="1051983" cy="50664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/>
                    <a:t>Template HTML</a:t>
                  </a:r>
                </a:p>
              </p:txBody>
            </p:sp>
            <p:sp>
              <p:nvSpPr>
                <p:cNvPr id="35" name="Rectangle : coins arrondis 34"/>
                <p:cNvSpPr/>
                <p:nvPr/>
              </p:nvSpPr>
              <p:spPr>
                <a:xfrm>
                  <a:off x="3436787" y="1420670"/>
                  <a:ext cx="1119841" cy="459847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 err="1"/>
                    <a:t>Contrôlleur</a:t>
                  </a:r>
                  <a:r>
                    <a:rPr lang="fr-FR" sz="1400" b="1" dirty="0"/>
                    <a:t> JS</a:t>
                  </a:r>
                </a:p>
              </p:txBody>
            </p:sp>
          </p:grpSp>
          <p:sp>
            <p:nvSpPr>
              <p:cNvPr id="37" name="Rectangle : coins arrondis 36"/>
              <p:cNvSpPr/>
              <p:nvPr/>
            </p:nvSpPr>
            <p:spPr>
              <a:xfrm>
                <a:off x="2519859" y="5897205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sz="1400" b="1" dirty="0"/>
                  <a:t>directive 1</a:t>
                </a:r>
              </a:p>
            </p:txBody>
          </p:sp>
          <p:sp>
            <p:nvSpPr>
              <p:cNvPr id="41" name="Rectangle : coins arrondis 40"/>
              <p:cNvSpPr/>
              <p:nvPr/>
            </p:nvSpPr>
            <p:spPr>
              <a:xfrm>
                <a:off x="4037651" y="5895634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sz="1400" b="1" dirty="0"/>
                  <a:t>directive 2</a:t>
                </a:r>
              </a:p>
            </p:txBody>
          </p:sp>
          <p:sp>
            <p:nvSpPr>
              <p:cNvPr id="42" name="Rectangle : coins arrondis 41"/>
              <p:cNvSpPr/>
              <p:nvPr/>
            </p:nvSpPr>
            <p:spPr>
              <a:xfrm>
                <a:off x="994233" y="5889712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sz="1400" b="1" dirty="0"/>
                  <a:t>pipe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4213091" y="3106671"/>
              <a:ext cx="2843556" cy="1666816"/>
              <a:chOff x="2808564" y="2486524"/>
              <a:chExt cx="5472608" cy="3509448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2808564" y="2486524"/>
                <a:ext cx="5472608" cy="3509448"/>
                <a:chOff x="755576" y="2872469"/>
                <a:chExt cx="5472608" cy="3509448"/>
              </a:xfrm>
            </p:grpSpPr>
            <p:sp>
              <p:nvSpPr>
                <p:cNvPr id="45" name="Rectangle : coins arrondis 44"/>
                <p:cNvSpPr/>
                <p:nvPr/>
              </p:nvSpPr>
              <p:spPr>
                <a:xfrm>
                  <a:off x="755576" y="2872469"/>
                  <a:ext cx="5472608" cy="3509448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/>
                    <a:t>Sous Module A</a:t>
                  </a:r>
                </a:p>
              </p:txBody>
            </p:sp>
            <p:grpSp>
              <p:nvGrpSpPr>
                <p:cNvPr id="46" name="Groupe 45"/>
                <p:cNvGrpSpPr/>
                <p:nvPr/>
              </p:nvGrpSpPr>
              <p:grpSpPr>
                <a:xfrm>
                  <a:off x="971600" y="3748764"/>
                  <a:ext cx="1432843" cy="1966306"/>
                  <a:chOff x="3275856" y="971009"/>
                  <a:chExt cx="1432843" cy="1966306"/>
                </a:xfrm>
              </p:grpSpPr>
              <p:sp>
                <p:nvSpPr>
                  <p:cNvPr id="55" name="Rectangle : coins arrondis 54"/>
                  <p:cNvSpPr/>
                  <p:nvPr/>
                </p:nvSpPr>
                <p:spPr>
                  <a:xfrm>
                    <a:off x="3275856" y="971009"/>
                    <a:ext cx="1432843" cy="196630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fr-FR" sz="1400" b="1" dirty="0"/>
                  </a:p>
                </p:txBody>
              </p:sp>
              <p:sp>
                <p:nvSpPr>
                  <p:cNvPr id="56" name="Rectangle : coins arrondis 55"/>
                  <p:cNvSpPr/>
                  <p:nvPr/>
                </p:nvSpPr>
                <p:spPr>
                  <a:xfrm>
                    <a:off x="3481230" y="2527944"/>
                    <a:ext cx="1047468" cy="285984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fr-FR" sz="1400" b="1" dirty="0"/>
                  </a:p>
                </p:txBody>
              </p:sp>
              <p:sp>
                <p:nvSpPr>
                  <p:cNvPr id="57" name="Rectangle : coins arrondis 56"/>
                  <p:cNvSpPr/>
                  <p:nvPr/>
                </p:nvSpPr>
                <p:spPr>
                  <a:xfrm>
                    <a:off x="3476715" y="1958249"/>
                    <a:ext cx="1051983" cy="506649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fr-FR" sz="1400" b="1" dirty="0"/>
                  </a:p>
                </p:txBody>
              </p:sp>
              <p:sp>
                <p:nvSpPr>
                  <p:cNvPr id="58" name="Rectangle : coins arrondis 57"/>
                  <p:cNvSpPr/>
                  <p:nvPr/>
                </p:nvSpPr>
                <p:spPr>
                  <a:xfrm>
                    <a:off x="3436787" y="1420670"/>
                    <a:ext cx="1119841" cy="459847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fr-FR" sz="1400" b="1" dirty="0"/>
                  </a:p>
                </p:txBody>
              </p:sp>
            </p:grpSp>
            <p:sp>
              <p:nvSpPr>
                <p:cNvPr id="48" name="Rectangle : coins arrondis 47"/>
                <p:cNvSpPr/>
                <p:nvPr/>
              </p:nvSpPr>
              <p:spPr>
                <a:xfrm>
                  <a:off x="1888386" y="5865942"/>
                  <a:ext cx="1432843" cy="36242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49" name="Rectangle : coins arrondis 48"/>
                <p:cNvSpPr/>
                <p:nvPr/>
              </p:nvSpPr>
              <p:spPr>
                <a:xfrm>
                  <a:off x="3491880" y="5887803"/>
                  <a:ext cx="1432843" cy="36242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50" name="Rectangle : coins arrondis 49"/>
                <p:cNvSpPr/>
                <p:nvPr/>
              </p:nvSpPr>
              <p:spPr>
                <a:xfrm>
                  <a:off x="4134261" y="3749692"/>
                  <a:ext cx="1432843" cy="36242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</p:grpSp>
          <p:sp>
            <p:nvSpPr>
              <p:cNvPr id="59" name="Rectangle : coins arrondis 58"/>
              <p:cNvSpPr/>
              <p:nvPr/>
            </p:nvSpPr>
            <p:spPr>
              <a:xfrm>
                <a:off x="4614250" y="3380226"/>
                <a:ext cx="1432843" cy="196630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60" name="Rectangle : coins arrondis 59"/>
              <p:cNvSpPr/>
              <p:nvPr/>
            </p:nvSpPr>
            <p:spPr>
              <a:xfrm>
                <a:off x="4819624" y="4937161"/>
                <a:ext cx="1047468" cy="28598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61" name="Rectangle : coins arrondis 60"/>
              <p:cNvSpPr/>
              <p:nvPr/>
            </p:nvSpPr>
            <p:spPr>
              <a:xfrm>
                <a:off x="4815109" y="4367466"/>
                <a:ext cx="1051983" cy="50664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62" name="Rectangle : coins arrondis 61"/>
              <p:cNvSpPr/>
              <p:nvPr/>
            </p:nvSpPr>
            <p:spPr>
              <a:xfrm>
                <a:off x="4775181" y="3829887"/>
                <a:ext cx="1119841" cy="45984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</p:grpSp>
        <p:grpSp>
          <p:nvGrpSpPr>
            <p:cNvPr id="78" name="Groupe 77"/>
            <p:cNvGrpSpPr/>
            <p:nvPr/>
          </p:nvGrpSpPr>
          <p:grpSpPr>
            <a:xfrm>
              <a:off x="5645934" y="4575944"/>
              <a:ext cx="2843556" cy="1666816"/>
              <a:chOff x="2808564" y="2486524"/>
              <a:chExt cx="5472608" cy="3509448"/>
            </a:xfrm>
          </p:grpSpPr>
          <p:grpSp>
            <p:nvGrpSpPr>
              <p:cNvPr id="79" name="Groupe 78"/>
              <p:cNvGrpSpPr/>
              <p:nvPr/>
            </p:nvGrpSpPr>
            <p:grpSpPr>
              <a:xfrm>
                <a:off x="2808564" y="2486524"/>
                <a:ext cx="5472608" cy="3509448"/>
                <a:chOff x="755576" y="2872469"/>
                <a:chExt cx="5472608" cy="3509448"/>
              </a:xfrm>
            </p:grpSpPr>
            <p:sp>
              <p:nvSpPr>
                <p:cNvPr id="84" name="Rectangle : coins arrondis 83"/>
                <p:cNvSpPr/>
                <p:nvPr/>
              </p:nvSpPr>
              <p:spPr>
                <a:xfrm>
                  <a:off x="755576" y="2872469"/>
                  <a:ext cx="5472608" cy="3509448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400" b="1" dirty="0"/>
                    <a:t>Sous Module B</a:t>
                  </a:r>
                </a:p>
              </p:txBody>
            </p:sp>
            <p:grpSp>
              <p:nvGrpSpPr>
                <p:cNvPr id="85" name="Groupe 84"/>
                <p:cNvGrpSpPr/>
                <p:nvPr/>
              </p:nvGrpSpPr>
              <p:grpSpPr>
                <a:xfrm>
                  <a:off x="971600" y="3748764"/>
                  <a:ext cx="1432843" cy="1966306"/>
                  <a:chOff x="3275856" y="971009"/>
                  <a:chExt cx="1432843" cy="1966306"/>
                </a:xfrm>
              </p:grpSpPr>
              <p:sp>
                <p:nvSpPr>
                  <p:cNvPr id="89" name="Rectangle : coins arrondis 88"/>
                  <p:cNvSpPr/>
                  <p:nvPr/>
                </p:nvSpPr>
                <p:spPr>
                  <a:xfrm>
                    <a:off x="3275856" y="971009"/>
                    <a:ext cx="1432843" cy="196630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fr-FR" sz="1400" b="1" dirty="0"/>
                  </a:p>
                </p:txBody>
              </p:sp>
              <p:sp>
                <p:nvSpPr>
                  <p:cNvPr id="90" name="Rectangle : coins arrondis 89"/>
                  <p:cNvSpPr/>
                  <p:nvPr/>
                </p:nvSpPr>
                <p:spPr>
                  <a:xfrm>
                    <a:off x="3481230" y="2527944"/>
                    <a:ext cx="1047468" cy="285984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fr-FR" sz="1400" b="1" dirty="0"/>
                  </a:p>
                </p:txBody>
              </p:sp>
              <p:sp>
                <p:nvSpPr>
                  <p:cNvPr id="91" name="Rectangle : coins arrondis 90"/>
                  <p:cNvSpPr/>
                  <p:nvPr/>
                </p:nvSpPr>
                <p:spPr>
                  <a:xfrm>
                    <a:off x="3476715" y="1958249"/>
                    <a:ext cx="1051983" cy="506649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fr-FR" sz="1400" b="1" dirty="0"/>
                  </a:p>
                </p:txBody>
              </p:sp>
              <p:sp>
                <p:nvSpPr>
                  <p:cNvPr id="92" name="Rectangle : coins arrondis 91"/>
                  <p:cNvSpPr/>
                  <p:nvPr/>
                </p:nvSpPr>
                <p:spPr>
                  <a:xfrm>
                    <a:off x="3436787" y="1420670"/>
                    <a:ext cx="1119841" cy="459847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endParaRPr lang="fr-FR" sz="1400" b="1" dirty="0"/>
                  </a:p>
                </p:txBody>
              </p:sp>
            </p:grpSp>
            <p:sp>
              <p:nvSpPr>
                <p:cNvPr id="86" name="Rectangle : coins arrondis 85"/>
                <p:cNvSpPr/>
                <p:nvPr/>
              </p:nvSpPr>
              <p:spPr>
                <a:xfrm>
                  <a:off x="1888386" y="5865942"/>
                  <a:ext cx="1432843" cy="36242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87" name="Rectangle : coins arrondis 86"/>
                <p:cNvSpPr/>
                <p:nvPr/>
              </p:nvSpPr>
              <p:spPr>
                <a:xfrm>
                  <a:off x="3491880" y="5887803"/>
                  <a:ext cx="1432843" cy="36242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88" name="Rectangle : coins arrondis 87"/>
                <p:cNvSpPr/>
                <p:nvPr/>
              </p:nvSpPr>
              <p:spPr>
                <a:xfrm>
                  <a:off x="4134261" y="3749692"/>
                  <a:ext cx="1432843" cy="36242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</p:grpSp>
          <p:sp>
            <p:nvSpPr>
              <p:cNvPr id="80" name="Rectangle : coins arrondis 79"/>
              <p:cNvSpPr/>
              <p:nvPr/>
            </p:nvSpPr>
            <p:spPr>
              <a:xfrm>
                <a:off x="4614250" y="3380226"/>
                <a:ext cx="1432843" cy="196630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81" name="Rectangle : coins arrondis 80"/>
              <p:cNvSpPr/>
              <p:nvPr/>
            </p:nvSpPr>
            <p:spPr>
              <a:xfrm>
                <a:off x="4819624" y="4937161"/>
                <a:ext cx="1047468" cy="28598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82" name="Rectangle : coins arrondis 81"/>
              <p:cNvSpPr/>
              <p:nvPr/>
            </p:nvSpPr>
            <p:spPr>
              <a:xfrm>
                <a:off x="4815109" y="4367466"/>
                <a:ext cx="1051983" cy="50664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83" name="Rectangle : coins arrondis 82"/>
              <p:cNvSpPr/>
              <p:nvPr/>
            </p:nvSpPr>
            <p:spPr>
              <a:xfrm>
                <a:off x="4775181" y="3829887"/>
                <a:ext cx="1119841" cy="45984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</p:grpSp>
      </p:grpSp>
      <p:sp>
        <p:nvSpPr>
          <p:cNvPr id="139" name="Rectangle : coins arrondis 138"/>
          <p:cNvSpPr/>
          <p:nvPr/>
        </p:nvSpPr>
        <p:spPr>
          <a:xfrm>
            <a:off x="3977777" y="5712423"/>
            <a:ext cx="1432843" cy="3624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Service</a:t>
            </a:r>
          </a:p>
        </p:txBody>
      </p:sp>
      <p:sp>
        <p:nvSpPr>
          <p:cNvPr id="143" name="Rectangle : coins arrondis 142"/>
          <p:cNvSpPr/>
          <p:nvPr/>
        </p:nvSpPr>
        <p:spPr>
          <a:xfrm>
            <a:off x="7340391" y="5993397"/>
            <a:ext cx="744502" cy="1721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400" b="1" dirty="0"/>
          </a:p>
        </p:txBody>
      </p:sp>
      <p:sp>
        <p:nvSpPr>
          <p:cNvPr id="144" name="Rectangle : coins arrondis 143"/>
          <p:cNvSpPr/>
          <p:nvPr/>
        </p:nvSpPr>
        <p:spPr>
          <a:xfrm>
            <a:off x="5896640" y="4527745"/>
            <a:ext cx="744502" cy="1721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400" b="1" dirty="0"/>
          </a:p>
        </p:txBody>
      </p:sp>
      <p:sp>
        <p:nvSpPr>
          <p:cNvPr id="6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951829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premier module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9" y="71648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Création du module racine :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755576" y="1085812"/>
            <a:ext cx="7128792" cy="3461234"/>
            <a:chOff x="1475655" y="2309087"/>
            <a:chExt cx="5190869" cy="3461234"/>
          </a:xfrm>
        </p:grpSpPr>
        <p:sp>
          <p:nvSpPr>
            <p:cNvPr id="52" name="Rectangle 51"/>
            <p:cNvSpPr/>
            <p:nvPr>
              <p:custDataLst>
                <p:custData r:id="rId1"/>
              </p:custDataLst>
            </p:nvPr>
          </p:nvSpPr>
          <p:spPr>
            <a:xfrm>
              <a:off x="1475655" y="2708920"/>
              <a:ext cx="5190869" cy="306140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import { </a:t>
              </a:r>
              <a:r>
                <a:rPr lang="en-US" sz="1600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NgModule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} from '@angular/core';</a:t>
              </a:r>
            </a:p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import {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BrowserModule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} from '@angular/platform-browser';</a:t>
              </a:r>
            </a:p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import {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PremierComponent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} from './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app.component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';</a:t>
              </a:r>
            </a:p>
            <a:p>
              <a:pPr lvl="0">
                <a:defRPr/>
              </a:pPr>
              <a:endParaRPr lang="en-US" sz="1600" b="1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@</a:t>
              </a:r>
              <a:r>
                <a:rPr lang="en-US" sz="1600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NgModule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({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imports: [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BrowserModule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],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declarations: [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PremierComponent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],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bootstrap: [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PremierComponent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]</a:t>
              </a:r>
            </a:p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})</a:t>
              </a:r>
            </a:p>
            <a:p>
              <a:pPr lvl="0">
                <a:defRPr/>
              </a:pPr>
              <a:endParaRPr lang="en-US" sz="1600" b="1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AppModule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 : avec coins supérieurs arrondis 52"/>
            <p:cNvSpPr/>
            <p:nvPr/>
          </p:nvSpPr>
          <p:spPr>
            <a:xfrm>
              <a:off x="1475656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app.module.ts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107504" y="4841285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NgModule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: Indique à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que </a:t>
            </a: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AppModule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</a:rPr>
              <a:t>est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un module.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BrowserModule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Importe les éléments habituels d'une application (directives, services…)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declarations :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</a:rPr>
              <a:t>Liste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des </a:t>
            </a: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composants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à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</a:rPr>
              <a:t>inclure</a:t>
            </a:r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bootstrap 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Composant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à charger </a:t>
            </a:r>
            <a:r>
              <a:rPr lang="en-US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en</a:t>
            </a:r>
            <a:r>
              <a:rPr lang="en-US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premier sur la page index.html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4734743" y="2851150"/>
            <a:ext cx="4166459" cy="1284644"/>
            <a:chOff x="533176" y="2132856"/>
            <a:chExt cx="6045967" cy="2114567"/>
          </a:xfrm>
        </p:grpSpPr>
        <p:sp>
          <p:nvSpPr>
            <p:cNvPr id="11" name="Rectangle : coins arrondis 10"/>
            <p:cNvSpPr/>
            <p:nvPr/>
          </p:nvSpPr>
          <p:spPr>
            <a:xfrm>
              <a:off x="533176" y="2132856"/>
              <a:ext cx="6045967" cy="21145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rtlCol="0" anchor="ctr"/>
            <a:lstStyle/>
            <a:p>
              <a:pPr lvl="0">
                <a:defRPr/>
              </a:pPr>
              <a:r>
                <a:rPr lang="en-US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BrowserModule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ne </a:t>
              </a:r>
              <a:r>
                <a:rPr lang="en-US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peut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être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inclus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que </a:t>
              </a:r>
              <a:r>
                <a:rPr lang="en-US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dans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le module principal </a:t>
              </a:r>
              <a:r>
                <a:rPr lang="en-US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sinon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il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faut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utiliser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CommonModule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57" y="2705811"/>
              <a:ext cx="864955" cy="968658"/>
            </a:xfrm>
            <a:prstGeom prst="rect">
              <a:avLst/>
            </a:prstGeom>
          </p:spPr>
        </p:pic>
      </p:grpSp>
      <p:sp>
        <p:nvSpPr>
          <p:cNvPr id="1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278683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Script d'exécution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8" y="111894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Script d'exécution de l'application: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503548" y="1705891"/>
            <a:ext cx="8064896" cy="1839132"/>
            <a:chOff x="1475655" y="2309087"/>
            <a:chExt cx="5872498" cy="1839132"/>
          </a:xfrm>
        </p:grpSpPr>
        <p:sp>
          <p:nvSpPr>
            <p:cNvPr id="52" name="Rectangle 51"/>
            <p:cNvSpPr/>
            <p:nvPr>
              <p:custDataLst>
                <p:custData r:id="rId1"/>
              </p:custDataLst>
            </p:nvPr>
          </p:nvSpPr>
          <p:spPr>
            <a:xfrm>
              <a:off x="1475655" y="2708920"/>
              <a:ext cx="5872498" cy="143929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import { </a:t>
              </a:r>
              <a:r>
                <a:rPr lang="en-US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platformBrowserDynamic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} from '@angular/platform-browser-dynamic';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import { </a:t>
              </a:r>
              <a:r>
                <a:rPr lang="en-US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AppModule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} from './</a:t>
              </a:r>
              <a:r>
                <a:rPr lang="en-US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app.module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';</a:t>
              </a:r>
            </a:p>
            <a:p>
              <a:pPr lvl="0">
                <a:defRPr/>
              </a:pPr>
              <a:endParaRPr lang="en-US" b="1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platformBrowserDynamic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().</a:t>
              </a:r>
              <a:r>
                <a:rPr lang="en-US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bootstrapModule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(</a:t>
              </a:r>
              <a:r>
                <a:rPr lang="en-US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AppModule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);</a:t>
              </a:r>
              <a:endPara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 : avec coins supérieurs arrondis 52"/>
            <p:cNvSpPr/>
            <p:nvPr/>
          </p:nvSpPr>
          <p:spPr>
            <a:xfrm>
              <a:off x="1475656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main.ts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251518" y="4195603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 err="1">
                <a:cs typeface="Courier New" panose="02070309020205020404" pitchFamily="49" charset="0"/>
              </a:rPr>
              <a:t>platformBrowserDynamic</a:t>
            </a:r>
            <a:r>
              <a:rPr lang="en-US" b="1" dirty="0">
                <a:cs typeface="Courier New" panose="02070309020205020404" pitchFamily="49" charset="0"/>
              </a:rPr>
              <a:t> : 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Permet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d'executer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une</a:t>
            </a:r>
            <a:r>
              <a:rPr lang="en-US" dirty="0">
                <a:cs typeface="Courier New" panose="02070309020205020404" pitchFamily="49" charset="0"/>
              </a:rPr>
              <a:t> application </a:t>
            </a:r>
            <a:r>
              <a:rPr lang="en-US" dirty="0" err="1">
                <a:cs typeface="Courier New" panose="02070309020205020404" pitchFamily="49" charset="0"/>
              </a:rPr>
              <a:t>dans</a:t>
            </a:r>
            <a:r>
              <a:rPr lang="en-US" dirty="0">
                <a:cs typeface="Courier New" panose="02070309020205020404" pitchFamily="49" charset="0"/>
              </a:rPr>
              <a:t> un </a:t>
            </a:r>
            <a:r>
              <a:rPr lang="en-US" dirty="0" err="1">
                <a:cs typeface="Courier New" panose="02070309020205020404" pitchFamily="49" charset="0"/>
              </a:rPr>
              <a:t>navigateur</a:t>
            </a:r>
            <a:endParaRPr lang="en-US" dirty="0"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cs typeface="Courier New" panose="02070309020205020404" pitchFamily="49" charset="0"/>
              </a:rPr>
              <a:t>bootstrapModule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</a:rPr>
              <a:t>Indique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le module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</a:rPr>
              <a:t>racine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cs typeface="Courier New" panose="02070309020205020404" pitchFamily="49" charset="0"/>
              </a:rPr>
              <a:t>notre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application</a:t>
            </a:r>
            <a:endParaRPr lang="fr-FR" b="1" dirty="0">
              <a:latin typeface="Calibri"/>
            </a:endParaRPr>
          </a:p>
        </p:txBody>
      </p:sp>
      <p:sp>
        <p:nvSpPr>
          <p:cNvPr id="1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73110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premier module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9" y="71648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Schéma simplifié d'une application qui sera lancé par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507994" y="3786520"/>
            <a:ext cx="2695924" cy="1666816"/>
            <a:chOff x="2808564" y="2486525"/>
            <a:chExt cx="5188481" cy="3509447"/>
          </a:xfrm>
        </p:grpSpPr>
        <p:grpSp>
          <p:nvGrpSpPr>
            <p:cNvPr id="28" name="Groupe 27"/>
            <p:cNvGrpSpPr/>
            <p:nvPr/>
          </p:nvGrpSpPr>
          <p:grpSpPr>
            <a:xfrm>
              <a:off x="2808564" y="2486525"/>
              <a:ext cx="5188481" cy="3509447"/>
              <a:chOff x="755576" y="2872470"/>
              <a:chExt cx="5188481" cy="3509447"/>
            </a:xfrm>
          </p:grpSpPr>
          <p:sp>
            <p:nvSpPr>
              <p:cNvPr id="33" name="Rectangle : coins arrondis 32"/>
              <p:cNvSpPr/>
              <p:nvPr/>
            </p:nvSpPr>
            <p:spPr>
              <a:xfrm>
                <a:off x="755576" y="2872470"/>
                <a:ext cx="5188481" cy="350944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sz="1400" b="1" dirty="0"/>
                  <a:t>Sous Module</a:t>
                </a:r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971600" y="3748764"/>
                <a:ext cx="1432843" cy="1966306"/>
                <a:chOff x="3275856" y="971009"/>
                <a:chExt cx="1432843" cy="1966306"/>
              </a:xfrm>
            </p:grpSpPr>
            <p:sp>
              <p:nvSpPr>
                <p:cNvPr id="38" name="Rectangle : coins arrondis 37"/>
                <p:cNvSpPr/>
                <p:nvPr/>
              </p:nvSpPr>
              <p:spPr>
                <a:xfrm>
                  <a:off x="3275856" y="971009"/>
                  <a:ext cx="1432843" cy="196630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39" name="Rectangle : coins arrondis 38"/>
                <p:cNvSpPr/>
                <p:nvPr/>
              </p:nvSpPr>
              <p:spPr>
                <a:xfrm>
                  <a:off x="3481230" y="2527944"/>
                  <a:ext cx="1047468" cy="28598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40" name="Rectangle : coins arrondis 39"/>
                <p:cNvSpPr/>
                <p:nvPr/>
              </p:nvSpPr>
              <p:spPr>
                <a:xfrm>
                  <a:off x="3476715" y="1958249"/>
                  <a:ext cx="1051983" cy="50664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41" name="Rectangle : coins arrondis 40"/>
                <p:cNvSpPr/>
                <p:nvPr/>
              </p:nvSpPr>
              <p:spPr>
                <a:xfrm>
                  <a:off x="3436787" y="1420670"/>
                  <a:ext cx="1119841" cy="459847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</p:grpSp>
          <p:sp>
            <p:nvSpPr>
              <p:cNvPr id="35" name="Rectangle : coins arrondis 34"/>
              <p:cNvSpPr/>
              <p:nvPr/>
            </p:nvSpPr>
            <p:spPr>
              <a:xfrm>
                <a:off x="1888386" y="5865942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36" name="Rectangle : coins arrondis 35"/>
              <p:cNvSpPr/>
              <p:nvPr/>
            </p:nvSpPr>
            <p:spPr>
              <a:xfrm>
                <a:off x="3491880" y="5887803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37" name="Rectangle : coins arrondis 36"/>
              <p:cNvSpPr/>
              <p:nvPr/>
            </p:nvSpPr>
            <p:spPr>
              <a:xfrm>
                <a:off x="4134261" y="3749692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</p:grpSp>
        <p:sp>
          <p:nvSpPr>
            <p:cNvPr id="29" name="Rectangle : coins arrondis 28"/>
            <p:cNvSpPr/>
            <p:nvPr/>
          </p:nvSpPr>
          <p:spPr>
            <a:xfrm>
              <a:off x="4614250" y="3380226"/>
              <a:ext cx="1432843" cy="1966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  <p:sp>
          <p:nvSpPr>
            <p:cNvPr id="30" name="Rectangle : coins arrondis 29"/>
            <p:cNvSpPr/>
            <p:nvPr/>
          </p:nvSpPr>
          <p:spPr>
            <a:xfrm>
              <a:off x="4819624" y="4937161"/>
              <a:ext cx="1047468" cy="28598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  <p:sp>
          <p:nvSpPr>
            <p:cNvPr id="31" name="Rectangle : coins arrondis 30"/>
            <p:cNvSpPr/>
            <p:nvPr/>
          </p:nvSpPr>
          <p:spPr>
            <a:xfrm>
              <a:off x="4815109" y="4367466"/>
              <a:ext cx="1051983" cy="50664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  <p:sp>
          <p:nvSpPr>
            <p:cNvPr id="32" name="Rectangle : coins arrondis 31"/>
            <p:cNvSpPr/>
            <p:nvPr/>
          </p:nvSpPr>
          <p:spPr>
            <a:xfrm>
              <a:off x="4775181" y="3829887"/>
              <a:ext cx="1119841" cy="45984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</p:grpSp>
      <p:sp>
        <p:nvSpPr>
          <p:cNvPr id="3" name="Rectangle : coins arrondis 2"/>
          <p:cNvSpPr/>
          <p:nvPr/>
        </p:nvSpPr>
        <p:spPr>
          <a:xfrm>
            <a:off x="1331640" y="1412776"/>
            <a:ext cx="65527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grpSp>
        <p:nvGrpSpPr>
          <p:cNvPr id="107" name="Groupe 106"/>
          <p:cNvGrpSpPr/>
          <p:nvPr/>
        </p:nvGrpSpPr>
        <p:grpSpPr>
          <a:xfrm>
            <a:off x="3270223" y="3786520"/>
            <a:ext cx="2695924" cy="1666816"/>
            <a:chOff x="2808564" y="2486525"/>
            <a:chExt cx="5188481" cy="3509447"/>
          </a:xfrm>
        </p:grpSpPr>
        <p:grpSp>
          <p:nvGrpSpPr>
            <p:cNvPr id="108" name="Groupe 107"/>
            <p:cNvGrpSpPr/>
            <p:nvPr/>
          </p:nvGrpSpPr>
          <p:grpSpPr>
            <a:xfrm>
              <a:off x="2808564" y="2486525"/>
              <a:ext cx="5188481" cy="3509447"/>
              <a:chOff x="755576" y="2872470"/>
              <a:chExt cx="5188481" cy="3509447"/>
            </a:xfrm>
          </p:grpSpPr>
          <p:sp>
            <p:nvSpPr>
              <p:cNvPr id="113" name="Rectangle : coins arrondis 112"/>
              <p:cNvSpPr/>
              <p:nvPr/>
            </p:nvSpPr>
            <p:spPr>
              <a:xfrm>
                <a:off x="755576" y="2872470"/>
                <a:ext cx="5188481" cy="350944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sz="1400" b="1" dirty="0"/>
                  <a:t>Sous Module</a:t>
                </a:r>
              </a:p>
            </p:txBody>
          </p:sp>
          <p:grpSp>
            <p:nvGrpSpPr>
              <p:cNvPr id="114" name="Groupe 113"/>
              <p:cNvGrpSpPr/>
              <p:nvPr/>
            </p:nvGrpSpPr>
            <p:grpSpPr>
              <a:xfrm>
                <a:off x="971600" y="3748764"/>
                <a:ext cx="1432843" cy="1966306"/>
                <a:chOff x="3275856" y="971009"/>
                <a:chExt cx="1432843" cy="1966306"/>
              </a:xfrm>
            </p:grpSpPr>
            <p:sp>
              <p:nvSpPr>
                <p:cNvPr id="118" name="Rectangle : coins arrondis 117"/>
                <p:cNvSpPr/>
                <p:nvPr/>
              </p:nvSpPr>
              <p:spPr>
                <a:xfrm>
                  <a:off x="3275856" y="971009"/>
                  <a:ext cx="1432843" cy="196630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119" name="Rectangle : coins arrondis 118"/>
                <p:cNvSpPr/>
                <p:nvPr/>
              </p:nvSpPr>
              <p:spPr>
                <a:xfrm>
                  <a:off x="3481230" y="2527944"/>
                  <a:ext cx="1047468" cy="28598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120" name="Rectangle : coins arrondis 119"/>
                <p:cNvSpPr/>
                <p:nvPr/>
              </p:nvSpPr>
              <p:spPr>
                <a:xfrm>
                  <a:off x="3476715" y="1958249"/>
                  <a:ext cx="1051983" cy="50664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121" name="Rectangle : coins arrondis 120"/>
                <p:cNvSpPr/>
                <p:nvPr/>
              </p:nvSpPr>
              <p:spPr>
                <a:xfrm>
                  <a:off x="3436787" y="1420670"/>
                  <a:ext cx="1119841" cy="459847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</p:grpSp>
          <p:sp>
            <p:nvSpPr>
              <p:cNvPr id="115" name="Rectangle : coins arrondis 114"/>
              <p:cNvSpPr/>
              <p:nvPr/>
            </p:nvSpPr>
            <p:spPr>
              <a:xfrm>
                <a:off x="1888386" y="5865942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116" name="Rectangle : coins arrondis 115"/>
              <p:cNvSpPr/>
              <p:nvPr/>
            </p:nvSpPr>
            <p:spPr>
              <a:xfrm>
                <a:off x="3491880" y="5887803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117" name="Rectangle : coins arrondis 116"/>
              <p:cNvSpPr/>
              <p:nvPr/>
            </p:nvSpPr>
            <p:spPr>
              <a:xfrm>
                <a:off x="4134261" y="3749692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</p:grpSp>
        <p:sp>
          <p:nvSpPr>
            <p:cNvPr id="109" name="Rectangle : coins arrondis 108"/>
            <p:cNvSpPr/>
            <p:nvPr/>
          </p:nvSpPr>
          <p:spPr>
            <a:xfrm>
              <a:off x="4614250" y="3380226"/>
              <a:ext cx="1432843" cy="1966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  <p:sp>
          <p:nvSpPr>
            <p:cNvPr id="110" name="Rectangle : coins arrondis 109"/>
            <p:cNvSpPr/>
            <p:nvPr/>
          </p:nvSpPr>
          <p:spPr>
            <a:xfrm>
              <a:off x="4819624" y="4937161"/>
              <a:ext cx="1047468" cy="28598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  <p:sp>
          <p:nvSpPr>
            <p:cNvPr id="111" name="Rectangle : coins arrondis 110"/>
            <p:cNvSpPr/>
            <p:nvPr/>
          </p:nvSpPr>
          <p:spPr>
            <a:xfrm>
              <a:off x="4815109" y="4367466"/>
              <a:ext cx="1051983" cy="50664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  <p:sp>
          <p:nvSpPr>
            <p:cNvPr id="112" name="Rectangle : coins arrondis 111"/>
            <p:cNvSpPr/>
            <p:nvPr/>
          </p:nvSpPr>
          <p:spPr>
            <a:xfrm>
              <a:off x="4775181" y="3829887"/>
              <a:ext cx="1119841" cy="45984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6029781" y="3771759"/>
            <a:ext cx="2695924" cy="1666816"/>
            <a:chOff x="2808564" y="2486525"/>
            <a:chExt cx="5188481" cy="3509447"/>
          </a:xfrm>
        </p:grpSpPr>
        <p:grpSp>
          <p:nvGrpSpPr>
            <p:cNvPr id="138" name="Groupe 137"/>
            <p:cNvGrpSpPr/>
            <p:nvPr/>
          </p:nvGrpSpPr>
          <p:grpSpPr>
            <a:xfrm>
              <a:off x="2808564" y="2486525"/>
              <a:ext cx="5188481" cy="3509447"/>
              <a:chOff x="755576" y="2872470"/>
              <a:chExt cx="5188481" cy="3509447"/>
            </a:xfrm>
          </p:grpSpPr>
          <p:sp>
            <p:nvSpPr>
              <p:cNvPr id="143" name="Rectangle : coins arrondis 142"/>
              <p:cNvSpPr/>
              <p:nvPr/>
            </p:nvSpPr>
            <p:spPr>
              <a:xfrm>
                <a:off x="755576" y="2872470"/>
                <a:ext cx="5188481" cy="350944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sz="1400" b="1" dirty="0"/>
                  <a:t>Sous Module</a:t>
                </a:r>
              </a:p>
            </p:txBody>
          </p:sp>
          <p:grpSp>
            <p:nvGrpSpPr>
              <p:cNvPr id="144" name="Groupe 143"/>
              <p:cNvGrpSpPr/>
              <p:nvPr/>
            </p:nvGrpSpPr>
            <p:grpSpPr>
              <a:xfrm>
                <a:off x="971600" y="3748764"/>
                <a:ext cx="1432843" cy="1966306"/>
                <a:chOff x="3275856" y="971009"/>
                <a:chExt cx="1432843" cy="1966306"/>
              </a:xfrm>
            </p:grpSpPr>
            <p:sp>
              <p:nvSpPr>
                <p:cNvPr id="148" name="Rectangle : coins arrondis 147"/>
                <p:cNvSpPr/>
                <p:nvPr/>
              </p:nvSpPr>
              <p:spPr>
                <a:xfrm>
                  <a:off x="3275856" y="971009"/>
                  <a:ext cx="1432843" cy="196630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149" name="Rectangle : coins arrondis 148"/>
                <p:cNvSpPr/>
                <p:nvPr/>
              </p:nvSpPr>
              <p:spPr>
                <a:xfrm>
                  <a:off x="3481230" y="2527944"/>
                  <a:ext cx="1047468" cy="28598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150" name="Rectangle : coins arrondis 149"/>
                <p:cNvSpPr/>
                <p:nvPr/>
              </p:nvSpPr>
              <p:spPr>
                <a:xfrm>
                  <a:off x="3476715" y="1958249"/>
                  <a:ext cx="1051983" cy="50664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  <p:sp>
              <p:nvSpPr>
                <p:cNvPr id="151" name="Rectangle : coins arrondis 150"/>
                <p:cNvSpPr/>
                <p:nvPr/>
              </p:nvSpPr>
              <p:spPr>
                <a:xfrm>
                  <a:off x="3436787" y="1420670"/>
                  <a:ext cx="1119841" cy="459847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fr-FR" sz="1400" b="1" dirty="0"/>
                </a:p>
              </p:txBody>
            </p:sp>
          </p:grpSp>
          <p:sp>
            <p:nvSpPr>
              <p:cNvPr id="145" name="Rectangle : coins arrondis 144"/>
              <p:cNvSpPr/>
              <p:nvPr/>
            </p:nvSpPr>
            <p:spPr>
              <a:xfrm>
                <a:off x="1888386" y="5865942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146" name="Rectangle : coins arrondis 145"/>
              <p:cNvSpPr/>
              <p:nvPr/>
            </p:nvSpPr>
            <p:spPr>
              <a:xfrm>
                <a:off x="3491880" y="5887803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  <p:sp>
            <p:nvSpPr>
              <p:cNvPr id="147" name="Rectangle : coins arrondis 146"/>
              <p:cNvSpPr/>
              <p:nvPr/>
            </p:nvSpPr>
            <p:spPr>
              <a:xfrm>
                <a:off x="4134261" y="3749692"/>
                <a:ext cx="1432843" cy="3624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400" b="1" dirty="0"/>
              </a:p>
            </p:txBody>
          </p:sp>
        </p:grpSp>
        <p:sp>
          <p:nvSpPr>
            <p:cNvPr id="139" name="Rectangle : coins arrondis 138"/>
            <p:cNvSpPr/>
            <p:nvPr/>
          </p:nvSpPr>
          <p:spPr>
            <a:xfrm>
              <a:off x="4614250" y="3380226"/>
              <a:ext cx="1432843" cy="1966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  <p:sp>
          <p:nvSpPr>
            <p:cNvPr id="140" name="Rectangle : coins arrondis 139"/>
            <p:cNvSpPr/>
            <p:nvPr/>
          </p:nvSpPr>
          <p:spPr>
            <a:xfrm>
              <a:off x="4819624" y="4937161"/>
              <a:ext cx="1047468" cy="28598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  <p:sp>
          <p:nvSpPr>
            <p:cNvPr id="141" name="Rectangle : coins arrondis 140"/>
            <p:cNvSpPr/>
            <p:nvPr/>
          </p:nvSpPr>
          <p:spPr>
            <a:xfrm>
              <a:off x="4815109" y="4367466"/>
              <a:ext cx="1051983" cy="50664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  <p:sp>
          <p:nvSpPr>
            <p:cNvPr id="142" name="Rectangle : coins arrondis 141"/>
            <p:cNvSpPr/>
            <p:nvPr/>
          </p:nvSpPr>
          <p:spPr>
            <a:xfrm>
              <a:off x="4775181" y="3829887"/>
              <a:ext cx="1119841" cy="45984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400" b="1" dirty="0"/>
            </a:p>
          </p:txBody>
        </p:sp>
      </p:grpSp>
      <p:cxnSp>
        <p:nvCxnSpPr>
          <p:cNvPr id="5" name="Connecteur droit 4"/>
          <p:cNvCxnSpPr>
            <a:cxnSpLocks/>
            <a:stCxn id="3" idx="2"/>
            <a:endCxn id="42" idx="0"/>
          </p:cNvCxnSpPr>
          <p:nvPr/>
        </p:nvCxnSpPr>
        <p:spPr>
          <a:xfrm flipH="1">
            <a:off x="4608003" y="1916832"/>
            <a:ext cx="1" cy="2295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endCxn id="33" idx="0"/>
          </p:cNvCxnSpPr>
          <p:nvPr/>
        </p:nvCxnSpPr>
        <p:spPr>
          <a:xfrm flipH="1">
            <a:off x="1855956" y="3353047"/>
            <a:ext cx="1043986" cy="433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>
            <a:cxnSpLocks/>
            <a:endCxn id="143" idx="0"/>
          </p:cNvCxnSpPr>
          <p:nvPr/>
        </p:nvCxnSpPr>
        <p:spPr>
          <a:xfrm>
            <a:off x="6309987" y="3338286"/>
            <a:ext cx="1067756" cy="433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>
            <a:cxnSpLocks/>
            <a:stCxn id="42" idx="2"/>
            <a:endCxn id="113" idx="0"/>
          </p:cNvCxnSpPr>
          <p:nvPr/>
        </p:nvCxnSpPr>
        <p:spPr>
          <a:xfrm>
            <a:off x="4608003" y="3455039"/>
            <a:ext cx="10182" cy="3314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/>
          <p:cNvSpPr/>
          <p:nvPr/>
        </p:nvSpPr>
        <p:spPr>
          <a:xfrm>
            <a:off x="683567" y="2146429"/>
            <a:ext cx="7848872" cy="1308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Module racine (</a:t>
            </a:r>
            <a:r>
              <a:rPr lang="fr-FR" b="1" dirty="0" err="1"/>
              <a:t>Root</a:t>
            </a:r>
            <a:r>
              <a:rPr lang="fr-FR" b="1" dirty="0"/>
              <a:t> module)</a:t>
            </a:r>
          </a:p>
          <a:p>
            <a:pPr algn="ctr"/>
            <a:endParaRPr lang="fr-FR" b="1" dirty="0"/>
          </a:p>
          <a:p>
            <a:pPr algn="ctr"/>
            <a:r>
              <a:rPr lang="fr-FR" dirty="0"/>
              <a:t>Sert à la configuration de base pour le lancement de l'ensemble des éléments de l'application</a:t>
            </a:r>
          </a:p>
        </p:txBody>
      </p:sp>
      <p:sp>
        <p:nvSpPr>
          <p:cNvPr id="5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282930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Configuration </a:t>
            </a:r>
            <a:r>
              <a:rPr lang="fr-FR" sz="2800" b="1" dirty="0" err="1">
                <a:solidFill>
                  <a:schemeClr val="bg1"/>
                </a:solidFill>
              </a:rPr>
              <a:t>SystemJS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9" y="71648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Configuration de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SystemJS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: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251518" y="1085812"/>
            <a:ext cx="8496945" cy="5629848"/>
            <a:chOff x="1475654" y="2309087"/>
            <a:chExt cx="6187097" cy="5629848"/>
          </a:xfrm>
        </p:grpSpPr>
        <p:sp>
          <p:nvSpPr>
            <p:cNvPr id="52" name="Rectangle 51"/>
            <p:cNvSpPr/>
            <p:nvPr>
              <p:custDataLst>
                <p:custData r:id="rId1"/>
              </p:custDataLst>
            </p:nvPr>
          </p:nvSpPr>
          <p:spPr>
            <a:xfrm>
              <a:off x="1475654" y="2708920"/>
              <a:ext cx="6187097" cy="523001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configuration de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SystemJS</a:t>
              </a:r>
              <a:endParaRPr lang="en-US" sz="1600" b="1" dirty="0">
                <a:solidFill>
                  <a:srgbClr val="FF00FF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System.config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({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mapping des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dépendances</a:t>
              </a:r>
              <a:endParaRPr lang="en-US" sz="1600" b="1" dirty="0">
                <a:solidFill>
                  <a:srgbClr val="FF00FF"/>
                </a:solidFill>
                <a:cs typeface="Courier New" panose="02070309020205020404" pitchFamily="49" charset="0"/>
              </a:endParaRP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map: {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'@angular/core': '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/@angular/core/bundles/core.umd.js',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'@angular/common': '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/@angular/common/bundles/common.umd.js',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'@angular/compiler': '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/@angular/compiler/bundles/compiler.umd.js',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'@angular/platform-browser': '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/@angular/platform-browser/bundles/platform-browser.umd.js',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'@angular/platform-browser-dynamic': '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/@angular/platform-browser-dynamic/bundles/platform-browser-dynamic.umd.js',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rxjs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': '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rxjs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},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packages: {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'.'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tous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 les packages -&gt; les modules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serons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 chargés sans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suffixe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 ".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js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"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//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SystemJS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ajoutera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l'extension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automatiquement</a:t>
              </a:r>
              <a:endParaRPr lang="en-US" sz="1600" b="1" dirty="0">
                <a:solidFill>
                  <a:srgbClr val="FF00FF"/>
                </a:solidFill>
                <a:cs typeface="Courier New" panose="02070309020205020404" pitchFamily="49" charset="0"/>
              </a:endParaRP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'.': {},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});</a:t>
              </a:r>
            </a:p>
            <a:p>
              <a:pPr lvl="0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// démarrage de notre application</a:t>
              </a:r>
            </a:p>
            <a:p>
              <a:pPr lvl="0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System.import</a:t>
              </a: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('main');</a:t>
              </a:r>
            </a:p>
          </p:txBody>
        </p:sp>
        <p:sp>
          <p:nvSpPr>
            <p:cNvPr id="53" name="Rectangle : avec coins supérieurs arrondis 52"/>
            <p:cNvSpPr/>
            <p:nvPr/>
          </p:nvSpPr>
          <p:spPr>
            <a:xfrm>
              <a:off x="1475656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index.js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1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52154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Création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19" y="71648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Fichier index.html :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51519" y="1636086"/>
            <a:ext cx="8496945" cy="3456384"/>
            <a:chOff x="755575" y="1085812"/>
            <a:chExt cx="8496945" cy="3456384"/>
          </a:xfrm>
        </p:grpSpPr>
        <p:sp>
          <p:nvSpPr>
            <p:cNvPr id="7" name="Rectangle 6"/>
            <p:cNvSpPr/>
            <p:nvPr>
              <p:custDataLst>
                <p:custData r:id="rId2"/>
              </p:custDataLst>
            </p:nvPr>
          </p:nvSpPr>
          <p:spPr>
            <a:xfrm>
              <a:off x="755575" y="1485645"/>
              <a:ext cx="8496945" cy="305655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&lt;!DOCTYPE html&gt;</a:t>
              </a:r>
            </a:p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&lt;html&gt;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&lt;head&gt;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&lt;meta charset="UTF-8"&gt;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&lt;title&gt;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Titre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de mon application&lt;/title&gt;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&lt;/head&gt;</a:t>
              </a:r>
            </a:p>
            <a:p>
              <a:pPr lvl="1">
                <a:defRPr/>
              </a:pPr>
              <a:endParaRPr lang="en-US" sz="1600" b="1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&lt;body&gt;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&lt;premier-</a:t>
              </a:r>
              <a:r>
                <a:rPr lang="en-US" sz="1600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composant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&gt; 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Chargement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d'Angular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… 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&lt;/premier-</a:t>
              </a:r>
              <a:r>
                <a:rPr lang="en-US" sz="1600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composant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&gt;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&lt;/body&gt;</a:t>
              </a:r>
            </a:p>
            <a:p>
              <a:pPr lvl="0">
                <a:defRPr/>
              </a:pPr>
              <a:endParaRPr lang="en-US" sz="1600" b="1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&lt;/html&gt;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9" name="Rectangle : avec coins supérieurs arrondis 8"/>
            <p:cNvSpPr/>
            <p:nvPr/>
          </p:nvSpPr>
          <p:spPr>
            <a:xfrm>
              <a:off x="755577" y="1085812"/>
              <a:ext cx="230425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Index.html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251519" y="5103674"/>
            <a:ext cx="871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Courier New" panose="02070309020205020404" pitchFamily="49" charset="0"/>
              </a:rPr>
              <a:t>La </a:t>
            </a:r>
            <a:r>
              <a:rPr lang="en-US" b="1" dirty="0" err="1">
                <a:cs typeface="Courier New" panose="02070309020205020404" pitchFamily="49" charset="0"/>
              </a:rPr>
              <a:t>balise</a:t>
            </a:r>
            <a:r>
              <a:rPr lang="en-US" b="1" dirty="0">
                <a:cs typeface="Courier New" panose="02070309020205020404" pitchFamily="49" charset="0"/>
              </a:rPr>
              <a:t> &lt;premier-</a:t>
            </a:r>
            <a:r>
              <a:rPr lang="en-US" b="1" dirty="0" err="1">
                <a:cs typeface="Courier New" panose="02070309020205020404" pitchFamily="49" charset="0"/>
              </a:rPr>
              <a:t>composant</a:t>
            </a:r>
            <a:r>
              <a:rPr lang="en-US" b="1" dirty="0">
                <a:cs typeface="Courier New" panose="02070309020205020404" pitchFamily="49" charset="0"/>
              </a:rPr>
              <a:t>&gt; &lt;/premier-</a:t>
            </a:r>
            <a:r>
              <a:rPr lang="en-US" b="1" dirty="0" err="1">
                <a:cs typeface="Courier New" panose="02070309020205020404" pitchFamily="49" charset="0"/>
              </a:rPr>
              <a:t>composant</a:t>
            </a:r>
            <a:r>
              <a:rPr lang="en-US" b="1" dirty="0">
                <a:cs typeface="Courier New" panose="02070309020205020404" pitchFamily="49" charset="0"/>
              </a:rPr>
              <a:t>&gt;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active</a:t>
            </a:r>
            <a:r>
              <a:rPr lang="en-US" dirty="0">
                <a:cs typeface="Courier New" panose="02070309020205020404" pitchFamily="49" charset="0"/>
              </a:rPr>
              <a:t> le </a:t>
            </a:r>
            <a:r>
              <a:rPr lang="en-US" dirty="0" err="1">
                <a:cs typeface="Courier New" panose="02070309020205020404" pitchFamily="49" charset="0"/>
              </a:rPr>
              <a:t>composant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correspondant</a:t>
            </a:r>
            <a:r>
              <a:rPr lang="en-US" dirty="0">
                <a:cs typeface="Courier New" panose="02070309020205020404" pitchFamily="49" charset="0"/>
              </a:rPr>
              <a:t> au </a:t>
            </a:r>
            <a:r>
              <a:rPr lang="en-US" dirty="0" err="1">
                <a:cs typeface="Courier New" panose="02070309020205020404" pitchFamily="49" charset="0"/>
              </a:rPr>
              <a:t>sélecteur</a:t>
            </a:r>
            <a:r>
              <a:rPr lang="en-US" dirty="0">
                <a:cs typeface="Courier New" panose="02070309020205020404" pitchFamily="49" charset="0"/>
              </a:rPr>
              <a:t> "</a:t>
            </a:r>
            <a:r>
              <a:rPr lang="en-US" b="1" dirty="0">
                <a:cs typeface="Courier New" panose="02070309020205020404" pitchFamily="49" charset="0"/>
              </a:rPr>
              <a:t>premier-</a:t>
            </a:r>
            <a:r>
              <a:rPr lang="en-US" b="1" dirty="0" err="1">
                <a:cs typeface="Courier New" panose="02070309020205020404" pitchFamily="49" charset="0"/>
              </a:rPr>
              <a:t>composant</a:t>
            </a:r>
            <a:r>
              <a:rPr lang="en-US" b="1" dirty="0">
                <a:cs typeface="Courier New" panose="02070309020205020404" pitchFamily="49" charset="0"/>
              </a:rPr>
              <a:t>"</a:t>
            </a:r>
            <a:endParaRPr lang="en-US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ourier New" panose="02070309020205020404" pitchFamily="49" charset="0"/>
              </a:rPr>
              <a:t>Le </a:t>
            </a:r>
            <a:r>
              <a:rPr lang="en-US" dirty="0" err="1">
                <a:cs typeface="Courier New" panose="02070309020205020404" pitchFamily="49" charset="0"/>
              </a:rPr>
              <a:t>contenu</a:t>
            </a:r>
            <a:r>
              <a:rPr lang="en-US" dirty="0">
                <a:cs typeface="Courier New" panose="02070309020205020404" pitchFamily="49" charset="0"/>
              </a:rPr>
              <a:t> de la </a:t>
            </a:r>
            <a:r>
              <a:rPr lang="en-US" dirty="0" err="1">
                <a:cs typeface="Courier New" panose="02070309020205020404" pitchFamily="49" charset="0"/>
              </a:rPr>
              <a:t>balise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premier-</a:t>
            </a:r>
            <a:r>
              <a:rPr lang="en-US" b="1" dirty="0" err="1">
                <a:cs typeface="Courier New" panose="02070309020205020404" pitchFamily="49" charset="0"/>
              </a:rPr>
              <a:t>composant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sera </a:t>
            </a:r>
            <a:r>
              <a:rPr lang="en-US" dirty="0" err="1">
                <a:cs typeface="Courier New" panose="02070309020205020404" pitchFamily="49" charset="0"/>
              </a:rPr>
              <a:t>retiré</a:t>
            </a:r>
            <a:r>
              <a:rPr lang="en-US" dirty="0">
                <a:cs typeface="Courier New" panose="02070309020205020404" pitchFamily="49" charset="0"/>
              </a:rPr>
              <a:t> après le </a:t>
            </a:r>
            <a:r>
              <a:rPr lang="en-US" dirty="0" err="1">
                <a:cs typeface="Courier New" panose="02070309020205020404" pitchFamily="49" charset="0"/>
              </a:rPr>
              <a:t>chargement</a:t>
            </a:r>
            <a:r>
              <a:rPr lang="en-US" dirty="0">
                <a:cs typeface="Courier New" panose="02070309020205020404" pitchFamily="49" charset="0"/>
              </a:rPr>
              <a:t> du </a:t>
            </a:r>
            <a:r>
              <a:rPr lang="en-US" dirty="0" err="1">
                <a:cs typeface="Courier New" panose="02070309020205020404" pitchFamily="49" charset="0"/>
              </a:rPr>
              <a:t>composant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latin typeface="Calibri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4139479" y="697183"/>
            <a:ext cx="4825009" cy="2302967"/>
            <a:chOff x="557905" y="2399266"/>
            <a:chExt cx="3513357" cy="2302967"/>
          </a:xfrm>
        </p:grpSpPr>
        <p:sp>
          <p:nvSpPr>
            <p:cNvPr id="11" name="Rectangle 10"/>
            <p:cNvSpPr/>
            <p:nvPr>
              <p:custDataLst>
                <p:custData r:id="rId1"/>
              </p:custDataLst>
            </p:nvPr>
          </p:nvSpPr>
          <p:spPr>
            <a:xfrm>
              <a:off x="557905" y="2799856"/>
              <a:ext cx="3513357" cy="190237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import { Component } from '@angular/core';</a:t>
              </a:r>
            </a:p>
            <a:p>
              <a:pPr lvl="0">
                <a:defRPr/>
              </a:pPr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@Component({</a:t>
              </a:r>
            </a:p>
            <a:p>
              <a:pPr lvl="1">
                <a:defRPr/>
              </a:pPr>
              <a:r>
                <a:rPr lang="en-US" sz="16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selector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: '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premier-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composant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',</a:t>
              </a:r>
            </a:p>
            <a:p>
              <a:pPr lvl="1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template: '&lt;h1&gt;Mon premier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&lt;/h1&gt;'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})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PremierComponent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 : avec coins supérieurs arrondis 11"/>
            <p:cNvSpPr/>
            <p:nvPr/>
          </p:nvSpPr>
          <p:spPr>
            <a:xfrm>
              <a:off x="557905" y="2399266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premier.component.ts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cxnSp>
        <p:nvCxnSpPr>
          <p:cNvPr id="5" name="Connecteur droit avec flèche 4"/>
          <p:cNvCxnSpPr/>
          <p:nvPr/>
        </p:nvCxnSpPr>
        <p:spPr>
          <a:xfrm flipV="1">
            <a:off x="6300192" y="1896881"/>
            <a:ext cx="143542" cy="2207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4703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76064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Compiler :</a:t>
            </a:r>
          </a:p>
          <a:p>
            <a:r>
              <a:rPr lang="fr-FR" sz="1800" dirty="0"/>
              <a:t>La compilation est le fait de traduire du code dans un langage A vers un langage B plus bas niveau</a:t>
            </a:r>
          </a:p>
          <a:p>
            <a:pPr lvl="1"/>
            <a:r>
              <a:rPr lang="fr-FR" sz="1800" dirty="0"/>
              <a:t>Exemple : Transformer du code en C++ vers  du code machine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b="1" dirty="0" err="1"/>
              <a:t>Transpiler</a:t>
            </a:r>
            <a:r>
              <a:rPr lang="fr-FR" sz="1800" b="1" dirty="0"/>
              <a:t> :</a:t>
            </a:r>
            <a:endParaRPr lang="fr-FR" sz="1800" dirty="0"/>
          </a:p>
          <a:p>
            <a:r>
              <a:rPr lang="fr-FR" sz="1800" dirty="0" err="1"/>
              <a:t>Transpiler</a:t>
            </a:r>
            <a:r>
              <a:rPr lang="fr-FR" sz="1800" dirty="0"/>
              <a:t> transforme du code dans un langage vers un autre de même niveau.</a:t>
            </a:r>
          </a:p>
          <a:p>
            <a:pPr lvl="1"/>
            <a:r>
              <a:rPr lang="fr-FR" sz="1800" dirty="0"/>
              <a:t>Exemple transformer la version de JavaScript ES6 vers la version ES5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4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30997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Mini projet : Configuration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9" y="716480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Ajout des scripts à lancer par le template de démarrage 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ourier New" panose="02070309020205020404" pitchFamily="49" charset="0"/>
              </a:rPr>
              <a:t>Nous </a:t>
            </a:r>
            <a:r>
              <a:rPr lang="en-US" dirty="0" err="1">
                <a:cs typeface="Courier New" panose="02070309020205020404" pitchFamily="49" charset="0"/>
              </a:rPr>
              <a:t>ajoutons</a:t>
            </a:r>
            <a:r>
              <a:rPr lang="en-US" dirty="0">
                <a:cs typeface="Courier New" panose="02070309020205020404" pitchFamily="49" charset="0"/>
              </a:rPr>
              <a:t> les scripts pour le </a:t>
            </a:r>
            <a:r>
              <a:rPr lang="en-US" dirty="0" err="1">
                <a:cs typeface="Courier New" panose="02070309020205020404" pitchFamily="49" charset="0"/>
              </a:rPr>
              <a:t>besoin</a:t>
            </a:r>
            <a:r>
              <a:rPr lang="en-US" dirty="0">
                <a:cs typeface="Courier New" panose="02070309020205020404" pitchFamily="49" charset="0"/>
              </a:rPr>
              <a:t> de </a:t>
            </a:r>
            <a:r>
              <a:rPr lang="en-US" dirty="0" err="1">
                <a:cs typeface="Courier New" panose="02070309020205020404" pitchFamily="49" charset="0"/>
              </a:rPr>
              <a:t>notre</a:t>
            </a:r>
            <a:r>
              <a:rPr lang="en-US" dirty="0">
                <a:cs typeface="Courier New" panose="02070309020205020404" pitchFamily="49" charset="0"/>
              </a:rPr>
              <a:t> application</a:t>
            </a:r>
            <a:endParaRPr lang="fr-FR" dirty="0"/>
          </a:p>
        </p:txBody>
      </p:sp>
      <p:grpSp>
        <p:nvGrpSpPr>
          <p:cNvPr id="51" name="Groupe 50"/>
          <p:cNvGrpSpPr/>
          <p:nvPr/>
        </p:nvGrpSpPr>
        <p:grpSpPr>
          <a:xfrm>
            <a:off x="251518" y="1473375"/>
            <a:ext cx="8064896" cy="2752405"/>
            <a:chOff x="1475655" y="2309087"/>
            <a:chExt cx="5872498" cy="2752405"/>
          </a:xfrm>
        </p:grpSpPr>
        <p:sp>
          <p:nvSpPr>
            <p:cNvPr id="52" name="Rectangle 51"/>
            <p:cNvSpPr/>
            <p:nvPr>
              <p:custDataLst>
                <p:custData r:id="rId2"/>
              </p:custDataLst>
            </p:nvPr>
          </p:nvSpPr>
          <p:spPr>
            <a:xfrm>
              <a:off x="1475655" y="2708920"/>
              <a:ext cx="5872498" cy="235257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&lt;head&gt;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&lt;meta charset="UTF-8"&gt;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&lt;title&gt;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Titre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de mon application&lt;/title&gt;</a:t>
              </a:r>
            </a:p>
            <a:p>
              <a:pPr lvl="1">
                <a:defRPr/>
              </a:pPr>
              <a:endParaRPr lang="en-US" sz="1600" b="1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&lt;script 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src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/zone.js/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dist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/zone.js"&gt;&lt;/script&gt;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&lt;script 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src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/reflect-metadata/Reflect.js"&gt;&lt;/script&gt;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&lt;script 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src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node_modules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systemjs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dist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/system.js"&gt;&lt;/script&gt;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&lt;script 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src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index.js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"&gt;&lt;/script&gt;</a:t>
              </a:r>
            </a:p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&lt;/head&gt;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 : avec coins supérieurs arrondis 52"/>
            <p:cNvSpPr/>
            <p:nvPr/>
          </p:nvSpPr>
          <p:spPr>
            <a:xfrm>
              <a:off x="1475656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index.html en-</a:t>
              </a: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tête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251518" y="4643844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alibri"/>
                <a:cs typeface="Courier New" panose="02070309020205020404" pitchFamily="49" charset="0"/>
              </a:rPr>
              <a:t>Installation d'un </a:t>
            </a:r>
            <a:r>
              <a:rPr lang="en-US" dirty="0" err="1">
                <a:latin typeface="Calibri"/>
                <a:cs typeface="Courier New" panose="02070309020205020404" pitchFamily="49" charset="0"/>
              </a:rPr>
              <a:t>serveur</a:t>
            </a:r>
            <a:r>
              <a:rPr lang="en-US" dirty="0">
                <a:latin typeface="Calibri"/>
                <a:cs typeface="Courier New" panose="02070309020205020404" pitchFamily="49" charset="0"/>
              </a:rPr>
              <a:t> pour </a:t>
            </a:r>
            <a:r>
              <a:rPr lang="en-US" dirty="0" err="1">
                <a:latin typeface="Calibri"/>
                <a:cs typeface="Courier New" panose="02070309020205020404" pitchFamily="49" charset="0"/>
              </a:rPr>
              <a:t>exécuter</a:t>
            </a:r>
            <a:r>
              <a:rPr lang="en-US" dirty="0">
                <a:latin typeface="Calibri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"/>
                <a:cs typeface="Courier New" panose="02070309020205020404" pitchFamily="49" charset="0"/>
              </a:rPr>
              <a:t>l'application</a:t>
            </a:r>
            <a:r>
              <a:rPr lang="en-US" dirty="0">
                <a:latin typeface="Calibri"/>
                <a:cs typeface="Courier New" panose="02070309020205020404" pitchFamily="49" charset="0"/>
              </a:rPr>
              <a:t> :</a:t>
            </a:r>
            <a:endParaRPr lang="fr-FR" dirty="0">
              <a:latin typeface="Calibri"/>
            </a:endParaRPr>
          </a:p>
        </p:txBody>
      </p:sp>
      <p:sp>
        <p:nvSpPr>
          <p:cNvPr id="10" name="Rectangle 9"/>
          <p:cNvSpPr/>
          <p:nvPr>
            <p:custDataLst>
              <p:custData r:id="rId1"/>
            </p:custDataLst>
          </p:nvPr>
        </p:nvSpPr>
        <p:spPr>
          <a:xfrm>
            <a:off x="249136" y="5164662"/>
            <a:ext cx="8499327" cy="66044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1600" b="1" dirty="0" err="1">
                <a:solidFill>
                  <a:prstClr val="black"/>
                </a:solidFill>
                <a:cs typeface="Courier New" panose="02070309020205020404" pitchFamily="49" charset="0"/>
              </a:rPr>
              <a:t>npm</a:t>
            </a:r>
            <a:r>
              <a:rPr lang="en-US" sz="1600" b="1" dirty="0">
                <a:solidFill>
                  <a:prstClr val="black"/>
                </a:solidFill>
                <a:cs typeface="Courier New" panose="02070309020205020404" pitchFamily="49" charset="0"/>
              </a:rPr>
              <a:t> install -g http-server</a:t>
            </a:r>
          </a:p>
          <a:p>
            <a:pPr lvl="0">
              <a:defRPr/>
            </a:pPr>
            <a:r>
              <a:rPr lang="fr-FR" sz="1600" b="1" dirty="0">
                <a:solidFill>
                  <a:prstClr val="black"/>
                </a:solidFill>
                <a:cs typeface="Courier New" panose="02070309020205020404" pitchFamily="49" charset="0"/>
              </a:rPr>
              <a:t>http-server          </a:t>
            </a:r>
            <a:r>
              <a:rPr lang="fr-F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// Vérifier que tous les fichiers .</a:t>
            </a:r>
            <a:r>
              <a:rPr lang="fr-FR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ts</a:t>
            </a:r>
            <a:r>
              <a:rPr lang="fr-F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sont </a:t>
            </a:r>
            <a:r>
              <a:rPr lang="fr-FR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transpilés</a:t>
            </a:r>
            <a:r>
              <a:rPr lang="fr-F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en .</a:t>
            </a:r>
            <a:r>
              <a:rPr lang="fr-FR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js</a:t>
            </a:r>
            <a:r>
              <a:rPr lang="fr-F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avant de lancer le serveur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1518" y="6084004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latin typeface="Calibri"/>
                <a:cs typeface="Courier New" panose="02070309020205020404" pitchFamily="49" charset="0"/>
              </a:rPr>
              <a:t>Dans</a:t>
            </a:r>
            <a:r>
              <a:rPr lang="en-US" dirty="0">
                <a:latin typeface="Calibri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Calibri"/>
                <a:cs typeface="Courier New" panose="02070309020205020404" pitchFamily="49" charset="0"/>
              </a:rPr>
              <a:t>navigateur</a:t>
            </a:r>
            <a:r>
              <a:rPr lang="en-US" dirty="0">
                <a:latin typeface="Calibri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"/>
                <a:cs typeface="Courier New" panose="02070309020205020404" pitchFamily="49" charset="0"/>
              </a:rPr>
              <a:t>aller</a:t>
            </a:r>
            <a:r>
              <a:rPr lang="en-US" dirty="0">
                <a:latin typeface="Calibri"/>
                <a:cs typeface="Courier New" panose="02070309020205020404" pitchFamily="49" charset="0"/>
              </a:rPr>
              <a:t> sur 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cs typeface="Courier New" panose="02070309020205020404" pitchFamily="49" charset="0"/>
              </a:rPr>
              <a:t>http://localhost:8080/</a:t>
            </a:r>
            <a:endParaRPr lang="fr-FR" b="1" dirty="0">
              <a:latin typeface="Calibri"/>
            </a:endParaRPr>
          </a:p>
        </p:txBody>
      </p:sp>
      <p:sp>
        <p:nvSpPr>
          <p:cNvPr id="12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835176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 err="1"/>
              <a:t>Angular</a:t>
            </a:r>
            <a:r>
              <a:rPr lang="fr-FR" b="1" dirty="0"/>
              <a:t> CLI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459283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err="1">
                <a:solidFill>
                  <a:schemeClr val="bg1"/>
                </a:solidFill>
              </a:rPr>
              <a:t>Angular</a:t>
            </a:r>
            <a:r>
              <a:rPr lang="fr-FR" sz="2800" b="1" dirty="0">
                <a:solidFill>
                  <a:schemeClr val="bg1"/>
                </a:solidFill>
              </a:rPr>
              <a:t> CLI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29776"/>
              </p:ext>
            </p:extLst>
          </p:nvPr>
        </p:nvGraphicFramePr>
        <p:xfrm>
          <a:off x="269637" y="3388230"/>
          <a:ext cx="8229600" cy="346977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49754332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13031729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r>
                        <a:rPr lang="fr-FR" sz="1800" b="1" dirty="0">
                          <a:effectLst/>
                        </a:rPr>
                        <a:t>Élément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>
                          <a:effectLst/>
                        </a:rPr>
                        <a:t>commande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77858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</a:rPr>
                        <a:t>Component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effectLst/>
                        </a:rPr>
                        <a:t>ng</a:t>
                      </a:r>
                      <a:r>
                        <a:rPr lang="fr-FR" sz="1800" dirty="0">
                          <a:effectLst/>
                        </a:rPr>
                        <a:t> g component </a:t>
                      </a:r>
                      <a:r>
                        <a:rPr lang="fr-FR" sz="1800" dirty="0" err="1">
                          <a:effectLst/>
                        </a:rPr>
                        <a:t>my</a:t>
                      </a:r>
                      <a:r>
                        <a:rPr lang="fr-FR" sz="1800" dirty="0">
                          <a:effectLst/>
                        </a:rPr>
                        <a:t>-new-component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14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</a:rPr>
                        <a:t>Directive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effectLst/>
                        </a:rPr>
                        <a:t>ng g directive my-new-directive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13093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</a:rPr>
                        <a:t>Pipe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effectLst/>
                        </a:rPr>
                        <a:t>ng g pipe my-new-pipe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540186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</a:rPr>
                        <a:t>Service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effectLst/>
                        </a:rPr>
                        <a:t>ng g service my-new-service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71743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</a:rPr>
                        <a:t>Class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effectLst/>
                        </a:rPr>
                        <a:t>ng g class my-new-class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5463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</a:rPr>
                        <a:t>Interface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effectLst/>
                        </a:rPr>
                        <a:t>ng g interface my-new-interface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86139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fr-FR" sz="1800" dirty="0" err="1">
                          <a:effectLst/>
                        </a:rPr>
                        <a:t>Enum</a:t>
                      </a:r>
                      <a:endParaRPr lang="fr-FR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effectLst/>
                        </a:rPr>
                        <a:t>ng g enum my-new-enum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30325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</a:rPr>
                        <a:t>Module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effectLst/>
                        </a:rPr>
                        <a:t>ng</a:t>
                      </a:r>
                      <a:r>
                        <a:rPr lang="fr-FR" sz="1800" dirty="0">
                          <a:effectLst/>
                        </a:rPr>
                        <a:t> g module </a:t>
                      </a:r>
                      <a:r>
                        <a:rPr lang="fr-FR" sz="1800" dirty="0" err="1">
                          <a:effectLst/>
                        </a:rPr>
                        <a:t>my</a:t>
                      </a:r>
                      <a:r>
                        <a:rPr lang="fr-FR" sz="1800" dirty="0">
                          <a:effectLst/>
                        </a:rPr>
                        <a:t>-module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18683"/>
                  </a:ext>
                </a:extLst>
              </a:tr>
            </a:tbl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269637" y="611829"/>
            <a:ext cx="8712969" cy="2308324"/>
            <a:chOff x="251519" y="716480"/>
            <a:chExt cx="8712969" cy="2308324"/>
          </a:xfrm>
        </p:grpSpPr>
        <p:sp>
          <p:nvSpPr>
            <p:cNvPr id="9" name="ZoneTexte 8"/>
            <p:cNvSpPr txBox="1"/>
            <p:nvPr/>
          </p:nvSpPr>
          <p:spPr>
            <a:xfrm>
              <a:off x="251519" y="716480"/>
              <a:ext cx="871296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Angular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 CLI (voir bibliographie) 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Interface en ligne de commande.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Permet de générer un squelette de projet </a:t>
              </a:r>
              <a:r>
                <a:rPr lang="fr-FR" dirty="0" err="1">
                  <a:solidFill>
                    <a:prstClr val="black"/>
                  </a:solidFill>
                  <a:latin typeface="Calibri"/>
                </a:rPr>
                <a:t>Angular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Permet de générer le squelette d'un élément </a:t>
              </a:r>
              <a:r>
                <a:rPr lang="fr-FR" dirty="0" err="1">
                  <a:solidFill>
                    <a:prstClr val="black"/>
                  </a:solidFill>
                  <a:latin typeface="Calibri"/>
                </a:rPr>
                <a:t>Angular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 (composant, pipe, etc.).</a:t>
              </a:r>
              <a:endParaRPr lang="fr-FR" dirty="0">
                <a:solidFill>
                  <a:prstClr val="black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endParaRPr lang="fr-FR" dirty="0">
                <a:solidFill>
                  <a:prstClr val="black"/>
                </a:solidFill>
              </a:endParaRPr>
            </a:p>
            <a:p>
              <a:pPr lvl="0"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Installation :</a:t>
              </a:r>
            </a:p>
            <a:p>
              <a:pPr lvl="0">
                <a:defRPr/>
              </a:pPr>
              <a:endParaRPr lang="fr-FR" dirty="0">
                <a:solidFill>
                  <a:prstClr val="black"/>
                </a:solidFill>
                <a:latin typeface="Calibri"/>
              </a:endParaRPr>
            </a:p>
            <a:p>
              <a:pPr lvl="0"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Générer un projet :                                              Pour </a:t>
              </a:r>
              <a:r>
                <a:rPr kumimoji="0" lang="fr-F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exécu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ter un projet :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>
              <p:custDataLst>
                <p:custData r:id="rId1"/>
              </p:custDataLst>
            </p:nvPr>
          </p:nvSpPr>
          <p:spPr>
            <a:xfrm>
              <a:off x="1691680" y="2118236"/>
              <a:ext cx="2666680" cy="35257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npm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install -g @angular/cli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>
              <p:custDataLst>
                <p:custData r:id="rId2"/>
              </p:custDataLst>
            </p:nvPr>
          </p:nvSpPr>
          <p:spPr>
            <a:xfrm>
              <a:off x="2411760" y="2612130"/>
              <a:ext cx="1946600" cy="35257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ng new </a:t>
              </a: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monprojet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>
              <p:custDataLst>
                <p:custData r:id="rId3"/>
              </p:custDataLst>
            </p:nvPr>
          </p:nvSpPr>
          <p:spPr>
            <a:xfrm>
              <a:off x="7002154" y="2636214"/>
              <a:ext cx="1273129" cy="35257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ng serve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575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err="1">
                <a:solidFill>
                  <a:schemeClr val="bg1"/>
                </a:solidFill>
              </a:rPr>
              <a:t>Angular</a:t>
            </a:r>
            <a:r>
              <a:rPr lang="fr-FR" sz="2800" b="1" dirty="0">
                <a:solidFill>
                  <a:schemeClr val="bg1"/>
                </a:solidFill>
              </a:rPr>
              <a:t> CLI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1484784"/>
            <a:ext cx="8712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Fichiers et répertoires générés :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	</a:t>
            </a: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package.json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dépendances gérées par </a:t>
            </a:r>
            <a:r>
              <a:rPr lang="fr-FR" dirty="0" err="1">
                <a:solidFill>
                  <a:prstClr val="black"/>
                </a:solidFill>
              </a:rPr>
              <a:t>npm</a:t>
            </a: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editorconfig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permet la configuration de l'IDE</a:t>
            </a:r>
          </a:p>
          <a:p>
            <a:pPr lvl="0">
              <a:defRPr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README.md </a:t>
            </a:r>
            <a:r>
              <a:rPr lang="fr-FR" dirty="0">
                <a:solidFill>
                  <a:prstClr val="black"/>
                </a:solidFill>
              </a:rPr>
              <a:t>: présentation du projet (équivalent à lisez-moi.txt)</a:t>
            </a:r>
          </a:p>
          <a:p>
            <a:pPr lvl="0">
              <a:defRPr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gitignore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liste de fichiers ou répertoire ne devant pas être catalogués par GIT</a:t>
            </a:r>
          </a:p>
          <a:p>
            <a:pPr lvl="0">
              <a:defRPr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karma.conf.js </a:t>
            </a:r>
            <a:r>
              <a:rPr lang="fr-FR" dirty="0">
                <a:solidFill>
                  <a:prstClr val="black"/>
                </a:solidFill>
              </a:rPr>
              <a:t>: fichier de configuration de Karma.</a:t>
            </a:r>
          </a:p>
          <a:p>
            <a:pPr lvl="0">
              <a:defRPr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protractor.conf.js </a:t>
            </a:r>
            <a:r>
              <a:rPr lang="fr-FR" dirty="0">
                <a:solidFill>
                  <a:prstClr val="black"/>
                </a:solidFill>
              </a:rPr>
              <a:t>: fichier de configuration de </a:t>
            </a:r>
            <a:r>
              <a:rPr lang="fr-FR" dirty="0" err="1">
                <a:solidFill>
                  <a:prstClr val="black"/>
                </a:solidFill>
              </a:rPr>
              <a:t>protractor</a:t>
            </a: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tslint.json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</a:t>
            </a:r>
            <a:r>
              <a:rPr lang="fr-FR" dirty="0" err="1">
                <a:solidFill>
                  <a:prstClr val="black"/>
                </a:solidFill>
              </a:rPr>
              <a:t>régles</a:t>
            </a:r>
            <a:r>
              <a:rPr lang="fr-FR" dirty="0">
                <a:solidFill>
                  <a:prstClr val="black"/>
                </a:solidFill>
              </a:rPr>
              <a:t> d'analyse du code</a:t>
            </a:r>
          </a:p>
          <a:p>
            <a:pPr lvl="0">
              <a:defRPr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angular-cli.json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fichier de configuration de l'application</a:t>
            </a:r>
          </a:p>
          <a:p>
            <a:pPr lvl="0">
              <a:defRPr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dirty="0">
                <a:solidFill>
                  <a:prstClr val="black"/>
                </a:solidFill>
              </a:rPr>
              <a:t> : fichiers de démarrages de notre application</a:t>
            </a:r>
          </a:p>
          <a:p>
            <a:pPr lvl="0">
              <a:defRPr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code source de l'application</a:t>
            </a:r>
          </a:p>
          <a:p>
            <a:pPr lvl="0">
              <a:defRPr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assets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images, polices d'écriture et autres éléments divers de notre application</a:t>
            </a:r>
          </a:p>
          <a:p>
            <a:pPr lvl="0">
              <a:defRPr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environments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configuration de l'environnement de travail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5675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Templates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473721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1027747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Rappel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Pour appeler un composant dans une page html, il suffit d'utiliser le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selecteur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comme balise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composant va insérer son template dans la balise correspondant au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sélécteur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.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395536" y="2361608"/>
            <a:ext cx="7200800" cy="3659680"/>
            <a:chOff x="395536" y="2361608"/>
            <a:chExt cx="7200800" cy="3659680"/>
          </a:xfrm>
        </p:grpSpPr>
        <p:grpSp>
          <p:nvGrpSpPr>
            <p:cNvPr id="28" name="Groupe 27"/>
            <p:cNvGrpSpPr/>
            <p:nvPr/>
          </p:nvGrpSpPr>
          <p:grpSpPr>
            <a:xfrm>
              <a:off x="395536" y="2361608"/>
              <a:ext cx="7200800" cy="3659680"/>
              <a:chOff x="395536" y="2361608"/>
              <a:chExt cx="7200800" cy="3659680"/>
            </a:xfrm>
          </p:grpSpPr>
          <p:sp>
            <p:nvSpPr>
              <p:cNvPr id="8" name="Rectangle : coins arrondis 7"/>
              <p:cNvSpPr/>
              <p:nvPr/>
            </p:nvSpPr>
            <p:spPr>
              <a:xfrm>
                <a:off x="395536" y="2564904"/>
                <a:ext cx="2592288" cy="12003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b="1" dirty="0"/>
                  <a:t>page.html</a:t>
                </a:r>
              </a:p>
              <a:p>
                <a:pPr algn="ctr"/>
                <a:endParaRPr lang="fr-FR" dirty="0"/>
              </a:p>
              <a:p>
                <a:r>
                  <a:rPr lang="fr-FR" dirty="0">
                    <a:solidFill>
                      <a:srgbClr val="FF0000"/>
                    </a:solidFill>
                  </a:rPr>
                  <a:t>&lt;bal-</a:t>
                </a:r>
                <a:r>
                  <a:rPr lang="fr-FR" dirty="0" err="1">
                    <a:solidFill>
                      <a:srgbClr val="FF0000"/>
                    </a:solidFill>
                  </a:rPr>
                  <a:t>comp</a:t>
                </a:r>
                <a:r>
                  <a:rPr lang="fr-FR" dirty="0">
                    <a:solidFill>
                      <a:srgbClr val="FF0000"/>
                    </a:solidFill>
                  </a:rPr>
                  <a:t>&gt;&lt;/bal-</a:t>
                </a:r>
                <a:r>
                  <a:rPr lang="fr-FR" dirty="0" err="1">
                    <a:solidFill>
                      <a:srgbClr val="FF0000"/>
                    </a:solidFill>
                  </a:rPr>
                  <a:t>comp</a:t>
                </a:r>
                <a:r>
                  <a:rPr lang="fr-FR" dirty="0">
                    <a:solidFill>
                      <a:srgbClr val="FF0000"/>
                    </a:solidFill>
                  </a:rPr>
                  <a:t>&gt;</a:t>
                </a:r>
              </a:p>
            </p:txBody>
          </p:sp>
          <p:sp>
            <p:nvSpPr>
              <p:cNvPr id="21" name="Rectangle : coins arrondis 20"/>
              <p:cNvSpPr/>
              <p:nvPr/>
            </p:nvSpPr>
            <p:spPr>
              <a:xfrm>
                <a:off x="3271762" y="2361608"/>
                <a:ext cx="4324574" cy="36596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b="1" dirty="0"/>
                  <a:t>Composant</a:t>
                </a:r>
              </a:p>
              <a:p>
                <a:r>
                  <a:rPr lang="fr-FR" dirty="0" err="1"/>
                  <a:t>selector</a:t>
                </a:r>
                <a:r>
                  <a:rPr lang="fr-FR" dirty="0"/>
                  <a:t>: "</a:t>
                </a:r>
                <a:r>
                  <a:rPr lang="fr-FR" dirty="0">
                    <a:solidFill>
                      <a:srgbClr val="FF0000"/>
                    </a:solidFill>
                  </a:rPr>
                  <a:t> bal-</a:t>
                </a:r>
                <a:r>
                  <a:rPr lang="fr-FR" dirty="0" err="1">
                    <a:solidFill>
                      <a:srgbClr val="FF0000"/>
                    </a:solidFill>
                  </a:rPr>
                  <a:t>comp</a:t>
                </a:r>
                <a:r>
                  <a:rPr lang="fr-FR" dirty="0">
                    <a:solidFill>
                      <a:schemeClr val="tx1"/>
                    </a:solidFill>
                  </a:rPr>
                  <a:t>"</a:t>
                </a:r>
              </a:p>
            </p:txBody>
          </p:sp>
          <p:sp>
            <p:nvSpPr>
              <p:cNvPr id="23" name="Rectangle : coins arrondis 22"/>
              <p:cNvSpPr/>
              <p:nvPr/>
            </p:nvSpPr>
            <p:spPr>
              <a:xfrm>
                <a:off x="3851920" y="4725144"/>
                <a:ext cx="3168352" cy="93610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b="1" dirty="0"/>
                  <a:t>Controller</a:t>
                </a:r>
              </a:p>
            </p:txBody>
          </p:sp>
          <p:sp>
            <p:nvSpPr>
              <p:cNvPr id="24" name="Rectangle : coins arrondis 23"/>
              <p:cNvSpPr/>
              <p:nvPr/>
            </p:nvSpPr>
            <p:spPr>
              <a:xfrm>
                <a:off x="3851920" y="3519592"/>
                <a:ext cx="3168352" cy="10377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b="1" dirty="0"/>
                  <a:t>Template</a:t>
                </a:r>
              </a:p>
              <a:p>
                <a:r>
                  <a:rPr lang="fr-FR" dirty="0"/>
                  <a:t>&lt;div&gt;Coucou&lt;/div&gt;</a:t>
                </a:r>
              </a:p>
            </p:txBody>
          </p:sp>
          <p:cxnSp>
            <p:nvCxnSpPr>
              <p:cNvPr id="11" name="Connecteur droit avec flèche 10"/>
              <p:cNvCxnSpPr>
                <a:cxnSpLocks/>
              </p:cNvCxnSpPr>
              <p:nvPr/>
            </p:nvCxnSpPr>
            <p:spPr>
              <a:xfrm flipV="1">
                <a:off x="2771800" y="3068960"/>
                <a:ext cx="648072" cy="18082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orme libre : forme 19"/>
              <p:cNvSpPr/>
              <p:nvPr/>
            </p:nvSpPr>
            <p:spPr>
              <a:xfrm>
                <a:off x="1659988" y="3545058"/>
                <a:ext cx="2166424" cy="799535"/>
              </a:xfrm>
              <a:custGeom>
                <a:avLst/>
                <a:gdLst>
                  <a:gd name="connsiteX0" fmla="*/ 0 w 2166424"/>
                  <a:gd name="connsiteY0" fmla="*/ 0 h 799535"/>
                  <a:gd name="connsiteX1" fmla="*/ 633046 w 2166424"/>
                  <a:gd name="connsiteY1" fmla="*/ 787791 h 799535"/>
                  <a:gd name="connsiteX2" fmla="*/ 2166424 w 2166424"/>
                  <a:gd name="connsiteY2" fmla="*/ 450167 h 7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6424" h="799535">
                    <a:moveTo>
                      <a:pt x="0" y="0"/>
                    </a:moveTo>
                    <a:cubicBezTo>
                      <a:pt x="135987" y="356381"/>
                      <a:pt x="271975" y="712763"/>
                      <a:pt x="633046" y="787791"/>
                    </a:cubicBezTo>
                    <a:cubicBezTo>
                      <a:pt x="994117" y="862819"/>
                      <a:pt x="1777218" y="558019"/>
                      <a:pt x="2166424" y="450167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700017" y="4305778"/>
                <a:ext cx="204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Insertion du template dans la baliste</a:t>
                </a:r>
              </a:p>
            </p:txBody>
          </p:sp>
        </p:grpSp>
        <p:sp>
          <p:nvSpPr>
            <p:cNvPr id="29" name="Ellipse 28"/>
            <p:cNvSpPr/>
            <p:nvPr/>
          </p:nvSpPr>
          <p:spPr>
            <a:xfrm>
              <a:off x="2861679" y="2694941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2844084" y="380953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</p:grpSp>
      <p:sp>
        <p:nvSpPr>
          <p:cNvPr id="1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240615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fichier séparé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19" y="716480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Composant avec template séparé :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	</a:t>
            </a: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51519" y="1362811"/>
            <a:ext cx="4608512" cy="3096368"/>
            <a:chOff x="1475655" y="2309087"/>
            <a:chExt cx="3355713" cy="3096368"/>
          </a:xfrm>
        </p:grpSpPr>
        <p:sp>
          <p:nvSpPr>
            <p:cNvPr id="16" name="Rectangle 15"/>
            <p:cNvSpPr/>
            <p:nvPr>
              <p:custDataLst>
                <p:custData r:id="rId2"/>
              </p:custDataLst>
            </p:nvPr>
          </p:nvSpPr>
          <p:spPr>
            <a:xfrm>
              <a:off x="1475655" y="2708921"/>
              <a:ext cx="3355713" cy="269653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import { 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Component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} from '@angular/core';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@Component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({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selector: app-comp',</a:t>
              </a:r>
            </a:p>
            <a:p>
              <a:pPr lvl="1">
                <a:defRPr/>
              </a:pP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templateUrl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: './app.component.html'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PremierComponent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1475656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app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component.ts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4139952" y="4339929"/>
            <a:ext cx="4608512" cy="889271"/>
            <a:chOff x="1475655" y="2309087"/>
            <a:chExt cx="3355713" cy="889271"/>
          </a:xfrm>
        </p:grpSpPr>
        <p:sp>
          <p:nvSpPr>
            <p:cNvPr id="19" name="Rectangle 18"/>
            <p:cNvSpPr/>
            <p:nvPr>
              <p:custDataLst>
                <p:custData r:id="rId1"/>
              </p:custDataLst>
            </p:nvPr>
          </p:nvSpPr>
          <p:spPr>
            <a:xfrm>
              <a:off x="1475655" y="2708921"/>
              <a:ext cx="3355713" cy="48943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&lt;h1&gt;Bonjour&lt;/h1&gt;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2" name="Rectangle : avec coins supérieurs arrondis 21"/>
            <p:cNvSpPr/>
            <p:nvPr/>
          </p:nvSpPr>
          <p:spPr>
            <a:xfrm>
              <a:off x="1475656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app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.component.</a:t>
              </a:r>
              <a:r>
                <a:rPr lang="es-E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Connecteur droit avec flèche 24"/>
          <p:cNvCxnSpPr>
            <a:endCxn id="22" idx="3"/>
          </p:cNvCxnSpPr>
          <p:nvPr/>
        </p:nvCxnSpPr>
        <p:spPr>
          <a:xfrm>
            <a:off x="4283968" y="3110912"/>
            <a:ext cx="1008113" cy="1229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025492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Afficher des valeurs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871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Afficher des valeurs depuis le contrôleur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55749" y="1362811"/>
            <a:ext cx="4337887" cy="3506350"/>
            <a:chOff x="1475655" y="2309087"/>
            <a:chExt cx="3158656" cy="3506350"/>
          </a:xfrm>
        </p:grpSpPr>
        <p:sp>
          <p:nvSpPr>
            <p:cNvPr id="16" name="Rectangle 15"/>
            <p:cNvSpPr/>
            <p:nvPr>
              <p:custDataLst>
                <p:custData r:id="rId3"/>
              </p:custDataLst>
            </p:nvPr>
          </p:nvSpPr>
          <p:spPr>
            <a:xfrm>
              <a:off x="1475655" y="2708920"/>
              <a:ext cx="3158656" cy="310651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import { 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Component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} from '@angular/core';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@Component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({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selector: app-comp',</a:t>
              </a:r>
            </a:p>
            <a:p>
              <a:pPr lvl="1">
                <a:defRPr/>
              </a:pP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templateUrl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: './app.component.html'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PremierComponent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{</a:t>
              </a:r>
            </a:p>
            <a:p>
              <a:pPr lvl="1">
                <a:defRPr/>
              </a:pP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etudiants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: number = 322;</a:t>
              </a:r>
            </a:p>
            <a:p>
              <a:pPr lvl="1">
                <a:defRPr/>
              </a:pP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dir:any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= {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prenom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: 'Adrien'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1475656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app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component.ts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4430176" y="3027039"/>
            <a:ext cx="4629418" cy="1842122"/>
            <a:chOff x="1475655" y="2309087"/>
            <a:chExt cx="3262197" cy="1797029"/>
          </a:xfrm>
        </p:grpSpPr>
        <p:sp>
          <p:nvSpPr>
            <p:cNvPr id="19" name="Rectangle 18"/>
            <p:cNvSpPr/>
            <p:nvPr>
              <p:custDataLst>
                <p:custData r:id="rId2"/>
              </p:custDataLst>
            </p:nvPr>
          </p:nvSpPr>
          <p:spPr>
            <a:xfrm>
              <a:off x="1475655" y="2708922"/>
              <a:ext cx="3262197" cy="139719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&lt;h1&gt;Bonjour&lt;h1&gt;</a:t>
              </a:r>
            </a:p>
            <a:p>
              <a:pPr lvl="0">
                <a:defRPr/>
              </a:pP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&lt;p&gt;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il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y a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{{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etudiants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}}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élèves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&lt;/p&gt;</a:t>
              </a:r>
            </a:p>
            <a:p>
              <a:pPr lvl="0"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&lt;p&gt; le 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directeur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 se 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nomme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 : </a:t>
              </a: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{{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dir.prenom</a:t>
              </a: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}}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&lt;/p&gt;</a:t>
              </a:r>
              <a:endPara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2" name="Rectangle : avec coins supérieurs arrondis 21"/>
            <p:cNvSpPr/>
            <p:nvPr/>
          </p:nvSpPr>
          <p:spPr>
            <a:xfrm>
              <a:off x="1475655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app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.component.</a:t>
              </a:r>
              <a:r>
                <a:rPr lang="es-E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31" name="Forme libre : forme 30"/>
          <p:cNvSpPr/>
          <p:nvPr/>
        </p:nvSpPr>
        <p:spPr>
          <a:xfrm>
            <a:off x="3015154" y="3807306"/>
            <a:ext cx="2729133" cy="338592"/>
          </a:xfrm>
          <a:custGeom>
            <a:avLst/>
            <a:gdLst>
              <a:gd name="connsiteX0" fmla="*/ 0 w 2729133"/>
              <a:gd name="connsiteY0" fmla="*/ 338592 h 338592"/>
              <a:gd name="connsiteX1" fmla="*/ 1209822 w 2729133"/>
              <a:gd name="connsiteY1" fmla="*/ 967 h 338592"/>
              <a:gd name="connsiteX2" fmla="*/ 2729133 w 2729133"/>
              <a:gd name="connsiteY2" fmla="*/ 240118 h 33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9133" h="338592">
                <a:moveTo>
                  <a:pt x="0" y="338592"/>
                </a:moveTo>
                <a:cubicBezTo>
                  <a:pt x="377483" y="177985"/>
                  <a:pt x="754967" y="17379"/>
                  <a:pt x="1209822" y="967"/>
                </a:cubicBezTo>
                <a:cubicBezTo>
                  <a:pt x="1664677" y="-15445"/>
                  <a:pt x="2461847" y="181503"/>
                  <a:pt x="2729133" y="24011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 : forme 32"/>
          <p:cNvSpPr/>
          <p:nvPr/>
        </p:nvSpPr>
        <p:spPr>
          <a:xfrm>
            <a:off x="2912012" y="4628271"/>
            <a:ext cx="4797083" cy="520653"/>
          </a:xfrm>
          <a:custGeom>
            <a:avLst/>
            <a:gdLst>
              <a:gd name="connsiteX0" fmla="*/ 0 w 4797083"/>
              <a:gd name="connsiteY0" fmla="*/ 0 h 520653"/>
              <a:gd name="connsiteX1" fmla="*/ 1659988 w 4797083"/>
              <a:gd name="connsiteY1" fmla="*/ 520504 h 520653"/>
              <a:gd name="connsiteX2" fmla="*/ 4797083 w 4797083"/>
              <a:gd name="connsiteY2" fmla="*/ 42203 h 52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7083" h="520653">
                <a:moveTo>
                  <a:pt x="0" y="0"/>
                </a:moveTo>
                <a:cubicBezTo>
                  <a:pt x="430237" y="256735"/>
                  <a:pt x="860474" y="513470"/>
                  <a:pt x="1659988" y="520504"/>
                </a:cubicBezTo>
                <a:cubicBezTo>
                  <a:pt x="2459502" y="527538"/>
                  <a:pt x="3628292" y="284870"/>
                  <a:pt x="4797083" y="42203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/>
          <p:cNvGrpSpPr/>
          <p:nvPr/>
        </p:nvGrpSpPr>
        <p:grpSpPr>
          <a:xfrm>
            <a:off x="1440218" y="4960339"/>
            <a:ext cx="4629418" cy="1842122"/>
            <a:chOff x="1475655" y="2309087"/>
            <a:chExt cx="3262197" cy="1797029"/>
          </a:xfrm>
        </p:grpSpPr>
        <p:sp>
          <p:nvSpPr>
            <p:cNvPr id="41" name="Rectangle : avec coins supérieurs arrondis 40"/>
            <p:cNvSpPr/>
            <p:nvPr/>
          </p:nvSpPr>
          <p:spPr>
            <a:xfrm>
              <a:off x="1475655" y="2309087"/>
              <a:ext cx="2206863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Résultat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de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 app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.component.</a:t>
              </a:r>
              <a:r>
                <a:rPr lang="es-E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custData r:id="rId1"/>
              </p:custDataLst>
            </p:nvPr>
          </p:nvSpPr>
          <p:spPr>
            <a:xfrm>
              <a:off x="1475655" y="2708922"/>
              <a:ext cx="3262197" cy="139719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&lt;h1&gt;Bonjour&lt;h1&gt;</a:t>
              </a:r>
            </a:p>
            <a:p>
              <a:pPr lvl="0">
                <a:defRPr/>
              </a:pP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&lt;p&gt;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il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y a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322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élèves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&lt;/p&gt;</a:t>
              </a:r>
            </a:p>
            <a:p>
              <a:pPr lvl="0"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&lt;p&gt; le 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directeur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 se 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nomme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 : </a:t>
              </a: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Adrien 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&lt;/p&gt;</a:t>
              </a:r>
              <a:endPara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2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676231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Afficher des valeurs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716480"/>
            <a:ext cx="856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Binding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Que l'on peut traduire par "lien"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fait de lier une donnée entre le contrôleur et le template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Il existe 4 types de "binding"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368086" y="2492896"/>
            <a:ext cx="8335820" cy="3790728"/>
            <a:chOff x="291537" y="2171123"/>
            <a:chExt cx="8335820" cy="3790728"/>
          </a:xfrm>
        </p:grpSpPr>
        <p:grpSp>
          <p:nvGrpSpPr>
            <p:cNvPr id="21" name="Groupe 20"/>
            <p:cNvGrpSpPr/>
            <p:nvPr/>
          </p:nvGrpSpPr>
          <p:grpSpPr>
            <a:xfrm>
              <a:off x="291537" y="2204864"/>
              <a:ext cx="8335820" cy="3456384"/>
              <a:chOff x="291537" y="2204864"/>
              <a:chExt cx="8335820" cy="3456384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291537" y="2329961"/>
                <a:ext cx="1985995" cy="1985995"/>
                <a:chOff x="611560" y="2455733"/>
                <a:chExt cx="1985995" cy="1985995"/>
              </a:xfrm>
            </p:grpSpPr>
            <p:pic>
              <p:nvPicPr>
                <p:cNvPr id="3" name="Graphique 2" descr="Écran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560" y="2455733"/>
                  <a:ext cx="1985995" cy="1985995"/>
                </a:xfrm>
                <a:prstGeom prst="rect">
                  <a:avLst/>
                </a:prstGeom>
              </p:spPr>
            </p:pic>
            <p:sp>
              <p:nvSpPr>
                <p:cNvPr id="5" name="ZoneTexte 4"/>
                <p:cNvSpPr txBox="1"/>
                <p:nvPr/>
              </p:nvSpPr>
              <p:spPr>
                <a:xfrm>
                  <a:off x="899592" y="3079398"/>
                  <a:ext cx="870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&lt;h1&gt;….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7003718" y="2511140"/>
                <a:ext cx="1623639" cy="1623639"/>
                <a:chOff x="6372200" y="2561433"/>
                <a:chExt cx="1623639" cy="1623639"/>
              </a:xfrm>
            </p:grpSpPr>
            <p:pic>
              <p:nvPicPr>
                <p:cNvPr id="4" name="Graphique 3" descr="Papier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2200" y="2561433"/>
                  <a:ext cx="1623639" cy="1623639"/>
                </a:xfrm>
                <a:prstGeom prst="rect">
                  <a:avLst/>
                </a:prstGeom>
              </p:spPr>
            </p:pic>
            <p:sp>
              <p:nvSpPr>
                <p:cNvPr id="8" name="ZoneTexte 7"/>
                <p:cNvSpPr txBox="1"/>
                <p:nvPr/>
              </p:nvSpPr>
              <p:spPr>
                <a:xfrm>
                  <a:off x="6927217" y="3081543"/>
                  <a:ext cx="29046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/>
                    <a:t>{</a:t>
                  </a:r>
                </a:p>
                <a:p>
                  <a:r>
                    <a:rPr lang="fr-FR" sz="2400" b="1" dirty="0"/>
                    <a:t>}</a:t>
                  </a:r>
                </a:p>
              </p:txBody>
            </p:sp>
          </p:grpSp>
          <p:sp>
            <p:nvSpPr>
              <p:cNvPr id="11" name="ZoneTexte 10"/>
              <p:cNvSpPr txBox="1"/>
              <p:nvPr/>
            </p:nvSpPr>
            <p:spPr>
              <a:xfrm>
                <a:off x="7188057" y="4285557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Composant</a:t>
                </a: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768559" y="4256693"/>
                <a:ext cx="106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Template</a:t>
                </a:r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483768" y="2204864"/>
                <a:ext cx="0" cy="345638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>
                <a:off x="6876256" y="2204864"/>
                <a:ext cx="0" cy="345638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e 31"/>
            <p:cNvGrpSpPr/>
            <p:nvPr/>
          </p:nvGrpSpPr>
          <p:grpSpPr>
            <a:xfrm>
              <a:off x="2860315" y="2171123"/>
              <a:ext cx="3600400" cy="755984"/>
              <a:chOff x="2771800" y="2326474"/>
              <a:chExt cx="3600400" cy="755984"/>
            </a:xfrm>
          </p:grpSpPr>
          <p:cxnSp>
            <p:nvCxnSpPr>
              <p:cNvPr id="13" name="Connecteur droit avec flèche 12"/>
              <p:cNvCxnSpPr/>
              <p:nvPr/>
            </p:nvCxnSpPr>
            <p:spPr>
              <a:xfrm flipH="1">
                <a:off x="2771800" y="2708920"/>
                <a:ext cx="3600400" cy="0"/>
              </a:xfrm>
              <a:prstGeom prst="straightConnector1">
                <a:avLst/>
              </a:prstGeom>
              <a:ln w="41275"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3820031" y="2326474"/>
                <a:ext cx="1526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{{expression}}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3854814" y="2713126"/>
                <a:ext cx="1434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164BF6"/>
                    </a:solidFill>
                  </a:rPr>
                  <a:t>interpolation</a:t>
                </a:r>
              </a:p>
            </p:txBody>
          </p:sp>
        </p:grpSp>
        <p:grpSp>
          <p:nvGrpSpPr>
            <p:cNvPr id="25" name="Groupe 24"/>
            <p:cNvGrpSpPr/>
            <p:nvPr/>
          </p:nvGrpSpPr>
          <p:grpSpPr>
            <a:xfrm>
              <a:off x="2860312" y="3197124"/>
              <a:ext cx="3600400" cy="719750"/>
              <a:chOff x="2771800" y="3186524"/>
              <a:chExt cx="3600400" cy="719750"/>
            </a:xfrm>
          </p:grpSpPr>
          <p:cxnSp>
            <p:nvCxnSpPr>
              <p:cNvPr id="28" name="Connecteur droit avec flèche 27"/>
              <p:cNvCxnSpPr/>
              <p:nvPr/>
            </p:nvCxnSpPr>
            <p:spPr>
              <a:xfrm flipH="1">
                <a:off x="2771800" y="3524347"/>
                <a:ext cx="3600400" cy="0"/>
              </a:xfrm>
              <a:prstGeom prst="straightConnector1">
                <a:avLst/>
              </a:prstGeom>
              <a:ln w="41275"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3288121" y="3186524"/>
                <a:ext cx="2567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[propriété]="expression"</a:t>
                </a: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3670118" y="3536942"/>
                <a:ext cx="1826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164BF6"/>
                    </a:solidFill>
                  </a:rPr>
                  <a:t>One </a:t>
                </a:r>
                <a:r>
                  <a:rPr lang="fr-FR" b="1" dirty="0" err="1">
                    <a:solidFill>
                      <a:srgbClr val="164BF6"/>
                    </a:solidFill>
                  </a:rPr>
                  <a:t>Way</a:t>
                </a:r>
                <a:r>
                  <a:rPr lang="fr-FR" b="1" dirty="0">
                    <a:solidFill>
                      <a:srgbClr val="164BF6"/>
                    </a:solidFill>
                  </a:rPr>
                  <a:t> Binding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2774359" y="4184303"/>
              <a:ext cx="3600400" cy="760447"/>
              <a:chOff x="2771800" y="3887361"/>
              <a:chExt cx="3600400" cy="760447"/>
            </a:xfrm>
          </p:grpSpPr>
          <p:cxnSp>
            <p:nvCxnSpPr>
              <p:cNvPr id="29" name="Connecteur droit avec flèche 28"/>
              <p:cNvCxnSpPr>
                <a:cxnSpLocks/>
              </p:cNvCxnSpPr>
              <p:nvPr/>
            </p:nvCxnSpPr>
            <p:spPr>
              <a:xfrm rot="10800000" flipH="1">
                <a:off x="2771800" y="4256693"/>
                <a:ext cx="3600400" cy="0"/>
              </a:xfrm>
              <a:prstGeom prst="straightConnector1">
                <a:avLst/>
              </a:prstGeom>
              <a:ln w="41275"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3306255" y="3887361"/>
                <a:ext cx="2759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(événement)="instruction"</a:t>
                </a: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3912670" y="4278476"/>
                <a:ext cx="1488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164BF6"/>
                    </a:solidFill>
                  </a:rPr>
                  <a:t>Event Binding</a:t>
                </a:r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2873565" y="5166014"/>
              <a:ext cx="3600400" cy="795837"/>
              <a:chOff x="2735796" y="5238625"/>
              <a:chExt cx="3600400" cy="795837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 flipH="1">
                <a:off x="2735796" y="5661248"/>
                <a:ext cx="3600400" cy="0"/>
              </a:xfrm>
              <a:prstGeom prst="straightConnector1">
                <a:avLst/>
              </a:prstGeom>
              <a:ln w="41275">
                <a:prstDash val="sysDot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/>
              <p:cNvSpPr txBox="1"/>
              <p:nvPr/>
            </p:nvSpPr>
            <p:spPr>
              <a:xfrm>
                <a:off x="3264269" y="5238625"/>
                <a:ext cx="2543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[(</a:t>
                </a:r>
                <a:r>
                  <a:rPr lang="fr-FR" b="1" dirty="0" err="1"/>
                  <a:t>ngModel</a:t>
                </a:r>
                <a:r>
                  <a:rPr lang="fr-FR" b="1" dirty="0"/>
                  <a:t>)]="propriété"</a:t>
                </a: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3619878" y="5665130"/>
                <a:ext cx="18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err="1">
                    <a:solidFill>
                      <a:srgbClr val="164BF6"/>
                    </a:solidFill>
                  </a:rPr>
                  <a:t>Two</a:t>
                </a:r>
                <a:r>
                  <a:rPr lang="fr-FR" b="1" dirty="0">
                    <a:solidFill>
                      <a:srgbClr val="164BF6"/>
                    </a:solidFill>
                  </a:rPr>
                  <a:t> </a:t>
                </a:r>
                <a:r>
                  <a:rPr lang="fr-FR" b="1" dirty="0" err="1">
                    <a:solidFill>
                      <a:srgbClr val="164BF6"/>
                    </a:solidFill>
                  </a:rPr>
                  <a:t>Way</a:t>
                </a:r>
                <a:r>
                  <a:rPr lang="fr-FR" b="1" dirty="0">
                    <a:solidFill>
                      <a:srgbClr val="164BF6"/>
                    </a:solidFill>
                  </a:rPr>
                  <a:t> Binding</a:t>
                </a:r>
              </a:p>
            </p:txBody>
          </p:sp>
        </p:grpSp>
      </p:grpSp>
      <p:sp>
        <p:nvSpPr>
          <p:cNvPr id="3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298663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Binding One </a:t>
            </a:r>
            <a:r>
              <a:rPr lang="fr-FR" sz="2800" b="1" dirty="0" err="1">
                <a:solidFill>
                  <a:schemeClr val="bg1"/>
                </a:solidFill>
              </a:rPr>
              <a:t>Way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5" y="1503285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Interpolation et One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Way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Binding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sont identiques dans leur fonctionnement.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contrôleur fournit une donnée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Si le contrôleur modifie la donnée, la nouvelle valeur est affichée par le template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template ne peut pas modifier la donnée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fr-FR" dirty="0"/>
              <a:t>L'interpolation est un raccourcis d'écriture pour ce Binding One </a:t>
            </a:r>
            <a:r>
              <a:rPr lang="fr-FR" dirty="0" err="1"/>
              <a:t>Way</a:t>
            </a:r>
            <a:r>
              <a:rPr lang="fr-FR" dirty="0"/>
              <a:t> de l'attribut </a:t>
            </a:r>
            <a:r>
              <a:rPr lang="fr-FR" dirty="0" err="1"/>
              <a:t>textContent</a:t>
            </a:r>
            <a:endParaRPr lang="fr-FR" dirty="0"/>
          </a:p>
        </p:txBody>
      </p:sp>
      <p:grpSp>
        <p:nvGrpSpPr>
          <p:cNvPr id="50" name="Groupe 49"/>
          <p:cNvGrpSpPr/>
          <p:nvPr/>
        </p:nvGrpSpPr>
        <p:grpSpPr>
          <a:xfrm>
            <a:off x="299390" y="3989547"/>
            <a:ext cx="4248472" cy="1553334"/>
            <a:chOff x="1475655" y="2309087"/>
            <a:chExt cx="2993757" cy="1515310"/>
          </a:xfrm>
        </p:grpSpPr>
        <p:sp>
          <p:nvSpPr>
            <p:cNvPr id="51" name="Rectangle 50"/>
            <p:cNvSpPr/>
            <p:nvPr>
              <p:custDataLst>
                <p:custData r:id="rId2"/>
              </p:custDataLst>
            </p:nvPr>
          </p:nvSpPr>
          <p:spPr>
            <a:xfrm>
              <a:off x="1475655" y="2708922"/>
              <a:ext cx="2993757" cy="111547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&lt;h1&gt;Bonjour&lt;h1&gt;</a:t>
              </a:r>
            </a:p>
            <a:p>
              <a:pPr lvl="0">
                <a:defRPr/>
              </a:pP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&lt;p&gt; 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{{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etudiants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}}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 &lt;/p&gt;</a:t>
              </a:r>
            </a:p>
            <a:p>
              <a:pPr lvl="0"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&lt;p&gt;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{{</a:t>
              </a:r>
              <a:r>
                <a:rPr kumimoji="0" lang="en-US" sz="16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dir.prenom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}}</a:t>
              </a: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&lt;/p&gt;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2" name="Rectangle : avec coins supérieurs arrondis 51"/>
            <p:cNvSpPr/>
            <p:nvPr/>
          </p:nvSpPr>
          <p:spPr>
            <a:xfrm>
              <a:off x="1475655" y="2309087"/>
              <a:ext cx="2696673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app</a:t>
              </a:r>
              <a:r>
                <a:rPr lang="es-E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.component.</a:t>
              </a:r>
              <a:r>
                <a:rPr lang="es-ES" sz="16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html </a:t>
              </a:r>
              <a:r>
                <a:rPr lang="es-ES" sz="16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avec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interpolation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4652986" y="3989547"/>
            <a:ext cx="4143349" cy="1553334"/>
            <a:chOff x="1475655" y="2309087"/>
            <a:chExt cx="2919680" cy="1515310"/>
          </a:xfrm>
        </p:grpSpPr>
        <p:sp>
          <p:nvSpPr>
            <p:cNvPr id="54" name="Rectangle 53"/>
            <p:cNvSpPr/>
            <p:nvPr>
              <p:custDataLst>
                <p:custData r:id="rId1"/>
              </p:custDataLst>
            </p:nvPr>
          </p:nvSpPr>
          <p:spPr>
            <a:xfrm>
              <a:off x="1475655" y="2708922"/>
              <a:ext cx="2919680" cy="111547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&lt;h1&gt;Bonjour&lt;h1&gt;</a:t>
              </a:r>
            </a:p>
            <a:p>
              <a:pPr lvl="0">
                <a:defRPr/>
              </a:pP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&lt;p 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[text</a:t>
              </a:r>
              <a:r>
                <a:rPr lang="en-US" b="1" u="sng" dirty="0">
                  <a:solidFill>
                    <a:srgbClr val="FF0000"/>
                  </a:solidFill>
                  <a:cs typeface="Courier New" panose="02070309020205020404" pitchFamily="49" charset="0"/>
                </a:rPr>
                <a:t>C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ontent]="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etudiants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"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 &gt; &lt;/p&gt;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&lt;p 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[text</a:t>
              </a:r>
              <a:r>
                <a:rPr lang="en-US" b="1" u="sng" dirty="0">
                  <a:solidFill>
                    <a:srgbClr val="FF0000"/>
                  </a:solidFill>
                  <a:cs typeface="Courier New" panose="02070309020205020404" pitchFamily="49" charset="0"/>
                </a:rPr>
                <a:t>C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ontent]="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dir.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prenom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"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 &gt;</a:t>
              </a:r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&lt;/p </a:t>
              </a: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&gt;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5" name="Rectangle : avec coins supérieurs arrondis 54"/>
            <p:cNvSpPr/>
            <p:nvPr/>
          </p:nvSpPr>
          <p:spPr>
            <a:xfrm>
              <a:off x="1475655" y="2309087"/>
              <a:ext cx="2919679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app</a:t>
              </a:r>
              <a:r>
                <a:rPr lang="es-E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.component.</a:t>
              </a:r>
              <a:r>
                <a:rPr lang="es-ES" sz="16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html </a:t>
              </a:r>
              <a:r>
                <a:rPr lang="es-ES" sz="16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avec</a:t>
              </a:r>
              <a:r>
                <a:rPr lang="es-E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Binding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One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Way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2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92392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 Git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178404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Git : </a:t>
            </a:r>
          </a:p>
          <a:p>
            <a:r>
              <a:rPr lang="fr-FR" sz="1800" dirty="0"/>
              <a:t>Gestionnaire de versions</a:t>
            </a:r>
          </a:p>
          <a:p>
            <a:r>
              <a:rPr lang="fr-FR" sz="1800" dirty="0"/>
              <a:t>Permet de garder un historique des modifications</a:t>
            </a:r>
          </a:p>
          <a:p>
            <a:r>
              <a:rPr lang="fr-FR" sz="1800" dirty="0"/>
              <a:t>Permet de mutualiser le développement d'un projet entre plusieurs développeurs</a:t>
            </a:r>
          </a:p>
          <a:p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5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1043608" y="2492896"/>
            <a:ext cx="6387008" cy="3157500"/>
            <a:chOff x="1187624" y="2924944"/>
            <a:chExt cx="6387008" cy="3157500"/>
          </a:xfrm>
        </p:grpSpPr>
        <p:sp>
          <p:nvSpPr>
            <p:cNvPr id="18" name="Rectangle : coins arrondis 17"/>
            <p:cNvSpPr/>
            <p:nvPr/>
          </p:nvSpPr>
          <p:spPr>
            <a:xfrm>
              <a:off x="3190492" y="2924944"/>
              <a:ext cx="1417512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Serveur GIT contenant les fichiers du projet</a:t>
              </a:r>
            </a:p>
          </p:txBody>
        </p:sp>
        <p:pic>
          <p:nvPicPr>
            <p:cNvPr id="19" name="Graphique 18" descr="Ordinateu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7624" y="4437112"/>
              <a:ext cx="914400" cy="914400"/>
            </a:xfrm>
            <a:prstGeom prst="rect">
              <a:avLst/>
            </a:prstGeom>
          </p:spPr>
        </p:pic>
        <p:pic>
          <p:nvPicPr>
            <p:cNvPr id="20" name="Graphique 19" descr="Ordinateu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45532" y="5168044"/>
              <a:ext cx="914400" cy="914400"/>
            </a:xfrm>
            <a:prstGeom prst="rect">
              <a:avLst/>
            </a:prstGeom>
          </p:spPr>
        </p:pic>
        <p:pic>
          <p:nvPicPr>
            <p:cNvPr id="21" name="Graphique 20" descr="Ordinateu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7810" y="4894312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Ordinateu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60232" y="3619872"/>
              <a:ext cx="914400" cy="914400"/>
            </a:xfrm>
            <a:prstGeom prst="rect">
              <a:avLst/>
            </a:prstGeom>
          </p:spPr>
        </p:pic>
        <p:cxnSp>
          <p:nvCxnSpPr>
            <p:cNvPr id="24" name="Connecteur droit avec flèche 23"/>
            <p:cNvCxnSpPr>
              <a:cxnSpLocks/>
            </p:cNvCxnSpPr>
            <p:nvPr/>
          </p:nvCxnSpPr>
          <p:spPr>
            <a:xfrm flipV="1">
              <a:off x="2064350" y="3789040"/>
              <a:ext cx="1126142" cy="74523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cxnSpLocks/>
            </p:cNvCxnSpPr>
            <p:nvPr/>
          </p:nvCxnSpPr>
          <p:spPr>
            <a:xfrm flipV="1">
              <a:off x="3502732" y="4122694"/>
              <a:ext cx="187170" cy="117851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cxnSpLocks/>
            </p:cNvCxnSpPr>
            <p:nvPr/>
          </p:nvCxnSpPr>
          <p:spPr>
            <a:xfrm>
              <a:off x="4558644" y="4033664"/>
              <a:ext cx="1088468" cy="101551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cxnSpLocks/>
              <a:endCxn id="22" idx="1"/>
            </p:cNvCxnSpPr>
            <p:nvPr/>
          </p:nvCxnSpPr>
          <p:spPr>
            <a:xfrm>
              <a:off x="4608004" y="3510009"/>
              <a:ext cx="2052228" cy="56706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251520" y="5581290"/>
            <a:ext cx="8726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développeur peut modifier les fichiers du projet et ensuite le partager avec son équipe en l'envoyant sur un serveur Git.</a:t>
            </a:r>
          </a:p>
          <a:p>
            <a:endParaRPr lang="fr-FR" dirty="0"/>
          </a:p>
          <a:p>
            <a:r>
              <a:rPr lang="fr-FR" dirty="0"/>
              <a:t>Chaque développeur doit avoir un "client Git" pour pouvoir se connecter au serveur.</a:t>
            </a:r>
          </a:p>
        </p:txBody>
      </p:sp>
      <p:sp>
        <p:nvSpPr>
          <p:cNvPr id="1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808650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Binding One </a:t>
            </a:r>
            <a:r>
              <a:rPr lang="fr-FR" sz="2800" b="1" dirty="0" err="1">
                <a:solidFill>
                  <a:schemeClr val="bg1"/>
                </a:solidFill>
              </a:rPr>
              <a:t>Way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809582" y="1206188"/>
            <a:ext cx="7452828" cy="2477988"/>
            <a:chOff x="212476" y="5761858"/>
            <a:chExt cx="7452828" cy="2477988"/>
          </a:xfrm>
        </p:grpSpPr>
        <p:sp>
          <p:nvSpPr>
            <p:cNvPr id="39" name="Rectangle : coins arrondis 38"/>
            <p:cNvSpPr/>
            <p:nvPr/>
          </p:nvSpPr>
          <p:spPr>
            <a:xfrm>
              <a:off x="212476" y="5761858"/>
              <a:ext cx="7452828" cy="2477988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 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le template essaye d'afficher une 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valeur inexistante 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tel que 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{{</a:t>
              </a:r>
              <a:r>
                <a:rPr kumimoji="0" lang="fr-FR" sz="18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mauvaisNom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}}, </a:t>
              </a:r>
              <a:r>
                <a:rPr lang="fr-FR" dirty="0" err="1">
                  <a:solidFill>
                    <a:prstClr val="black"/>
                  </a:solidFill>
                  <a:latin typeface="Calibri"/>
                </a:rPr>
                <a:t>Angular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 la 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remplace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 par une 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chaîne vide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De même si la valeur vaut : </a:t>
              </a: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undefined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 et </a:t>
              </a: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null</a:t>
              </a:r>
              <a:endParaRPr lang="fr-FR" b="1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b="1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Dans le cas 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d'un attribut d'objet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 définit dans le composant :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dir:any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= { </a:t>
              </a:r>
              <a:r>
                <a:rPr lang="en-US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prenom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: 'Adrien' };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Si nous tapons dans le template : 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{{</a:t>
              </a: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dir.</a:t>
              </a:r>
              <a:r>
                <a:rPr lang="fr-FR" b="1" dirty="0" err="1">
                  <a:solidFill>
                    <a:srgbClr val="FF0000"/>
                  </a:solidFill>
                  <a:latin typeface="Calibri"/>
                </a:rPr>
                <a:t>prnom</a:t>
              </a:r>
              <a:r>
                <a:rPr lang="fr-FR" b="1" dirty="0">
                  <a:solidFill>
                    <a:prstClr val="black"/>
                  </a:solidFill>
                  <a:latin typeface="Calibri"/>
                </a:rPr>
                <a:t>}}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Nous aurons une </a:t>
              </a:r>
              <a:r>
                <a:rPr lang="fr-FR" b="1" dirty="0">
                  <a:solidFill>
                    <a:srgbClr val="FF0000"/>
                  </a:solidFill>
                  <a:latin typeface="Calibri"/>
                </a:rPr>
                <a:t>erreur</a:t>
              </a:r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76" y="6653366"/>
              <a:ext cx="694972" cy="694972"/>
            </a:xfrm>
            <a:prstGeom prst="rect">
              <a:avLst/>
            </a:prstGeom>
          </p:spPr>
        </p:pic>
      </p:grpSp>
      <p:grpSp>
        <p:nvGrpSpPr>
          <p:cNvPr id="41" name="Groupe 40"/>
          <p:cNvGrpSpPr/>
          <p:nvPr/>
        </p:nvGrpSpPr>
        <p:grpSpPr>
          <a:xfrm>
            <a:off x="809582" y="4341684"/>
            <a:ext cx="7452828" cy="1607596"/>
            <a:chOff x="215322" y="5840132"/>
            <a:chExt cx="7452828" cy="1607596"/>
          </a:xfrm>
        </p:grpSpPr>
        <p:sp>
          <p:nvSpPr>
            <p:cNvPr id="48" name="Rectangle : coins arrondis 47"/>
            <p:cNvSpPr/>
            <p:nvPr/>
          </p:nvSpPr>
          <p:spPr>
            <a:xfrm>
              <a:off x="215322" y="5840132"/>
              <a:ext cx="7452828" cy="160759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>
                <a:defRPr/>
              </a:pPr>
              <a:r>
                <a:rPr lang="fr-FR" b="1" dirty="0" err="1"/>
                <a:t>Safe</a:t>
              </a:r>
              <a:r>
                <a:rPr lang="fr-FR" b="1" dirty="0"/>
                <a:t> Navigation </a:t>
              </a:r>
              <a:r>
                <a:rPr lang="fr-FR" b="1" dirty="0" err="1"/>
                <a:t>Operator</a:t>
              </a:r>
              <a:r>
                <a:rPr lang="fr-FR" dirty="0"/>
                <a:t>" :</a:t>
              </a:r>
            </a:p>
            <a:p>
              <a:pPr>
                <a:defRPr/>
              </a:pPr>
              <a:endPara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>
                <a:defRPr/>
              </a:pPr>
              <a:r>
                <a:rPr kumimoji="0" lang="fr-FR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Dans le cas d'une </a:t>
              </a: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valeur</a:t>
              </a:r>
              <a:r>
                <a:rPr kumimoji="0" lang="fr-FR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reçue de façon </a:t>
              </a: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asynchrone</a:t>
              </a:r>
              <a:r>
                <a:rPr kumimoji="0" lang="fr-FR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(que nous recevront peut-être plus tard), il est possible de l'indiquer au template:                </a:t>
              </a: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fr-FR" b="1" dirty="0">
                  <a:solidFill>
                    <a:prstClr val="black"/>
                  </a:solidFill>
                </a:rPr>
                <a:t>{{</a:t>
              </a:r>
              <a:r>
                <a:rPr lang="fr-FR" b="1" dirty="0" err="1">
                  <a:solidFill>
                    <a:prstClr val="black"/>
                  </a:solidFill>
                </a:rPr>
                <a:t>dir</a:t>
              </a:r>
              <a:r>
                <a:rPr lang="fr-FR" b="1" dirty="0">
                  <a:solidFill>
                    <a:srgbClr val="FF0000"/>
                  </a:solidFill>
                </a:rPr>
                <a:t>?</a:t>
              </a:r>
              <a:r>
                <a:rPr lang="fr-FR" b="1" dirty="0">
                  <a:solidFill>
                    <a:prstClr val="black"/>
                  </a:solidFill>
                </a:rPr>
                <a:t>.</a:t>
              </a:r>
              <a:r>
                <a:rPr lang="fr-FR" b="1" dirty="0" err="1">
                  <a:solidFill>
                    <a:schemeClr val="tx1"/>
                  </a:solidFill>
                </a:rPr>
                <a:t>prenom</a:t>
              </a:r>
              <a:r>
                <a:rPr lang="fr-FR" b="1" dirty="0">
                  <a:solidFill>
                    <a:prstClr val="black"/>
                  </a:solidFill>
                </a:rPr>
                <a:t>}}</a:t>
              </a:r>
            </a:p>
          </p:txBody>
        </p:sp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22" y="6296444"/>
              <a:ext cx="694972" cy="694972"/>
            </a:xfrm>
            <a:prstGeom prst="rect">
              <a:avLst/>
            </a:prstGeom>
          </p:spPr>
        </p:pic>
      </p:grpSp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823793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Binding One </a:t>
            </a:r>
            <a:r>
              <a:rPr lang="fr-FR" sz="2800" b="1" dirty="0" err="1">
                <a:solidFill>
                  <a:schemeClr val="bg1"/>
                </a:solidFill>
              </a:rPr>
              <a:t>Way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716480"/>
            <a:ext cx="85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Binding One </a:t>
            </a:r>
            <a:r>
              <a:rPr lang="fr-FR" b="1" dirty="0" err="1"/>
              <a:t>Way</a:t>
            </a:r>
            <a:r>
              <a:rPr lang="fr-FR" b="1" dirty="0"/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Permet d'écrire dans n'importe que attribut d'un élément du DOM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287524" y="1700808"/>
            <a:ext cx="3708412" cy="1152128"/>
            <a:chOff x="1475655" y="2309087"/>
            <a:chExt cx="2613195" cy="1123925"/>
          </a:xfrm>
        </p:grpSpPr>
        <p:sp>
          <p:nvSpPr>
            <p:cNvPr id="51" name="Rectangle 50"/>
            <p:cNvSpPr/>
            <p:nvPr>
              <p:custDataLst>
                <p:custData r:id="rId2"/>
              </p:custDataLst>
            </p:nvPr>
          </p:nvSpPr>
          <p:spPr>
            <a:xfrm>
              <a:off x="1475655" y="2708922"/>
              <a:ext cx="2613195" cy="72409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class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titre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 &gt;Bonjour&lt;h1&gt;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img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src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mon-image.jpg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 &gt;</a:t>
              </a:r>
            </a:p>
          </p:txBody>
        </p:sp>
        <p:sp>
          <p:nvSpPr>
            <p:cNvPr id="52" name="Rectangle : avec coins supérieurs arrondis 51"/>
            <p:cNvSpPr/>
            <p:nvPr/>
          </p:nvSpPr>
          <p:spPr>
            <a:xfrm>
              <a:off x="1475656" y="2309087"/>
              <a:ext cx="1447477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Exemple d'attributs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355976" y="1700808"/>
            <a:ext cx="4248472" cy="1152128"/>
            <a:chOff x="1475655" y="2309087"/>
            <a:chExt cx="2993757" cy="1123925"/>
          </a:xfrm>
        </p:grpSpPr>
        <p:sp>
          <p:nvSpPr>
            <p:cNvPr id="14" name="Rectangle 13"/>
            <p:cNvSpPr/>
            <p:nvPr>
              <p:custDataLst>
                <p:custData r:id="rId1"/>
              </p:custDataLst>
            </p:nvPr>
          </p:nvSpPr>
          <p:spPr>
            <a:xfrm>
              <a:off x="1475655" y="2708922"/>
              <a:ext cx="2993757" cy="72409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[class]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 &gt;Bonjour&lt;h1&gt;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img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[</a:t>
              </a:r>
              <a:r>
                <a:rPr lang="en-US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src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]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imageUrl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 &gt;</a:t>
              </a:r>
            </a:p>
            <a:p>
              <a:pPr lvl="0">
                <a:defRPr/>
              </a:pPr>
              <a:endParaRPr lang="en-US" sz="1600" dirty="0">
                <a:solidFill>
                  <a:prstClr val="black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 : avec coins supérieurs arrondis 14"/>
            <p:cNvSpPr/>
            <p:nvPr/>
          </p:nvSpPr>
          <p:spPr>
            <a:xfrm>
              <a:off x="1475655" y="2309087"/>
              <a:ext cx="1674474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Avec Binding One </a:t>
              </a: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Way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76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 : coins arrondis 6"/>
          <p:cNvSpPr/>
          <p:nvPr/>
        </p:nvSpPr>
        <p:spPr>
          <a:xfrm>
            <a:off x="4352417" y="3600801"/>
            <a:ext cx="4252029" cy="17724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Composant</a:t>
            </a:r>
          </a:p>
          <a:p>
            <a:r>
              <a:rPr lang="fr-FR" b="1" dirty="0"/>
              <a:t>{</a:t>
            </a:r>
          </a:p>
          <a:p>
            <a:pPr lvl="1"/>
            <a:r>
              <a:rPr lang="fr-FR" b="1" dirty="0" err="1"/>
              <a:t>title</a:t>
            </a:r>
            <a:r>
              <a:rPr lang="fr-FR" b="1" dirty="0"/>
              <a:t>: string = "titre";</a:t>
            </a:r>
          </a:p>
          <a:p>
            <a:pPr lvl="1"/>
            <a:r>
              <a:rPr lang="fr-FR" b="1" dirty="0" err="1"/>
              <a:t>imageUrl</a:t>
            </a:r>
            <a:r>
              <a:rPr lang="fr-FR" b="1" dirty="0"/>
              <a:t>: string = "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mon-image.jpg"</a:t>
            </a:r>
            <a:endParaRPr lang="fr-FR" b="1" dirty="0"/>
          </a:p>
          <a:p>
            <a:r>
              <a:rPr lang="fr-FR" b="1" dirty="0"/>
              <a:t>}</a:t>
            </a:r>
          </a:p>
        </p:txBody>
      </p:sp>
      <p:sp>
        <p:nvSpPr>
          <p:cNvPr id="8" name="Forme libre : forme 7"/>
          <p:cNvSpPr/>
          <p:nvPr/>
        </p:nvSpPr>
        <p:spPr>
          <a:xfrm>
            <a:off x="4822381" y="2700997"/>
            <a:ext cx="762493" cy="2053883"/>
          </a:xfrm>
          <a:custGeom>
            <a:avLst/>
            <a:gdLst>
              <a:gd name="connsiteX0" fmla="*/ 762493 w 762493"/>
              <a:gd name="connsiteY0" fmla="*/ 0 h 2053883"/>
              <a:gd name="connsiteX1" fmla="*/ 59108 w 762493"/>
              <a:gd name="connsiteY1" fmla="*/ 914400 h 2053883"/>
              <a:gd name="connsiteX2" fmla="*/ 87244 w 762493"/>
              <a:gd name="connsiteY2" fmla="*/ 2053883 h 20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493" h="2053883">
                <a:moveTo>
                  <a:pt x="762493" y="0"/>
                </a:moveTo>
                <a:cubicBezTo>
                  <a:pt x="467071" y="286043"/>
                  <a:pt x="171649" y="572086"/>
                  <a:pt x="59108" y="914400"/>
                </a:cubicBezTo>
                <a:cubicBezTo>
                  <a:pt x="-53433" y="1256714"/>
                  <a:pt x="16905" y="1655298"/>
                  <a:pt x="87244" y="205388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Forme libre : forme 9"/>
          <p:cNvSpPr/>
          <p:nvPr/>
        </p:nvSpPr>
        <p:spPr>
          <a:xfrm>
            <a:off x="6105378" y="2335237"/>
            <a:ext cx="903983" cy="1969477"/>
          </a:xfrm>
          <a:custGeom>
            <a:avLst/>
            <a:gdLst>
              <a:gd name="connsiteX0" fmla="*/ 0 w 903983"/>
              <a:gd name="connsiteY0" fmla="*/ 0 h 1969477"/>
              <a:gd name="connsiteX1" fmla="*/ 886265 w 903983"/>
              <a:gd name="connsiteY1" fmla="*/ 337625 h 1969477"/>
              <a:gd name="connsiteX2" fmla="*/ 506437 w 903983"/>
              <a:gd name="connsiteY2" fmla="*/ 1969477 h 196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969477">
                <a:moveTo>
                  <a:pt x="0" y="0"/>
                </a:moveTo>
                <a:cubicBezTo>
                  <a:pt x="400929" y="4689"/>
                  <a:pt x="801859" y="9379"/>
                  <a:pt x="886265" y="337625"/>
                </a:cubicBezTo>
                <a:cubicBezTo>
                  <a:pt x="970671" y="665871"/>
                  <a:pt x="738554" y="1317674"/>
                  <a:pt x="506437" y="196947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622810" y="5638633"/>
            <a:ext cx="7459213" cy="997265"/>
            <a:chOff x="208937" y="6296444"/>
            <a:chExt cx="7459213" cy="997265"/>
          </a:xfrm>
        </p:grpSpPr>
        <p:sp>
          <p:nvSpPr>
            <p:cNvPr id="23" name="Rectangle : coins arrondis 22"/>
            <p:cNvSpPr/>
            <p:nvPr/>
          </p:nvSpPr>
          <p:spPr>
            <a:xfrm>
              <a:off x="215322" y="6296444"/>
              <a:ext cx="7452828" cy="99726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>
                <a:defRPr/>
              </a:pPr>
              <a:r>
                <a:rPr lang="fr-FR" b="1" dirty="0"/>
                <a:t>On préférera utiliser l'interpolation pour modifier du texte et</a:t>
              </a:r>
            </a:p>
            <a:p>
              <a:pPr>
                <a:defRPr/>
              </a:pPr>
              <a:r>
                <a:rPr lang="fr-FR" b="1" dirty="0"/>
                <a:t>le Binding One </a:t>
              </a:r>
              <a:r>
                <a:rPr lang="fr-FR" b="1" dirty="0" err="1"/>
                <a:t>Way</a:t>
              </a:r>
              <a:r>
                <a:rPr lang="fr-FR" b="1" dirty="0"/>
                <a:t> pour tous les autres attributs.</a:t>
              </a:r>
            </a:p>
          </p:txBody>
        </p: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" y="6447590"/>
              <a:ext cx="694972" cy="694972"/>
            </a:xfrm>
            <a:prstGeom prst="rect">
              <a:avLst/>
            </a:prstGeom>
          </p:spPr>
        </p:pic>
      </p:grpSp>
      <p:sp>
        <p:nvSpPr>
          <p:cNvPr id="2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751638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Evénements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716480"/>
            <a:ext cx="8568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Événement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</a:rPr>
              <a:t>Quelque chose qui peut se produire.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</a:rPr>
              <a:t>On peut attendre que l'événement se produise (on l'écoute)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prstClr val="black"/>
                </a:solidFill>
              </a:rPr>
              <a:t>En JavaScript les événements sont par exemple : clic souris, souris qui vient de bouger, touche du clavier appuyé etc.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prstClr val="black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prstClr val="black"/>
                </a:solidFill>
              </a:rPr>
              <a:t>Ces événements peuvent être écoutés, et lorsqu'ils se produisent, exécuter une action  grâce à des fonctions.</a:t>
            </a:r>
          </a:p>
        </p:txBody>
      </p:sp>
      <p:grpSp>
        <p:nvGrpSpPr>
          <p:cNvPr id="33" name="Groupe 32"/>
          <p:cNvGrpSpPr/>
          <p:nvPr/>
        </p:nvGrpSpPr>
        <p:grpSpPr>
          <a:xfrm>
            <a:off x="267590" y="3469603"/>
            <a:ext cx="3871799" cy="877709"/>
            <a:chOff x="1475655" y="2309087"/>
            <a:chExt cx="2728328" cy="856223"/>
          </a:xfrm>
        </p:grpSpPr>
        <p:sp>
          <p:nvSpPr>
            <p:cNvPr id="39" name="Rectangle 38"/>
            <p:cNvSpPr/>
            <p:nvPr>
              <p:custDataLst>
                <p:custData r:id="rId3"/>
              </p:custDataLst>
            </p:nvPr>
          </p:nvSpPr>
          <p:spPr>
            <a:xfrm>
              <a:off x="1475655" y="2708922"/>
              <a:ext cx="2728328" cy="45638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 </a:t>
              </a:r>
              <a:r>
                <a:rPr lang="en-US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onclick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alert('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');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 Salut &lt;/h1&gt;</a:t>
              </a:r>
            </a:p>
          </p:txBody>
        </p:sp>
        <p:sp>
          <p:nvSpPr>
            <p:cNvPr id="40" name="Rectangle : avec coins supérieurs arrondis 39"/>
            <p:cNvSpPr/>
            <p:nvPr/>
          </p:nvSpPr>
          <p:spPr>
            <a:xfrm>
              <a:off x="1475655" y="2309087"/>
              <a:ext cx="1307562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exemple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283405" y="3469604"/>
            <a:ext cx="4680520" cy="877706"/>
            <a:chOff x="1475655" y="2309087"/>
            <a:chExt cx="3298206" cy="856220"/>
          </a:xfrm>
        </p:grpSpPr>
        <p:sp>
          <p:nvSpPr>
            <p:cNvPr id="48" name="Rectangle 47"/>
            <p:cNvSpPr/>
            <p:nvPr>
              <p:custDataLst>
                <p:custData r:id="rId2"/>
              </p:custDataLst>
            </p:nvPr>
          </p:nvSpPr>
          <p:spPr>
            <a:xfrm>
              <a:off x="1475655" y="2708922"/>
              <a:ext cx="3298206" cy="45638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 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(click)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afficheMessage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('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coucou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')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"&gt;Bonjour&lt;h1&gt;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9" name="Rectangle : avec coins supérieurs arrondis 48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template_angular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4287214" y="4546505"/>
            <a:ext cx="4680520" cy="2122855"/>
            <a:chOff x="1475655" y="2309087"/>
            <a:chExt cx="3298206" cy="2070889"/>
          </a:xfrm>
        </p:grpSpPr>
        <p:sp>
          <p:nvSpPr>
            <p:cNvPr id="51" name="Rectangle 50"/>
            <p:cNvSpPr/>
            <p:nvPr>
              <p:custDataLst>
                <p:custData r:id="rId1"/>
              </p:custDataLst>
            </p:nvPr>
          </p:nvSpPr>
          <p:spPr>
            <a:xfrm>
              <a:off x="1475655" y="2708921"/>
              <a:ext cx="3298206" cy="167105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24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…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MonComponent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{</a:t>
              </a:r>
            </a:p>
            <a:p>
              <a:pPr lvl="1">
                <a:defRPr/>
              </a:pP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afficheMessage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(message: string): void {    </a:t>
              </a:r>
            </a:p>
            <a:p>
              <a:pPr lvl="2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alert("mon message: " +message); </a:t>
              </a:r>
            </a:p>
            <a:p>
              <a:pPr lvl="1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2" name="Rectangle : avec coins supérieurs arrondis 51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5" name="Forme libre : forme 14"/>
          <p:cNvSpPr/>
          <p:nvPr/>
        </p:nvSpPr>
        <p:spPr>
          <a:xfrm>
            <a:off x="6139543" y="4238171"/>
            <a:ext cx="1034838" cy="1407886"/>
          </a:xfrm>
          <a:custGeom>
            <a:avLst/>
            <a:gdLst>
              <a:gd name="connsiteX0" fmla="*/ 856343 w 1034838"/>
              <a:gd name="connsiteY0" fmla="*/ 0 h 1407886"/>
              <a:gd name="connsiteX1" fmla="*/ 972457 w 1034838"/>
              <a:gd name="connsiteY1" fmla="*/ 624115 h 1407886"/>
              <a:gd name="connsiteX2" fmla="*/ 0 w 1034838"/>
              <a:gd name="connsiteY2" fmla="*/ 1407886 h 14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838" h="1407886">
                <a:moveTo>
                  <a:pt x="856343" y="0"/>
                </a:moveTo>
                <a:cubicBezTo>
                  <a:pt x="985762" y="194733"/>
                  <a:pt x="1115181" y="389467"/>
                  <a:pt x="972457" y="624115"/>
                </a:cubicBezTo>
                <a:cubicBezTo>
                  <a:pt x="829733" y="858763"/>
                  <a:pt x="414866" y="1133324"/>
                  <a:pt x="0" y="140788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880432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Evénements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716480"/>
            <a:ext cx="8568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Fonctionnement d'un événement en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Basé sur le patron de conception Observateur (voir Bibliographie)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événements en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sont dit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bouillonant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/>
              <a:t>"</a:t>
            </a:r>
            <a:r>
              <a:rPr lang="fr-FR" b="1" dirty="0"/>
              <a:t>bouillonnant</a:t>
            </a:r>
            <a:r>
              <a:rPr lang="fr-FR" dirty="0"/>
              <a:t>" (</a:t>
            </a:r>
            <a:r>
              <a:rPr lang="fr-FR" dirty="0" err="1"/>
              <a:t>bubbling</a:t>
            </a:r>
            <a:r>
              <a:rPr lang="fr-FR" dirty="0"/>
              <a:t> up) indique que l'événement se propage vers son parent, qui lui-même le transmet à sont parent, etc.  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251520" y="2503404"/>
            <a:ext cx="6192688" cy="1872208"/>
            <a:chOff x="1475655" y="2309087"/>
            <a:chExt cx="4363781" cy="1826377"/>
          </a:xfrm>
        </p:grpSpPr>
        <p:sp>
          <p:nvSpPr>
            <p:cNvPr id="48" name="Rectangle 47"/>
            <p:cNvSpPr/>
            <p:nvPr>
              <p:custDataLst>
                <p:custData r:id="rId2"/>
              </p:custDataLst>
            </p:nvPr>
          </p:nvSpPr>
          <p:spPr>
            <a:xfrm>
              <a:off x="1475655" y="2708922"/>
              <a:ext cx="4363781" cy="142654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&lt;div 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(click)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afficheMessage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('parent')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</a:t>
              </a:r>
            </a:p>
            <a:p>
              <a:pPr lvl="1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Message parent</a:t>
              </a:r>
            </a:p>
            <a:p>
              <a:pPr lvl="1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&lt;span 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(click)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afficheMessage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('enfant')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"&gt;Message enfant&lt;/span&gt;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&lt;/div&gt;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9" name="Rectangle : avec coins supérieurs arrondis 48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template_angular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lang="es-ES" sz="1600" b="1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39122" y="4581128"/>
            <a:ext cx="6192688" cy="792088"/>
            <a:chOff x="1475655" y="2309087"/>
            <a:chExt cx="4363781" cy="772698"/>
          </a:xfrm>
        </p:grpSpPr>
        <p:sp>
          <p:nvSpPr>
            <p:cNvPr id="23" name="Rectangle 22"/>
            <p:cNvSpPr/>
            <p:nvPr>
              <p:custDataLst>
                <p:custData r:id="rId1"/>
              </p:custDataLst>
            </p:nvPr>
          </p:nvSpPr>
          <p:spPr>
            <a:xfrm>
              <a:off x="1475655" y="2708922"/>
              <a:ext cx="4363781" cy="3728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Message parent Message enfant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4" name="Rectangle : avec coins supérieurs arrondis 23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affiche</a:t>
              </a:r>
              <a:endParaRPr lang="es-ES" sz="1600" b="1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3" name="Accolade ouvrante 2"/>
          <p:cNvSpPr/>
          <p:nvPr/>
        </p:nvSpPr>
        <p:spPr>
          <a:xfrm rot="-5400000">
            <a:off x="2195736" y="4797152"/>
            <a:ext cx="288032" cy="1296144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Accolade ouvrante 24"/>
          <p:cNvSpPr/>
          <p:nvPr/>
        </p:nvSpPr>
        <p:spPr>
          <a:xfrm rot="-5400000">
            <a:off x="1475656" y="4531302"/>
            <a:ext cx="288032" cy="2736304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19815" y="5483692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Dans la </a:t>
            </a:r>
            <a:r>
              <a:rPr lang="fr-FR" sz="1600" b="1" dirty="0" err="1"/>
              <a:t>span</a:t>
            </a:r>
            <a:endParaRPr lang="fr-FR" sz="16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1064872" y="6035191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Dans la div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41690" y="5373216"/>
            <a:ext cx="560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nous cliquons sur "Message parent", le message "parent" apparaît.</a:t>
            </a:r>
          </a:p>
          <a:p>
            <a:endParaRPr lang="fr-FR" dirty="0"/>
          </a:p>
          <a:p>
            <a:r>
              <a:rPr lang="fr-FR" dirty="0"/>
              <a:t>Si nous cliquons sur "Message enfant", le message "enfant" apparaît puis "parent".</a:t>
            </a:r>
          </a:p>
        </p:txBody>
      </p:sp>
      <p:sp>
        <p:nvSpPr>
          <p:cNvPr id="1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21288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Evénements (</a:t>
            </a:r>
            <a:r>
              <a:rPr lang="fr-FR" sz="2800" b="1" dirty="0" err="1">
                <a:solidFill>
                  <a:schemeClr val="bg1"/>
                </a:solidFill>
              </a:rPr>
              <a:t>bubble</a:t>
            </a:r>
            <a:r>
              <a:rPr lang="fr-FR" sz="2800" b="1" dirty="0">
                <a:solidFill>
                  <a:schemeClr val="bg1"/>
                </a:solidFill>
              </a:rPr>
              <a:t> up)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716480"/>
            <a:ext cx="856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Bouillonnement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Transmission de l'enfant vers le parent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1619672" y="1916809"/>
            <a:ext cx="4536504" cy="2768933"/>
            <a:chOff x="908898" y="1786686"/>
            <a:chExt cx="4536504" cy="2768933"/>
          </a:xfrm>
        </p:grpSpPr>
        <p:grpSp>
          <p:nvGrpSpPr>
            <p:cNvPr id="10" name="Groupe 9"/>
            <p:cNvGrpSpPr/>
            <p:nvPr/>
          </p:nvGrpSpPr>
          <p:grpSpPr>
            <a:xfrm>
              <a:off x="908898" y="1786686"/>
              <a:ext cx="4536504" cy="2088232"/>
              <a:chOff x="1979712" y="3429000"/>
              <a:chExt cx="4536504" cy="2088232"/>
            </a:xfrm>
          </p:grpSpPr>
          <p:sp>
            <p:nvSpPr>
              <p:cNvPr id="8" name="Rectangle : coins arrondis 7"/>
              <p:cNvSpPr/>
              <p:nvPr/>
            </p:nvSpPr>
            <p:spPr>
              <a:xfrm>
                <a:off x="1979712" y="3429000"/>
                <a:ext cx="4536504" cy="20882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body</a:t>
                </a:r>
              </a:p>
            </p:txBody>
          </p:sp>
          <p:sp>
            <p:nvSpPr>
              <p:cNvPr id="18" name="Rectangle : coins arrondis 17"/>
              <p:cNvSpPr/>
              <p:nvPr/>
            </p:nvSpPr>
            <p:spPr>
              <a:xfrm>
                <a:off x="2595972" y="3933056"/>
                <a:ext cx="3303984" cy="144854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dirty="0"/>
                  <a:t>div</a:t>
                </a:r>
              </a:p>
            </p:txBody>
          </p:sp>
          <p:sp>
            <p:nvSpPr>
              <p:cNvPr id="20" name="Rectangle : coins arrondis 19"/>
              <p:cNvSpPr/>
              <p:nvPr/>
            </p:nvSpPr>
            <p:spPr>
              <a:xfrm>
                <a:off x="3233995" y="4333894"/>
                <a:ext cx="2027938" cy="88909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span</a:t>
                </a:r>
                <a:endParaRPr lang="fr-FR" dirty="0"/>
              </a:p>
            </p:txBody>
          </p:sp>
        </p:grpSp>
        <p:sp>
          <p:nvSpPr>
            <p:cNvPr id="11" name="Triangle isocèle 10"/>
            <p:cNvSpPr/>
            <p:nvPr/>
          </p:nvSpPr>
          <p:spPr>
            <a:xfrm>
              <a:off x="3522426" y="3329850"/>
              <a:ext cx="432048" cy="85643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047395" y="4186287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Clique souris</a:t>
              </a:r>
            </a:p>
          </p:txBody>
        </p:sp>
        <p:cxnSp>
          <p:nvCxnSpPr>
            <p:cNvPr id="26" name="Connecteur droit avec flèche 25"/>
            <p:cNvCxnSpPr>
              <a:cxnSpLocks/>
            </p:cNvCxnSpPr>
            <p:nvPr/>
          </p:nvCxnSpPr>
          <p:spPr>
            <a:xfrm flipV="1">
              <a:off x="3738450" y="2492896"/>
              <a:ext cx="0" cy="76335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cxnSpLocks/>
            </p:cNvCxnSpPr>
            <p:nvPr/>
          </p:nvCxnSpPr>
          <p:spPr>
            <a:xfrm flipH="1" flipV="1">
              <a:off x="3728216" y="1920002"/>
              <a:ext cx="10234" cy="49929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719617" y="5430632"/>
            <a:ext cx="7459213" cy="997265"/>
            <a:chOff x="208937" y="6296444"/>
            <a:chExt cx="7459213" cy="997265"/>
          </a:xfrm>
        </p:grpSpPr>
        <p:sp>
          <p:nvSpPr>
            <p:cNvPr id="39" name="Rectangle : coins arrondis 38"/>
            <p:cNvSpPr/>
            <p:nvPr/>
          </p:nvSpPr>
          <p:spPr>
            <a:xfrm>
              <a:off x="215322" y="6296444"/>
              <a:ext cx="7452828" cy="99726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>
                <a:defRPr/>
              </a:pPr>
              <a:r>
                <a:rPr lang="fr-FR" b="1" dirty="0"/>
                <a:t>Le contraire de bouillonnement, la capture d'événement.</a:t>
              </a:r>
            </a:p>
            <a:p>
              <a:pPr>
                <a:defRPr/>
              </a:pPr>
              <a:r>
                <a:rPr lang="fr-FR" b="1" dirty="0"/>
                <a:t>L'enfant récupère l'événement du parent.</a:t>
              </a:r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" y="6447590"/>
              <a:ext cx="694972" cy="694972"/>
            </a:xfrm>
            <a:prstGeom prst="rect">
              <a:avLst/>
            </a:prstGeom>
          </p:spPr>
        </p:pic>
      </p:grpSp>
      <p:sp>
        <p:nvSpPr>
          <p:cNvPr id="1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322748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 : coins arrondis 34"/>
          <p:cNvSpPr/>
          <p:nvPr/>
        </p:nvSpPr>
        <p:spPr>
          <a:xfrm>
            <a:off x="6602359" y="5482878"/>
            <a:ext cx="2218114" cy="97045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par défaut et </a:t>
            </a:r>
            <a:r>
              <a:rPr lang="fr-FR" dirty="0" err="1"/>
              <a:t>boullonnement</a:t>
            </a:r>
            <a:r>
              <a:rPr lang="fr-FR" dirty="0"/>
              <a:t> arrêté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Evénements (</a:t>
            </a:r>
            <a:r>
              <a:rPr lang="fr-FR" sz="2800" b="1" dirty="0" err="1">
                <a:solidFill>
                  <a:schemeClr val="bg1"/>
                </a:solidFill>
              </a:rPr>
              <a:t>bubble</a:t>
            </a:r>
            <a:r>
              <a:rPr lang="fr-FR" sz="2800" b="1" dirty="0">
                <a:solidFill>
                  <a:schemeClr val="bg1"/>
                </a:solidFill>
              </a:rPr>
              <a:t> up)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716480"/>
            <a:ext cx="8568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Bouillonnement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Possible d'arrêter la transmission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fr-FR" dirty="0"/>
              <a:t>Lors d'un événement, un objet est fabriqué, celui-ci contient l'information sur l'événement.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Pour le récupérer et arrêter sa propagation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51520" y="4256181"/>
            <a:ext cx="5923780" cy="2562279"/>
            <a:chOff x="1475655" y="2309087"/>
            <a:chExt cx="4174290" cy="2499557"/>
          </a:xfrm>
        </p:grpSpPr>
        <p:sp>
          <p:nvSpPr>
            <p:cNvPr id="16" name="Rectangle 15"/>
            <p:cNvSpPr/>
            <p:nvPr>
              <p:custDataLst>
                <p:custData r:id="rId2"/>
              </p:custDataLst>
            </p:nvPr>
          </p:nvSpPr>
          <p:spPr>
            <a:xfrm>
              <a:off x="1475655" y="2708920"/>
              <a:ext cx="4174290" cy="209972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24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…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MonComponent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{</a:t>
              </a:r>
            </a:p>
            <a:p>
              <a:pPr lvl="1">
                <a:defRPr/>
              </a:pP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afficheMessage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message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: string, </a:t>
              </a:r>
              <a:r>
                <a:rPr lang="en-US" sz="1600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event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:any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): void {    </a:t>
              </a:r>
            </a:p>
            <a:p>
              <a:pPr lvl="2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alert("mon message: " +message); </a:t>
              </a:r>
            </a:p>
            <a:p>
              <a:pPr lvl="2">
                <a:defRPr/>
              </a:pPr>
              <a:r>
                <a:rPr lang="en-US" sz="1600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event.preventDefault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();</a:t>
              </a:r>
            </a:p>
            <a:p>
              <a:pPr lvl="2">
                <a:defRPr/>
              </a:pPr>
              <a:r>
                <a:rPr lang="en-US" sz="1600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event.stopPropagation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();</a:t>
              </a:r>
            </a:p>
            <a:p>
              <a:pPr lvl="1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251520" y="2689803"/>
            <a:ext cx="6840760" cy="1550844"/>
            <a:chOff x="1475655" y="2309087"/>
            <a:chExt cx="4820456" cy="1512880"/>
          </a:xfrm>
        </p:grpSpPr>
        <p:sp>
          <p:nvSpPr>
            <p:cNvPr id="21" name="Rectangle 20"/>
            <p:cNvSpPr/>
            <p:nvPr>
              <p:custDataLst>
                <p:custData r:id="rId1"/>
              </p:custDataLst>
            </p:nvPr>
          </p:nvSpPr>
          <p:spPr>
            <a:xfrm>
              <a:off x="1475655" y="2708922"/>
              <a:ext cx="4820456" cy="111304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&lt;div </a:t>
              </a:r>
              <a:r>
                <a:rPr lang="en-U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(click)</a:t>
              </a:r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afficheMessage</a:t>
              </a:r>
              <a:r>
                <a:rPr lang="en-U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('parent', 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$event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)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</a:t>
              </a:r>
            </a:p>
            <a:p>
              <a:pPr lvl="1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Message parent</a:t>
              </a:r>
            </a:p>
            <a:p>
              <a:pPr lvl="1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&lt;span </a:t>
              </a:r>
              <a:r>
                <a:rPr lang="en-U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(click)</a:t>
              </a:r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="</a:t>
              </a:r>
              <a:r>
                <a:rPr lang="en-US" sz="1600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afficheMessage</a:t>
              </a:r>
              <a:r>
                <a:rPr lang="en-U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('enfant', </a:t>
              </a:r>
              <a:r>
                <a:rPr lang="en-US" sz="1600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$event</a:t>
              </a: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)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"&gt;Message enfant&lt;/span&gt;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&lt;/div&gt;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2" name="Rectangle : avec coins supérieurs arrondis 21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template_angular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lang="es-ES" sz="1600" b="1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3" name="Forme libre : forme 2"/>
          <p:cNvSpPr/>
          <p:nvPr/>
        </p:nvSpPr>
        <p:spPr>
          <a:xfrm>
            <a:off x="3851920" y="3882682"/>
            <a:ext cx="729227" cy="1490533"/>
          </a:xfrm>
          <a:custGeom>
            <a:avLst/>
            <a:gdLst>
              <a:gd name="connsiteX0" fmla="*/ 464234 w 670329"/>
              <a:gd name="connsiteY0" fmla="*/ 0 h 1392702"/>
              <a:gd name="connsiteX1" fmla="*/ 647114 w 670329"/>
              <a:gd name="connsiteY1" fmla="*/ 604911 h 1392702"/>
              <a:gd name="connsiteX2" fmla="*/ 0 w 670329"/>
              <a:gd name="connsiteY2" fmla="*/ 1392702 h 13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329" h="1392702">
                <a:moveTo>
                  <a:pt x="464234" y="0"/>
                </a:moveTo>
                <a:cubicBezTo>
                  <a:pt x="594360" y="186397"/>
                  <a:pt x="724486" y="372794"/>
                  <a:pt x="647114" y="604911"/>
                </a:cubicBezTo>
                <a:cubicBezTo>
                  <a:pt x="569742" y="837028"/>
                  <a:pt x="114886" y="1256714"/>
                  <a:pt x="0" y="139270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/>
          <p:cNvSpPr/>
          <p:nvPr/>
        </p:nvSpPr>
        <p:spPr>
          <a:xfrm>
            <a:off x="4581147" y="4431759"/>
            <a:ext cx="2218114" cy="37594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Objet </a:t>
            </a:r>
            <a:r>
              <a:rPr lang="fr-FR" dirty="0" err="1"/>
              <a:t>event</a:t>
            </a:r>
            <a:r>
              <a:rPr lang="fr-FR" dirty="0"/>
              <a:t> envoyé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491880" y="5961993"/>
            <a:ext cx="3307381" cy="203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cxnSpLocks/>
          </p:cNvCxnSpPr>
          <p:nvPr/>
        </p:nvCxnSpPr>
        <p:spPr>
          <a:xfrm flipV="1">
            <a:off x="3491880" y="5874160"/>
            <a:ext cx="3307381" cy="87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2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expression et instructions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6017" y="2060848"/>
            <a:ext cx="8568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Expression dans le binding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Autorisés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age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,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etudiant.prenom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,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operation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entre plusieurs variables 2+5 et </a:t>
            </a:r>
            <a:r>
              <a:rPr lang="fr-FR" dirty="0" err="1">
                <a:solidFill>
                  <a:prstClr val="black"/>
                </a:solidFill>
              </a:rPr>
              <a:t>age</a:t>
            </a:r>
            <a:r>
              <a:rPr lang="fr-FR" dirty="0">
                <a:solidFill>
                  <a:prstClr val="black"/>
                </a:solidFill>
              </a:rPr>
              <a:t> * 3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, opérateur ternaire ?: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Interdites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 </a:t>
            </a:r>
            <a:r>
              <a:rPr lang="en-US" dirty="0">
                <a:solidFill>
                  <a:prstClr val="black"/>
                </a:solidFill>
              </a:rPr>
              <a:t>assignation (=, +=, -=, ...) , </a:t>
            </a:r>
            <a:r>
              <a:rPr lang="en-US" dirty="0" err="1">
                <a:solidFill>
                  <a:prstClr val="black"/>
                </a:solidFill>
              </a:rPr>
              <a:t>opérateur</a:t>
            </a:r>
            <a:r>
              <a:rPr lang="en-US" dirty="0">
                <a:solidFill>
                  <a:prstClr val="black"/>
                </a:solidFill>
              </a:rPr>
              <a:t> new, virgule et </a:t>
            </a:r>
            <a:r>
              <a:rPr lang="en-US" dirty="0" err="1">
                <a:solidFill>
                  <a:prstClr val="black"/>
                </a:solidFill>
              </a:rPr>
              <a:t>pt</a:t>
            </a:r>
            <a:r>
              <a:rPr lang="en-US" dirty="0">
                <a:solidFill>
                  <a:prstClr val="black"/>
                </a:solidFill>
              </a:rPr>
              <a:t> virgule, ++ et –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</a:rPr>
              <a:t>Instruction (statement) </a:t>
            </a:r>
            <a:r>
              <a:rPr lang="en-US" b="1" dirty="0" err="1">
                <a:solidFill>
                  <a:prstClr val="black"/>
                </a:solidFill>
              </a:rPr>
              <a:t>dans</a:t>
            </a:r>
            <a:r>
              <a:rPr lang="en-US" b="1" dirty="0">
                <a:solidFill>
                  <a:prstClr val="black"/>
                </a:solidFill>
              </a:rPr>
              <a:t> le binding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/>
              </a:rPr>
              <a:t>uneFonction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()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/>
              </a:rPr>
              <a:t>uneFonction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();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uneAutre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820779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variables locales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6334" y="1268760"/>
            <a:ext cx="856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Variable locale d'un template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Variable créée dans le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templating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La variable représente l'attribut dans lequel il est défini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86334" y="2635171"/>
            <a:ext cx="4608512" cy="1225877"/>
            <a:chOff x="1475295" y="2309087"/>
            <a:chExt cx="3355713" cy="1225877"/>
          </a:xfrm>
        </p:grpSpPr>
        <p:sp>
          <p:nvSpPr>
            <p:cNvPr id="7" name="Rectangle 6"/>
            <p:cNvSpPr/>
            <p:nvPr>
              <p:custDataLst>
                <p:custData r:id="rId1"/>
              </p:custDataLst>
            </p:nvPr>
          </p:nvSpPr>
          <p:spPr>
            <a:xfrm>
              <a:off x="1475295" y="2708920"/>
              <a:ext cx="3355713" cy="82604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&lt;h1 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monTitre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&gt;Bonjour&lt;/h1&gt;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{{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monTitre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.textContent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}}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  <a:p>
              <a:pPr lvl="0">
                <a:defRPr/>
              </a:pP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" name="Rectangle : avec coins supérieurs arrondis 7"/>
            <p:cNvSpPr/>
            <p:nvPr/>
          </p:nvSpPr>
          <p:spPr>
            <a:xfrm>
              <a:off x="1475656" y="2309087"/>
              <a:ext cx="16778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56064" y="4231638"/>
            <a:ext cx="85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Mon titre représente l'objet DOM h1 dans lequel il est défini.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Nous avons donc accès à tous ses attributs et méthodes.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837616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balise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5271" y="1052736"/>
            <a:ext cx="8568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Rappel HTML5, balise template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Block servant à préparer des éléments mais à ne pas les afficher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Utilisé avec le JavaScript pour récupérer son contenu lorsqu'il y a besoin de l'afficher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On peut y voir un rapprochement entre Classe et objet en POO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411760" y="2492896"/>
            <a:ext cx="3171830" cy="2516212"/>
            <a:chOff x="320050" y="3361060"/>
            <a:chExt cx="3171830" cy="2516212"/>
          </a:xfrm>
        </p:grpSpPr>
        <p:grpSp>
          <p:nvGrpSpPr>
            <p:cNvPr id="11" name="Groupe 10"/>
            <p:cNvGrpSpPr/>
            <p:nvPr/>
          </p:nvGrpSpPr>
          <p:grpSpPr>
            <a:xfrm>
              <a:off x="320050" y="3361060"/>
              <a:ext cx="3171830" cy="2516212"/>
              <a:chOff x="1475295" y="2309087"/>
              <a:chExt cx="2309585" cy="2516212"/>
            </a:xfrm>
          </p:grpSpPr>
          <p:sp>
            <p:nvSpPr>
              <p:cNvPr id="12" name="Rectangle 11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1475295" y="2708920"/>
                <a:ext cx="2309585" cy="2116379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&lt;template&gt;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&lt;</a:t>
                </a:r>
                <a:r>
                  <a:rPr lang="en-US" dirty="0" err="1">
                    <a:solidFill>
                      <a:prstClr val="black"/>
                    </a:solidFill>
                    <a:cs typeface="Courier New" panose="02070309020205020404" pitchFamily="49" charset="0"/>
                  </a:rPr>
                  <a:t>ul</a:t>
                </a:r>
                <a:r>
                  <a:rPr lang="en-US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&gt;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&lt;li&gt;message&lt;/li&gt;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&lt;li&gt;message&lt;/li&gt;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&lt;li&gt;message&lt;/li&gt;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&lt;/</a:t>
                </a:r>
                <a:r>
                  <a:rPr lang="en-US" dirty="0" err="1">
                    <a:solidFill>
                      <a:prstClr val="black"/>
                    </a:solidFill>
                    <a:cs typeface="Courier New" panose="02070309020205020404" pitchFamily="49" charset="0"/>
                  </a:rPr>
                  <a:t>ul</a:t>
                </a:r>
                <a:r>
                  <a:rPr lang="en-US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&gt;</a:t>
                </a:r>
              </a:p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&lt;/template&gt;</a:t>
                </a:r>
                <a:endParaRPr kumimoji="0" lang="fr-FR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 : avec coins supérieurs arrondis 12"/>
              <p:cNvSpPr/>
              <p:nvPr/>
            </p:nvSpPr>
            <p:spPr>
              <a:xfrm>
                <a:off x="1475656" y="2309087"/>
                <a:ext cx="1208131" cy="399833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template</a:t>
                </a:r>
                <a:r>
                  <a:rPr lang="es-ES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.</a:t>
                </a:r>
                <a:r>
                  <a:rPr lang="es-ES" sz="16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html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" name="Rectangle : coins arrondis 2"/>
            <p:cNvSpPr/>
            <p:nvPr/>
          </p:nvSpPr>
          <p:spPr>
            <a:xfrm>
              <a:off x="2087724" y="3760893"/>
              <a:ext cx="1368152" cy="504056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/>
                <a:t>Ne sera pas affiché</a:t>
              </a:r>
            </a:p>
          </p:txBody>
        </p:sp>
      </p:grpSp>
      <p:sp>
        <p:nvSpPr>
          <p:cNvPr id="1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968001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Directives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5271" y="1052736"/>
            <a:ext cx="8568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Les directives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Sorte de composant sans template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Permet de modifier le comportement des balises (donc de l'affichage d'un template)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ng</a:t>
            </a:r>
            <a:r>
              <a:rPr lang="fr-FR" b="1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 est une directive qui se comporte comme une condition "if"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950143" y="2469189"/>
            <a:ext cx="3240360" cy="2515091"/>
            <a:chOff x="426635" y="2310208"/>
            <a:chExt cx="2359485" cy="2515091"/>
          </a:xfrm>
        </p:grpSpPr>
        <p:sp>
          <p:nvSpPr>
            <p:cNvPr id="12" name="Rectangle 11"/>
            <p:cNvSpPr/>
            <p:nvPr>
              <p:custDataLst>
                <p:custData r:id="rId3"/>
              </p:custDataLst>
            </p:nvPr>
          </p:nvSpPr>
          <p:spPr>
            <a:xfrm>
              <a:off x="426635" y="2708920"/>
              <a:ext cx="2359485" cy="211637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&lt;template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[</a:t>
              </a:r>
              <a:r>
                <a:rPr lang="en-US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ngIf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]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8 &gt; 1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"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ul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&gt;</a:t>
              </a: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&lt;li&gt;message&lt;/li&gt;</a:t>
              </a: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&lt;li&gt;message&lt;/li&gt;</a:t>
              </a:r>
            </a:p>
            <a:p>
              <a:pPr lvl="2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&lt;li&gt;message&lt;/li&gt;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ul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&lt;/template&gt;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3" name="Rectangle : avec coins supérieurs arrondis 12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0" name="Rectangle : coins arrondis 9"/>
          <p:cNvSpPr/>
          <p:nvPr/>
        </p:nvSpPr>
        <p:spPr>
          <a:xfrm>
            <a:off x="3792968" y="2696146"/>
            <a:ext cx="2376264" cy="122994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Les balises contenues dans le bloc s'afficheront que si la condition est vraie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971600" y="5084017"/>
            <a:ext cx="4680520" cy="1690807"/>
            <a:chOff x="1475655" y="2309087"/>
            <a:chExt cx="3298206" cy="1649417"/>
          </a:xfrm>
        </p:grpSpPr>
        <p:sp>
          <p:nvSpPr>
            <p:cNvPr id="15" name="Rectangle 14"/>
            <p:cNvSpPr/>
            <p:nvPr>
              <p:custDataLst>
                <p:custData r:id="rId2"/>
              </p:custDataLst>
            </p:nvPr>
          </p:nvSpPr>
          <p:spPr>
            <a:xfrm>
              <a:off x="1475655" y="2708921"/>
              <a:ext cx="3298206" cy="124958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24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…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MonComponent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{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age</a:t>
              </a:r>
              <a:r>
                <a:rPr lang="en-U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: number = 19;</a:t>
              </a:r>
              <a:endParaRPr lang="en-US" sz="16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6" name="Rectangle : avec coins supérieurs arrondis 15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190503" y="5085085"/>
            <a:ext cx="3240360" cy="1550813"/>
            <a:chOff x="426635" y="2310208"/>
            <a:chExt cx="2359485" cy="1550813"/>
          </a:xfrm>
        </p:grpSpPr>
        <p:sp>
          <p:nvSpPr>
            <p:cNvPr id="18" name="Rectangle 17"/>
            <p:cNvSpPr/>
            <p:nvPr>
              <p:custDataLst>
                <p:custData r:id="rId1"/>
              </p:custDataLst>
            </p:nvPr>
          </p:nvSpPr>
          <p:spPr>
            <a:xfrm>
              <a:off x="426635" y="2708920"/>
              <a:ext cx="2359485" cy="115210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&lt;template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[</a:t>
              </a:r>
              <a:r>
                <a:rPr lang="en-US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ngIf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]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age </a:t>
              </a: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&gt; 18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"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&lt;h2&gt;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coucou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&lt;/h2&gt;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&lt;/template&gt;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9" name="Rectangle : avec coins supérieurs arrondis 18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20" name="Rectangle : coins arrondis 19"/>
          <p:cNvSpPr/>
          <p:nvPr/>
        </p:nvSpPr>
        <p:spPr>
          <a:xfrm>
            <a:off x="6700146" y="5839138"/>
            <a:ext cx="1904302" cy="57748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On peut utiliser une variable</a:t>
            </a:r>
          </a:p>
        </p:txBody>
      </p:sp>
      <p:sp>
        <p:nvSpPr>
          <p:cNvPr id="2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3987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 Node.js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76064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/>
              <a:t>Node.js : </a:t>
            </a:r>
          </a:p>
          <a:p>
            <a:r>
              <a:rPr lang="fr-FR" sz="1800" dirty="0"/>
              <a:t>Est une plateforme applicative pour exécuter des applications en JavaScript</a:t>
            </a:r>
          </a:p>
          <a:p>
            <a:r>
              <a:rPr lang="fr-FR" sz="1800" dirty="0"/>
              <a:t>Très utilisé dans le web pour faire des serveurs ou des outils pour aider les développeurs.</a:t>
            </a:r>
          </a:p>
          <a:p>
            <a:r>
              <a:rPr lang="fr-FR" sz="1800" dirty="0"/>
              <a:t>https://nodejs.org/en/</a:t>
            </a:r>
          </a:p>
          <a:p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6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1782053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Directives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5271" y="1052736"/>
            <a:ext cx="85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Écriture raccourcie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Ajouter une étoile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devant la directive et retirer la balise template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1186048" y="2060848"/>
            <a:ext cx="3371513" cy="2183947"/>
            <a:chOff x="426635" y="2310208"/>
            <a:chExt cx="2454985" cy="2183947"/>
          </a:xfrm>
        </p:grpSpPr>
        <p:sp>
          <p:nvSpPr>
            <p:cNvPr id="12" name="Rectangle 11"/>
            <p:cNvSpPr/>
            <p:nvPr>
              <p:custDataLst>
                <p:custData r:id="rId1"/>
              </p:custDataLst>
            </p:nvPr>
          </p:nvSpPr>
          <p:spPr>
            <a:xfrm>
              <a:off x="426635" y="2708920"/>
              <a:ext cx="2454985" cy="178523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ul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*</a:t>
              </a:r>
              <a:r>
                <a:rPr lang="en-US" b="1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ngIf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8 &gt; 1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"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&gt; 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&lt;li&gt;message&lt;/li&gt;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&lt;li&gt;message&lt;/li&gt;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&lt;li&gt;message&lt;/li&gt;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ul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13" name="Rectangle : avec coins supérieurs arrondis 12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05271" y="5005288"/>
            <a:ext cx="7459213" cy="982673"/>
            <a:chOff x="208937" y="6311036"/>
            <a:chExt cx="7459213" cy="982673"/>
          </a:xfrm>
        </p:grpSpPr>
        <p:sp>
          <p:nvSpPr>
            <p:cNvPr id="22" name="Rectangle : coins arrondis 21"/>
            <p:cNvSpPr/>
            <p:nvPr/>
          </p:nvSpPr>
          <p:spPr>
            <a:xfrm>
              <a:off x="215322" y="6311036"/>
              <a:ext cx="7452828" cy="982673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>
                <a:defRPr/>
              </a:pPr>
              <a:r>
                <a:rPr lang="fr-FR" dirty="0"/>
                <a:t>La plupart des directives de base sont fournies par le module </a:t>
              </a:r>
              <a:r>
                <a:rPr lang="fr-FR" b="1" dirty="0" err="1"/>
                <a:t>BrowserModule</a:t>
              </a:r>
              <a:r>
                <a:rPr lang="fr-FR" dirty="0"/>
                <a:t> ou </a:t>
              </a:r>
              <a:r>
                <a:rPr lang="fr-FR" b="1" dirty="0" err="1"/>
                <a:t>CommonModule</a:t>
              </a:r>
              <a:r>
                <a:rPr lang="fr-FR" b="1" dirty="0"/>
                <a:t> </a:t>
              </a:r>
              <a:r>
                <a:rPr lang="fr-FR" dirty="0"/>
                <a:t>et </a:t>
              </a:r>
              <a:r>
                <a:rPr lang="fr-FR" dirty="0" err="1"/>
                <a:t>préchargées</a:t>
              </a:r>
              <a:r>
                <a:rPr lang="fr-FR" dirty="0"/>
                <a:t> par </a:t>
              </a:r>
              <a:r>
                <a:rPr lang="fr-FR" dirty="0" err="1"/>
                <a:t>Angular</a:t>
              </a:r>
              <a:r>
                <a:rPr lang="fr-FR" dirty="0"/>
                <a:t> </a:t>
              </a: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" y="6447590"/>
              <a:ext cx="694972" cy="694972"/>
            </a:xfrm>
            <a:prstGeom prst="rect">
              <a:avLst/>
            </a:prstGeom>
          </p:spPr>
        </p:pic>
      </p:grpSp>
      <p:sp>
        <p:nvSpPr>
          <p:cNvPr id="1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8607761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Directives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5271" y="1052736"/>
            <a:ext cx="85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ngFor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Boucle de type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foreach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3491880" y="825142"/>
            <a:ext cx="4104456" cy="1690806"/>
            <a:chOff x="1475655" y="2309087"/>
            <a:chExt cx="2892273" cy="1649416"/>
          </a:xfrm>
        </p:grpSpPr>
        <p:sp>
          <p:nvSpPr>
            <p:cNvPr id="25" name="Rectangle 24"/>
            <p:cNvSpPr/>
            <p:nvPr>
              <p:custDataLst>
                <p:custData r:id="rId5"/>
              </p:custDataLst>
            </p:nvPr>
          </p:nvSpPr>
          <p:spPr>
            <a:xfrm>
              <a:off x="1475655" y="2708920"/>
              <a:ext cx="2892273" cy="124958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24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…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MonComponent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{</a:t>
              </a:r>
            </a:p>
            <a:p>
              <a:pPr lvl="1">
                <a:defRPr/>
              </a:pPr>
              <a:r>
                <a:rPr lang="it-IT" sz="1600" b="1" dirty="0">
                  <a:solidFill>
                    <a:srgbClr val="FF00FF"/>
                  </a:solidFill>
                  <a:cs typeface="Courier New" panose="02070309020205020404" pitchFamily="49" charset="0"/>
                </a:rPr>
                <a:t>quantites</a:t>
              </a:r>
              <a:r>
                <a:rPr lang="it-IT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: number[] = [12, 189, 17, 12];</a:t>
              </a:r>
            </a:p>
            <a:p>
              <a:pPr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6" name="Rectangle : avec coins supérieurs arrondis 25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289040" y="2593567"/>
            <a:ext cx="5581523" cy="1550813"/>
            <a:chOff x="426635" y="2310208"/>
            <a:chExt cx="4064215" cy="1550813"/>
          </a:xfrm>
        </p:grpSpPr>
        <p:sp>
          <p:nvSpPr>
            <p:cNvPr id="28" name="Rectangle 27"/>
            <p:cNvSpPr/>
            <p:nvPr>
              <p:custDataLst>
                <p:custData r:id="rId4"/>
              </p:custDataLst>
            </p:nvPr>
          </p:nvSpPr>
          <p:spPr>
            <a:xfrm>
              <a:off x="426635" y="2708920"/>
              <a:ext cx="4064215" cy="115210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ul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&lt;li 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*</a:t>
              </a:r>
              <a:r>
                <a:rPr lang="en-US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ngFor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let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solidFill>
                    <a:srgbClr val="164BF6"/>
                  </a:solidFill>
                  <a:cs typeface="Courier New" panose="02070309020205020404" pitchFamily="49" charset="0"/>
                </a:rPr>
                <a:t>valeur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of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quantites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"&gt;{{</a:t>
              </a:r>
              <a:r>
                <a:rPr lang="en-US" b="1" dirty="0" err="1">
                  <a:solidFill>
                    <a:srgbClr val="164BF6"/>
                  </a:solidFill>
                  <a:cs typeface="Courier New" panose="02070309020205020404" pitchFamily="49" charset="0"/>
                </a:rPr>
                <a:t>valeur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}}&lt;/li&gt;</a:t>
              </a:r>
            </a:p>
            <a:p>
              <a:pPr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&lt;/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ul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&gt;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9" name="Rectangle : avec coins supérieurs arrondis 28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5870562" y="2698220"/>
            <a:ext cx="1659167" cy="1550813"/>
            <a:chOff x="426635" y="2310208"/>
            <a:chExt cx="1208131" cy="1550813"/>
          </a:xfrm>
        </p:grpSpPr>
        <p:sp>
          <p:nvSpPr>
            <p:cNvPr id="31" name="Rectangle 30"/>
            <p:cNvSpPr/>
            <p:nvPr>
              <p:custDataLst>
                <p:custData r:id="rId3"/>
              </p:custDataLst>
            </p:nvPr>
          </p:nvSpPr>
          <p:spPr>
            <a:xfrm>
              <a:off x="426635" y="2708920"/>
              <a:ext cx="1208131" cy="115210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12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189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17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12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2" name="Rectangle : avec coins supérieurs arrondis 31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affiche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305271" y="4286612"/>
            <a:ext cx="8064896" cy="1550813"/>
            <a:chOff x="426635" y="2310208"/>
            <a:chExt cx="5872496" cy="1550813"/>
          </a:xfrm>
        </p:grpSpPr>
        <p:sp>
          <p:nvSpPr>
            <p:cNvPr id="41" name="Rectangle 40"/>
            <p:cNvSpPr/>
            <p:nvPr>
              <p:custDataLst>
                <p:custData r:id="rId2"/>
              </p:custDataLst>
            </p:nvPr>
          </p:nvSpPr>
          <p:spPr>
            <a:xfrm>
              <a:off x="426635" y="2708920"/>
              <a:ext cx="5872496" cy="115210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ul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&lt;li 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*</a:t>
              </a:r>
              <a:r>
                <a:rPr lang="en-US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ngFor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let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solidFill>
                    <a:srgbClr val="164BF6"/>
                  </a:solidFill>
                  <a:cs typeface="Courier New" panose="02070309020205020404" pitchFamily="49" charset="0"/>
                </a:rPr>
                <a:t>valeur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cs typeface="Courier New" panose="02070309020205020404" pitchFamily="49" charset="0"/>
                </a:rPr>
                <a:t>of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quantites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; let </a:t>
              </a:r>
              <a:r>
                <a:rPr lang="en-US" dirty="0" err="1">
                  <a:solidFill>
                    <a:srgbClr val="164BF6"/>
                  </a:solidFill>
                  <a:cs typeface="Courier New" panose="02070309020205020404" pitchFamily="49" charset="0"/>
                </a:rPr>
                <a:t>indice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index</a:t>
              </a:r>
              <a:r>
                <a:rPr lang="en-US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 &gt;{{</a:t>
              </a:r>
              <a:r>
                <a:rPr lang="en-US" dirty="0" err="1">
                  <a:solidFill>
                    <a:srgbClr val="164BF6"/>
                  </a:solidFill>
                  <a:cs typeface="Courier New" panose="02070309020205020404" pitchFamily="49" charset="0"/>
                </a:rPr>
                <a:t>indice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}} {{</a:t>
              </a:r>
              <a:r>
                <a:rPr lang="en-US" b="1" dirty="0" err="1">
                  <a:solidFill>
                    <a:srgbClr val="164BF6"/>
                  </a:solidFill>
                  <a:cs typeface="Courier New" panose="02070309020205020404" pitchFamily="49" charset="0"/>
                </a:rPr>
                <a:t>valeur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}}&lt;/li&gt;</a:t>
              </a:r>
            </a:p>
            <a:p>
              <a:pPr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&lt;/</a:t>
              </a:r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ul</a:t>
              </a: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anose="02070309020205020404" pitchFamily="49" charset="0"/>
                </a:rPr>
                <a:t>&gt;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2" name="Rectangle : avec coins supérieurs arrondis 41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439597" y="5307187"/>
            <a:ext cx="1659167" cy="1550813"/>
            <a:chOff x="426635" y="2310208"/>
            <a:chExt cx="1208131" cy="1550813"/>
          </a:xfrm>
        </p:grpSpPr>
        <p:sp>
          <p:nvSpPr>
            <p:cNvPr id="44" name="Rectangle 43"/>
            <p:cNvSpPr/>
            <p:nvPr>
              <p:custDataLst>
                <p:custData r:id="rId1"/>
              </p:custDataLst>
            </p:nvPr>
          </p:nvSpPr>
          <p:spPr>
            <a:xfrm>
              <a:off x="426635" y="2708920"/>
              <a:ext cx="1208131" cy="115210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0 12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1 189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2 17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3 12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 : avec coins supérieurs arrondis 44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affiche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47" name="Rectangle : coins arrondis 46"/>
          <p:cNvSpPr/>
          <p:nvPr/>
        </p:nvSpPr>
        <p:spPr>
          <a:xfrm>
            <a:off x="3696484" y="4365926"/>
            <a:ext cx="2174078" cy="57748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Affichage de l'indice</a:t>
            </a:r>
          </a:p>
        </p:txBody>
      </p:sp>
      <p:sp>
        <p:nvSpPr>
          <p:cNvPr id="48" name="Rectangle : coins arrondis 47"/>
          <p:cNvSpPr/>
          <p:nvPr/>
        </p:nvSpPr>
        <p:spPr>
          <a:xfrm>
            <a:off x="305270" y="6058971"/>
            <a:ext cx="5248691" cy="57748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1" dirty="0"/>
              <a:t>Index </a:t>
            </a:r>
            <a:r>
              <a:rPr lang="fr-FR" sz="1600" dirty="0"/>
              <a:t>est une variable fournie par </a:t>
            </a:r>
            <a:r>
              <a:rPr lang="fr-FR" sz="1600" b="1" dirty="0" err="1"/>
              <a:t>ngFor</a:t>
            </a:r>
            <a:r>
              <a:rPr lang="fr-FR" sz="1600" dirty="0"/>
              <a:t>, il en existe d'autres</a:t>
            </a:r>
          </a:p>
        </p:txBody>
      </p:sp>
      <p:sp>
        <p:nvSpPr>
          <p:cNvPr id="2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3399732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Directives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05271" y="1052736"/>
            <a:ext cx="856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/>
              <a:t>ngSwitch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Condition switch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Permet la sélection d'un template selon une valeur reçue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2178802" y="2213036"/>
            <a:ext cx="4104456" cy="1690806"/>
            <a:chOff x="1475655" y="2309087"/>
            <a:chExt cx="2892273" cy="1649416"/>
          </a:xfrm>
        </p:grpSpPr>
        <p:sp>
          <p:nvSpPr>
            <p:cNvPr id="25" name="Rectangle 24"/>
            <p:cNvSpPr/>
            <p:nvPr>
              <p:custDataLst>
                <p:custData r:id="rId3"/>
              </p:custDataLst>
            </p:nvPr>
          </p:nvSpPr>
          <p:spPr>
            <a:xfrm>
              <a:off x="1475655" y="2708920"/>
              <a:ext cx="2892273" cy="124958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24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…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MonComponent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{</a:t>
              </a:r>
            </a:p>
            <a:p>
              <a:pPr lvl="1">
                <a:defRPr/>
              </a:pPr>
              <a:r>
                <a:rPr lang="en-US" sz="1600" dirty="0">
                  <a:solidFill>
                    <a:srgbClr val="FF00FF"/>
                  </a:solidFill>
                  <a:cs typeface="Courier New" panose="02070309020205020404" pitchFamily="49" charset="0"/>
                </a:rPr>
                <a:t>position </a:t>
              </a:r>
              <a:r>
                <a:rPr lang="it-IT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: number= 2;</a:t>
              </a:r>
            </a:p>
            <a:p>
              <a:pPr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6" name="Rectangle : avec coins supérieurs arrondis 25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519635" y="4005637"/>
            <a:ext cx="5924573" cy="2303683"/>
            <a:chOff x="426635" y="2310208"/>
            <a:chExt cx="4314009" cy="2303683"/>
          </a:xfrm>
        </p:grpSpPr>
        <p:sp>
          <p:nvSpPr>
            <p:cNvPr id="28" name="Rectangle 27"/>
            <p:cNvSpPr/>
            <p:nvPr>
              <p:custDataLst>
                <p:custData r:id="rId2"/>
              </p:custDataLst>
            </p:nvPr>
          </p:nvSpPr>
          <p:spPr>
            <a:xfrm>
              <a:off x="426635" y="2708920"/>
              <a:ext cx="4314009" cy="190497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&lt;div [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ngSwitch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]="</a:t>
              </a:r>
              <a:r>
                <a:rPr lang="en-US" dirty="0">
                  <a:solidFill>
                    <a:srgbClr val="FF00FF"/>
                  </a:solidFill>
                  <a:cs typeface="Courier New" panose="02070309020205020404" pitchFamily="49" charset="0"/>
                </a:rPr>
                <a:t>position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&lt;p *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ngSwitchCase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1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"&gt;Premier&lt;/p&gt;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&lt;p *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ngSwitchCase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2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"&gt;Second&lt;/p&gt;</a:t>
              </a:r>
            </a:p>
            <a:p>
              <a:pPr lvl="1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&lt;p *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ngSwitchDefault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&gt;Pas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dans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les premiers&lt;/p&gt;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&lt;/div&gt;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9" name="Rectangle : avec coins supérieurs arrondis 28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660232" y="4927870"/>
            <a:ext cx="1659167" cy="857927"/>
            <a:chOff x="426635" y="2310208"/>
            <a:chExt cx="1208131" cy="857927"/>
          </a:xfrm>
        </p:grpSpPr>
        <p:sp>
          <p:nvSpPr>
            <p:cNvPr id="31" name="Rectangle 30"/>
            <p:cNvSpPr/>
            <p:nvPr>
              <p:custDataLst>
                <p:custData r:id="rId1"/>
              </p:custDataLst>
            </p:nvPr>
          </p:nvSpPr>
          <p:spPr>
            <a:xfrm>
              <a:off x="426635" y="2708921"/>
              <a:ext cx="1208131" cy="45921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Second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2" name="Rectangle : avec coins supérieurs arrondis 31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affiche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9243434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Templates : Directives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05271" y="1052736"/>
            <a:ext cx="85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/>
              <a:t>ngStyle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Permet de modifier les propriétés CSS d'un élément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305271" y="1916832"/>
            <a:ext cx="8228829" cy="864097"/>
            <a:chOff x="426635" y="2310208"/>
            <a:chExt cx="5991865" cy="864097"/>
          </a:xfrm>
        </p:grpSpPr>
        <p:sp>
          <p:nvSpPr>
            <p:cNvPr id="28" name="Rectangle 27"/>
            <p:cNvSpPr/>
            <p:nvPr>
              <p:custDataLst>
                <p:custData r:id="rId2"/>
              </p:custDataLst>
            </p:nvPr>
          </p:nvSpPr>
          <p:spPr>
            <a:xfrm>
              <a:off x="426635" y="2708921"/>
              <a:ext cx="5991865" cy="46538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&lt;div 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[</a:t>
              </a:r>
              <a:r>
                <a:rPr lang="en-US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ngStyle</a:t>
              </a:r>
              <a:r>
                <a:rPr lang="en-US" dirty="0">
                  <a:solidFill>
                    <a:srgbClr val="FF0000"/>
                  </a:solidFill>
                  <a:cs typeface="Courier New" panose="02070309020205020404" pitchFamily="49" charset="0"/>
                </a:rPr>
                <a:t>]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="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{ </a:t>
              </a:r>
              <a:r>
                <a:rPr lang="fr-FR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color</a:t>
              </a: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: '</a:t>
              </a:r>
              <a:r>
                <a:rPr lang="fr-FR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red</a:t>
              </a: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', </a:t>
              </a:r>
              <a:r>
                <a:rPr lang="fr-FR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fontWeight</a:t>
              </a: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: '</a:t>
              </a:r>
              <a:r>
                <a:rPr lang="fr-FR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bold</a:t>
              </a: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' </a:t>
              </a:r>
              <a:r>
                <a:rPr lang="en-US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"&gt;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Texte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en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 rouge et </a:t>
              </a:r>
              <a:r>
                <a:rPr lang="en-US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gras</a:t>
              </a:r>
              <a:r>
                <a:rPr lang="en-US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&lt;/div&gt;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9" name="Rectangle : avec coins supérieurs arrondis 28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05270" y="3840621"/>
            <a:ext cx="85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/>
              <a:t>ngClass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Permet de modifier les classes d'un élément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305270" y="4698194"/>
            <a:ext cx="5418857" cy="1451949"/>
            <a:chOff x="426635" y="2310208"/>
            <a:chExt cx="3945769" cy="1451949"/>
          </a:xfrm>
        </p:grpSpPr>
        <p:sp>
          <p:nvSpPr>
            <p:cNvPr id="18" name="Rectangle 17"/>
            <p:cNvSpPr/>
            <p:nvPr>
              <p:custDataLst>
                <p:custData r:id="rId1"/>
              </p:custDataLst>
            </p:nvPr>
          </p:nvSpPr>
          <p:spPr>
            <a:xfrm>
              <a:off x="426635" y="2708921"/>
              <a:ext cx="3945769" cy="105323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fr-FR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&lt;div </a:t>
              </a:r>
              <a:r>
                <a:rPr lang="fr-FR" dirty="0">
                  <a:solidFill>
                    <a:srgbClr val="FF0000"/>
                  </a:solidFill>
                  <a:cs typeface="Courier New" panose="02070309020205020404" pitchFamily="49" charset="0"/>
                </a:rPr>
                <a:t>[</a:t>
              </a:r>
              <a:r>
                <a:rPr lang="fr-FR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ngClass</a:t>
              </a:r>
              <a:r>
                <a:rPr lang="fr-FR" dirty="0">
                  <a:solidFill>
                    <a:srgbClr val="FF0000"/>
                  </a:solidFill>
                  <a:cs typeface="Courier New" panose="02070309020205020404" pitchFamily="49" charset="0"/>
                </a:rPr>
                <a:t>]</a:t>
              </a:r>
              <a:r>
                <a:rPr lang="fr-FR" dirty="0">
                  <a:solidFill>
                    <a:prstClr val="black"/>
                  </a:solidFill>
                  <a:cs typeface="Courier New" panose="02070309020205020404" pitchFamily="49" charset="0"/>
                </a:rPr>
                <a:t>="{'une-classe': </a:t>
              </a:r>
              <a:r>
                <a:rPr lang="fr-FR" dirty="0" err="1">
                  <a:solidFill>
                    <a:srgbClr val="FF00FF"/>
                  </a:solidFill>
                  <a:cs typeface="Courier New" panose="02070309020205020404" pitchFamily="49" charset="0"/>
                </a:rPr>
                <a:t>true</a:t>
              </a:r>
              <a:r>
                <a:rPr lang="fr-FR" dirty="0">
                  <a:solidFill>
                    <a:prstClr val="black"/>
                  </a:solidFill>
                  <a:cs typeface="Courier New" panose="02070309020205020404" pitchFamily="49" charset="0"/>
                </a:rPr>
                <a:t>, 'une-autre': </a:t>
              </a:r>
              <a:r>
                <a:rPr lang="fr-FR" dirty="0">
                  <a:solidFill>
                    <a:srgbClr val="FF00FF"/>
                  </a:solidFill>
                  <a:cs typeface="Courier New" panose="02070309020205020404" pitchFamily="49" charset="0"/>
                </a:rPr>
                <a:t>false</a:t>
              </a:r>
              <a:r>
                <a:rPr lang="fr-FR" dirty="0">
                  <a:solidFill>
                    <a:prstClr val="black"/>
                  </a:solidFill>
                  <a:cs typeface="Courier New" panose="02070309020205020404" pitchFamily="49" charset="0"/>
                </a:rPr>
                <a:t>}"&gt;</a:t>
              </a:r>
            </a:p>
            <a:p>
              <a:pPr lvl="1">
                <a:defRPr/>
              </a:pPr>
              <a:r>
                <a:rPr lang="fr-FR" dirty="0">
                  <a:solidFill>
                    <a:prstClr val="black"/>
                  </a:solidFill>
                  <a:cs typeface="Courier New" panose="02070309020205020404" pitchFamily="49" charset="0"/>
                </a:rPr>
                <a:t>div avec des classes dynamiques</a:t>
              </a:r>
            </a:p>
            <a:p>
              <a:pPr lvl="0">
                <a:defRPr/>
              </a:pPr>
              <a:r>
                <a:rPr lang="fr-FR" dirty="0">
                  <a:solidFill>
                    <a:prstClr val="black"/>
                  </a:solidFill>
                  <a:cs typeface="Courier New" panose="02070309020205020404" pitchFamily="49" charset="0"/>
                </a:rPr>
                <a:t>&lt;/div&gt;</a:t>
              </a:r>
              <a:endPara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9" name="Rectangle : avec coins supérieurs arrondis 18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20" name="Rectangle : coins arrondis 19"/>
          <p:cNvSpPr/>
          <p:nvPr/>
        </p:nvSpPr>
        <p:spPr>
          <a:xfrm>
            <a:off x="3013522" y="6010908"/>
            <a:ext cx="5248691" cy="57748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1" dirty="0"/>
              <a:t>En inspectant l'élément dans le navigateur, celui-ci aura la classe : "une-classe"</a:t>
            </a:r>
            <a:endParaRPr lang="fr-FR" sz="1600" dirty="0"/>
          </a:p>
        </p:txBody>
      </p:sp>
      <p:sp>
        <p:nvSpPr>
          <p:cNvPr id="1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575801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pipes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750043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pipes: introduction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1349"/>
            <a:ext cx="871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Pipe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Anciennement filtre en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AngularJS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nom provient de sa syntaxe utilisant le caractère pipe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|</a:t>
            </a:r>
          </a:p>
        </p:txBody>
      </p:sp>
      <p:grpSp>
        <p:nvGrpSpPr>
          <p:cNvPr id="61" name="Groupe 60"/>
          <p:cNvGrpSpPr/>
          <p:nvPr/>
        </p:nvGrpSpPr>
        <p:grpSpPr>
          <a:xfrm>
            <a:off x="304699" y="1889771"/>
            <a:ext cx="7239804" cy="1488956"/>
            <a:chOff x="323528" y="2228076"/>
            <a:chExt cx="7239804" cy="1488956"/>
          </a:xfrm>
        </p:grpSpPr>
        <p:grpSp>
          <p:nvGrpSpPr>
            <p:cNvPr id="4" name="Groupe 3"/>
            <p:cNvGrpSpPr/>
            <p:nvPr/>
          </p:nvGrpSpPr>
          <p:grpSpPr>
            <a:xfrm>
              <a:off x="323528" y="2492896"/>
              <a:ext cx="1689190" cy="963430"/>
              <a:chOff x="395536" y="2897618"/>
              <a:chExt cx="1689190" cy="963430"/>
            </a:xfrm>
          </p:grpSpPr>
          <p:sp>
            <p:nvSpPr>
              <p:cNvPr id="3" name="Rectangle : coins arrondis 2"/>
              <p:cNvSpPr/>
              <p:nvPr/>
            </p:nvSpPr>
            <p:spPr>
              <a:xfrm>
                <a:off x="395536" y="3284984"/>
                <a:ext cx="1689190" cy="57606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mon </a:t>
                </a:r>
                <a:r>
                  <a:rPr lang="fr-FR" dirty="0">
                    <a:solidFill>
                      <a:srgbClr val="FF0000"/>
                    </a:solidFill>
                  </a:rPr>
                  <a:t>TEXTE</a:t>
                </a:r>
                <a:r>
                  <a:rPr lang="fr-FR" dirty="0"/>
                  <a:t> a 10 caractères</a:t>
                </a:r>
              </a:p>
            </p:txBody>
          </p:sp>
          <p:sp>
            <p:nvSpPr>
              <p:cNvPr id="18" name="Rectangle : avec coins supérieurs arrondis 17"/>
              <p:cNvSpPr/>
              <p:nvPr/>
            </p:nvSpPr>
            <p:spPr>
              <a:xfrm>
                <a:off x="425559" y="2897618"/>
                <a:ext cx="1659167" cy="399833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Valeur en entrée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7" name="Connecteur droit 6"/>
            <p:cNvCxnSpPr/>
            <p:nvPr/>
          </p:nvCxnSpPr>
          <p:spPr>
            <a:xfrm>
              <a:off x="2555776" y="2228076"/>
              <a:ext cx="0" cy="148895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 : coins arrondis 24"/>
            <p:cNvSpPr/>
            <p:nvPr/>
          </p:nvSpPr>
          <p:spPr>
            <a:xfrm>
              <a:off x="3098835" y="2684522"/>
              <a:ext cx="1689190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Pipe retire majuscules</a:t>
              </a:r>
              <a:endParaRPr lang="es-ES" b="1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2" name="Connecteur droit avec flèche 11"/>
            <p:cNvCxnSpPr>
              <a:cxnSpLocks/>
              <a:endCxn id="25" idx="1"/>
            </p:cNvCxnSpPr>
            <p:nvPr/>
          </p:nvCxnSpPr>
          <p:spPr>
            <a:xfrm>
              <a:off x="2012718" y="2972554"/>
              <a:ext cx="10861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5874142" y="2492896"/>
              <a:ext cx="1689190" cy="963430"/>
              <a:chOff x="5622097" y="2284689"/>
              <a:chExt cx="1689190" cy="963430"/>
            </a:xfrm>
          </p:grpSpPr>
          <p:sp>
            <p:nvSpPr>
              <p:cNvPr id="31" name="Rectangle : coins arrondis 30"/>
              <p:cNvSpPr/>
              <p:nvPr/>
            </p:nvSpPr>
            <p:spPr>
              <a:xfrm>
                <a:off x="5622097" y="2672055"/>
                <a:ext cx="1689190" cy="57606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mon </a:t>
                </a:r>
                <a:r>
                  <a:rPr lang="fr-FR" dirty="0">
                    <a:solidFill>
                      <a:srgbClr val="FF0000"/>
                    </a:solidFill>
                  </a:rPr>
                  <a:t>texte</a:t>
                </a:r>
                <a:r>
                  <a:rPr lang="fr-FR" dirty="0"/>
                  <a:t> a 10 caractères</a:t>
                </a:r>
              </a:p>
            </p:txBody>
          </p:sp>
          <p:sp>
            <p:nvSpPr>
              <p:cNvPr id="32" name="Rectangle : avec coins supérieurs arrondis 31"/>
              <p:cNvSpPr/>
              <p:nvPr/>
            </p:nvSpPr>
            <p:spPr>
              <a:xfrm>
                <a:off x="5652120" y="2284689"/>
                <a:ext cx="1659167" cy="399833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Valeur en sortie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4" name="Connecteur droit avec flèche 33"/>
            <p:cNvCxnSpPr>
              <a:cxnSpLocks/>
            </p:cNvCxnSpPr>
            <p:nvPr/>
          </p:nvCxnSpPr>
          <p:spPr>
            <a:xfrm>
              <a:off x="4788025" y="2972554"/>
              <a:ext cx="10861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/>
          <p:cNvSpPr txBox="1"/>
          <p:nvPr/>
        </p:nvSpPr>
        <p:spPr>
          <a:xfrm>
            <a:off x="107504" y="3668201"/>
            <a:ext cx="363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Il est possible de chaîner les pipes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191914" y="4804965"/>
            <a:ext cx="7073025" cy="1392523"/>
            <a:chOff x="172745" y="4337197"/>
            <a:chExt cx="9297402" cy="1830453"/>
          </a:xfrm>
        </p:grpSpPr>
        <p:grpSp>
          <p:nvGrpSpPr>
            <p:cNvPr id="37" name="Groupe 36"/>
            <p:cNvGrpSpPr/>
            <p:nvPr/>
          </p:nvGrpSpPr>
          <p:grpSpPr>
            <a:xfrm>
              <a:off x="172745" y="4337197"/>
              <a:ext cx="2011374" cy="1815666"/>
              <a:chOff x="217547" y="2407027"/>
              <a:chExt cx="2011374" cy="1815666"/>
            </a:xfrm>
          </p:grpSpPr>
          <p:sp>
            <p:nvSpPr>
              <p:cNvPr id="38" name="Rectangle : coins arrondis 37"/>
              <p:cNvSpPr/>
              <p:nvPr/>
            </p:nvSpPr>
            <p:spPr>
              <a:xfrm>
                <a:off x="217547" y="3067819"/>
                <a:ext cx="2011374" cy="11548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mon </a:t>
                </a:r>
                <a:r>
                  <a:rPr lang="fr-FR" dirty="0">
                    <a:solidFill>
                      <a:srgbClr val="FF0000"/>
                    </a:solidFill>
                  </a:rPr>
                  <a:t>TEXTE</a:t>
                </a:r>
                <a:r>
                  <a:rPr lang="fr-FR" dirty="0"/>
                  <a:t> a 10 caractères</a:t>
                </a:r>
              </a:p>
            </p:txBody>
          </p:sp>
          <p:sp>
            <p:nvSpPr>
              <p:cNvPr id="39" name="Rectangle : avec coins supérieurs arrondis 38"/>
              <p:cNvSpPr/>
              <p:nvPr/>
            </p:nvSpPr>
            <p:spPr>
              <a:xfrm>
                <a:off x="406148" y="2407027"/>
                <a:ext cx="1659167" cy="673261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Valeur en entrée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0" name="Connecteur droit 39"/>
            <p:cNvCxnSpPr/>
            <p:nvPr/>
          </p:nvCxnSpPr>
          <p:spPr>
            <a:xfrm>
              <a:off x="2387459" y="4580915"/>
              <a:ext cx="0" cy="148895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 : coins arrondis 40"/>
            <p:cNvSpPr/>
            <p:nvPr/>
          </p:nvSpPr>
          <p:spPr>
            <a:xfrm>
              <a:off x="2621805" y="4791190"/>
              <a:ext cx="1689190" cy="103251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Pipe retire majuscule</a:t>
              </a:r>
              <a:endParaRPr lang="es-ES" b="1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42" name="Connecteur droit avec flèche 41"/>
            <p:cNvCxnSpPr>
              <a:cxnSpLocks/>
            </p:cNvCxnSpPr>
            <p:nvPr/>
          </p:nvCxnSpPr>
          <p:spPr>
            <a:xfrm>
              <a:off x="2130475" y="5307443"/>
              <a:ext cx="5430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4461239" y="4655428"/>
              <a:ext cx="0" cy="148895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 : coins arrondis 48"/>
            <p:cNvSpPr/>
            <p:nvPr/>
          </p:nvSpPr>
          <p:spPr>
            <a:xfrm>
              <a:off x="4811323" y="4447238"/>
              <a:ext cx="2205368" cy="17204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Pipe premier</a:t>
              </a:r>
              <a:b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</a:b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caractère en</a:t>
              </a:r>
            </a:p>
            <a:p>
              <a:pPr lvl="0" algn="ctr">
                <a:defRPr/>
              </a:pP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majuscule</a:t>
              </a:r>
              <a:endParaRPr lang="es-ES" b="1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50" name="Connecteur droit 49"/>
            <p:cNvCxnSpPr/>
            <p:nvPr/>
          </p:nvCxnSpPr>
          <p:spPr>
            <a:xfrm>
              <a:off x="7224685" y="4678693"/>
              <a:ext cx="0" cy="14889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 : coins arrondis 51"/>
            <p:cNvSpPr/>
            <p:nvPr/>
          </p:nvSpPr>
          <p:spPr>
            <a:xfrm>
              <a:off x="7597123" y="4722871"/>
              <a:ext cx="1873024" cy="11691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Pipe on garde que les chiffres</a:t>
              </a:r>
              <a:endParaRPr lang="es-ES" b="1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</p:txBody>
        </p:sp>
      </p:grpSp>
      <p:cxnSp>
        <p:nvCxnSpPr>
          <p:cNvPr id="56" name="Connecteur droit avec flèche 55"/>
          <p:cNvCxnSpPr>
            <a:cxnSpLocks/>
          </p:cNvCxnSpPr>
          <p:nvPr/>
        </p:nvCxnSpPr>
        <p:spPr>
          <a:xfrm>
            <a:off x="7264939" y="5543083"/>
            <a:ext cx="4131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678072" y="4888680"/>
            <a:ext cx="1285056" cy="942038"/>
            <a:chOff x="7655232" y="4791218"/>
            <a:chExt cx="1285056" cy="942038"/>
          </a:xfrm>
        </p:grpSpPr>
        <p:sp>
          <p:nvSpPr>
            <p:cNvPr id="57" name="Rectangle : coins arrondis 56"/>
            <p:cNvSpPr/>
            <p:nvPr/>
          </p:nvSpPr>
          <p:spPr>
            <a:xfrm>
              <a:off x="7655232" y="5236738"/>
              <a:ext cx="1285056" cy="4965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58" name="Rectangle : avec coins supérieurs arrondis 57"/>
            <p:cNvSpPr/>
            <p:nvPr/>
          </p:nvSpPr>
          <p:spPr>
            <a:xfrm>
              <a:off x="7678072" y="4791218"/>
              <a:ext cx="1262216" cy="455006"/>
            </a:xfrm>
            <a:prstGeom prst="round2Same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Valeur en sortie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 : coins arrondis 58"/>
          <p:cNvSpPr/>
          <p:nvPr/>
        </p:nvSpPr>
        <p:spPr>
          <a:xfrm>
            <a:off x="2719333" y="4211027"/>
            <a:ext cx="1470130" cy="5465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mon </a:t>
            </a:r>
            <a:r>
              <a:rPr lang="fr-FR" sz="1600" b="1" dirty="0">
                <a:solidFill>
                  <a:srgbClr val="FF0000"/>
                </a:solidFill>
              </a:rPr>
              <a:t>texte</a:t>
            </a:r>
            <a:r>
              <a:rPr lang="fr-FR" sz="1600" dirty="0"/>
              <a:t> a 10 caractères</a:t>
            </a:r>
          </a:p>
        </p:txBody>
      </p:sp>
      <p:sp>
        <p:nvSpPr>
          <p:cNvPr id="62" name="Forme libre : forme 61"/>
          <p:cNvSpPr/>
          <p:nvPr/>
        </p:nvSpPr>
        <p:spPr>
          <a:xfrm>
            <a:off x="3319975" y="4684518"/>
            <a:ext cx="379828" cy="872220"/>
          </a:xfrm>
          <a:custGeom>
            <a:avLst/>
            <a:gdLst>
              <a:gd name="connsiteX0" fmla="*/ 0 w 379828"/>
              <a:gd name="connsiteY0" fmla="*/ 872220 h 872220"/>
              <a:gd name="connsiteX1" fmla="*/ 154745 w 379828"/>
              <a:gd name="connsiteY1" fmla="*/ 24 h 872220"/>
              <a:gd name="connsiteX2" fmla="*/ 379828 w 379828"/>
              <a:gd name="connsiteY2" fmla="*/ 844085 h 87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8" h="872220">
                <a:moveTo>
                  <a:pt x="0" y="872220"/>
                </a:moveTo>
                <a:cubicBezTo>
                  <a:pt x="45720" y="438466"/>
                  <a:pt x="91440" y="4713"/>
                  <a:pt x="154745" y="24"/>
                </a:cubicBezTo>
                <a:cubicBezTo>
                  <a:pt x="218050" y="-4665"/>
                  <a:pt x="332936" y="675273"/>
                  <a:pt x="379828" y="84408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/>
          <p:cNvSpPr/>
          <p:nvPr/>
        </p:nvSpPr>
        <p:spPr>
          <a:xfrm>
            <a:off x="4857312" y="4211027"/>
            <a:ext cx="1470130" cy="5465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M</a:t>
            </a:r>
            <a:r>
              <a:rPr lang="fr-FR" sz="1600" dirty="0"/>
              <a:t>on </a:t>
            </a:r>
            <a:r>
              <a:rPr lang="fr-FR" sz="1600" b="1" dirty="0">
                <a:solidFill>
                  <a:schemeClr val="tx1"/>
                </a:solidFill>
              </a:rPr>
              <a:t>t</a:t>
            </a:r>
            <a:r>
              <a:rPr lang="fr-FR" sz="1600" dirty="0">
                <a:solidFill>
                  <a:schemeClr val="tx1"/>
                </a:solidFill>
              </a:rPr>
              <a:t>e</a:t>
            </a:r>
            <a:r>
              <a:rPr lang="fr-FR" sz="1600" dirty="0"/>
              <a:t>xte a 10 caractères</a:t>
            </a:r>
          </a:p>
        </p:txBody>
      </p:sp>
      <p:sp>
        <p:nvSpPr>
          <p:cNvPr id="64" name="Forme libre : forme 63"/>
          <p:cNvSpPr/>
          <p:nvPr/>
        </p:nvSpPr>
        <p:spPr>
          <a:xfrm>
            <a:off x="5398466" y="4684518"/>
            <a:ext cx="439316" cy="872220"/>
          </a:xfrm>
          <a:custGeom>
            <a:avLst/>
            <a:gdLst>
              <a:gd name="connsiteX0" fmla="*/ 0 w 379828"/>
              <a:gd name="connsiteY0" fmla="*/ 872220 h 872220"/>
              <a:gd name="connsiteX1" fmla="*/ 154745 w 379828"/>
              <a:gd name="connsiteY1" fmla="*/ 24 h 872220"/>
              <a:gd name="connsiteX2" fmla="*/ 379828 w 379828"/>
              <a:gd name="connsiteY2" fmla="*/ 844085 h 87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8" h="872220">
                <a:moveTo>
                  <a:pt x="0" y="872220"/>
                </a:moveTo>
                <a:cubicBezTo>
                  <a:pt x="45720" y="438466"/>
                  <a:pt x="91440" y="4713"/>
                  <a:pt x="154745" y="24"/>
                </a:cubicBezTo>
                <a:cubicBezTo>
                  <a:pt x="218050" y="-4665"/>
                  <a:pt x="332936" y="675273"/>
                  <a:pt x="379828" y="84408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170232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pipes: exemple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1484784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>
                <a:solidFill>
                  <a:prstClr val="black"/>
                </a:solidFill>
              </a:rPr>
              <a:t>lowercase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Retire les majuscules d'un texte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161255" y="2383360"/>
            <a:ext cx="2858993" cy="864097"/>
            <a:chOff x="426635" y="2310208"/>
            <a:chExt cx="2081791" cy="864097"/>
          </a:xfrm>
        </p:grpSpPr>
        <p:sp>
          <p:nvSpPr>
            <p:cNvPr id="43" name="Rectangle 42"/>
            <p:cNvSpPr/>
            <p:nvPr>
              <p:custDataLst>
                <p:custData r:id="rId2"/>
              </p:custDataLst>
            </p:nvPr>
          </p:nvSpPr>
          <p:spPr>
            <a:xfrm>
              <a:off x="426636" y="2708921"/>
              <a:ext cx="2081790" cy="46538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{{</a:t>
              </a:r>
              <a:r>
                <a:rPr lang="fr-FR" b="1" dirty="0">
                  <a:solidFill>
                    <a:srgbClr val="FF00FF"/>
                  </a:solidFill>
                </a:rPr>
                <a:t>message</a:t>
              </a:r>
              <a:r>
                <a:rPr lang="fr-FR" b="1" dirty="0">
                  <a:solidFill>
                    <a:prstClr val="black"/>
                  </a:solidFill>
                </a:rPr>
                <a:t> </a:t>
              </a:r>
              <a:r>
                <a:rPr lang="fr-FR" b="1" dirty="0">
                  <a:solidFill>
                    <a:srgbClr val="FF0000"/>
                  </a:solidFill>
                </a:rPr>
                <a:t>| </a:t>
              </a:r>
              <a:r>
                <a:rPr lang="fr-FR" b="1" dirty="0" err="1">
                  <a:solidFill>
                    <a:srgbClr val="FF0000"/>
                  </a:solidFill>
                </a:rPr>
                <a:t>lowercase</a:t>
              </a:r>
              <a:r>
                <a:rPr lang="fr-FR" b="1" dirty="0">
                  <a:solidFill>
                    <a:srgbClr val="FF0000"/>
                  </a:solidFill>
                </a:rPr>
                <a:t> </a:t>
              </a:r>
              <a:r>
                <a:rPr lang="fr-FR" b="1" dirty="0">
                  <a:solidFill>
                    <a:prstClr val="black"/>
                  </a:solidFill>
                </a:rPr>
                <a:t>}}</a:t>
              </a:r>
            </a:p>
          </p:txBody>
        </p:sp>
        <p:sp>
          <p:nvSpPr>
            <p:cNvPr id="44" name="Rectangle : avec coins supérieurs arrondis 43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3347864" y="2363147"/>
            <a:ext cx="5256584" cy="1690807"/>
            <a:chOff x="1475655" y="2309087"/>
            <a:chExt cx="3704139" cy="1649417"/>
          </a:xfrm>
        </p:grpSpPr>
        <p:sp>
          <p:nvSpPr>
            <p:cNvPr id="46" name="Rectangle 45"/>
            <p:cNvSpPr/>
            <p:nvPr>
              <p:custDataLst>
                <p:custData r:id="rId1"/>
              </p:custDataLst>
            </p:nvPr>
          </p:nvSpPr>
          <p:spPr>
            <a:xfrm>
              <a:off x="1475655" y="2708921"/>
              <a:ext cx="3704139" cy="124958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>
                <a:defRPr/>
              </a:pPr>
              <a:r>
                <a:rPr lang="en-US" sz="24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…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export class </a:t>
              </a:r>
              <a:r>
                <a:rPr lang="en-US" sz="1600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MonComponent</a:t>
              </a: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{</a:t>
              </a:r>
            </a:p>
            <a:p>
              <a:pPr lvl="1">
                <a:defRPr/>
              </a:pPr>
              <a:r>
                <a:rPr lang="fr-FR" sz="1600" b="1" dirty="0">
                  <a:solidFill>
                    <a:srgbClr val="FF00FF"/>
                  </a:solidFill>
                </a:rPr>
                <a:t>message</a:t>
              </a:r>
              <a:r>
                <a:rPr lang="fr-FR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: string= "mon TEXTE à modifier";</a:t>
              </a:r>
              <a:endParaRPr lang="en-US" sz="1600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1600" dirty="0">
                  <a:solidFill>
                    <a:prstClr val="black"/>
                  </a:solidFill>
                  <a:cs typeface="Courier New" panose="02070309020205020404" pitchFamily="49" charset="0"/>
                </a:rPr>
                <a:t>}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 : avec coins supérieurs arrondis 46"/>
            <p:cNvSpPr/>
            <p:nvPr/>
          </p:nvSpPr>
          <p:spPr>
            <a:xfrm>
              <a:off x="1475655" y="2309087"/>
              <a:ext cx="168619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composant.ts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51" name="ZoneTexte 50"/>
          <p:cNvSpPr txBox="1"/>
          <p:nvPr/>
        </p:nvSpPr>
        <p:spPr>
          <a:xfrm>
            <a:off x="107504" y="4452667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/>
              <a:t>uppercase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Tous les caractères sont passés en majuscule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1443439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pipes : avec paramètres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9512" y="1340768"/>
            <a:ext cx="871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Pipes: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Il est possible de fournir des arguments</a:t>
            </a: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827584" y="3181105"/>
            <a:ext cx="2520281" cy="864097"/>
            <a:chOff x="426635" y="2310208"/>
            <a:chExt cx="1835156" cy="864097"/>
          </a:xfrm>
        </p:grpSpPr>
        <p:sp>
          <p:nvSpPr>
            <p:cNvPr id="43" name="Rectangle 42"/>
            <p:cNvSpPr/>
            <p:nvPr>
              <p:custDataLst>
                <p:custData r:id="rId2"/>
              </p:custDataLst>
            </p:nvPr>
          </p:nvSpPr>
          <p:spPr>
            <a:xfrm>
              <a:off x="426636" y="2708921"/>
              <a:ext cx="1835155" cy="46538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dirty="0">
                  <a:solidFill>
                    <a:prstClr val="black"/>
                  </a:solidFill>
                </a:rPr>
                <a:t>{{ [2,9,10] </a:t>
              </a:r>
              <a:r>
                <a:rPr lang="fr-FR" b="1" dirty="0">
                  <a:solidFill>
                    <a:prstClr val="black"/>
                  </a:solidFill>
                </a:rPr>
                <a:t>|</a:t>
              </a:r>
              <a:r>
                <a:rPr lang="fr-FR" dirty="0">
                  <a:solidFill>
                    <a:prstClr val="black"/>
                  </a:solidFill>
                </a:rPr>
                <a:t> </a:t>
              </a:r>
              <a:r>
                <a:rPr lang="fr-FR" dirty="0">
                  <a:solidFill>
                    <a:srgbClr val="FF00FF"/>
                  </a:solidFill>
                </a:rPr>
                <a:t>slice</a:t>
              </a:r>
              <a:r>
                <a:rPr lang="fr-FR" b="1" dirty="0">
                  <a:solidFill>
                    <a:srgbClr val="FF0000"/>
                  </a:solidFill>
                </a:rPr>
                <a:t>:0:1 </a:t>
              </a:r>
              <a:r>
                <a:rPr lang="fr-FR" dirty="0">
                  <a:solidFill>
                    <a:prstClr val="black"/>
                  </a:solidFill>
                </a:rPr>
                <a:t>}}</a:t>
              </a:r>
            </a:p>
          </p:txBody>
        </p:sp>
        <p:sp>
          <p:nvSpPr>
            <p:cNvPr id="44" name="Rectangle : avec coins supérieurs arrondis 43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51" name="ZoneTexte 50"/>
          <p:cNvSpPr txBox="1"/>
          <p:nvPr/>
        </p:nvSpPr>
        <p:spPr>
          <a:xfrm>
            <a:off x="179512" y="2224350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/>
              <a:t>Slice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Permet de découper une collection ou une chaîne de caractères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4067944" y="3181105"/>
            <a:ext cx="1800200" cy="864097"/>
            <a:chOff x="426635" y="2310208"/>
            <a:chExt cx="1310825" cy="864097"/>
          </a:xfrm>
        </p:grpSpPr>
        <p:sp>
          <p:nvSpPr>
            <p:cNvPr id="13" name="Rectangle 12"/>
            <p:cNvSpPr/>
            <p:nvPr>
              <p:custDataLst>
                <p:custData r:id="rId1"/>
              </p:custDataLst>
            </p:nvPr>
          </p:nvSpPr>
          <p:spPr>
            <a:xfrm>
              <a:off x="426636" y="2708921"/>
              <a:ext cx="1310824" cy="46538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affiche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234468" y="4431173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/>
              <a:t>Le premier paramètre </a:t>
            </a:r>
            <a:r>
              <a:rPr lang="fr-FR" b="1" dirty="0"/>
              <a:t>'0'</a:t>
            </a:r>
            <a:r>
              <a:rPr lang="fr-FR" dirty="0"/>
              <a:t> est le point de départ de ce qui va être gardé et </a:t>
            </a:r>
            <a:r>
              <a:rPr lang="fr-FR" b="1" dirty="0"/>
              <a:t>'1'</a:t>
            </a:r>
            <a:r>
              <a:rPr lang="fr-FR" dirty="0"/>
              <a:t> celui d'arrivée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5871716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pipes : 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8947" y="600188"/>
            <a:ext cx="8712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Pour créer un pipe:</a:t>
            </a: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Implémenter </a:t>
            </a:r>
            <a:r>
              <a:rPr lang="fr-FR" b="1" dirty="0" err="1">
                <a:solidFill>
                  <a:prstClr val="black"/>
                </a:solidFill>
              </a:rPr>
              <a:t>PipeTransform</a:t>
            </a:r>
            <a:r>
              <a:rPr lang="fr-FR" b="1" dirty="0">
                <a:solidFill>
                  <a:prstClr val="black"/>
                </a:solidFill>
              </a:rPr>
              <a:t>, </a:t>
            </a:r>
            <a:r>
              <a:rPr lang="fr-FR" dirty="0">
                <a:solidFill>
                  <a:prstClr val="black"/>
                </a:solidFill>
              </a:rPr>
              <a:t>interface dans </a:t>
            </a:r>
            <a:r>
              <a:rPr lang="fr-FR" b="1" dirty="0">
                <a:solidFill>
                  <a:prstClr val="black"/>
                </a:solidFill>
              </a:rPr>
              <a:t>@</a:t>
            </a:r>
            <a:r>
              <a:rPr lang="fr-FR" b="1" dirty="0" err="1">
                <a:solidFill>
                  <a:prstClr val="black"/>
                </a:solidFill>
              </a:rPr>
              <a:t>angular</a:t>
            </a:r>
            <a:r>
              <a:rPr lang="fr-FR" b="1" dirty="0">
                <a:solidFill>
                  <a:prstClr val="black"/>
                </a:solidFill>
              </a:rPr>
              <a:t>/</a:t>
            </a:r>
            <a:r>
              <a:rPr lang="fr-FR" b="1" dirty="0" err="1">
                <a:solidFill>
                  <a:prstClr val="black"/>
                </a:solidFill>
              </a:rPr>
              <a:t>core</a:t>
            </a:r>
            <a:endParaRPr lang="fr-FR" b="1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fr-FR" dirty="0">
                <a:solidFill>
                  <a:prstClr val="black"/>
                </a:solidFill>
              </a:rPr>
              <a:t>La méthode à implémenter est :        </a:t>
            </a:r>
            <a:r>
              <a:rPr lang="en-US" b="1" dirty="0">
                <a:solidFill>
                  <a:prstClr val="black"/>
                </a:solidFill>
              </a:rPr>
              <a:t>transform</a:t>
            </a:r>
            <a:r>
              <a:rPr lang="en-US" dirty="0">
                <a:solidFill>
                  <a:prstClr val="black"/>
                </a:solidFill>
              </a:rPr>
              <a:t>(value: any, ...</a:t>
            </a:r>
            <a:r>
              <a:rPr lang="en-US" dirty="0" err="1">
                <a:solidFill>
                  <a:prstClr val="black"/>
                </a:solidFill>
              </a:rPr>
              <a:t>args</a:t>
            </a:r>
            <a:r>
              <a:rPr lang="en-US" dirty="0">
                <a:solidFill>
                  <a:prstClr val="black"/>
                </a:solidFill>
              </a:rPr>
              <a:t>: any[]): any;</a:t>
            </a: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Utiliser le décorateur </a:t>
            </a:r>
            <a:r>
              <a:rPr lang="fr-FR" b="1" dirty="0">
                <a:solidFill>
                  <a:prstClr val="black"/>
                </a:solidFill>
              </a:rPr>
              <a:t>@Pipe</a:t>
            </a:r>
            <a:r>
              <a:rPr lang="fr-FR" dirty="0">
                <a:solidFill>
                  <a:prstClr val="black"/>
                </a:solidFill>
              </a:rPr>
              <a:t> en fournissant le nom du pipe a utiliser</a:t>
            </a: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278505" y="1872882"/>
            <a:ext cx="7992888" cy="2955397"/>
            <a:chOff x="426635" y="2310208"/>
            <a:chExt cx="5820064" cy="2955397"/>
          </a:xfrm>
        </p:grpSpPr>
        <p:sp>
          <p:nvSpPr>
            <p:cNvPr id="43" name="Rectangle 42"/>
            <p:cNvSpPr/>
            <p:nvPr>
              <p:custDataLst>
                <p:custData r:id="rId4"/>
              </p:custDataLst>
            </p:nvPr>
          </p:nvSpPr>
          <p:spPr>
            <a:xfrm>
              <a:off x="426635" y="2708921"/>
              <a:ext cx="5820064" cy="255668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import { </a:t>
              </a:r>
              <a:r>
                <a:rPr lang="fr-FR" b="1" dirty="0" err="1">
                  <a:solidFill>
                    <a:prstClr val="black"/>
                  </a:solidFill>
                </a:rPr>
                <a:t>PipeTransform</a:t>
              </a:r>
              <a:r>
                <a:rPr lang="fr-FR" b="1" dirty="0">
                  <a:solidFill>
                    <a:prstClr val="black"/>
                  </a:solidFill>
                </a:rPr>
                <a:t>, Pipe } </a:t>
              </a:r>
              <a:r>
                <a:rPr lang="fr-FR" b="1" dirty="0" err="1">
                  <a:solidFill>
                    <a:prstClr val="black"/>
                  </a:solidFill>
                </a:rPr>
                <a:t>from</a:t>
              </a:r>
              <a:r>
                <a:rPr lang="fr-FR" b="1" dirty="0">
                  <a:solidFill>
                    <a:prstClr val="black"/>
                  </a:solidFill>
                </a:rPr>
                <a:t> '@</a:t>
              </a:r>
              <a:r>
                <a:rPr lang="fr-FR" b="1" dirty="0" err="1">
                  <a:solidFill>
                    <a:prstClr val="black"/>
                  </a:solidFill>
                </a:rPr>
                <a:t>angular</a:t>
              </a:r>
              <a:r>
                <a:rPr lang="fr-FR" b="1" dirty="0">
                  <a:solidFill>
                    <a:prstClr val="black"/>
                  </a:solidFill>
                </a:rPr>
                <a:t>/</a:t>
              </a:r>
              <a:r>
                <a:rPr lang="fr-FR" b="1" dirty="0" err="1">
                  <a:solidFill>
                    <a:prstClr val="black"/>
                  </a:solidFill>
                </a:rPr>
                <a:t>core</a:t>
              </a:r>
              <a:r>
                <a:rPr lang="fr-FR" b="1" dirty="0">
                  <a:solidFill>
                    <a:prstClr val="black"/>
                  </a:solidFill>
                </a:rPr>
                <a:t>';</a:t>
              </a:r>
            </a:p>
            <a:p>
              <a:pPr>
                <a:defRPr/>
              </a:pPr>
              <a:endParaRPr lang="fr-FR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@Pipe({ </a:t>
              </a:r>
              <a:r>
                <a:rPr lang="fr-FR" b="1" dirty="0" err="1">
                  <a:solidFill>
                    <a:prstClr val="black"/>
                  </a:solidFill>
                </a:rPr>
                <a:t>name</a:t>
              </a:r>
              <a:r>
                <a:rPr lang="fr-FR" b="1" dirty="0">
                  <a:solidFill>
                    <a:prstClr val="black"/>
                  </a:solidFill>
                </a:rPr>
                <a:t>: </a:t>
              </a:r>
              <a:r>
                <a:rPr lang="fr-FR" b="1" dirty="0">
                  <a:solidFill>
                    <a:schemeClr val="tx1"/>
                  </a:solidFill>
                </a:rPr>
                <a:t>'</a:t>
              </a:r>
              <a:r>
                <a:rPr lang="fr-FR" b="1" dirty="0" err="1">
                  <a:solidFill>
                    <a:srgbClr val="FF00FF"/>
                  </a:solidFill>
                </a:rPr>
                <a:t>getchar</a:t>
              </a:r>
              <a:r>
                <a:rPr lang="fr-FR" b="1" dirty="0">
                  <a:solidFill>
                    <a:prstClr val="black"/>
                  </a:solidFill>
                </a:rPr>
                <a:t>'  })</a:t>
              </a:r>
            </a:p>
            <a:p>
              <a:pPr>
                <a:defRPr/>
              </a:pPr>
              <a:endParaRPr lang="fr-FR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export class </a:t>
              </a:r>
              <a:r>
                <a:rPr lang="fr-FR" dirty="0" err="1">
                  <a:solidFill>
                    <a:srgbClr val="164BF6"/>
                  </a:solidFill>
                </a:rPr>
                <a:t>GetCharPipe</a:t>
              </a:r>
              <a:r>
                <a:rPr lang="fr-FR" b="1" dirty="0">
                  <a:solidFill>
                    <a:prstClr val="black"/>
                  </a:solidFill>
                </a:rPr>
                <a:t> </a:t>
              </a:r>
              <a:r>
                <a:rPr lang="fr-FR" b="1" dirty="0" err="1">
                  <a:solidFill>
                    <a:prstClr val="black"/>
                  </a:solidFill>
                </a:rPr>
                <a:t>implements</a:t>
              </a:r>
              <a:r>
                <a:rPr lang="fr-FR" b="1" dirty="0">
                  <a:solidFill>
                    <a:prstClr val="black"/>
                  </a:solidFill>
                </a:rPr>
                <a:t> </a:t>
              </a:r>
              <a:r>
                <a:rPr lang="fr-FR" b="1" dirty="0" err="1">
                  <a:solidFill>
                    <a:srgbClr val="FF00FF"/>
                  </a:solidFill>
                </a:rPr>
                <a:t>PipeTransform</a:t>
              </a:r>
              <a:r>
                <a:rPr lang="fr-FR" b="1" dirty="0">
                  <a:solidFill>
                    <a:prstClr val="black"/>
                  </a:solidFill>
                </a:rPr>
                <a:t> {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    </a:t>
              </a:r>
              <a:r>
                <a:rPr lang="fr-FR" b="1" dirty="0" err="1">
                  <a:solidFill>
                    <a:srgbClr val="FF0000"/>
                  </a:solidFill>
                </a:rPr>
                <a:t>transform</a:t>
              </a:r>
              <a:r>
                <a:rPr lang="fr-FR" b="1" dirty="0">
                  <a:solidFill>
                    <a:prstClr val="black"/>
                  </a:solidFill>
                </a:rPr>
                <a:t>(text: string) {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        return text[0];  // retourne le premier caractère d'une chaîne.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    }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}</a:t>
              </a:r>
            </a:p>
          </p:txBody>
        </p:sp>
        <p:sp>
          <p:nvSpPr>
            <p:cNvPr id="44" name="Rectangle : avec coins supérieurs arrondis 43"/>
            <p:cNvSpPr/>
            <p:nvPr/>
          </p:nvSpPr>
          <p:spPr>
            <a:xfrm>
              <a:off x="426635" y="2310208"/>
              <a:ext cx="131082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getchar.pipe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248947" y="4873696"/>
            <a:ext cx="232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Intégration du pipe dans la liste des éléments utilisable par le module: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2273708" y="4305977"/>
            <a:ext cx="6029856" cy="1842029"/>
            <a:chOff x="426635" y="2310208"/>
            <a:chExt cx="4390672" cy="1842029"/>
          </a:xfrm>
        </p:grpSpPr>
        <p:sp>
          <p:nvSpPr>
            <p:cNvPr id="18" name="Rectangle 17"/>
            <p:cNvSpPr/>
            <p:nvPr>
              <p:custDataLst>
                <p:custData r:id="rId3"/>
              </p:custDataLst>
            </p:nvPr>
          </p:nvSpPr>
          <p:spPr>
            <a:xfrm>
              <a:off x="426635" y="2708921"/>
              <a:ext cx="4390672" cy="144331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import { </a:t>
              </a:r>
              <a:r>
                <a:rPr lang="fr-FR" b="1" dirty="0" err="1">
                  <a:solidFill>
                    <a:srgbClr val="164BF6"/>
                  </a:solidFill>
                </a:rPr>
                <a:t>GetCharPipe</a:t>
              </a:r>
              <a:r>
                <a:rPr lang="fr-FR" b="1" dirty="0">
                  <a:solidFill>
                    <a:prstClr val="black"/>
                  </a:solidFill>
                </a:rPr>
                <a:t> } </a:t>
              </a:r>
              <a:r>
                <a:rPr lang="fr-FR" b="1" dirty="0" err="1">
                  <a:solidFill>
                    <a:prstClr val="black"/>
                  </a:solidFill>
                </a:rPr>
                <a:t>from</a:t>
              </a:r>
              <a:r>
                <a:rPr lang="fr-FR" b="1" dirty="0">
                  <a:solidFill>
                    <a:prstClr val="black"/>
                  </a:solidFill>
                </a:rPr>
                <a:t> 'chemin/</a:t>
              </a:r>
              <a:r>
                <a:rPr lang="fr-FR" b="1" dirty="0" err="1">
                  <a:solidFill>
                    <a:prstClr val="black"/>
                  </a:solidFill>
                </a:rPr>
                <a:t>getchar.pipe.ts</a:t>
              </a:r>
              <a:r>
                <a:rPr lang="fr-FR" b="1" dirty="0">
                  <a:solidFill>
                    <a:prstClr val="black"/>
                  </a:solidFill>
                </a:rPr>
                <a:t>';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@</a:t>
              </a:r>
              <a:r>
                <a:rPr lang="fr-FR" b="1" dirty="0" err="1">
                  <a:solidFill>
                    <a:prstClr val="black"/>
                  </a:solidFill>
                </a:rPr>
                <a:t>NgModule</a:t>
              </a:r>
              <a:r>
                <a:rPr lang="fr-FR" b="1" dirty="0">
                  <a:solidFill>
                    <a:prstClr val="black"/>
                  </a:solidFill>
                </a:rPr>
                <a:t>({  </a:t>
              </a:r>
            </a:p>
            <a:p>
              <a:pPr lvl="1">
                <a:defRPr/>
              </a:pPr>
              <a:r>
                <a:rPr lang="fr-FR" b="1" dirty="0" err="1">
                  <a:solidFill>
                    <a:prstClr val="black"/>
                  </a:solidFill>
                </a:rPr>
                <a:t>declarations</a:t>
              </a:r>
              <a:r>
                <a:rPr lang="fr-FR" b="1" dirty="0">
                  <a:solidFill>
                    <a:prstClr val="black"/>
                  </a:solidFill>
                </a:rPr>
                <a:t>: [</a:t>
              </a:r>
              <a:r>
                <a:rPr lang="fr-FR" b="1" dirty="0" err="1">
                  <a:solidFill>
                    <a:srgbClr val="164BF6"/>
                  </a:solidFill>
                </a:rPr>
                <a:t>GetCharPipe</a:t>
              </a:r>
              <a:r>
                <a:rPr lang="fr-FR" b="1" dirty="0">
                  <a:solidFill>
                    <a:prstClr val="black"/>
                  </a:solidFill>
                </a:rPr>
                <a:t>],</a:t>
              </a:r>
            </a:p>
            <a:p>
              <a:pPr lvl="1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…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})</a:t>
              </a:r>
            </a:p>
          </p:txBody>
        </p:sp>
        <p:sp>
          <p:nvSpPr>
            <p:cNvPr id="19" name="Rectangle : avec coins supérieurs arrondis 18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m</a:t>
              </a:r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on.m</a:t>
              </a: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odule.ts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779912" y="5866689"/>
            <a:ext cx="2853120" cy="808308"/>
            <a:chOff x="426635" y="2310208"/>
            <a:chExt cx="2077515" cy="808308"/>
          </a:xfrm>
        </p:grpSpPr>
        <p:sp>
          <p:nvSpPr>
            <p:cNvPr id="21" name="Rectangle 20"/>
            <p:cNvSpPr/>
            <p:nvPr>
              <p:custDataLst>
                <p:custData r:id="rId2"/>
              </p:custDataLst>
            </p:nvPr>
          </p:nvSpPr>
          <p:spPr>
            <a:xfrm>
              <a:off x="426635" y="2708921"/>
              <a:ext cx="2077515" cy="40959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{{'mon text' | </a:t>
              </a:r>
              <a:r>
                <a:rPr lang="fr-FR" b="1" dirty="0" err="1">
                  <a:solidFill>
                    <a:prstClr val="black"/>
                  </a:solidFill>
                </a:rPr>
                <a:t>getchar</a:t>
              </a:r>
              <a:r>
                <a:rPr lang="fr-FR" b="1" dirty="0">
                  <a:solidFill>
                    <a:prstClr val="black"/>
                  </a:solidFill>
                </a:rPr>
                <a:t>}} </a:t>
              </a:r>
            </a:p>
          </p:txBody>
        </p:sp>
        <p:sp>
          <p:nvSpPr>
            <p:cNvPr id="22" name="Rectangle : avec coins supérieurs arrondis 21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6649470" y="5937479"/>
            <a:ext cx="1659166" cy="808308"/>
            <a:chOff x="426635" y="2310208"/>
            <a:chExt cx="1208131" cy="808308"/>
          </a:xfrm>
        </p:grpSpPr>
        <p:sp>
          <p:nvSpPr>
            <p:cNvPr id="24" name="Rectangle 23"/>
            <p:cNvSpPr/>
            <p:nvPr>
              <p:custDataLst>
                <p:custData r:id="rId1"/>
              </p:custDataLst>
            </p:nvPr>
          </p:nvSpPr>
          <p:spPr>
            <a:xfrm>
              <a:off x="426635" y="2708921"/>
              <a:ext cx="1208131" cy="40959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25" name="Rectangle : avec coins supérieurs arrondis 24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affiche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2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7426983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pipes : 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8947" y="600188"/>
            <a:ext cx="871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</a:rPr>
              <a:t>Pour fournir des variables à un pipe:</a:t>
            </a: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Les paramètres se trouvent de la valeur à filtrer</a:t>
            </a:r>
            <a:endParaRPr lang="fr-F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208630" y="1341384"/>
            <a:ext cx="8683411" cy="3932381"/>
            <a:chOff x="426634" y="2310208"/>
            <a:chExt cx="6322872" cy="3932381"/>
          </a:xfrm>
        </p:grpSpPr>
        <p:sp>
          <p:nvSpPr>
            <p:cNvPr id="43" name="Rectangle 42"/>
            <p:cNvSpPr/>
            <p:nvPr>
              <p:custDataLst>
                <p:custData r:id="rId3"/>
              </p:custDataLst>
            </p:nvPr>
          </p:nvSpPr>
          <p:spPr>
            <a:xfrm>
              <a:off x="426634" y="2708920"/>
              <a:ext cx="6322872" cy="353366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import { </a:t>
              </a:r>
              <a:r>
                <a:rPr lang="fr-FR" b="1" dirty="0" err="1">
                  <a:solidFill>
                    <a:prstClr val="black"/>
                  </a:solidFill>
                </a:rPr>
                <a:t>PipeTransform</a:t>
              </a:r>
              <a:r>
                <a:rPr lang="fr-FR" b="1" dirty="0">
                  <a:solidFill>
                    <a:prstClr val="black"/>
                  </a:solidFill>
                </a:rPr>
                <a:t>, Pipe } </a:t>
              </a:r>
              <a:r>
                <a:rPr lang="fr-FR" b="1" dirty="0" err="1">
                  <a:solidFill>
                    <a:prstClr val="black"/>
                  </a:solidFill>
                </a:rPr>
                <a:t>from</a:t>
              </a:r>
              <a:r>
                <a:rPr lang="fr-FR" b="1" dirty="0">
                  <a:solidFill>
                    <a:prstClr val="black"/>
                  </a:solidFill>
                </a:rPr>
                <a:t> '@</a:t>
              </a:r>
              <a:r>
                <a:rPr lang="fr-FR" b="1" dirty="0" err="1">
                  <a:solidFill>
                    <a:prstClr val="black"/>
                  </a:solidFill>
                </a:rPr>
                <a:t>angular</a:t>
              </a:r>
              <a:r>
                <a:rPr lang="fr-FR" b="1" dirty="0">
                  <a:solidFill>
                    <a:prstClr val="black"/>
                  </a:solidFill>
                </a:rPr>
                <a:t>/</a:t>
              </a:r>
              <a:r>
                <a:rPr lang="fr-FR" b="1" dirty="0" err="1">
                  <a:solidFill>
                    <a:prstClr val="black"/>
                  </a:solidFill>
                </a:rPr>
                <a:t>core</a:t>
              </a:r>
              <a:r>
                <a:rPr lang="fr-FR" b="1" dirty="0">
                  <a:solidFill>
                    <a:prstClr val="black"/>
                  </a:solidFill>
                </a:rPr>
                <a:t>';</a:t>
              </a:r>
            </a:p>
            <a:p>
              <a:pPr>
                <a:defRPr/>
              </a:pPr>
              <a:endParaRPr lang="fr-FR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@Pipe({ </a:t>
              </a:r>
              <a:r>
                <a:rPr lang="fr-FR" b="1" dirty="0" err="1">
                  <a:solidFill>
                    <a:prstClr val="black"/>
                  </a:solidFill>
                </a:rPr>
                <a:t>name</a:t>
              </a:r>
              <a:r>
                <a:rPr lang="fr-FR" b="1" dirty="0">
                  <a:solidFill>
                    <a:prstClr val="black"/>
                  </a:solidFill>
                </a:rPr>
                <a:t>: </a:t>
              </a:r>
              <a:r>
                <a:rPr lang="fr-FR" b="1" dirty="0">
                  <a:solidFill>
                    <a:schemeClr val="tx1"/>
                  </a:solidFill>
                </a:rPr>
                <a:t>'</a:t>
              </a:r>
              <a:r>
                <a:rPr lang="fr-FR" b="1" dirty="0" err="1">
                  <a:solidFill>
                    <a:srgbClr val="FF00FF"/>
                  </a:solidFill>
                </a:rPr>
                <a:t>getchar</a:t>
              </a:r>
              <a:r>
                <a:rPr lang="fr-FR" b="1" dirty="0">
                  <a:solidFill>
                    <a:prstClr val="black"/>
                  </a:solidFill>
                </a:rPr>
                <a:t>'  })</a:t>
              </a:r>
            </a:p>
            <a:p>
              <a:pPr>
                <a:defRPr/>
              </a:pPr>
              <a:endParaRPr lang="fr-FR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export class </a:t>
              </a:r>
              <a:r>
                <a:rPr lang="fr-FR" dirty="0" err="1">
                  <a:solidFill>
                    <a:srgbClr val="164BF6"/>
                  </a:solidFill>
                </a:rPr>
                <a:t>GetCharPipe</a:t>
              </a:r>
              <a:r>
                <a:rPr lang="fr-FR" b="1" dirty="0">
                  <a:solidFill>
                    <a:prstClr val="black"/>
                  </a:solidFill>
                </a:rPr>
                <a:t> </a:t>
              </a:r>
              <a:r>
                <a:rPr lang="fr-FR" b="1" dirty="0" err="1">
                  <a:solidFill>
                    <a:prstClr val="black"/>
                  </a:solidFill>
                </a:rPr>
                <a:t>implements</a:t>
              </a:r>
              <a:r>
                <a:rPr lang="fr-FR" b="1" dirty="0">
                  <a:solidFill>
                    <a:prstClr val="black"/>
                  </a:solidFill>
                </a:rPr>
                <a:t> </a:t>
              </a:r>
              <a:r>
                <a:rPr lang="fr-FR" b="1" dirty="0" err="1">
                  <a:solidFill>
                    <a:srgbClr val="FF00FF"/>
                  </a:solidFill>
                </a:rPr>
                <a:t>PipeTransform</a:t>
              </a:r>
              <a:r>
                <a:rPr lang="fr-FR" b="1" dirty="0">
                  <a:solidFill>
                    <a:prstClr val="black"/>
                  </a:solidFill>
                </a:rPr>
                <a:t> {</a:t>
              </a:r>
            </a:p>
            <a:p>
              <a:pPr lvl="1">
                <a:defRPr/>
              </a:pPr>
              <a:r>
                <a:rPr lang="fr-FR" b="1" dirty="0" err="1">
                  <a:solidFill>
                    <a:prstClr val="black"/>
                  </a:solidFill>
                </a:rPr>
                <a:t>transform</a:t>
              </a:r>
              <a:r>
                <a:rPr lang="fr-FR" b="1" dirty="0">
                  <a:solidFill>
                    <a:prstClr val="black"/>
                  </a:solidFill>
                </a:rPr>
                <a:t>(text: string, </a:t>
              </a:r>
              <a:r>
                <a:rPr lang="fr-FR" b="1" dirty="0">
                  <a:solidFill>
                    <a:srgbClr val="FF00FF"/>
                  </a:solidFill>
                </a:rPr>
                <a:t>pos</a:t>
              </a:r>
              <a:r>
                <a:rPr lang="fr-FR" b="1" dirty="0">
                  <a:solidFill>
                    <a:prstClr val="black"/>
                  </a:solidFill>
                </a:rPr>
                <a:t>?:</a:t>
              </a:r>
              <a:r>
                <a:rPr lang="fr-FR" b="1" dirty="0" err="1">
                  <a:solidFill>
                    <a:prstClr val="black"/>
                  </a:solidFill>
                </a:rPr>
                <a:t>number</a:t>
              </a:r>
              <a:r>
                <a:rPr lang="fr-FR" b="1" dirty="0">
                  <a:solidFill>
                    <a:prstClr val="black"/>
                  </a:solidFill>
                </a:rPr>
                <a:t>) {</a:t>
              </a:r>
            </a:p>
            <a:p>
              <a:pPr lvl="2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if( pos &amp;&amp; </a:t>
              </a:r>
              <a:r>
                <a:rPr lang="fr-FR" b="1" dirty="0" err="1">
                  <a:solidFill>
                    <a:prstClr val="black"/>
                  </a:solidFill>
                </a:rPr>
                <a:t>text.length</a:t>
              </a:r>
              <a:r>
                <a:rPr lang="fr-FR" b="1" dirty="0">
                  <a:solidFill>
                    <a:prstClr val="black"/>
                  </a:solidFill>
                </a:rPr>
                <a:t>&gt;=pos ) {  </a:t>
              </a:r>
              <a:r>
                <a:rPr lang="fr-FR" b="1" dirty="0">
                  <a:solidFill>
                    <a:srgbClr val="00B050"/>
                  </a:solidFill>
                </a:rPr>
                <a:t>// on teste le paramètre 'pos'  </a:t>
              </a:r>
            </a:p>
            <a:p>
              <a:pPr lvl="3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return text[pos]  </a:t>
              </a:r>
              <a:r>
                <a:rPr lang="fr-FR" b="1" dirty="0">
                  <a:solidFill>
                    <a:srgbClr val="00B050"/>
                  </a:solidFill>
                </a:rPr>
                <a:t>// retourne le caractère en position choisie</a:t>
              </a:r>
              <a:endParaRPr lang="fr-FR" b="1" dirty="0">
                <a:solidFill>
                  <a:prstClr val="black"/>
                </a:solidFill>
              </a:endParaRPr>
            </a:p>
            <a:p>
              <a:pPr lvl="2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}</a:t>
              </a:r>
            </a:p>
            <a:p>
              <a:pPr lvl="2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return text[0];  </a:t>
              </a:r>
              <a:r>
                <a:rPr lang="fr-FR" b="1" dirty="0">
                  <a:solidFill>
                    <a:srgbClr val="00B050"/>
                  </a:solidFill>
                </a:rPr>
                <a:t>// retourne le premier caractère d'une chaîne</a:t>
              </a:r>
              <a:r>
                <a:rPr lang="fr-FR" b="1" dirty="0">
                  <a:solidFill>
                    <a:prstClr val="black"/>
                  </a:solidFill>
                </a:rPr>
                <a:t>.</a:t>
              </a:r>
            </a:p>
            <a:p>
              <a:pPr lvl="1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}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}</a:t>
              </a:r>
            </a:p>
          </p:txBody>
        </p:sp>
        <p:sp>
          <p:nvSpPr>
            <p:cNvPr id="44" name="Rectangle : avec coins supérieurs arrondis 43"/>
            <p:cNvSpPr/>
            <p:nvPr/>
          </p:nvSpPr>
          <p:spPr>
            <a:xfrm>
              <a:off x="426635" y="2310208"/>
              <a:ext cx="131082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getchar.pipe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08630" y="5465405"/>
            <a:ext cx="2853120" cy="808308"/>
            <a:chOff x="426635" y="2310208"/>
            <a:chExt cx="2077515" cy="808308"/>
          </a:xfrm>
        </p:grpSpPr>
        <p:sp>
          <p:nvSpPr>
            <p:cNvPr id="27" name="Rectangle 26"/>
            <p:cNvSpPr/>
            <p:nvPr>
              <p:custDataLst>
                <p:custData r:id="rId2"/>
              </p:custDataLst>
            </p:nvPr>
          </p:nvSpPr>
          <p:spPr>
            <a:xfrm>
              <a:off x="426635" y="2708921"/>
              <a:ext cx="2077515" cy="40959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{{'mon text' | getchar:2}} </a:t>
              </a:r>
            </a:p>
          </p:txBody>
        </p:sp>
        <p:sp>
          <p:nvSpPr>
            <p:cNvPr id="28" name="Rectangle : avec coins supérieurs arrondis 27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3419872" y="5465405"/>
            <a:ext cx="1659166" cy="808308"/>
            <a:chOff x="426635" y="2310208"/>
            <a:chExt cx="1208131" cy="808308"/>
          </a:xfrm>
        </p:grpSpPr>
        <p:sp>
          <p:nvSpPr>
            <p:cNvPr id="30" name="Rectangle 29"/>
            <p:cNvSpPr/>
            <p:nvPr>
              <p:custDataLst>
                <p:custData r:id="rId1"/>
              </p:custDataLst>
            </p:nvPr>
          </p:nvSpPr>
          <p:spPr>
            <a:xfrm>
              <a:off x="426635" y="2708921"/>
              <a:ext cx="1208131" cy="40959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31" name="Rectangle : avec coins supérieurs arrondis 30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affiche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03289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 </a:t>
            </a:r>
            <a:r>
              <a:rPr lang="fr-FR" sz="2800" b="1" dirty="0" err="1">
                <a:solidFill>
                  <a:schemeClr val="bg1"/>
                </a:solidFill>
              </a:rPr>
              <a:t>npm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744225"/>
            <a:ext cx="8622704" cy="217556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npm</a:t>
            </a:r>
            <a:r>
              <a:rPr lang="fr-FR" sz="1800" b="1" dirty="0"/>
              <a:t> </a:t>
            </a:r>
            <a:r>
              <a:rPr lang="fr-FR" sz="1800" dirty="0"/>
              <a:t>: </a:t>
            </a:r>
          </a:p>
          <a:p>
            <a:r>
              <a:rPr lang="fr-FR" sz="1800" dirty="0"/>
              <a:t>Gestionnaire de paquet de Node.js</a:t>
            </a:r>
          </a:p>
          <a:p>
            <a:r>
              <a:rPr lang="fr-FR" sz="1800" dirty="0"/>
              <a:t>Il permet de télécharger facilement des paquets (bibliothèques ou programmes)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dirty="0"/>
              <a:t>La commande                                   dans le répertoire du projet va créer un fichier contenant les dépendances du projet.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7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>
            <p:custDataLst>
              <p:custData r:id="rId1"/>
            </p:custDataLst>
          </p:nvPr>
        </p:nvSpPr>
        <p:spPr>
          <a:xfrm>
            <a:off x="1842795" y="1975394"/>
            <a:ext cx="1512168" cy="39461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>
            <p:custDataLst>
              <p:custData r:id="rId2"/>
            </p:custDataLst>
          </p:nvPr>
        </p:nvSpPr>
        <p:spPr>
          <a:xfrm>
            <a:off x="367532" y="6185336"/>
            <a:ext cx="3735220" cy="39461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angular-cli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>
            <p:custDataLst>
              <p:custData r:id="rId3"/>
            </p:custDataLst>
          </p:nvPr>
        </p:nvSpPr>
        <p:spPr>
          <a:xfrm>
            <a:off x="396222" y="4953708"/>
            <a:ext cx="4751155" cy="394615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--save @angular/core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332518" y="2977787"/>
            <a:ext cx="3476784" cy="993256"/>
            <a:chOff x="2856010" y="4464063"/>
            <a:chExt cx="4247978" cy="993256"/>
          </a:xfrm>
        </p:grpSpPr>
        <p:sp>
          <p:nvSpPr>
            <p:cNvPr id="3" name="Rectangle : coins arrondis 2"/>
            <p:cNvSpPr/>
            <p:nvPr/>
          </p:nvSpPr>
          <p:spPr>
            <a:xfrm>
              <a:off x="2856010" y="4464063"/>
              <a:ext cx="4247978" cy="9932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b="1" dirty="0"/>
                <a:t>Projet</a:t>
              </a:r>
            </a:p>
          </p:txBody>
        </p:sp>
        <p:sp>
          <p:nvSpPr>
            <p:cNvPr id="12" name="Rectangle : coins arrondis 11"/>
            <p:cNvSpPr/>
            <p:nvPr/>
          </p:nvSpPr>
          <p:spPr>
            <a:xfrm>
              <a:off x="4875860" y="4524926"/>
              <a:ext cx="185638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X </a:t>
              </a:r>
            </a:p>
          </p:txBody>
        </p:sp>
        <p:sp>
          <p:nvSpPr>
            <p:cNvPr id="13" name="Rectangle : coins arrondis 12"/>
            <p:cNvSpPr/>
            <p:nvPr/>
          </p:nvSpPr>
          <p:spPr>
            <a:xfrm>
              <a:off x="5028260" y="4677326"/>
              <a:ext cx="185638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X </a:t>
              </a:r>
            </a:p>
          </p:txBody>
        </p:sp>
        <p:sp>
          <p:nvSpPr>
            <p:cNvPr id="14" name="Rectangle : coins arrondis 13"/>
            <p:cNvSpPr/>
            <p:nvPr/>
          </p:nvSpPr>
          <p:spPr>
            <a:xfrm>
              <a:off x="5180660" y="4829726"/>
              <a:ext cx="185638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X </a:t>
              </a: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3986740" y="3026555"/>
            <a:ext cx="4850934" cy="736848"/>
            <a:chOff x="4023290" y="3408521"/>
            <a:chExt cx="4850934" cy="736848"/>
          </a:xfrm>
        </p:grpSpPr>
        <p:sp>
          <p:nvSpPr>
            <p:cNvPr id="34" name="Rectangle : coins arrondis 33"/>
            <p:cNvSpPr/>
            <p:nvPr/>
          </p:nvSpPr>
          <p:spPr>
            <a:xfrm>
              <a:off x="4023290" y="3408521"/>
              <a:ext cx="2742372" cy="7368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/>
                <a:t>Projet</a:t>
              </a:r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5025192" y="3408521"/>
              <a:ext cx="3849032" cy="736848"/>
              <a:chOff x="2334246" y="4524926"/>
              <a:chExt cx="4702794" cy="736848"/>
            </a:xfrm>
          </p:grpSpPr>
          <p:sp>
            <p:nvSpPr>
              <p:cNvPr id="28" name="Rectangle : coins arrondis 27"/>
              <p:cNvSpPr/>
              <p:nvPr/>
            </p:nvSpPr>
            <p:spPr>
              <a:xfrm>
                <a:off x="4875860" y="4524926"/>
                <a:ext cx="1856380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/>
                  <a:t>Bibliothèque X </a:t>
                </a:r>
              </a:p>
            </p:txBody>
          </p:sp>
          <p:sp>
            <p:nvSpPr>
              <p:cNvPr id="29" name="Rectangle : coins arrondis 28"/>
              <p:cNvSpPr/>
              <p:nvPr/>
            </p:nvSpPr>
            <p:spPr>
              <a:xfrm>
                <a:off x="5028260" y="4677326"/>
                <a:ext cx="1856380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/>
                  <a:t>Bibliothèque X </a:t>
                </a:r>
              </a:p>
            </p:txBody>
          </p:sp>
          <p:sp>
            <p:nvSpPr>
              <p:cNvPr id="30" name="Rectangle : coins arrondis 29"/>
              <p:cNvSpPr/>
              <p:nvPr/>
            </p:nvSpPr>
            <p:spPr>
              <a:xfrm>
                <a:off x="5180660" y="4829726"/>
                <a:ext cx="1856380" cy="43204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/>
                  <a:t>Bibliothèque X </a:t>
                </a:r>
              </a:p>
            </p:txBody>
          </p:sp>
          <p:cxnSp>
            <p:nvCxnSpPr>
              <p:cNvPr id="31" name="Connecteur droit avec flèche 30"/>
              <p:cNvCxnSpPr>
                <a:cxnSpLocks/>
                <a:stCxn id="27" idx="3"/>
                <a:endCxn id="28" idx="1"/>
              </p:cNvCxnSpPr>
              <p:nvPr/>
            </p:nvCxnSpPr>
            <p:spPr>
              <a:xfrm flipV="1">
                <a:off x="4243977" y="4740950"/>
                <a:ext cx="631882" cy="146264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>
                <a:cxnSpLocks/>
                <a:stCxn id="27" idx="3"/>
              </p:cNvCxnSpPr>
              <p:nvPr/>
            </p:nvCxnSpPr>
            <p:spPr>
              <a:xfrm>
                <a:off x="4243977" y="4887214"/>
                <a:ext cx="784282" cy="6136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>
                <a:cxnSpLocks/>
                <a:stCxn id="27" idx="3"/>
              </p:cNvCxnSpPr>
              <p:nvPr/>
            </p:nvCxnSpPr>
            <p:spPr>
              <a:xfrm>
                <a:off x="4243977" y="4887214"/>
                <a:ext cx="936683" cy="158536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/>
              <p:cNvSpPr/>
              <p:nvPr/>
            </p:nvSpPr>
            <p:spPr>
              <a:xfrm>
                <a:off x="2334246" y="4652959"/>
                <a:ext cx="1909731" cy="46851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package.json</a:t>
                </a:r>
                <a:endParaRPr lang="fr-FR" dirty="0"/>
              </a:p>
            </p:txBody>
          </p:sp>
        </p:grpSp>
      </p:grpSp>
      <p:sp>
        <p:nvSpPr>
          <p:cNvPr id="58" name="ZoneTexte 57"/>
          <p:cNvSpPr txBox="1"/>
          <p:nvPr/>
        </p:nvSpPr>
        <p:spPr>
          <a:xfrm>
            <a:off x="1495772" y="3971043"/>
            <a:ext cx="73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Avant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770158" y="3971043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Après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251520" y="4526375"/>
            <a:ext cx="854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répertoire du projet, télécharge et ajoute cette dépendance au fichier du projet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251520" y="5693037"/>
            <a:ext cx="854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une bibliothèque accessible à tous les projets :</a:t>
            </a:r>
          </a:p>
        </p:txBody>
      </p:sp>
      <p:sp>
        <p:nvSpPr>
          <p:cNvPr id="3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404858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services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140826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services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2391" y="683187"/>
            <a:ext cx="8712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Service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Objet qui peut être utilisé un peu n'importe où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les fournit lorsqu'une classe en a besoin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(injection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Ce sont des singletons, ce qui veut dire que l'objet n'existe qu'en un seul exemplaire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Si nous enregistrons des valeurs dans un singleton, elles seront partagées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264634" y="2606374"/>
            <a:ext cx="8550696" cy="2232248"/>
            <a:chOff x="323528" y="2852936"/>
            <a:chExt cx="8550696" cy="2232248"/>
          </a:xfrm>
        </p:grpSpPr>
        <p:sp>
          <p:nvSpPr>
            <p:cNvPr id="7" name="Rectangle : coins arrondis 6"/>
            <p:cNvSpPr/>
            <p:nvPr/>
          </p:nvSpPr>
          <p:spPr>
            <a:xfrm>
              <a:off x="323528" y="2852936"/>
              <a:ext cx="8550696" cy="22322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                       </a:t>
              </a:r>
            </a:p>
          </p:txBody>
        </p:sp>
        <p:sp>
          <p:nvSpPr>
            <p:cNvPr id="4" name="Rectangle : coins arrondis 3"/>
            <p:cNvSpPr/>
            <p:nvPr/>
          </p:nvSpPr>
          <p:spPr>
            <a:xfrm>
              <a:off x="6599583" y="3001299"/>
              <a:ext cx="1991342" cy="19900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600" b="1" dirty="0"/>
                <a:t>Instance </a:t>
              </a:r>
              <a:r>
                <a:rPr lang="fr-FR" sz="1600" b="1" dirty="0" err="1"/>
                <a:t>ServiceMachin</a:t>
              </a:r>
              <a:endParaRPr lang="fr-FR" sz="1600" b="1" dirty="0"/>
            </a:p>
            <a:p>
              <a:r>
                <a:rPr lang="fr-FR" sz="1600" b="1" dirty="0"/>
                <a:t>{</a:t>
              </a:r>
            </a:p>
            <a:p>
              <a:pPr lvl="1"/>
              <a:r>
                <a:rPr lang="fr-FR" sz="1600" b="1" dirty="0"/>
                <a:t>attributs…</a:t>
              </a:r>
            </a:p>
            <a:p>
              <a:pPr lvl="1"/>
              <a:r>
                <a:rPr lang="fr-FR" sz="1600" b="1" dirty="0"/>
                <a:t>méthodes…</a:t>
              </a:r>
            </a:p>
            <a:p>
              <a:r>
                <a:rPr lang="fr-FR" sz="1600" b="1" dirty="0"/>
                <a:t>}</a:t>
              </a:r>
            </a:p>
          </p:txBody>
        </p:sp>
        <p:sp>
          <p:nvSpPr>
            <p:cNvPr id="23" name="Rectangle : coins arrondis 22"/>
            <p:cNvSpPr/>
            <p:nvPr/>
          </p:nvSpPr>
          <p:spPr>
            <a:xfrm>
              <a:off x="643135" y="3001299"/>
              <a:ext cx="3190529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600" b="1" dirty="0" err="1"/>
                <a:t>Composant_A</a:t>
              </a:r>
              <a:br>
                <a:rPr lang="fr-FR" sz="1600" b="1" dirty="0"/>
              </a:br>
              <a:r>
                <a:rPr lang="fr-FR" sz="1600" b="1" dirty="0"/>
                <a:t>qui a besoin de </a:t>
              </a:r>
              <a:r>
                <a:rPr lang="fr-FR" sz="1600" b="1" dirty="0" err="1"/>
                <a:t>ServiceMachin</a:t>
              </a:r>
              <a:r>
                <a:rPr lang="fr-FR" sz="1600" b="1" dirty="0"/>
                <a:t> pour fonctionner</a:t>
              </a:r>
            </a:p>
          </p:txBody>
        </p:sp>
        <p:sp>
          <p:nvSpPr>
            <p:cNvPr id="24" name="Rectangle : coins arrondis 23"/>
            <p:cNvSpPr/>
            <p:nvPr/>
          </p:nvSpPr>
          <p:spPr>
            <a:xfrm>
              <a:off x="643134" y="3937403"/>
              <a:ext cx="3190529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600" b="1" dirty="0" err="1"/>
                <a:t>Composant_B</a:t>
              </a:r>
              <a:br>
                <a:rPr lang="fr-FR" sz="1600" b="1" dirty="0"/>
              </a:br>
              <a:r>
                <a:rPr lang="fr-FR" sz="1600" b="1" dirty="0"/>
                <a:t>qui a besoin de </a:t>
              </a:r>
              <a:r>
                <a:rPr lang="fr-FR" sz="1600" b="1" dirty="0" err="1"/>
                <a:t>ServiceMachin</a:t>
              </a:r>
              <a:r>
                <a:rPr lang="fr-FR" sz="1600" b="1" dirty="0"/>
                <a:t> pour fonctionner</a:t>
              </a: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H="1">
              <a:off x="3707904" y="3212976"/>
              <a:ext cx="1080120" cy="1133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059503" y="3086040"/>
              <a:ext cx="376922" cy="36719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  <p:cxnSp>
          <p:nvCxnSpPr>
            <p:cNvPr id="35" name="Connecteur droit avec flèche 34"/>
            <p:cNvCxnSpPr>
              <a:cxnSpLocks/>
            </p:cNvCxnSpPr>
            <p:nvPr/>
          </p:nvCxnSpPr>
          <p:spPr>
            <a:xfrm>
              <a:off x="5658746" y="3269635"/>
              <a:ext cx="954360" cy="1835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5800823" y="3142700"/>
              <a:ext cx="376922" cy="36719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  <p:sp>
          <p:nvSpPr>
            <p:cNvPr id="29" name="Forme libre : forme 28"/>
            <p:cNvSpPr/>
            <p:nvPr/>
          </p:nvSpPr>
          <p:spPr>
            <a:xfrm>
              <a:off x="3843130" y="3572725"/>
              <a:ext cx="2756453" cy="376423"/>
            </a:xfrm>
            <a:custGeom>
              <a:avLst/>
              <a:gdLst>
                <a:gd name="connsiteX0" fmla="*/ 2756453 w 2756453"/>
                <a:gd name="connsiteY0" fmla="*/ 376423 h 376423"/>
                <a:gd name="connsiteX1" fmla="*/ 1524000 w 2756453"/>
                <a:gd name="connsiteY1" fmla="*/ 5362 h 376423"/>
                <a:gd name="connsiteX2" fmla="*/ 0 w 2756453"/>
                <a:gd name="connsiteY2" fmla="*/ 190892 h 37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6453" h="376423">
                  <a:moveTo>
                    <a:pt x="2756453" y="376423"/>
                  </a:moveTo>
                  <a:cubicBezTo>
                    <a:pt x="2369931" y="206353"/>
                    <a:pt x="1983409" y="36284"/>
                    <a:pt x="1524000" y="5362"/>
                  </a:cubicBezTo>
                  <a:cubicBezTo>
                    <a:pt x="1064591" y="-25560"/>
                    <a:pt x="532295" y="82666"/>
                    <a:pt x="0" y="190892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164664" y="3495589"/>
              <a:ext cx="376922" cy="36719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</a:p>
          </p:txBody>
        </p:sp>
        <p:cxnSp>
          <p:nvCxnSpPr>
            <p:cNvPr id="47" name="Connecteur droit avec flèche 46"/>
            <p:cNvCxnSpPr/>
            <p:nvPr/>
          </p:nvCxnSpPr>
          <p:spPr>
            <a:xfrm flipH="1">
              <a:off x="3728964" y="4157918"/>
              <a:ext cx="1080120" cy="1133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/>
            <p:cNvSpPr/>
            <p:nvPr/>
          </p:nvSpPr>
          <p:spPr>
            <a:xfrm>
              <a:off x="4080563" y="4030982"/>
              <a:ext cx="376922" cy="36719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</a:p>
          </p:txBody>
        </p:sp>
        <p:sp>
          <p:nvSpPr>
            <p:cNvPr id="49" name="Forme libre : forme 48"/>
            <p:cNvSpPr/>
            <p:nvPr/>
          </p:nvSpPr>
          <p:spPr>
            <a:xfrm>
              <a:off x="3813914" y="4467010"/>
              <a:ext cx="2756453" cy="376423"/>
            </a:xfrm>
            <a:custGeom>
              <a:avLst/>
              <a:gdLst>
                <a:gd name="connsiteX0" fmla="*/ 2756453 w 2756453"/>
                <a:gd name="connsiteY0" fmla="*/ 376423 h 376423"/>
                <a:gd name="connsiteX1" fmla="*/ 1524000 w 2756453"/>
                <a:gd name="connsiteY1" fmla="*/ 5362 h 376423"/>
                <a:gd name="connsiteX2" fmla="*/ 0 w 2756453"/>
                <a:gd name="connsiteY2" fmla="*/ 190892 h 37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6453" h="376423">
                  <a:moveTo>
                    <a:pt x="2756453" y="376423"/>
                  </a:moveTo>
                  <a:cubicBezTo>
                    <a:pt x="2369931" y="206353"/>
                    <a:pt x="1983409" y="36284"/>
                    <a:pt x="1524000" y="5362"/>
                  </a:cubicBezTo>
                  <a:cubicBezTo>
                    <a:pt x="1064591" y="-25560"/>
                    <a:pt x="532295" y="82666"/>
                    <a:pt x="0" y="190892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/>
            <p:cNvSpPr/>
            <p:nvPr/>
          </p:nvSpPr>
          <p:spPr>
            <a:xfrm>
              <a:off x="4674914" y="2937219"/>
              <a:ext cx="1034455" cy="19916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Angular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4100068" y="4435092"/>
              <a:ext cx="376922" cy="36719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5</a:t>
              </a: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323528" y="5005626"/>
            <a:ext cx="855069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/>
              <a:t>1 – Le </a:t>
            </a:r>
            <a:r>
              <a:rPr lang="fr-FR" sz="1700" b="1" dirty="0" err="1"/>
              <a:t>Composant_A</a:t>
            </a:r>
            <a:r>
              <a:rPr lang="fr-FR" sz="1700" dirty="0"/>
              <a:t> demande une instance de </a:t>
            </a:r>
            <a:r>
              <a:rPr lang="fr-FR" sz="1700" b="1" dirty="0" err="1"/>
              <a:t>ServiceMachin</a:t>
            </a:r>
            <a:r>
              <a:rPr lang="fr-FR" sz="1700" b="1" dirty="0"/>
              <a:t> </a:t>
            </a:r>
            <a:r>
              <a:rPr lang="fr-FR" sz="1700" dirty="0"/>
              <a:t>pour fonctionner</a:t>
            </a:r>
          </a:p>
          <a:p>
            <a:r>
              <a:rPr lang="fr-FR" sz="1700" dirty="0"/>
              <a:t>2 – </a:t>
            </a:r>
            <a:r>
              <a:rPr lang="fr-FR" sz="1700" dirty="0" err="1"/>
              <a:t>Angular</a:t>
            </a:r>
            <a:r>
              <a:rPr lang="fr-FR" sz="1700" dirty="0"/>
              <a:t> recherche le </a:t>
            </a:r>
            <a:r>
              <a:rPr lang="fr-FR" sz="1700" dirty="0" err="1"/>
              <a:t>ServiceMachin</a:t>
            </a:r>
            <a:r>
              <a:rPr lang="fr-FR" sz="1700" dirty="0"/>
              <a:t> et créé une </a:t>
            </a:r>
            <a:r>
              <a:rPr lang="fr-FR" sz="1700" b="1" dirty="0"/>
              <a:t>instance</a:t>
            </a:r>
            <a:r>
              <a:rPr lang="fr-FR" sz="1700" dirty="0"/>
              <a:t> de </a:t>
            </a:r>
            <a:r>
              <a:rPr lang="fr-FR" sz="1700" b="1" dirty="0" err="1"/>
              <a:t>ServiceMachin</a:t>
            </a:r>
            <a:endParaRPr lang="fr-FR" sz="1700" b="1" dirty="0"/>
          </a:p>
          <a:p>
            <a:r>
              <a:rPr lang="fr-FR" sz="1700" dirty="0"/>
              <a:t>3 – Le service est instancié, </a:t>
            </a:r>
            <a:r>
              <a:rPr lang="fr-FR" sz="1700" dirty="0" err="1"/>
              <a:t>Angular</a:t>
            </a:r>
            <a:r>
              <a:rPr lang="fr-FR" sz="1700" dirty="0"/>
              <a:t> le fournit à </a:t>
            </a:r>
            <a:r>
              <a:rPr lang="fr-FR" sz="1700" b="1" dirty="0" err="1"/>
              <a:t>Composant_A</a:t>
            </a:r>
            <a:r>
              <a:rPr lang="fr-FR" sz="1700" dirty="0"/>
              <a:t> et peut maintenant fonctionner</a:t>
            </a:r>
          </a:p>
          <a:p>
            <a:r>
              <a:rPr lang="fr-FR" sz="1700" dirty="0"/>
              <a:t>4 –</a:t>
            </a:r>
            <a:r>
              <a:rPr lang="fr-FR" sz="1700" b="1" dirty="0"/>
              <a:t> </a:t>
            </a:r>
            <a:r>
              <a:rPr lang="fr-FR" sz="1700" b="1" dirty="0" err="1"/>
              <a:t>Composant_B</a:t>
            </a:r>
            <a:r>
              <a:rPr lang="fr-FR" sz="1700" b="1" dirty="0"/>
              <a:t> </a:t>
            </a:r>
            <a:r>
              <a:rPr lang="fr-FR" sz="1700" dirty="0"/>
              <a:t> a besoin aussi de </a:t>
            </a:r>
            <a:r>
              <a:rPr lang="fr-FR" sz="1700" b="1" dirty="0" err="1"/>
              <a:t>ServiceMachin</a:t>
            </a:r>
            <a:endParaRPr lang="fr-FR" sz="1700" b="1" dirty="0"/>
          </a:p>
          <a:p>
            <a:r>
              <a:rPr lang="fr-FR" sz="1700" dirty="0"/>
              <a:t>5 – </a:t>
            </a:r>
            <a:r>
              <a:rPr lang="fr-FR" sz="1700" dirty="0" err="1"/>
              <a:t>Angular</a:t>
            </a:r>
            <a:r>
              <a:rPr lang="fr-FR" sz="1700" dirty="0"/>
              <a:t> avait déjà une instance de prête de </a:t>
            </a:r>
            <a:r>
              <a:rPr lang="fr-FR" sz="1700" b="1" dirty="0" err="1"/>
              <a:t>ServiceMachin</a:t>
            </a:r>
            <a:r>
              <a:rPr lang="fr-FR" sz="1700" b="1" dirty="0"/>
              <a:t> </a:t>
            </a:r>
            <a:r>
              <a:rPr lang="fr-FR" sz="1700" dirty="0"/>
              <a:t> et le fournit a </a:t>
            </a:r>
            <a:r>
              <a:rPr lang="fr-FR" sz="1700" b="1" dirty="0" err="1"/>
              <a:t>Composant_B</a:t>
            </a:r>
            <a:endParaRPr lang="fr-FR" sz="1700" dirty="0"/>
          </a:p>
        </p:txBody>
      </p:sp>
      <p:sp>
        <p:nvSpPr>
          <p:cNvPr id="2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6859068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services :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9855" y="692696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Service :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1324746" y="651182"/>
            <a:ext cx="4597428" cy="2312776"/>
            <a:chOff x="426635" y="2310208"/>
            <a:chExt cx="3347642" cy="2312776"/>
          </a:xfrm>
        </p:grpSpPr>
        <p:sp>
          <p:nvSpPr>
            <p:cNvPr id="25" name="Rectangle 24"/>
            <p:cNvSpPr/>
            <p:nvPr>
              <p:custDataLst>
                <p:custData r:id="rId3"/>
              </p:custDataLst>
            </p:nvPr>
          </p:nvSpPr>
          <p:spPr>
            <a:xfrm>
              <a:off x="426635" y="2708921"/>
              <a:ext cx="3347642" cy="19140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export class </a:t>
              </a:r>
              <a:r>
                <a:rPr lang="en-US" sz="1600" b="1" dirty="0" err="1">
                  <a:solidFill>
                    <a:prstClr val="black"/>
                  </a:solidFill>
                </a:rPr>
                <a:t>ExempleService</a:t>
              </a:r>
              <a:r>
                <a:rPr lang="en-US" sz="1600" b="1" dirty="0">
                  <a:solidFill>
                    <a:prstClr val="black"/>
                  </a:solidFill>
                </a:rPr>
                <a:t> {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constructor() {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</a:p>
            <a:p>
              <a:pPr lvl="1">
                <a:defRPr/>
              </a:pPr>
              <a:r>
                <a:rPr lang="en-US" sz="1600" b="1" dirty="0" err="1">
                  <a:solidFill>
                    <a:srgbClr val="164BF6"/>
                  </a:solidFill>
                </a:rPr>
                <a:t>uneMethode</a:t>
              </a:r>
              <a:r>
                <a:rPr lang="en-US" sz="1600" b="1" dirty="0">
                  <a:solidFill>
                    <a:srgbClr val="164BF6"/>
                  </a:solidFill>
                </a:rPr>
                <a:t>()</a:t>
              </a:r>
              <a:r>
                <a:rPr lang="en-US" sz="1600" b="1" dirty="0">
                  <a:solidFill>
                    <a:prstClr val="black"/>
                  </a:solidFill>
                </a:rPr>
                <a:t> {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console.log("</a:t>
              </a:r>
              <a:r>
                <a:rPr lang="en-US" sz="1600" b="1" dirty="0" err="1">
                  <a:solidFill>
                    <a:prstClr val="black"/>
                  </a:solidFill>
                </a:rPr>
                <a:t>Méthode</a:t>
              </a:r>
              <a:r>
                <a:rPr lang="en-US" sz="1600" b="1" dirty="0">
                  <a:solidFill>
                    <a:prstClr val="black"/>
                  </a:solidFill>
                </a:rPr>
                <a:t> de mon service");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 : avec coins supérieurs arrondis 25"/>
            <p:cNvSpPr/>
            <p:nvPr/>
          </p:nvSpPr>
          <p:spPr>
            <a:xfrm>
              <a:off x="426635" y="2310208"/>
              <a:ext cx="131082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exemple.service.ts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189855" y="4202414"/>
            <a:ext cx="5256584" cy="2250921"/>
            <a:chOff x="-573935" y="2308568"/>
            <a:chExt cx="3827610" cy="2250921"/>
          </a:xfrm>
        </p:grpSpPr>
        <p:sp>
          <p:nvSpPr>
            <p:cNvPr id="32" name="Rectangle 31"/>
            <p:cNvSpPr/>
            <p:nvPr>
              <p:custDataLst>
                <p:custData r:id="rId2"/>
              </p:custDataLst>
            </p:nvPr>
          </p:nvSpPr>
          <p:spPr>
            <a:xfrm>
              <a:off x="-573935" y="2708920"/>
              <a:ext cx="3827610" cy="185056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sz="1600" b="1" dirty="0">
                  <a:solidFill>
                    <a:prstClr val="black"/>
                  </a:solidFill>
                </a:rPr>
                <a:t>import { </a:t>
              </a:r>
              <a:r>
                <a:rPr lang="fr-FR" sz="1600" b="1" dirty="0" err="1">
                  <a:solidFill>
                    <a:srgbClr val="FF00FF"/>
                  </a:solidFill>
                </a:rPr>
                <a:t>ExempleService</a:t>
              </a:r>
              <a:r>
                <a:rPr lang="fr-FR" sz="1600" b="1" dirty="0">
                  <a:solidFill>
                    <a:prstClr val="black"/>
                  </a:solidFill>
                </a:rPr>
                <a:t> }</a:t>
              </a:r>
            </a:p>
            <a:p>
              <a:pPr>
                <a:defRPr/>
              </a:pPr>
              <a:r>
                <a:rPr lang="fr-FR" sz="1600" b="1" dirty="0">
                  <a:solidFill>
                    <a:prstClr val="black"/>
                  </a:solidFill>
                </a:rPr>
                <a:t> </a:t>
              </a:r>
              <a:r>
                <a:rPr lang="fr-FR" sz="1600" b="1" dirty="0" err="1">
                  <a:solidFill>
                    <a:prstClr val="black"/>
                  </a:solidFill>
                </a:rPr>
                <a:t>from</a:t>
              </a:r>
              <a:r>
                <a:rPr lang="fr-FR" sz="1600" b="1" dirty="0">
                  <a:solidFill>
                    <a:prstClr val="black"/>
                  </a:solidFill>
                </a:rPr>
                <a:t> './chemin/</a:t>
              </a:r>
              <a:r>
                <a:rPr lang="fr-FR" sz="1600" b="1" dirty="0" err="1">
                  <a:solidFill>
                    <a:prstClr val="black"/>
                  </a:solidFill>
                </a:rPr>
                <a:t>exemple.service</a:t>
              </a:r>
              <a:r>
                <a:rPr lang="fr-FR" sz="1600" b="1" dirty="0">
                  <a:solidFill>
                    <a:prstClr val="black"/>
                  </a:solidFill>
                </a:rPr>
                <a:t>';</a:t>
              </a:r>
            </a:p>
            <a:p>
              <a:pPr>
                <a:defRPr/>
              </a:pPr>
              <a:endParaRPr lang="fr-FR" sz="1600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fr-FR" sz="1600" b="1" dirty="0">
                  <a:solidFill>
                    <a:prstClr val="black"/>
                  </a:solidFill>
                </a:rPr>
                <a:t>@</a:t>
              </a:r>
              <a:r>
                <a:rPr lang="fr-FR" sz="1600" b="1" dirty="0" err="1">
                  <a:solidFill>
                    <a:prstClr val="black"/>
                  </a:solidFill>
                </a:rPr>
                <a:t>NgModule</a:t>
              </a:r>
              <a:r>
                <a:rPr lang="fr-FR" sz="1600" b="1" dirty="0">
                  <a:solidFill>
                    <a:prstClr val="black"/>
                  </a:solidFill>
                </a:rPr>
                <a:t>({  </a:t>
              </a:r>
            </a:p>
            <a:p>
              <a:pPr lvl="1">
                <a:defRPr/>
              </a:pPr>
              <a:r>
                <a:rPr lang="fr-FR" sz="1600" b="1" dirty="0">
                  <a:solidFill>
                    <a:srgbClr val="FF0000"/>
                  </a:solidFill>
                </a:rPr>
                <a:t>providers</a:t>
              </a:r>
              <a:r>
                <a:rPr lang="fr-FR" sz="1600" b="1" dirty="0">
                  <a:solidFill>
                    <a:prstClr val="black"/>
                  </a:solidFill>
                </a:rPr>
                <a:t>: [  </a:t>
              </a:r>
              <a:r>
                <a:rPr lang="fr-FR" sz="1600" b="1" dirty="0" err="1">
                  <a:solidFill>
                    <a:srgbClr val="FF0000"/>
                  </a:solidFill>
                </a:rPr>
                <a:t>ExempleService</a:t>
              </a:r>
              <a:r>
                <a:rPr lang="fr-FR" sz="1600" b="1" dirty="0">
                  <a:solidFill>
                    <a:prstClr val="black"/>
                  </a:solidFill>
                </a:rPr>
                <a:t>  ]</a:t>
              </a:r>
            </a:p>
            <a:p>
              <a:pPr>
                <a:defRPr/>
              </a:pPr>
              <a:r>
                <a:rPr lang="fr-FR" sz="1600" b="1" dirty="0">
                  <a:solidFill>
                    <a:prstClr val="black"/>
                  </a:solidFill>
                </a:rPr>
                <a:t>})</a:t>
              </a:r>
            </a:p>
          </p:txBody>
        </p:sp>
        <p:sp>
          <p:nvSpPr>
            <p:cNvPr id="33" name="Rectangle : avec coins supérieurs arrondis 32"/>
            <p:cNvSpPr/>
            <p:nvPr/>
          </p:nvSpPr>
          <p:spPr>
            <a:xfrm>
              <a:off x="-573935" y="230856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m</a:t>
              </a:r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on.m</a:t>
              </a: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odule.ts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3627984" y="2420888"/>
            <a:ext cx="5246240" cy="3734918"/>
            <a:chOff x="98698" y="2306008"/>
            <a:chExt cx="3820079" cy="3734918"/>
          </a:xfrm>
        </p:grpSpPr>
        <p:sp>
          <p:nvSpPr>
            <p:cNvPr id="36" name="Rectangle 35"/>
            <p:cNvSpPr/>
            <p:nvPr>
              <p:custDataLst>
                <p:custData r:id="rId1"/>
              </p:custDataLst>
            </p:nvPr>
          </p:nvSpPr>
          <p:spPr>
            <a:xfrm>
              <a:off x="98698" y="2708921"/>
              <a:ext cx="3820079" cy="333200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import { Component} from '@angular/core';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import { </a:t>
              </a:r>
              <a:r>
                <a:rPr lang="en-US" sz="1600" b="1" dirty="0" err="1">
                  <a:solidFill>
                    <a:srgbClr val="FF00FF"/>
                  </a:solidFill>
                </a:rPr>
                <a:t>ExempleService</a:t>
              </a:r>
              <a:r>
                <a:rPr lang="en-US" sz="1600" b="1" dirty="0">
                  <a:solidFill>
                    <a:prstClr val="black"/>
                  </a:solidFill>
                </a:rPr>
                <a:t> } from '/</a:t>
              </a:r>
              <a:r>
                <a:rPr lang="en-US" sz="1600" b="1" dirty="0" err="1">
                  <a:solidFill>
                    <a:prstClr val="black"/>
                  </a:solidFill>
                </a:rPr>
                <a:t>chemin</a:t>
              </a:r>
              <a:r>
                <a:rPr lang="en-US" sz="1600" b="1" dirty="0">
                  <a:solidFill>
                    <a:prstClr val="black"/>
                  </a:solidFill>
                </a:rPr>
                <a:t>/</a:t>
              </a:r>
              <a:r>
                <a:rPr lang="en-US" sz="1600" b="1" dirty="0" err="1">
                  <a:solidFill>
                    <a:prstClr val="black"/>
                  </a:solidFill>
                </a:rPr>
                <a:t>exemple.service</a:t>
              </a:r>
              <a:r>
                <a:rPr lang="en-US" sz="1600" b="1" dirty="0">
                  <a:solidFill>
                    <a:prstClr val="black"/>
                  </a:solidFill>
                </a:rPr>
                <a:t>';</a:t>
              </a:r>
            </a:p>
            <a:p>
              <a:pPr>
                <a:defRPr/>
              </a:pPr>
              <a:endParaRPr lang="en-US" sz="1600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@Component({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selector: 'mon-comp',</a:t>
              </a:r>
            </a:p>
            <a:p>
              <a:pPr lvl="1"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templateUrl</a:t>
              </a:r>
              <a:r>
                <a:rPr lang="en-US" sz="1600" b="1" dirty="0">
                  <a:solidFill>
                    <a:prstClr val="black"/>
                  </a:solidFill>
                </a:rPr>
                <a:t>: './mon.component.html'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})</a:t>
              </a:r>
            </a:p>
            <a:p>
              <a:pPr>
                <a:defRPr/>
              </a:pPr>
              <a:endParaRPr lang="en-US" sz="1600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export class </a:t>
              </a:r>
              <a:r>
                <a:rPr lang="en-US" sz="1600" b="1" dirty="0" err="1">
                  <a:solidFill>
                    <a:prstClr val="black"/>
                  </a:solidFill>
                </a:rPr>
                <a:t>MonComponent</a:t>
              </a:r>
              <a:r>
                <a:rPr lang="en-US" sz="1600" b="1" dirty="0">
                  <a:solidFill>
                    <a:prstClr val="black"/>
                  </a:solidFill>
                </a:rPr>
                <a:t>  {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constructor(</a:t>
              </a:r>
              <a:r>
                <a:rPr lang="en-US" sz="1600" b="1" dirty="0" err="1">
                  <a:solidFill>
                    <a:srgbClr val="FF0000"/>
                  </a:solidFill>
                </a:rPr>
                <a:t>exService</a:t>
              </a:r>
              <a:r>
                <a:rPr lang="en-US" sz="1600" b="1" dirty="0">
                  <a:solidFill>
                    <a:srgbClr val="FF0000"/>
                  </a:solidFill>
                </a:rPr>
                <a:t>: </a:t>
              </a:r>
              <a:r>
                <a:rPr lang="en-US" sz="1600" b="1" dirty="0" err="1">
                  <a:solidFill>
                    <a:srgbClr val="FF0000"/>
                  </a:solidFill>
                </a:rPr>
                <a:t>ExempleService</a:t>
              </a:r>
              <a:r>
                <a:rPr lang="en-US" sz="1600" b="1" dirty="0">
                  <a:solidFill>
                    <a:prstClr val="black"/>
                  </a:solidFill>
                </a:rPr>
                <a:t>) {</a:t>
              </a:r>
            </a:p>
            <a:p>
              <a:pPr lvl="2">
                <a:defRPr/>
              </a:pPr>
              <a:r>
                <a:rPr lang="en-US" sz="1600" b="1" dirty="0" err="1">
                  <a:solidFill>
                    <a:srgbClr val="FF00FF"/>
                  </a:solidFill>
                </a:rPr>
                <a:t>exService.</a:t>
              </a:r>
              <a:r>
                <a:rPr lang="en-US" sz="1600" b="1" dirty="0" err="1">
                  <a:solidFill>
                    <a:srgbClr val="164BF6"/>
                  </a:solidFill>
                </a:rPr>
                <a:t>uneMethode</a:t>
              </a:r>
              <a:r>
                <a:rPr lang="en-US" sz="1600" b="1" dirty="0">
                  <a:solidFill>
                    <a:srgbClr val="164BF6"/>
                  </a:solidFill>
                </a:rPr>
                <a:t>()</a:t>
              </a:r>
              <a:r>
                <a:rPr lang="en-US" sz="1600" b="1" dirty="0">
                  <a:solidFill>
                    <a:schemeClr val="tx1"/>
                  </a:solidFill>
                </a:rPr>
                <a:t>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 : avec coins supérieurs arrondis 36"/>
            <p:cNvSpPr/>
            <p:nvPr/>
          </p:nvSpPr>
          <p:spPr>
            <a:xfrm>
              <a:off x="98698" y="2306008"/>
              <a:ext cx="1611248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mon.component.ts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3" name="Forme libre : forme 2"/>
          <p:cNvSpPr/>
          <p:nvPr/>
        </p:nvSpPr>
        <p:spPr>
          <a:xfrm>
            <a:off x="2994991" y="2676939"/>
            <a:ext cx="331397" cy="2941983"/>
          </a:xfrm>
          <a:custGeom>
            <a:avLst/>
            <a:gdLst>
              <a:gd name="connsiteX0" fmla="*/ 0 w 331397"/>
              <a:gd name="connsiteY0" fmla="*/ 0 h 2941983"/>
              <a:gd name="connsiteX1" fmla="*/ 331305 w 331397"/>
              <a:gd name="connsiteY1" fmla="*/ 927652 h 2941983"/>
              <a:gd name="connsiteX2" fmla="*/ 26505 w 331397"/>
              <a:gd name="connsiteY2" fmla="*/ 2941983 h 294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397" h="2941983">
                <a:moveTo>
                  <a:pt x="0" y="0"/>
                </a:moveTo>
                <a:cubicBezTo>
                  <a:pt x="163444" y="218661"/>
                  <a:pt x="326888" y="437322"/>
                  <a:pt x="331305" y="927652"/>
                </a:cubicBezTo>
                <a:cubicBezTo>
                  <a:pt x="335722" y="1417982"/>
                  <a:pt x="181113" y="2179982"/>
                  <a:pt x="26505" y="294198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18018" y="3519789"/>
            <a:ext cx="2708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Enregistré en tant que service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6948264" y="5301208"/>
            <a:ext cx="360040" cy="11521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815342" y="6412311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Demande d'injection par le type</a:t>
            </a:r>
          </a:p>
        </p:txBody>
      </p:sp>
      <p:sp>
        <p:nvSpPr>
          <p:cNvPr id="1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3358400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services :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9855" y="692696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Service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Un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Service_A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peut demander l'injection d'un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Service_B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 </a:t>
            </a:r>
            <a:r>
              <a:rPr lang="fr-FR" dirty="0" err="1">
                <a:solidFill>
                  <a:prstClr val="black"/>
                </a:solidFill>
              </a:rPr>
              <a:t>Service_B</a:t>
            </a:r>
            <a:r>
              <a:rPr lang="fr-FR" dirty="0">
                <a:solidFill>
                  <a:prstClr val="black"/>
                </a:solidFill>
              </a:rPr>
              <a:t> doit être enregistré dans le provider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539552" y="2420888"/>
            <a:ext cx="5256584" cy="2736304"/>
            <a:chOff x="426635" y="2310208"/>
            <a:chExt cx="3827610" cy="2736304"/>
          </a:xfrm>
        </p:grpSpPr>
        <p:sp>
          <p:nvSpPr>
            <p:cNvPr id="25" name="Rectangle 24"/>
            <p:cNvSpPr/>
            <p:nvPr>
              <p:custDataLst>
                <p:custData r:id="rId1"/>
              </p:custDataLst>
            </p:nvPr>
          </p:nvSpPr>
          <p:spPr>
            <a:xfrm>
              <a:off x="426635" y="2708921"/>
              <a:ext cx="3827610" cy="2337591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import { </a:t>
              </a:r>
              <a:r>
                <a:rPr lang="en-US" sz="1600" b="1" dirty="0">
                  <a:solidFill>
                    <a:srgbClr val="FF0000"/>
                  </a:solidFill>
                </a:rPr>
                <a:t>Injectable</a:t>
              </a:r>
              <a:r>
                <a:rPr lang="en-US" sz="1600" b="1" dirty="0">
                  <a:solidFill>
                    <a:prstClr val="black"/>
                  </a:solidFill>
                </a:rPr>
                <a:t> } from '@angular/core';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import { </a:t>
              </a:r>
              <a:r>
                <a:rPr lang="en-US" sz="1600" b="1" dirty="0" err="1">
                  <a:solidFill>
                    <a:srgbClr val="FF00FF"/>
                  </a:solidFill>
                </a:rPr>
                <a:t>UnAutreService</a:t>
              </a:r>
              <a:r>
                <a:rPr lang="en-US" sz="1600" b="1" dirty="0">
                  <a:solidFill>
                    <a:prstClr val="black"/>
                  </a:solidFill>
                </a:rPr>
                <a:t> } from '/</a:t>
              </a:r>
              <a:r>
                <a:rPr lang="en-US" sz="1600" b="1" dirty="0" err="1">
                  <a:solidFill>
                    <a:prstClr val="black"/>
                  </a:solidFill>
                </a:rPr>
                <a:t>chemin</a:t>
              </a:r>
              <a:r>
                <a:rPr lang="en-US" sz="1600" b="1" dirty="0">
                  <a:solidFill>
                    <a:prstClr val="black"/>
                  </a:solidFill>
                </a:rPr>
                <a:t>/</a:t>
              </a:r>
              <a:r>
                <a:rPr lang="en-US" sz="1600" b="1" dirty="0" err="1">
                  <a:solidFill>
                    <a:prstClr val="black"/>
                  </a:solidFill>
                </a:rPr>
                <a:t>unautre.service</a:t>
              </a:r>
              <a:r>
                <a:rPr lang="en-US" sz="1600" b="1" dirty="0">
                  <a:solidFill>
                    <a:prstClr val="black"/>
                  </a:solidFill>
                </a:rPr>
                <a:t>';</a:t>
              </a:r>
            </a:p>
            <a:p>
              <a:pPr>
                <a:defRPr/>
              </a:pPr>
              <a:endParaRPr lang="en-US" sz="1600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@Injectable()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export class </a:t>
              </a:r>
              <a:r>
                <a:rPr lang="en-US" sz="1600" b="1" dirty="0" err="1">
                  <a:solidFill>
                    <a:prstClr val="black"/>
                  </a:solidFill>
                </a:rPr>
                <a:t>ExempleService</a:t>
              </a:r>
              <a:r>
                <a:rPr lang="en-US" sz="1600" b="1" dirty="0">
                  <a:solidFill>
                    <a:prstClr val="black"/>
                  </a:solidFill>
                </a:rPr>
                <a:t> {  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constructor(</a:t>
              </a:r>
              <a:r>
                <a:rPr lang="en-US" sz="1600" b="1" dirty="0" err="1">
                  <a:solidFill>
                    <a:srgbClr val="164BF6"/>
                  </a:solidFill>
                </a:rPr>
                <a:t>autre</a:t>
              </a:r>
              <a:r>
                <a:rPr lang="en-US" sz="1600" b="1" dirty="0">
                  <a:solidFill>
                    <a:prstClr val="black"/>
                  </a:solidFill>
                </a:rPr>
                <a:t>: </a:t>
              </a:r>
              <a:r>
                <a:rPr lang="en-US" sz="1600" b="1" dirty="0" err="1">
                  <a:solidFill>
                    <a:srgbClr val="FF00FF"/>
                  </a:solidFill>
                </a:rPr>
                <a:t>UnAutreService</a:t>
              </a:r>
              <a:r>
                <a:rPr lang="en-US" sz="1600" b="1" dirty="0">
                  <a:solidFill>
                    <a:prstClr val="black"/>
                  </a:solidFill>
                </a:rPr>
                <a:t>) {     </a:t>
              </a:r>
            </a:p>
            <a:p>
              <a:pPr lvl="2">
                <a:defRPr/>
              </a:pPr>
              <a:r>
                <a:rPr lang="en-US" sz="1600" b="1" dirty="0" err="1">
                  <a:solidFill>
                    <a:srgbClr val="164BF6"/>
                  </a:solidFill>
                </a:rPr>
                <a:t>autre</a:t>
              </a:r>
              <a:r>
                <a:rPr lang="en-US" sz="1600" b="1" dirty="0" err="1">
                  <a:solidFill>
                    <a:prstClr val="black"/>
                  </a:solidFill>
                </a:rPr>
                <a:t>.action</a:t>
              </a:r>
              <a:r>
                <a:rPr lang="en-US" sz="1600" b="1" dirty="0">
                  <a:solidFill>
                    <a:prstClr val="black"/>
                  </a:solidFill>
                </a:rPr>
                <a:t>();  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 : avec coins supérieurs arrondis 25"/>
            <p:cNvSpPr/>
            <p:nvPr/>
          </p:nvSpPr>
          <p:spPr>
            <a:xfrm>
              <a:off x="426635" y="2310208"/>
              <a:ext cx="131082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exemple.service.ts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4525799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services : Dans le framework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9512" y="762112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</a:rPr>
              <a:t>L'objet </a:t>
            </a:r>
            <a:r>
              <a:rPr lang="fr-FR" b="1" dirty="0" err="1">
                <a:solidFill>
                  <a:prstClr val="black"/>
                </a:solidFill>
              </a:rPr>
              <a:t>Injector</a:t>
            </a:r>
            <a:r>
              <a:rPr lang="fr-FR" dirty="0">
                <a:solidFill>
                  <a:prstClr val="black"/>
                </a:solidFill>
              </a:rPr>
              <a:t> (qui est un service) reçoit un </a:t>
            </a:r>
            <a:r>
              <a:rPr lang="fr-FR" b="1" dirty="0" err="1">
                <a:solidFill>
                  <a:prstClr val="black"/>
                </a:solidFill>
              </a:rPr>
              <a:t>token</a:t>
            </a:r>
            <a:r>
              <a:rPr lang="fr-FR" b="1" dirty="0">
                <a:solidFill>
                  <a:prstClr val="black"/>
                </a:solidFill>
              </a:rPr>
              <a:t> "</a:t>
            </a:r>
            <a:r>
              <a:rPr lang="fr-FR" dirty="0" err="1">
                <a:solidFill>
                  <a:prstClr val="black"/>
                </a:solidFill>
              </a:rPr>
              <a:t>LeService</a:t>
            </a:r>
            <a:r>
              <a:rPr lang="fr-FR" dirty="0">
                <a:solidFill>
                  <a:prstClr val="black"/>
                </a:solidFill>
              </a:rPr>
              <a:t>" qui correspond à une classe. </a:t>
            </a:r>
          </a:p>
          <a:p>
            <a:pPr lvl="0">
              <a:defRPr/>
            </a:pP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dirty="0">
                <a:solidFill>
                  <a:prstClr val="black"/>
                </a:solidFill>
              </a:rPr>
              <a:t>L'injecteur va instancier la classe correspondante en suivant les instructions indiquées par le provider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179512" y="2494467"/>
            <a:ext cx="8723099" cy="3754648"/>
            <a:chOff x="107504" y="1974167"/>
            <a:chExt cx="8723099" cy="3754648"/>
          </a:xfrm>
        </p:grpSpPr>
        <p:sp>
          <p:nvSpPr>
            <p:cNvPr id="3" name="Rectangle : coins arrondis 2"/>
            <p:cNvSpPr/>
            <p:nvPr/>
          </p:nvSpPr>
          <p:spPr>
            <a:xfrm>
              <a:off x="4484235" y="3557202"/>
              <a:ext cx="2088232" cy="5918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err="1"/>
                <a:t>Injector</a:t>
              </a:r>
              <a:endParaRPr lang="fr-FR" b="1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107504" y="1974167"/>
              <a:ext cx="3718735" cy="1936653"/>
              <a:chOff x="-58601" y="2243134"/>
              <a:chExt cx="2707818" cy="1936653"/>
            </a:xfrm>
          </p:grpSpPr>
          <p:sp>
            <p:nvSpPr>
              <p:cNvPr id="8" name="Rectangle 7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-58601" y="2638484"/>
                <a:ext cx="2707818" cy="1541303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export class </a:t>
                </a:r>
                <a:r>
                  <a:rPr lang="en-US" b="1" dirty="0" err="1">
                    <a:solidFill>
                      <a:prstClr val="black"/>
                    </a:solidFill>
                  </a:rPr>
                  <a:t>MonComponent</a:t>
                </a:r>
                <a:r>
                  <a:rPr lang="en-US" b="1" dirty="0">
                    <a:solidFill>
                      <a:prstClr val="black"/>
                    </a:solidFill>
                  </a:rPr>
                  <a:t>  {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constructor(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exServ</a:t>
                </a:r>
                <a:r>
                  <a:rPr lang="en-US" b="1" dirty="0">
                    <a:solidFill>
                      <a:srgbClr val="FF0000"/>
                    </a:solidFill>
                  </a:rPr>
                  <a:t>: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LeService</a:t>
                </a:r>
                <a:r>
                  <a:rPr lang="en-US" b="1" dirty="0">
                    <a:solidFill>
                      <a:prstClr val="black"/>
                    </a:solidFill>
                  </a:rPr>
                  <a:t>) {</a:t>
                </a:r>
              </a:p>
              <a:p>
                <a:pPr lvl="2">
                  <a:defRPr/>
                </a:pPr>
                <a:r>
                  <a:rPr lang="en-US" b="1" dirty="0" err="1">
                    <a:solidFill>
                      <a:srgbClr val="FF0000"/>
                    </a:solidFill>
                  </a:rPr>
                  <a:t>exServ</a:t>
                </a:r>
                <a:r>
                  <a:rPr lang="en-US" b="1" dirty="0" err="1">
                    <a:solidFill>
                      <a:srgbClr val="FF00FF"/>
                    </a:solidFill>
                  </a:rPr>
                  <a:t>.</a:t>
                </a:r>
                <a:r>
                  <a:rPr lang="en-US" b="1" dirty="0" err="1">
                    <a:solidFill>
                      <a:srgbClr val="164BF6"/>
                    </a:solidFill>
                  </a:rPr>
                  <a:t>uneMethode</a:t>
                </a:r>
                <a:r>
                  <a:rPr lang="en-US" b="1" dirty="0">
                    <a:solidFill>
                      <a:srgbClr val="164BF6"/>
                    </a:solidFill>
                  </a:rPr>
                  <a:t>()</a:t>
                </a:r>
                <a:r>
                  <a:rPr lang="en-US" b="1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</a:t>
                </a:r>
              </a:p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</a:t>
                </a:r>
                <a:endParaRPr lang="fr-FR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 : avec coins supérieurs arrondis 9"/>
              <p:cNvSpPr/>
              <p:nvPr/>
            </p:nvSpPr>
            <p:spPr>
              <a:xfrm>
                <a:off x="-58601" y="2243134"/>
                <a:ext cx="1611248" cy="399833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kumimoji="0" lang="fr-F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ourier New" panose="02070309020205020404" pitchFamily="49" charset="0"/>
                  </a:rPr>
                  <a:t>Un Composant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512433" y="2636835"/>
              <a:ext cx="31948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Le composant a besoin de </a:t>
              </a:r>
              <a:r>
                <a:rPr lang="en-US" sz="1600" b="1" dirty="0" err="1">
                  <a:solidFill>
                    <a:srgbClr val="FF0000"/>
                  </a:solidFill>
                </a:rPr>
                <a:t>LeService</a:t>
              </a:r>
              <a:endParaRPr lang="fr-FR" sz="1600" dirty="0"/>
            </a:p>
          </p:txBody>
        </p:sp>
        <p:cxnSp>
          <p:nvCxnSpPr>
            <p:cNvPr id="13" name="Connecteur droit avec flèche 12"/>
            <p:cNvCxnSpPr>
              <a:cxnSpLocks/>
              <a:endCxn id="3" idx="0"/>
            </p:cNvCxnSpPr>
            <p:nvPr/>
          </p:nvCxnSpPr>
          <p:spPr>
            <a:xfrm>
              <a:off x="4935723" y="2975389"/>
              <a:ext cx="592628" cy="5818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/>
            <p:cNvSpPr/>
            <p:nvPr/>
          </p:nvSpPr>
          <p:spPr>
            <a:xfrm>
              <a:off x="6126601" y="4485399"/>
              <a:ext cx="2088232" cy="59187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Provider</a:t>
              </a:r>
            </a:p>
          </p:txBody>
        </p:sp>
        <p:sp>
          <p:nvSpPr>
            <p:cNvPr id="18" name="Forme libre : forme 17"/>
            <p:cNvSpPr/>
            <p:nvPr/>
          </p:nvSpPr>
          <p:spPr>
            <a:xfrm>
              <a:off x="6599583" y="3848289"/>
              <a:ext cx="728869" cy="630946"/>
            </a:xfrm>
            <a:custGeom>
              <a:avLst/>
              <a:gdLst>
                <a:gd name="connsiteX0" fmla="*/ 0 w 728869"/>
                <a:gd name="connsiteY0" fmla="*/ 21346 h 630946"/>
                <a:gd name="connsiteX1" fmla="*/ 556591 w 728869"/>
                <a:gd name="connsiteY1" fmla="*/ 74354 h 630946"/>
                <a:gd name="connsiteX2" fmla="*/ 728869 w 728869"/>
                <a:gd name="connsiteY2" fmla="*/ 630946 h 630946"/>
                <a:gd name="connsiteX3" fmla="*/ 728869 w 728869"/>
                <a:gd name="connsiteY3" fmla="*/ 630946 h 63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69" h="630946">
                  <a:moveTo>
                    <a:pt x="0" y="21346"/>
                  </a:moveTo>
                  <a:cubicBezTo>
                    <a:pt x="217556" y="-2950"/>
                    <a:pt x="435113" y="-27246"/>
                    <a:pt x="556591" y="74354"/>
                  </a:cubicBezTo>
                  <a:cubicBezTo>
                    <a:pt x="678069" y="175954"/>
                    <a:pt x="728869" y="630946"/>
                    <a:pt x="728869" y="630946"/>
                  </a:cubicBezTo>
                  <a:lnTo>
                    <a:pt x="728869" y="63094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313505" y="3254341"/>
              <a:ext cx="15170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Regarde s'il le trouve et comment le configurer</a:t>
              </a:r>
            </a:p>
          </p:txBody>
        </p:sp>
        <p:sp>
          <p:nvSpPr>
            <p:cNvPr id="20" name="Forme libre : forme 19"/>
            <p:cNvSpPr/>
            <p:nvPr/>
          </p:nvSpPr>
          <p:spPr>
            <a:xfrm>
              <a:off x="4957728" y="4192554"/>
              <a:ext cx="1719618" cy="1457758"/>
            </a:xfrm>
            <a:custGeom>
              <a:avLst/>
              <a:gdLst>
                <a:gd name="connsiteX0" fmla="*/ 1719618 w 1719618"/>
                <a:gd name="connsiteY0" fmla="*/ 914400 h 1457758"/>
                <a:gd name="connsiteX1" fmla="*/ 914400 w 1719618"/>
                <a:gd name="connsiteY1" fmla="*/ 1419367 h 1457758"/>
                <a:gd name="connsiteX2" fmla="*/ 0 w 1719618"/>
                <a:gd name="connsiteY2" fmla="*/ 0 h 145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9618" h="1457758">
                  <a:moveTo>
                    <a:pt x="1719618" y="914400"/>
                  </a:moveTo>
                  <a:cubicBezTo>
                    <a:pt x="1460310" y="1243083"/>
                    <a:pt x="1201003" y="1571767"/>
                    <a:pt x="914400" y="1419367"/>
                  </a:cubicBezTo>
                  <a:cubicBezTo>
                    <a:pt x="627797" y="1266967"/>
                    <a:pt x="313898" y="633483"/>
                    <a:pt x="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Rectangle : coins arrondis 20"/>
            <p:cNvSpPr/>
            <p:nvPr/>
          </p:nvSpPr>
          <p:spPr>
            <a:xfrm>
              <a:off x="4536820" y="4568730"/>
              <a:ext cx="1465821" cy="56235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/>
                <a:t>Instance de </a:t>
              </a:r>
              <a:r>
                <a:rPr lang="fr-FR" sz="1600" b="1" dirty="0" err="1"/>
                <a:t>LeService</a:t>
              </a:r>
              <a:endParaRPr lang="fr-FR" sz="16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849756" y="5196968"/>
              <a:ext cx="1790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Retourne l'instance</a:t>
              </a:r>
            </a:p>
          </p:txBody>
        </p:sp>
        <p:sp>
          <p:nvSpPr>
            <p:cNvPr id="23" name="Forme libre : forme 22"/>
            <p:cNvSpPr/>
            <p:nvPr/>
          </p:nvSpPr>
          <p:spPr>
            <a:xfrm>
              <a:off x="3193774" y="2615018"/>
              <a:ext cx="1311965" cy="910060"/>
            </a:xfrm>
            <a:custGeom>
              <a:avLst/>
              <a:gdLst>
                <a:gd name="connsiteX0" fmla="*/ 1311965 w 1311965"/>
                <a:gd name="connsiteY0" fmla="*/ 910060 h 910060"/>
                <a:gd name="connsiteX1" fmla="*/ 742122 w 1311965"/>
                <a:gd name="connsiteY1" fmla="*/ 48669 h 910060"/>
                <a:gd name="connsiteX2" fmla="*/ 0 w 1311965"/>
                <a:gd name="connsiteY2" fmla="*/ 101678 h 910060"/>
                <a:gd name="connsiteX3" fmla="*/ 0 w 1311965"/>
                <a:gd name="connsiteY3" fmla="*/ 101678 h 91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965" h="910060">
                  <a:moveTo>
                    <a:pt x="1311965" y="910060"/>
                  </a:moveTo>
                  <a:cubicBezTo>
                    <a:pt x="1136374" y="546729"/>
                    <a:pt x="960783" y="183399"/>
                    <a:pt x="742122" y="48669"/>
                  </a:cubicBezTo>
                  <a:cubicBezTo>
                    <a:pt x="523461" y="-86061"/>
                    <a:pt x="0" y="101678"/>
                    <a:pt x="0" y="101678"/>
                  </a:cubicBezTo>
                  <a:lnTo>
                    <a:pt x="0" y="10167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832933" y="2369517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Injection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4929029" y="3001080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1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6810677" y="3668269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2</a:t>
              </a:r>
            </a:p>
          </p:txBody>
        </p:sp>
        <p:sp>
          <p:nvSpPr>
            <p:cNvPr id="30" name="Ellipse 29"/>
            <p:cNvSpPr/>
            <p:nvPr/>
          </p:nvSpPr>
          <p:spPr>
            <a:xfrm>
              <a:off x="6104781" y="5368775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3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3969026" y="2732025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5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4589889" y="3715843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4</a:t>
              </a:r>
            </a:p>
          </p:txBody>
        </p:sp>
        <p:cxnSp>
          <p:nvCxnSpPr>
            <p:cNvPr id="33" name="Connecteur droit avec flèche 32"/>
            <p:cNvCxnSpPr>
              <a:cxnSpLocks/>
              <a:stCxn id="32" idx="3"/>
            </p:cNvCxnSpPr>
            <p:nvPr/>
          </p:nvCxnSpPr>
          <p:spPr>
            <a:xfrm flipH="1">
              <a:off x="4149046" y="4023156"/>
              <a:ext cx="493570" cy="33427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2671785" y="4075883"/>
              <a:ext cx="18708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Ajouté dans un registre pour une utilisation ultérieure</a:t>
              </a:r>
            </a:p>
          </p:txBody>
        </p:sp>
      </p:grpSp>
      <p:sp>
        <p:nvSpPr>
          <p:cNvPr id="3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324447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services : Provider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528" y="836712"/>
            <a:ext cx="8712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Provider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 fournisseur (généralement de services)</a:t>
            </a: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Renommer le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token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(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nom du service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)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pour qu'il soit différent de celui de la classe :</a:t>
            </a: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Autre type de Provider :</a:t>
            </a:r>
          </a:p>
        </p:txBody>
      </p:sp>
      <p:sp>
        <p:nvSpPr>
          <p:cNvPr id="26" name="Rectangle 25"/>
          <p:cNvSpPr/>
          <p:nvPr>
            <p:custDataLst>
              <p:custData r:id="rId1"/>
            </p:custDataLst>
          </p:nvPr>
        </p:nvSpPr>
        <p:spPr>
          <a:xfrm>
            <a:off x="1259632" y="1844824"/>
            <a:ext cx="6624736" cy="237626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defRPr/>
            </a:pPr>
            <a:r>
              <a:rPr lang="fr-FR" b="1" dirty="0">
                <a:solidFill>
                  <a:prstClr val="black"/>
                </a:solidFill>
              </a:rPr>
              <a:t>import { </a:t>
            </a:r>
            <a:r>
              <a:rPr lang="fr-FR" b="1" dirty="0" err="1">
                <a:solidFill>
                  <a:srgbClr val="FF00FF"/>
                </a:solidFill>
              </a:rPr>
              <a:t>ExempleService</a:t>
            </a:r>
            <a:r>
              <a:rPr lang="fr-FR" b="1" dirty="0">
                <a:solidFill>
                  <a:prstClr val="black"/>
                </a:solidFill>
              </a:rPr>
              <a:t> } </a:t>
            </a:r>
            <a:r>
              <a:rPr lang="fr-FR" b="1" dirty="0" err="1">
                <a:solidFill>
                  <a:prstClr val="black"/>
                </a:solidFill>
              </a:rPr>
              <a:t>from</a:t>
            </a:r>
            <a:r>
              <a:rPr lang="fr-FR" b="1" dirty="0">
                <a:solidFill>
                  <a:prstClr val="black"/>
                </a:solidFill>
              </a:rPr>
              <a:t> './chemin/</a:t>
            </a:r>
            <a:r>
              <a:rPr lang="fr-FR" b="1" dirty="0" err="1">
                <a:solidFill>
                  <a:prstClr val="black"/>
                </a:solidFill>
              </a:rPr>
              <a:t>exemple.service</a:t>
            </a:r>
            <a:r>
              <a:rPr lang="fr-FR" b="1" dirty="0">
                <a:solidFill>
                  <a:prstClr val="black"/>
                </a:solidFill>
              </a:rPr>
              <a:t>';</a:t>
            </a:r>
          </a:p>
          <a:p>
            <a:pPr>
              <a:defRPr/>
            </a:pPr>
            <a:endParaRPr lang="fr-FR"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fr-FR" b="1" dirty="0">
                <a:solidFill>
                  <a:prstClr val="black"/>
                </a:solidFill>
              </a:rPr>
              <a:t>@</a:t>
            </a:r>
            <a:r>
              <a:rPr lang="fr-FR" b="1" dirty="0" err="1">
                <a:solidFill>
                  <a:prstClr val="black"/>
                </a:solidFill>
              </a:rPr>
              <a:t>NgModule</a:t>
            </a:r>
            <a:r>
              <a:rPr lang="fr-FR" b="1" dirty="0">
                <a:solidFill>
                  <a:prstClr val="black"/>
                </a:solidFill>
              </a:rPr>
              <a:t>({  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</a:rPr>
              <a:t>providers: [</a:t>
            </a:r>
          </a:p>
          <a:p>
            <a:pPr lvl="2">
              <a:defRPr/>
            </a:pPr>
            <a:r>
              <a:rPr lang="en-US" b="1" dirty="0">
                <a:solidFill>
                  <a:prstClr val="black"/>
                </a:solidFill>
              </a:rPr>
              <a:t>{ provide: </a:t>
            </a:r>
            <a:r>
              <a:rPr lang="en-US" b="1" dirty="0">
                <a:solidFill>
                  <a:srgbClr val="FF00FF"/>
                </a:solidFill>
              </a:rPr>
              <a:t>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NouveauNom</a:t>
            </a:r>
            <a:r>
              <a:rPr lang="en-US" b="1" dirty="0">
                <a:solidFill>
                  <a:srgbClr val="FF00FF"/>
                </a:solidFill>
              </a:rPr>
              <a:t>"</a:t>
            </a:r>
            <a:r>
              <a:rPr lang="en-US" b="1" dirty="0">
                <a:solidFill>
                  <a:prstClr val="black"/>
                </a:solidFill>
              </a:rPr>
              <a:t>, </a:t>
            </a:r>
            <a:r>
              <a:rPr lang="en-US" b="1" dirty="0" err="1">
                <a:solidFill>
                  <a:prstClr val="black"/>
                </a:solidFill>
              </a:rPr>
              <a:t>useClass</a:t>
            </a:r>
            <a:r>
              <a:rPr lang="en-US" b="1" dirty="0">
                <a:solidFill>
                  <a:prstClr val="black"/>
                </a:solidFill>
              </a:rPr>
              <a:t>: </a:t>
            </a:r>
            <a:r>
              <a:rPr lang="fr-FR" b="1" dirty="0" err="1">
                <a:solidFill>
                  <a:srgbClr val="FF0000"/>
                </a:solidFill>
              </a:rPr>
              <a:t>ExempleService</a:t>
            </a:r>
            <a:r>
              <a:rPr lang="en-US" b="1" dirty="0">
                <a:solidFill>
                  <a:prstClr val="black"/>
                </a:solidFill>
              </a:rPr>
              <a:t> }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</a:rPr>
              <a:t>]</a:t>
            </a:r>
            <a:endParaRPr lang="fr-FR"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fr-FR" b="1" dirty="0">
                <a:solidFill>
                  <a:prstClr val="black"/>
                </a:solidFill>
              </a:rPr>
              <a:t>})</a:t>
            </a:r>
          </a:p>
        </p:txBody>
      </p:sp>
      <p:sp>
        <p:nvSpPr>
          <p:cNvPr id="33" name="Rectangle 32"/>
          <p:cNvSpPr/>
          <p:nvPr>
            <p:custDataLst>
              <p:custData r:id="rId2"/>
            </p:custDataLst>
          </p:nvPr>
        </p:nvSpPr>
        <p:spPr>
          <a:xfrm>
            <a:off x="935596" y="5242382"/>
            <a:ext cx="6696744" cy="1052601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providers: [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</a:rPr>
              <a:t>{ provide: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>
                <a:solidFill>
                  <a:srgbClr val="FF00FF"/>
                </a:solidFill>
              </a:rPr>
              <a:t>UNE_CONSTANTE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>
                <a:solidFill>
                  <a:prstClr val="black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useValue</a:t>
            </a:r>
            <a:r>
              <a:rPr lang="en-US" b="1" dirty="0">
                <a:solidFill>
                  <a:prstClr val="black"/>
                </a:solidFill>
              </a:rPr>
              <a:t>: "Salut !"}</a:t>
            </a:r>
          </a:p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]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1273127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services : Provider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9282" y="1095892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Factory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 fabrique et configure le service avant utilisation.</a:t>
            </a:r>
          </a:p>
        </p:txBody>
      </p:sp>
      <p:sp>
        <p:nvSpPr>
          <p:cNvPr id="32" name="Rectangle 31"/>
          <p:cNvSpPr/>
          <p:nvPr>
            <p:custDataLst>
              <p:custData r:id="rId1"/>
            </p:custDataLst>
          </p:nvPr>
        </p:nvSpPr>
        <p:spPr>
          <a:xfrm>
            <a:off x="1745431" y="2060848"/>
            <a:ext cx="5544616" cy="3384376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providers: [    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</a:rPr>
              <a:t>{ </a:t>
            </a:r>
          </a:p>
          <a:p>
            <a:pPr lvl="2">
              <a:defRPr/>
            </a:pPr>
            <a:r>
              <a:rPr lang="en-US" b="1" dirty="0">
                <a:solidFill>
                  <a:prstClr val="black"/>
                </a:solidFill>
              </a:rPr>
              <a:t>provide: </a:t>
            </a:r>
            <a:r>
              <a:rPr lang="en-US" b="1" dirty="0" err="1">
                <a:solidFill>
                  <a:prstClr val="black"/>
                </a:solidFill>
              </a:rPr>
              <a:t>ExempleService</a:t>
            </a:r>
            <a:endParaRPr lang="en-US" b="1" dirty="0">
              <a:solidFill>
                <a:prstClr val="black"/>
              </a:solidFill>
            </a:endParaRPr>
          </a:p>
          <a:p>
            <a:pPr lvl="2">
              <a:defRPr/>
            </a:pPr>
            <a:endParaRPr lang="en-US" b="1" dirty="0">
              <a:solidFill>
                <a:prstClr val="black"/>
              </a:solidFill>
            </a:endParaRPr>
          </a:p>
          <a:p>
            <a:pPr lvl="2">
              <a:defRPr/>
            </a:pPr>
            <a:r>
              <a:rPr lang="en-US" b="1" dirty="0" err="1">
                <a:solidFill>
                  <a:srgbClr val="FF0000"/>
                </a:solidFill>
              </a:rPr>
              <a:t>useFactory</a:t>
            </a:r>
            <a:r>
              <a:rPr lang="en-US" b="1" dirty="0">
                <a:solidFill>
                  <a:prstClr val="black"/>
                </a:solidFill>
              </a:rPr>
              <a:t>: function() {</a:t>
            </a:r>
          </a:p>
          <a:p>
            <a:pPr lvl="3">
              <a:defRPr/>
            </a:pPr>
            <a:r>
              <a:rPr lang="en-US" b="1" dirty="0">
                <a:solidFill>
                  <a:prstClr val="black"/>
                </a:solidFill>
              </a:rPr>
              <a:t>let </a:t>
            </a:r>
            <a:r>
              <a:rPr lang="en-US" b="1" dirty="0" err="1">
                <a:solidFill>
                  <a:prstClr val="black"/>
                </a:solidFill>
              </a:rPr>
              <a:t>texte</a:t>
            </a:r>
            <a:r>
              <a:rPr lang="en-US" b="1" dirty="0">
                <a:solidFill>
                  <a:prstClr val="black"/>
                </a:solidFill>
              </a:rPr>
              <a:t>: string = "</a:t>
            </a:r>
            <a:r>
              <a:rPr lang="en-US" b="1" dirty="0" err="1">
                <a:solidFill>
                  <a:prstClr val="black"/>
                </a:solidFill>
              </a:rPr>
              <a:t>coucou</a:t>
            </a:r>
            <a:r>
              <a:rPr lang="en-US" b="1" dirty="0">
                <a:solidFill>
                  <a:prstClr val="black"/>
                </a:solidFill>
              </a:rPr>
              <a:t>";  </a:t>
            </a:r>
          </a:p>
          <a:p>
            <a:pPr lvl="3">
              <a:defRPr/>
            </a:pPr>
            <a:r>
              <a:rPr lang="en-US" b="1" dirty="0">
                <a:solidFill>
                  <a:prstClr val="black"/>
                </a:solidFill>
              </a:rPr>
              <a:t>let service = new </a:t>
            </a:r>
            <a:r>
              <a:rPr lang="en-US" b="1" dirty="0" err="1">
                <a:solidFill>
                  <a:prstClr val="black"/>
                </a:solidFill>
              </a:rPr>
              <a:t>ExempleService</a:t>
            </a:r>
            <a:r>
              <a:rPr lang="en-US" b="1" dirty="0">
                <a:solidFill>
                  <a:prstClr val="black"/>
                </a:solidFill>
              </a:rPr>
              <a:t>();</a:t>
            </a:r>
          </a:p>
          <a:p>
            <a:pPr lvl="3">
              <a:defRPr/>
            </a:pPr>
            <a:r>
              <a:rPr lang="en-US" b="1" dirty="0" err="1">
                <a:solidFill>
                  <a:prstClr val="black"/>
                </a:solidFill>
              </a:rPr>
              <a:t>service.message</a:t>
            </a:r>
            <a:r>
              <a:rPr lang="en-US" b="1" dirty="0">
                <a:solidFill>
                  <a:prstClr val="black"/>
                </a:solidFill>
              </a:rPr>
              <a:t> = </a:t>
            </a:r>
            <a:r>
              <a:rPr lang="en-US" b="1" dirty="0" err="1">
                <a:solidFill>
                  <a:prstClr val="black"/>
                </a:solidFill>
              </a:rPr>
              <a:t>texte</a:t>
            </a:r>
            <a:r>
              <a:rPr lang="en-US" b="1" dirty="0">
                <a:solidFill>
                  <a:prstClr val="black"/>
                </a:solidFill>
              </a:rPr>
              <a:t>;</a:t>
            </a:r>
          </a:p>
          <a:p>
            <a:pPr lvl="3">
              <a:defRPr/>
            </a:pPr>
            <a:r>
              <a:rPr lang="en-US" b="1" dirty="0">
                <a:solidFill>
                  <a:srgbClr val="FF0000"/>
                </a:solidFill>
              </a:rPr>
              <a:t>return </a:t>
            </a:r>
            <a:r>
              <a:rPr lang="en-US" b="1" dirty="0">
                <a:solidFill>
                  <a:prstClr val="black"/>
                </a:solidFill>
              </a:rPr>
              <a:t>service;</a:t>
            </a:r>
          </a:p>
          <a:p>
            <a:pPr lvl="2">
              <a:defRPr/>
            </a:pPr>
            <a:r>
              <a:rPr lang="en-US" b="1" dirty="0">
                <a:solidFill>
                  <a:prstClr val="black"/>
                </a:solidFill>
              </a:rPr>
              <a:t> }    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</a:rPr>
              <a:t>} </a:t>
            </a:r>
          </a:p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]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865770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services : Provider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4704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Factory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avec dépendance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Il est possible de récupérer un autre service ou une valeur définit dans les providers</a:t>
            </a:r>
          </a:p>
        </p:txBody>
      </p:sp>
      <p:sp>
        <p:nvSpPr>
          <p:cNvPr id="32" name="Rectangle 31"/>
          <p:cNvSpPr/>
          <p:nvPr>
            <p:custDataLst>
              <p:custData r:id="rId1"/>
            </p:custDataLst>
          </p:nvPr>
        </p:nvSpPr>
        <p:spPr>
          <a:xfrm>
            <a:off x="1745430" y="2060848"/>
            <a:ext cx="6282953" cy="4680520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providers: [    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</a:rPr>
              <a:t>{ provide: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>
                <a:solidFill>
                  <a:srgbClr val="FF00FF"/>
                </a:solidFill>
              </a:rPr>
              <a:t>UNE_CONSTANTE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>
                <a:solidFill>
                  <a:prstClr val="black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useValue</a:t>
            </a:r>
            <a:r>
              <a:rPr lang="en-US" b="1" dirty="0">
                <a:solidFill>
                  <a:prstClr val="black"/>
                </a:solidFill>
              </a:rPr>
              <a:t>: "Salut !"},</a:t>
            </a:r>
          </a:p>
          <a:p>
            <a:pPr lvl="1">
              <a:defRPr/>
            </a:pPr>
            <a:endParaRPr lang="en-US" b="1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</a:rPr>
              <a:t>{ </a:t>
            </a:r>
          </a:p>
          <a:p>
            <a:pPr lvl="2">
              <a:defRPr/>
            </a:pPr>
            <a:r>
              <a:rPr lang="en-US" b="1" dirty="0">
                <a:solidFill>
                  <a:prstClr val="black"/>
                </a:solidFill>
              </a:rPr>
              <a:t>provide: </a:t>
            </a:r>
            <a:r>
              <a:rPr lang="en-US" b="1" dirty="0" err="1">
                <a:solidFill>
                  <a:prstClr val="black"/>
                </a:solidFill>
              </a:rPr>
              <a:t>ExempleService</a:t>
            </a:r>
            <a:r>
              <a:rPr lang="en-US" b="1" dirty="0">
                <a:solidFill>
                  <a:prstClr val="black"/>
                </a:solidFill>
              </a:rPr>
              <a:t>,</a:t>
            </a:r>
          </a:p>
          <a:p>
            <a:pPr lvl="2">
              <a:defRPr/>
            </a:pPr>
            <a:endParaRPr lang="en-US" b="1" dirty="0">
              <a:solidFill>
                <a:prstClr val="black"/>
              </a:solidFill>
            </a:endParaRPr>
          </a:p>
          <a:p>
            <a:pPr lvl="2">
              <a:defRPr/>
            </a:pPr>
            <a:r>
              <a:rPr lang="en-US" b="1" dirty="0" err="1">
                <a:solidFill>
                  <a:srgbClr val="FF0000"/>
                </a:solidFill>
              </a:rPr>
              <a:t>useFactory</a:t>
            </a:r>
            <a:r>
              <a:rPr lang="en-US" b="1" dirty="0">
                <a:solidFill>
                  <a:prstClr val="black"/>
                </a:solidFill>
              </a:rPr>
              <a:t>: function(</a:t>
            </a:r>
            <a:r>
              <a:rPr lang="en-US" b="1" dirty="0">
                <a:solidFill>
                  <a:srgbClr val="FF00FF"/>
                </a:solidFill>
              </a:rPr>
              <a:t>UNE_CONSTANTE</a:t>
            </a:r>
            <a:r>
              <a:rPr lang="en-US" b="1" dirty="0">
                <a:solidFill>
                  <a:prstClr val="black"/>
                </a:solidFill>
              </a:rPr>
              <a:t>) {</a:t>
            </a:r>
          </a:p>
          <a:p>
            <a:pPr lvl="3">
              <a:defRPr/>
            </a:pPr>
            <a:r>
              <a:rPr lang="en-US" b="1" dirty="0">
                <a:solidFill>
                  <a:prstClr val="black"/>
                </a:solidFill>
              </a:rPr>
              <a:t>let </a:t>
            </a:r>
            <a:r>
              <a:rPr lang="en-US" b="1" dirty="0" err="1">
                <a:solidFill>
                  <a:prstClr val="black"/>
                </a:solidFill>
              </a:rPr>
              <a:t>texte</a:t>
            </a:r>
            <a:r>
              <a:rPr lang="en-US" b="1" dirty="0">
                <a:solidFill>
                  <a:prstClr val="black"/>
                </a:solidFill>
              </a:rPr>
              <a:t>: string = </a:t>
            </a:r>
            <a:r>
              <a:rPr lang="en-US" b="1" dirty="0">
                <a:solidFill>
                  <a:srgbClr val="FF00FF"/>
                </a:solidFill>
              </a:rPr>
              <a:t>UNE_CONSTANTE</a:t>
            </a:r>
            <a:r>
              <a:rPr lang="en-US" b="1" dirty="0">
                <a:solidFill>
                  <a:prstClr val="black"/>
                </a:solidFill>
              </a:rPr>
              <a:t>;  </a:t>
            </a:r>
          </a:p>
          <a:p>
            <a:pPr lvl="3">
              <a:defRPr/>
            </a:pPr>
            <a:r>
              <a:rPr lang="en-US" b="1" dirty="0">
                <a:solidFill>
                  <a:prstClr val="black"/>
                </a:solidFill>
              </a:rPr>
              <a:t>let service = new </a:t>
            </a:r>
            <a:r>
              <a:rPr lang="en-US" b="1" dirty="0" err="1">
                <a:solidFill>
                  <a:prstClr val="black"/>
                </a:solidFill>
              </a:rPr>
              <a:t>ExempleService</a:t>
            </a:r>
            <a:r>
              <a:rPr lang="en-US" b="1" dirty="0">
                <a:solidFill>
                  <a:prstClr val="black"/>
                </a:solidFill>
              </a:rPr>
              <a:t>();</a:t>
            </a:r>
          </a:p>
          <a:p>
            <a:pPr lvl="3">
              <a:defRPr/>
            </a:pPr>
            <a:r>
              <a:rPr lang="en-US" b="1" dirty="0" err="1">
                <a:solidFill>
                  <a:prstClr val="black"/>
                </a:solidFill>
              </a:rPr>
              <a:t>service.message</a:t>
            </a:r>
            <a:r>
              <a:rPr lang="en-US" b="1" dirty="0">
                <a:solidFill>
                  <a:prstClr val="black"/>
                </a:solidFill>
              </a:rPr>
              <a:t> = </a:t>
            </a:r>
            <a:r>
              <a:rPr lang="en-US" b="1" dirty="0" err="1">
                <a:solidFill>
                  <a:prstClr val="black"/>
                </a:solidFill>
              </a:rPr>
              <a:t>texte</a:t>
            </a:r>
            <a:r>
              <a:rPr lang="en-US" b="1" dirty="0">
                <a:solidFill>
                  <a:prstClr val="black"/>
                </a:solidFill>
              </a:rPr>
              <a:t>;</a:t>
            </a:r>
          </a:p>
          <a:p>
            <a:pPr lvl="3">
              <a:defRPr/>
            </a:pPr>
            <a:r>
              <a:rPr lang="en-US" b="1" dirty="0">
                <a:solidFill>
                  <a:srgbClr val="FF0000"/>
                </a:solidFill>
              </a:rPr>
              <a:t>return </a:t>
            </a:r>
            <a:r>
              <a:rPr lang="en-US" b="1" dirty="0">
                <a:solidFill>
                  <a:prstClr val="black"/>
                </a:solidFill>
              </a:rPr>
              <a:t>service;</a:t>
            </a:r>
          </a:p>
          <a:p>
            <a:pPr lvl="2">
              <a:defRPr/>
            </a:pPr>
            <a:r>
              <a:rPr lang="en-US" b="1" dirty="0">
                <a:solidFill>
                  <a:prstClr val="black"/>
                </a:solidFill>
              </a:rPr>
              <a:t> } ,</a:t>
            </a:r>
          </a:p>
          <a:p>
            <a:pPr lvl="2">
              <a:defRPr/>
            </a:pPr>
            <a:endParaRPr lang="en-US" b="1" dirty="0">
              <a:solidFill>
                <a:prstClr val="black"/>
              </a:solidFill>
            </a:endParaRPr>
          </a:p>
          <a:p>
            <a:pPr lvl="2">
              <a:defRPr/>
            </a:pPr>
            <a:r>
              <a:rPr lang="en-US" b="1" dirty="0">
                <a:solidFill>
                  <a:prstClr val="black"/>
                </a:solidFill>
              </a:rPr>
              <a:t>deps: ["</a:t>
            </a:r>
            <a:r>
              <a:rPr lang="en-US" b="1" dirty="0">
                <a:solidFill>
                  <a:srgbClr val="FF00FF"/>
                </a:solidFill>
              </a:rPr>
              <a:t>UNE_CONSTANTE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>
                <a:solidFill>
                  <a:prstClr val="black"/>
                </a:solidFill>
              </a:rPr>
              <a:t>]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</a:rPr>
              <a:t>} </a:t>
            </a:r>
          </a:p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]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9839603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services : Provider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971436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Il est possible de définir les services dans le composant directement.</a:t>
            </a:r>
          </a:p>
        </p:txBody>
      </p:sp>
      <p:sp>
        <p:nvSpPr>
          <p:cNvPr id="7" name="Rectangle 6"/>
          <p:cNvSpPr/>
          <p:nvPr>
            <p:custDataLst>
              <p:custData r:id="rId1"/>
            </p:custDataLst>
          </p:nvPr>
        </p:nvSpPr>
        <p:spPr>
          <a:xfrm>
            <a:off x="1205371" y="2060848"/>
            <a:ext cx="6624736" cy="2808312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defRPr/>
            </a:pPr>
            <a:r>
              <a:rPr lang="fr-FR" b="1" dirty="0">
                <a:solidFill>
                  <a:prstClr val="black"/>
                </a:solidFill>
              </a:rPr>
              <a:t>import { </a:t>
            </a:r>
            <a:r>
              <a:rPr lang="fr-FR" b="1" dirty="0" err="1">
                <a:solidFill>
                  <a:srgbClr val="FF00FF"/>
                </a:solidFill>
              </a:rPr>
              <a:t>ExempleService</a:t>
            </a:r>
            <a:r>
              <a:rPr lang="fr-FR" b="1" dirty="0">
                <a:solidFill>
                  <a:prstClr val="black"/>
                </a:solidFill>
              </a:rPr>
              <a:t> } </a:t>
            </a:r>
            <a:r>
              <a:rPr lang="fr-FR" b="1" dirty="0" err="1">
                <a:solidFill>
                  <a:prstClr val="black"/>
                </a:solidFill>
              </a:rPr>
              <a:t>from</a:t>
            </a:r>
            <a:r>
              <a:rPr lang="fr-FR" b="1" dirty="0">
                <a:solidFill>
                  <a:prstClr val="black"/>
                </a:solidFill>
              </a:rPr>
              <a:t> './chemin/</a:t>
            </a:r>
            <a:r>
              <a:rPr lang="fr-FR" b="1" dirty="0" err="1">
                <a:solidFill>
                  <a:prstClr val="black"/>
                </a:solidFill>
              </a:rPr>
              <a:t>exemple.service</a:t>
            </a:r>
            <a:r>
              <a:rPr lang="fr-FR" b="1" dirty="0">
                <a:solidFill>
                  <a:prstClr val="black"/>
                </a:solidFill>
              </a:rPr>
              <a:t>';</a:t>
            </a:r>
          </a:p>
          <a:p>
            <a:pPr>
              <a:defRPr/>
            </a:pPr>
            <a:endParaRPr lang="fr-FR"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fr-FR" b="1" dirty="0">
                <a:solidFill>
                  <a:prstClr val="black"/>
                </a:solidFill>
              </a:rPr>
              <a:t>@Component({  </a:t>
            </a:r>
          </a:p>
          <a:p>
            <a:pPr lvl="1">
              <a:defRPr/>
            </a:pPr>
            <a:r>
              <a:rPr lang="fr-FR" b="1" dirty="0" err="1">
                <a:solidFill>
                  <a:prstClr val="black"/>
                </a:solidFill>
              </a:rPr>
              <a:t>selector</a:t>
            </a:r>
            <a:r>
              <a:rPr lang="fr-FR" b="1" dirty="0">
                <a:solidFill>
                  <a:prstClr val="black"/>
                </a:solidFill>
              </a:rPr>
              <a:t>: '</a:t>
            </a:r>
            <a:r>
              <a:rPr lang="fr-FR" b="1" dirty="0" err="1">
                <a:solidFill>
                  <a:prstClr val="black"/>
                </a:solidFill>
              </a:rPr>
              <a:t>app</a:t>
            </a:r>
            <a:r>
              <a:rPr lang="fr-FR" b="1" dirty="0">
                <a:solidFill>
                  <a:prstClr val="black"/>
                </a:solidFill>
              </a:rPr>
              <a:t>-article', </a:t>
            </a:r>
          </a:p>
          <a:p>
            <a:pPr lvl="1">
              <a:defRPr/>
            </a:pPr>
            <a:r>
              <a:rPr lang="fr-FR" b="1" dirty="0" err="1">
                <a:solidFill>
                  <a:prstClr val="black"/>
                </a:solidFill>
              </a:rPr>
              <a:t>templateUrl</a:t>
            </a:r>
            <a:r>
              <a:rPr lang="fr-FR" b="1" dirty="0">
                <a:solidFill>
                  <a:prstClr val="black"/>
                </a:solidFill>
              </a:rPr>
              <a:t>: './article.component.html',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</a:rPr>
              <a:t>providers</a:t>
            </a:r>
            <a:r>
              <a:rPr lang="en-US" b="1" dirty="0">
                <a:solidFill>
                  <a:prstClr val="black"/>
                </a:solidFill>
              </a:rPr>
              <a:t>: [</a:t>
            </a:r>
          </a:p>
          <a:p>
            <a:pPr lvl="2">
              <a:defRPr/>
            </a:pPr>
            <a:r>
              <a:rPr lang="en-US" b="1" dirty="0">
                <a:solidFill>
                  <a:prstClr val="black"/>
                </a:solidFill>
              </a:rPr>
              <a:t>{ provide: </a:t>
            </a:r>
            <a:r>
              <a:rPr lang="fr-FR" b="1" dirty="0" err="1">
                <a:solidFill>
                  <a:srgbClr val="FF0000"/>
                </a:solidFill>
              </a:rPr>
              <a:t>ExempleService</a:t>
            </a:r>
            <a:r>
              <a:rPr lang="en-US" b="1" dirty="0">
                <a:solidFill>
                  <a:prstClr val="black"/>
                </a:solidFill>
              </a:rPr>
              <a:t>}</a:t>
            </a:r>
          </a:p>
          <a:p>
            <a:pPr lvl="1">
              <a:defRPr/>
            </a:pPr>
            <a:r>
              <a:rPr lang="en-US" b="1" dirty="0">
                <a:solidFill>
                  <a:prstClr val="black"/>
                </a:solidFill>
              </a:rPr>
              <a:t>]</a:t>
            </a:r>
            <a:endParaRPr lang="fr-FR"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fr-FR" b="1" dirty="0">
                <a:solidFill>
                  <a:prstClr val="black"/>
                </a:solidFill>
              </a:rPr>
              <a:t>})</a:t>
            </a:r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1435826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services : Provider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619672" y="1877886"/>
            <a:ext cx="6264696" cy="3855370"/>
            <a:chOff x="1619672" y="1877886"/>
            <a:chExt cx="6264696" cy="3855370"/>
          </a:xfrm>
        </p:grpSpPr>
        <p:sp>
          <p:nvSpPr>
            <p:cNvPr id="4" name="Rectangle : coins arrondis 3"/>
            <p:cNvSpPr/>
            <p:nvPr/>
          </p:nvSpPr>
          <p:spPr>
            <a:xfrm>
              <a:off x="2123728" y="4869160"/>
              <a:ext cx="5112568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 demandant une injection service</a:t>
              </a:r>
            </a:p>
          </p:txBody>
        </p:sp>
        <p:sp>
          <p:nvSpPr>
            <p:cNvPr id="5" name="Rectangle : coins arrondis 4"/>
            <p:cNvSpPr/>
            <p:nvPr/>
          </p:nvSpPr>
          <p:spPr>
            <a:xfrm>
              <a:off x="1619672" y="3861048"/>
              <a:ext cx="6264696" cy="72008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Service est défini dans le provider du </a:t>
              </a:r>
              <a:r>
                <a:rPr lang="fr-FR" b="1" dirty="0"/>
                <a:t>composant</a:t>
              </a:r>
              <a:r>
                <a:rPr lang="fr-FR" dirty="0"/>
                <a:t> ?</a:t>
              </a:r>
            </a:p>
          </p:txBody>
        </p:sp>
        <p:sp>
          <p:nvSpPr>
            <p:cNvPr id="10" name="Rectangle : coins arrondis 9"/>
            <p:cNvSpPr/>
            <p:nvPr/>
          </p:nvSpPr>
          <p:spPr>
            <a:xfrm>
              <a:off x="1619672" y="2847392"/>
              <a:ext cx="6264696" cy="72008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Service est défini dans le provider du </a:t>
              </a:r>
              <a:r>
                <a:rPr lang="fr-FR" b="1" dirty="0"/>
                <a:t>module</a:t>
              </a:r>
              <a:r>
                <a:rPr lang="fr-FR" dirty="0"/>
                <a:t> ?</a:t>
              </a:r>
            </a:p>
          </p:txBody>
        </p:sp>
        <p:sp>
          <p:nvSpPr>
            <p:cNvPr id="11" name="Rectangle : coins arrondis 10"/>
            <p:cNvSpPr/>
            <p:nvPr/>
          </p:nvSpPr>
          <p:spPr>
            <a:xfrm>
              <a:off x="1619672" y="1877886"/>
              <a:ext cx="6264696" cy="72008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Service est défini dans le provider du </a:t>
              </a:r>
              <a:r>
                <a:rPr lang="fr-FR" b="1" dirty="0"/>
                <a:t>module plus haut ?</a:t>
              </a:r>
              <a:r>
                <a:rPr lang="fr-FR" dirty="0"/>
                <a:t> ?</a:t>
              </a:r>
            </a:p>
          </p:txBody>
        </p:sp>
        <p:sp>
          <p:nvSpPr>
            <p:cNvPr id="8" name="Forme libre : forme 7"/>
            <p:cNvSpPr/>
            <p:nvPr/>
          </p:nvSpPr>
          <p:spPr>
            <a:xfrm>
              <a:off x="1987826" y="2385391"/>
              <a:ext cx="768626" cy="2663687"/>
            </a:xfrm>
            <a:custGeom>
              <a:avLst/>
              <a:gdLst>
                <a:gd name="connsiteX0" fmla="*/ 768626 w 768626"/>
                <a:gd name="connsiteY0" fmla="*/ 2663687 h 2663687"/>
                <a:gd name="connsiteX1" fmla="*/ 265044 w 768626"/>
                <a:gd name="connsiteY1" fmla="*/ 1895061 h 2663687"/>
                <a:gd name="connsiteX2" fmla="*/ 0 w 768626"/>
                <a:gd name="connsiteY2" fmla="*/ 0 h 26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626" h="2663687">
                  <a:moveTo>
                    <a:pt x="768626" y="2663687"/>
                  </a:moveTo>
                  <a:cubicBezTo>
                    <a:pt x="580887" y="2501348"/>
                    <a:pt x="393148" y="2339009"/>
                    <a:pt x="265044" y="1895061"/>
                  </a:cubicBezTo>
                  <a:cubicBezTo>
                    <a:pt x="136940" y="1451113"/>
                    <a:pt x="68470" y="725556"/>
                    <a:pt x="0" y="0"/>
                  </a:cubicBezTo>
                </a:path>
              </a:pathLst>
            </a:custGeom>
            <a:noFill/>
            <a:ln w="1016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61255" y="971436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Recherche de service dans les différents niveau de provider.</a:t>
            </a:r>
          </a:p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Un provider défini dans un composant est enfant de celui du module, ainsi de suite…</a:t>
            </a:r>
          </a:p>
        </p:txBody>
      </p:sp>
      <p:sp>
        <p:nvSpPr>
          <p:cNvPr id="1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84666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 </a:t>
            </a:r>
            <a:r>
              <a:rPr lang="fr-FR" sz="2800" b="1" dirty="0" err="1">
                <a:solidFill>
                  <a:schemeClr val="bg1"/>
                </a:solidFill>
              </a:rPr>
              <a:t>Bower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744225"/>
            <a:ext cx="8622704" cy="217556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bower</a:t>
            </a:r>
            <a:r>
              <a:rPr lang="fr-FR" sz="1800" b="1" dirty="0"/>
              <a:t> </a:t>
            </a:r>
            <a:r>
              <a:rPr lang="fr-FR" sz="1800" dirty="0"/>
              <a:t>: </a:t>
            </a:r>
          </a:p>
          <a:p>
            <a:r>
              <a:rPr lang="fr-FR" sz="1800" dirty="0"/>
              <a:t>Gestionnaire de paquet pour Node.js</a:t>
            </a:r>
          </a:p>
          <a:p>
            <a:r>
              <a:rPr lang="fr-FR" sz="1800" dirty="0"/>
              <a:t>Il permet de télécharger facilement des paquets (bibliothèques ou programmes)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Les gestionnaires de paquets gère les dépendances qui elles-mêmes peuvent dépendre d'autres paquets.</a:t>
            </a:r>
            <a:endParaRPr lang="fr-FR" sz="18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8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755576" y="2525507"/>
            <a:ext cx="7659078" cy="1856462"/>
            <a:chOff x="1259632" y="2919786"/>
            <a:chExt cx="7659078" cy="1856462"/>
          </a:xfrm>
        </p:grpSpPr>
        <p:grpSp>
          <p:nvGrpSpPr>
            <p:cNvPr id="35" name="Groupe 34"/>
            <p:cNvGrpSpPr/>
            <p:nvPr/>
          </p:nvGrpSpPr>
          <p:grpSpPr>
            <a:xfrm>
              <a:off x="1259632" y="2977840"/>
              <a:ext cx="4784427" cy="1798408"/>
              <a:chOff x="4023290" y="2957361"/>
              <a:chExt cx="4784427" cy="1798408"/>
            </a:xfrm>
          </p:grpSpPr>
          <p:sp>
            <p:nvSpPr>
              <p:cNvPr id="36" name="Rectangle : coins arrondis 35"/>
              <p:cNvSpPr/>
              <p:nvPr/>
            </p:nvSpPr>
            <p:spPr>
              <a:xfrm>
                <a:off x="4023290" y="3408521"/>
                <a:ext cx="2742372" cy="7368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dirty="0"/>
                  <a:t>Projet</a:t>
                </a:r>
              </a:p>
            </p:txBody>
          </p:sp>
          <p:grpSp>
            <p:nvGrpSpPr>
              <p:cNvPr id="37" name="Groupe 36"/>
              <p:cNvGrpSpPr/>
              <p:nvPr/>
            </p:nvGrpSpPr>
            <p:grpSpPr>
              <a:xfrm>
                <a:off x="5025192" y="2957361"/>
                <a:ext cx="3782525" cy="1798408"/>
                <a:chOff x="2334246" y="4073766"/>
                <a:chExt cx="4621535" cy="1798408"/>
              </a:xfrm>
            </p:grpSpPr>
            <p:sp>
              <p:nvSpPr>
                <p:cNvPr id="38" name="Rectangle : coins arrondis 37"/>
                <p:cNvSpPr/>
                <p:nvPr/>
              </p:nvSpPr>
              <p:spPr>
                <a:xfrm>
                  <a:off x="4941029" y="4073766"/>
                  <a:ext cx="1856380" cy="432048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/>
                    <a:t>Bibliothèque X </a:t>
                  </a:r>
                </a:p>
              </p:txBody>
            </p:sp>
            <p:sp>
              <p:nvSpPr>
                <p:cNvPr id="39" name="Rectangle : coins arrondis 38"/>
                <p:cNvSpPr/>
                <p:nvPr/>
              </p:nvSpPr>
              <p:spPr>
                <a:xfrm>
                  <a:off x="5028260" y="4792054"/>
                  <a:ext cx="1856380" cy="432048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/>
                    <a:t>Bibliothèque Y </a:t>
                  </a:r>
                </a:p>
              </p:txBody>
            </p:sp>
            <p:sp>
              <p:nvSpPr>
                <p:cNvPr id="40" name="Rectangle : coins arrondis 39"/>
                <p:cNvSpPr/>
                <p:nvPr/>
              </p:nvSpPr>
              <p:spPr>
                <a:xfrm>
                  <a:off x="5099401" y="5440126"/>
                  <a:ext cx="1856380" cy="432048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/>
                    <a:t>Bibliothèque Z </a:t>
                  </a:r>
                </a:p>
              </p:txBody>
            </p:sp>
            <p:cxnSp>
              <p:nvCxnSpPr>
                <p:cNvPr id="41" name="Connecteur droit avec flèche 40"/>
                <p:cNvCxnSpPr>
                  <a:cxnSpLocks/>
                  <a:stCxn id="44" idx="3"/>
                  <a:endCxn id="38" idx="1"/>
                </p:cNvCxnSpPr>
                <p:nvPr/>
              </p:nvCxnSpPr>
              <p:spPr>
                <a:xfrm flipV="1">
                  <a:off x="4243977" y="4289790"/>
                  <a:ext cx="697051" cy="597424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/>
                <p:cNvCxnSpPr>
                  <a:cxnSpLocks/>
                  <a:stCxn id="44" idx="3"/>
                  <a:endCxn id="39" idx="1"/>
                </p:cNvCxnSpPr>
                <p:nvPr/>
              </p:nvCxnSpPr>
              <p:spPr>
                <a:xfrm>
                  <a:off x="4243977" y="4887214"/>
                  <a:ext cx="784282" cy="120864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avec flèche 42"/>
                <p:cNvCxnSpPr>
                  <a:cxnSpLocks/>
                  <a:stCxn id="44" idx="3"/>
                  <a:endCxn id="40" idx="1"/>
                </p:cNvCxnSpPr>
                <p:nvPr/>
              </p:nvCxnSpPr>
              <p:spPr>
                <a:xfrm>
                  <a:off x="4243977" y="4887214"/>
                  <a:ext cx="855424" cy="768936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 : coins arrondis 43"/>
                <p:cNvSpPr/>
                <p:nvPr/>
              </p:nvSpPr>
              <p:spPr>
                <a:xfrm>
                  <a:off x="2334246" y="4652959"/>
                  <a:ext cx="1909731" cy="46851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/>
                    <a:t>package.json</a:t>
                  </a:r>
                  <a:endParaRPr lang="fr-FR" dirty="0"/>
                </a:p>
              </p:txBody>
            </p:sp>
          </p:grpSp>
        </p:grpSp>
        <p:sp>
          <p:nvSpPr>
            <p:cNvPr id="45" name="Rectangle : coins arrondis 44"/>
            <p:cNvSpPr/>
            <p:nvPr/>
          </p:nvSpPr>
          <p:spPr>
            <a:xfrm>
              <a:off x="6484944" y="2919786"/>
              <a:ext cx="1519366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A </a:t>
              </a:r>
            </a:p>
          </p:txBody>
        </p:sp>
        <p:sp>
          <p:nvSpPr>
            <p:cNvPr id="46" name="Rectangle : coins arrondis 45"/>
            <p:cNvSpPr/>
            <p:nvPr/>
          </p:nvSpPr>
          <p:spPr>
            <a:xfrm>
              <a:off x="6637344" y="3072186"/>
              <a:ext cx="1519366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A </a:t>
              </a:r>
            </a:p>
          </p:txBody>
        </p:sp>
        <p:sp>
          <p:nvSpPr>
            <p:cNvPr id="47" name="Rectangle : coins arrondis 46"/>
            <p:cNvSpPr/>
            <p:nvPr/>
          </p:nvSpPr>
          <p:spPr>
            <a:xfrm>
              <a:off x="6789744" y="3224586"/>
              <a:ext cx="1519366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A </a:t>
              </a:r>
            </a:p>
          </p:txBody>
        </p:sp>
        <p:sp>
          <p:nvSpPr>
            <p:cNvPr id="48" name="Rectangle : coins arrondis 47"/>
            <p:cNvSpPr/>
            <p:nvPr/>
          </p:nvSpPr>
          <p:spPr>
            <a:xfrm>
              <a:off x="6942144" y="3376986"/>
              <a:ext cx="1519366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A </a:t>
              </a:r>
            </a:p>
          </p:txBody>
        </p:sp>
        <p:sp>
          <p:nvSpPr>
            <p:cNvPr id="49" name="Rectangle : coins arrondis 48"/>
            <p:cNvSpPr/>
            <p:nvPr/>
          </p:nvSpPr>
          <p:spPr>
            <a:xfrm>
              <a:off x="7094544" y="3529386"/>
              <a:ext cx="1519366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A </a:t>
              </a:r>
            </a:p>
          </p:txBody>
        </p:sp>
        <p:sp>
          <p:nvSpPr>
            <p:cNvPr id="50" name="Rectangle : coins arrondis 49"/>
            <p:cNvSpPr/>
            <p:nvPr/>
          </p:nvSpPr>
          <p:spPr>
            <a:xfrm>
              <a:off x="7246944" y="3681786"/>
              <a:ext cx="1519366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A </a:t>
              </a:r>
            </a:p>
          </p:txBody>
        </p:sp>
        <p:sp>
          <p:nvSpPr>
            <p:cNvPr id="52" name="Rectangle : coins arrondis 51"/>
            <p:cNvSpPr/>
            <p:nvPr/>
          </p:nvSpPr>
          <p:spPr>
            <a:xfrm>
              <a:off x="7399344" y="3834186"/>
              <a:ext cx="1519366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Bibliothèque A </a:t>
              </a:r>
            </a:p>
          </p:txBody>
        </p:sp>
        <p:cxnSp>
          <p:nvCxnSpPr>
            <p:cNvPr id="53" name="Connecteur droit avec flèche 52"/>
            <p:cNvCxnSpPr>
              <a:cxnSpLocks/>
              <a:stCxn id="38" idx="3"/>
              <a:endCxn id="45" idx="1"/>
            </p:cNvCxnSpPr>
            <p:nvPr/>
          </p:nvCxnSpPr>
          <p:spPr>
            <a:xfrm flipV="1">
              <a:off x="5914438" y="3135810"/>
              <a:ext cx="570506" cy="5805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cxnSpLocks/>
              <a:stCxn id="38" idx="3"/>
              <a:endCxn id="46" idx="1"/>
            </p:cNvCxnSpPr>
            <p:nvPr/>
          </p:nvCxnSpPr>
          <p:spPr>
            <a:xfrm>
              <a:off x="5914438" y="3193864"/>
              <a:ext cx="722906" cy="9434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>
              <a:cxnSpLocks/>
              <a:stCxn id="38" idx="3"/>
            </p:cNvCxnSpPr>
            <p:nvPr/>
          </p:nvCxnSpPr>
          <p:spPr>
            <a:xfrm>
              <a:off x="5914438" y="3193864"/>
              <a:ext cx="875306" cy="2467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cxnSpLocks/>
              <a:stCxn id="39" idx="3"/>
            </p:cNvCxnSpPr>
            <p:nvPr/>
          </p:nvCxnSpPr>
          <p:spPr>
            <a:xfrm flipV="1">
              <a:off x="5985833" y="3440610"/>
              <a:ext cx="803911" cy="47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cxnSpLocks/>
              <a:stCxn id="39" idx="3"/>
              <a:endCxn id="48" idx="1"/>
            </p:cNvCxnSpPr>
            <p:nvPr/>
          </p:nvCxnSpPr>
          <p:spPr>
            <a:xfrm flipV="1">
              <a:off x="5985833" y="3593010"/>
              <a:ext cx="956311" cy="3191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cxnSpLocks/>
              <a:stCxn id="39" idx="3"/>
              <a:endCxn id="49" idx="1"/>
            </p:cNvCxnSpPr>
            <p:nvPr/>
          </p:nvCxnSpPr>
          <p:spPr>
            <a:xfrm flipV="1">
              <a:off x="5985833" y="3745410"/>
              <a:ext cx="1108711" cy="1667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>
              <a:cxnSpLocks/>
              <a:stCxn id="40" idx="3"/>
              <a:endCxn id="50" idx="1"/>
            </p:cNvCxnSpPr>
            <p:nvPr/>
          </p:nvCxnSpPr>
          <p:spPr>
            <a:xfrm flipV="1">
              <a:off x="6044059" y="3897810"/>
              <a:ext cx="1202885" cy="66241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cxnSpLocks/>
              <a:stCxn id="40" idx="3"/>
              <a:endCxn id="52" idx="1"/>
            </p:cNvCxnSpPr>
            <p:nvPr/>
          </p:nvCxnSpPr>
          <p:spPr>
            <a:xfrm flipV="1">
              <a:off x="6044059" y="4050210"/>
              <a:ext cx="1355285" cy="51001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ZoneTexte 72"/>
          <p:cNvSpPr txBox="1"/>
          <p:nvPr/>
        </p:nvSpPr>
        <p:spPr>
          <a:xfrm>
            <a:off x="249604" y="4617395"/>
            <a:ext cx="866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bower</a:t>
            </a:r>
            <a:r>
              <a:rPr lang="fr-FR" dirty="0"/>
              <a:t> </a:t>
            </a:r>
            <a:r>
              <a:rPr lang="fr-FR" dirty="0">
                <a:solidFill>
                  <a:srgbClr val="FF00FF"/>
                </a:solidFill>
              </a:rPr>
              <a:t>contrairement</a:t>
            </a:r>
            <a:r>
              <a:rPr lang="fr-FR" dirty="0"/>
              <a:t> à</a:t>
            </a:r>
            <a:r>
              <a:rPr lang="fr-FR" b="1" dirty="0"/>
              <a:t> </a:t>
            </a:r>
            <a:r>
              <a:rPr lang="fr-FR" b="1" dirty="0" err="1"/>
              <a:t>npm</a:t>
            </a:r>
            <a:r>
              <a:rPr lang="fr-FR" dirty="0"/>
              <a:t> recroise les interdépendances, ce qui veut dire que si la bibliothèques X et Y ont les mêmes dépendances, nous n'aurons pas de doublons.</a:t>
            </a:r>
          </a:p>
        </p:txBody>
      </p:sp>
      <p:grpSp>
        <p:nvGrpSpPr>
          <p:cNvPr id="78" name="Groupe 77"/>
          <p:cNvGrpSpPr/>
          <p:nvPr/>
        </p:nvGrpSpPr>
        <p:grpSpPr>
          <a:xfrm>
            <a:off x="256747" y="5519278"/>
            <a:ext cx="8391972" cy="859742"/>
            <a:chOff x="212476" y="5761858"/>
            <a:chExt cx="8391972" cy="859742"/>
          </a:xfrm>
        </p:grpSpPr>
        <p:sp>
          <p:nvSpPr>
            <p:cNvPr id="75" name="Rectangle : coins arrondis 74"/>
            <p:cNvSpPr/>
            <p:nvPr/>
          </p:nvSpPr>
          <p:spPr>
            <a:xfrm>
              <a:off x="212476" y="5761858"/>
              <a:ext cx="8391972" cy="859742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dirty="0">
                  <a:solidFill>
                    <a:prstClr val="black"/>
                  </a:solidFill>
                  <a:latin typeface="Calibri"/>
                </a:rPr>
                <a:t>Côté développement front-end, </a:t>
              </a: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npm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 est utilisé pour les outils tandis que </a:t>
              </a: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bower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 pour les dépendances du projet car plus rapide pour installer les dépendances. En développement serveur, </a:t>
              </a:r>
              <a:r>
                <a:rPr lang="fr-FR" b="1" dirty="0" err="1">
                  <a:solidFill>
                    <a:prstClr val="black"/>
                  </a:solidFill>
                  <a:latin typeface="Calibri"/>
                </a:rPr>
                <a:t>npm</a:t>
              </a:r>
              <a:r>
                <a:rPr lang="fr-FR" dirty="0">
                  <a:solidFill>
                    <a:prstClr val="black"/>
                  </a:solidFill>
                  <a:latin typeface="Calibri"/>
                </a:rPr>
                <a:t> est préférable.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5862208"/>
              <a:ext cx="694972" cy="694972"/>
            </a:xfrm>
            <a:prstGeom prst="rect">
              <a:avLst/>
            </a:prstGeom>
          </p:spPr>
        </p:pic>
      </p:grpSp>
      <p:sp>
        <p:nvSpPr>
          <p:cNvPr id="5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3511950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Programmation réactive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0755960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Programmation réactive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908720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Programmation réactive </a:t>
            </a:r>
            <a:r>
              <a:rPr lang="fr-FR" dirty="0"/>
              <a:t>(</a:t>
            </a:r>
            <a:r>
              <a:rPr lang="fr-FR" i="1" dirty="0" err="1"/>
              <a:t>reactive</a:t>
            </a:r>
            <a:r>
              <a:rPr lang="fr-FR" i="1" dirty="0"/>
              <a:t> </a:t>
            </a:r>
            <a:r>
              <a:rPr lang="fr-FR" i="1" dirty="0" err="1"/>
              <a:t>programming</a:t>
            </a:r>
            <a:r>
              <a:rPr lang="fr-FR" dirty="0"/>
              <a:t>)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Basé sur les événements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Un objet A sera observé lorsque celui-ci émettra un signal (événement), l'observable va lancer des actions qui se sont abonnés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408892" y="3375067"/>
            <a:ext cx="2088232" cy="4901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Objet A</a:t>
            </a:r>
          </a:p>
        </p:txBody>
      </p:sp>
      <p:sp>
        <p:nvSpPr>
          <p:cNvPr id="45" name="Rectangle : coins arrondis 44"/>
          <p:cNvSpPr/>
          <p:nvPr/>
        </p:nvSpPr>
        <p:spPr>
          <a:xfrm>
            <a:off x="3347864" y="2661012"/>
            <a:ext cx="2088232" cy="5519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observable</a:t>
            </a:r>
          </a:p>
        </p:txBody>
      </p:sp>
      <p:sp>
        <p:nvSpPr>
          <p:cNvPr id="46" name="Rectangle : coins arrondis 45"/>
          <p:cNvSpPr/>
          <p:nvPr/>
        </p:nvSpPr>
        <p:spPr>
          <a:xfrm>
            <a:off x="6516216" y="3480755"/>
            <a:ext cx="2088232" cy="479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10" name="Connecteur droit avec flèche 9"/>
          <p:cNvCxnSpPr>
            <a:cxnSpLocks/>
            <a:stCxn id="45" idx="1"/>
            <a:endCxn id="5" idx="3"/>
          </p:cNvCxnSpPr>
          <p:nvPr/>
        </p:nvCxnSpPr>
        <p:spPr>
          <a:xfrm flipH="1">
            <a:off x="2497124" y="2936994"/>
            <a:ext cx="850740" cy="6831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344996" y="2573048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Observateur surveille l'objet A s'il émet un événement</a:t>
            </a:r>
          </a:p>
        </p:txBody>
      </p:sp>
      <p:cxnSp>
        <p:nvCxnSpPr>
          <p:cNvPr id="51" name="Connecteur droit avec flèche 50"/>
          <p:cNvCxnSpPr>
            <a:cxnSpLocks/>
            <a:stCxn id="46" idx="0"/>
            <a:endCxn id="45" idx="3"/>
          </p:cNvCxnSpPr>
          <p:nvPr/>
        </p:nvCxnSpPr>
        <p:spPr>
          <a:xfrm flipH="1" flipV="1">
            <a:off x="5436096" y="2936994"/>
            <a:ext cx="2124236" cy="543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008603" y="2580639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Action qui s'abonne à cet observable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408892" y="5275404"/>
            <a:ext cx="2088232" cy="4901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Objet A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3347864" y="4561349"/>
            <a:ext cx="2088232" cy="5519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observable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6516216" y="5381092"/>
            <a:ext cx="2088232" cy="479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69" name="Connecteur droit avec flèche 68"/>
          <p:cNvCxnSpPr>
            <a:cxnSpLocks/>
            <a:stCxn id="66" idx="3"/>
            <a:endCxn id="67" idx="1"/>
          </p:cNvCxnSpPr>
          <p:nvPr/>
        </p:nvCxnSpPr>
        <p:spPr>
          <a:xfrm flipV="1">
            <a:off x="2497124" y="4837331"/>
            <a:ext cx="850740" cy="6831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cxnSpLocks/>
            <a:stCxn id="67" idx="3"/>
            <a:endCxn id="68" idx="1"/>
          </p:cNvCxnSpPr>
          <p:nvPr/>
        </p:nvCxnSpPr>
        <p:spPr>
          <a:xfrm>
            <a:off x="5436096" y="4837331"/>
            <a:ext cx="1080120" cy="7837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2333669" y="4814231"/>
            <a:ext cx="87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Vas y !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782859" y="4802560"/>
            <a:ext cx="2755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L'action est exécutée</a:t>
            </a:r>
          </a:p>
        </p:txBody>
      </p:sp>
      <p:sp>
        <p:nvSpPr>
          <p:cNvPr id="79" name="Ellipse 78"/>
          <p:cNvSpPr/>
          <p:nvPr/>
        </p:nvSpPr>
        <p:spPr>
          <a:xfrm>
            <a:off x="408892" y="2572781"/>
            <a:ext cx="562708" cy="5810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80" name="Ellipse 79"/>
          <p:cNvSpPr/>
          <p:nvPr/>
        </p:nvSpPr>
        <p:spPr>
          <a:xfrm>
            <a:off x="409821" y="4429419"/>
            <a:ext cx="562708" cy="5810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22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651360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Programmation réactive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90872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Autre façon :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Rectangle : coins arrondis 44"/>
          <p:cNvSpPr/>
          <p:nvPr/>
        </p:nvSpPr>
        <p:spPr>
          <a:xfrm>
            <a:off x="1727684" y="1543010"/>
            <a:ext cx="2088232" cy="5519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observable</a:t>
            </a:r>
          </a:p>
        </p:txBody>
      </p:sp>
      <p:sp>
        <p:nvSpPr>
          <p:cNvPr id="46" name="Rectangle : coins arrondis 45"/>
          <p:cNvSpPr/>
          <p:nvPr/>
        </p:nvSpPr>
        <p:spPr>
          <a:xfrm>
            <a:off x="4932040" y="2313312"/>
            <a:ext cx="2088232" cy="479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51" name="Connecteur droit avec flèche 50"/>
          <p:cNvCxnSpPr>
            <a:cxnSpLocks/>
            <a:stCxn id="46" idx="0"/>
            <a:endCxn id="45" idx="3"/>
          </p:cNvCxnSpPr>
          <p:nvPr/>
        </p:nvCxnSpPr>
        <p:spPr>
          <a:xfrm flipH="1" flipV="1">
            <a:off x="3815916" y="1818992"/>
            <a:ext cx="2160240" cy="494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986045" y="916190"/>
            <a:ext cx="2811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Actions qui se sont abonnées à cette observable</a:t>
            </a:r>
          </a:p>
        </p:txBody>
      </p:sp>
      <p:sp>
        <p:nvSpPr>
          <p:cNvPr id="79" name="Ellipse 78"/>
          <p:cNvSpPr/>
          <p:nvPr/>
        </p:nvSpPr>
        <p:spPr>
          <a:xfrm>
            <a:off x="409821" y="1507863"/>
            <a:ext cx="562708" cy="5810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80" name="Ellipse 79"/>
          <p:cNvSpPr/>
          <p:nvPr/>
        </p:nvSpPr>
        <p:spPr>
          <a:xfrm>
            <a:off x="409821" y="4429419"/>
            <a:ext cx="562708" cy="5810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23" name="Rectangle : coins arrondis 22"/>
          <p:cNvSpPr/>
          <p:nvPr/>
        </p:nvSpPr>
        <p:spPr>
          <a:xfrm>
            <a:off x="2595337" y="2746218"/>
            <a:ext cx="2088232" cy="479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sp>
        <p:nvSpPr>
          <p:cNvPr id="24" name="Rectangle : coins arrondis 23"/>
          <p:cNvSpPr/>
          <p:nvPr/>
        </p:nvSpPr>
        <p:spPr>
          <a:xfrm>
            <a:off x="5436096" y="1283885"/>
            <a:ext cx="2088232" cy="479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25" name="Connecteur droit avec flèche 24"/>
          <p:cNvCxnSpPr>
            <a:cxnSpLocks/>
            <a:stCxn id="24" idx="1"/>
          </p:cNvCxnSpPr>
          <p:nvPr/>
        </p:nvCxnSpPr>
        <p:spPr>
          <a:xfrm flipH="1">
            <a:off x="3815916" y="1523863"/>
            <a:ext cx="1620180" cy="301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23" idx="0"/>
            <a:endCxn id="45" idx="2"/>
          </p:cNvCxnSpPr>
          <p:nvPr/>
        </p:nvCxnSpPr>
        <p:spPr>
          <a:xfrm flipH="1" flipV="1">
            <a:off x="2771800" y="2094974"/>
            <a:ext cx="867653" cy="651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/>
          <p:cNvSpPr/>
          <p:nvPr/>
        </p:nvSpPr>
        <p:spPr>
          <a:xfrm>
            <a:off x="1941929" y="4734464"/>
            <a:ext cx="2088232" cy="5519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observable</a:t>
            </a:r>
          </a:p>
        </p:txBody>
      </p:sp>
      <p:sp>
        <p:nvSpPr>
          <p:cNvPr id="32" name="Rectangle : coins arrondis 31"/>
          <p:cNvSpPr/>
          <p:nvPr/>
        </p:nvSpPr>
        <p:spPr>
          <a:xfrm>
            <a:off x="5146285" y="5504766"/>
            <a:ext cx="2088232" cy="479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33" name="Connecteur droit avec flèche 32"/>
          <p:cNvCxnSpPr>
            <a:cxnSpLocks/>
          </p:cNvCxnSpPr>
          <p:nvPr/>
        </p:nvCxnSpPr>
        <p:spPr>
          <a:xfrm rot="10800000" flipH="1" flipV="1">
            <a:off x="4030161" y="5010446"/>
            <a:ext cx="2160240" cy="494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/>
          <p:cNvSpPr/>
          <p:nvPr/>
        </p:nvSpPr>
        <p:spPr>
          <a:xfrm>
            <a:off x="2809582" y="5937672"/>
            <a:ext cx="2088232" cy="479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sp>
        <p:nvSpPr>
          <p:cNvPr id="36" name="Rectangle : coins arrondis 35"/>
          <p:cNvSpPr/>
          <p:nvPr/>
        </p:nvSpPr>
        <p:spPr>
          <a:xfrm>
            <a:off x="5650341" y="4475339"/>
            <a:ext cx="2088232" cy="479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37" name="Connecteur droit avec flèche 36"/>
          <p:cNvCxnSpPr>
            <a:cxnSpLocks/>
          </p:cNvCxnSpPr>
          <p:nvPr/>
        </p:nvCxnSpPr>
        <p:spPr>
          <a:xfrm rot="10800000" flipH="1">
            <a:off x="4030161" y="4715317"/>
            <a:ext cx="1620180" cy="301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</p:cNvCxnSpPr>
          <p:nvPr/>
        </p:nvCxnSpPr>
        <p:spPr>
          <a:xfrm rot="10800000" flipH="1" flipV="1">
            <a:off x="2986045" y="5286428"/>
            <a:ext cx="867653" cy="651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53822" y="4281083"/>
            <a:ext cx="180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Exécute les actions</a:t>
            </a:r>
          </a:p>
        </p:txBody>
      </p:sp>
      <p:cxnSp>
        <p:nvCxnSpPr>
          <p:cNvPr id="40" name="Connecteur droit avec flèche 39"/>
          <p:cNvCxnSpPr>
            <a:cxnSpLocks/>
            <a:endCxn id="31" idx="1"/>
          </p:cNvCxnSpPr>
          <p:nvPr/>
        </p:nvCxnSpPr>
        <p:spPr>
          <a:xfrm flipV="1">
            <a:off x="825804" y="5010446"/>
            <a:ext cx="1116125" cy="8279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61309" y="5768395"/>
            <a:ext cx="82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Vas y !</a:t>
            </a:r>
          </a:p>
        </p:txBody>
      </p:sp>
      <p:sp>
        <p:nvSpPr>
          <p:cNvPr id="2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6874623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Programmation réactive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529" y="1844824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Observable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Objet qui va récupérer l'événement et lancer des actions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Quelques méthodes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err="1"/>
              <a:t>map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) : applique une fonction </a:t>
            </a:r>
            <a:r>
              <a:rPr lang="fr-FR" b="1" dirty="0" err="1"/>
              <a:t>fn</a:t>
            </a:r>
            <a:r>
              <a:rPr lang="fr-FR" dirty="0"/>
              <a:t> à chaque événement et retourne la valeur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filter</a:t>
            </a:r>
            <a:r>
              <a:rPr lang="fr-FR" dirty="0"/>
              <a:t>(condition) : laisse passer l'événement sur la condition est vraie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) : exécute une fonction </a:t>
            </a:r>
            <a:r>
              <a:rPr lang="fr-FR" b="1" dirty="0" err="1"/>
              <a:t>fn</a:t>
            </a:r>
            <a:r>
              <a:rPr lang="fr-FR" b="1" dirty="0"/>
              <a:t> </a:t>
            </a:r>
            <a:r>
              <a:rPr lang="fr-FR" dirty="0"/>
              <a:t>à chaque événement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6454741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Programmation réactive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8630" y="591284"/>
            <a:ext cx="8712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RxJS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Bibliothèque pour faire de la programmation réactive 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</a:rPr>
              <a:t>Documentation : https://github.com/Reactive-Extensions/RxJS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Choisit par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On retrouve des bibliothèques équivalente pour la plupart des langages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6458231" y="5827590"/>
            <a:ext cx="1659166" cy="808308"/>
            <a:chOff x="426635" y="2310208"/>
            <a:chExt cx="1208131" cy="808308"/>
          </a:xfrm>
        </p:grpSpPr>
        <p:sp>
          <p:nvSpPr>
            <p:cNvPr id="26" name="Rectangle 25"/>
            <p:cNvSpPr/>
            <p:nvPr>
              <p:custDataLst>
                <p:custData r:id="rId2"/>
              </p:custDataLst>
            </p:nvPr>
          </p:nvSpPr>
          <p:spPr>
            <a:xfrm>
              <a:off x="426635" y="2708921"/>
              <a:ext cx="1208131" cy="40959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30 24 27</a:t>
              </a:r>
            </a:p>
          </p:txBody>
        </p:sp>
        <p:sp>
          <p:nvSpPr>
            <p:cNvPr id="27" name="Rectangle : avec coins supérieurs arrondis 26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affiche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07504" y="2190199"/>
            <a:ext cx="5505896" cy="4445699"/>
            <a:chOff x="755576" y="2251085"/>
            <a:chExt cx="5505896" cy="4445699"/>
          </a:xfrm>
        </p:grpSpPr>
        <p:grpSp>
          <p:nvGrpSpPr>
            <p:cNvPr id="21" name="Groupe 20"/>
            <p:cNvGrpSpPr/>
            <p:nvPr/>
          </p:nvGrpSpPr>
          <p:grpSpPr>
            <a:xfrm>
              <a:off x="755576" y="2251085"/>
              <a:ext cx="5371483" cy="4445699"/>
              <a:chOff x="426634" y="2310208"/>
              <a:chExt cx="3911274" cy="4445699"/>
            </a:xfrm>
          </p:grpSpPr>
          <p:sp>
            <p:nvSpPr>
              <p:cNvPr id="22" name="Rectangle 21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426635" y="2708920"/>
                <a:ext cx="3911273" cy="4046987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import { Component } </a:t>
                </a:r>
                <a:r>
                  <a:rPr lang="fr-FR" sz="1600" b="1" dirty="0" err="1">
                    <a:solidFill>
                      <a:prstClr val="black"/>
                    </a:solidFill>
                  </a:rPr>
                  <a:t>from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 '@</a:t>
                </a:r>
                <a:r>
                  <a:rPr lang="fr-FR" sz="1600" b="1" dirty="0" err="1">
                    <a:solidFill>
                      <a:prstClr val="black"/>
                    </a:solidFill>
                  </a:rPr>
                  <a:t>angular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/</a:t>
                </a:r>
                <a:r>
                  <a:rPr lang="fr-FR" sz="1600" b="1" dirty="0" err="1">
                    <a:solidFill>
                      <a:prstClr val="black"/>
                    </a:solidFill>
                  </a:rPr>
                  <a:t>core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';</a:t>
                </a:r>
              </a:p>
              <a:p>
                <a:pPr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import { </a:t>
                </a:r>
                <a:r>
                  <a:rPr lang="fr-FR" sz="1600" b="1" dirty="0">
                    <a:solidFill>
                      <a:srgbClr val="FF0000"/>
                    </a:solidFill>
                  </a:rPr>
                  <a:t>Observable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 } </a:t>
                </a:r>
                <a:r>
                  <a:rPr lang="fr-FR" sz="1600" b="1" dirty="0" err="1">
                    <a:solidFill>
                      <a:prstClr val="black"/>
                    </a:solidFill>
                  </a:rPr>
                  <a:t>from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 '</a:t>
                </a:r>
                <a:r>
                  <a:rPr lang="fr-FR" sz="1600" b="1" dirty="0" err="1">
                    <a:solidFill>
                      <a:srgbClr val="FF0000"/>
                    </a:solidFill>
                  </a:rPr>
                  <a:t>rxjs</a:t>
                </a:r>
                <a:r>
                  <a:rPr lang="fr-FR" sz="1600" b="1" dirty="0">
                    <a:solidFill>
                      <a:srgbClr val="FF0000"/>
                    </a:solidFill>
                  </a:rPr>
                  <a:t>/</a:t>
                </a:r>
                <a:r>
                  <a:rPr lang="fr-FR" sz="1600" b="1" dirty="0" err="1">
                    <a:solidFill>
                      <a:srgbClr val="FF0000"/>
                    </a:solidFill>
                  </a:rPr>
                  <a:t>Rx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';</a:t>
                </a:r>
              </a:p>
              <a:p>
                <a:pPr>
                  <a:defRPr/>
                </a:pPr>
                <a:endParaRPr lang="fr-FR" sz="1600" b="1" dirty="0">
                  <a:solidFill>
                    <a:prstClr val="black"/>
                  </a:solidFill>
                </a:endParaRPr>
              </a:p>
              <a:p>
                <a:pPr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@Component({  </a:t>
                </a:r>
              </a:p>
              <a:p>
                <a:pPr lvl="1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</a:rPr>
                  <a:t>selector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: 'mon-</a:t>
                </a:r>
                <a:r>
                  <a:rPr lang="fr-FR" sz="1600" b="1" dirty="0" err="1">
                    <a:solidFill>
                      <a:prstClr val="black"/>
                    </a:solidFill>
                  </a:rPr>
                  <a:t>comp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',  </a:t>
                </a:r>
              </a:p>
              <a:p>
                <a:pPr lvl="1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</a:rPr>
                  <a:t>templateUrl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: './exemple.component.html'</a:t>
                </a:r>
              </a:p>
              <a:p>
                <a:pPr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})</a:t>
                </a:r>
              </a:p>
              <a:p>
                <a:pPr>
                  <a:defRPr/>
                </a:pPr>
                <a:endParaRPr lang="fr-FR" sz="1600" b="1" dirty="0">
                  <a:solidFill>
                    <a:prstClr val="black"/>
                  </a:solidFill>
                </a:endParaRPr>
              </a:p>
              <a:p>
                <a:pPr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export class </a:t>
                </a:r>
                <a:r>
                  <a:rPr lang="fr-FR" sz="1600" b="1" dirty="0" err="1">
                    <a:solidFill>
                      <a:prstClr val="black"/>
                    </a:solidFill>
                  </a:rPr>
                  <a:t>AppComponent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 {  </a:t>
                </a:r>
              </a:p>
              <a:p>
                <a:pPr lvl="1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</a:rPr>
                  <a:t>constructor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(){    </a:t>
                </a:r>
              </a:p>
              <a:p>
                <a:pPr lvl="2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</a:rPr>
                  <a:t>Observable.from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( [2, 10, 5, 8, 9] )</a:t>
                </a:r>
              </a:p>
              <a:p>
                <a:pPr lvl="2"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      .</a:t>
                </a:r>
                <a:r>
                  <a:rPr lang="fr-FR" sz="1600" b="1" dirty="0" err="1">
                    <a:solidFill>
                      <a:prstClr val="black"/>
                    </a:solidFill>
                  </a:rPr>
                  <a:t>map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(x =&gt; x * 3)</a:t>
                </a:r>
              </a:p>
              <a:p>
                <a:pPr lvl="2"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      .</a:t>
                </a:r>
                <a:r>
                  <a:rPr lang="fr-FR" sz="1600" b="1" dirty="0" err="1">
                    <a:solidFill>
                      <a:prstClr val="black"/>
                    </a:solidFill>
                  </a:rPr>
                  <a:t>filter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(x =&gt; x &gt; 20)</a:t>
                </a:r>
              </a:p>
              <a:p>
                <a:pPr lvl="2"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      .</a:t>
                </a:r>
                <a:r>
                  <a:rPr lang="fr-FR" sz="1600" b="1" dirty="0" err="1">
                    <a:solidFill>
                      <a:prstClr val="black"/>
                    </a:solidFill>
                  </a:rPr>
                  <a:t>subscribe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(x =&gt; console.log(x));  </a:t>
                </a:r>
              </a:p>
              <a:p>
                <a:pPr lvl="1"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}</a:t>
                </a:r>
              </a:p>
              <a:p>
                <a:pPr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}</a:t>
                </a:r>
              </a:p>
            </p:txBody>
          </p:sp>
          <p:sp>
            <p:nvSpPr>
              <p:cNvPr id="23" name="Rectangle : avec coins supérieurs arrondis 22"/>
              <p:cNvSpPr/>
              <p:nvPr/>
            </p:nvSpPr>
            <p:spPr>
              <a:xfrm>
                <a:off x="426634" y="2310208"/>
                <a:ext cx="1971251" cy="399833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  <a:cs typeface="Courier New" panose="02070309020205020404" pitchFamily="49" charset="0"/>
                  </a:rPr>
                  <a:t>exemple.component</a:t>
                </a:r>
                <a:r>
                  <a:rPr lang="es-ES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.</a:t>
                </a:r>
                <a:r>
                  <a:rPr lang="es-ES" sz="1600" b="1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ts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Rectangle : coins arrondis 7"/>
            <p:cNvSpPr/>
            <p:nvPr/>
          </p:nvSpPr>
          <p:spPr>
            <a:xfrm>
              <a:off x="1595906" y="5157191"/>
              <a:ext cx="3168352" cy="242457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>
              <a:cxnSpLocks/>
              <a:stCxn id="8" idx="3"/>
            </p:cNvCxnSpPr>
            <p:nvPr/>
          </p:nvCxnSpPr>
          <p:spPr>
            <a:xfrm flipV="1">
              <a:off x="4764258" y="2491273"/>
              <a:ext cx="1497214" cy="27871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ZoneTexte 14"/>
          <p:cNvSpPr txBox="1"/>
          <p:nvPr/>
        </p:nvSpPr>
        <p:spPr>
          <a:xfrm>
            <a:off x="5539134" y="2245793"/>
            <a:ext cx="34973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Création d'un observable sur un tableau</a:t>
            </a:r>
          </a:p>
          <a:p>
            <a:r>
              <a:rPr lang="fr-FR" sz="1600" dirty="0"/>
              <a:t>Il va s'exécuter comme un flux de données entrant.</a:t>
            </a:r>
          </a:p>
          <a:p>
            <a:endParaRPr lang="fr-FR" sz="1600" dirty="0"/>
          </a:p>
          <a:p>
            <a:r>
              <a:rPr lang="fr-FR" sz="1600" dirty="0"/>
              <a:t>Chacune des valeurs va être lue et lancer un événement avec la valeur</a:t>
            </a:r>
          </a:p>
          <a:p>
            <a:endParaRPr lang="fr-FR" sz="1600" dirty="0"/>
          </a:p>
          <a:p>
            <a:r>
              <a:rPr lang="fr-FR" sz="1600" dirty="0"/>
              <a:t>On multiplie chacune des valeurs par 3</a:t>
            </a:r>
          </a:p>
          <a:p>
            <a:endParaRPr lang="fr-FR" sz="1600" dirty="0"/>
          </a:p>
          <a:p>
            <a:r>
              <a:rPr lang="fr-FR" sz="1600" dirty="0"/>
              <a:t>Si la valeur fois 3 ne dépasse pas 20, on la filtre.</a:t>
            </a:r>
          </a:p>
          <a:p>
            <a:endParaRPr lang="fr-FR" sz="1600" dirty="0"/>
          </a:p>
          <a:p>
            <a:r>
              <a:rPr lang="fr-FR" sz="1600" dirty="0"/>
              <a:t>Nous affichons les valeurs non filtrées</a:t>
            </a:r>
          </a:p>
        </p:txBody>
      </p:sp>
      <p:sp>
        <p:nvSpPr>
          <p:cNvPr id="37" name="Rectangle : coins arrondis 36"/>
          <p:cNvSpPr/>
          <p:nvPr/>
        </p:nvSpPr>
        <p:spPr>
          <a:xfrm>
            <a:off x="956254" y="5338763"/>
            <a:ext cx="3168352" cy="239919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/>
          <p:cNvSpPr/>
          <p:nvPr/>
        </p:nvSpPr>
        <p:spPr>
          <a:xfrm>
            <a:off x="956254" y="5578682"/>
            <a:ext cx="3168352" cy="21602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/>
          <p:cNvSpPr/>
          <p:nvPr/>
        </p:nvSpPr>
        <p:spPr>
          <a:xfrm>
            <a:off x="956254" y="5794706"/>
            <a:ext cx="3168352" cy="250017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/>
          <p:cNvCxnSpPr>
            <a:cxnSpLocks/>
            <a:stCxn id="37" idx="3"/>
          </p:cNvCxnSpPr>
          <p:nvPr/>
        </p:nvCxnSpPr>
        <p:spPr>
          <a:xfrm flipV="1">
            <a:off x="4124606" y="4127500"/>
            <a:ext cx="1488794" cy="133122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cxnSpLocks/>
            <a:stCxn id="38" idx="3"/>
          </p:cNvCxnSpPr>
          <p:nvPr/>
        </p:nvCxnSpPr>
        <p:spPr>
          <a:xfrm flipV="1">
            <a:off x="4124606" y="4706608"/>
            <a:ext cx="1488794" cy="98008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cxnSpLocks/>
            <a:stCxn id="40" idx="3"/>
          </p:cNvCxnSpPr>
          <p:nvPr/>
        </p:nvCxnSpPr>
        <p:spPr>
          <a:xfrm flipV="1">
            <a:off x="4124606" y="5360224"/>
            <a:ext cx="1488794" cy="55949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0661492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Programmation réactive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8630" y="591284"/>
            <a:ext cx="871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>
                <a:solidFill>
                  <a:prstClr val="black"/>
                </a:solidFill>
              </a:rPr>
              <a:t>Angular</a:t>
            </a:r>
            <a:r>
              <a:rPr lang="fr-FR" dirty="0">
                <a:solidFill>
                  <a:prstClr val="black"/>
                </a:solidFill>
              </a:rPr>
              <a:t> et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RxJS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intègre une surcouche à la bibliothèque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RxJS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L'objet Observable se nomme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EventEmitter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240544" y="1591908"/>
            <a:ext cx="7632848" cy="5171236"/>
            <a:chOff x="426634" y="2310208"/>
            <a:chExt cx="5557899" cy="5171236"/>
          </a:xfrm>
        </p:grpSpPr>
        <p:sp>
          <p:nvSpPr>
            <p:cNvPr id="22" name="Rectangle 21"/>
            <p:cNvSpPr/>
            <p:nvPr>
              <p:custDataLst>
                <p:custData r:id="rId1"/>
              </p:custDataLst>
            </p:nvPr>
          </p:nvSpPr>
          <p:spPr>
            <a:xfrm>
              <a:off x="426635" y="2708920"/>
              <a:ext cx="5557898" cy="477252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import { Component, </a:t>
              </a:r>
              <a:r>
                <a:rPr lang="en-US" sz="1600" b="1" dirty="0" err="1">
                  <a:solidFill>
                    <a:srgbClr val="FF0000"/>
                  </a:solidFill>
                </a:rPr>
                <a:t>EventEmitter</a:t>
              </a:r>
              <a:r>
                <a:rPr lang="en-US" sz="1600" b="1" dirty="0">
                  <a:solidFill>
                    <a:prstClr val="black"/>
                  </a:solidFill>
                </a:rPr>
                <a:t>  } from '@angular/core';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…</a:t>
              </a:r>
            </a:p>
            <a:p>
              <a:pPr>
                <a:defRPr/>
              </a:pPr>
              <a:r>
                <a:rPr lang="fr-FR" sz="1600" b="1" dirty="0">
                  <a:solidFill>
                    <a:prstClr val="black"/>
                  </a:solidFill>
                </a:rPr>
                <a:t>export class </a:t>
              </a:r>
              <a:r>
                <a:rPr lang="fr-FR" sz="1600" b="1" dirty="0" err="1">
                  <a:solidFill>
                    <a:prstClr val="black"/>
                  </a:solidFill>
                </a:rPr>
                <a:t>AppComponent</a:t>
              </a:r>
              <a:r>
                <a:rPr lang="fr-FR" sz="1600" b="1" dirty="0">
                  <a:solidFill>
                    <a:prstClr val="black"/>
                  </a:solidFill>
                </a:rPr>
                <a:t> {  </a:t>
              </a:r>
            </a:p>
            <a:p>
              <a:pPr lvl="1">
                <a:defRPr/>
              </a:pPr>
              <a:r>
                <a:rPr lang="fr-FR" sz="1600" b="1" dirty="0" err="1">
                  <a:solidFill>
                    <a:prstClr val="black"/>
                  </a:solidFill>
                </a:rPr>
                <a:t>constructor</a:t>
              </a:r>
              <a:r>
                <a:rPr lang="fr-FR" sz="1600" b="1" dirty="0">
                  <a:solidFill>
                    <a:prstClr val="black"/>
                  </a:solidFill>
                </a:rPr>
                <a:t> {</a:t>
              </a:r>
              <a:endParaRPr lang="en-US" sz="1600" b="1" dirty="0">
                <a:solidFill>
                  <a:prstClr val="black"/>
                </a:solidFill>
              </a:endParaRP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let </a:t>
              </a:r>
              <a:r>
                <a:rPr lang="en-US" sz="1600" b="1" dirty="0" err="1">
                  <a:solidFill>
                    <a:prstClr val="black"/>
                  </a:solidFill>
                </a:rPr>
                <a:t>obs</a:t>
              </a:r>
              <a:r>
                <a:rPr lang="en-US" sz="1600" b="1" dirty="0">
                  <a:solidFill>
                    <a:prstClr val="black"/>
                  </a:solidFill>
                </a:rPr>
                <a:t> = new </a:t>
              </a:r>
              <a:r>
                <a:rPr lang="en-US" sz="1600" b="1" dirty="0" err="1">
                  <a:solidFill>
                    <a:srgbClr val="FF0000"/>
                  </a:solidFill>
                </a:rPr>
                <a:t>EventEmitter</a:t>
              </a:r>
              <a:r>
                <a:rPr lang="en-US" sz="1600" b="1" dirty="0">
                  <a:solidFill>
                    <a:prstClr val="black"/>
                  </a:solidFill>
                </a:rPr>
                <a:t>();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let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subscribe</a:t>
              </a:r>
              <a:r>
                <a:rPr lang="en-US" sz="1600" b="1" dirty="0">
                  <a:solidFill>
                    <a:prstClr val="black"/>
                  </a:solidFill>
                </a:rPr>
                <a:t> = </a:t>
              </a:r>
              <a:r>
                <a:rPr lang="en-US" sz="1600" b="1" dirty="0" err="1">
                  <a:solidFill>
                    <a:prstClr val="black"/>
                  </a:solidFill>
                </a:rPr>
                <a:t>obs.</a:t>
              </a:r>
              <a:r>
                <a:rPr lang="en-US" sz="1600" b="1" dirty="0" err="1">
                  <a:solidFill>
                    <a:srgbClr val="164BF6"/>
                  </a:solidFill>
                </a:rPr>
                <a:t>subscribe</a:t>
              </a:r>
              <a:r>
                <a:rPr lang="en-US" sz="1600" b="1" dirty="0">
                  <a:solidFill>
                    <a:srgbClr val="164BF6"/>
                  </a:solidFill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</a:rPr>
                <a:t>(</a:t>
              </a:r>
            </a:p>
            <a:p>
              <a:pPr lvl="3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value =&gt; console.log(value),</a:t>
              </a:r>
            </a:p>
            <a:p>
              <a:pPr lvl="3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error =&gt; console.log(error),</a:t>
              </a:r>
            </a:p>
            <a:p>
              <a:pPr lvl="3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() =&gt; console.log('fin')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);</a:t>
              </a:r>
            </a:p>
            <a:p>
              <a:pPr lvl="2">
                <a:defRPr/>
              </a:pPr>
              <a:endParaRPr lang="en-US" sz="1600" b="1" dirty="0">
                <a:solidFill>
                  <a:prstClr val="black"/>
                </a:solidFill>
              </a:endParaRPr>
            </a:p>
            <a:p>
              <a:pPr lvl="2"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obs.emit</a:t>
              </a:r>
              <a:r>
                <a:rPr lang="en-US" sz="1600" b="1" dirty="0">
                  <a:solidFill>
                    <a:prstClr val="black"/>
                  </a:solidFill>
                </a:rPr>
                <a:t>('valeur1');  </a:t>
              </a:r>
              <a:r>
                <a:rPr lang="en-US" sz="1600" dirty="0">
                  <a:solidFill>
                    <a:srgbClr val="FF00FF"/>
                  </a:solidFill>
                </a:rPr>
                <a:t>// </a:t>
              </a:r>
              <a:r>
                <a:rPr lang="en-US" sz="1600" dirty="0" err="1">
                  <a:solidFill>
                    <a:srgbClr val="FF00FF"/>
                  </a:solidFill>
                </a:rPr>
                <a:t>affiche</a:t>
              </a:r>
              <a:r>
                <a:rPr lang="en-US" sz="1600" dirty="0">
                  <a:solidFill>
                    <a:srgbClr val="FF00FF"/>
                  </a:solidFill>
                </a:rPr>
                <a:t> : valeur1</a:t>
              </a:r>
            </a:p>
            <a:p>
              <a:pPr lvl="2"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obs.emit</a:t>
              </a:r>
              <a:r>
                <a:rPr lang="en-US" sz="1600" b="1" dirty="0">
                  <a:solidFill>
                    <a:prstClr val="black"/>
                  </a:solidFill>
                </a:rPr>
                <a:t>('valeur2');  </a:t>
              </a:r>
              <a:r>
                <a:rPr lang="en-US" sz="1600" dirty="0">
                  <a:solidFill>
                    <a:srgbClr val="FF00FF"/>
                  </a:solidFill>
                </a:rPr>
                <a:t>// </a:t>
              </a:r>
              <a:r>
                <a:rPr lang="en-US" sz="1600" dirty="0" err="1">
                  <a:solidFill>
                    <a:srgbClr val="FF00FF"/>
                  </a:solidFill>
                </a:rPr>
                <a:t>affiche</a:t>
              </a:r>
              <a:r>
                <a:rPr lang="en-US" sz="1600" dirty="0">
                  <a:solidFill>
                    <a:srgbClr val="FF00FF"/>
                  </a:solidFill>
                </a:rPr>
                <a:t> : valeur1</a:t>
              </a:r>
            </a:p>
            <a:p>
              <a:pPr lvl="2"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obs.complete</a:t>
              </a:r>
              <a:r>
                <a:rPr lang="en-US" sz="1600" b="1" dirty="0">
                  <a:solidFill>
                    <a:prstClr val="black"/>
                  </a:solidFill>
                </a:rPr>
                <a:t>();         </a:t>
              </a:r>
              <a:r>
                <a:rPr lang="en-US" sz="1600" dirty="0">
                  <a:solidFill>
                    <a:srgbClr val="FF00FF"/>
                  </a:solidFill>
                </a:rPr>
                <a:t>// </a:t>
              </a:r>
              <a:r>
                <a:rPr lang="en-US" sz="1600" dirty="0" err="1">
                  <a:solidFill>
                    <a:srgbClr val="FF00FF"/>
                  </a:solidFill>
                </a:rPr>
                <a:t>affiche</a:t>
              </a:r>
              <a:r>
                <a:rPr lang="en-US" sz="1600" dirty="0">
                  <a:solidFill>
                    <a:srgbClr val="FF00FF"/>
                  </a:solidFill>
                </a:rPr>
                <a:t> : fin</a:t>
              </a:r>
            </a:p>
            <a:p>
              <a:pPr lvl="2">
                <a:defRPr/>
              </a:pPr>
              <a:endParaRPr lang="en-US" sz="1600" b="1" dirty="0">
                <a:solidFill>
                  <a:prstClr val="black"/>
                </a:solidFill>
              </a:endParaRPr>
            </a:p>
            <a:p>
              <a:pPr lvl="2">
                <a:defRPr/>
              </a:pP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</a:rPr>
                <a:t>subscribe</a:t>
              </a:r>
              <a:r>
                <a:rPr lang="en-US" sz="1600" b="1" dirty="0" err="1">
                  <a:solidFill>
                    <a:prstClr val="black"/>
                  </a:solidFill>
                </a:rPr>
                <a:t>.unsubscribe</a:t>
              </a:r>
              <a:r>
                <a:rPr lang="en-US" sz="1600" b="1" dirty="0">
                  <a:solidFill>
                    <a:prstClr val="black"/>
                  </a:solidFill>
                </a:rPr>
                <a:t>();   </a:t>
              </a:r>
              <a:r>
                <a:rPr lang="en-US" sz="1600" dirty="0">
                  <a:solidFill>
                    <a:srgbClr val="FF00FF"/>
                  </a:solidFill>
                </a:rPr>
                <a:t>// retire </a:t>
              </a:r>
              <a:r>
                <a:rPr lang="en-US" sz="1600" dirty="0" err="1">
                  <a:solidFill>
                    <a:srgbClr val="FF00FF"/>
                  </a:solidFill>
                </a:rPr>
                <a:t>toutes</a:t>
              </a:r>
              <a:r>
                <a:rPr lang="en-US" sz="1600" dirty="0">
                  <a:solidFill>
                    <a:srgbClr val="FF00FF"/>
                  </a:solidFill>
                </a:rPr>
                <a:t> les </a:t>
              </a:r>
              <a:r>
                <a:rPr lang="en-US" sz="1600" dirty="0" err="1">
                  <a:solidFill>
                    <a:srgbClr val="FF00FF"/>
                  </a:solidFill>
                </a:rPr>
                <a:t>méthodes</a:t>
              </a:r>
              <a:endParaRPr lang="en-US" sz="1600" dirty="0">
                <a:solidFill>
                  <a:srgbClr val="FF00FF"/>
                </a:solidFill>
              </a:endParaRPr>
            </a:p>
            <a:p>
              <a:pPr lvl="2"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obs.emit</a:t>
              </a:r>
              <a:r>
                <a:rPr lang="en-US" sz="1600" b="1" dirty="0">
                  <a:solidFill>
                    <a:prstClr val="black"/>
                  </a:solidFill>
                </a:rPr>
                <a:t>('valeur3');   </a:t>
              </a:r>
              <a:r>
                <a:rPr lang="en-US" sz="1600" dirty="0">
                  <a:solidFill>
                    <a:srgbClr val="FF00FF"/>
                  </a:solidFill>
                </a:rPr>
                <a:t>// ne </a:t>
              </a:r>
              <a:r>
                <a:rPr lang="en-US" sz="1600" dirty="0" err="1">
                  <a:solidFill>
                    <a:srgbClr val="FF00FF"/>
                  </a:solidFill>
                </a:rPr>
                <a:t>provoque</a:t>
              </a:r>
              <a:r>
                <a:rPr lang="en-US" sz="1600" dirty="0">
                  <a:solidFill>
                    <a:srgbClr val="FF00FF"/>
                  </a:solidFill>
                </a:rPr>
                <a:t> </a:t>
              </a:r>
              <a:r>
                <a:rPr lang="en-US" sz="1600" dirty="0" err="1">
                  <a:solidFill>
                    <a:srgbClr val="FF00FF"/>
                  </a:solidFill>
                </a:rPr>
                <a:t>rien</a:t>
              </a:r>
              <a:endParaRPr lang="en-US" sz="1600" dirty="0">
                <a:solidFill>
                  <a:srgbClr val="FF00FF"/>
                </a:solidFill>
              </a:endParaRP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</a:p>
            <a:p>
              <a:pPr>
                <a:defRPr/>
              </a:pP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 : avec coins supérieurs arrondis 22"/>
            <p:cNvSpPr/>
            <p:nvPr/>
          </p:nvSpPr>
          <p:spPr>
            <a:xfrm>
              <a:off x="426634" y="2310208"/>
              <a:ext cx="197125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exemple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0424152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Les Directives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7072050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directives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5357" y="1916832"/>
            <a:ext cx="8712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Directive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Brique d'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Angular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qui va interagir avec le template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Une directive utilise un sélecteur CSS pour indiquer son point d'activation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div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: pour sélectionner les éléments HTML de type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div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.titre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: pour sélectionner tous les éléments ayant 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class="titre"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[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src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] :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éléments ayant l'attribut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src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=""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[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attr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=valeur] :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éléments ayant un attribut d'une certaine valeur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Possibilité d'utiliser une combinaison CSS :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div.titre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(div ayant une classe titre)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7898609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directives :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1349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Exemple :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323528" y="1117552"/>
            <a:ext cx="8280920" cy="2987045"/>
            <a:chOff x="426634" y="2310208"/>
            <a:chExt cx="6029796" cy="2987045"/>
          </a:xfrm>
        </p:grpSpPr>
        <p:sp>
          <p:nvSpPr>
            <p:cNvPr id="43" name="Rectangle 42"/>
            <p:cNvSpPr/>
            <p:nvPr>
              <p:custDataLst>
                <p:custData r:id="rId3"/>
              </p:custDataLst>
            </p:nvPr>
          </p:nvSpPr>
          <p:spPr>
            <a:xfrm>
              <a:off x="426635" y="2708921"/>
              <a:ext cx="6029795" cy="258833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import { Directive } from '@angular/core';</a:t>
              </a:r>
            </a:p>
            <a:p>
              <a:pPr>
                <a:defRPr/>
              </a:pPr>
              <a:endParaRPr lang="en-US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@Directive({  selector: '[</a:t>
              </a:r>
              <a:r>
                <a:rPr lang="en-US" b="1" dirty="0" err="1">
                  <a:solidFill>
                    <a:srgbClr val="FF00FF"/>
                  </a:solidFill>
                </a:rPr>
                <a:t>atcolor</a:t>
              </a:r>
              <a:r>
                <a:rPr lang="en-US" b="1" dirty="0">
                  <a:solidFill>
                    <a:prstClr val="black"/>
                  </a:solidFill>
                </a:rPr>
                <a:t>]'})</a:t>
              </a:r>
            </a:p>
            <a:p>
              <a:pPr>
                <a:defRPr/>
              </a:pPr>
              <a:endParaRPr lang="en-US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export class </a:t>
              </a:r>
              <a:r>
                <a:rPr lang="en-US" b="1" dirty="0" err="1">
                  <a:solidFill>
                    <a:srgbClr val="164BF6"/>
                  </a:solidFill>
                </a:rPr>
                <a:t>ColorDirective</a:t>
              </a:r>
              <a:r>
                <a:rPr lang="en-US" b="1" dirty="0">
                  <a:solidFill>
                    <a:prstClr val="black"/>
                  </a:solidFill>
                </a:rPr>
                <a:t> {  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constructor() { </a:t>
              </a:r>
            </a:p>
            <a:p>
              <a:pPr lvl="2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console.log("</a:t>
              </a:r>
              <a:r>
                <a:rPr lang="en-US" b="1" dirty="0" err="1">
                  <a:solidFill>
                    <a:prstClr val="black"/>
                  </a:solidFill>
                </a:rPr>
                <a:t>Je</a:t>
              </a:r>
              <a:r>
                <a:rPr lang="en-US" b="1" dirty="0">
                  <a:solidFill>
                    <a:prstClr val="black"/>
                  </a:solidFill>
                </a:rPr>
                <a:t> </a:t>
              </a:r>
              <a:r>
                <a:rPr lang="en-US" b="1" dirty="0" err="1">
                  <a:solidFill>
                    <a:prstClr val="black"/>
                  </a:solidFill>
                </a:rPr>
                <a:t>m'execute</a:t>
              </a:r>
              <a:r>
                <a:rPr lang="en-US" b="1" dirty="0">
                  <a:solidFill>
                    <a:prstClr val="black"/>
                  </a:solidFill>
                </a:rPr>
                <a:t> à </a:t>
              </a:r>
              <a:r>
                <a:rPr lang="en-US" b="1" dirty="0" err="1">
                  <a:solidFill>
                    <a:prstClr val="black"/>
                  </a:solidFill>
                </a:rPr>
                <a:t>chaque</a:t>
              </a:r>
              <a:r>
                <a:rPr lang="en-US" b="1" dirty="0">
                  <a:solidFill>
                    <a:prstClr val="black"/>
                  </a:solidFill>
                </a:rPr>
                <a:t> </a:t>
              </a:r>
              <a:r>
                <a:rPr lang="en-US" b="1" dirty="0" err="1">
                  <a:solidFill>
                    <a:prstClr val="black"/>
                  </a:solidFill>
                </a:rPr>
                <a:t>élément</a:t>
              </a:r>
              <a:r>
                <a:rPr lang="en-US" b="1" dirty="0">
                  <a:solidFill>
                    <a:prstClr val="black"/>
                  </a:solidFill>
                </a:rPr>
                <a:t> </a:t>
              </a:r>
              <a:r>
                <a:rPr lang="en-US" b="1" dirty="0" err="1">
                  <a:solidFill>
                    <a:prstClr val="black"/>
                  </a:solidFill>
                </a:rPr>
                <a:t>ayant</a:t>
              </a:r>
              <a:r>
                <a:rPr lang="en-US" b="1" dirty="0">
                  <a:solidFill>
                    <a:prstClr val="black"/>
                  </a:solidFill>
                </a:rPr>
                <a:t> </a:t>
              </a:r>
              <a:r>
                <a:rPr lang="en-US" b="1" dirty="0" err="1">
                  <a:solidFill>
                    <a:prstClr val="black"/>
                  </a:solidFill>
                </a:rPr>
                <a:t>l'attribut</a:t>
              </a:r>
              <a:r>
                <a:rPr lang="en-US" b="1" dirty="0">
                  <a:solidFill>
                    <a:prstClr val="black"/>
                  </a:solidFill>
                </a:rPr>
                <a:t> </a:t>
              </a:r>
              <a:r>
                <a:rPr lang="en-US" b="1" dirty="0" err="1">
                  <a:solidFill>
                    <a:prstClr val="black"/>
                  </a:solidFill>
                </a:rPr>
                <a:t>atcolor</a:t>
              </a:r>
              <a:r>
                <a:rPr lang="en-US" b="1" dirty="0">
                  <a:solidFill>
                    <a:prstClr val="black"/>
                  </a:solidFill>
                </a:rPr>
                <a:t> ");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}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}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 : avec coins supérieurs arrondis 43"/>
            <p:cNvSpPr/>
            <p:nvPr/>
          </p:nvSpPr>
          <p:spPr>
            <a:xfrm>
              <a:off x="426634" y="2310208"/>
              <a:ext cx="155334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color.directive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23528" y="4181688"/>
            <a:ext cx="7560840" cy="1842029"/>
            <a:chOff x="426635" y="2310208"/>
            <a:chExt cx="5505466" cy="1842029"/>
          </a:xfrm>
        </p:grpSpPr>
        <p:sp>
          <p:nvSpPr>
            <p:cNvPr id="10" name="Rectangle 9"/>
            <p:cNvSpPr/>
            <p:nvPr>
              <p:custDataLst>
                <p:custData r:id="rId2"/>
              </p:custDataLst>
            </p:nvPr>
          </p:nvSpPr>
          <p:spPr>
            <a:xfrm>
              <a:off x="426635" y="2708921"/>
              <a:ext cx="5505466" cy="144331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import { </a:t>
              </a:r>
              <a:r>
                <a:rPr lang="fr-FR" b="1" dirty="0" err="1">
                  <a:solidFill>
                    <a:srgbClr val="164BF6"/>
                  </a:solidFill>
                </a:rPr>
                <a:t>ColorDirective</a:t>
              </a:r>
              <a:r>
                <a:rPr lang="fr-FR" b="1" dirty="0">
                  <a:solidFill>
                    <a:prstClr val="black"/>
                  </a:solidFill>
                </a:rPr>
                <a:t> } </a:t>
              </a:r>
              <a:r>
                <a:rPr lang="fr-FR" b="1" dirty="0" err="1">
                  <a:solidFill>
                    <a:prstClr val="black"/>
                  </a:solidFill>
                </a:rPr>
                <a:t>from</a:t>
              </a:r>
              <a:r>
                <a:rPr lang="fr-FR" b="1" dirty="0">
                  <a:solidFill>
                    <a:prstClr val="black"/>
                  </a:solidFill>
                </a:rPr>
                <a:t> './chemin/</a:t>
              </a:r>
              <a:r>
                <a:rPr lang="fr-FR" b="1" dirty="0" err="1">
                  <a:solidFill>
                    <a:prstClr val="black"/>
                  </a:solidFill>
                </a:rPr>
                <a:t>color.directive</a:t>
              </a:r>
              <a:r>
                <a:rPr lang="fr-FR" b="1" dirty="0">
                  <a:solidFill>
                    <a:prstClr val="black"/>
                  </a:solidFill>
                </a:rPr>
                <a:t>';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@</a:t>
              </a:r>
              <a:r>
                <a:rPr lang="fr-FR" b="1" dirty="0" err="1">
                  <a:solidFill>
                    <a:prstClr val="black"/>
                  </a:solidFill>
                </a:rPr>
                <a:t>NgModule</a:t>
              </a:r>
              <a:r>
                <a:rPr lang="fr-FR" b="1" dirty="0">
                  <a:solidFill>
                    <a:prstClr val="black"/>
                  </a:solidFill>
                </a:rPr>
                <a:t>({  </a:t>
              </a:r>
            </a:p>
            <a:p>
              <a:pPr lvl="1">
                <a:defRPr/>
              </a:pPr>
              <a:r>
                <a:rPr lang="fr-FR" b="1" dirty="0" err="1">
                  <a:solidFill>
                    <a:prstClr val="black"/>
                  </a:solidFill>
                </a:rPr>
                <a:t>declarations</a:t>
              </a:r>
              <a:r>
                <a:rPr lang="fr-FR" b="1" dirty="0">
                  <a:solidFill>
                    <a:prstClr val="black"/>
                  </a:solidFill>
                </a:rPr>
                <a:t>: [</a:t>
              </a:r>
              <a:r>
                <a:rPr lang="fr-FR" b="1" dirty="0" err="1">
                  <a:solidFill>
                    <a:srgbClr val="164BF6"/>
                  </a:solidFill>
                </a:rPr>
                <a:t>ColorDirective</a:t>
              </a:r>
              <a:r>
                <a:rPr lang="fr-FR" b="1" dirty="0">
                  <a:solidFill>
                    <a:prstClr val="black"/>
                  </a:solidFill>
                </a:rPr>
                <a:t>],</a:t>
              </a:r>
            </a:p>
            <a:p>
              <a:pPr lvl="1"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…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})</a:t>
              </a:r>
            </a:p>
          </p:txBody>
        </p:sp>
        <p:sp>
          <p:nvSpPr>
            <p:cNvPr id="11" name="Rectangle : avec coins supérieurs arrondis 10"/>
            <p:cNvSpPr/>
            <p:nvPr/>
          </p:nvSpPr>
          <p:spPr>
            <a:xfrm>
              <a:off x="426635" y="2310208"/>
              <a:ext cx="4404373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m</a:t>
              </a:r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on.m</a:t>
              </a: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odule.ts</a:t>
              </a: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 : ajout dans les éléments utilisable par le module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755187" y="5691213"/>
            <a:ext cx="3403192" cy="1077687"/>
            <a:chOff x="426635" y="2310208"/>
            <a:chExt cx="2478053" cy="1077687"/>
          </a:xfrm>
        </p:grpSpPr>
        <p:sp>
          <p:nvSpPr>
            <p:cNvPr id="13" name="Rectangle 12"/>
            <p:cNvSpPr/>
            <p:nvPr>
              <p:custDataLst>
                <p:custData r:id="rId1"/>
              </p:custDataLst>
            </p:nvPr>
          </p:nvSpPr>
          <p:spPr>
            <a:xfrm>
              <a:off x="426635" y="2708921"/>
              <a:ext cx="2478053" cy="67897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&lt;h2 </a:t>
              </a:r>
              <a:r>
                <a:rPr lang="fr-FR" b="1" dirty="0" err="1">
                  <a:solidFill>
                    <a:srgbClr val="FF00FF"/>
                  </a:solidFill>
                </a:rPr>
                <a:t>atcolor</a:t>
              </a:r>
              <a:r>
                <a:rPr lang="fr-FR" b="1" dirty="0">
                  <a:solidFill>
                    <a:prstClr val="black"/>
                  </a:solidFill>
                </a:rPr>
                <a:t> &gt;Ma directive&lt;/h2&gt;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&lt;div </a:t>
              </a:r>
              <a:r>
                <a:rPr lang="fr-FR" b="1" dirty="0" err="1">
                  <a:solidFill>
                    <a:srgbClr val="FF00FF"/>
                  </a:solidFill>
                </a:rPr>
                <a:t>atcolor</a:t>
              </a:r>
              <a:r>
                <a:rPr lang="fr-FR" b="1" dirty="0">
                  <a:solidFill>
                    <a:prstClr val="black"/>
                  </a:solidFill>
                </a:rPr>
                <a:t>&gt;&lt;/div&gt;</a:t>
              </a: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9" name="Rectangle : coins arrondis 18"/>
          <p:cNvSpPr/>
          <p:nvPr/>
        </p:nvSpPr>
        <p:spPr>
          <a:xfrm>
            <a:off x="3886743" y="5828345"/>
            <a:ext cx="4987481" cy="80755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Dans la console du navigateur :</a:t>
            </a:r>
          </a:p>
          <a:p>
            <a:r>
              <a:rPr lang="en-US" sz="1600" b="1" dirty="0" err="1">
                <a:solidFill>
                  <a:prstClr val="black"/>
                </a:solidFill>
              </a:rPr>
              <a:t>Je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m'execute</a:t>
            </a:r>
            <a:r>
              <a:rPr lang="en-US" sz="1600" b="1" dirty="0">
                <a:solidFill>
                  <a:prstClr val="black"/>
                </a:solidFill>
              </a:rPr>
              <a:t> à </a:t>
            </a:r>
            <a:r>
              <a:rPr lang="en-US" sz="1600" b="1" dirty="0" err="1">
                <a:solidFill>
                  <a:prstClr val="black"/>
                </a:solidFill>
              </a:rPr>
              <a:t>chaque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élément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ayant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l'attribut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atcolor</a:t>
            </a:r>
            <a:br>
              <a:rPr lang="en-US" sz="1600" b="1" dirty="0">
                <a:solidFill>
                  <a:prstClr val="black"/>
                </a:solidFill>
              </a:rPr>
            </a:br>
            <a:r>
              <a:rPr lang="en-US" sz="1600" b="1" dirty="0" err="1">
                <a:solidFill>
                  <a:prstClr val="black"/>
                </a:solidFill>
              </a:rPr>
              <a:t>Je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m'execute</a:t>
            </a:r>
            <a:r>
              <a:rPr lang="en-US" sz="1600" b="1" dirty="0">
                <a:solidFill>
                  <a:prstClr val="black"/>
                </a:solidFill>
              </a:rPr>
              <a:t> à </a:t>
            </a:r>
            <a:r>
              <a:rPr lang="en-US" sz="1600" b="1" dirty="0" err="1">
                <a:solidFill>
                  <a:prstClr val="black"/>
                </a:solidFill>
              </a:rPr>
              <a:t>chaque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élément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ayant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l'attribut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atcolor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641110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directives : création avec entrées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9373" y="59273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Exemple avec paramétrage :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296815" y="957124"/>
            <a:ext cx="4824536" cy="4834814"/>
            <a:chOff x="426634" y="2310208"/>
            <a:chExt cx="3513011" cy="4834814"/>
          </a:xfrm>
        </p:grpSpPr>
        <p:sp>
          <p:nvSpPr>
            <p:cNvPr id="43" name="Rectangle 42"/>
            <p:cNvSpPr/>
            <p:nvPr>
              <p:custDataLst>
                <p:custData r:id="rId2"/>
              </p:custDataLst>
            </p:nvPr>
          </p:nvSpPr>
          <p:spPr>
            <a:xfrm>
              <a:off x="426634" y="2708920"/>
              <a:ext cx="3513011" cy="443610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import { Directive } from '@angular/core';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@Directive({  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selector: '[</a:t>
              </a:r>
              <a:r>
                <a:rPr lang="fr-FR" b="1" dirty="0" err="1">
                  <a:solidFill>
                    <a:srgbClr val="FF00FF"/>
                  </a:solidFill>
                </a:rPr>
                <a:t>atcolor</a:t>
              </a:r>
              <a:r>
                <a:rPr lang="en-US" b="1" dirty="0">
                  <a:solidFill>
                    <a:prstClr val="black"/>
                  </a:solidFill>
                </a:rPr>
                <a:t>]',  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inputs: [ </a:t>
              </a:r>
              <a:r>
                <a:rPr lang="en-US" b="1" dirty="0">
                  <a:solidFill>
                    <a:schemeClr val="tx1"/>
                  </a:solidFill>
                </a:rPr>
                <a:t>'</a:t>
              </a:r>
              <a:r>
                <a:rPr lang="en-US" b="1" dirty="0" err="1">
                  <a:solidFill>
                    <a:srgbClr val="FF0000"/>
                  </a:solidFill>
                </a:rPr>
                <a:t>conf</a:t>
              </a:r>
              <a:r>
                <a:rPr lang="en-US" b="1" dirty="0">
                  <a:solidFill>
                    <a:prstClr val="black"/>
                  </a:solidFill>
                </a:rPr>
                <a:t>: </a:t>
              </a:r>
              <a:r>
                <a:rPr lang="fr-FR" b="1" dirty="0" err="1">
                  <a:solidFill>
                    <a:srgbClr val="FF00FF"/>
                  </a:solidFill>
                </a:rPr>
                <a:t>atcolor</a:t>
              </a:r>
              <a:r>
                <a:rPr lang="fr-FR" b="1" dirty="0">
                  <a:solidFill>
                    <a:srgbClr val="FF00FF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',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en-US" b="1" dirty="0">
                  <a:solidFill>
                    <a:prstClr val="black"/>
                  </a:solidFill>
                </a:rPr>
                <a:t> '</a:t>
              </a:r>
              <a:r>
                <a:rPr lang="en-US" b="1" dirty="0" err="1">
                  <a:solidFill>
                    <a:srgbClr val="FF0000"/>
                  </a:solidFill>
                </a:rPr>
                <a:t>couleurs</a:t>
              </a:r>
              <a:r>
                <a:rPr lang="en-US" b="1" dirty="0">
                  <a:solidFill>
                    <a:prstClr val="black"/>
                  </a:solidFill>
                </a:rPr>
                <a:t>: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colors</a:t>
              </a:r>
              <a:r>
                <a:rPr lang="en-US" b="1" dirty="0">
                  <a:solidFill>
                    <a:prstClr val="black"/>
                  </a:solidFill>
                </a:rPr>
                <a:t>' ]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})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export class </a:t>
              </a:r>
              <a:r>
                <a:rPr lang="en-US" b="1" dirty="0" err="1">
                  <a:solidFill>
                    <a:prstClr val="black"/>
                  </a:solidFill>
                </a:rPr>
                <a:t>ColorDirective</a:t>
              </a:r>
              <a:r>
                <a:rPr lang="en-US" b="1" dirty="0">
                  <a:solidFill>
                    <a:prstClr val="black"/>
                  </a:solidFill>
                </a:rPr>
                <a:t> {  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constructor() {    </a:t>
              </a:r>
            </a:p>
            <a:p>
              <a:pPr lvl="2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console.log("start");  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}  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set </a:t>
              </a:r>
              <a:r>
                <a:rPr lang="en-US" b="1" dirty="0" err="1">
                  <a:solidFill>
                    <a:srgbClr val="FF0000"/>
                  </a:solidFill>
                </a:rPr>
                <a:t>conf</a:t>
              </a:r>
              <a:r>
                <a:rPr lang="en-US" b="1" dirty="0">
                  <a:solidFill>
                    <a:prstClr val="black"/>
                  </a:solidFill>
                </a:rPr>
                <a:t>(</a:t>
              </a:r>
              <a:r>
                <a:rPr lang="en-US" b="1" dirty="0">
                  <a:solidFill>
                    <a:srgbClr val="164BF6"/>
                  </a:solidFill>
                </a:rPr>
                <a:t>value</a:t>
              </a:r>
              <a:r>
                <a:rPr lang="en-US" b="1" dirty="0">
                  <a:solidFill>
                    <a:prstClr val="black"/>
                  </a:solidFill>
                </a:rPr>
                <a:t>) {    </a:t>
              </a:r>
            </a:p>
            <a:p>
              <a:pPr lvl="2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console.log(value);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}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set </a:t>
              </a:r>
              <a:r>
                <a:rPr lang="en-US" b="1" dirty="0" err="1">
                  <a:solidFill>
                    <a:srgbClr val="FF0000"/>
                  </a:solidFill>
                </a:rPr>
                <a:t>couleurs</a:t>
              </a:r>
              <a:r>
                <a:rPr lang="en-US" b="1" dirty="0">
                  <a:solidFill>
                    <a:prstClr val="black"/>
                  </a:solidFill>
                </a:rPr>
                <a:t>(</a:t>
              </a:r>
              <a:r>
                <a:rPr lang="en-US" b="1" dirty="0">
                  <a:solidFill>
                    <a:srgbClr val="164BF6"/>
                  </a:solidFill>
                </a:rPr>
                <a:t>value</a:t>
              </a:r>
              <a:r>
                <a:rPr lang="en-US" b="1" dirty="0">
                  <a:solidFill>
                    <a:prstClr val="black"/>
                  </a:solidFill>
                </a:rPr>
                <a:t>) {    </a:t>
              </a:r>
            </a:p>
            <a:p>
              <a:pPr lvl="2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console.log(value);</a:t>
              </a:r>
            </a:p>
            <a:p>
              <a:pPr lvl="1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}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}</a:t>
              </a:r>
              <a:endParaRPr lang="fr-FR" b="1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 : avec coins supérieurs arrondis 43"/>
            <p:cNvSpPr/>
            <p:nvPr/>
          </p:nvSpPr>
          <p:spPr>
            <a:xfrm>
              <a:off x="426634" y="2310208"/>
              <a:ext cx="155334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color.directive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411508" y="2660998"/>
            <a:ext cx="4504208" cy="1098701"/>
            <a:chOff x="426635" y="2289194"/>
            <a:chExt cx="3279764" cy="1098701"/>
          </a:xfrm>
        </p:grpSpPr>
        <p:sp>
          <p:nvSpPr>
            <p:cNvPr id="13" name="Rectangle 12"/>
            <p:cNvSpPr/>
            <p:nvPr>
              <p:custDataLst>
                <p:custData r:id="rId1"/>
              </p:custDataLst>
            </p:nvPr>
          </p:nvSpPr>
          <p:spPr>
            <a:xfrm>
              <a:off x="426635" y="2708921"/>
              <a:ext cx="3279764" cy="67897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&lt;div </a:t>
              </a:r>
              <a:r>
                <a:rPr lang="fr-FR" b="1" dirty="0" err="1">
                  <a:solidFill>
                    <a:srgbClr val="FF00FF"/>
                  </a:solidFill>
                </a:rPr>
                <a:t>atcolor</a:t>
              </a:r>
              <a:r>
                <a:rPr lang="fr-FR" b="1" dirty="0">
                  <a:solidFill>
                    <a:schemeClr val="tx1"/>
                  </a:solidFill>
                </a:rPr>
                <a:t>="</a:t>
              </a:r>
              <a:r>
                <a:rPr lang="fr-FR" b="1" dirty="0">
                  <a:solidFill>
                    <a:srgbClr val="164BF6"/>
                  </a:solidFill>
                </a:rPr>
                <a:t>truc</a:t>
              </a:r>
              <a:r>
                <a:rPr lang="fr-FR" b="1" dirty="0">
                  <a:solidFill>
                    <a:schemeClr val="tx1"/>
                  </a:solidFill>
                </a:rPr>
                <a:t>" </a:t>
              </a:r>
              <a:r>
                <a:rPr lang="fr-FR" b="1" dirty="0" err="1">
                  <a:solidFill>
                    <a:schemeClr val="accent6">
                      <a:lumMod val="75000"/>
                    </a:schemeClr>
                  </a:solidFill>
                </a:rPr>
                <a:t>colors</a:t>
              </a:r>
              <a:r>
                <a:rPr lang="fr-FR" b="1" dirty="0">
                  <a:solidFill>
                    <a:schemeClr val="tx1"/>
                  </a:solidFill>
                </a:rPr>
                <a:t>="</a:t>
              </a:r>
              <a:r>
                <a:rPr lang="fr-FR" b="1" dirty="0">
                  <a:solidFill>
                    <a:srgbClr val="164BF6"/>
                  </a:solidFill>
                </a:rPr>
                <a:t>rouge</a:t>
              </a:r>
              <a:r>
                <a:rPr lang="fr-FR" b="1" dirty="0">
                  <a:solidFill>
                    <a:schemeClr val="tx1"/>
                  </a:solidFill>
                </a:rPr>
                <a:t>"</a:t>
              </a:r>
              <a:r>
                <a:rPr lang="fr-FR" b="1" dirty="0">
                  <a:solidFill>
                    <a:prstClr val="black"/>
                  </a:solidFill>
                </a:rPr>
                <a:t>&gt;&lt;/div&gt;</a:t>
              </a:r>
            </a:p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&lt;h2 </a:t>
              </a:r>
              <a:r>
                <a:rPr lang="fr-FR" b="1" dirty="0" err="1">
                  <a:solidFill>
                    <a:srgbClr val="FF00FF"/>
                  </a:solidFill>
                </a:rPr>
                <a:t>atcolor</a:t>
              </a:r>
              <a:r>
                <a:rPr lang="fr-FR" b="1" dirty="0">
                  <a:solidFill>
                    <a:schemeClr val="tx1"/>
                  </a:solidFill>
                </a:rPr>
                <a:t>="</a:t>
              </a:r>
              <a:r>
                <a:rPr lang="fr-FR" b="1" dirty="0">
                  <a:solidFill>
                    <a:srgbClr val="164BF6"/>
                  </a:solidFill>
                </a:rPr>
                <a:t>une valeur</a:t>
              </a:r>
              <a:r>
                <a:rPr lang="fr-FR" b="1" dirty="0">
                  <a:solidFill>
                    <a:schemeClr val="tx1"/>
                  </a:solidFill>
                </a:rPr>
                <a:t>"</a:t>
              </a:r>
              <a:r>
                <a:rPr lang="fr-FR" b="1" dirty="0">
                  <a:solidFill>
                    <a:prstClr val="black"/>
                  </a:solidFill>
                </a:rPr>
                <a:t> &gt;Ma directive&lt;/h2&gt;</a:t>
              </a: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2498268" y="2289194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Template.html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8" name="Rectangle : coins arrondis 17"/>
          <p:cNvSpPr/>
          <p:nvPr/>
        </p:nvSpPr>
        <p:spPr>
          <a:xfrm>
            <a:off x="5378332" y="4031462"/>
            <a:ext cx="3226116" cy="154066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Dans la console du navigateur :</a:t>
            </a:r>
          </a:p>
          <a:p>
            <a:r>
              <a:rPr lang="fr-FR" sz="1600" b="1" dirty="0" err="1">
                <a:solidFill>
                  <a:schemeClr val="tx1"/>
                </a:solidFill>
              </a:rPr>
              <a:t>start</a:t>
            </a:r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>
                <a:solidFill>
                  <a:srgbClr val="164BF6"/>
                </a:solidFill>
              </a:rPr>
              <a:t>truc</a:t>
            </a:r>
          </a:p>
          <a:p>
            <a:r>
              <a:rPr lang="fr-FR" sz="1600" b="1" dirty="0">
                <a:solidFill>
                  <a:srgbClr val="164BF6"/>
                </a:solidFill>
              </a:rPr>
              <a:t>rouge</a:t>
            </a:r>
            <a:endParaRPr lang="fr-FR" sz="1600" dirty="0"/>
          </a:p>
          <a:p>
            <a:r>
              <a:rPr lang="en-US" sz="1600" b="1" dirty="0">
                <a:solidFill>
                  <a:prstClr val="black"/>
                </a:solidFill>
              </a:rPr>
              <a:t>start</a:t>
            </a:r>
            <a:br>
              <a:rPr lang="en-US" sz="1600" b="1" dirty="0">
                <a:solidFill>
                  <a:prstClr val="black"/>
                </a:solidFill>
              </a:rPr>
            </a:br>
            <a:r>
              <a:rPr lang="fr-FR" sz="1600" b="1" dirty="0">
                <a:solidFill>
                  <a:srgbClr val="164BF6"/>
                </a:solidFill>
              </a:rPr>
              <a:t>une valeur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5791938"/>
            <a:ext cx="8443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inputs: [ </a:t>
            </a:r>
            <a:r>
              <a:rPr lang="en-US" b="1" dirty="0"/>
              <a:t>'</a:t>
            </a:r>
            <a:r>
              <a:rPr lang="en-US" b="1" dirty="0" err="1">
                <a:solidFill>
                  <a:srgbClr val="FF0000"/>
                </a:solidFill>
              </a:rPr>
              <a:t>conf</a:t>
            </a:r>
            <a:r>
              <a:rPr lang="en-US" b="1" dirty="0">
                <a:solidFill>
                  <a:prstClr val="black"/>
                </a:solidFill>
              </a:rPr>
              <a:t>: </a:t>
            </a:r>
            <a:r>
              <a:rPr lang="fr-FR" b="1" dirty="0" err="1">
                <a:solidFill>
                  <a:srgbClr val="FF00FF"/>
                </a:solidFill>
              </a:rPr>
              <a:t>atcolor</a:t>
            </a:r>
            <a:r>
              <a:rPr lang="fr-FR" b="1" dirty="0">
                <a:solidFill>
                  <a:srgbClr val="FF00FF"/>
                </a:solidFill>
              </a:rPr>
              <a:t> </a:t>
            </a:r>
            <a:r>
              <a:rPr lang="en-US" b="1" dirty="0"/>
              <a:t>',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 '</a:t>
            </a:r>
            <a:r>
              <a:rPr lang="en-US" b="1" dirty="0" err="1">
                <a:solidFill>
                  <a:srgbClr val="FF0000"/>
                </a:solidFill>
              </a:rPr>
              <a:t>couleurs</a:t>
            </a:r>
            <a:r>
              <a:rPr lang="en-US" b="1" dirty="0">
                <a:solidFill>
                  <a:prstClr val="black"/>
                </a:solidFill>
              </a:rPr>
              <a:t>: </a:t>
            </a:r>
            <a:r>
              <a:rPr lang="en-US" b="1" dirty="0">
                <a:solidFill>
                  <a:srgbClr val="FF00FF"/>
                </a:solidFill>
              </a:rPr>
              <a:t>colors</a:t>
            </a:r>
            <a:r>
              <a:rPr lang="en-US" b="1" dirty="0">
                <a:solidFill>
                  <a:prstClr val="black"/>
                </a:solidFill>
              </a:rPr>
              <a:t>' ]</a:t>
            </a:r>
          </a:p>
          <a:p>
            <a:r>
              <a:rPr lang="fr-FR" dirty="0"/>
              <a:t>Nous choisissons un ou plusieurs attributs qui qui va contenir nos paramètres.</a:t>
            </a:r>
          </a:p>
          <a:p>
            <a:r>
              <a:rPr lang="fr-FR" dirty="0"/>
              <a:t>La valeur de </a:t>
            </a:r>
            <a:r>
              <a:rPr lang="fr-FR" dirty="0" err="1"/>
              <a:t>atcolor</a:t>
            </a:r>
            <a:r>
              <a:rPr lang="fr-FR" dirty="0"/>
              <a:t> sera transmis au setter </a:t>
            </a:r>
            <a:r>
              <a:rPr lang="fr-FR" dirty="0" err="1"/>
              <a:t>conf</a:t>
            </a:r>
            <a:r>
              <a:rPr lang="fr-FR" dirty="0"/>
              <a:t> et celui de </a:t>
            </a:r>
            <a:r>
              <a:rPr lang="fr-FR" dirty="0" err="1"/>
              <a:t>colors</a:t>
            </a:r>
            <a:r>
              <a:rPr lang="fr-FR" dirty="0"/>
              <a:t> à couleurs</a:t>
            </a:r>
          </a:p>
        </p:txBody>
      </p:sp>
      <p:cxnSp>
        <p:nvCxnSpPr>
          <p:cNvPr id="5" name="Connecteur droit avec flèche 4"/>
          <p:cNvCxnSpPr>
            <a:cxnSpLocks/>
            <a:endCxn id="13" idx="0"/>
          </p:cNvCxnSpPr>
          <p:nvPr/>
        </p:nvCxnSpPr>
        <p:spPr>
          <a:xfrm>
            <a:off x="4572000" y="2492896"/>
            <a:ext cx="2091612" cy="587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</p:cNvCxnSpPr>
          <p:nvPr/>
        </p:nvCxnSpPr>
        <p:spPr>
          <a:xfrm flipH="1">
            <a:off x="2915816" y="2492896"/>
            <a:ext cx="792088" cy="2376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0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outils : </a:t>
            </a:r>
            <a:r>
              <a:rPr lang="fr-FR" sz="2800" b="1" dirty="0" err="1">
                <a:solidFill>
                  <a:schemeClr val="bg1"/>
                </a:solidFill>
              </a:rPr>
              <a:t>Gulp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744225"/>
            <a:ext cx="8622704" cy="405292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 err="1"/>
              <a:t>gulp</a:t>
            </a:r>
            <a:r>
              <a:rPr lang="fr-FR" sz="1800" b="1" dirty="0"/>
              <a:t> </a:t>
            </a:r>
            <a:r>
              <a:rPr lang="fr-FR" sz="1800" dirty="0"/>
              <a:t>: </a:t>
            </a:r>
          </a:p>
          <a:p>
            <a:r>
              <a:rPr lang="fr-FR" sz="1800" dirty="0"/>
              <a:t>Automatiseur de tâches</a:t>
            </a:r>
          </a:p>
          <a:p>
            <a:r>
              <a:rPr lang="fr-FR" sz="1800" dirty="0"/>
              <a:t>Permet d'exécuter une série de commandes (tâches) selon des cas définis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Exemple de tâches pouvant être géré automatiquement par </a:t>
            </a:r>
            <a:r>
              <a:rPr lang="fr-FR" sz="1800" b="1" dirty="0" err="1"/>
              <a:t>gulp</a:t>
            </a:r>
            <a:r>
              <a:rPr lang="fr-FR" sz="1800" b="1" dirty="0"/>
              <a:t> :</a:t>
            </a:r>
          </a:p>
          <a:p>
            <a:r>
              <a:rPr lang="fr-FR" sz="1800" dirty="0"/>
              <a:t>On démarre le projet</a:t>
            </a:r>
          </a:p>
          <a:p>
            <a:r>
              <a:rPr lang="fr-FR" sz="1800" dirty="0"/>
              <a:t>Il faut vérifier que toutes les bibliothèques sont présentes</a:t>
            </a:r>
          </a:p>
          <a:p>
            <a:r>
              <a:rPr lang="fr-FR" sz="1800" dirty="0"/>
              <a:t>Il faut transformer les fichiers </a:t>
            </a:r>
            <a:r>
              <a:rPr lang="fr-FR" sz="1800" dirty="0" err="1"/>
              <a:t>TypeScript</a:t>
            </a:r>
            <a:r>
              <a:rPr lang="fr-FR" sz="1800" dirty="0"/>
              <a:t> en fichier JavaScript</a:t>
            </a:r>
          </a:p>
          <a:p>
            <a:r>
              <a:rPr lang="fr-FR" sz="1800" dirty="0"/>
              <a:t>Il faut exécuter le serveur qui lancera le projet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Installer </a:t>
            </a:r>
            <a:r>
              <a:rPr lang="fr-FR" sz="1800" b="1" dirty="0" err="1"/>
              <a:t>Gulp</a:t>
            </a:r>
            <a:r>
              <a:rPr lang="fr-FR" sz="1800" b="1" dirty="0"/>
              <a:t> : http://gulpjs.com/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9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312375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directives : création avec entrées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1031" y="5092476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Il est possible d'utiliser une expression (pipes comprises)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586612" y="5636698"/>
            <a:ext cx="7920880" cy="864096"/>
            <a:chOff x="426635" y="2317329"/>
            <a:chExt cx="5767633" cy="864096"/>
          </a:xfrm>
        </p:grpSpPr>
        <p:sp>
          <p:nvSpPr>
            <p:cNvPr id="13" name="Rectangle 12"/>
            <p:cNvSpPr/>
            <p:nvPr>
              <p:custDataLst>
                <p:custData r:id="rId3"/>
              </p:custDataLst>
            </p:nvPr>
          </p:nvSpPr>
          <p:spPr>
            <a:xfrm>
              <a:off x="426635" y="2708921"/>
              <a:ext cx="5767633" cy="47250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fr-FR" b="1" dirty="0">
                  <a:solidFill>
                    <a:prstClr val="black"/>
                  </a:solidFill>
                </a:rPr>
                <a:t>&lt;div </a:t>
              </a:r>
              <a:r>
                <a:rPr lang="fr-FR" b="1" dirty="0" err="1">
                  <a:solidFill>
                    <a:srgbClr val="FF00FF"/>
                  </a:solidFill>
                </a:rPr>
                <a:t>atcolor</a:t>
              </a:r>
              <a:r>
                <a:rPr lang="fr-FR" b="1" dirty="0">
                  <a:solidFill>
                    <a:schemeClr val="tx1"/>
                  </a:solidFill>
                </a:rPr>
                <a:t>="{{</a:t>
              </a:r>
              <a:r>
                <a:rPr lang="fr-FR" b="1" dirty="0" err="1">
                  <a:solidFill>
                    <a:srgbClr val="164BF6"/>
                  </a:solidFill>
                </a:rPr>
                <a:t>proprieteComposant</a:t>
              </a:r>
              <a:r>
                <a:rPr lang="fr-FR" b="1" dirty="0">
                  <a:solidFill>
                    <a:schemeClr val="tx1"/>
                  </a:solidFill>
                </a:rPr>
                <a:t>}}"   </a:t>
              </a:r>
              <a:r>
                <a:rPr lang="fr-FR" b="1" dirty="0" err="1">
                  <a:solidFill>
                    <a:schemeClr val="accent6">
                      <a:lumMod val="75000"/>
                    </a:schemeClr>
                  </a:solidFill>
                </a:rPr>
                <a:t>colors</a:t>
              </a:r>
              <a:r>
                <a:rPr lang="fr-FR" b="1" dirty="0">
                  <a:solidFill>
                    <a:schemeClr val="tx1"/>
                  </a:solidFill>
                </a:rPr>
                <a:t>="{{</a:t>
              </a:r>
              <a:r>
                <a:rPr lang="fr-FR" b="1" dirty="0">
                  <a:solidFill>
                    <a:srgbClr val="FF0000"/>
                  </a:solidFill>
                </a:rPr>
                <a:t>'</a:t>
              </a:r>
              <a:r>
                <a:rPr lang="fr-FR" b="1" dirty="0">
                  <a:solidFill>
                    <a:srgbClr val="164BF6"/>
                  </a:solidFill>
                </a:rPr>
                <a:t>Rouge</a:t>
              </a:r>
              <a:r>
                <a:rPr lang="fr-FR" b="1" dirty="0">
                  <a:solidFill>
                    <a:srgbClr val="FF0000"/>
                  </a:solidFill>
                </a:rPr>
                <a:t>'</a:t>
              </a:r>
              <a:r>
                <a:rPr lang="fr-FR" b="1" dirty="0">
                  <a:solidFill>
                    <a:srgbClr val="164BF6"/>
                  </a:solidFill>
                </a:rPr>
                <a:t> </a:t>
              </a:r>
              <a:r>
                <a:rPr lang="fr-FR" b="1" dirty="0">
                  <a:solidFill>
                    <a:schemeClr val="tx1"/>
                  </a:solidFill>
                </a:rPr>
                <a:t>| </a:t>
              </a:r>
              <a:r>
                <a:rPr lang="fr-FR" b="1" dirty="0" err="1">
                  <a:solidFill>
                    <a:schemeClr val="tx1"/>
                  </a:solidFill>
                </a:rPr>
                <a:t>lowercase</a:t>
              </a:r>
              <a:r>
                <a:rPr lang="fr-FR" b="1" dirty="0">
                  <a:solidFill>
                    <a:schemeClr val="tx1"/>
                  </a:solidFill>
                </a:rPr>
                <a:t>}}"</a:t>
              </a:r>
              <a:r>
                <a:rPr lang="fr-FR" b="1" dirty="0">
                  <a:solidFill>
                    <a:prstClr val="black"/>
                  </a:solidFill>
                </a:rPr>
                <a:t>&gt;&lt;/div&gt;</a:t>
              </a:r>
            </a:p>
          </p:txBody>
        </p:sp>
        <p:sp>
          <p:nvSpPr>
            <p:cNvPr id="14" name="Rectangle : avec coins supérieurs arrondis 13"/>
            <p:cNvSpPr/>
            <p:nvPr/>
          </p:nvSpPr>
          <p:spPr>
            <a:xfrm>
              <a:off x="429087" y="2317329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Template.html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431031" y="639845"/>
            <a:ext cx="7381329" cy="4128060"/>
            <a:chOff x="359532" y="2493073"/>
            <a:chExt cx="7381329" cy="4128060"/>
          </a:xfrm>
        </p:grpSpPr>
        <p:grpSp>
          <p:nvGrpSpPr>
            <p:cNvPr id="32" name="Groupe 31"/>
            <p:cNvGrpSpPr/>
            <p:nvPr/>
          </p:nvGrpSpPr>
          <p:grpSpPr>
            <a:xfrm>
              <a:off x="359532" y="2493073"/>
              <a:ext cx="4824536" cy="4128060"/>
              <a:chOff x="426634" y="2310208"/>
              <a:chExt cx="3513011" cy="4128060"/>
            </a:xfrm>
          </p:grpSpPr>
          <p:sp>
            <p:nvSpPr>
              <p:cNvPr id="33" name="Rectangle 32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426634" y="2708920"/>
                <a:ext cx="3513011" cy="3729348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import { Directive } from '@angular/core';</a:t>
                </a:r>
              </a:p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@Directive({  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selector: '[</a:t>
                </a:r>
                <a:r>
                  <a:rPr lang="fr-FR" b="1" dirty="0" err="1">
                    <a:solidFill>
                      <a:srgbClr val="FF00FF"/>
                    </a:solidFill>
                  </a:rPr>
                  <a:t>atcolor</a:t>
                </a:r>
                <a:r>
                  <a:rPr lang="en-US" b="1" dirty="0">
                    <a:solidFill>
                      <a:prstClr val="black"/>
                    </a:solidFill>
                  </a:rPr>
                  <a:t>]',  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inputs: ['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colors</a:t>
                </a:r>
                <a:r>
                  <a:rPr lang="en-US" b="1" dirty="0">
                    <a:solidFill>
                      <a:prstClr val="black"/>
                    </a:solidFill>
                  </a:rPr>
                  <a:t>' ]</a:t>
                </a:r>
              </a:p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})</a:t>
                </a:r>
              </a:p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export class </a:t>
                </a:r>
                <a:r>
                  <a:rPr lang="en-US" b="1" dirty="0" err="1">
                    <a:solidFill>
                      <a:prstClr val="black"/>
                    </a:solidFill>
                  </a:rPr>
                  <a:t>ColorDirective</a:t>
                </a:r>
                <a:r>
                  <a:rPr lang="en-US" b="1" dirty="0">
                    <a:solidFill>
                      <a:prstClr val="black"/>
                    </a:solidFill>
                  </a:rPr>
                  <a:t> {  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constructor() {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  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set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colors</a:t>
                </a:r>
                <a:r>
                  <a:rPr lang="en-US" b="1" dirty="0">
                    <a:solidFill>
                      <a:prstClr val="black"/>
                    </a:solidFill>
                  </a:rPr>
                  <a:t>(</a:t>
                </a:r>
                <a:r>
                  <a:rPr lang="en-US" b="1" dirty="0">
                    <a:solidFill>
                      <a:srgbClr val="164BF6"/>
                    </a:solidFill>
                  </a:rPr>
                  <a:t>value</a:t>
                </a:r>
                <a:r>
                  <a:rPr lang="en-US" b="1" dirty="0">
                    <a:solidFill>
                      <a:prstClr val="black"/>
                    </a:solidFill>
                  </a:rPr>
                  <a:t>) {    </a:t>
                </a:r>
              </a:p>
              <a:p>
                <a:pPr lvl="2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console.log(value);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</a:t>
                </a:r>
              </a:p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</a:t>
                </a:r>
                <a:endParaRPr lang="fr-FR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 : avec coins supérieurs arrondis 33"/>
              <p:cNvSpPr/>
              <p:nvPr/>
            </p:nvSpPr>
            <p:spPr>
              <a:xfrm>
                <a:off x="426634" y="2310208"/>
                <a:ext cx="1553341" cy="399833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  <a:cs typeface="Courier New" panose="02070309020205020404" pitchFamily="49" charset="0"/>
                  </a:rPr>
                  <a:t>color.directive</a:t>
                </a:r>
                <a:r>
                  <a:rPr lang="es-ES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.</a:t>
                </a:r>
                <a:r>
                  <a:rPr lang="es-ES" sz="1600" b="1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ts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4120521" y="4906177"/>
              <a:ext cx="3620340" cy="892125"/>
              <a:chOff x="426635" y="2309087"/>
              <a:chExt cx="2636171" cy="892125"/>
            </a:xfrm>
          </p:grpSpPr>
          <p:sp>
            <p:nvSpPr>
              <p:cNvPr id="37" name="Rectangle 36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426635" y="2708921"/>
                <a:ext cx="2636171" cy="492291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defRPr/>
                </a:pPr>
                <a:r>
                  <a:rPr lang="fr-FR" b="1" dirty="0">
                    <a:solidFill>
                      <a:prstClr val="black"/>
                    </a:solidFill>
                  </a:rPr>
                  <a:t>&lt;div </a:t>
                </a:r>
                <a:r>
                  <a:rPr lang="fr-FR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colors</a:t>
                </a:r>
                <a:r>
                  <a:rPr lang="fr-FR" b="1" dirty="0">
                    <a:solidFill>
                      <a:schemeClr val="tx1"/>
                    </a:solidFill>
                  </a:rPr>
                  <a:t>="</a:t>
                </a:r>
                <a:r>
                  <a:rPr lang="fr-FR" b="1" dirty="0">
                    <a:solidFill>
                      <a:srgbClr val="164BF6"/>
                    </a:solidFill>
                  </a:rPr>
                  <a:t>rouge</a:t>
                </a:r>
                <a:r>
                  <a:rPr lang="fr-FR" b="1" dirty="0">
                    <a:solidFill>
                      <a:schemeClr val="tx1"/>
                    </a:solidFill>
                  </a:rPr>
                  <a:t>" </a:t>
                </a:r>
                <a:r>
                  <a:rPr lang="fr-FR" b="1" dirty="0" err="1">
                    <a:solidFill>
                      <a:srgbClr val="FF00FF"/>
                    </a:solidFill>
                  </a:rPr>
                  <a:t>atcolor</a:t>
                </a:r>
                <a:r>
                  <a:rPr lang="fr-FR" b="1" dirty="0">
                    <a:solidFill>
                      <a:srgbClr val="FF00FF"/>
                    </a:solidFill>
                  </a:rPr>
                  <a:t> </a:t>
                </a:r>
                <a:r>
                  <a:rPr lang="fr-FR" b="1" dirty="0">
                    <a:solidFill>
                      <a:prstClr val="black"/>
                    </a:solidFill>
                  </a:rPr>
                  <a:t>&gt;&lt;/div&gt;</a:t>
                </a:r>
              </a:p>
            </p:txBody>
          </p:sp>
          <p:sp>
            <p:nvSpPr>
              <p:cNvPr id="38" name="Rectangle : avec coins supérieurs arrondis 37"/>
              <p:cNvSpPr/>
              <p:nvPr/>
            </p:nvSpPr>
            <p:spPr>
              <a:xfrm>
                <a:off x="1854675" y="2309087"/>
                <a:ext cx="1208131" cy="399833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Template.html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9" name="Connecteur droit avec flèche 38"/>
            <p:cNvCxnSpPr>
              <a:cxnSpLocks/>
            </p:cNvCxnSpPr>
            <p:nvPr/>
          </p:nvCxnSpPr>
          <p:spPr>
            <a:xfrm>
              <a:off x="2195736" y="4077072"/>
              <a:ext cx="2664296" cy="1275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>
              <a:cxnSpLocks/>
            </p:cNvCxnSpPr>
            <p:nvPr/>
          </p:nvCxnSpPr>
          <p:spPr>
            <a:xfrm flipH="1">
              <a:off x="1691680" y="4077072"/>
              <a:ext cx="432048" cy="1029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 : coins arrondis 40"/>
            <p:cNvSpPr/>
            <p:nvPr/>
          </p:nvSpPr>
          <p:spPr>
            <a:xfrm>
              <a:off x="4198249" y="3585688"/>
              <a:ext cx="2001980" cy="451718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600" dirty="0"/>
                <a:t>Écriture plus concise</a:t>
              </a:r>
              <a:endParaRPr lang="fr-FR" sz="1600" b="1" dirty="0">
                <a:solidFill>
                  <a:srgbClr val="164BF6"/>
                </a:solidFill>
              </a:endParaRPr>
            </a:p>
          </p:txBody>
        </p:sp>
      </p:grpSp>
      <p:sp>
        <p:nvSpPr>
          <p:cNvPr id="1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1372187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directives : création avec entrées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9373" y="592730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Nouvelle écriture (plus simple):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23528" y="1230287"/>
            <a:ext cx="7992888" cy="4128060"/>
            <a:chOff x="359532" y="2493073"/>
            <a:chExt cx="7992888" cy="4128060"/>
          </a:xfrm>
        </p:grpSpPr>
        <p:grpSp>
          <p:nvGrpSpPr>
            <p:cNvPr id="32" name="Groupe 31"/>
            <p:cNvGrpSpPr/>
            <p:nvPr/>
          </p:nvGrpSpPr>
          <p:grpSpPr>
            <a:xfrm>
              <a:off x="359532" y="2493073"/>
              <a:ext cx="5112568" cy="4128060"/>
              <a:chOff x="426634" y="2310208"/>
              <a:chExt cx="3722743" cy="4128060"/>
            </a:xfrm>
          </p:grpSpPr>
          <p:sp>
            <p:nvSpPr>
              <p:cNvPr id="33" name="Rectangle 32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426634" y="2708920"/>
                <a:ext cx="3722743" cy="3729348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import { Directive, </a:t>
                </a:r>
                <a:r>
                  <a:rPr lang="en-US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dirty="0">
                    <a:solidFill>
                      <a:prstClr val="black"/>
                    </a:solidFill>
                  </a:rPr>
                  <a:t> } from '@angular/core';</a:t>
                </a:r>
              </a:p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@Directive({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selector: '[</a:t>
                </a:r>
                <a:r>
                  <a:rPr lang="en-US" b="1" dirty="0" err="1">
                    <a:solidFill>
                      <a:srgbClr val="FF00FF"/>
                    </a:solidFill>
                  </a:rPr>
                  <a:t>atcolor</a:t>
                </a:r>
                <a:r>
                  <a:rPr lang="en-US" b="1" dirty="0">
                    <a:solidFill>
                      <a:prstClr val="black"/>
                    </a:solidFill>
                  </a:rPr>
                  <a:t>]'</a:t>
                </a:r>
              </a:p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})</a:t>
                </a:r>
              </a:p>
              <a:p>
                <a:pPr>
                  <a:defRPr/>
                </a:pPr>
                <a:endParaRPr lang="en-US" b="1" dirty="0">
                  <a:solidFill>
                    <a:prstClr val="black"/>
                  </a:solidFill>
                </a:endParaRPr>
              </a:p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export class </a:t>
                </a:r>
                <a:r>
                  <a:rPr lang="en-US" b="1" dirty="0" err="1">
                    <a:solidFill>
                      <a:prstClr val="black"/>
                    </a:solidFill>
                  </a:rPr>
                  <a:t>ColorDirective</a:t>
                </a:r>
                <a:r>
                  <a:rPr lang="en-US" b="1" dirty="0">
                    <a:solidFill>
                      <a:prstClr val="black"/>
                    </a:solidFill>
                  </a:rPr>
                  <a:t> {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constructor() {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srgbClr val="FF0000"/>
                    </a:solidFill>
                  </a:rPr>
                  <a:t>@Input()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set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colors</a:t>
                </a:r>
                <a:r>
                  <a:rPr lang="en-US" b="1" dirty="0">
                    <a:solidFill>
                      <a:prstClr val="black"/>
                    </a:solidFill>
                  </a:rPr>
                  <a:t>(value) {</a:t>
                </a:r>
              </a:p>
              <a:p>
                <a:pPr lvl="2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console.log(value);</a:t>
                </a:r>
              </a:p>
              <a:p>
                <a:pPr lvl="1"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</a:t>
                </a:r>
              </a:p>
              <a:p>
                <a:pPr>
                  <a:defRPr/>
                </a:pPr>
                <a:r>
                  <a:rPr lang="en-US" b="1" dirty="0">
                    <a:solidFill>
                      <a:prstClr val="black"/>
                    </a:solidFill>
                  </a:rPr>
                  <a:t>}</a:t>
                </a:r>
                <a:endParaRPr lang="fr-FR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 : avec coins supérieurs arrondis 33"/>
              <p:cNvSpPr/>
              <p:nvPr/>
            </p:nvSpPr>
            <p:spPr>
              <a:xfrm>
                <a:off x="426634" y="2310208"/>
                <a:ext cx="1553341" cy="399833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  <a:cs typeface="Courier New" panose="02070309020205020404" pitchFamily="49" charset="0"/>
                  </a:rPr>
                  <a:t>color.directive</a:t>
                </a:r>
                <a:r>
                  <a:rPr lang="es-ES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.</a:t>
                </a:r>
                <a:r>
                  <a:rPr lang="es-ES" sz="1600" b="1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ts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4087499" y="5195842"/>
              <a:ext cx="4264921" cy="892124"/>
              <a:chOff x="402590" y="2598752"/>
              <a:chExt cx="3105526" cy="892124"/>
            </a:xfrm>
          </p:grpSpPr>
          <p:sp>
            <p:nvSpPr>
              <p:cNvPr id="37" name="Rectangle 36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402590" y="2998585"/>
                <a:ext cx="3105526" cy="492291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defRPr/>
                </a:pPr>
                <a:r>
                  <a:rPr lang="fr-FR" b="1" dirty="0">
                    <a:solidFill>
                      <a:prstClr val="black"/>
                    </a:solidFill>
                  </a:rPr>
                  <a:t>&lt;div </a:t>
                </a:r>
                <a:r>
                  <a:rPr lang="fr-FR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colors</a:t>
                </a:r>
                <a:r>
                  <a:rPr lang="fr-FR" b="1" dirty="0">
                    <a:solidFill>
                      <a:schemeClr val="tx1"/>
                    </a:solidFill>
                  </a:rPr>
                  <a:t>="</a:t>
                </a:r>
                <a:r>
                  <a:rPr lang="fr-FR" b="1" dirty="0">
                    <a:solidFill>
                      <a:srgbClr val="164BF6"/>
                    </a:solidFill>
                  </a:rPr>
                  <a:t>rouge</a:t>
                </a:r>
                <a:r>
                  <a:rPr lang="fr-FR" b="1" dirty="0">
                    <a:solidFill>
                      <a:schemeClr val="tx1"/>
                    </a:solidFill>
                  </a:rPr>
                  <a:t>" </a:t>
                </a:r>
                <a:r>
                  <a:rPr lang="en-US" b="1" dirty="0" err="1">
                    <a:solidFill>
                      <a:srgbClr val="FF00FF"/>
                    </a:solidFill>
                  </a:rPr>
                  <a:t>atcolor</a:t>
                </a:r>
                <a:r>
                  <a:rPr lang="en-US" b="1" dirty="0">
                    <a:solidFill>
                      <a:prstClr val="black"/>
                    </a:solidFill>
                  </a:rPr>
                  <a:t> </a:t>
                </a:r>
                <a:r>
                  <a:rPr lang="fr-FR" b="1" dirty="0">
                    <a:solidFill>
                      <a:prstClr val="black"/>
                    </a:solidFill>
                  </a:rPr>
                  <a:t>&gt;&lt;/div&gt;</a:t>
                </a:r>
              </a:p>
            </p:txBody>
          </p:sp>
          <p:sp>
            <p:nvSpPr>
              <p:cNvPr id="38" name="Rectangle : avec coins supérieurs arrondis 37"/>
              <p:cNvSpPr/>
              <p:nvPr/>
            </p:nvSpPr>
            <p:spPr>
              <a:xfrm>
                <a:off x="1410795" y="2598752"/>
                <a:ext cx="1208131" cy="399833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Template.html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3" name="Forme libre : forme 2"/>
          <p:cNvSpPr/>
          <p:nvPr/>
        </p:nvSpPr>
        <p:spPr>
          <a:xfrm>
            <a:off x="1691680" y="3799722"/>
            <a:ext cx="3516923" cy="564800"/>
          </a:xfrm>
          <a:custGeom>
            <a:avLst/>
            <a:gdLst>
              <a:gd name="connsiteX0" fmla="*/ 0 w 3516923"/>
              <a:gd name="connsiteY0" fmla="*/ 410056 h 564800"/>
              <a:gd name="connsiteX1" fmla="*/ 1786597 w 3516923"/>
              <a:gd name="connsiteY1" fmla="*/ 2093 h 564800"/>
              <a:gd name="connsiteX2" fmla="*/ 3516923 w 3516923"/>
              <a:gd name="connsiteY2" fmla="*/ 564800 h 5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923" h="564800">
                <a:moveTo>
                  <a:pt x="0" y="410056"/>
                </a:moveTo>
                <a:cubicBezTo>
                  <a:pt x="600221" y="193179"/>
                  <a:pt x="1200443" y="-23698"/>
                  <a:pt x="1786597" y="2093"/>
                </a:cubicBezTo>
                <a:cubicBezTo>
                  <a:pt x="2372751" y="27884"/>
                  <a:pt x="3270738" y="471016"/>
                  <a:pt x="3516923" y="56480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972412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directives : Modification de balise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9373" y="592730"/>
            <a:ext cx="878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Directive et balise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La directive peut modifier la balise qui l'appel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Nous importons </a:t>
            </a:r>
            <a:r>
              <a:rPr lang="en-US" b="1" dirty="0" err="1">
                <a:solidFill>
                  <a:srgbClr val="FF0000"/>
                </a:solidFill>
              </a:rPr>
              <a:t>ElementRef</a:t>
            </a:r>
            <a:r>
              <a:rPr lang="en-US" b="1" dirty="0"/>
              <a:t> </a:t>
            </a:r>
            <a:r>
              <a:rPr lang="en-US" dirty="0"/>
              <a:t>qui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directement</a:t>
            </a:r>
            <a:r>
              <a:rPr lang="en-US" dirty="0"/>
              <a:t> avec les Elements DOM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203533" y="1700808"/>
            <a:ext cx="8401783" cy="4608512"/>
            <a:chOff x="359532" y="2493073"/>
            <a:chExt cx="8401783" cy="4608512"/>
          </a:xfrm>
        </p:grpSpPr>
        <p:grpSp>
          <p:nvGrpSpPr>
            <p:cNvPr id="32" name="Groupe 31"/>
            <p:cNvGrpSpPr/>
            <p:nvPr/>
          </p:nvGrpSpPr>
          <p:grpSpPr>
            <a:xfrm>
              <a:off x="359532" y="2493073"/>
              <a:ext cx="5616624" cy="4608512"/>
              <a:chOff x="426634" y="2310208"/>
              <a:chExt cx="4089774" cy="4608512"/>
            </a:xfrm>
          </p:grpSpPr>
          <p:sp>
            <p:nvSpPr>
              <p:cNvPr id="33" name="Rectangle 32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426634" y="2708920"/>
                <a:ext cx="4089774" cy="4209800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defRPr/>
                </a:pPr>
                <a:r>
                  <a:rPr lang="en-US" sz="1600" b="1" dirty="0">
                    <a:solidFill>
                      <a:prstClr val="black"/>
                    </a:solidFill>
                  </a:rPr>
                  <a:t>import { Directive, Input, </a:t>
                </a:r>
                <a:r>
                  <a:rPr lang="en-US" sz="1600" b="1" dirty="0" err="1">
                    <a:solidFill>
                      <a:srgbClr val="FF0000"/>
                    </a:solidFill>
                  </a:rPr>
                  <a:t>ElementRef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 } from '@angular/core';</a:t>
                </a:r>
              </a:p>
              <a:p>
                <a:pPr>
                  <a:defRPr/>
                </a:pPr>
                <a:endParaRPr lang="en-US" sz="1600" b="1" dirty="0">
                  <a:solidFill>
                    <a:prstClr val="black"/>
                  </a:solidFill>
                </a:endParaRPr>
              </a:p>
              <a:p>
                <a:pPr>
                  <a:defRPr/>
                </a:pPr>
                <a:r>
                  <a:rPr lang="en-US" sz="1600" b="1" dirty="0">
                    <a:solidFill>
                      <a:prstClr val="black"/>
                    </a:solidFill>
                  </a:rPr>
                  <a:t>@Directive({</a:t>
                </a:r>
              </a:p>
              <a:p>
                <a:pPr lvl="1">
                  <a:defRPr/>
                </a:pPr>
                <a:r>
                  <a:rPr lang="en-US" sz="1600" b="1" dirty="0">
                    <a:solidFill>
                      <a:prstClr val="black"/>
                    </a:solidFill>
                  </a:rPr>
                  <a:t>selector: '[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atcolor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]'</a:t>
                </a:r>
              </a:p>
              <a:p>
                <a:pPr>
                  <a:defRPr/>
                </a:pPr>
                <a:r>
                  <a:rPr lang="en-US" sz="1600" b="1" dirty="0">
                    <a:solidFill>
                      <a:prstClr val="black"/>
                    </a:solidFill>
                  </a:rPr>
                  <a:t>})</a:t>
                </a:r>
              </a:p>
              <a:p>
                <a:pPr>
                  <a:defRPr/>
                </a:pPr>
                <a:endParaRPr lang="en-US" sz="1600" b="1" dirty="0">
                  <a:solidFill>
                    <a:prstClr val="black"/>
                  </a:solidFill>
                </a:endParaRPr>
              </a:p>
              <a:p>
                <a:pPr>
                  <a:defRPr/>
                </a:pPr>
                <a:r>
                  <a:rPr lang="en-US" sz="1600" b="1" dirty="0">
                    <a:solidFill>
                      <a:prstClr val="black"/>
                    </a:solidFill>
                  </a:rPr>
                  <a:t>export class </a:t>
                </a:r>
                <a:r>
                  <a:rPr lang="en-US" sz="1600" b="1" dirty="0" err="1">
                    <a:solidFill>
                      <a:prstClr val="black"/>
                    </a:solidFill>
                  </a:rPr>
                  <a:t>ColorDirective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 {</a:t>
                </a:r>
              </a:p>
              <a:p>
                <a:pPr lvl="1">
                  <a:defRPr/>
                </a:pPr>
                <a:r>
                  <a:rPr lang="en-US" sz="1600" b="1" dirty="0">
                    <a:solidFill>
                      <a:srgbClr val="164BF6"/>
                    </a:solidFill>
                  </a:rPr>
                  <a:t>el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: </a:t>
                </a:r>
                <a:r>
                  <a:rPr lang="en-US" sz="1600" b="1" dirty="0" err="1">
                    <a:solidFill>
                      <a:srgbClr val="FF0000"/>
                    </a:solidFill>
                  </a:rPr>
                  <a:t>ElementRef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>
                  <a:defRPr/>
                </a:pPr>
                <a:r>
                  <a:rPr lang="en-US" sz="1600" b="1" dirty="0">
                    <a:solidFill>
                      <a:prstClr val="black"/>
                    </a:solidFill>
                  </a:rPr>
                  <a:t>constructor(</a:t>
                </a:r>
                <a:r>
                  <a:rPr lang="en-US" sz="1600" b="1" dirty="0">
                    <a:solidFill>
                      <a:srgbClr val="FF00FF"/>
                    </a:solidFill>
                  </a:rPr>
                  <a:t>el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: </a:t>
                </a:r>
                <a:r>
                  <a:rPr lang="en-US" sz="1600" b="1" dirty="0" err="1">
                    <a:solidFill>
                      <a:srgbClr val="FF0000"/>
                    </a:solidFill>
                  </a:rPr>
                  <a:t>ElementRef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) {</a:t>
                </a:r>
              </a:p>
              <a:p>
                <a:pPr lvl="2">
                  <a:defRPr/>
                </a:pPr>
                <a:r>
                  <a:rPr lang="en-US" sz="1600" b="1" dirty="0" err="1">
                    <a:solidFill>
                      <a:srgbClr val="164BF6"/>
                    </a:solidFill>
                  </a:rPr>
                  <a:t>this.el</a:t>
                </a:r>
                <a:r>
                  <a:rPr lang="en-US" sz="1600" b="1" dirty="0">
                    <a:solidFill>
                      <a:srgbClr val="164BF6"/>
                    </a:solidFill>
                  </a:rPr>
                  <a:t> 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= </a:t>
                </a:r>
                <a:r>
                  <a:rPr lang="en-US" sz="1600" b="1" dirty="0">
                    <a:solidFill>
                      <a:srgbClr val="FF00FF"/>
                    </a:solidFill>
                  </a:rPr>
                  <a:t>el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>
                  <a:defRPr/>
                </a:pPr>
                <a:r>
                  <a:rPr lang="en-US" sz="1600" b="1" dirty="0">
                    <a:solidFill>
                      <a:prstClr val="black"/>
                    </a:solidFill>
                  </a:rPr>
                  <a:t>}</a:t>
                </a:r>
              </a:p>
              <a:p>
                <a:pPr lvl="1"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@Input()</a:t>
                </a:r>
              </a:p>
              <a:p>
                <a:pPr lvl="1"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set colors(</a:t>
                </a:r>
                <a:r>
                  <a:rPr lang="en-US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value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) {</a:t>
                </a:r>
              </a:p>
              <a:p>
                <a:pPr lvl="2">
                  <a:defRPr/>
                </a:pPr>
                <a:r>
                  <a:rPr lang="en-US" sz="1600" b="1" dirty="0" err="1">
                    <a:solidFill>
                      <a:srgbClr val="164BF6"/>
                    </a:solidFill>
                  </a:rPr>
                  <a:t>this.el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.nativeElement.style.backgroundColor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 = value;</a:t>
                </a:r>
              </a:p>
              <a:p>
                <a:pPr lvl="1"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}</a:t>
                </a:r>
              </a:p>
              <a:p>
                <a:pPr>
                  <a:defRPr/>
                </a:pPr>
                <a:r>
                  <a:rPr lang="en-US" sz="1600" b="1" dirty="0">
                    <a:solidFill>
                      <a:prstClr val="black"/>
                    </a:solidFill>
                  </a:rPr>
                  <a:t>}</a:t>
                </a:r>
                <a:endParaRPr lang="fr-FR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 : avec coins supérieurs arrondis 33"/>
              <p:cNvSpPr/>
              <p:nvPr/>
            </p:nvSpPr>
            <p:spPr>
              <a:xfrm>
                <a:off x="426634" y="2310208"/>
                <a:ext cx="1553341" cy="399833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 err="1">
                    <a:solidFill>
                      <a:prstClr val="black"/>
                    </a:solidFill>
                    <a:cs typeface="Courier New" panose="02070309020205020404" pitchFamily="49" charset="0"/>
                  </a:rPr>
                  <a:t>color.directive</a:t>
                </a:r>
                <a:r>
                  <a:rPr lang="es-ES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.</a:t>
                </a:r>
                <a:r>
                  <a:rPr lang="es-ES" sz="1600" b="1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ts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4901207" y="3645201"/>
              <a:ext cx="3860108" cy="892124"/>
              <a:chOff x="995096" y="1048111"/>
              <a:chExt cx="2810759" cy="892124"/>
            </a:xfrm>
          </p:grpSpPr>
          <p:sp>
            <p:nvSpPr>
              <p:cNvPr id="37" name="Rectangle 36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995096" y="1447944"/>
                <a:ext cx="2810759" cy="492291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defRPr/>
                </a:pPr>
                <a:r>
                  <a:rPr lang="fr-FR" sz="1600" b="1" dirty="0">
                    <a:solidFill>
                      <a:prstClr val="black"/>
                    </a:solidFill>
                  </a:rPr>
                  <a:t>&lt;</a:t>
                </a:r>
                <a:r>
                  <a:rPr lang="fr-FR" sz="1600" b="1" dirty="0">
                    <a:solidFill>
                      <a:srgbClr val="FF00FF"/>
                    </a:solidFill>
                  </a:rPr>
                  <a:t>h2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 </a:t>
                </a:r>
                <a:r>
                  <a:rPr lang="fr-FR" sz="1600" b="1" dirty="0" err="1">
                    <a:solidFill>
                      <a:schemeClr val="tx1"/>
                    </a:solidFill>
                  </a:rPr>
                  <a:t>colors</a:t>
                </a:r>
                <a:r>
                  <a:rPr lang="fr-FR" sz="1600" b="1" dirty="0">
                    <a:solidFill>
                      <a:schemeClr val="tx1"/>
                    </a:solidFill>
                  </a:rPr>
                  <a:t>="</a:t>
                </a:r>
                <a:r>
                  <a:rPr lang="fr-FR" sz="16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red</a:t>
                </a:r>
                <a:r>
                  <a:rPr lang="fr-FR" sz="1600" b="1" dirty="0">
                    <a:solidFill>
                      <a:schemeClr val="tx1"/>
                    </a:solidFill>
                  </a:rPr>
                  <a:t>"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atcolor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 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&gt; mon texte&lt;</a:t>
                </a:r>
                <a:r>
                  <a:rPr lang="fr-FR" sz="1600" b="1" dirty="0">
                    <a:solidFill>
                      <a:srgbClr val="FF00FF"/>
                    </a:solidFill>
                  </a:rPr>
                  <a:t>/h2</a:t>
                </a:r>
                <a:r>
                  <a:rPr lang="fr-FR" sz="1600" b="1" dirty="0">
                    <a:solidFill>
                      <a:prstClr val="black"/>
                    </a:solidFill>
                  </a:rPr>
                  <a:t>&gt;</a:t>
                </a:r>
              </a:p>
            </p:txBody>
          </p:sp>
          <p:sp>
            <p:nvSpPr>
              <p:cNvPr id="38" name="Rectangle : avec coins supérieurs arrondis 37"/>
              <p:cNvSpPr/>
              <p:nvPr/>
            </p:nvSpPr>
            <p:spPr>
              <a:xfrm>
                <a:off x="995096" y="1048111"/>
                <a:ext cx="1310826" cy="399833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6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Template.html</a:t>
                </a:r>
                <a:endParaRPr kumimoji="0" lang="es-E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552700" y="3501008"/>
            <a:ext cx="2379340" cy="5883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/>
          <p:cNvSpPr/>
          <p:nvPr/>
        </p:nvSpPr>
        <p:spPr>
          <a:xfrm>
            <a:off x="2521231" y="2512350"/>
            <a:ext cx="4447954" cy="810396"/>
          </a:xfrm>
          <a:custGeom>
            <a:avLst/>
            <a:gdLst>
              <a:gd name="connsiteX0" fmla="*/ 4152900 w 4447954"/>
              <a:gd name="connsiteY0" fmla="*/ 810396 h 810396"/>
              <a:gd name="connsiteX1" fmla="*/ 4013200 w 4447954"/>
              <a:gd name="connsiteY1" fmla="*/ 10296 h 810396"/>
              <a:gd name="connsiteX2" fmla="*/ 0 w 4447954"/>
              <a:gd name="connsiteY2" fmla="*/ 429396 h 81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7954" h="810396">
                <a:moveTo>
                  <a:pt x="4152900" y="810396"/>
                </a:moveTo>
                <a:cubicBezTo>
                  <a:pt x="4429125" y="442096"/>
                  <a:pt x="4705350" y="73796"/>
                  <a:pt x="4013200" y="10296"/>
                </a:cubicBezTo>
                <a:cubicBezTo>
                  <a:pt x="3321050" y="-53204"/>
                  <a:pt x="1660525" y="188096"/>
                  <a:pt x="0" y="42939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>
            <a:cxnSpLocks/>
          </p:cNvCxnSpPr>
          <p:nvPr/>
        </p:nvCxnSpPr>
        <p:spPr>
          <a:xfrm flipH="1">
            <a:off x="2051720" y="3594100"/>
            <a:ext cx="3866480" cy="14705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6244005" y="2334088"/>
            <a:ext cx="432048" cy="4128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39" name="Ellipse 38"/>
          <p:cNvSpPr/>
          <p:nvPr/>
        </p:nvSpPr>
        <p:spPr>
          <a:xfrm>
            <a:off x="3798749" y="3532259"/>
            <a:ext cx="432048" cy="4128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3802755" y="4072648"/>
            <a:ext cx="432048" cy="4128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5863828" y="3735576"/>
            <a:ext cx="3046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 – L'attribut </a:t>
            </a:r>
            <a:r>
              <a:rPr lang="fr-FR" sz="1600" dirty="0" err="1"/>
              <a:t>atcolor</a:t>
            </a:r>
            <a:r>
              <a:rPr lang="fr-FR" sz="1600" dirty="0"/>
              <a:t> indique qu'il faut exécuter cette directive</a:t>
            </a:r>
          </a:p>
          <a:p>
            <a:endParaRPr lang="fr-FR" sz="1600" dirty="0"/>
          </a:p>
          <a:p>
            <a:r>
              <a:rPr lang="fr-FR" sz="1600" dirty="0"/>
              <a:t>2 – Lors de la création de la directive, </a:t>
            </a:r>
            <a:r>
              <a:rPr lang="fr-FR" sz="1600" dirty="0" err="1"/>
              <a:t>Angular</a:t>
            </a:r>
            <a:r>
              <a:rPr lang="fr-FR" sz="1600" dirty="0"/>
              <a:t> fournit l'élément DOM qui l'a appelé</a:t>
            </a:r>
          </a:p>
          <a:p>
            <a:endParaRPr lang="fr-FR" sz="1600" dirty="0"/>
          </a:p>
          <a:p>
            <a:r>
              <a:rPr lang="fr-FR" sz="1600" dirty="0"/>
              <a:t>3 – </a:t>
            </a:r>
            <a:r>
              <a:rPr lang="fr-FR" sz="1600" dirty="0" err="1"/>
              <a:t>Angular</a:t>
            </a:r>
            <a:r>
              <a:rPr lang="fr-FR" sz="1600" dirty="0"/>
              <a:t> trouve l'attribut </a:t>
            </a:r>
            <a:r>
              <a:rPr lang="fr-FR" sz="1600" dirty="0" err="1"/>
              <a:t>colors</a:t>
            </a:r>
            <a:r>
              <a:rPr lang="fr-FR" sz="1600" dirty="0"/>
              <a:t> et fournit sa valeur au setter</a:t>
            </a:r>
          </a:p>
          <a:p>
            <a:endParaRPr lang="fr-FR" sz="1600" dirty="0"/>
          </a:p>
          <a:p>
            <a:r>
              <a:rPr lang="fr-FR" sz="1600" dirty="0"/>
              <a:t>4 – Changement de couleur de l'élément.</a:t>
            </a:r>
          </a:p>
        </p:txBody>
      </p:sp>
      <p:sp>
        <p:nvSpPr>
          <p:cNvPr id="42" name="Ellipse 41"/>
          <p:cNvSpPr/>
          <p:nvPr/>
        </p:nvSpPr>
        <p:spPr>
          <a:xfrm>
            <a:off x="3568207" y="5597590"/>
            <a:ext cx="432048" cy="4128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/>
              <a:t>4</a:t>
            </a:r>
            <a:endParaRPr lang="fr-FR" b="1" dirty="0"/>
          </a:p>
        </p:txBody>
      </p:sp>
      <p:sp>
        <p:nvSpPr>
          <p:cNvPr id="2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42751804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directives : Cycle de vie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966889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solidFill>
                  <a:prstClr val="black"/>
                </a:solidFill>
                <a:latin typeface="Calibri"/>
              </a:rPr>
              <a:t>Bind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de valeurs : 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Il est possible de lier la valeur d'un attribut DOM à un de la directive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69467" y="1844824"/>
            <a:ext cx="8532780" cy="3096344"/>
            <a:chOff x="326570" y="1180432"/>
            <a:chExt cx="8532780" cy="3096344"/>
          </a:xfrm>
        </p:grpSpPr>
        <p:grpSp>
          <p:nvGrpSpPr>
            <p:cNvPr id="8" name="Groupe 7"/>
            <p:cNvGrpSpPr/>
            <p:nvPr/>
          </p:nvGrpSpPr>
          <p:grpSpPr>
            <a:xfrm>
              <a:off x="326570" y="1180432"/>
              <a:ext cx="8532780" cy="3096344"/>
              <a:chOff x="326570" y="1180432"/>
              <a:chExt cx="8532780" cy="3096344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326570" y="1926781"/>
                <a:ext cx="8251509" cy="2349995"/>
                <a:chOff x="323528" y="1230287"/>
                <a:chExt cx="8251509" cy="2349995"/>
              </a:xfrm>
            </p:grpSpPr>
            <p:grpSp>
              <p:nvGrpSpPr>
                <p:cNvPr id="28" name="Groupe 27"/>
                <p:cNvGrpSpPr/>
                <p:nvPr/>
              </p:nvGrpSpPr>
              <p:grpSpPr>
                <a:xfrm>
                  <a:off x="323528" y="1230287"/>
                  <a:ext cx="8251509" cy="2349995"/>
                  <a:chOff x="359532" y="2493073"/>
                  <a:chExt cx="8251509" cy="2349995"/>
                </a:xfrm>
              </p:grpSpPr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359532" y="2493073"/>
                    <a:ext cx="5112568" cy="2349995"/>
                    <a:chOff x="426634" y="2310208"/>
                    <a:chExt cx="3722743" cy="2349995"/>
                  </a:xfrm>
                </p:grpSpPr>
                <p:sp>
                  <p:nvSpPr>
                    <p:cNvPr id="33" name="Rectangle 32"/>
                    <p:cNvSpPr/>
                    <p:nvPr>
                      <p:custDataLst>
                        <p:custData r:id="rId3"/>
                      </p:custDataLst>
                    </p:nvPr>
                  </p:nvSpPr>
                  <p:spPr>
                    <a:xfrm>
                      <a:off x="426634" y="2708920"/>
                      <a:ext cx="3722743" cy="1951283"/>
                    </a:xfrm>
                    <a:prstGeom prst="rect">
                      <a:avLst/>
                    </a:prstGeom>
                    <a:solidFill>
                      <a:srgbClr val="F0F5FA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>
                        <a:defRPr/>
                      </a:pPr>
                      <a:r>
                        <a:rPr lang="en-US" sz="2400" b="1" dirty="0">
                          <a:solidFill>
                            <a:prstClr val="black"/>
                          </a:solidFill>
                        </a:rPr>
                        <a:t>…</a:t>
                      </a:r>
                    </a:p>
                    <a:p>
                      <a:pPr>
                        <a:defRPr/>
                      </a:pPr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export class </a:t>
                      </a:r>
                      <a:r>
                        <a:rPr lang="en-US" sz="1600" b="1" dirty="0" err="1">
                          <a:solidFill>
                            <a:prstClr val="black"/>
                          </a:solidFill>
                        </a:rPr>
                        <a:t>ColorDirective</a:t>
                      </a:r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 {</a:t>
                      </a:r>
                    </a:p>
                    <a:p>
                      <a:pPr lvl="1"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@input() </a:t>
                      </a:r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colors</a:t>
                      </a:r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: string</a:t>
                      </a:r>
                    </a:p>
                    <a:p>
                      <a:pPr lvl="1">
                        <a:defRPr/>
                      </a:pPr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constructor() {</a:t>
                      </a:r>
                    </a:p>
                    <a:p>
                      <a:pPr lvl="2">
                        <a:defRPr/>
                      </a:pPr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console.log(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this.colors</a:t>
                      </a:r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lvl="1">
                        <a:defRPr/>
                      </a:pPr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}</a:t>
                      </a:r>
                    </a:p>
                    <a:p>
                      <a:pPr>
                        <a:defRPr/>
                      </a:pPr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}</a:t>
                      </a:r>
                      <a:endParaRPr lang="fr-FR" sz="1600" b="1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4" name="Rectangle : avec coins supérieurs arrondis 33"/>
                    <p:cNvSpPr/>
                    <p:nvPr/>
                  </p:nvSpPr>
                  <p:spPr>
                    <a:xfrm>
                      <a:off x="426634" y="2310208"/>
                      <a:ext cx="1553341" cy="399833"/>
                    </a:xfrm>
                    <a:prstGeom prst="round2Same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>
                        <a:defRPr/>
                      </a:pPr>
                      <a:r>
                        <a:rPr lang="fr-FR" sz="1600" b="1" dirty="0" err="1">
                          <a:solidFill>
                            <a:prstClr val="black"/>
                          </a:solidFill>
                          <a:cs typeface="Courier New" panose="02070309020205020404" pitchFamily="49" charset="0"/>
                        </a:rPr>
                        <a:t>color.directive</a:t>
                      </a:r>
                      <a:r>
                        <a:rPr lang="es-ES" sz="1600" b="1" dirty="0">
                          <a:solidFill>
                            <a:prstClr val="black"/>
                          </a:solidFill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600" b="1" dirty="0" err="1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ts</a:t>
                      </a:r>
                      <a:endParaRPr kumimoji="0" lang="es-E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cs typeface="Courier New" panose="02070309020205020404" pitchFamily="49" charset="0"/>
                      </a:endParaRPr>
                    </a:p>
                  </p:txBody>
                </p: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3815916" y="3335089"/>
                    <a:ext cx="4795125" cy="892124"/>
                    <a:chOff x="204835" y="737999"/>
                    <a:chExt cx="3491597" cy="892124"/>
                  </a:xfrm>
                </p:grpSpPr>
                <p:sp>
                  <p:nvSpPr>
                    <p:cNvPr id="37" name="Rectangle 36"/>
                    <p:cNvSpPr/>
                    <p:nvPr>
                      <p:custDataLst>
                        <p:custData r:id="rId2"/>
                      </p:custDataLst>
                    </p:nvPr>
                  </p:nvSpPr>
                  <p:spPr>
                    <a:xfrm>
                      <a:off x="204835" y="1137832"/>
                      <a:ext cx="3491597" cy="492291"/>
                    </a:xfrm>
                    <a:prstGeom prst="rect">
                      <a:avLst/>
                    </a:prstGeom>
                    <a:solidFill>
                      <a:srgbClr val="F0F5FA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>
                        <a:defRPr/>
                      </a:pPr>
                      <a:r>
                        <a:rPr lang="fr-FR" sz="1600" b="1" dirty="0">
                          <a:solidFill>
                            <a:prstClr val="black"/>
                          </a:solidFill>
                        </a:rPr>
                        <a:t>&lt;div [</a:t>
                      </a:r>
                      <a:r>
                        <a:rPr lang="fr-FR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colors</a:t>
                      </a: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]="</a:t>
                      </a:r>
                      <a:r>
                        <a:rPr lang="fr-FR" sz="1600" b="1" dirty="0" err="1">
                          <a:solidFill>
                            <a:srgbClr val="164BF6"/>
                          </a:solidFill>
                        </a:rPr>
                        <a:t>attributComposant</a:t>
                      </a: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US" sz="1600" b="1" dirty="0" err="1">
                          <a:solidFill>
                            <a:srgbClr val="FF00FF"/>
                          </a:solidFill>
                        </a:rPr>
                        <a:t>atcolor</a:t>
                      </a:r>
                      <a:r>
                        <a:rPr lang="en-US" sz="1600" b="1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fr-FR" sz="1600" b="1" dirty="0">
                          <a:solidFill>
                            <a:prstClr val="black"/>
                          </a:solidFill>
                        </a:rPr>
                        <a:t>&gt;&lt;/div&gt;</a:t>
                      </a:r>
                    </a:p>
                  </p:txBody>
                </p:sp>
                <p:sp>
                  <p:nvSpPr>
                    <p:cNvPr id="38" name="Rectangle : avec coins supérieurs arrondis 37"/>
                    <p:cNvSpPr/>
                    <p:nvPr/>
                  </p:nvSpPr>
                  <p:spPr>
                    <a:xfrm>
                      <a:off x="1599111" y="737999"/>
                      <a:ext cx="1208131" cy="399833"/>
                    </a:xfrm>
                    <a:prstGeom prst="round2Same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>
                        <a:defRPr/>
                      </a:pPr>
                      <a:r>
                        <a:rPr lang="fr-FR" sz="1600" b="1" dirty="0">
                          <a:solidFill>
                            <a:prstClr val="black"/>
                          </a:solidFill>
                          <a:cs typeface="Courier New" panose="02070309020205020404" pitchFamily="49" charset="0"/>
                        </a:rPr>
                        <a:t>Template.html</a:t>
                      </a:r>
                      <a:endParaRPr kumimoji="0" lang="es-E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cs typeface="Courier New" panose="02070309020205020404" pitchFamily="49" charset="0"/>
                      </a:endParaRPr>
                    </a:p>
                  </p:txBody>
                </p:sp>
              </p:grpSp>
            </p:grpSp>
            <p:sp>
              <p:nvSpPr>
                <p:cNvPr id="3" name="Forme libre : forme 2"/>
                <p:cNvSpPr/>
                <p:nvPr/>
              </p:nvSpPr>
              <p:spPr>
                <a:xfrm>
                  <a:off x="2209099" y="1989819"/>
                  <a:ext cx="3516923" cy="564800"/>
                </a:xfrm>
                <a:custGeom>
                  <a:avLst/>
                  <a:gdLst>
                    <a:gd name="connsiteX0" fmla="*/ 0 w 3516923"/>
                    <a:gd name="connsiteY0" fmla="*/ 410056 h 564800"/>
                    <a:gd name="connsiteX1" fmla="*/ 1786597 w 3516923"/>
                    <a:gd name="connsiteY1" fmla="*/ 2093 h 564800"/>
                    <a:gd name="connsiteX2" fmla="*/ 3516923 w 3516923"/>
                    <a:gd name="connsiteY2" fmla="*/ 564800 h 56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16923" h="564800">
                      <a:moveTo>
                        <a:pt x="0" y="410056"/>
                      </a:moveTo>
                      <a:cubicBezTo>
                        <a:pt x="600221" y="193179"/>
                        <a:pt x="1200443" y="-23698"/>
                        <a:pt x="1786597" y="2093"/>
                      </a:cubicBezTo>
                      <a:cubicBezTo>
                        <a:pt x="2372751" y="27884"/>
                        <a:pt x="3270738" y="471016"/>
                        <a:pt x="3516923" y="564800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  <a:head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" name="Groupe 12"/>
              <p:cNvGrpSpPr/>
              <p:nvPr/>
            </p:nvGrpSpPr>
            <p:grpSpPr>
              <a:xfrm>
                <a:off x="4754894" y="1180432"/>
                <a:ext cx="4104456" cy="1564511"/>
                <a:chOff x="1475655" y="2309087"/>
                <a:chExt cx="2892273" cy="1526213"/>
              </a:xfrm>
            </p:grpSpPr>
            <p:sp>
              <p:nvSpPr>
                <p:cNvPr id="14" name="Rectangle 13"/>
                <p:cNvSpPr/>
                <p:nvPr>
                  <p:custDataLst>
                    <p:custData r:id="rId1"/>
                  </p:custDataLst>
                </p:nvPr>
              </p:nvSpPr>
              <p:spPr>
                <a:xfrm>
                  <a:off x="1475655" y="2708920"/>
                  <a:ext cx="2892273" cy="1126380"/>
                </a:xfrm>
                <a:prstGeom prst="rect">
                  <a:avLst/>
                </a:prstGeom>
                <a:solidFill>
                  <a:srgbClr val="F0F5F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lvl="0">
                    <a:defRPr/>
                  </a:pPr>
                  <a:r>
                    <a:rPr lang="en-US" sz="2400" b="1" dirty="0">
                      <a:solidFill>
                        <a:prstClr val="black"/>
                      </a:solidFill>
                      <a:cs typeface="Courier New" panose="02070309020205020404" pitchFamily="49" charset="0"/>
                    </a:rPr>
                    <a:t>…</a:t>
                  </a:r>
                </a:p>
                <a:p>
                  <a:pPr lvl="0">
                    <a:defRPr/>
                  </a:pPr>
                  <a:r>
                    <a:rPr lang="en-US" sz="1600" dirty="0">
                      <a:solidFill>
                        <a:prstClr val="black"/>
                      </a:solidFill>
                      <a:cs typeface="Courier New" panose="02070309020205020404" pitchFamily="49" charset="0"/>
                    </a:rPr>
                    <a:t>export class </a:t>
                  </a:r>
                  <a:r>
                    <a:rPr lang="en-US" sz="1600" dirty="0" err="1">
                      <a:solidFill>
                        <a:prstClr val="black"/>
                      </a:solidFill>
                      <a:cs typeface="Courier New" panose="02070309020205020404" pitchFamily="49" charset="0"/>
                    </a:rPr>
                    <a:t>MonComponent</a:t>
                  </a:r>
                  <a:r>
                    <a:rPr lang="en-US" sz="1600" dirty="0">
                      <a:solidFill>
                        <a:prstClr val="black"/>
                      </a:solidFill>
                      <a:cs typeface="Courier New" panose="02070309020205020404" pitchFamily="49" charset="0"/>
                    </a:rPr>
                    <a:t>{</a:t>
                  </a:r>
                </a:p>
                <a:p>
                  <a:pPr lvl="1">
                    <a:defRPr/>
                  </a:pPr>
                  <a:r>
                    <a:rPr lang="fr-FR" sz="1600" b="1" dirty="0" err="1">
                      <a:solidFill>
                        <a:srgbClr val="164BF6"/>
                      </a:solidFill>
                    </a:rPr>
                    <a:t>attributComposant</a:t>
                  </a:r>
                  <a:r>
                    <a:rPr lang="fr-FR" sz="1600" b="1" dirty="0">
                      <a:solidFill>
                        <a:srgbClr val="164BF6"/>
                      </a:solidFill>
                    </a:rPr>
                    <a:t> </a:t>
                  </a:r>
                  <a:r>
                    <a:rPr lang="it-IT" sz="1600" b="1" dirty="0">
                      <a:solidFill>
                        <a:schemeClr val="tx1"/>
                      </a:solidFill>
                      <a:cs typeface="Courier New" panose="02070309020205020404" pitchFamily="49" charset="0"/>
                    </a:rPr>
                    <a:t>: string= 'red';</a:t>
                  </a:r>
                </a:p>
                <a:p>
                  <a:pPr>
                    <a:defRPr/>
                  </a:pPr>
                  <a:r>
                    <a:rPr lang="en-US" sz="1600" dirty="0">
                      <a:solidFill>
                        <a:prstClr val="black"/>
                      </a:solidFill>
                      <a:cs typeface="Courier New" panose="02070309020205020404" pitchFamily="49" charset="0"/>
                    </a:rPr>
                    <a:t>}</a:t>
                  </a:r>
                  <a:endParaRPr kumimoji="0" lang="fr-F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+mn-ea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" name="Rectangle : avec coins supérieurs arrondis 14"/>
                <p:cNvSpPr/>
                <p:nvPr/>
              </p:nvSpPr>
              <p:spPr>
                <a:xfrm>
                  <a:off x="1475655" y="2309087"/>
                  <a:ext cx="1686195" cy="399833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lang="fr-FR" sz="1600" b="1" dirty="0" err="1">
                      <a:solidFill>
                        <a:prstClr val="black"/>
                      </a:solidFill>
                      <a:cs typeface="Courier New" panose="02070309020205020404" pitchFamily="49" charset="0"/>
                    </a:rPr>
                    <a:t>composant.ts</a:t>
                  </a:r>
                  <a:endParaRPr kumimoji="0" lang="es-E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Courier New" panose="02070309020205020404" pitchFamily="49" charset="0"/>
                  </a:endParaRPr>
                </a:p>
              </p:txBody>
            </p:sp>
          </p:grpSp>
        </p:grpSp>
        <p:cxnSp>
          <p:nvCxnSpPr>
            <p:cNvPr id="7" name="Connecteur droit avec flèche 6"/>
            <p:cNvCxnSpPr/>
            <p:nvPr/>
          </p:nvCxnSpPr>
          <p:spPr>
            <a:xfrm>
              <a:off x="5729064" y="2478249"/>
              <a:ext cx="139080" cy="7728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/>
            <p:cNvSpPr/>
            <p:nvPr/>
          </p:nvSpPr>
          <p:spPr>
            <a:xfrm>
              <a:off x="5582580" y="2537017"/>
              <a:ext cx="432048" cy="4128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1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3662868" y="2514642"/>
              <a:ext cx="432048" cy="4128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3</a:t>
              </a:r>
            </a:p>
          </p:txBody>
        </p:sp>
      </p:grpSp>
      <p:sp>
        <p:nvSpPr>
          <p:cNvPr id="16" name="Forme libre : forme 15"/>
          <p:cNvSpPr/>
          <p:nvPr/>
        </p:nvSpPr>
        <p:spPr>
          <a:xfrm>
            <a:off x="2051721" y="4015409"/>
            <a:ext cx="5130958" cy="583341"/>
          </a:xfrm>
          <a:custGeom>
            <a:avLst/>
            <a:gdLst>
              <a:gd name="connsiteX0" fmla="*/ 4943061 w 4943061"/>
              <a:gd name="connsiteY0" fmla="*/ 132521 h 583341"/>
              <a:gd name="connsiteX1" fmla="*/ 2610679 w 4943061"/>
              <a:gd name="connsiteY1" fmla="*/ 583095 h 583341"/>
              <a:gd name="connsiteX2" fmla="*/ 967409 w 4943061"/>
              <a:gd name="connsiteY2" fmla="*/ 79513 h 583341"/>
              <a:gd name="connsiteX3" fmla="*/ 0 w 4943061"/>
              <a:gd name="connsiteY3" fmla="*/ 0 h 5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061" h="583341">
                <a:moveTo>
                  <a:pt x="4943061" y="132521"/>
                </a:moveTo>
                <a:cubicBezTo>
                  <a:pt x="4108174" y="362225"/>
                  <a:pt x="3273288" y="591930"/>
                  <a:pt x="2610679" y="583095"/>
                </a:cubicBezTo>
                <a:cubicBezTo>
                  <a:pt x="1948070" y="574260"/>
                  <a:pt x="1402522" y="176695"/>
                  <a:pt x="967409" y="79513"/>
                </a:cubicBezTo>
                <a:cubicBezTo>
                  <a:pt x="532296" y="-17669"/>
                  <a:pt x="125896" y="1987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697791" y="4398197"/>
            <a:ext cx="432048" cy="4128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61255" y="5505953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console.log(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this.colors</a:t>
            </a:r>
            <a:r>
              <a:rPr lang="en-US" b="1" dirty="0">
                <a:solidFill>
                  <a:prstClr val="black"/>
                </a:solidFill>
              </a:rPr>
              <a:t>) </a:t>
            </a:r>
            <a:r>
              <a:rPr lang="en-US" b="1" dirty="0" err="1">
                <a:solidFill>
                  <a:prstClr val="black"/>
                </a:solidFill>
              </a:rPr>
              <a:t>affiche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undefined</a:t>
            </a:r>
            <a:r>
              <a:rPr lang="en-US" b="1" dirty="0">
                <a:solidFill>
                  <a:prstClr val="black"/>
                </a:solidFill>
              </a:rPr>
              <a:t> car au moment de </a:t>
            </a:r>
            <a:r>
              <a:rPr lang="en-US" b="1" dirty="0" err="1">
                <a:solidFill>
                  <a:prstClr val="black"/>
                </a:solidFill>
              </a:rPr>
              <a:t>l'instanciation</a:t>
            </a:r>
            <a:r>
              <a:rPr lang="en-US" b="1" dirty="0">
                <a:solidFill>
                  <a:prstClr val="black"/>
                </a:solidFill>
              </a:rPr>
              <a:t> (</a:t>
            </a:r>
            <a:r>
              <a:rPr lang="en-US" b="1" dirty="0" err="1">
                <a:solidFill>
                  <a:prstClr val="black"/>
                </a:solidFill>
              </a:rPr>
              <a:t>appel</a:t>
            </a:r>
            <a:r>
              <a:rPr lang="en-US" b="1" dirty="0">
                <a:solidFill>
                  <a:prstClr val="black"/>
                </a:solidFill>
              </a:rPr>
              <a:t> au </a:t>
            </a:r>
            <a:r>
              <a:rPr lang="en-US" b="1" dirty="0" err="1">
                <a:solidFill>
                  <a:prstClr val="black"/>
                </a:solidFill>
              </a:rPr>
              <a:t>constructeur</a:t>
            </a:r>
            <a:r>
              <a:rPr lang="en-US" b="1" dirty="0">
                <a:solidFill>
                  <a:prstClr val="black"/>
                </a:solidFill>
              </a:rPr>
              <a:t>), Angular </a:t>
            </a:r>
            <a:r>
              <a:rPr lang="en-US" b="1" dirty="0" err="1">
                <a:solidFill>
                  <a:prstClr val="black"/>
                </a:solidFill>
              </a:rPr>
              <a:t>n'a</a:t>
            </a:r>
            <a:r>
              <a:rPr lang="en-US" b="1" dirty="0">
                <a:solidFill>
                  <a:prstClr val="black"/>
                </a:solidFill>
              </a:rPr>
              <a:t> pas encore </a:t>
            </a:r>
            <a:r>
              <a:rPr lang="en-US" b="1" dirty="0" err="1">
                <a:solidFill>
                  <a:prstClr val="black"/>
                </a:solidFill>
              </a:rPr>
              <a:t>récupéré</a:t>
            </a:r>
            <a:r>
              <a:rPr lang="en-US" b="1" dirty="0">
                <a:solidFill>
                  <a:prstClr val="black"/>
                </a:solidFill>
              </a:rPr>
              <a:t> la </a:t>
            </a:r>
            <a:r>
              <a:rPr lang="en-US" b="1" dirty="0" err="1">
                <a:solidFill>
                  <a:prstClr val="black"/>
                </a:solidFill>
              </a:rPr>
              <a:t>valeur</a:t>
            </a:r>
            <a:r>
              <a:rPr lang="en-US" b="1" dirty="0">
                <a:solidFill>
                  <a:prstClr val="black"/>
                </a:solidFill>
              </a:rPr>
              <a:t> de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colors !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82035" y="4506632"/>
            <a:ext cx="281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Instanciation de la directive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862744" y="2722231"/>
            <a:ext cx="221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Chargement de la valeur</a:t>
            </a:r>
          </a:p>
        </p:txBody>
      </p:sp>
      <p:sp>
        <p:nvSpPr>
          <p:cNvPr id="3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8011474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directives : Cycle de vie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558429"/>
            <a:ext cx="871296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b="1" dirty="0">
                <a:solidFill>
                  <a:prstClr val="black"/>
                </a:solidFill>
              </a:rPr>
              <a:t>Cycle de vie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700" dirty="0">
                <a:solidFill>
                  <a:prstClr val="black"/>
                </a:solidFill>
              </a:rPr>
              <a:t>Le cycle de vie d'une directive passe par des appels de méthodes bien définie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700" dirty="0">
              <a:solidFill>
                <a:prstClr val="black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700" dirty="0">
                <a:solidFill>
                  <a:prstClr val="black"/>
                </a:solidFill>
              </a:rPr>
              <a:t>Les méthodes sont appelés par </a:t>
            </a:r>
            <a:r>
              <a:rPr lang="fr-FR" sz="1700" dirty="0" err="1">
                <a:solidFill>
                  <a:prstClr val="black"/>
                </a:solidFill>
              </a:rPr>
              <a:t>Angular</a:t>
            </a:r>
            <a:r>
              <a:rPr lang="fr-FR" sz="1700" dirty="0">
                <a:solidFill>
                  <a:prstClr val="black"/>
                </a:solidFill>
              </a:rPr>
              <a:t> à certains moments lors du fonctionnement de la directive après son instanciation.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7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sz="1700" dirty="0" err="1"/>
              <a:t>ngOnChanges</a:t>
            </a:r>
            <a:r>
              <a:rPr lang="fr-FR" sz="1700" dirty="0"/>
              <a:t>(</a:t>
            </a:r>
            <a:r>
              <a:rPr lang="fr-FR" sz="1700" dirty="0" err="1"/>
              <a:t>objAttribut</a:t>
            </a:r>
            <a:r>
              <a:rPr lang="fr-FR" sz="1700" dirty="0"/>
              <a:t>) : </a:t>
            </a:r>
            <a:r>
              <a:rPr lang="fr-FR" sz="1700" dirty="0">
                <a:solidFill>
                  <a:prstClr val="black"/>
                </a:solidFill>
              </a:rPr>
              <a:t>Au chargement et au changement des valeurs des attributs</a:t>
            </a:r>
          </a:p>
          <a:p>
            <a:pPr lvl="0">
              <a:defRPr/>
            </a:pPr>
            <a:r>
              <a:rPr lang="fr-FR" sz="1700" dirty="0" err="1">
                <a:solidFill>
                  <a:prstClr val="black"/>
                </a:solidFill>
              </a:rPr>
              <a:t>ngOnInit</a:t>
            </a:r>
            <a:r>
              <a:rPr lang="fr-FR" sz="1700" dirty="0">
                <a:solidFill>
                  <a:prstClr val="black"/>
                </a:solidFill>
              </a:rPr>
              <a:t>() : Lorsque tous les attributs sont chargés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07504" y="2743643"/>
            <a:ext cx="5976664" cy="4074818"/>
            <a:chOff x="323528" y="4103341"/>
            <a:chExt cx="5976664" cy="4074818"/>
          </a:xfrm>
        </p:grpSpPr>
        <p:sp>
          <p:nvSpPr>
            <p:cNvPr id="25" name="Rectangle 24"/>
            <p:cNvSpPr/>
            <p:nvPr>
              <p:custDataLst>
                <p:custData r:id="rId3"/>
              </p:custDataLst>
            </p:nvPr>
          </p:nvSpPr>
          <p:spPr>
            <a:xfrm>
              <a:off x="323528" y="4502053"/>
              <a:ext cx="5976664" cy="367610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export class </a:t>
              </a:r>
              <a:r>
                <a:rPr lang="en-US" sz="1600" b="1" dirty="0" err="1">
                  <a:solidFill>
                    <a:prstClr val="black"/>
                  </a:solidFill>
                </a:rPr>
                <a:t>ColorDirective</a:t>
              </a:r>
              <a:r>
                <a:rPr lang="en-US" sz="1600" b="1" dirty="0">
                  <a:solidFill>
                    <a:prstClr val="black"/>
                  </a:solidFill>
                </a:rPr>
                <a:t> {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@input() colors: string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constructor() {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console.log("Directive </a:t>
              </a:r>
              <a:r>
                <a:rPr lang="en-US" sz="1600" b="1" dirty="0" err="1">
                  <a:solidFill>
                    <a:prstClr val="black"/>
                  </a:solidFill>
                </a:rPr>
                <a:t>chargée</a:t>
              </a:r>
              <a:r>
                <a:rPr lang="en-US" sz="1600" b="1" dirty="0">
                  <a:solidFill>
                    <a:prstClr val="black"/>
                  </a:solidFill>
                </a:rPr>
                <a:t>");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</a:p>
            <a:p>
              <a:pPr lvl="1">
                <a:defRPr/>
              </a:pPr>
              <a:r>
                <a:rPr lang="en-US" sz="1600" b="1" dirty="0" err="1">
                  <a:solidFill>
                    <a:srgbClr val="FF0000"/>
                  </a:solidFill>
                </a:rPr>
                <a:t>ngOnChanges</a:t>
              </a:r>
              <a:r>
                <a:rPr lang="en-US" sz="1600" b="1" dirty="0">
                  <a:solidFill>
                    <a:prstClr val="black"/>
                  </a:solidFill>
                </a:rPr>
                <a:t>(</a:t>
              </a:r>
              <a:r>
                <a:rPr lang="en-US" sz="1600" b="1" dirty="0" err="1">
                  <a:solidFill>
                    <a:prstClr val="black"/>
                  </a:solidFill>
                </a:rPr>
                <a:t>objetAttribut</a:t>
              </a:r>
              <a:r>
                <a:rPr lang="en-US" sz="1600" b="1" dirty="0">
                  <a:solidFill>
                    <a:prstClr val="black"/>
                  </a:solidFill>
                </a:rPr>
                <a:t>) { 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console.log('</a:t>
              </a:r>
              <a:r>
                <a:rPr lang="en-US" sz="1600" b="1" dirty="0" err="1">
                  <a:solidFill>
                    <a:prstClr val="black"/>
                  </a:solidFill>
                </a:rPr>
                <a:t>Attribut</a:t>
              </a:r>
              <a:r>
                <a:rPr lang="en-US" sz="1600" b="1" dirty="0">
                  <a:solidFill>
                    <a:prstClr val="black"/>
                  </a:solidFill>
                </a:rPr>
                <a:t> chargé', </a:t>
              </a:r>
              <a:r>
                <a:rPr lang="en-US" sz="1600" b="1" dirty="0" err="1">
                  <a:solidFill>
                    <a:prstClr val="black"/>
                  </a:solidFill>
                </a:rPr>
                <a:t>objetAttribut</a:t>
              </a:r>
              <a:r>
                <a:rPr lang="en-US" sz="1600" b="1" dirty="0">
                  <a:solidFill>
                    <a:prstClr val="black"/>
                  </a:solidFill>
                </a:rPr>
                <a:t> );  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  </a:t>
              </a:r>
            </a:p>
            <a:p>
              <a:pPr lvl="1">
                <a:defRPr/>
              </a:pPr>
              <a:r>
                <a:rPr lang="en-US" sz="1600" b="1" dirty="0" err="1">
                  <a:solidFill>
                    <a:srgbClr val="FF0000"/>
                  </a:solidFill>
                </a:rPr>
                <a:t>ngOnInit</a:t>
              </a:r>
              <a:r>
                <a:rPr lang="en-US" sz="1600" b="1" dirty="0">
                  <a:solidFill>
                    <a:prstClr val="black"/>
                  </a:solidFill>
                </a:rPr>
                <a:t>() { 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console.log('</a:t>
              </a:r>
              <a:r>
                <a:rPr lang="en-US" sz="1600" b="1" dirty="0" err="1">
                  <a:solidFill>
                    <a:prstClr val="black"/>
                  </a:solidFill>
                </a:rPr>
                <a:t>Tous</a:t>
              </a:r>
              <a:r>
                <a:rPr lang="en-US" sz="1600" b="1" dirty="0">
                  <a:solidFill>
                    <a:prstClr val="black"/>
                  </a:solidFill>
                </a:rPr>
                <a:t> les </a:t>
              </a:r>
              <a:r>
                <a:rPr lang="en-US" sz="1600" b="1" dirty="0" err="1">
                  <a:solidFill>
                    <a:prstClr val="black"/>
                  </a:solidFill>
                </a:rPr>
                <a:t>attributs</a:t>
              </a:r>
              <a:r>
                <a:rPr lang="en-US" sz="1600" b="1" dirty="0">
                  <a:solidFill>
                    <a:prstClr val="black"/>
                  </a:solidFill>
                </a:rPr>
                <a:t> </a:t>
              </a:r>
              <a:r>
                <a:rPr lang="en-US" sz="1600" b="1" dirty="0" err="1">
                  <a:solidFill>
                    <a:prstClr val="black"/>
                  </a:solidFill>
                </a:rPr>
                <a:t>sont</a:t>
              </a:r>
              <a:r>
                <a:rPr lang="en-US" sz="1600" b="1" dirty="0">
                  <a:solidFill>
                    <a:prstClr val="black"/>
                  </a:solidFill>
                </a:rPr>
                <a:t> chargés', </a:t>
              </a:r>
              <a:r>
                <a:rPr lang="en-US" sz="1600" b="1" dirty="0" err="1">
                  <a:solidFill>
                    <a:prstClr val="black"/>
                  </a:solidFill>
                </a:rPr>
                <a:t>this.colors</a:t>
              </a:r>
              <a:r>
                <a:rPr lang="en-US" sz="1600" b="1" dirty="0">
                  <a:solidFill>
                    <a:prstClr val="black"/>
                  </a:solidFill>
                </a:rPr>
                <a:t>);  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  </a:t>
              </a:r>
            </a:p>
            <a:p>
              <a:pPr lvl="1">
                <a:defRPr/>
              </a:pPr>
              <a:r>
                <a:rPr lang="en-US" sz="1600" b="1" dirty="0" err="1">
                  <a:solidFill>
                    <a:srgbClr val="FF0000"/>
                  </a:solidFill>
                </a:rPr>
                <a:t>ngOnDestroy</a:t>
              </a:r>
              <a:r>
                <a:rPr lang="en-US" sz="1600" b="1" dirty="0">
                  <a:solidFill>
                    <a:prstClr val="black"/>
                  </a:solidFill>
                </a:rPr>
                <a:t>() {    </a:t>
              </a:r>
            </a:p>
            <a:p>
              <a:pPr lvl="2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console.log('La directive </a:t>
              </a:r>
              <a:r>
                <a:rPr lang="en-US" sz="1600" b="1" dirty="0" err="1">
                  <a:solidFill>
                    <a:prstClr val="black"/>
                  </a:solidFill>
                </a:rPr>
                <a:t>est</a:t>
              </a:r>
              <a:r>
                <a:rPr lang="en-US" sz="1600" b="1" dirty="0">
                  <a:solidFill>
                    <a:prstClr val="black"/>
                  </a:solidFill>
                </a:rPr>
                <a:t> </a:t>
              </a:r>
              <a:r>
                <a:rPr lang="en-US" sz="1600" b="1" dirty="0" err="1">
                  <a:solidFill>
                    <a:prstClr val="black"/>
                  </a:solidFill>
                </a:rPr>
                <a:t>détruite</a:t>
              </a:r>
              <a:r>
                <a:rPr lang="en-US" sz="1600" b="1" dirty="0">
                  <a:solidFill>
                    <a:prstClr val="black"/>
                  </a:solidFill>
                </a:rPr>
                <a:t>');  </a:t>
              </a:r>
            </a:p>
            <a:p>
              <a:pPr lvl="1"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</a:p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}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 : avec coins supérieurs arrondis 28"/>
            <p:cNvSpPr/>
            <p:nvPr/>
          </p:nvSpPr>
          <p:spPr>
            <a:xfrm>
              <a:off x="323528" y="4103341"/>
              <a:ext cx="213325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 err="1">
                  <a:solidFill>
                    <a:prstClr val="black"/>
                  </a:solidFill>
                  <a:cs typeface="Courier New" panose="02070309020205020404" pitchFamily="49" charset="0"/>
                </a:rPr>
                <a:t>color.directive</a:t>
              </a:r>
              <a:r>
                <a:rPr lang="es-ES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.</a:t>
              </a:r>
              <a:r>
                <a:rPr lang="es-ES" sz="1600" b="1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ts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828187" y="3399023"/>
            <a:ext cx="3287144" cy="2846726"/>
            <a:chOff x="426634" y="2310208"/>
            <a:chExt cx="2393552" cy="2846726"/>
          </a:xfrm>
        </p:grpSpPr>
        <p:sp>
          <p:nvSpPr>
            <p:cNvPr id="40" name="Rectangle 39"/>
            <p:cNvSpPr/>
            <p:nvPr>
              <p:custDataLst>
                <p:custData r:id="rId2"/>
              </p:custDataLst>
            </p:nvPr>
          </p:nvSpPr>
          <p:spPr>
            <a:xfrm>
              <a:off x="426634" y="2708920"/>
              <a:ext cx="2393552" cy="244801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Directive </a:t>
              </a:r>
              <a:r>
                <a:rPr lang="en-US" sz="1600" b="1" dirty="0" err="1">
                  <a:solidFill>
                    <a:prstClr val="black"/>
                  </a:solidFill>
                </a:rPr>
                <a:t>chargée</a:t>
              </a:r>
              <a:endParaRPr lang="en-US" sz="1600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endParaRPr lang="en-US" sz="1600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endParaRPr lang="en-US" sz="1600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Attribut</a:t>
              </a:r>
              <a:r>
                <a:rPr lang="en-US" sz="1600" b="1" dirty="0">
                  <a:solidFill>
                    <a:prstClr val="black"/>
                  </a:solidFill>
                </a:rPr>
                <a:t> chargé , Object {colors: …}</a:t>
              </a:r>
            </a:p>
            <a:p>
              <a:pPr>
                <a:defRPr/>
              </a:pPr>
              <a:endParaRPr lang="en-US" sz="1600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endParaRPr lang="en-US" sz="1600" b="1" dirty="0">
                <a:solidFill>
                  <a:prstClr val="black"/>
                </a:solidFill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prstClr val="black"/>
                  </a:solidFill>
                </a:rPr>
                <a:t>Tous</a:t>
              </a:r>
              <a:r>
                <a:rPr lang="en-US" sz="1600" b="1" dirty="0">
                  <a:solidFill>
                    <a:prstClr val="black"/>
                  </a:solidFill>
                </a:rPr>
                <a:t> les </a:t>
              </a:r>
              <a:r>
                <a:rPr lang="en-US" sz="1600" b="1" dirty="0" err="1">
                  <a:solidFill>
                    <a:prstClr val="black"/>
                  </a:solidFill>
                </a:rPr>
                <a:t>attributs</a:t>
              </a:r>
              <a:r>
                <a:rPr lang="en-US" sz="1600" b="1" dirty="0">
                  <a:solidFill>
                    <a:prstClr val="black"/>
                  </a:solidFill>
                </a:rPr>
                <a:t> </a:t>
              </a:r>
              <a:r>
                <a:rPr lang="en-US" sz="1600" b="1" dirty="0" err="1">
                  <a:solidFill>
                    <a:prstClr val="black"/>
                  </a:solidFill>
                </a:rPr>
                <a:t>sont</a:t>
              </a:r>
              <a:r>
                <a:rPr lang="en-US" sz="1600" b="1" dirty="0">
                  <a:solidFill>
                    <a:prstClr val="black"/>
                  </a:solidFill>
                </a:rPr>
                <a:t> chargés, red</a:t>
              </a:r>
              <a:endParaRPr lang="fr-FR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 : avec coins supérieurs arrondis 40"/>
            <p:cNvSpPr/>
            <p:nvPr/>
          </p:nvSpPr>
          <p:spPr>
            <a:xfrm>
              <a:off x="426635" y="2310208"/>
              <a:ext cx="1208131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fr-FR" sz="1600" b="1" dirty="0">
                  <a:solidFill>
                    <a:prstClr val="black"/>
                  </a:solidFill>
                  <a:cs typeface="Courier New" panose="02070309020205020404" pitchFamily="49" charset="0"/>
                </a:rPr>
                <a:t>affiche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42" name="Rectangle 41"/>
          <p:cNvSpPr/>
          <p:nvPr>
            <p:custDataLst>
              <p:custData r:id="rId1"/>
            </p:custDataLst>
          </p:nvPr>
        </p:nvSpPr>
        <p:spPr>
          <a:xfrm>
            <a:off x="4064225" y="2890325"/>
            <a:ext cx="4795125" cy="398712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defRPr/>
            </a:pPr>
            <a:r>
              <a:rPr lang="fr-FR" sz="1600" b="1" dirty="0">
                <a:solidFill>
                  <a:prstClr val="black"/>
                </a:solidFill>
              </a:rPr>
              <a:t>&lt;div [</a:t>
            </a:r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</a:rPr>
              <a:t>colors</a:t>
            </a:r>
            <a:r>
              <a:rPr lang="fr-FR" sz="1600" b="1" dirty="0">
                <a:solidFill>
                  <a:schemeClr val="tx1"/>
                </a:solidFill>
              </a:rPr>
              <a:t>]="</a:t>
            </a:r>
            <a:r>
              <a:rPr lang="fr-FR" sz="1600" b="1" dirty="0">
                <a:solidFill>
                  <a:srgbClr val="FF0000"/>
                </a:solidFill>
              </a:rPr>
              <a:t>'</a:t>
            </a:r>
            <a:r>
              <a:rPr lang="fr-FR" sz="1600" b="1" dirty="0" err="1">
                <a:solidFill>
                  <a:srgbClr val="164BF6"/>
                </a:solidFill>
              </a:rPr>
              <a:t>red</a:t>
            </a:r>
            <a:r>
              <a:rPr lang="fr-FR" sz="1600" b="1" dirty="0">
                <a:solidFill>
                  <a:srgbClr val="FF0000"/>
                </a:solidFill>
              </a:rPr>
              <a:t>'</a:t>
            </a:r>
            <a:r>
              <a:rPr lang="fr-FR" sz="1600" b="1" dirty="0">
                <a:solidFill>
                  <a:schemeClr val="tx1"/>
                </a:solidFill>
              </a:rPr>
              <a:t>" </a:t>
            </a:r>
            <a:r>
              <a:rPr lang="en-US" sz="1600" b="1" dirty="0" err="1">
                <a:solidFill>
                  <a:srgbClr val="FF00FF"/>
                </a:solidFill>
              </a:rPr>
              <a:t>atcolor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fr-FR" sz="1600" b="1" dirty="0">
                <a:solidFill>
                  <a:prstClr val="black"/>
                </a:solidFill>
              </a:rPr>
              <a:t>&gt;&lt;/div&gt;</a:t>
            </a:r>
          </a:p>
        </p:txBody>
      </p:sp>
      <p:sp>
        <p:nvSpPr>
          <p:cNvPr id="43" name="Rectangle : avec coins supérieurs arrondis 42"/>
          <p:cNvSpPr/>
          <p:nvPr/>
        </p:nvSpPr>
        <p:spPr>
          <a:xfrm>
            <a:off x="5979030" y="2490491"/>
            <a:ext cx="1659166" cy="39983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600" b="1" dirty="0">
                <a:solidFill>
                  <a:prstClr val="black"/>
                </a:solidFill>
                <a:cs typeface="Courier New" panose="02070309020205020404" pitchFamily="49" charset="0"/>
              </a:rPr>
              <a:t>Template.html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504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Cycle de vie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764704"/>
            <a:ext cx="87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</a:rPr>
              <a:t>Cycle de vie :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763688" y="836584"/>
            <a:ext cx="6552728" cy="5914204"/>
            <a:chOff x="1547664" y="764704"/>
            <a:chExt cx="6552728" cy="5914204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764704"/>
              <a:ext cx="6552728" cy="591420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574959" y="806594"/>
              <a:ext cx="3429089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Cycle de vie pour les directives structurelles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25707" y="796328"/>
              <a:ext cx="2853025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Cycle de vie des composants</a:t>
              </a:r>
            </a:p>
          </p:txBody>
        </p:sp>
      </p:grpSp>
      <p:sp>
        <p:nvSpPr>
          <p:cNvPr id="1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4723199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directives : Provider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966889"/>
            <a:ext cx="87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directives tout comme les modules et les composants peuvent avoir leur propre provider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2267744" y="2132856"/>
            <a:ext cx="4320480" cy="1687125"/>
            <a:chOff x="426634" y="2310208"/>
            <a:chExt cx="3145981" cy="1687125"/>
          </a:xfrm>
        </p:grpSpPr>
        <p:sp>
          <p:nvSpPr>
            <p:cNvPr id="36" name="Rectangle 35"/>
            <p:cNvSpPr/>
            <p:nvPr>
              <p:custDataLst>
                <p:custData r:id="rId1"/>
              </p:custDataLst>
            </p:nvPr>
          </p:nvSpPr>
          <p:spPr>
            <a:xfrm>
              <a:off x="426634" y="2708920"/>
              <a:ext cx="3145981" cy="128841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@Directive({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selector</a:t>
              </a:r>
              <a:r>
                <a:rPr lang="fr-FR" dirty="0">
                  <a:solidFill>
                    <a:schemeClr val="tx1"/>
                  </a:solidFill>
                </a:rPr>
                <a:t>: 'div',</a:t>
              </a: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providers</a:t>
              </a:r>
              <a:r>
                <a:rPr lang="fr-FR" dirty="0">
                  <a:solidFill>
                    <a:schemeClr val="tx1"/>
                  </a:solidFill>
                </a:rPr>
                <a:t>: [</a:t>
              </a:r>
              <a:r>
                <a:rPr lang="fr-FR" dirty="0" err="1">
                  <a:solidFill>
                    <a:schemeClr val="tx1"/>
                  </a:solidFill>
                </a:rPr>
                <a:t>ExempleService</a:t>
              </a:r>
              <a:r>
                <a:rPr lang="fr-FR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})</a:t>
              </a:r>
            </a:p>
          </p:txBody>
        </p:sp>
        <p:sp>
          <p:nvSpPr>
            <p:cNvPr id="39" name="Rectangle : avec coins supérieurs arrondis 38"/>
            <p:cNvSpPr/>
            <p:nvPr/>
          </p:nvSpPr>
          <p:spPr>
            <a:xfrm>
              <a:off x="426634" y="2310208"/>
              <a:ext cx="1835156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Décorateur d'une directive 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9713767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Composant :  Style et template</a:t>
            </a: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25216689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Composant :  Style et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7776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Les directives et composants sont très proches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/>
              </a:rPr>
              <a:t>Un composant </a:t>
            </a:r>
            <a:r>
              <a:rPr lang="fr-FR" b="1" dirty="0">
                <a:solidFill>
                  <a:srgbClr val="FF0000"/>
                </a:solidFill>
                <a:latin typeface="Calibri"/>
              </a:rPr>
              <a:t>doit</a:t>
            </a:r>
            <a:r>
              <a:rPr lang="fr-FR" dirty="0">
                <a:solidFill>
                  <a:srgbClr val="FF0000"/>
                </a:solidFill>
                <a:latin typeface="Calibri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alibri"/>
              </a:rPr>
              <a:t>avoir</a:t>
            </a:r>
            <a:r>
              <a:rPr lang="fr-FR" dirty="0">
                <a:solidFill>
                  <a:srgbClr val="FF0000"/>
                </a:solidFill>
                <a:latin typeface="Calibri"/>
              </a:rPr>
              <a:t>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un </a:t>
            </a:r>
            <a:r>
              <a:rPr lang="fr-FR" b="1" dirty="0">
                <a:solidFill>
                  <a:srgbClr val="FF0000"/>
                </a:solidFill>
                <a:latin typeface="Calibri"/>
              </a:rPr>
              <a:t>template</a:t>
            </a:r>
            <a:r>
              <a:rPr lang="fr-FR" b="1" dirty="0">
                <a:latin typeface="Calibri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alibri"/>
              </a:rPr>
              <a:t>A ce template peut s'ajouter du CSS.</a:t>
            </a:r>
            <a:endParaRPr lang="fr-FR" b="1" dirty="0">
              <a:latin typeface="Calibri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29749" y="2122545"/>
            <a:ext cx="6678488" cy="2088175"/>
            <a:chOff x="426634" y="2310208"/>
            <a:chExt cx="4862977" cy="2088175"/>
          </a:xfrm>
        </p:grpSpPr>
        <p:sp>
          <p:nvSpPr>
            <p:cNvPr id="10" name="Rectangle 9"/>
            <p:cNvSpPr/>
            <p:nvPr>
              <p:custDataLst>
                <p:custData r:id="rId2"/>
              </p:custDataLst>
            </p:nvPr>
          </p:nvSpPr>
          <p:spPr>
            <a:xfrm>
              <a:off x="426634" y="2708920"/>
              <a:ext cx="4862977" cy="16894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@Component({  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selector</a:t>
              </a:r>
              <a:r>
                <a:rPr lang="fr-FR" dirty="0">
                  <a:solidFill>
                    <a:schemeClr val="tx1"/>
                  </a:solidFill>
                </a:rPr>
                <a:t>: 'sel-</a:t>
              </a:r>
              <a:r>
                <a:rPr lang="fr-FR" dirty="0" err="1">
                  <a:solidFill>
                    <a:schemeClr val="tx1"/>
                  </a:solidFill>
                </a:rPr>
                <a:t>comp</a:t>
              </a:r>
              <a:r>
                <a:rPr lang="fr-FR" dirty="0">
                  <a:solidFill>
                    <a:schemeClr val="tx1"/>
                  </a:solidFill>
                </a:rPr>
                <a:t>',  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template: '&lt;h2&gt;coucou&lt;/h2&gt; &lt;div class="truc"&gt;une div&lt;/div&gt;',  </a:t>
              </a:r>
            </a:p>
            <a:p>
              <a:pPr lvl="1"/>
              <a:r>
                <a:rPr lang="fr-FR" dirty="0">
                  <a:solidFill>
                    <a:schemeClr val="tx1"/>
                  </a:solidFill>
                </a:rPr>
                <a:t>styles: [</a:t>
              </a:r>
              <a:r>
                <a:rPr lang="fr-FR" dirty="0">
                  <a:solidFill>
                    <a:srgbClr val="FF00FF"/>
                  </a:solidFill>
                </a:rPr>
                <a:t>'h2{ </a:t>
              </a:r>
              <a:r>
                <a:rPr lang="fr-FR" dirty="0" err="1">
                  <a:solidFill>
                    <a:srgbClr val="FF00FF"/>
                  </a:solidFill>
                </a:rPr>
                <a:t>color</a:t>
              </a:r>
              <a:r>
                <a:rPr lang="fr-FR" dirty="0">
                  <a:solidFill>
                    <a:srgbClr val="FF00FF"/>
                  </a:solidFill>
                </a:rPr>
                <a:t>: </a:t>
              </a:r>
              <a:r>
                <a:rPr lang="fr-FR" dirty="0" err="1">
                  <a:solidFill>
                    <a:srgbClr val="FF00FF"/>
                  </a:solidFill>
                </a:rPr>
                <a:t>red</a:t>
              </a:r>
              <a:r>
                <a:rPr lang="fr-FR" dirty="0">
                  <a:solidFill>
                    <a:srgbClr val="FF00FF"/>
                  </a:solidFill>
                </a:rPr>
                <a:t>; }'</a:t>
              </a:r>
              <a:r>
                <a:rPr lang="fr-FR" dirty="0">
                  <a:solidFill>
                    <a:schemeClr val="tx1"/>
                  </a:solidFill>
                </a:rPr>
                <a:t>, </a:t>
              </a:r>
              <a:r>
                <a:rPr lang="fr-FR" dirty="0">
                  <a:solidFill>
                    <a:srgbClr val="164BF6"/>
                  </a:solidFill>
                </a:rPr>
                <a:t>'.truc{background: green;}' </a:t>
              </a:r>
              <a:r>
                <a:rPr lang="fr-FR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})</a:t>
              </a:r>
            </a:p>
          </p:txBody>
        </p:sp>
        <p:sp>
          <p:nvSpPr>
            <p:cNvPr id="11" name="Rectangle : avec coins supérieurs arrondis 10"/>
            <p:cNvSpPr/>
            <p:nvPr/>
          </p:nvSpPr>
          <p:spPr>
            <a:xfrm>
              <a:off x="426634" y="2310208"/>
              <a:ext cx="1992455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Décorateur d'un composant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29749" y="4365161"/>
            <a:ext cx="6678488" cy="2088175"/>
            <a:chOff x="426634" y="2310208"/>
            <a:chExt cx="4862977" cy="2088175"/>
          </a:xfrm>
        </p:grpSpPr>
        <p:sp>
          <p:nvSpPr>
            <p:cNvPr id="15" name="Rectangle 14"/>
            <p:cNvSpPr/>
            <p:nvPr>
              <p:custDataLst>
                <p:custData r:id="rId1"/>
              </p:custDataLst>
            </p:nvPr>
          </p:nvSpPr>
          <p:spPr>
            <a:xfrm>
              <a:off x="426634" y="2708920"/>
              <a:ext cx="4862977" cy="16894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@Component({  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selector</a:t>
              </a:r>
              <a:r>
                <a:rPr lang="fr-FR" dirty="0">
                  <a:solidFill>
                    <a:schemeClr val="tx1"/>
                  </a:solidFill>
                </a:rPr>
                <a:t>: '</a:t>
              </a:r>
              <a:r>
                <a:rPr lang="fr-FR" dirty="0" err="1">
                  <a:solidFill>
                    <a:schemeClr val="tx1"/>
                  </a:solidFill>
                </a:rPr>
                <a:t>app</a:t>
              </a:r>
              <a:r>
                <a:rPr lang="fr-FR" dirty="0">
                  <a:solidFill>
                    <a:schemeClr val="tx1"/>
                  </a:solidFill>
                </a:rPr>
                <a:t>-article',  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templateUrl</a:t>
              </a:r>
              <a:r>
                <a:rPr lang="fr-FR" dirty="0">
                  <a:solidFill>
                    <a:schemeClr val="tx1"/>
                  </a:solidFill>
                </a:rPr>
                <a:t>: './article.component.html',  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styleUrls</a:t>
              </a:r>
              <a:r>
                <a:rPr lang="fr-FR" dirty="0">
                  <a:solidFill>
                    <a:schemeClr val="tx1"/>
                  </a:solidFill>
                </a:rPr>
                <a:t>: [ './article.component.css' ]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})</a:t>
              </a:r>
            </a:p>
          </p:txBody>
        </p:sp>
        <p:sp>
          <p:nvSpPr>
            <p:cNvPr id="16" name="Rectangle : avec coins supérieurs arrondis 15"/>
            <p:cNvSpPr/>
            <p:nvPr/>
          </p:nvSpPr>
          <p:spPr>
            <a:xfrm>
              <a:off x="426634" y="2310208"/>
              <a:ext cx="3718214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Décorateur d'un composant avec utilisation de fichiers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2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30117751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Composant :  Encapsulation du style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DEE50-DFC8-43CE-8233-7D2F149BDF9B}" type="slidenum">
              <a:rPr kumimoji="0" lang="fr-FR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1255" y="767776"/>
            <a:ext cx="8712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Calibri"/>
              </a:rPr>
              <a:t>Le CSS d'un composant a 3 niveaux d'encapsulations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err="1">
                <a:solidFill>
                  <a:srgbClr val="FF00FF"/>
                </a:solidFill>
              </a:rPr>
              <a:t>ViewEncapsulation.Emulated</a:t>
            </a:r>
            <a:r>
              <a:rPr lang="fr-FR" dirty="0">
                <a:solidFill>
                  <a:srgbClr val="FF00FF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Valeur par défaut. </a:t>
            </a:r>
            <a:r>
              <a:rPr lang="fr-FR" dirty="0" err="1">
                <a:solidFill>
                  <a:prstClr val="black"/>
                </a:solidFill>
              </a:rPr>
              <a:t>Angular</a:t>
            </a:r>
            <a:r>
              <a:rPr lang="fr-FR" dirty="0">
                <a:solidFill>
                  <a:prstClr val="black"/>
                </a:solidFill>
              </a:rPr>
              <a:t> va ajouter un sélecteur pour que le CSS ne s'applique qu'au template du composant</a:t>
            </a:r>
          </a:p>
          <a:p>
            <a:pPr lvl="0">
              <a:defRPr/>
            </a:pP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err="1">
                <a:solidFill>
                  <a:srgbClr val="FF00FF"/>
                </a:solidFill>
              </a:rPr>
              <a:t>ViewEncapsulation.Native</a:t>
            </a:r>
            <a:r>
              <a:rPr lang="fr-FR" dirty="0">
                <a:solidFill>
                  <a:srgbClr val="FF00FF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: Place le CSS dans le Shadow DOM, il ne s'applique qu'au template du composant sans changer les sélecteur</a:t>
            </a:r>
          </a:p>
          <a:p>
            <a:pPr lvl="0">
              <a:defRPr/>
            </a:pP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fr-FR" dirty="0" err="1">
                <a:solidFill>
                  <a:srgbClr val="FF00FF"/>
                </a:solidFill>
              </a:rPr>
              <a:t>ViewEncapsulation.None</a:t>
            </a:r>
            <a:r>
              <a:rPr lang="fr-FR" dirty="0">
                <a:solidFill>
                  <a:prstClr val="black"/>
                </a:solidFill>
              </a:rPr>
              <a:t> : Le CSS n'est pas encapsulé et s'applique à toute la page</a:t>
            </a: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latin typeface="Calibri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99592" y="3717032"/>
            <a:ext cx="6678488" cy="2160240"/>
            <a:chOff x="426634" y="2310208"/>
            <a:chExt cx="4862977" cy="2160240"/>
          </a:xfrm>
        </p:grpSpPr>
        <p:sp>
          <p:nvSpPr>
            <p:cNvPr id="13" name="Rectangle 12"/>
            <p:cNvSpPr/>
            <p:nvPr>
              <p:custDataLst>
                <p:custData r:id="rId1"/>
              </p:custDataLst>
            </p:nvPr>
          </p:nvSpPr>
          <p:spPr>
            <a:xfrm>
              <a:off x="426634" y="2708920"/>
              <a:ext cx="4862977" cy="176152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dirty="0">
                  <a:solidFill>
                    <a:schemeClr val="tx1"/>
                  </a:solidFill>
                </a:rPr>
                <a:t>@Component({  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selector</a:t>
              </a:r>
              <a:r>
                <a:rPr lang="fr-FR" dirty="0">
                  <a:solidFill>
                    <a:schemeClr val="tx1"/>
                  </a:solidFill>
                </a:rPr>
                <a:t>: '</a:t>
              </a:r>
              <a:r>
                <a:rPr lang="fr-FR" dirty="0" err="1">
                  <a:solidFill>
                    <a:schemeClr val="tx1"/>
                  </a:solidFill>
                </a:rPr>
                <a:t>app</a:t>
              </a:r>
              <a:r>
                <a:rPr lang="fr-FR" dirty="0">
                  <a:solidFill>
                    <a:schemeClr val="tx1"/>
                  </a:solidFill>
                </a:rPr>
                <a:t>-article',  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templateUrl</a:t>
              </a:r>
              <a:r>
                <a:rPr lang="fr-FR" dirty="0">
                  <a:solidFill>
                    <a:schemeClr val="tx1"/>
                  </a:solidFill>
                </a:rPr>
                <a:t>: './article.component.html',  </a:t>
              </a:r>
            </a:p>
            <a:p>
              <a:pPr lvl="1"/>
              <a:r>
                <a:rPr lang="fr-FR" dirty="0" err="1">
                  <a:solidFill>
                    <a:schemeClr val="tx1"/>
                  </a:solidFill>
                </a:rPr>
                <a:t>styleUrls</a:t>
              </a:r>
              <a:r>
                <a:rPr lang="fr-FR" dirty="0">
                  <a:solidFill>
                    <a:schemeClr val="tx1"/>
                  </a:solidFill>
                </a:rPr>
                <a:t>: [ './article.component.css' ],</a:t>
              </a: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encapsulation</a:t>
              </a:r>
              <a:r>
                <a:rPr lang="fr-FR" dirty="0">
                  <a:solidFill>
                    <a:schemeClr val="tx1"/>
                  </a:solidFill>
                </a:rPr>
                <a:t>: </a:t>
              </a:r>
              <a:r>
                <a:rPr lang="fr-FR" dirty="0" err="1">
                  <a:solidFill>
                    <a:srgbClr val="FF00FF"/>
                  </a:solidFill>
                </a:rPr>
                <a:t>ViewEncapsulation.Emulated</a:t>
              </a:r>
              <a:endParaRPr lang="fr-FR" dirty="0">
                <a:solidFill>
                  <a:srgbClr val="FF00FF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})</a:t>
              </a:r>
            </a:p>
          </p:txBody>
        </p:sp>
        <p:sp>
          <p:nvSpPr>
            <p:cNvPr id="17" name="Rectangle : avec coins supérieurs arrondis 16"/>
            <p:cNvSpPr/>
            <p:nvPr/>
          </p:nvSpPr>
          <p:spPr>
            <a:xfrm>
              <a:off x="426634" y="2310208"/>
              <a:ext cx="3718214" cy="399833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Décorateur d'un composant avec utilisation de fichiers</a:t>
              </a: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</p:grpSp>
      <p:sp>
        <p:nvSpPr>
          <p:cNvPr id="10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635898"/>
            <a:ext cx="1368152" cy="222102"/>
          </a:xfrm>
        </p:spPr>
        <p:txBody>
          <a:bodyPr/>
          <a:lstStyle/>
          <a:p>
            <a:r>
              <a:rPr lang="fr-FR" dirty="0"/>
              <a:t>Adrien Vossough</a:t>
            </a:r>
          </a:p>
        </p:txBody>
      </p:sp>
    </p:spTree>
    <p:extLst>
      <p:ext uri="{BB962C8B-B14F-4D97-AF65-F5344CB8AC3E}">
        <p14:creationId xmlns:p14="http://schemas.microsoft.com/office/powerpoint/2010/main" val="1011048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1.xml><?xml version="1.0" encoding="utf-8"?>
<Control xmlns="http://schemas.microsoft.com/VisualStudio/2011/storyboarding/control">
  <Id Name="53950fc2-13a8-4ac8-bb01-aa8819591e76" Revision="1" Stencil="System.MyShapes" StencilVersion="1.0"/>
</Control>
</file>

<file path=customXml/item13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3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.xml><?xml version="1.0" encoding="utf-8"?>
<Control xmlns="http://schemas.microsoft.com/VisualStudio/2011/storyboarding/control">
  <Id Name="53950fc2-13a8-4ac8-bb01-aa8819591e76" Revision="1" Stencil="System.MyShapes" StencilVersion="1.0"/>
</Control>
</file>

<file path=customXml/item16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7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8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8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8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8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8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5FDA484BA1454AA45CCCCC1FBDAA82" ma:contentTypeVersion="3" ma:contentTypeDescription="Crée un document." ma:contentTypeScope="" ma:versionID="372f4592423f1afabb34f35df90aeb50">
  <xsd:schema xmlns:xsd="http://www.w3.org/2001/XMLSchema" xmlns:xs="http://www.w3.org/2001/XMLSchema" xmlns:p="http://schemas.microsoft.com/office/2006/metadata/properties" xmlns:ns2="1917f85f-3ceb-4572-a7c5-edf06714899c" targetNamespace="http://schemas.microsoft.com/office/2006/metadata/properties" ma:root="true" ma:fieldsID="560cf28cfb95d51c79a4c21d2ab15330" ns2:_="">
    <xsd:import namespace="1917f85f-3ceb-4572-a7c5-edf067148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7f85f-3ceb-4572-a7c5-edf067148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8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8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6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Props1.xml><?xml version="1.0" encoding="utf-8"?>
<ds:datastoreItem xmlns:ds="http://schemas.openxmlformats.org/officeDocument/2006/customXml" ds:itemID="{89B86F63-5B53-45E2-B4ED-252BFFD5B7E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039B14F-8F83-4858-AE68-0AAAD3A4E76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B9DD212-B18E-49A5-B07C-85ABDE6AE7C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4CE8F4A-49AC-41F1-B777-726A17ADE39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689CA37-652C-47CE-A71B-7A701E338A0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B3F0940-7393-4AFB-897B-645355FDD2D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89A766E-31DA-4E47-AB3C-184B0BD9C295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EF1DFFC-1564-4C1F-BADF-B3FF0DC224C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71E65E3-3731-4D20-975B-3D93EC2DC7C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965B267-702F-4456-A0F4-C3D26085F42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432AA37-9668-4CCF-A11F-BDED2D4F2A2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00171AD-F1AB-4CEA-9774-9416C43AE7C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A5B3D88-C972-43DA-BD3A-40ABB66B483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C7C05F6-29A1-4D19-AB2F-5FB1A646CDC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55A49A4-6BC1-48B8-ACB7-1FD257AE6F5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1580960-E424-4301-95F6-21D10C1779B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F898A65-7E71-4646-8A48-8BA9D489C52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10D1F39-EF5B-4750-89D6-45D9FFDBC2A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AFD88E0-314B-4A58-956D-FE09E173AD5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9DC9AFC-ACFB-4AB7-95F3-03D3AD5F288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384A118-FDF8-4E86-90F6-D64C0FFAB87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C92E11A-3C0E-4D2F-8762-6D99D6FA930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A6EFFE0-D8BC-460C-9B2A-3D919336F55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E923E07-EE00-48A2-AF22-55031CAF932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B4FA263-9ADE-41B3-A48E-51EFFF38CA81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E95E079-B590-439B-937F-0C92C8D809F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104707B-4566-4EC8-BAF3-DB7D1076CF3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680B708-D153-4B8D-9924-21E02AD25C8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00E7831-C653-4851-87E6-6493E57290A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65F6C89-B940-40C9-A3C1-CB77B5B3C0A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C43CB55-5D0D-45CF-9BFC-FD22F5C56DC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DD64EE9-325F-4A29-97C7-B6E4BC923AF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B2F0EBC2-CF55-47B3-9DC2-3852118B503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390C9FA-E831-42C4-87EC-EA4FCBE31FE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920C420-834F-4795-A30F-D165B75359D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9A32470-54A1-41C1-BEAB-DFFA54AF0650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67D0D29-CABA-4250-B331-DCAA8776D48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BB12477-B4E9-494F-9C64-01E58E93670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1E18A75-C0F9-4882-956F-48905737191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BDDFC3F2-AF62-4093-9254-6BF86A27945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64BA503-4ED0-498A-8658-9F74F8ADC41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BF77F61-507B-4592-9A9D-BCF8700E415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E12930C-4287-40C0-8A94-C7CF03745D2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6E15DA8-CA35-49CF-86D0-366F0AC0ECD8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CAD0E4B-7751-4189-9FBC-21323CB26A8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BA6223F-F776-4D7F-A424-F26A8DBFECD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A6F9777-EC49-4864-9C14-08CD8EEE150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50C2B36-F4DA-46DC-87A4-EC1DD17D185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C7BD841-8A89-4F6E-9EB2-A2A349FEFCE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D699A18-F2BA-4E66-B473-4A799072CE7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10C05FA-5461-4790-9CFE-0A54FBA285D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BB7897A-B4B2-4EE8-916C-1E5CD2CBC60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837F7FB-57ED-4929-B747-943427C9E301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CA3C5ABE-0995-4C41-A8D0-5DD0CBC466B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0AC3BD6-5838-461F-BC64-FF6BDC4203C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988C5F3-41B2-4E37-B7CF-7FA6856F3E6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FED5819-9BA7-498A-80F4-BE9F5D6FD28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2FC34B6-2039-472F-99EE-C86C930B82A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52228EA-DF84-4E91-8014-8942A6B7BBA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93F6EF4-F466-487C-8160-775669AF107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E0FFE10-BACB-4FD4-B217-4AA919ACE0D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A3B832D-8877-4C78-882F-88350C789DB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1E278B5-938C-4D70-B920-13495626363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0FA0705-7B30-4A89-9971-0C8C4D86F3EB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E65DA1C-101D-46F8-802F-93387501200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09F2A8D-EF06-4C5D-9D64-7FCB61D597BF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37D818F-88C8-4643-98C7-AB63A24E852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1A0E087-1B21-4924-BD55-D86BBEF9E68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AC42A95-4EFF-4EFC-9118-DF26FA373A5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0EBF05F-475C-4681-9061-80D2F85E30D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6F9C097-BBF9-49F6-9B01-9996660DA2D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D403D01-8C4A-4351-A1DB-05FA63B8E44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EA02896-F744-488F-849A-AFDF45080E19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899C71F-FE4C-492F-B65B-42BD28196E5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A6B45E2-9020-4A4D-9908-3DB9A3BCECE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E5F63D8C-48EE-4154-8F6E-049F78BF1D6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30F4AA3-CD7B-4DCC-A660-A54C06F8674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9E403ED-D4AB-49A0-B4E7-5DBA8890243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FB49DFA-FDB8-4AB6-954F-4E203AA52DD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83A692D1-FB82-4DC5-B1EC-4A983B04333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E090196-7DD3-4A6B-9CBE-EFA5915BDA2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526F2A43-080B-4CC8-A8BE-2ED30E4C68D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EBEBFE2-E288-47E6-88E5-CF51127FDF8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C98834B4-1F18-4130-BC1D-9EC349FD635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36BB411-DD20-4EBF-B33E-2237E2B10B4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8B71E5B-DD0A-45C0-B416-FDC3300195F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9A3722C-BA55-4E97-BCE4-74F007152C8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D586102-CB11-4216-9B69-BBF5AD0A8A18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454A728-E4F0-4F02-9A03-E76752E7347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1B09B5A-F9F6-410B-AA9B-2D87AD960F56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CD292FE2-00DE-4B6C-9B8C-F677B328B6E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8B5EE48-3B5A-4B63-BE64-8A6C296D35B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1E1016E-3CC3-4D10-9E08-3E91BC489E32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5BB898A2-5627-4D87-92AD-FD373041D9F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DE968EE-D23C-446F-86CD-BBCF1A541797}"/>
</file>

<file path=customXml/itemProps185.xml><?xml version="1.0" encoding="utf-8"?>
<ds:datastoreItem xmlns:ds="http://schemas.openxmlformats.org/officeDocument/2006/customXml" ds:itemID="{2A1FB680-8E37-4CBC-8056-B7FC982F27D4}"/>
</file>

<file path=customXml/itemProps186.xml><?xml version="1.0" encoding="utf-8"?>
<ds:datastoreItem xmlns:ds="http://schemas.openxmlformats.org/officeDocument/2006/customXml" ds:itemID="{669EEDA4-154B-4D7B-B135-74D2046B0FD8}"/>
</file>

<file path=customXml/itemProps19.xml><?xml version="1.0" encoding="utf-8"?>
<ds:datastoreItem xmlns:ds="http://schemas.openxmlformats.org/officeDocument/2006/customXml" ds:itemID="{34E34F40-7243-4F22-9E46-2D748B3AB59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2FFA4E6-4BE3-432E-A715-C0FFCCF3744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E72F4D6-B060-428C-B614-CF4015D48F2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FEC14EC-96DE-49E3-8C82-0D1D991A48D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122E248-B994-4EB2-A3FE-EB6BBF6978F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A4E51E1-2B47-48FC-B4C2-2E744239EF2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77CAE3B-7C8D-4CD0-94F7-D8BB2F35C40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15ED792-129B-4960-8047-927EB22F950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C2CC7BD-180D-44A1-923C-4A11262F649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F1A10FF-52BC-4E98-963B-571795425C8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7B9CDE9-F561-48C3-89F1-E03DCAAEF91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22D2B7B-0994-4686-8265-14BD66AE115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588AA03-42AC-43A3-A3BB-2647945632B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DDB9FCC-8847-4EBC-8B7F-494579B8F15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5A09A9E-3AD2-4F7F-9CE7-4758CFCD71D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2673972-0170-4AA9-9368-8E0E7C87C3F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74BBE87-D5F6-4A01-99E4-FE69EFEDEFB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E0E8F8A-3A07-4DF8-85E6-29C53E7B062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6412DEC-148E-44AC-AECA-D7760B01726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00266F2-C1FD-4AFB-86C8-12D26F03A2D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096AF8C-9AEF-40C1-9EFB-FC1A2C37A85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C870F18-8F11-41AB-A53B-15FB6FFAB3D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6B284E1-8679-4B68-A7F1-DF02B8B7FA1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8B9A8E7-F298-4B67-9F35-AF225154F05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0876FA4-13CB-40D0-8B6D-AC86B8AA888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6EBF8D1-2127-4B89-A549-29881EF89A5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EDE09B2-FDDA-404F-B06F-7AD0F8D4715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1CB30E3-56F5-4990-8358-A7A441730C2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E13C382-3B30-48AE-99FE-9E7DB745257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17C86F7-964C-4211-9E03-298B261F362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8A62F3D-2978-4DD8-8B9C-C8580143A39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FB7DA2C-5BC8-4ECA-832E-11D6182BE9D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8C69DF7-71B2-4771-A6DC-88BDD20DCF3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7E663C5-27CB-4A55-9E43-5C7D5AA1D57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D2AD649-89F4-4988-A467-616BBD6FA8A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7143568-5BF6-4C9E-92BD-EFB6F7FFF4F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DB6C375-B4C5-4401-9D4F-06D712BBDDE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E21A79D-9A30-48B7-9AAF-944154E2A58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045DB82-CCA2-4A34-88DB-A609C796905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4E64228-BDE3-48AC-BB53-C1EFB37E928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20BD035-D248-473B-BBE8-40711B3A45B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E771EA3-A3B9-491D-9813-6862203875C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A62B2E3-2BAD-41DD-BD13-2B3D7489B8B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E55D7AE-F029-4C23-B437-9BD4B940736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510258C-7917-4F6F-BD3A-AF868E1D378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3634174-9048-41F8-922C-DF66549930A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59678FA-2EB6-4B55-A9E4-60A37B64819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1BC7FEF-BB8F-4F2A-9A58-581B0B3AD58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6C72AE3-FD50-4C8F-A9B0-50A515A8484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1D95452-EDA5-4E56-AC03-2BE86A05DF8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8AB6C90-C4B1-41D1-A298-5C2593CC8DD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ADE12BF-363B-4812-9BCD-53DC3F4650D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CDBB218-8DAA-4F6D-B6BE-9D339C5A628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B260DF4-FD89-42CE-A730-ABE24A9F582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0D8375F-5D6F-40BF-842F-B8D346C66F7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82133D8-10A6-46CD-A301-DD1D23D8BCF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0CEE82D-3D81-4242-BFAD-64A81967CEE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52E10DA-0A7E-41FD-A6B8-9C479E60DFC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79B5E91-3A89-4306-9DD3-37A49CA7566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D7AF17E-CF23-4E92-8AF0-D40E390233C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D8EB335-5E20-441E-BA21-6272BA56350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C12708F-FA77-462C-93BE-0830488D3D1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53A6DB5-2771-4B22-821D-F61DE8F6670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C938F08-8B49-4F35-A255-5FFA1460AAA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8CF227B-36CF-4C71-BFE8-DD94949CB2A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9A41335-46DF-40CF-887F-7E0CF04BF24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A76ACA1-1D1D-4EE9-A268-18B8A1CEA67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70C1677-17D0-464D-BA51-339D2A96F22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3AA9310-1E43-4CB2-894D-CBCCE1354BE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F81C952-2730-4D14-B3BE-5D6870C1E32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40ADFFF-8728-4156-B509-96814D2088A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E5EB38F-CDF2-4D57-99D1-76BA405120F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55BE7B5-63D5-4F33-B1A7-8E4109D8216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5DDED77-36B3-48C9-92C8-0B69C182BC6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370EF17-9C5D-4874-9678-FD011B41CD7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5301113-236A-4B3B-B4E1-A0FD96461FE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9F6BE5D-569A-465C-8C1B-DB0C624FC38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3E67397-82BF-43BD-9096-0B9DFDE2545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1C24B12-FA29-4063-8F78-9D288D5F0AD3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4F37F5B-1180-4F35-AFC4-3FC9C15C097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D10551E-97E6-4137-B64E-53BAC296999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EC53649-76CC-4695-97C7-697937CDD805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F351C7A-7DA1-4DB7-9DFA-EE2FF586CF7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C88536D-E5BA-4BFB-AF75-6C5E2FDC574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BA26241-7F1B-47B5-9ACF-22325BBD7BC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0CEECC5-19B9-43B8-A290-B1155FA5595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237E19A-C143-4603-BCD8-94D7EE1C881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987756A-2319-406F-9965-4A478097DA2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3230DC2-B700-4340-A336-FA72ED40138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16832</TotalTime>
  <Words>13157</Words>
  <Application>Microsoft Office PowerPoint</Application>
  <PresentationFormat>Affichage à l'écran (4:3)</PresentationFormat>
  <Paragraphs>2689</Paragraphs>
  <Slides>149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149</vt:i4>
      </vt:variant>
    </vt:vector>
  </HeadingPairs>
  <TitlesOfParts>
    <vt:vector size="155" baseType="lpstr">
      <vt:lpstr>Arial</vt:lpstr>
      <vt:lpstr>Arial Narrow</vt:lpstr>
      <vt:lpstr>Calibri</vt:lpstr>
      <vt:lpstr>Courier New</vt:lpstr>
      <vt:lpstr>Wingdings</vt:lpstr>
      <vt:lpstr>Thème Office</vt:lpstr>
      <vt:lpstr>Angular 2</vt:lpstr>
      <vt:lpstr>Les outils HTML5 et DOM Web component Premier projet IoC/Injection de dépendances Premier projet Angular CLI Templates + composants Les pipes Les services Programmation réactive Les Directives Composant :  Style et template Formulaires et Binding Two Way  Bibliographie</vt:lpstr>
      <vt:lpstr>Les outils</vt:lpstr>
      <vt:lpstr>Les outils</vt:lpstr>
      <vt:lpstr>Les outils : Git</vt:lpstr>
      <vt:lpstr>Les outils : Node.js</vt:lpstr>
      <vt:lpstr>Les outils : npm</vt:lpstr>
      <vt:lpstr>Les outils : Bower</vt:lpstr>
      <vt:lpstr>Les outils : Gulp</vt:lpstr>
      <vt:lpstr>Les outils : Yeoman</vt:lpstr>
      <vt:lpstr>Les outils :</vt:lpstr>
      <vt:lpstr>HTML5 et DOM</vt:lpstr>
      <vt:lpstr>HTML5 : Le DOM</vt:lpstr>
      <vt:lpstr>HTML5 : Le DOM</vt:lpstr>
      <vt:lpstr>HTML5 : Le DOM</vt:lpstr>
      <vt:lpstr>HTML5 : Liste de balises</vt:lpstr>
      <vt:lpstr>Web Component</vt:lpstr>
      <vt:lpstr>Web Component</vt:lpstr>
      <vt:lpstr>Web Component : Custom elements </vt:lpstr>
      <vt:lpstr>Web Component : Shadow DOM</vt:lpstr>
      <vt:lpstr>Web Component : Template et HTML imports</vt:lpstr>
      <vt:lpstr>Inversion de contrôle et injection de dépendances</vt:lpstr>
      <vt:lpstr>Inversion de contrôle</vt:lpstr>
      <vt:lpstr>Inversion de contrôle</vt:lpstr>
      <vt:lpstr>Inversion de contrôle : Injection de dépendances</vt:lpstr>
      <vt:lpstr>Inversion de contrôle : Injection de dépendances</vt:lpstr>
      <vt:lpstr>Premier projet</vt:lpstr>
      <vt:lpstr>Installation</vt:lpstr>
      <vt:lpstr>Installation</vt:lpstr>
      <vt:lpstr>Installation</vt:lpstr>
      <vt:lpstr>Mini projet : premier composant</vt:lpstr>
      <vt:lpstr>Mini projet : premier composant</vt:lpstr>
      <vt:lpstr>Mini projet : premier composant</vt:lpstr>
      <vt:lpstr>Mini projet : premier module</vt:lpstr>
      <vt:lpstr>Mini projet : premier module</vt:lpstr>
      <vt:lpstr>Mini projet : Script d'exécution</vt:lpstr>
      <vt:lpstr>Mini projet : premier module</vt:lpstr>
      <vt:lpstr>Mini projet : Configuration SystemJS</vt:lpstr>
      <vt:lpstr>Mini projet : Création template</vt:lpstr>
      <vt:lpstr>Mini projet : Configuration template</vt:lpstr>
      <vt:lpstr>Angular CLI</vt:lpstr>
      <vt:lpstr>Angular CLI</vt:lpstr>
      <vt:lpstr>Angular CLI</vt:lpstr>
      <vt:lpstr>Templates</vt:lpstr>
      <vt:lpstr>Templates </vt:lpstr>
      <vt:lpstr>Templates : fichier séparé </vt:lpstr>
      <vt:lpstr>Templates : Afficher des valeurs </vt:lpstr>
      <vt:lpstr>Templates : Afficher des valeurs </vt:lpstr>
      <vt:lpstr>Templates : Binding One Way</vt:lpstr>
      <vt:lpstr>Templates : Binding One Way</vt:lpstr>
      <vt:lpstr>Templates : Binding One Way</vt:lpstr>
      <vt:lpstr>Templates : Evénements</vt:lpstr>
      <vt:lpstr>Templates : Evénements</vt:lpstr>
      <vt:lpstr>Templates : Evénements (bubble up)</vt:lpstr>
      <vt:lpstr>Templates : Evénements (bubble up)</vt:lpstr>
      <vt:lpstr>Templates : expression et instructions</vt:lpstr>
      <vt:lpstr>Templates : variables locales</vt:lpstr>
      <vt:lpstr>Templates : balise template</vt:lpstr>
      <vt:lpstr>Templates : Directives</vt:lpstr>
      <vt:lpstr>Templates : Directives</vt:lpstr>
      <vt:lpstr>Templates : Directives</vt:lpstr>
      <vt:lpstr>Templates : Directives</vt:lpstr>
      <vt:lpstr>Templates : Directives</vt:lpstr>
      <vt:lpstr>Les pipes</vt:lpstr>
      <vt:lpstr>Les pipes: introduction  </vt:lpstr>
      <vt:lpstr>Les pipes: exemple  </vt:lpstr>
      <vt:lpstr>Les pipes : avec paramètres </vt:lpstr>
      <vt:lpstr>Les pipes :  création</vt:lpstr>
      <vt:lpstr>Les pipes :  création</vt:lpstr>
      <vt:lpstr>Les services</vt:lpstr>
      <vt:lpstr>Les services</vt:lpstr>
      <vt:lpstr>Les services : création</vt:lpstr>
      <vt:lpstr>Les services : création</vt:lpstr>
      <vt:lpstr>Les services : Dans le framework</vt:lpstr>
      <vt:lpstr>Les services : Provider</vt:lpstr>
      <vt:lpstr>Les services : Provider</vt:lpstr>
      <vt:lpstr>Les services : Provider</vt:lpstr>
      <vt:lpstr>Les services : Provider</vt:lpstr>
      <vt:lpstr>Les services : Provider</vt:lpstr>
      <vt:lpstr>Programmation réactive</vt:lpstr>
      <vt:lpstr>Programmation réactive</vt:lpstr>
      <vt:lpstr>Programmation réactive</vt:lpstr>
      <vt:lpstr>Programmation réactive</vt:lpstr>
      <vt:lpstr>Programmation réactive</vt:lpstr>
      <vt:lpstr>Programmation réactive</vt:lpstr>
      <vt:lpstr>Les Directives</vt:lpstr>
      <vt:lpstr>Les directives</vt:lpstr>
      <vt:lpstr>Les directives : création</vt:lpstr>
      <vt:lpstr>Les directives : création avec entrées</vt:lpstr>
      <vt:lpstr>Les directives : création avec entrées</vt:lpstr>
      <vt:lpstr>Les directives : création avec entrées</vt:lpstr>
      <vt:lpstr>Les directives : Modification de balise</vt:lpstr>
      <vt:lpstr>Les directives : Cycle de vie</vt:lpstr>
      <vt:lpstr>Les directives : Cycle de vie</vt:lpstr>
      <vt:lpstr>Cycle de vie</vt:lpstr>
      <vt:lpstr>Les directives : Provider</vt:lpstr>
      <vt:lpstr>Composant :  Style et template</vt:lpstr>
      <vt:lpstr>Composant :  Style et template</vt:lpstr>
      <vt:lpstr>Composant :  Encapsulation du style</vt:lpstr>
      <vt:lpstr>Formulaires et Binding Two Way</vt:lpstr>
      <vt:lpstr>Formulaires :</vt:lpstr>
      <vt:lpstr>Formulaires :</vt:lpstr>
      <vt:lpstr>Formulaires : Pilotage template</vt:lpstr>
      <vt:lpstr>Formulaires : Pilotage template</vt:lpstr>
      <vt:lpstr>Formulaires : Pilotage template</vt:lpstr>
      <vt:lpstr>Formulaires : Avec Binding Two Way</vt:lpstr>
      <vt:lpstr>Formulaires : Avec Binding Two Way</vt:lpstr>
      <vt:lpstr>Formulaires : Pilotage par le code</vt:lpstr>
      <vt:lpstr>Formulaires : Pilotage par le code</vt:lpstr>
      <vt:lpstr>Formulaires : Pilotage par le code</vt:lpstr>
      <vt:lpstr>Formulaires : Pilotage par le code</vt:lpstr>
      <vt:lpstr>Formulaires : Pilotage par le code</vt:lpstr>
      <vt:lpstr>Formulaires : Validation par code</vt:lpstr>
      <vt:lpstr>Formulaires : Validation par code</vt:lpstr>
      <vt:lpstr>Formulaires : Validation par template</vt:lpstr>
      <vt:lpstr>Formulaires : Validateur personnalisée</vt:lpstr>
      <vt:lpstr>Requêtes HTTP</vt:lpstr>
      <vt:lpstr>Requête HTTP :</vt:lpstr>
      <vt:lpstr>Requête HTTP :</vt:lpstr>
      <vt:lpstr>Requête HTTP :</vt:lpstr>
      <vt:lpstr>Requête HTTP :</vt:lpstr>
      <vt:lpstr>Requête HTTP :</vt:lpstr>
      <vt:lpstr>Les routes</vt:lpstr>
      <vt:lpstr>Les routes</vt:lpstr>
      <vt:lpstr>Les routes : création</vt:lpstr>
      <vt:lpstr>Les routes : création</vt:lpstr>
      <vt:lpstr>Les routes : création</vt:lpstr>
      <vt:lpstr>Les routes : création</vt:lpstr>
      <vt:lpstr>Navigation</vt:lpstr>
      <vt:lpstr>Navigation : URL avec paramètres</vt:lpstr>
      <vt:lpstr>Navigation : URL avec paramètres</vt:lpstr>
      <vt:lpstr>Navigation : URL avec paramètres</vt:lpstr>
      <vt:lpstr>Les routes : page 404</vt:lpstr>
      <vt:lpstr>Les routes : Les routes imbriquées</vt:lpstr>
      <vt:lpstr>Les routes : Les routes imbriquées</vt:lpstr>
      <vt:lpstr>Les routes : Les routes imbriquées</vt:lpstr>
      <vt:lpstr>Les routes : Les routes imbriquées</vt:lpstr>
      <vt:lpstr>Les tests</vt:lpstr>
      <vt:lpstr>Les tests</vt:lpstr>
      <vt:lpstr>Les tests unitaires</vt:lpstr>
      <vt:lpstr>Les tests unitaires</vt:lpstr>
      <vt:lpstr>Les tests unitaires</vt:lpstr>
      <vt:lpstr>Les tests unitaires</vt:lpstr>
      <vt:lpstr>Les tests unitaires</vt:lpstr>
      <vt:lpstr>Les tests unitaires</vt:lpstr>
      <vt:lpstr>Les tests unitaires</vt:lpstr>
      <vt:lpstr>Bibliographie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</dc:creator>
  <cp:lastModifiedBy>a vossough</cp:lastModifiedBy>
  <cp:revision>1680</cp:revision>
  <dcterms:created xsi:type="dcterms:W3CDTF">2016-04-19T22:35:06Z</dcterms:created>
  <dcterms:modified xsi:type="dcterms:W3CDTF">2017-03-05T01:28:12Z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0x010100FD5FDA484BA1454AA45CCCCC1FBDAA82</vt:lpwstr>
  </property>
</Properties>
</file>