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5"/>
  </p:sldMasterIdLst>
  <p:notesMasterIdLst>
    <p:notesMasterId r:id="rId81"/>
  </p:notesMasterIdLst>
  <p:sldIdLst>
    <p:sldId id="256" r:id="rId56"/>
    <p:sldId id="258" r:id="rId57"/>
    <p:sldId id="257" r:id="rId58"/>
    <p:sldId id="266" r:id="rId59"/>
    <p:sldId id="267" r:id="rId60"/>
    <p:sldId id="268" r:id="rId61"/>
    <p:sldId id="269" r:id="rId62"/>
    <p:sldId id="270" r:id="rId63"/>
    <p:sldId id="271" r:id="rId64"/>
    <p:sldId id="272" r:id="rId65"/>
    <p:sldId id="273" r:id="rId66"/>
    <p:sldId id="274" r:id="rId67"/>
    <p:sldId id="275" r:id="rId68"/>
    <p:sldId id="276" r:id="rId69"/>
    <p:sldId id="278" r:id="rId70"/>
    <p:sldId id="285" r:id="rId71"/>
    <p:sldId id="277" r:id="rId72"/>
    <p:sldId id="279" r:id="rId73"/>
    <p:sldId id="280" r:id="rId74"/>
    <p:sldId id="281" r:id="rId75"/>
    <p:sldId id="284" r:id="rId76"/>
    <p:sldId id="282" r:id="rId77"/>
    <p:sldId id="283" r:id="rId78"/>
    <p:sldId id="264" r:id="rId79"/>
    <p:sldId id="265" r:id="rId8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" initials="A" lastIdx="1" clrIdx="0">
    <p:extLst>
      <p:ext uri="{19B8F6BF-5375-455C-9EA6-DF929625EA0E}">
        <p15:presenceInfo xmlns:p15="http://schemas.microsoft.com/office/powerpoint/2012/main" userId="Adr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BF6"/>
    <a:srgbClr val="FF00FF"/>
    <a:srgbClr val="FFCDFF"/>
    <a:srgbClr val="008E40"/>
    <a:srgbClr val="F0F5FA"/>
    <a:srgbClr val="C89800"/>
    <a:srgbClr val="F0ECD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7" autoAdjust="0"/>
    <p:restoredTop sz="94280" autoAdjust="0"/>
  </p:normalViewPr>
  <p:slideViewPr>
    <p:cSldViewPr>
      <p:cViewPr varScale="1">
        <p:scale>
          <a:sx n="127" d="100"/>
          <a:sy n="127" d="100"/>
        </p:scale>
        <p:origin x="11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8.xml"/><Relationship Id="rId68" Type="http://schemas.openxmlformats.org/officeDocument/2006/relationships/slide" Target="slides/slide13.xml"/><Relationship Id="rId84" Type="http://schemas.openxmlformats.org/officeDocument/2006/relationships/viewProps" Target="view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slide" Target="slides/slide3.xml"/><Relationship Id="rId74" Type="http://schemas.openxmlformats.org/officeDocument/2006/relationships/slide" Target="slides/slide19.xml"/><Relationship Id="rId79" Type="http://schemas.openxmlformats.org/officeDocument/2006/relationships/slide" Target="slides/slide24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1.xml"/><Relationship Id="rId64" Type="http://schemas.openxmlformats.org/officeDocument/2006/relationships/slide" Target="slides/slide9.xml"/><Relationship Id="rId69" Type="http://schemas.openxmlformats.org/officeDocument/2006/relationships/slide" Target="slides/slide14.xml"/><Relationship Id="rId77" Type="http://schemas.openxmlformats.org/officeDocument/2006/relationships/slide" Target="slides/slide2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7.xml"/><Relationship Id="rId80" Type="http://schemas.openxmlformats.org/officeDocument/2006/relationships/slide" Target="slides/slide25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4.xml"/><Relationship Id="rId67" Type="http://schemas.openxmlformats.org/officeDocument/2006/relationships/slide" Target="slides/slide1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7.xml"/><Relationship Id="rId70" Type="http://schemas.openxmlformats.org/officeDocument/2006/relationships/slide" Target="slides/slide15.xml"/><Relationship Id="rId75" Type="http://schemas.openxmlformats.org/officeDocument/2006/relationships/slide" Target="slides/slide20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5.xml"/><Relationship Id="rId65" Type="http://schemas.openxmlformats.org/officeDocument/2006/relationships/slide" Target="slides/slide10.xml"/><Relationship Id="rId73" Type="http://schemas.openxmlformats.org/officeDocument/2006/relationships/slide" Target="slides/slide18.xml"/><Relationship Id="rId78" Type="http://schemas.openxmlformats.org/officeDocument/2006/relationships/slide" Target="slides/slide23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slideMaster" Target="slideMasters/slideMaster1.xml"/><Relationship Id="rId76" Type="http://schemas.openxmlformats.org/officeDocument/2006/relationships/slide" Target="slides/slide21.xml"/><Relationship Id="rId7" Type="http://schemas.openxmlformats.org/officeDocument/2006/relationships/customXml" Target="../customXml/item7.xml"/><Relationship Id="rId71" Type="http://schemas.openxmlformats.org/officeDocument/2006/relationships/slide" Target="slides/slide1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slide" Target="slides/slide11.xml"/><Relationship Id="rId61" Type="http://schemas.openxmlformats.org/officeDocument/2006/relationships/slide" Target="slides/slide6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C089-9D3D-46C8-8F99-83FA52EF3AF7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6D56F-ACC7-45F3-A38B-873E6EC8C3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0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7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50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6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33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F086-710D-431F-AB0B-DA973F902719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EE50-DFC8-43CE-8233-7D2F149BD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5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0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7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8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21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8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9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31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5580112" cy="1944216"/>
          </a:xfrm>
        </p:spPr>
        <p:txBody>
          <a:bodyPr>
            <a:normAutofit/>
          </a:bodyPr>
          <a:lstStyle/>
          <a:p>
            <a:r>
              <a:rPr lang="fr-FR" b="1" dirty="0"/>
              <a:t>JavaScript</a:t>
            </a:r>
            <a:br>
              <a:rPr lang="fr-FR" b="1" dirty="0"/>
            </a:br>
            <a:r>
              <a:rPr lang="fr-FR" b="1" dirty="0"/>
              <a:t>ES5 vers ES6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852936"/>
            <a:ext cx="4499992" cy="910952"/>
          </a:xfrm>
        </p:spPr>
        <p:txBody>
          <a:bodyPr anchor="ctr"/>
          <a:lstStyle/>
          <a:p>
            <a:r>
              <a:rPr lang="fr-FR" dirty="0"/>
              <a:t>Adrien Vossough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6000"/>
                    </a14:imgEffect>
                    <a14:imgEffect>
                      <a14:brightnessContrast bright="-19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656">
            <a:off x="5316370" y="4797152"/>
            <a:ext cx="527484" cy="5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5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fléchées =&gt;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10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1520" y="791284"/>
            <a:ext cx="842493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ES5 : </a:t>
            </a:r>
            <a:r>
              <a:rPr lang="fr-FR" dirty="0"/>
              <a:t>Dans le slide précédent, nous avons vu qu'une fonction (et non une méthode), l'objet englobant est inaccessible, nous aurions dû écrire :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51519" y="1586372"/>
            <a:ext cx="8500697" cy="3108880"/>
            <a:chOff x="379476" y="1535711"/>
            <a:chExt cx="8500697" cy="2687314"/>
          </a:xfrm>
        </p:grpSpPr>
        <p:sp>
          <p:nvSpPr>
            <p:cNvPr id="16" name="Rectangle 15"/>
            <p:cNvSpPr/>
            <p:nvPr>
              <p:custDataLst>
                <p:custData r:id="rId3"/>
              </p:custDataLst>
            </p:nvPr>
          </p:nvSpPr>
          <p:spPr>
            <a:xfrm>
              <a:off x="379476" y="1854960"/>
              <a:ext cx="8500697" cy="236806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oiture()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var </a:t>
              </a:r>
              <a:r>
                <a:rPr lang="fr-FR" sz="1600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this.roues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"4 roues";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fctThis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affiche Voiture {roues: "4 roues"}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jeep =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Voiture();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console.log(jeep); 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affiche Voiture {roues: "4 roues"}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79476" y="1535711"/>
              <a:ext cx="570349" cy="319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5</a:t>
              </a:r>
            </a:p>
          </p:txBody>
        </p:sp>
      </p:grpSp>
      <p:sp>
        <p:nvSpPr>
          <p:cNvPr id="22" name="Rectangle 21"/>
          <p:cNvSpPr/>
          <p:nvPr>
            <p:custDataLst>
              <p:custData r:id="rId1"/>
            </p:custDataLst>
          </p:nvPr>
        </p:nvSpPr>
        <p:spPr>
          <a:xfrm>
            <a:off x="679816" y="2748678"/>
            <a:ext cx="7488832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fctThis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 </a:t>
            </a:r>
            <a:r>
              <a:rPr lang="fr-FR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fr-F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affiche Voiture {roues: "4 roues"}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251519" y="4766591"/>
            <a:ext cx="8500697" cy="1998644"/>
            <a:chOff x="379476" y="1535711"/>
            <a:chExt cx="8500697" cy="1535642"/>
          </a:xfrm>
        </p:grpSpPr>
        <p:sp>
          <p:nvSpPr>
            <p:cNvPr id="12" name="Rectangle 11"/>
            <p:cNvSpPr/>
            <p:nvPr>
              <p:custDataLst>
                <p:custData r:id="rId2"/>
              </p:custDataLst>
            </p:nvPr>
          </p:nvSpPr>
          <p:spPr>
            <a:xfrm>
              <a:off x="379476" y="1854960"/>
              <a:ext cx="8500697" cy="121639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Voiture()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this.roues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"4 roues";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var </a:t>
              </a:r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fctThis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() =&gt; console.log(</a:t>
              </a:r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affiche Voiture {roues:"4roues"}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dans les fonctions fléchées, </a:t>
              </a:r>
              <a:r>
                <a:rPr lang="fr-FR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fait référence au parent</a:t>
              </a:r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fctThis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79476" y="1535711"/>
              <a:ext cx="570349" cy="319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53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valeur par défaut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11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51520" y="728700"/>
            <a:ext cx="8500697" cy="1836204"/>
            <a:chOff x="379476" y="1485629"/>
            <a:chExt cx="8500697" cy="1914734"/>
          </a:xfrm>
        </p:grpSpPr>
        <p:sp>
          <p:nvSpPr>
            <p:cNvPr id="7" name="Rectangle 6"/>
            <p:cNvSpPr/>
            <p:nvPr>
              <p:custDataLst>
                <p:custData r:id="rId2"/>
              </p:custDataLst>
            </p:nvPr>
          </p:nvSpPr>
          <p:spPr>
            <a:xfrm>
              <a:off x="379476" y="1854961"/>
              <a:ext cx="8500697" cy="154540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function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</a:t>
              </a:r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foo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(x, </a:t>
              </a:r>
              <a:r>
                <a:rPr lang="fr-FR" sz="1400" b="1" dirty="0">
                  <a:solidFill>
                    <a:srgbClr val="FF00FF"/>
                  </a:solidFill>
                  <a:latin typeface="Courier New"/>
                </a:rPr>
                <a:t>y = 5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 console.log( x + y );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foo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(4, 2) </a:t>
              </a:r>
              <a:r>
                <a:rPr lang="fr-FR" sz="1400" b="1" dirty="0">
                  <a:solidFill>
                    <a:srgbClr val="FF0000"/>
                  </a:solidFill>
                  <a:latin typeface="Courier New"/>
                </a:rPr>
                <a:t>//affiche 6</a:t>
              </a:r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foo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(3); </a:t>
              </a:r>
              <a:r>
                <a:rPr lang="fr-FR" sz="1400" b="1" dirty="0">
                  <a:solidFill>
                    <a:srgbClr val="FF0000"/>
                  </a:solidFill>
                  <a:latin typeface="Courier New"/>
                </a:rPr>
                <a:t>// affiche 8</a:t>
              </a:r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51520" y="3645024"/>
            <a:ext cx="8500697" cy="2678366"/>
            <a:chOff x="379476" y="1485629"/>
            <a:chExt cx="8500697" cy="2315178"/>
          </a:xfrm>
        </p:grpSpPr>
        <p:sp>
          <p:nvSpPr>
            <p:cNvPr id="12" name="Rectangle 11"/>
            <p:cNvSpPr/>
            <p:nvPr>
              <p:custDataLst>
                <p:custData r:id="rId1"/>
              </p:custDataLst>
            </p:nvPr>
          </p:nvSpPr>
          <p:spPr>
            <a:xfrm>
              <a:off x="379476" y="1804879"/>
              <a:ext cx="8500697" cy="199592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function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</a:t>
              </a:r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foo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(x, y)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 </a:t>
              </a:r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if (y === undefined) { 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       y = 5;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   }</a:t>
              </a:r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 console.log( x + y );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foo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(4, 2) </a:t>
              </a:r>
              <a:r>
                <a:rPr lang="fr-FR" sz="1400" b="1" dirty="0">
                  <a:solidFill>
                    <a:srgbClr val="FF0000"/>
                  </a:solidFill>
                  <a:latin typeface="Courier New"/>
                </a:rPr>
                <a:t>//affiche 6</a:t>
              </a:r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foo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(3); </a:t>
              </a:r>
              <a:r>
                <a:rPr lang="fr-FR" sz="1400" b="1" dirty="0">
                  <a:solidFill>
                    <a:srgbClr val="FF0000"/>
                  </a:solidFill>
                  <a:latin typeface="Courier New"/>
                </a:rPr>
                <a:t>// affiche 8</a:t>
              </a:r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79476" y="1485629"/>
              <a:ext cx="570349" cy="319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5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91006" y="2781798"/>
            <a:ext cx="842493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ES5</a:t>
            </a:r>
            <a:r>
              <a:rPr lang="fr-FR" dirty="0"/>
              <a:t> : A pas ! Nous devons tester si la valeur est définie et si non, la définir.</a:t>
            </a:r>
          </a:p>
        </p:txBody>
      </p:sp>
    </p:spTree>
    <p:extLst>
      <p:ext uri="{BB962C8B-B14F-4D97-AF65-F5344CB8AC3E}">
        <p14:creationId xmlns:p14="http://schemas.microsoft.com/office/powerpoint/2010/main" val="57572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 fontScale="90000"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 Paramètres Restant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12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23528" y="1268760"/>
            <a:ext cx="8500697" cy="3060341"/>
            <a:chOff x="379476" y="1485629"/>
            <a:chExt cx="8500697" cy="3191224"/>
          </a:xfrm>
        </p:grpSpPr>
        <p:sp>
          <p:nvSpPr>
            <p:cNvPr id="7" name="Rectangle 6"/>
            <p:cNvSpPr/>
            <p:nvPr>
              <p:custDataLst>
                <p:custData r:id="rId1"/>
              </p:custDataLst>
            </p:nvPr>
          </p:nvSpPr>
          <p:spPr>
            <a:xfrm>
              <a:off x="379476" y="1854961"/>
              <a:ext cx="8500697" cy="282189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function foo(...a) {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place les arguments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dans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un tableau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   console.log(a);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affiche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[12, 5, 8]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foo(12,5,8);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function bar(z, ...n) {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   console.log(z);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affiche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3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   console.log(a);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affiche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[99, 78]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bar(3, 99, 78);</a:t>
              </a:r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324948" y="4941168"/>
            <a:ext cx="842493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Rappel</a:t>
            </a:r>
            <a:r>
              <a:rPr lang="fr-FR" dirty="0"/>
              <a:t> : il existe dans les fonctions une variable </a:t>
            </a:r>
            <a:r>
              <a:rPr lang="fr-FR" b="1" dirty="0"/>
              <a:t>arguments</a:t>
            </a:r>
            <a:br>
              <a:rPr lang="fr-FR" b="1" dirty="0"/>
            </a:br>
            <a:r>
              <a:rPr lang="fr-FR" dirty="0"/>
              <a:t>Cette variable contient tous les arguments reçus par la fonction.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0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chaînes : Littéraux de gabarit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13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21803" y="1945619"/>
            <a:ext cx="8500697" cy="1892196"/>
            <a:chOff x="379476" y="1485629"/>
            <a:chExt cx="8500697" cy="1973120"/>
          </a:xfrm>
        </p:grpSpPr>
        <p:sp>
          <p:nvSpPr>
            <p:cNvPr id="7" name="Rectangle 6"/>
            <p:cNvSpPr/>
            <p:nvPr>
              <p:custDataLst>
                <p:custData r:id="rId2"/>
              </p:custDataLst>
            </p:nvPr>
          </p:nvSpPr>
          <p:spPr>
            <a:xfrm>
              <a:off x="379476" y="1854961"/>
              <a:ext cx="8500697" cy="160378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var total = 12;</a:t>
              </a:r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abs = 3;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chaine = `Il y a 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${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total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élèves et 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${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abs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absents. Donc 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${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total-abs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Il y a 12 élèves et 3absents. Donc 9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160986" y="1393340"/>
            <a:ext cx="842493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</a:t>
            </a:r>
            <a:r>
              <a:rPr lang="fr-FR" dirty="0"/>
              <a:t> : caractère accent grave </a:t>
            </a:r>
            <a:r>
              <a:rPr lang="fr-FR" dirty="0" err="1"/>
              <a:t>altGr</a:t>
            </a:r>
            <a:r>
              <a:rPr lang="fr-FR" dirty="0"/>
              <a:t> + 7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444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Syntaxe plus simple pour les concaténations.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351823" y="4125849"/>
            <a:ext cx="8500697" cy="2039454"/>
            <a:chOff x="379476" y="1485629"/>
            <a:chExt cx="8500697" cy="2126675"/>
          </a:xfrm>
        </p:grpSpPr>
        <p:sp>
          <p:nvSpPr>
            <p:cNvPr id="11" name="Rectangle 10"/>
            <p:cNvSpPr/>
            <p:nvPr>
              <p:custDataLst>
                <p:custData r:id="rId1"/>
              </p:custDataLst>
            </p:nvPr>
          </p:nvSpPr>
          <p:spPr>
            <a:xfrm>
              <a:off x="379476" y="1854961"/>
              <a:ext cx="8500697" cy="175734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var total = 12;</a:t>
              </a:r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abs = 3;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chaine = "Il y a " + 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total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 élèves et ";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chaine += abs + "absents. Donc ";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chaine += (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total-abs)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79476" y="1485629"/>
              <a:ext cx="570349" cy="385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8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objets littéraux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14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20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Ecriture raccourcis :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351823" y="1253612"/>
            <a:ext cx="3890157" cy="708373"/>
            <a:chOff x="379476" y="1485629"/>
            <a:chExt cx="3890157" cy="738668"/>
          </a:xfrm>
        </p:grpSpPr>
        <p:sp>
          <p:nvSpPr>
            <p:cNvPr id="15" name="Rectangle 14"/>
            <p:cNvSpPr/>
            <p:nvPr>
              <p:custDataLst>
                <p:custData r:id="rId4"/>
              </p:custDataLst>
            </p:nvPr>
          </p:nvSpPr>
          <p:spPr>
            <a:xfrm>
              <a:off x="379476" y="1854963"/>
              <a:ext cx="3890157" cy="36933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 x, y }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606971" y="1253610"/>
            <a:ext cx="3890157" cy="708373"/>
            <a:chOff x="379476" y="1485629"/>
            <a:chExt cx="3890157" cy="738668"/>
          </a:xfrm>
        </p:grpSpPr>
        <p:sp>
          <p:nvSpPr>
            <p:cNvPr id="18" name="Rectangle 17"/>
            <p:cNvSpPr/>
            <p:nvPr>
              <p:custDataLst>
                <p:custData r:id="rId3"/>
              </p:custDataLst>
            </p:nvPr>
          </p:nvSpPr>
          <p:spPr>
            <a:xfrm>
              <a:off x="379476" y="1854963"/>
              <a:ext cx="3890157" cy="369334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 x: x, y: y };</a:t>
              </a:r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79476" y="1485629"/>
              <a:ext cx="570349" cy="385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5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51823" y="2852936"/>
            <a:ext cx="3890157" cy="2600739"/>
            <a:chOff x="379476" y="1485629"/>
            <a:chExt cx="3890157" cy="2711965"/>
          </a:xfrm>
        </p:grpSpPr>
        <p:sp>
          <p:nvSpPr>
            <p:cNvPr id="21" name="Rectangle 20"/>
            <p:cNvSpPr/>
            <p:nvPr>
              <p:custDataLst>
                <p:custData r:id="rId2"/>
              </p:custDataLst>
            </p:nvPr>
          </p:nvSpPr>
          <p:spPr>
            <a:xfrm>
              <a:off x="379476" y="1854964"/>
              <a:ext cx="3890157" cy="234263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 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(a, b)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console.log( a + b );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}, 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(x, y)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console.log( x - y );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606970" y="2852936"/>
            <a:ext cx="3890157" cy="2600739"/>
            <a:chOff x="379476" y="1485629"/>
            <a:chExt cx="3890157" cy="2711965"/>
          </a:xfrm>
        </p:grpSpPr>
        <p:sp>
          <p:nvSpPr>
            <p:cNvPr id="24" name="Rectangle 23"/>
            <p:cNvSpPr/>
            <p:nvPr>
              <p:custDataLst>
                <p:custData r:id="rId1"/>
              </p:custDataLst>
            </p:nvPr>
          </p:nvSpPr>
          <p:spPr>
            <a:xfrm>
              <a:off x="379476" y="1854964"/>
              <a:ext cx="3890157" cy="234263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 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(a, b)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console.log( a + b );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}, 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bar: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(x, y)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console.log( x - y );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61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Affecter par décomposition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15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1823" y="3937182"/>
            <a:ext cx="403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Utilisation avec des valeurs par défaut :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351823" y="1253612"/>
            <a:ext cx="3890157" cy="2319402"/>
            <a:chOff x="379476" y="1485629"/>
            <a:chExt cx="3890157" cy="2418596"/>
          </a:xfrm>
        </p:grpSpPr>
        <p:sp>
          <p:nvSpPr>
            <p:cNvPr id="15" name="Rectangle 14"/>
            <p:cNvSpPr/>
            <p:nvPr>
              <p:custDataLst>
                <p:custData r:id="rId4"/>
              </p:custDataLst>
            </p:nvPr>
          </p:nvSpPr>
          <p:spPr>
            <a:xfrm>
              <a:off x="379476" y="1854962"/>
              <a:ext cx="3890157" cy="20492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[ 1, 2, 3 ];</a:t>
              </a: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 a, , b ]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a:", a);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a: 1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b:", b);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b: 3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606971" y="1253610"/>
            <a:ext cx="3890157" cy="2535430"/>
            <a:chOff x="379476" y="1485629"/>
            <a:chExt cx="3890157" cy="2643863"/>
          </a:xfrm>
        </p:grpSpPr>
        <p:sp>
          <p:nvSpPr>
            <p:cNvPr id="18" name="Rectangle 17"/>
            <p:cNvSpPr/>
            <p:nvPr>
              <p:custDataLst>
                <p:custData r:id="rId3"/>
              </p:custDataLst>
            </p:nvPr>
          </p:nvSpPr>
          <p:spPr>
            <a:xfrm>
              <a:off x="379476" y="1854964"/>
              <a:ext cx="3890157" cy="227452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liste = [ 1, 2, 3 ];</a:t>
              </a: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= liste[0];</a:t>
              </a: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= liste[2];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a:", a);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a: 1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b:", b);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b: 3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79476" y="1485629"/>
              <a:ext cx="570349" cy="385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5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51823" y="4316496"/>
            <a:ext cx="3890157" cy="2319402"/>
            <a:chOff x="379476" y="1485629"/>
            <a:chExt cx="3890157" cy="2418596"/>
          </a:xfrm>
        </p:grpSpPr>
        <p:sp>
          <p:nvSpPr>
            <p:cNvPr id="27" name="Rectangle 26"/>
            <p:cNvSpPr/>
            <p:nvPr>
              <p:custDataLst>
                <p:custData r:id="rId2"/>
              </p:custDataLst>
            </p:nvPr>
          </p:nvSpPr>
          <p:spPr>
            <a:xfrm>
              <a:off x="379476" y="1854962"/>
              <a:ext cx="3890157" cy="20492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[ 1 ];</a:t>
              </a: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 x=2, y=8 ]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x:", x);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x: 1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y:", y);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y: 8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606971" y="4311026"/>
            <a:ext cx="3890157" cy="2463418"/>
            <a:chOff x="379476" y="1485629"/>
            <a:chExt cx="3890157" cy="2568771"/>
          </a:xfrm>
        </p:grpSpPr>
        <p:sp>
          <p:nvSpPr>
            <p:cNvPr id="31" name="Rectangle 30"/>
            <p:cNvSpPr/>
            <p:nvPr>
              <p:custDataLst>
                <p:custData r:id="rId1"/>
              </p:custDataLst>
            </p:nvPr>
          </p:nvSpPr>
          <p:spPr>
            <a:xfrm>
              <a:off x="379476" y="1854962"/>
              <a:ext cx="3890157" cy="219943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[ 1 ];</a:t>
              </a: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 || 2;</a:t>
              </a: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y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|| 8;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x:", x);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x: 1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y:", y);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y: 8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79476" y="1485629"/>
              <a:ext cx="570349" cy="385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5</a:t>
              </a:r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259904" y="868880"/>
            <a:ext cx="827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Ecriture raccourcis pour créer des variables avec des valeurs fournies par un tableau :</a:t>
            </a:r>
          </a:p>
        </p:txBody>
      </p:sp>
    </p:spTree>
    <p:extLst>
      <p:ext uri="{BB962C8B-B14F-4D97-AF65-F5344CB8AC3E}">
        <p14:creationId xmlns:p14="http://schemas.microsoft.com/office/powerpoint/2010/main" val="208403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Boucles : for…of   for…in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16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1823" y="3937182"/>
            <a:ext cx="809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for… in </a:t>
            </a:r>
            <a:r>
              <a:rPr lang="fr-FR" b="1" dirty="0"/>
              <a:t>: permet de faire des itérations sur les clés d'une collection ou les noms des</a:t>
            </a:r>
            <a:br>
              <a:rPr lang="fr-FR" b="1" dirty="0"/>
            </a:br>
            <a:r>
              <a:rPr lang="fr-FR" b="1" dirty="0"/>
              <a:t>paramètres d'un objet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2437143" y="1366190"/>
            <a:ext cx="5900189" cy="2319402"/>
            <a:chOff x="379476" y="1485629"/>
            <a:chExt cx="5900189" cy="2418596"/>
          </a:xfrm>
        </p:grpSpPr>
        <p:sp>
          <p:nvSpPr>
            <p:cNvPr id="15" name="Rectangle 14"/>
            <p:cNvSpPr/>
            <p:nvPr>
              <p:custDataLst>
                <p:custData r:id="rId3"/>
              </p:custDataLst>
            </p:nvPr>
          </p:nvSpPr>
          <p:spPr>
            <a:xfrm>
              <a:off x="379476" y="1854962"/>
              <a:ext cx="5900189" cy="20492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[5,22,78];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valeur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of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valeur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5 22 78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valeur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12;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[5, 22, 78]</a:t>
              </a:r>
              <a:endParaRPr lang="fr-F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146628" y="4754177"/>
            <a:ext cx="2919707" cy="1822141"/>
            <a:chOff x="379476" y="1822614"/>
            <a:chExt cx="2919707" cy="1900068"/>
          </a:xfrm>
        </p:grpSpPr>
        <p:sp>
          <p:nvSpPr>
            <p:cNvPr id="31" name="Rectangle 30"/>
            <p:cNvSpPr/>
            <p:nvPr>
              <p:custDataLst>
                <p:custData r:id="rId2"/>
              </p:custDataLst>
            </p:nvPr>
          </p:nvSpPr>
          <p:spPr>
            <a:xfrm>
              <a:off x="379477" y="2207742"/>
              <a:ext cx="2919706" cy="151494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[5,22,78];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valeur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tab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valeur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0 1 2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79476" y="1822614"/>
              <a:ext cx="570349" cy="385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146628" y="745889"/>
            <a:ext cx="819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for… of </a:t>
            </a:r>
            <a:r>
              <a:rPr lang="fr-FR" b="1" dirty="0"/>
              <a:t>: permet de faire des itérations sur un objet </a:t>
            </a:r>
            <a:r>
              <a:rPr lang="fr-FR" b="1" dirty="0" err="1"/>
              <a:t>itérable</a:t>
            </a:r>
            <a:r>
              <a:rPr lang="fr-FR" b="1" dirty="0"/>
              <a:t> (</a:t>
            </a:r>
            <a:r>
              <a:rPr lang="fr-FR" b="1" dirty="0" err="1"/>
              <a:t>Array</a:t>
            </a:r>
            <a:r>
              <a:rPr lang="fr-FR" b="1" dirty="0"/>
              <a:t>, </a:t>
            </a:r>
            <a:r>
              <a:rPr lang="fr-FR" b="1" dirty="0" err="1"/>
              <a:t>Map</a:t>
            </a:r>
            <a:r>
              <a:rPr lang="fr-FR" b="1" dirty="0"/>
              <a:t>, Set, String,</a:t>
            </a:r>
          </a:p>
          <a:p>
            <a:r>
              <a:rPr lang="fr-FR" b="1" dirty="0"/>
              <a:t> </a:t>
            </a:r>
            <a:r>
              <a:rPr lang="fr-FR" b="1" dirty="0" err="1"/>
              <a:t>TypedArray</a:t>
            </a:r>
            <a:r>
              <a:rPr lang="fr-FR" b="1" dirty="0"/>
              <a:t>). Utiliser pour la lecture.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3203848" y="4260347"/>
            <a:ext cx="5607902" cy="2440469"/>
            <a:chOff x="273331" y="1822614"/>
            <a:chExt cx="4399579" cy="2544840"/>
          </a:xfrm>
        </p:grpSpPr>
        <p:sp>
          <p:nvSpPr>
            <p:cNvPr id="29" name="Rectangle 28"/>
            <p:cNvSpPr/>
            <p:nvPr>
              <p:custDataLst>
                <p:custData r:id="rId1"/>
              </p:custDataLst>
            </p:nvPr>
          </p:nvSpPr>
          <p:spPr>
            <a:xfrm>
              <a:off x="273331" y="2207742"/>
              <a:ext cx="4399579" cy="215971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{a: 10, b: 8};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a b</a:t>
              </a:r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10 8</a:t>
              </a:r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0;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{a: 0, b: 0}</a:t>
              </a:r>
              <a:endParaRPr lang="fr-F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74339" y="1822614"/>
              <a:ext cx="450933" cy="385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75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Affecter par décomposition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17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33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Échanger des valeurs facilement :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351823" y="1253612"/>
            <a:ext cx="3890157" cy="2358336"/>
            <a:chOff x="379476" y="1485629"/>
            <a:chExt cx="3890157" cy="2459195"/>
          </a:xfrm>
        </p:grpSpPr>
        <p:sp>
          <p:nvSpPr>
            <p:cNvPr id="15" name="Rectangle 14"/>
            <p:cNvSpPr/>
            <p:nvPr>
              <p:custDataLst>
                <p:custData r:id="rId3"/>
              </p:custDataLst>
            </p:nvPr>
          </p:nvSpPr>
          <p:spPr>
            <a:xfrm>
              <a:off x="379476" y="1854961"/>
              <a:ext cx="3890157" cy="20898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t-B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a = 1;</a:t>
              </a:r>
            </a:p>
            <a:p>
              <a:r>
                <a:rPr lang="pt-B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b = 3;</a:t>
              </a:r>
            </a:p>
            <a:p>
              <a:endParaRPr lang="pt-B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[a, b] = [b, a];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a:", a);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a: 3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console.log("variable b:", b);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variable b: 1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4723892" y="1253612"/>
            <a:ext cx="3890157" cy="2319402"/>
            <a:chOff x="379476" y="1485629"/>
            <a:chExt cx="3890157" cy="2418596"/>
          </a:xfrm>
        </p:grpSpPr>
        <p:sp>
          <p:nvSpPr>
            <p:cNvPr id="27" name="Rectangle 26"/>
            <p:cNvSpPr/>
            <p:nvPr>
              <p:custDataLst>
                <p:custData r:id="rId2"/>
              </p:custDataLst>
            </p:nvPr>
          </p:nvSpPr>
          <p:spPr>
            <a:xfrm>
              <a:off x="379476" y="1854962"/>
              <a:ext cx="3890157" cy="20492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 f() {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return [1, 2];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[k, m] = f();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console.log("k:" + k + " m:" + m);</a:t>
              </a:r>
            </a:p>
            <a:p>
              <a:r>
                <a:rPr lang="en-U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n-U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k:1 m:2</a:t>
              </a:r>
              <a:endParaRPr lang="fr-F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4257126" y="716480"/>
            <a:ext cx="48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Retourner plusieurs valeurs depuis une fonction :</a:t>
            </a:r>
          </a:p>
        </p:txBody>
      </p:sp>
      <p:grpSp>
        <p:nvGrpSpPr>
          <p:cNvPr id="34" name="Groupe 33"/>
          <p:cNvGrpSpPr/>
          <p:nvPr/>
        </p:nvGrpSpPr>
        <p:grpSpPr>
          <a:xfrm>
            <a:off x="351822" y="4388520"/>
            <a:ext cx="3890157" cy="2358336"/>
            <a:chOff x="379476" y="1485629"/>
            <a:chExt cx="3890157" cy="2459195"/>
          </a:xfrm>
        </p:grpSpPr>
        <p:sp>
          <p:nvSpPr>
            <p:cNvPr id="35" name="Rectangle 34"/>
            <p:cNvSpPr/>
            <p:nvPr>
              <p:custDataLst>
                <p:custData r:id="rId1"/>
              </p:custDataLst>
            </p:nvPr>
          </p:nvSpPr>
          <p:spPr>
            <a:xfrm>
              <a:off x="379476" y="1854961"/>
              <a:ext cx="3890157" cy="208986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t-B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objet = {</a:t>
              </a:r>
            </a:p>
            <a:p>
              <a:r>
                <a:rPr lang="pt-B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g: "salut",</a:t>
              </a:r>
            </a:p>
            <a:p>
              <a:r>
                <a:rPr lang="pt-B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h: 12</a:t>
              </a:r>
            </a:p>
            <a:p>
              <a:r>
                <a:rPr lang="pt-B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pt-B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{</a:t>
              </a:r>
              <a:r>
                <a:rPr lang="pt-B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g, h</a:t>
              </a:r>
              <a:r>
                <a:rPr lang="pt-B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pt-B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objet;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console.log("g:", g, " h:", h);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g:Salut h:12</a:t>
              </a:r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179512" y="3949267"/>
            <a:ext cx="304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Décomposer depuis un objet :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018993" y="4893345"/>
            <a:ext cx="560540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</a:t>
            </a:r>
            <a:r>
              <a:rPr lang="fr-FR" dirty="0"/>
              <a:t> : Les noms des variables doivent correspondre aux noms des attributs contenus par l'objet, dans le cas contraire, les valeurs seront "</a:t>
            </a:r>
            <a:r>
              <a:rPr lang="fr-FR" dirty="0" err="1"/>
              <a:t>undefined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2676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18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23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d'une classe :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107505" y="1253612"/>
            <a:ext cx="8856984" cy="4191611"/>
            <a:chOff x="135158" y="1485629"/>
            <a:chExt cx="8856984" cy="4370874"/>
          </a:xfrm>
        </p:grpSpPr>
        <p:sp>
          <p:nvSpPr>
            <p:cNvPr id="15" name="Rectangle 14"/>
            <p:cNvSpPr/>
            <p:nvPr>
              <p:custDataLst>
                <p:custData r:id="rId1"/>
              </p:custDataLst>
            </p:nvPr>
          </p:nvSpPr>
          <p:spPr>
            <a:xfrm>
              <a:off x="135158" y="1854961"/>
              <a:ext cx="8856984" cy="400154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Constructeur</a:t>
              </a:r>
              <a:endPara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constructor(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this.name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this.couleur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"rouge";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roule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console.log("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",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this.couleur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" avance");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fiat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multipla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 {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:"fiat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multipla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couleur:"rouge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"}</a:t>
              </a:r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maVoiture.roule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rouge  avance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5359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26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Création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19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232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d'une classe :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111967" y="2483604"/>
            <a:ext cx="8856984" cy="3635700"/>
            <a:chOff x="135158" y="1464615"/>
            <a:chExt cx="8856984" cy="3791188"/>
          </a:xfrm>
        </p:grpSpPr>
        <p:sp>
          <p:nvSpPr>
            <p:cNvPr id="15" name="Rectangle 14"/>
            <p:cNvSpPr/>
            <p:nvPr>
              <p:custDataLst>
                <p:custData r:id="rId1"/>
              </p:custDataLst>
            </p:nvPr>
          </p:nvSpPr>
          <p:spPr>
            <a:xfrm>
              <a:off x="135158" y="1854961"/>
              <a:ext cx="8856984" cy="3400842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this.name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this.couleur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"rouge";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this.roule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console.log("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",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this.couleur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" avance");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fiat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multipla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 {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:"fiat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multipla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couleur:"rouge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"}</a:t>
              </a:r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maVoiture.roule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rouge  avance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5359" y="1464615"/>
              <a:ext cx="570349" cy="385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5</a:t>
              </a: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07504" y="1295854"/>
            <a:ext cx="828092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Rappel</a:t>
            </a:r>
            <a:r>
              <a:rPr lang="fr-FR" dirty="0"/>
              <a:t> : En ES5, la création d'une classe </a:t>
            </a:r>
            <a:r>
              <a:rPr lang="fr-FR" b="1" dirty="0"/>
              <a:t>avec constructeur </a:t>
            </a:r>
            <a:r>
              <a:rPr lang="fr-FR" dirty="0"/>
              <a:t>passe par une fonction.</a:t>
            </a:r>
            <a:br>
              <a:rPr lang="fr-FR" dirty="0"/>
            </a:br>
            <a:r>
              <a:rPr lang="fr-FR" dirty="0"/>
              <a:t>L'instanciation se fait avec l'opérateur </a:t>
            </a:r>
            <a:r>
              <a:rPr lang="fr-FR" b="1" dirty="0"/>
              <a:t>new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2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08720"/>
            <a:ext cx="5940152" cy="5400600"/>
          </a:xfrm>
        </p:spPr>
        <p:txBody>
          <a:bodyPr anchor="ctr">
            <a:noAutofit/>
          </a:bodyPr>
          <a:lstStyle/>
          <a:p>
            <a:pPr lvl="0" algn="l"/>
            <a:r>
              <a:rPr lang="fr-FR" sz="2300" b="1" dirty="0"/>
              <a:t>Les constantes : </a:t>
            </a:r>
            <a:r>
              <a:rPr lang="fr-FR" sz="2300" b="1" dirty="0" err="1"/>
              <a:t>const</a:t>
            </a:r>
            <a:br>
              <a:rPr lang="fr-FR" sz="2300" b="1" dirty="0"/>
            </a:br>
            <a:r>
              <a:rPr lang="fr-FR" sz="2300" b="1" dirty="0"/>
              <a:t>Les variables : var, let</a:t>
            </a:r>
            <a:br>
              <a:rPr lang="fr-FR" sz="2300" b="1" dirty="0"/>
            </a:br>
            <a:r>
              <a:rPr lang="fr-FR" sz="2300" b="1" dirty="0"/>
              <a:t>Les fonctions : visibilité, fléchées</a:t>
            </a:r>
            <a:br>
              <a:rPr lang="fr-FR" sz="2300" b="1" dirty="0"/>
            </a:br>
            <a:r>
              <a:rPr lang="fr-FR" sz="2300" b="1" dirty="0"/>
              <a:t>Les fonctions : valeurs par défaut</a:t>
            </a:r>
            <a:br>
              <a:rPr lang="fr-FR" sz="2300" b="1" dirty="0"/>
            </a:br>
            <a:r>
              <a:rPr lang="fr-FR" sz="2300" b="1" dirty="0"/>
              <a:t>Les chaînes : Littéraux de gabarit</a:t>
            </a:r>
            <a:br>
              <a:rPr lang="fr-FR" sz="2300" b="1" dirty="0"/>
            </a:br>
            <a:r>
              <a:rPr lang="fr-FR" sz="2300" b="1" dirty="0"/>
              <a:t>Les fonctions :  Paramètres Restant</a:t>
            </a:r>
            <a:br>
              <a:rPr lang="fr-FR" sz="2300" b="1" dirty="0"/>
            </a:br>
            <a:r>
              <a:rPr lang="fr-FR" sz="2300" b="1" dirty="0"/>
              <a:t>Les objets littéraux : raccourcis</a:t>
            </a:r>
            <a:br>
              <a:rPr lang="fr-FR" sz="2300" b="1" dirty="0"/>
            </a:br>
            <a:r>
              <a:rPr lang="fr-FR" sz="2300" b="1" dirty="0"/>
              <a:t>Affecter par décomposition</a:t>
            </a:r>
            <a:br>
              <a:rPr lang="fr-FR" sz="2300" b="1" dirty="0"/>
            </a:br>
            <a:r>
              <a:rPr lang="en-US" sz="2300" b="1" dirty="0" err="1"/>
              <a:t>Boucles</a:t>
            </a:r>
            <a:r>
              <a:rPr lang="en-US" sz="2300" b="1" dirty="0"/>
              <a:t> : for…of   for…in</a:t>
            </a:r>
            <a:br>
              <a:rPr lang="fr-FR" sz="2300" b="1" dirty="0"/>
            </a:br>
            <a:r>
              <a:rPr lang="fr-FR" sz="2300" b="1" dirty="0"/>
              <a:t>Les classes : création, héritage</a:t>
            </a:r>
            <a:br>
              <a:rPr lang="fr-FR" sz="2300" b="1" dirty="0"/>
            </a:br>
            <a:r>
              <a:rPr lang="fr-FR" sz="2300" b="1" dirty="0"/>
              <a:t>Les classes : méthode </a:t>
            </a:r>
            <a:r>
              <a:rPr lang="fr-FR" sz="2300" b="1" dirty="0" err="1"/>
              <a:t>static</a:t>
            </a:r>
            <a:br>
              <a:rPr lang="fr-FR" sz="2300" b="1" dirty="0"/>
            </a:br>
            <a:r>
              <a:rPr lang="fr-FR" sz="2300" b="1" dirty="0"/>
              <a:t>Les classes : super, getter, setter</a:t>
            </a:r>
            <a:br>
              <a:rPr lang="fr-FR" sz="2300" b="1" dirty="0"/>
            </a:br>
            <a:br>
              <a:rPr lang="fr-FR" sz="2300" b="1" dirty="0"/>
            </a:br>
            <a:endParaRPr lang="fr-FR" sz="23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07504" y="153506"/>
            <a:ext cx="241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+mj-lt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64061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héritage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20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505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Héritage depuis la classe Voiture (slide précédent) :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125219" y="1166888"/>
            <a:ext cx="8856984" cy="5343740"/>
            <a:chOff x="135158" y="1485629"/>
            <a:chExt cx="8856984" cy="5572276"/>
          </a:xfrm>
        </p:grpSpPr>
        <p:sp>
          <p:nvSpPr>
            <p:cNvPr id="15" name="Rectangle 14"/>
            <p:cNvSpPr/>
            <p:nvPr>
              <p:custDataLst>
                <p:custData r:id="rId1"/>
              </p:custDataLst>
            </p:nvPr>
          </p:nvSpPr>
          <p:spPr>
            <a:xfrm>
              <a:off x="135158" y="1854960"/>
              <a:ext cx="8856984" cy="520294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utilisation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du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mot-clé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extends</a:t>
              </a:r>
              <a:endPara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Camion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extends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Voiture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constructor(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remorque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false)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rappel le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constructeur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du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parent</a:t>
              </a:r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</a:t>
              </a:r>
              <a:r>
                <a:rPr lang="es-E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s-E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this.remorque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remorque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removeRemorque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this.remorque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this.remorque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false;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console.log("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remorque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détachée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groCamion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Camion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vroom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true);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groCamion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Camion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"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vroom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couleur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"rouge",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remorque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true}</a:t>
              </a: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groCamion.removeRemorque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remorque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détachée</a:t>
              </a:r>
              <a:endPara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5359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0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fonction "</a:t>
            </a:r>
            <a:r>
              <a:rPr lang="fr-FR" sz="2800" b="1" dirty="0" err="1">
                <a:solidFill>
                  <a:schemeClr val="bg1"/>
                </a:solidFill>
              </a:rPr>
              <a:t>static</a:t>
            </a:r>
            <a:r>
              <a:rPr lang="fr-FR" sz="28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21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9070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ES6</a:t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/>
              <a:t>Une méthode statique est une fonction qui peut être appelée sans que l'objet soit instancié.</a:t>
            </a:r>
            <a:br>
              <a:rPr lang="fr-FR" b="1" dirty="0"/>
            </a:br>
            <a:r>
              <a:rPr lang="fr-FR" b="1" dirty="0"/>
              <a:t>Nous pouvons donc appeler cette méthode directement sur la classe elle-même.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67544" y="2419186"/>
            <a:ext cx="7975173" cy="3085334"/>
            <a:chOff x="135158" y="1485629"/>
            <a:chExt cx="7975173" cy="3217285"/>
          </a:xfrm>
        </p:grpSpPr>
        <p:sp>
          <p:nvSpPr>
            <p:cNvPr id="10" name="Rectangle 9"/>
            <p:cNvSpPr/>
            <p:nvPr>
              <p:custDataLst>
                <p:custData r:id="rId1"/>
              </p:custDataLst>
            </p:nvPr>
          </p:nvSpPr>
          <p:spPr>
            <a:xfrm>
              <a:off x="135158" y="1854961"/>
              <a:ext cx="7975173" cy="2847953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Machin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constructor()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bouge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console.log("Je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bouge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Machin.bouge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afiche : Je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bouge</a:t>
              </a:r>
              <a:endPara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35359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super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22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1014" y="552263"/>
            <a:ext cx="8225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ES6</a:t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/>
              <a:t>Le mot clé </a:t>
            </a:r>
            <a:r>
              <a:rPr lang="fr-FR" b="1" dirty="0">
                <a:solidFill>
                  <a:srgbClr val="FF0000"/>
                </a:solidFill>
              </a:rPr>
              <a:t>super </a:t>
            </a:r>
            <a:r>
              <a:rPr lang="fr-FR" b="1" dirty="0"/>
              <a:t>permet :</a:t>
            </a:r>
          </a:p>
          <a:p>
            <a:r>
              <a:rPr lang="fr-FR" b="1" dirty="0"/>
              <a:t>         - d'appeler le constructeur parent depuis le constructeur enfant.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- </a:t>
            </a:r>
            <a:r>
              <a:rPr lang="fr-FR" b="1" dirty="0"/>
              <a:t>d'appeler une méthode </a:t>
            </a:r>
            <a:r>
              <a:rPr lang="fr-FR" b="1" dirty="0" err="1">
                <a:solidFill>
                  <a:srgbClr val="FF0000"/>
                </a:solidFill>
              </a:rPr>
              <a:t>static</a:t>
            </a:r>
            <a:r>
              <a:rPr lang="fr-FR" b="1" dirty="0"/>
              <a:t> du parent depuis une méthode </a:t>
            </a:r>
            <a:r>
              <a:rPr lang="fr-FR" b="1" dirty="0" err="1"/>
              <a:t>static</a:t>
            </a:r>
            <a:r>
              <a:rPr lang="fr-FR" b="1" dirty="0"/>
              <a:t> de l'enfant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17" name="Rectangle 16"/>
          <p:cNvSpPr/>
          <p:nvPr>
            <p:custDataLst>
              <p:custData r:id="rId1"/>
            </p:custDataLst>
          </p:nvPr>
        </p:nvSpPr>
        <p:spPr>
          <a:xfrm>
            <a:off x="392878" y="5698424"/>
            <a:ext cx="5112568" cy="1083419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</a:t>
            </a:r>
            <a:r>
              <a: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Bebe(); 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Ouuinn</a:t>
            </a:r>
            <a:endParaRPr lang="es-E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truc.parle</a:t>
            </a:r>
            <a:r>
              <a: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Ouuinn</a:t>
            </a:r>
            <a:endParaRPr lang="es-E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truc.bouge</a:t>
            </a:r>
            <a:r>
              <a: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Je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bouge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Burp</a:t>
            </a:r>
            <a:endParaRPr lang="es-E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Bebe.marche</a:t>
            </a:r>
            <a:r>
              <a: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tombe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es-ES" sz="14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roule</a:t>
            </a:r>
            <a:r>
              <a: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s-E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07504" y="1556792"/>
            <a:ext cx="8245334" cy="4618679"/>
            <a:chOff x="412616" y="2564904"/>
            <a:chExt cx="8245334" cy="4618679"/>
          </a:xfrm>
        </p:grpSpPr>
        <p:grpSp>
          <p:nvGrpSpPr>
            <p:cNvPr id="8" name="Groupe 7"/>
            <p:cNvGrpSpPr/>
            <p:nvPr/>
          </p:nvGrpSpPr>
          <p:grpSpPr>
            <a:xfrm>
              <a:off x="412616" y="2564904"/>
              <a:ext cx="4518632" cy="3405934"/>
              <a:chOff x="135159" y="1485629"/>
              <a:chExt cx="4518632" cy="3551596"/>
            </a:xfrm>
          </p:grpSpPr>
          <p:sp>
            <p:nvSpPr>
              <p:cNvPr id="10" name="Rectangle 9"/>
              <p:cNvSpPr/>
              <p:nvPr>
                <p:custDataLst>
                  <p:custData r:id="rId3"/>
                </p:custDataLst>
              </p:nvPr>
            </p:nvSpPr>
            <p:spPr>
              <a:xfrm>
                <a:off x="135159" y="1854959"/>
                <a:ext cx="4518632" cy="3182266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s-ES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s-ES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Machin</a:t>
                </a:r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</a:p>
              <a:p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constructor() {</a:t>
                </a:r>
              </a:p>
              <a:p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endPara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s-ES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bouge</a:t>
                </a:r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{</a:t>
                </a:r>
              </a:p>
              <a:p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console.log("Je </a:t>
                </a:r>
                <a:r>
                  <a:rPr lang="es-ES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bouge</a:t>
                </a:r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");</a:t>
                </a:r>
              </a:p>
              <a:p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endPara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s-ES" sz="1400" b="1" dirty="0" err="1">
                    <a:solidFill>
                      <a:srgbClr val="FF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static</a:t>
                </a:r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s-ES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roule</a:t>
                </a:r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{</a:t>
                </a:r>
              </a:p>
              <a:p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console.log("</a:t>
                </a:r>
                <a:r>
                  <a:rPr lang="es-ES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tombe</a:t>
                </a:r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et </a:t>
                </a:r>
                <a:r>
                  <a:rPr lang="es-ES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roule</a:t>
                </a:r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</a:t>
                </a:r>
              </a:p>
              <a:p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r>
                  <a:rPr lang="es-E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35359" y="1485629"/>
                <a:ext cx="570349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FF0000"/>
                    </a:solidFill>
                  </a:rPr>
                  <a:t>ES 6</a:t>
                </a:r>
              </a:p>
            </p:txBody>
          </p:sp>
        </p:grpSp>
        <p:sp>
          <p:nvSpPr>
            <p:cNvPr id="12" name="Rectangle 11"/>
            <p:cNvSpPr/>
            <p:nvPr>
              <p:custDataLst>
                <p:custData r:id="rId2"/>
              </p:custDataLst>
            </p:nvPr>
          </p:nvSpPr>
          <p:spPr>
            <a:xfrm>
              <a:off x="4931248" y="2919087"/>
              <a:ext cx="3726702" cy="4264496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Bebe </a:t>
              </a:r>
              <a:r>
                <a:rPr lang="es-ES" sz="14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extends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rgbClr val="164BF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Machin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constructor()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this.parle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parle()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console.log("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Ouiinnn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bouge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.bouge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console.log("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Burp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marche()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super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.roule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2" name="Connecteur droit avec flèche 21"/>
          <p:cNvCxnSpPr>
            <a:cxnSpLocks/>
          </p:cNvCxnSpPr>
          <p:nvPr/>
        </p:nvCxnSpPr>
        <p:spPr>
          <a:xfrm flipH="1" flipV="1">
            <a:off x="2366820" y="4217514"/>
            <a:ext cx="2997268" cy="1299718"/>
          </a:xfrm>
          <a:prstGeom prst="straightConnector1">
            <a:avLst/>
          </a:prstGeom>
          <a:ln w="603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</p:cNvCxnSpPr>
          <p:nvPr/>
        </p:nvCxnSpPr>
        <p:spPr>
          <a:xfrm flipH="1" flipV="1">
            <a:off x="2949162" y="3319185"/>
            <a:ext cx="2571712" cy="1130078"/>
          </a:xfrm>
          <a:prstGeom prst="straightConnector1">
            <a:avLst/>
          </a:prstGeom>
          <a:ln w="603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cxnSpLocks/>
          </p:cNvCxnSpPr>
          <p:nvPr/>
        </p:nvCxnSpPr>
        <p:spPr>
          <a:xfrm flipH="1" flipV="1">
            <a:off x="2366820" y="2316503"/>
            <a:ext cx="3138627" cy="161947"/>
          </a:xfrm>
          <a:prstGeom prst="straightConnector1">
            <a:avLst/>
          </a:prstGeom>
          <a:ln w="603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9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classes : getter / setter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23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7504" y="71648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ES6</a:t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/>
              <a:t>Les mutateurs (setter) et accesseurs (getter) ont une syntaxe spéciale.</a:t>
            </a:r>
            <a:br>
              <a:rPr lang="fr-FR" b="1" dirty="0"/>
            </a:br>
            <a:r>
              <a:rPr lang="fr-FR" b="1" dirty="0"/>
              <a:t>L'utilisation se fait de façon transparente comme une utilisation d'attribut. 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512405" y="1957490"/>
            <a:ext cx="7975173" cy="4495846"/>
            <a:chOff x="135158" y="1485629"/>
            <a:chExt cx="7975173" cy="4688120"/>
          </a:xfrm>
        </p:grpSpPr>
        <p:sp>
          <p:nvSpPr>
            <p:cNvPr id="10" name="Rectangle 9"/>
            <p:cNvSpPr/>
            <p:nvPr>
              <p:custDataLst>
                <p:custData r:id="rId1"/>
              </p:custDataLst>
            </p:nvPr>
          </p:nvSpPr>
          <p:spPr>
            <a:xfrm>
              <a:off x="135158" y="1854961"/>
              <a:ext cx="7975173" cy="431878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constructor 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._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._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set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{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s-E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._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s-ES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+ 3           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()       {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._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set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._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()       {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._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area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()       {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._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._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( 10, 10 );</a:t>
              </a:r>
            </a:p>
            <a:p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rect.width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20; 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set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</a:t>
              </a:r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rect.width</a:t>
              </a:r>
              <a:r>
                <a:rPr lang="es-E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  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es-ES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s-ES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affiche</a:t>
              </a:r>
              <a:r>
                <a:rPr lang="es-ES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23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35359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88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36712"/>
            <a:ext cx="9144000" cy="2016224"/>
          </a:xfrm>
        </p:spPr>
        <p:txBody>
          <a:bodyPr/>
          <a:lstStyle/>
          <a:p>
            <a:r>
              <a:rPr lang="fr-FR" b="1" dirty="0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52166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Bibliographie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25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323528" y="1196752"/>
            <a:ext cx="8712968" cy="4752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/>
              <a:t>Le mode strict </a:t>
            </a:r>
            <a:r>
              <a:rPr lang="fr-FR" sz="1600" dirty="0"/>
              <a:t>: https://developer.mozilla.org/fr/docs/Web/JavaScript/Reference/Strict_mode</a:t>
            </a:r>
          </a:p>
          <a:p>
            <a:pPr marL="0" indent="0">
              <a:buNone/>
            </a:pPr>
            <a:r>
              <a:rPr lang="fr-FR" sz="1600" b="1" dirty="0"/>
              <a:t>Configuration de </a:t>
            </a:r>
            <a:r>
              <a:rPr lang="fr-FR" sz="1600" b="1" dirty="0" err="1"/>
              <a:t>JSHint</a:t>
            </a:r>
            <a:r>
              <a:rPr lang="fr-FR" sz="1600" b="1" dirty="0"/>
              <a:t> </a:t>
            </a:r>
            <a:r>
              <a:rPr lang="fr-FR" sz="1600" dirty="0"/>
              <a:t>: http://jshint.com/docs/</a:t>
            </a:r>
          </a:p>
          <a:p>
            <a:pPr marL="0" indent="0">
              <a:buNone/>
            </a:pPr>
            <a:r>
              <a:rPr lang="fr-FR" sz="1600" b="1" dirty="0"/>
              <a:t>Tout sur JS</a:t>
            </a:r>
            <a:r>
              <a:rPr lang="fr-FR" sz="1600" dirty="0"/>
              <a:t>: https://developer.mozilla.org/fr/docs/Web/JavaScript/Reference/</a:t>
            </a:r>
          </a:p>
          <a:p>
            <a:pPr marL="0" indent="0">
              <a:buNone/>
            </a:pPr>
            <a:r>
              <a:rPr lang="fr-FR" sz="1600" b="1" dirty="0" err="1"/>
              <a:t>ECMAScript</a:t>
            </a:r>
            <a:r>
              <a:rPr lang="fr-FR" sz="1600" b="1" dirty="0"/>
              <a:t> 2015 (ES6) </a:t>
            </a:r>
            <a:r>
              <a:rPr lang="fr-FR" sz="1600" dirty="0"/>
              <a:t>: http://www.ecma-international.org/ecma-262/6.0/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b="1" dirty="0"/>
              <a:t>Autres ressources : </a:t>
            </a:r>
          </a:p>
          <a:p>
            <a:pPr marL="0" indent="0">
              <a:buNone/>
            </a:pPr>
            <a:r>
              <a:rPr lang="fr-FR" sz="1600" dirty="0"/>
              <a:t>http://www.2ality.com/2015/08/getting-started-es6.html</a:t>
            </a:r>
          </a:p>
          <a:p>
            <a:pPr marL="0" indent="0">
              <a:buNone/>
            </a:pPr>
            <a:r>
              <a:rPr lang="fr-FR" sz="1600" dirty="0"/>
              <a:t>http://exploringjs.com/es6/index.html#toc_ch_about-book</a:t>
            </a:r>
          </a:p>
          <a:p>
            <a:pPr marL="0" indent="0">
              <a:buNone/>
            </a:pPr>
            <a:r>
              <a:rPr lang="fr-FR" sz="1600" dirty="0"/>
              <a:t>https://leanpub.com/understandinges6/read/</a:t>
            </a:r>
            <a:endParaRPr lang="fr-FR" sz="1600" b="1" dirty="0"/>
          </a:p>
          <a:p>
            <a:pPr marL="0" indent="0">
              <a:buNone/>
            </a:pPr>
            <a:r>
              <a:rPr lang="fr-FR" sz="1600" dirty="0"/>
              <a:t>https://ponyfoo.com/articles/tagged/es6-in-depth</a:t>
            </a:r>
          </a:p>
          <a:p>
            <a:pPr marL="0" indent="0">
              <a:buNone/>
            </a:pPr>
            <a:r>
              <a:rPr lang="fr-FR" sz="1600" dirty="0"/>
              <a:t>http://es6-features.org/</a:t>
            </a:r>
            <a:br>
              <a:rPr lang="fr-FR" sz="1600" dirty="0"/>
            </a:br>
            <a:r>
              <a:rPr lang="fr-FR" sz="1600" dirty="0"/>
              <a:t>https://github.com/addyosmani/es6-equivalents-in-es5</a:t>
            </a:r>
            <a:br>
              <a:rPr lang="fr-FR" sz="1600" dirty="0"/>
            </a:br>
            <a:r>
              <a:rPr lang="fr-FR" sz="1600" dirty="0"/>
              <a:t>https://code.tutsplus.com/courses/start-coding-es6-with-babel?ec_promo=short_course</a:t>
            </a:r>
            <a:br>
              <a:rPr lang="fr-FR" sz="1600" dirty="0"/>
            </a:br>
            <a:r>
              <a:rPr lang="fr-FR" sz="1600" dirty="0"/>
              <a:t>https://code.tutsplus.com/courses/object-oriented-javascript-with-es6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https://zestedesavoir.com/tutoriels/446/les-promesses-en-javascript/</a:t>
            </a:r>
            <a:br>
              <a:rPr lang="fr-FR" sz="1600" dirty="0"/>
            </a:br>
            <a:r>
              <a:rPr lang="fr-FR" sz="1600" dirty="0"/>
              <a:t>http://putaindecode.io/fr/articles/js/es2015/promises/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0672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constantes : </a:t>
            </a:r>
            <a:r>
              <a:rPr lang="fr-FR" sz="2800" b="1" dirty="0" err="1">
                <a:solidFill>
                  <a:schemeClr val="bg1"/>
                </a:solidFill>
              </a:rPr>
              <a:t>const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3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4833" y="5805264"/>
            <a:ext cx="842493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ES5</a:t>
            </a:r>
            <a:r>
              <a:rPr lang="fr-FR" dirty="0"/>
              <a:t> : il n'existe pas de constante.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23528" y="773916"/>
            <a:ext cx="8456241" cy="4410428"/>
            <a:chOff x="148207" y="776282"/>
            <a:chExt cx="8456241" cy="4410428"/>
          </a:xfrm>
        </p:grpSpPr>
        <p:grpSp>
          <p:nvGrpSpPr>
            <p:cNvPr id="10" name="Groupe 9"/>
            <p:cNvGrpSpPr/>
            <p:nvPr/>
          </p:nvGrpSpPr>
          <p:grpSpPr>
            <a:xfrm>
              <a:off x="148207" y="776282"/>
              <a:ext cx="8456241" cy="4410428"/>
              <a:chOff x="247767" y="547059"/>
              <a:chExt cx="8456241" cy="4231851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247767" y="547059"/>
                <a:ext cx="8456241" cy="2504539"/>
                <a:chOff x="307660" y="1500833"/>
                <a:chExt cx="4600196" cy="2504539"/>
              </a:xfrm>
            </p:grpSpPr>
            <p:sp>
              <p:nvSpPr>
                <p:cNvPr id="7" name="Rectangle 6"/>
                <p:cNvSpPr/>
                <p:nvPr>
                  <p:custDataLst>
                    <p:custData r:id="rId2"/>
                  </p:custDataLst>
                </p:nvPr>
              </p:nvSpPr>
              <p:spPr>
                <a:xfrm>
                  <a:off x="307660" y="3073264"/>
                  <a:ext cx="4600196" cy="932108"/>
                </a:xfrm>
                <a:prstGeom prst="rect">
                  <a:avLst/>
                </a:prstGeom>
                <a:solidFill>
                  <a:srgbClr val="F0F5F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fr-FR" sz="1400" b="1" dirty="0" err="1">
                      <a:solidFill>
                        <a:schemeClr val="tx1"/>
                      </a:solidFill>
                      <a:latin typeface="Courier New"/>
                    </a:rPr>
                    <a:t>const</a:t>
                  </a:r>
                  <a:r>
                    <a:rPr lang="fr-FR" sz="1400" b="1" dirty="0">
                      <a:solidFill>
                        <a:schemeClr val="tx1"/>
                      </a:solidFill>
                      <a:latin typeface="Courier New"/>
                    </a:rPr>
                    <a:t> PATH = 2;</a:t>
                  </a:r>
                </a:p>
                <a:p>
                  <a:r>
                    <a:rPr lang="fr-FR" sz="1400" b="1" dirty="0">
                      <a:solidFill>
                        <a:schemeClr val="accent6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La valeur de la constante ne peut plus être changée</a:t>
                  </a:r>
                </a:p>
                <a:p>
                  <a:endParaRPr lang="fr-FR" sz="14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1400" b="1" dirty="0">
                      <a:solidFill>
                        <a:schemeClr val="tx1"/>
                      </a:solidFill>
                      <a:latin typeface="Courier New"/>
                    </a:rPr>
                    <a:t>PATH = 18; </a:t>
                  </a:r>
                  <a:r>
                    <a:rPr lang="fr-FR" sz="1400" b="1" dirty="0">
                      <a:solidFill>
                        <a:srgbClr val="FF0000"/>
                      </a:solidFill>
                      <a:latin typeface="Courier New"/>
                    </a:rPr>
                    <a:t>//</a:t>
                  </a:r>
                  <a:r>
                    <a:rPr lang="en-US" sz="1400" b="1" dirty="0">
                      <a:solidFill>
                        <a:srgbClr val="FF0000"/>
                      </a:solidFill>
                      <a:latin typeface="Courier New"/>
                    </a:rPr>
                    <a:t>Uncaught TypeError: Assignment to constant variable</a:t>
                  </a:r>
                </a:p>
              </p:txBody>
            </p:sp>
            <p:sp>
              <p:nvSpPr>
                <p:cNvPr id="3" name="ZoneTexte 2"/>
                <p:cNvSpPr txBox="1"/>
                <p:nvPr/>
              </p:nvSpPr>
              <p:spPr>
                <a:xfrm>
                  <a:off x="307660" y="1500833"/>
                  <a:ext cx="310270" cy="354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b="1" dirty="0">
                      <a:solidFill>
                        <a:srgbClr val="FF0000"/>
                      </a:solidFill>
                    </a:rPr>
                    <a:t>ES 6</a:t>
                  </a:r>
                </a:p>
              </p:txBody>
            </p:sp>
          </p:grpSp>
          <p:sp>
            <p:nvSpPr>
              <p:cNvPr id="11" name="Rectangle 10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247767" y="3332208"/>
                <a:ext cx="8456241" cy="1446702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fr-FR" sz="1400" b="1" dirty="0" err="1">
                    <a:solidFill>
                      <a:schemeClr val="tx1"/>
                    </a:solidFill>
                    <a:latin typeface="Courier New"/>
                  </a:rPr>
                  <a:t>const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/>
                  </a:rPr>
                  <a:t> OBJ = { a: 5 };</a:t>
                </a:r>
              </a:p>
              <a:p>
                <a:endParaRPr lang="fr-FR" sz="1400" b="1" dirty="0">
                  <a:solidFill>
                    <a:schemeClr val="tx1"/>
                  </a:solidFill>
                  <a:latin typeface="Courier New"/>
                </a:endParaRP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/>
                  </a:rPr>
                  <a:t>OBJ = 18; </a:t>
                </a:r>
                <a:r>
                  <a:rPr lang="fr-FR" sz="1400" b="1" dirty="0">
                    <a:solidFill>
                      <a:srgbClr val="FF0000"/>
                    </a:solidFill>
                    <a:latin typeface="Courier New"/>
                  </a:rPr>
                  <a:t>//</a:t>
                </a:r>
                <a:r>
                  <a:rPr lang="en-US" sz="1400" b="1" dirty="0">
                    <a:solidFill>
                      <a:srgbClr val="FF0000"/>
                    </a:solidFill>
                    <a:latin typeface="Courier New"/>
                  </a:rPr>
                  <a:t>Uncaught TypeError: Assignment to constant variable</a:t>
                </a:r>
              </a:p>
              <a:p>
                <a:endParaRPr lang="en-US" sz="1400" b="1" dirty="0">
                  <a:solidFill>
                    <a:srgbClr val="FF0000"/>
                  </a:solidFill>
                  <a:latin typeface="Courier New"/>
                </a:endParaRPr>
              </a:p>
              <a:p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// Par </a:t>
                </a:r>
                <a:r>
                  <a:rPr lang="en-US" sz="1400" b="1" dirty="0" err="1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contre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 </a:t>
                </a:r>
                <a:r>
                  <a:rPr lang="en-US" sz="1400" b="1" dirty="0" err="1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il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 </a:t>
                </a:r>
                <a:r>
                  <a:rPr lang="fr-FR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est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 possible de changer la </a:t>
                </a:r>
                <a:r>
                  <a:rPr lang="en-US" sz="1400" b="1" dirty="0" err="1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valeur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 d'un </a:t>
                </a:r>
                <a:r>
                  <a:rPr lang="en-US" sz="1400" b="1" dirty="0" err="1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attribut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 de </a:t>
                </a:r>
                <a:r>
                  <a:rPr lang="en-US" sz="1400" b="1" dirty="0" err="1">
                    <a:solidFill>
                      <a:schemeClr val="accent6">
                        <a:lumMod val="75000"/>
                      </a:schemeClr>
                    </a:solidFill>
                    <a:latin typeface="Courier New"/>
                  </a:rPr>
                  <a:t>l'objet</a:t>
                </a:r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endParaRPr>
              </a:p>
              <a:p>
                <a:r>
                  <a:rPr lang="en-US" sz="1400" b="1" dirty="0" err="1">
                    <a:solidFill>
                      <a:schemeClr val="tx1"/>
                    </a:solidFill>
                    <a:latin typeface="Courier New"/>
                  </a:rPr>
                  <a:t>OBJ.a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/>
                  </a:rPr>
                  <a:t> = 8</a:t>
                </a:r>
              </a:p>
              <a:p>
                <a:endParaRPr lang="fr-FR" sz="1400" b="1" dirty="0">
                  <a:solidFill>
                    <a:srgbClr val="FF0000"/>
                  </a:solidFill>
                  <a:latin typeface="Courier New"/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48207" y="1232734"/>
              <a:ext cx="81490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Créé une référence accessible qu'en lecture. L'identifiant ne peut plus être réassigné.</a:t>
              </a:r>
              <a:br>
                <a:rPr lang="fr-FR" dirty="0"/>
              </a:br>
              <a:r>
                <a:rPr lang="fr-FR" dirty="0"/>
                <a:t>Sur un objet, la constante est sur la référence de celui-ci et non ses attributs.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9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variables : var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4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95536" y="901456"/>
            <a:ext cx="583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variable définie avec le mot clé "var" est : </a:t>
            </a:r>
          </a:p>
          <a:p>
            <a:r>
              <a:rPr lang="fr-FR" dirty="0"/>
              <a:t>    - accessible partout </a:t>
            </a:r>
            <a:r>
              <a:rPr lang="fr-FR" b="1" dirty="0"/>
              <a:t>si elle est définie dans l'espace global</a:t>
            </a:r>
            <a:br>
              <a:rPr lang="fr-FR" dirty="0"/>
            </a:br>
            <a:r>
              <a:rPr lang="fr-FR" dirty="0"/>
              <a:t>    - accessible dans toute la </a:t>
            </a:r>
            <a:r>
              <a:rPr lang="fr-FR" b="1" dirty="0"/>
              <a:t>fonction</a:t>
            </a:r>
            <a:r>
              <a:rPr lang="fr-FR" dirty="0"/>
              <a:t> où elle est définie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395536" y="2204864"/>
            <a:ext cx="8356681" cy="3938904"/>
            <a:chOff x="247767" y="714232"/>
            <a:chExt cx="8356681" cy="3743889"/>
          </a:xfrm>
        </p:grpSpPr>
        <p:sp>
          <p:nvSpPr>
            <p:cNvPr id="7" name="Rectangle 6"/>
            <p:cNvSpPr/>
            <p:nvPr>
              <p:custDataLst>
                <p:custData r:id="rId1"/>
              </p:custDataLst>
            </p:nvPr>
          </p:nvSpPr>
          <p:spPr>
            <a:xfrm>
              <a:off x="247767" y="714232"/>
              <a:ext cx="4108209" cy="3743889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var x = 12;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var y = 15;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if( x &gt; 10 )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 console.log(y); </a:t>
              </a:r>
              <a:r>
                <a:rPr lang="fr-FR" sz="1400" b="1" dirty="0">
                  <a:solidFill>
                    <a:srgbClr val="FF0000"/>
                  </a:solidFill>
                  <a:latin typeface="Courier New"/>
                </a:rPr>
                <a:t>//affiche 15</a:t>
              </a:r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if ( y &gt; 2 )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 var g = 8;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Console.log(g);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affiche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8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for (</a:t>
              </a:r>
              <a:r>
                <a:rPr lang="en-US" sz="1400" b="1" dirty="0" err="1">
                  <a:solidFill>
                    <a:schemeClr val="tx1"/>
                  </a:solidFill>
                  <a:latin typeface="Courier New"/>
                </a:rPr>
                <a:t>var</a:t>
              </a:r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</a:t>
              </a:r>
              <a:r>
                <a:rPr lang="en-US" sz="1400" b="1" dirty="0" err="1">
                  <a:solidFill>
                    <a:schemeClr val="tx1"/>
                  </a:solidFill>
                  <a:latin typeface="Courier New"/>
                </a:rPr>
                <a:t>i</a:t>
              </a:r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= 0; </a:t>
              </a:r>
              <a:r>
                <a:rPr lang="en-US" sz="1400" b="1" dirty="0" err="1">
                  <a:solidFill>
                    <a:schemeClr val="tx1"/>
                  </a:solidFill>
                  <a:latin typeface="Courier New"/>
                </a:rPr>
                <a:t>i</a:t>
              </a:r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&lt; 4 ; </a:t>
              </a:r>
              <a:r>
                <a:rPr lang="en-US" sz="1400" b="1" dirty="0" err="1">
                  <a:solidFill>
                    <a:schemeClr val="tx1"/>
                  </a:solidFill>
                  <a:latin typeface="Courier New"/>
                </a:rPr>
                <a:t>i</a:t>
              </a:r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++) {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   console.log("</a:t>
              </a:r>
              <a:r>
                <a:rPr lang="en-US" sz="1400" b="1" dirty="0" err="1">
                  <a:solidFill>
                    <a:schemeClr val="tx1"/>
                  </a:solidFill>
                  <a:latin typeface="Courier New"/>
                </a:rPr>
                <a:t>compteur</a:t>
              </a:r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: " + </a:t>
              </a:r>
              <a:r>
                <a:rPr lang="en-US" sz="1400" b="1" dirty="0" err="1">
                  <a:solidFill>
                    <a:schemeClr val="tx1"/>
                  </a:solidFill>
                  <a:latin typeface="Courier New"/>
                </a:rPr>
                <a:t>i</a:t>
              </a:r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);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console.log(</a:t>
              </a:r>
              <a:r>
                <a:rPr lang="en-US" sz="1400" b="1" dirty="0" err="1">
                  <a:solidFill>
                    <a:schemeClr val="tx1"/>
                  </a:solidFill>
                  <a:latin typeface="Courier New"/>
                </a:rPr>
                <a:t>i</a:t>
              </a:r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);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affiche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4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/>
              </a:endParaRPr>
            </a:p>
          </p:txBody>
        </p:sp>
        <p:sp>
          <p:nvSpPr>
            <p:cNvPr id="14" name="Rectangle 13"/>
            <p:cNvSpPr/>
            <p:nvPr>
              <p:custDataLst>
                <p:custData r:id="rId2"/>
              </p:custDataLst>
            </p:nvPr>
          </p:nvSpPr>
          <p:spPr>
            <a:xfrm>
              <a:off x="4572000" y="721803"/>
              <a:ext cx="4032448" cy="3736317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var n = "bonjour";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function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</a:t>
              </a:r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portee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()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 console.log(n); 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 </a:t>
              </a:r>
              <a:r>
                <a:rPr lang="fr-FR" sz="1400" b="1" dirty="0">
                  <a:solidFill>
                    <a:srgbClr val="FF0000"/>
                  </a:solidFill>
                  <a:latin typeface="Courier New"/>
                </a:rPr>
                <a:t>//affiche bonjour</a:t>
              </a:r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 var t = "au revoir";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portee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();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console.log(t); </a:t>
              </a:r>
            </a:p>
            <a:p>
              <a:r>
                <a:rPr lang="fr-FR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ReferenceError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: t is not defined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61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variables : let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5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>
            <p:custDataLst>
              <p:custData r:id="rId1"/>
            </p:custDataLst>
          </p:nvPr>
        </p:nvSpPr>
        <p:spPr>
          <a:xfrm>
            <a:off x="379476" y="1854961"/>
            <a:ext cx="8500697" cy="4298944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>
                <a:solidFill>
                  <a:schemeClr val="tx1"/>
                </a:solidFill>
                <a:latin typeface="Courier New"/>
              </a:rPr>
              <a:t>let x = 12;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/>
              </a:rPr>
              <a:t>let y = 15;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/>
              </a:rPr>
              <a:t>if( x &gt; 10 ) {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/>
              </a:rPr>
              <a:t>    console.log(y); </a:t>
            </a:r>
            <a:r>
              <a:rPr lang="fr-FR" sz="1400" b="1" dirty="0">
                <a:solidFill>
                  <a:srgbClr val="FF0000"/>
                </a:solidFill>
                <a:latin typeface="Courier New"/>
              </a:rPr>
              <a:t>//affiche 15</a:t>
            </a:r>
            <a:endParaRPr lang="fr-FR" sz="1400" b="1" dirty="0">
              <a:solidFill>
                <a:schemeClr val="tx1"/>
              </a:solidFill>
              <a:latin typeface="Courier New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endParaRPr lang="fr-FR" sz="1400" b="1" dirty="0">
              <a:solidFill>
                <a:schemeClr val="tx1"/>
              </a:solidFill>
              <a:latin typeface="Courier New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Courier New"/>
              </a:rPr>
              <a:t>if ( y &gt; 2 ) {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/>
              </a:rPr>
              <a:t>    let g = 8;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endParaRPr lang="en-US" sz="1400" b="1" dirty="0">
              <a:solidFill>
                <a:srgbClr val="FF0000"/>
              </a:solidFill>
              <a:latin typeface="Courier New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</a:rPr>
              <a:t>console.log(g); </a:t>
            </a:r>
            <a:r>
              <a:rPr lang="en-US" sz="1400" b="1" dirty="0">
                <a:solidFill>
                  <a:srgbClr val="FF0000"/>
                </a:solidFill>
                <a:latin typeface="Courier New"/>
              </a:rPr>
              <a:t>//</a:t>
            </a:r>
            <a:r>
              <a:rPr lang="fr-FR" sz="14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</a:rPr>
              <a:t>ReferenceError</a:t>
            </a:r>
            <a:r>
              <a:rPr lang="en-US" sz="1400" b="1" dirty="0">
                <a:solidFill>
                  <a:srgbClr val="FF0000"/>
                </a:solidFill>
                <a:latin typeface="Courier New"/>
              </a:rPr>
              <a:t>: g is not defined</a:t>
            </a:r>
          </a:p>
          <a:p>
            <a:endParaRPr lang="en-US" sz="1400" b="1" dirty="0">
              <a:solidFill>
                <a:srgbClr val="FF0000"/>
              </a:solidFill>
              <a:latin typeface="Courier New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</a:rPr>
              <a:t>for (let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</a:rPr>
              <a:t> = 0;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</a:rPr>
              <a:t> &lt; 4 ;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</a:rPr>
              <a:t>++) 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</a:rPr>
              <a:t>    console.log("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</a:rPr>
              <a:t> variable servant de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</a:rPr>
              <a:t>compteur</a:t>
            </a:r>
            <a:r>
              <a:rPr lang="en-US" sz="14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</a:rPr>
              <a:t>dans</a:t>
            </a:r>
            <a:r>
              <a:rPr lang="en-US" sz="14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</a:rPr>
              <a:t>une</a:t>
            </a:r>
            <a:r>
              <a:rPr lang="en-US" sz="1400" b="1" dirty="0">
                <a:solidFill>
                  <a:schemeClr val="tx1"/>
                </a:solidFill>
                <a:latin typeface="Courier New"/>
              </a:rPr>
              <a:t> boucle " +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endParaRPr lang="en-US" sz="1400" b="1" dirty="0">
              <a:solidFill>
                <a:schemeClr val="tx1"/>
              </a:solidFill>
              <a:latin typeface="Courier New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</a:rPr>
              <a:t>console.log(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chemeClr val="tx1"/>
                </a:solidFill>
                <a:latin typeface="Courier New"/>
              </a:rPr>
              <a:t>); </a:t>
            </a:r>
            <a:r>
              <a:rPr lang="en-US" sz="1400" b="1" dirty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</a:rPr>
              <a:t>ReferenceError</a:t>
            </a:r>
            <a:r>
              <a:rPr lang="en-US" sz="1400" b="1" dirty="0">
                <a:solidFill>
                  <a:srgbClr val="FF0000"/>
                </a:solidFill>
                <a:latin typeface="Courier New"/>
              </a:rPr>
              <a:t>: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/>
              </a:rPr>
              <a:t> is not defined</a:t>
            </a:r>
          </a:p>
          <a:p>
            <a:endParaRPr lang="en-US" sz="1400" b="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9476" y="726624"/>
            <a:ext cx="57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ES 6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403648" y="726624"/>
            <a:ext cx="583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variable définie avec le mot clé "let" est : </a:t>
            </a:r>
          </a:p>
          <a:p>
            <a:r>
              <a:rPr lang="fr-FR" dirty="0"/>
              <a:t>    - accessible partout </a:t>
            </a:r>
            <a:r>
              <a:rPr lang="fr-FR" b="1" dirty="0"/>
              <a:t>si elle est définie dans l'espace global</a:t>
            </a:r>
            <a:br>
              <a:rPr lang="fr-FR" dirty="0"/>
            </a:br>
            <a:r>
              <a:rPr lang="fr-FR" dirty="0"/>
              <a:t>    - accessible que dans le </a:t>
            </a:r>
            <a:r>
              <a:rPr lang="fr-FR" b="1" dirty="0"/>
              <a:t>bloc</a:t>
            </a:r>
            <a:r>
              <a:rPr lang="fr-FR" dirty="0"/>
              <a:t> où elle est définie</a:t>
            </a:r>
          </a:p>
        </p:txBody>
      </p:sp>
    </p:spTree>
    <p:extLst>
      <p:ext uri="{BB962C8B-B14F-4D97-AF65-F5344CB8AC3E}">
        <p14:creationId xmlns:p14="http://schemas.microsoft.com/office/powerpoint/2010/main" val="8087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visibilité "bloc"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6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00554" y="814523"/>
            <a:ext cx="8500697" cy="2970445"/>
            <a:chOff x="379476" y="1182814"/>
            <a:chExt cx="8500697" cy="2894258"/>
          </a:xfrm>
        </p:grpSpPr>
        <p:sp>
          <p:nvSpPr>
            <p:cNvPr id="7" name="Rectangle 6"/>
            <p:cNvSpPr/>
            <p:nvPr>
              <p:custDataLst>
                <p:custData r:id="rId2"/>
              </p:custDataLst>
            </p:nvPr>
          </p:nvSpPr>
          <p:spPr>
            <a:xfrm>
              <a:off x="379476" y="1556792"/>
              <a:ext cx="8500697" cy="252028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>
                  <a:solidFill>
                    <a:srgbClr val="7030A0"/>
                  </a:solidFill>
                  <a:latin typeface="Courier New"/>
                </a:rPr>
                <a:t>function foo () { </a:t>
              </a:r>
            </a:p>
            <a:p>
              <a:r>
                <a:rPr lang="en-US" sz="1400" b="1" dirty="0">
                  <a:solidFill>
                    <a:srgbClr val="7030A0"/>
                  </a:solidFill>
                  <a:latin typeface="Courier New"/>
                </a:rPr>
                <a:t>    console.log("Bonjour") </a:t>
              </a:r>
            </a:p>
            <a:p>
              <a:r>
                <a:rPr lang="en-US" sz="1400" b="1" dirty="0">
                  <a:solidFill>
                    <a:srgbClr val="7030A0"/>
                  </a:solidFill>
                  <a:latin typeface="Courier New"/>
                </a:rPr>
                <a:t>}</a:t>
              </a:r>
            </a:p>
            <a:p>
              <a:endParaRPr lang="en-US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{</a:t>
              </a:r>
            </a:p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    function foo () { </a:t>
              </a:r>
            </a:p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        console.log("Au revoir") </a:t>
              </a:r>
            </a:p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    }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  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foo(); 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affiche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: Au revoir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r>
                <a:rPr lang="en-US" sz="1400" b="1" dirty="0">
                  <a:solidFill>
                    <a:srgbClr val="7030A0"/>
                  </a:solidFill>
                  <a:latin typeface="Courier New"/>
                </a:rPr>
                <a:t>foo();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affiche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: Bonjour</a:t>
              </a:r>
            </a:p>
            <a:p>
              <a:endParaRPr lang="en-US" sz="1400" b="1" dirty="0">
                <a:solidFill>
                  <a:srgbClr val="7030A0"/>
                </a:solidFill>
                <a:latin typeface="Courier New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79476" y="1182814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763688" y="615526"/>
            <a:ext cx="515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Restreindre une fonction au bloc où elle est définie :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00554" y="3847168"/>
            <a:ext cx="8500697" cy="2894258"/>
            <a:chOff x="379476" y="1182814"/>
            <a:chExt cx="8500697" cy="2894258"/>
          </a:xfrm>
        </p:grpSpPr>
        <p:sp>
          <p:nvSpPr>
            <p:cNvPr id="12" name="Rectangle 11"/>
            <p:cNvSpPr/>
            <p:nvPr>
              <p:custDataLst>
                <p:custData r:id="rId1"/>
              </p:custDataLst>
            </p:nvPr>
          </p:nvSpPr>
          <p:spPr>
            <a:xfrm>
              <a:off x="379476" y="1556792"/>
              <a:ext cx="8500697" cy="2520280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</a:t>
              </a:r>
              <a:r>
                <a:rPr lang="fr-FR" sz="14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  <a:r>
                <a:rPr lang="fr-FR" sz="14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400" b="1" dirty="0">
                  <a:solidFill>
                    <a:srgbClr val="7030A0"/>
                  </a:solidFill>
                  <a:latin typeface="Courier New"/>
                </a:rPr>
                <a:t>function () { </a:t>
              </a:r>
            </a:p>
            <a:p>
              <a:r>
                <a:rPr lang="en-US" sz="1400" b="1" dirty="0">
                  <a:solidFill>
                    <a:srgbClr val="7030A0"/>
                  </a:solidFill>
                  <a:latin typeface="Courier New"/>
                </a:rPr>
                <a:t>    console.log("Bonjour") </a:t>
              </a:r>
            </a:p>
            <a:p>
              <a:r>
                <a:rPr lang="en-US" sz="1400" b="1" dirty="0">
                  <a:solidFill>
                    <a:srgbClr val="7030A0"/>
                  </a:solidFill>
                  <a:latin typeface="Courier New"/>
                </a:rPr>
                <a:t>}</a:t>
              </a:r>
            </a:p>
            <a:p>
              <a:endParaRPr lang="en-US" sz="1400" b="1" dirty="0">
                <a:solidFill>
                  <a:srgbClr val="7030A0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() {</a:t>
              </a:r>
            </a:p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    </a:t>
              </a:r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var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 foo = function () { </a:t>
              </a:r>
            </a:p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        console.log("Au revoir") </a:t>
              </a:r>
            </a:p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    }</a:t>
              </a:r>
            </a:p>
            <a:p>
              <a:r>
                <a:rPr lang="en-US" sz="1400" b="1" dirty="0">
                  <a:solidFill>
                    <a:schemeClr val="tx1"/>
                  </a:solidFill>
                  <a:latin typeface="Courier New"/>
                </a:rPr>
                <a:t>   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foo(); 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affiche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: Au revoir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urier New"/>
                </a:rPr>
                <a:t> 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})();</a:t>
              </a:r>
            </a:p>
            <a:p>
              <a:r>
                <a:rPr lang="en-US" sz="1400" b="1" dirty="0">
                  <a:solidFill>
                    <a:srgbClr val="7030A0"/>
                  </a:solidFill>
                  <a:latin typeface="Courier New"/>
                </a:rPr>
                <a:t>foo(); 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// </a:t>
              </a:r>
              <a:r>
                <a:rPr lang="en-US" sz="1400" b="1" dirty="0" err="1">
                  <a:solidFill>
                    <a:srgbClr val="FF0000"/>
                  </a:solidFill>
                  <a:latin typeface="Courier New"/>
                </a:rPr>
                <a:t>affiche</a:t>
              </a:r>
              <a:r>
                <a:rPr lang="en-US" sz="1400" b="1" dirty="0">
                  <a:solidFill>
                    <a:srgbClr val="FF0000"/>
                  </a:solidFill>
                  <a:latin typeface="Courier New"/>
                </a:rPr>
                <a:t> : Bonjour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79476" y="1182814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47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fléchées =&gt;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7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6485" y="664631"/>
            <a:ext cx="460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Permet une écriture plus courte des fonctions.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54495" y="1131254"/>
            <a:ext cx="9051561" cy="5322082"/>
            <a:chOff x="41243" y="1290280"/>
            <a:chExt cx="9051561" cy="5322082"/>
          </a:xfrm>
        </p:grpSpPr>
        <p:grpSp>
          <p:nvGrpSpPr>
            <p:cNvPr id="8" name="Groupe 7"/>
            <p:cNvGrpSpPr/>
            <p:nvPr/>
          </p:nvGrpSpPr>
          <p:grpSpPr>
            <a:xfrm>
              <a:off x="41243" y="1290280"/>
              <a:ext cx="4450597" cy="4746018"/>
              <a:chOff x="379476" y="1182814"/>
              <a:chExt cx="4450597" cy="4746018"/>
            </a:xfrm>
          </p:grpSpPr>
          <p:sp>
            <p:nvSpPr>
              <p:cNvPr id="10" name="Rectangle 9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379476" y="1556791"/>
                <a:ext cx="4450597" cy="4372041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fr-FR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</a:t>
                </a:r>
                <a:r>
                  <a:rPr lang="fr-FR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foo</a:t>
                </a:r>
                <a:r>
                  <a:rPr lang="fr-FR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(x, y) =&gt; x + y;</a:t>
                </a:r>
              </a:p>
              <a:p>
                <a:r>
                  <a:rPr lang="en-US" sz="1400" b="1" dirty="0">
                    <a:solidFill>
                      <a:srgbClr val="FF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fr-FR" sz="1400" b="1" dirty="0" err="1">
                    <a:solidFill>
                      <a:srgbClr val="FF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</a:t>
                </a:r>
                <a:r>
                  <a:rPr lang="fr-FR" sz="1400" b="1" dirty="0">
                    <a:solidFill>
                      <a:srgbClr val="FF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bar = (b, c) =&gt; (b + c);</a:t>
                </a:r>
              </a:p>
              <a:p>
                <a:endPara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</a:t>
                </a:r>
                <a:r>
                  <a:rPr lang="fr-FR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resultatA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fr-FR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foo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(5, 3);</a:t>
                </a: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</a:t>
                </a:r>
                <a:r>
                  <a:rPr lang="fr-FR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resultatB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fr-FR" sz="1400" b="1" dirty="0">
                    <a:solidFill>
                      <a:srgbClr val="FF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bar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(4, 2); </a:t>
                </a:r>
              </a:p>
              <a:p>
                <a:endPara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console.log( </a:t>
                </a:r>
                <a:r>
                  <a:rPr lang="fr-FR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resultatA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); </a:t>
                </a:r>
                <a:r>
                  <a:rPr lang="fr-FR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Affiche : 8</a:t>
                </a: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console.log( </a:t>
                </a:r>
                <a:r>
                  <a:rPr lang="fr-FR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resultatB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); </a:t>
                </a:r>
                <a:r>
                  <a:rPr lang="fr-FR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Affiche : 6</a:t>
                </a:r>
              </a:p>
              <a:p>
                <a:endPara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mout = () =&gt; console.log("bonjour");</a:t>
                </a:r>
              </a:p>
              <a:p>
                <a:r>
                  <a:rPr lang="fr-FR" sz="14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ton = _ =&gt; console.log("au revoir");</a:t>
                </a:r>
              </a:p>
              <a:p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mout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(); </a:t>
                </a:r>
                <a:r>
                  <a:rPr lang="fr-FR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Affiche : bonjour</a:t>
                </a:r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ton(); </a:t>
                </a:r>
                <a:r>
                  <a:rPr lang="fr-FR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Affiche : au revoir</a:t>
                </a:r>
              </a:p>
              <a:p>
                <a:endPara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</a:t>
                </a:r>
                <a:r>
                  <a:rPr lang="fr-FR" sz="1400" b="1" dirty="0" err="1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</a:t>
                </a:r>
                <a:r>
                  <a:rPr lang="fr-FR" sz="1400" b="1" dirty="0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() =&gt; ( {a: 12, b:"Adrien"} );</a:t>
                </a:r>
              </a:p>
              <a:p>
                <a:endPara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objet = </a:t>
                </a:r>
                <a:r>
                  <a:rPr lang="fr-FR" sz="1400" b="1" dirty="0" err="1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</a:t>
                </a:r>
                <a:r>
                  <a:rPr lang="fr-FR" sz="1400" b="1" dirty="0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console.log( objet ); //affiche un objet</a:t>
                </a: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79476" y="1182814"/>
                <a:ext cx="570349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FF0000"/>
                    </a:solidFill>
                  </a:rPr>
                  <a:t>ES 6</a:t>
                </a:r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4558101" y="1290280"/>
              <a:ext cx="4534703" cy="5322082"/>
              <a:chOff x="379476" y="1182814"/>
              <a:chExt cx="4534703" cy="5322082"/>
            </a:xfrm>
          </p:grpSpPr>
          <p:sp>
            <p:nvSpPr>
              <p:cNvPr id="16" name="Rectangle 15"/>
              <p:cNvSpPr/>
              <p:nvPr>
                <p:custDataLst>
                  <p:custData r:id="rId1"/>
                </p:custDataLst>
              </p:nvPr>
            </p:nvSpPr>
            <p:spPr>
              <a:xfrm>
                <a:off x="379476" y="1556791"/>
                <a:ext cx="4534703" cy="4948105"/>
              </a:xfrm>
              <a:prstGeom prst="rect">
                <a:avLst/>
              </a:prstGeom>
              <a:solidFill>
                <a:srgbClr val="F0F5F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fr-FR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</a:t>
                </a:r>
                <a:r>
                  <a:rPr lang="fr-FR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foo</a:t>
                </a:r>
                <a:r>
                  <a:rPr lang="fr-FR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fr-FR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fr-FR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(x, y){</a:t>
                </a:r>
              </a:p>
              <a:p>
                <a:r>
                  <a:rPr lang="fr-FR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return x + y;</a:t>
                </a:r>
              </a:p>
              <a:p>
                <a:r>
                  <a:rPr lang="fr-FR" sz="14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</a:t>
                </a:r>
                <a:r>
                  <a:rPr lang="fr-FR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resultatA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fr-FR" sz="14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foo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(5, 3);</a:t>
                </a:r>
              </a:p>
              <a:p>
                <a:endPara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console.log( </a:t>
                </a:r>
                <a:r>
                  <a:rPr lang="fr-FR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resultatA</a:t>
                </a:r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); </a:t>
                </a:r>
                <a:r>
                  <a:rPr lang="fr-FR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Affiche : 8</a:t>
                </a:r>
              </a:p>
              <a:p>
                <a:endPara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mout = </a:t>
                </a:r>
                <a:r>
                  <a:rPr lang="fr-FR" sz="1400" b="1" dirty="0" err="1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fr-FR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{           </a:t>
                </a:r>
              </a:p>
              <a:p>
                <a:r>
                  <a:rPr lang="fr-FR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console.log("bonjour");</a:t>
                </a:r>
              </a:p>
              <a:p>
                <a:r>
                  <a:rPr lang="fr-FR" sz="14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mout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(); </a:t>
                </a:r>
                <a:r>
                  <a:rPr lang="fr-FR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Affiche : bonjour</a:t>
                </a:r>
              </a:p>
              <a:p>
                <a:endPara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</a:t>
                </a:r>
                <a:r>
                  <a:rPr lang="fr-FR" sz="1400" b="1" dirty="0" err="1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</a:t>
                </a:r>
                <a:r>
                  <a:rPr lang="fr-FR" sz="1400" b="1" dirty="0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fr-FR" sz="1400" b="1" dirty="0" err="1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fr-FR" sz="1400" b="1" dirty="0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()( </a:t>
                </a:r>
              </a:p>
              <a:p>
                <a:r>
                  <a:rPr lang="fr-FR" sz="1400" b="1" dirty="0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{a: 12, b:"Adrien"};</a:t>
                </a:r>
              </a:p>
              <a:p>
                <a:r>
                  <a:rPr lang="fr-FR" sz="1400" b="1" dirty="0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endPara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 objet = </a:t>
                </a:r>
                <a:r>
                  <a:rPr lang="fr-FR" sz="1400" b="1" dirty="0" err="1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ob</a:t>
                </a:r>
                <a:r>
                  <a:rPr lang="fr-FR" sz="1400" b="1" dirty="0">
                    <a:solidFill>
                      <a:srgbClr val="008E4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();</a:t>
                </a:r>
              </a:p>
              <a:p>
                <a:r>
                  <a:rPr lang="fr-FR" sz="1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console.log( objet ); //affiche un objet</a:t>
                </a:r>
              </a:p>
              <a:p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379476" y="1182814"/>
                <a:ext cx="570349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FF0000"/>
                    </a:solidFill>
                  </a:rPr>
                  <a:t>ES 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60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fléchées =&gt;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8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51520" y="1700808"/>
            <a:ext cx="8500697" cy="2736304"/>
            <a:chOff x="379476" y="1485629"/>
            <a:chExt cx="8500697" cy="2365260"/>
          </a:xfrm>
        </p:grpSpPr>
        <p:sp>
          <p:nvSpPr>
            <p:cNvPr id="7" name="Rectangle 6"/>
            <p:cNvSpPr/>
            <p:nvPr>
              <p:custDataLst>
                <p:custData r:id="rId1"/>
              </p:custDataLst>
            </p:nvPr>
          </p:nvSpPr>
          <p:spPr>
            <a:xfrm>
              <a:off x="379476" y="1854961"/>
              <a:ext cx="8500697" cy="1995928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var </a:t>
              </a:r>
              <a:r>
                <a:rPr lang="fr-FR" sz="1400" b="1" dirty="0">
                  <a:solidFill>
                    <a:srgbClr val="008E40"/>
                  </a:solidFill>
                  <a:latin typeface="Courier New"/>
                </a:rPr>
                <a:t>diviseur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= 2;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var </a:t>
              </a:r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fl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= v =&gt; { 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ici, les parenthèses sont facultatives</a:t>
              </a:r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 v = v / </a:t>
              </a:r>
              <a:r>
                <a:rPr lang="fr-FR" sz="1400" b="1" dirty="0">
                  <a:solidFill>
                    <a:srgbClr val="008E40"/>
                  </a:solidFill>
                  <a:latin typeface="Courier New"/>
                </a:rPr>
                <a:t>diviseur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  return v;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}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var </a:t>
              </a:r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resultat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= </a:t>
              </a:r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fl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(3);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console.log( </a:t>
              </a:r>
              <a:r>
                <a:rPr lang="fr-FR" sz="1400" b="1" dirty="0" err="1">
                  <a:solidFill>
                    <a:schemeClr val="tx1"/>
                  </a:solidFill>
                  <a:latin typeface="Courier New"/>
                </a:rPr>
                <a:t>resultat</a:t>
              </a:r>
              <a:r>
                <a:rPr lang="fr-FR" sz="1400" b="1" dirty="0">
                  <a:solidFill>
                    <a:schemeClr val="tx1"/>
                  </a:solidFill>
                  <a:latin typeface="Courier New"/>
                </a:rPr>
                <a:t> );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Affiche : 1.5</a:t>
              </a: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79476" y="1485629"/>
              <a:ext cx="570349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08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5328592" cy="54868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bg1"/>
                </a:solidFill>
              </a:rPr>
              <a:t>Les fonctions : fléchées =&gt;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448" y="6453336"/>
            <a:ext cx="539552" cy="365125"/>
          </a:xfrm>
        </p:spPr>
        <p:txBody>
          <a:bodyPr/>
          <a:lstStyle/>
          <a:p>
            <a:fld id="{A0FDEE50-DFC8-43CE-8233-7D2F149BDF9B}" type="slidenum">
              <a:rPr lang="fr-FR" sz="2000" b="1" smtClean="0">
                <a:solidFill>
                  <a:srgbClr val="663300"/>
                </a:solidFill>
                <a:latin typeface="Arial Narrow" panose="020B0606020202030204" pitchFamily="34" charset="0"/>
              </a:rPr>
              <a:t>9</a:t>
            </a:fld>
            <a:endParaRPr lang="fr-FR" sz="2000" b="1" dirty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1520" y="791284"/>
            <a:ext cx="842493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Rappel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 ES5</a:t>
            </a:r>
            <a:r>
              <a:rPr lang="fr-FR" dirty="0"/>
              <a:t> : lors de la création d'un objet par constructeur, </a:t>
            </a:r>
            <a:r>
              <a:rPr lang="fr-FR" dirty="0" err="1"/>
              <a:t>this</a:t>
            </a:r>
            <a:r>
              <a:rPr lang="fr-FR" dirty="0"/>
              <a:t> fait référence à l'objet courant. 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51520" y="2131103"/>
            <a:ext cx="8500697" cy="3301742"/>
            <a:chOff x="379476" y="1535711"/>
            <a:chExt cx="8500697" cy="2854024"/>
          </a:xfrm>
        </p:grpSpPr>
        <p:sp>
          <p:nvSpPr>
            <p:cNvPr id="16" name="Rectangle 15"/>
            <p:cNvSpPr/>
            <p:nvPr>
              <p:custDataLst>
                <p:custData r:id="rId3"/>
              </p:custDataLst>
            </p:nvPr>
          </p:nvSpPr>
          <p:spPr>
            <a:xfrm>
              <a:off x="379476" y="1854960"/>
              <a:ext cx="8500697" cy="2534775"/>
            </a:xfrm>
            <a:prstGeom prst="rect">
              <a:avLst/>
            </a:prstGeom>
            <a:solidFill>
              <a:srgbClr val="F0F5FA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oiture() {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this.roues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"4 roues";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fr-FR" sz="1400" b="1" dirty="0" err="1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fctThis</a:t>
              </a:r>
              <a:r>
                <a:rPr lang="fr-FR" sz="1400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affiche l'objet global </a:t>
              </a:r>
              <a:r>
                <a:rPr lang="fr-FR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 </a:t>
              </a:r>
              <a:r>
                <a:rPr lang="fr-FR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en mode strict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jeep =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Voiture();</a:t>
              </a:r>
            </a:p>
            <a:p>
              <a:r>
                <a:rPr lang="fr-F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console.log(jeep);  </a:t>
              </a:r>
              <a:r>
                <a:rPr lang="fr-FR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affiche Voiture {roues: "4 roues"}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79476" y="1535711"/>
              <a:ext cx="570349" cy="319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ES 5</a:t>
              </a:r>
            </a:p>
          </p:txBody>
        </p:sp>
      </p:grpSp>
      <p:sp>
        <p:nvSpPr>
          <p:cNvPr id="19" name="Rectangle 18"/>
          <p:cNvSpPr/>
          <p:nvPr>
            <p:custDataLst>
              <p:custData r:id="rId1"/>
            </p:custDataLst>
          </p:nvPr>
        </p:nvSpPr>
        <p:spPr>
          <a:xfrm>
            <a:off x="2628030" y="1214228"/>
            <a:ext cx="3096344" cy="1084898"/>
          </a:xfrm>
          <a:prstGeom prst="rect">
            <a:avLst/>
          </a:prstGeom>
          <a:solidFill>
            <a:srgbClr val="F0F5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oiture() {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this.roues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4;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jeep = new Voiture();</a:t>
            </a: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>
            <p:custDataLst>
              <p:custData r:id="rId2"/>
            </p:custDataLst>
          </p:nvPr>
        </p:nvSpPr>
        <p:spPr>
          <a:xfrm>
            <a:off x="683568" y="3140968"/>
            <a:ext cx="7488832" cy="789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fctThis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32705" y="5584187"/>
            <a:ext cx="7286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fonction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fctThis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n'est pas </a:t>
            </a:r>
            <a:r>
              <a:rPr lang="fr-FR" dirty="0"/>
              <a:t>une méthode de Voiture mais une fonction,</a:t>
            </a:r>
            <a:br>
              <a:rPr lang="fr-FR" dirty="0"/>
            </a:br>
            <a:r>
              <a:rPr lang="fr-FR" dirty="0"/>
              <a:t>il aurait fallu écrire : </a:t>
            </a:r>
            <a:br>
              <a:rPr lang="fr-FR" dirty="0"/>
            </a:b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dirty="0"/>
              <a:t>.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fctThis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48937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2.xml><?xml version="1.0" encoding="utf-8"?>
<Control xmlns="http://schemas.microsoft.com/VisualStudio/2011/storyboarding/control">
  <Id Name="53950fc2-13a8-4ac8-bb01-aa8819591e76" Revision="1" Stencil="System.MyShapes" StencilVersion="1.0"/>
</Control>
</file>

<file path=customXml/item1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1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2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38.xml><?xml version="1.0" encoding="utf-8"?>
<Control xmlns="http://schemas.microsoft.com/VisualStudio/2011/storyboarding/control">
  <Id Name="53950fc2-13a8-4ac8-bb01-aa8819591e76" Revision="1" Stencil="System.MyShapes" StencilVersion="1.0"/>
</Control>
</file>

<file path=customXml/item3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4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4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0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1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2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3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5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5FDA484BA1454AA45CCCCC1FBDAA82" ma:contentTypeVersion="3" ma:contentTypeDescription="Crée un document." ma:contentTypeScope="" ma:versionID="372f4592423f1afabb34f35df90aeb50">
  <xsd:schema xmlns:xsd="http://www.w3.org/2001/XMLSchema" xmlns:xs="http://www.w3.org/2001/XMLSchema" xmlns:p="http://schemas.microsoft.com/office/2006/metadata/properties" xmlns:ns2="1917f85f-3ceb-4572-a7c5-edf06714899c" targetNamespace="http://schemas.microsoft.com/office/2006/metadata/properties" ma:root="true" ma:fieldsID="560cf28cfb95d51c79a4c21d2ab15330" ns2:_="">
    <xsd:import namespace="1917f85f-3ceb-4572-a7c5-edf067148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7f85f-3ceb-4572-a7c5-edf067148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7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8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9.xml><?xml version="1.0" encoding="utf-8"?>
<Control xmlns="http://schemas.microsoft.com/VisualStudio/2011/storyboarding/control">
  <Id Name="5ced6a95-ed11-45a0-8569-e71cdddcd232" Revision="1" Stencil="System.MyShapes" StencilVersion="1.0"/>
</Control>
</file>

<file path=customXml/itemProps1.xml><?xml version="1.0" encoding="utf-8"?>
<ds:datastoreItem xmlns:ds="http://schemas.openxmlformats.org/officeDocument/2006/customXml" ds:itemID="{F0D19F39-ADAB-4A54-9FD3-F06BBBAA63B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DAD711B-225E-4005-897F-8B8D02EDCD2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611E8A6-4B4F-4B76-9CD5-6121F3317BB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67D0D29-CABA-4250-B331-DCAA8776D48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F4F3445-EA31-4DAD-88B9-9D38472730B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07E58F4-3F4F-4BEF-8557-B87E931BC9B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7F7D65F-1036-4434-A502-695CC80625C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0A8F403-2A6B-45C4-8888-22AA5E30B3BA}">
  <ds:schemaRefs>
    <ds:schemaRef ds:uri="http://schemas.microsoft.com/sharepoint/v3/contenttype/forms"/>
  </ds:schemaRefs>
</ds:datastoreItem>
</file>

<file path=customXml/itemProps17.xml><?xml version="1.0" encoding="utf-8"?>
<ds:datastoreItem xmlns:ds="http://schemas.openxmlformats.org/officeDocument/2006/customXml" ds:itemID="{E2A4DC98-2AF6-437F-B291-7E4321D85C4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C3AFC0F-8A82-4DEA-8360-F03476FE743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FA51734-82E2-4A52-BAD1-2ED033F5292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390DE17-7685-4337-83A1-8873A99E29B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F010F1E-8B56-4476-B9C6-DD6B9D4C488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C3E7778-AF63-481C-A9F6-1EB405B0FF1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67356E5-F2DE-4210-BC43-DFFC19F2854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1C9FCDD-9A20-4ECD-9FE4-6E212B82B0A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954A227-82A4-48D0-A456-F0CE4284E0F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2E1FE8D-2363-483C-9356-81C0954A9AF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554FE41-1B7C-42D8-87A6-7864EE04A55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D91B594-61C1-4EB0-BDDD-8305E825232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015B301-528C-4E22-B010-8CFFF3390C4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6D8C0E7-593D-44B0-8CC9-F30C98E7503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8018898-00C7-407C-8F40-0D1C2CA8977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2660AF5-546C-4A40-8D82-7718DF5BF6A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DA202B5-B89B-465F-AC00-564BFB6FFE8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B070E52-7231-4DCE-B780-56A59462637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BEEA9B8-9FD9-45C5-ACF0-F7BF1BA1233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8FA8195-59C0-467B-959B-C5EC52BD7E0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6E7B45B-4D07-4721-845B-F69F1BC8D4C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942F757-5864-43E3-A326-0595E0A70F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7.xml><?xml version="1.0" encoding="utf-8"?>
<ds:datastoreItem xmlns:ds="http://schemas.openxmlformats.org/officeDocument/2006/customXml" ds:itemID="{1B062B0A-E0C6-4DAF-A990-62BCEB161B0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1A0E087-1B21-4924-BD55-D86BBEF9E68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6F076BA-F7E8-4714-B335-52498B26C98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61C3FF0-8BA4-4537-8A1F-2419181CFFA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A44D3B1-3B7F-4E88-BB45-FC2F9C1E0F7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2A41733-EE8F-4140-B1E3-57AA5912788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8BE5F25-37A7-4517-BA75-F06FF88198A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5E99CED-260E-4ACD-AEA5-29FA24D5AF1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B087AD3-E161-4B87-9AB7-5773B265F89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9DBA7A1-DCA7-4B0F-8A00-5C7DD206343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DE1C73E-2B4B-43AF-9521-7639021A0C2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75263D7-8D7D-46C7-97B5-39C2131EBD8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A7B6717-34C3-435E-91DA-7F7AD10C20D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D7BC72A-EF8F-470F-95AB-869191B8110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EC2CBB4-CA8E-47B4-8BA6-68597936D2C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07CFF4B-B519-4A05-BC01-9D53A556A4E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29C4CDF-3158-44ED-8A9A-1DDD857B432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6BEA4E9-5B9F-402A-B3E5-1038408099C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4E62AC6-D685-4D91-A501-84B87529EE9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16E2EBB-B13B-4DF6-8C0B-FEC9AC437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17f85f-3ceb-4572-a7c5-edf067148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BFBF965D-C53D-4900-B39F-C03140AD59A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9A41335-46DF-40CF-887F-7E0CF04BF24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D02607E-5167-4FB0-AF34-48EF5CD59B7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D1C98E6-E7E8-4DBD-9AF2-2210DFA3E26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12994</TotalTime>
  <Words>2995</Words>
  <Application>Microsoft Macintosh PowerPoint</Application>
  <PresentationFormat>Affichage à l'écran (4:3)</PresentationFormat>
  <Paragraphs>559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Consolas</vt:lpstr>
      <vt:lpstr>Courier New</vt:lpstr>
      <vt:lpstr>Thème Office</vt:lpstr>
      <vt:lpstr>JavaScript ES5 vers ES6</vt:lpstr>
      <vt:lpstr>Les constantes : const Les variables : var, let Les fonctions : visibilité, fléchées Les fonctions : valeurs par défaut Les chaînes : Littéraux de gabarit Les fonctions :  Paramètres Restant Les objets littéraux : raccourcis Affecter par décomposition Boucles : for…of   for…in Les classes : création, héritage Les classes : méthode static Les classes : super, getter, setter  </vt:lpstr>
      <vt:lpstr>Les constantes : const</vt:lpstr>
      <vt:lpstr>Les variables : var</vt:lpstr>
      <vt:lpstr>Les variables : let</vt:lpstr>
      <vt:lpstr>Les fonctions : visibilité "bloc"</vt:lpstr>
      <vt:lpstr>Les fonctions : fléchées =&gt;</vt:lpstr>
      <vt:lpstr>Les fonctions : fléchées =&gt;</vt:lpstr>
      <vt:lpstr>Les fonctions : fléchées =&gt;</vt:lpstr>
      <vt:lpstr>Les fonctions : fléchées =&gt;</vt:lpstr>
      <vt:lpstr>Les fonctions : valeur par défaut</vt:lpstr>
      <vt:lpstr>Les fonctions :  Paramètres Restant</vt:lpstr>
      <vt:lpstr>Les chaînes : Littéraux de gabarit</vt:lpstr>
      <vt:lpstr>Les objets littéraux</vt:lpstr>
      <vt:lpstr>Affecter par décomposition</vt:lpstr>
      <vt:lpstr>Boucles : for…of   for…in</vt:lpstr>
      <vt:lpstr>Affecter par décomposition</vt:lpstr>
      <vt:lpstr>Les classes : Création</vt:lpstr>
      <vt:lpstr>Les classes : Création</vt:lpstr>
      <vt:lpstr>Les classes : héritage</vt:lpstr>
      <vt:lpstr>Les classes : fonction "static"</vt:lpstr>
      <vt:lpstr>Les classes : super</vt:lpstr>
      <vt:lpstr>Les classes : getter / setter</vt:lpstr>
      <vt:lpstr>Bibliographie</vt:lpstr>
      <vt:lpstr>Bibliographie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</dc:creator>
  <cp:lastModifiedBy>Roland Laurès</cp:lastModifiedBy>
  <cp:revision>1591</cp:revision>
  <dcterms:created xsi:type="dcterms:W3CDTF">2016-04-19T22:35:06Z</dcterms:created>
  <dcterms:modified xsi:type="dcterms:W3CDTF">2018-02-20T13:13:20Z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0x010100FD5FDA484BA1454AA45CCCCC1FBDAA82</vt:lpwstr>
  </property>
</Properties>
</file>