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Masters/notesMaster1.xml" ContentType="application/vnd.openxmlformats-officedocument.presentationml.notesMaster+xml"/>
  <Override PartName="/ppt/charts/style10.xml" ContentType="application/vnd.ms-office.chartstyle+xml"/>
  <Override PartName="/ppt/charts/chart5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olors10.xml" ContentType="application/vnd.ms-office.chartcolorstyle+xml"/>
  <Override PartName="/ppt/charts/style5.xml" ContentType="application/vnd.ms-office.chart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olors7.xml" ContentType="application/vnd.ms-office.chartcolorstyle+xml"/>
  <Override PartName="/ppt/charts/style6.xml" ContentType="application/vnd.ms-office.chartstyle+xml"/>
  <Override PartName="/ppt/charts/chart9.xml" ContentType="application/vnd.openxmlformats-officedocument.drawingml.chart+xml"/>
  <Override PartName="/ppt/charts/colors5.xml" ContentType="application/vnd.ms-office.chartcolor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301" r:id="rId3"/>
    <p:sldId id="302" r:id="rId4"/>
    <p:sldId id="293" r:id="rId5"/>
    <p:sldId id="297" r:id="rId6"/>
    <p:sldId id="268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96" userDrawn="1">
          <p15:clr>
            <a:srgbClr val="F26B43"/>
          </p15:clr>
        </p15:guide>
        <p15:guide id="4" orient="horz" pos="4224" userDrawn="1">
          <p15:clr>
            <a:srgbClr val="F26B43"/>
          </p15:clr>
        </p15:guide>
        <p15:guide id="5" pos="96" userDrawn="1">
          <p15:clr>
            <a:srgbClr val="F26B43"/>
          </p15:clr>
        </p15:guide>
        <p15:guide id="6" pos="7584" userDrawn="1">
          <p15:clr>
            <a:srgbClr val="F26B43"/>
          </p15:clr>
        </p15:guide>
        <p15:guide id="7" orient="horz" pos="2688" userDrawn="1">
          <p15:clr>
            <a:srgbClr val="A4A3A4"/>
          </p15:clr>
        </p15:guide>
        <p15:guide id="8" orient="horz" pos="672" userDrawn="1">
          <p15:clr>
            <a:srgbClr val="A4A3A4"/>
          </p15:clr>
        </p15:guide>
        <p15:guide id="9" orient="horz" pos="624" userDrawn="1">
          <p15:clr>
            <a:srgbClr val="A4A3A4"/>
          </p15:clr>
        </p15:guide>
        <p15:guide id="10" pos="2112" userDrawn="1">
          <p15:clr>
            <a:srgbClr val="A4A3A4"/>
          </p15:clr>
        </p15:guide>
        <p15:guide id="11" orient="horz" pos="1680" userDrawn="1">
          <p15:clr>
            <a:srgbClr val="A4A3A4"/>
          </p15:clr>
        </p15:guide>
        <p15:guide id="12" orient="horz" pos="1728" userDrawn="1">
          <p15:clr>
            <a:srgbClr val="A4A3A4"/>
          </p15:clr>
        </p15:guide>
        <p15:guide id="13" pos="3792" userDrawn="1">
          <p15:clr>
            <a:srgbClr val="A4A3A4"/>
          </p15:clr>
        </p15:guide>
        <p15:guide id="1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51"/>
    <a:srgbClr val="56B976"/>
    <a:srgbClr val="DFC05A"/>
    <a:srgbClr val="D8603E"/>
    <a:srgbClr val="618FB0"/>
    <a:srgbClr val="9BA992"/>
    <a:srgbClr val="666C6C"/>
    <a:srgbClr val="535B5D"/>
    <a:srgbClr val="6A7070"/>
    <a:srgbClr val="4F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11" autoAdjust="0"/>
    <p:restoredTop sz="96087" autoAdjust="0"/>
  </p:normalViewPr>
  <p:slideViewPr>
    <p:cSldViewPr>
      <p:cViewPr>
        <p:scale>
          <a:sx n="68" d="100"/>
          <a:sy n="68" d="100"/>
        </p:scale>
        <p:origin x="1432" y="1224"/>
      </p:cViewPr>
      <p:guideLst>
        <p:guide orient="horz" pos="2640"/>
        <p:guide pos="2160"/>
        <p:guide orient="horz" pos="96"/>
        <p:guide orient="horz" pos="4224"/>
        <p:guide pos="96"/>
        <p:guide pos="7584"/>
        <p:guide orient="horz" pos="2688"/>
        <p:guide orient="horz" pos="672"/>
        <p:guide orient="horz" pos="624"/>
        <p:guide pos="2112"/>
        <p:guide orient="horz" pos="1680"/>
        <p:guide orient="horz" pos="1728"/>
        <p:guide pos="37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063-4CE4-920D-AC8BB89DAB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063-4CE4-920D-AC8BB89DAB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063-4CE4-920D-AC8BB89DA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754848"/>
        <c:axId val="-2061751376"/>
      </c:lineChart>
      <c:catAx>
        <c:axId val="-206175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751376"/>
        <c:crosses val="autoZero"/>
        <c:auto val="1"/>
        <c:lblAlgn val="ctr"/>
        <c:lblOffset val="100"/>
        <c:noMultiLvlLbl val="0"/>
      </c:catAx>
      <c:valAx>
        <c:axId val="-206175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75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153121897302"/>
          <c:y val="0.875116634958901"/>
          <c:w val="0.500908351557744"/>
          <c:h val="0.090301326643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B9-431F-A80C-3D48D9C9D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B9-431F-A80C-3D48D9C9D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B9-431F-A80C-3D48D9C9D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2030418592"/>
        <c:axId val="-2043418800"/>
      </c:barChart>
      <c:catAx>
        <c:axId val="-2030418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3418800"/>
        <c:crosses val="autoZero"/>
        <c:auto val="1"/>
        <c:lblAlgn val="ctr"/>
        <c:lblOffset val="100"/>
        <c:noMultiLvlLbl val="0"/>
      </c:catAx>
      <c:valAx>
        <c:axId val="-2043418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041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7386799119199"/>
          <c:y val="0.722819566356803"/>
          <c:w val="0.304248704258087"/>
          <c:h val="0.130523939064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98055868016498"/>
          <c:y val="0.0492022172601559"/>
          <c:w val="0.948696317102169"/>
          <c:h val="0.8460615485035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Cummulative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2000.0</c:v>
                </c:pt>
                <c:pt idx="2">
                  <c:v>4000.0</c:v>
                </c:pt>
                <c:pt idx="3">
                  <c:v>2500.0</c:v>
                </c:pt>
                <c:pt idx="4">
                  <c:v>2500.0</c:v>
                </c:pt>
                <c:pt idx="5">
                  <c:v>6104.0</c:v>
                </c:pt>
                <c:pt idx="6">
                  <c:v>2578.0</c:v>
                </c:pt>
                <c:pt idx="7">
                  <c:v>2578.0</c:v>
                </c:pt>
                <c:pt idx="8">
                  <c:v>3094.0</c:v>
                </c:pt>
                <c:pt idx="9">
                  <c:v>3094.0</c:v>
                </c:pt>
                <c:pt idx="10">
                  <c:v>4564.0</c:v>
                </c:pt>
                <c:pt idx="11">
                  <c:v>2064.0</c:v>
                </c:pt>
                <c:pt idx="12">
                  <c:v>-936.0</c:v>
                </c:pt>
                <c:pt idx="13">
                  <c:v>-936.0</c:v>
                </c:pt>
                <c:pt idx="15">
                  <c:v>2000.0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14">
                  <c:v>1539.0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>
                  <c:v>1000.0</c:v>
                </c:pt>
                <c:pt idx="3">
                  <c:v>1500.0</c:v>
                </c:pt>
                <c:pt idx="4">
                  <c:v>0.0</c:v>
                </c:pt>
                <c:pt idx="5">
                  <c:v>1198.0</c:v>
                </c:pt>
                <c:pt idx="6">
                  <c:v>3526.0</c:v>
                </c:pt>
                <c:pt idx="7">
                  <c:v>0.0</c:v>
                </c:pt>
                <c:pt idx="8">
                  <c:v>2284.0</c:v>
                </c:pt>
                <c:pt idx="9">
                  <c:v>0.0</c:v>
                </c:pt>
                <c:pt idx="10">
                  <c:v>1780.0</c:v>
                </c:pt>
                <c:pt idx="11">
                  <c:v>2500.0</c:v>
                </c:pt>
                <c:pt idx="12">
                  <c:v>3000.0</c:v>
                </c:pt>
                <c:pt idx="1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2">
                  <c:v>0.0</c:v>
                </c:pt>
                <c:pt idx="3">
                  <c:v>0.0</c:v>
                </c:pt>
                <c:pt idx="4">
                  <c:v>4802.0</c:v>
                </c:pt>
                <c:pt idx="5">
                  <c:v>0.0</c:v>
                </c:pt>
                <c:pt idx="6">
                  <c:v>0.0</c:v>
                </c:pt>
                <c:pt idx="7">
                  <c:v>2800.0</c:v>
                </c:pt>
                <c:pt idx="8">
                  <c:v>0.0</c:v>
                </c:pt>
                <c:pt idx="9">
                  <c:v>3250.0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2475.0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1">
                  <c:v>5000.0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Cash Flow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Sheet1!$G$2:$G$17</c:f>
              <c:numCache>
                <c:formatCode>General</c:formatCode>
                <c:ptCount val="16"/>
                <c:pt idx="1">
                  <c:v>5000.0</c:v>
                </c:pt>
                <c:pt idx="2">
                  <c:v>-1000.0</c:v>
                </c:pt>
                <c:pt idx="3">
                  <c:v>-1500.0</c:v>
                </c:pt>
                <c:pt idx="4">
                  <c:v>4802.0</c:v>
                </c:pt>
                <c:pt idx="5">
                  <c:v>-1198.0</c:v>
                </c:pt>
                <c:pt idx="6">
                  <c:v>-3526.0</c:v>
                </c:pt>
                <c:pt idx="7">
                  <c:v>2800.0</c:v>
                </c:pt>
                <c:pt idx="8">
                  <c:v>-2284.0</c:v>
                </c:pt>
                <c:pt idx="9">
                  <c:v>3250.0</c:v>
                </c:pt>
                <c:pt idx="10">
                  <c:v>-1780.0</c:v>
                </c:pt>
                <c:pt idx="11">
                  <c:v>-2500.0</c:v>
                </c:pt>
                <c:pt idx="12">
                  <c:v>-3000.0</c:v>
                </c:pt>
                <c:pt idx="13">
                  <c:v>2475.0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41142976"/>
        <c:axId val="-2055442384"/>
      </c:barChart>
      <c:catAx>
        <c:axId val="-2041142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pPr>
            <a:endParaRPr lang="en-US"/>
          </a:p>
        </c:txPr>
        <c:crossAx val="-2055442384"/>
        <c:crosses val="autoZero"/>
        <c:auto val="1"/>
        <c:lblAlgn val="ctr"/>
        <c:lblOffset val="100"/>
        <c:noMultiLvlLbl val="0"/>
      </c:catAx>
      <c:valAx>
        <c:axId val="-2055442384"/>
        <c:scaling>
          <c:orientation val="minMax"/>
          <c:max val="10000.0"/>
          <c:min val="-100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txPr>
          <a:bodyPr/>
          <a:lstStyle/>
          <a:p>
            <a:pPr>
              <a:defRPr sz="105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pPr>
            <a:endParaRPr lang="en-US"/>
          </a:p>
        </c:txPr>
        <c:crossAx val="-2041142976"/>
        <c:crosses val="autoZero"/>
        <c:crossBetween val="between"/>
        <c:majorUnit val="3000.0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400">
          <a:solidFill>
            <a:schemeClr val="bg1">
              <a:lumMod val="65000"/>
            </a:schemeClr>
          </a:solidFill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4892064"/>
        <c:axId val="-20348885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4892064"/>
        <c:axId val="-2034888592"/>
      </c:lineChart>
      <c:catAx>
        <c:axId val="-203489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888592"/>
        <c:crosses val="autoZero"/>
        <c:auto val="1"/>
        <c:lblAlgn val="ctr"/>
        <c:lblOffset val="100"/>
        <c:noMultiLvlLbl val="0"/>
      </c:catAx>
      <c:valAx>
        <c:axId val="-203488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5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89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327088990567"/>
          <c:y val="0.874732860256733"/>
          <c:w val="0.500378185148643"/>
          <c:h val="0.09405817318600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C4-4990-AF57-CC6229B4D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7C4-4990-AF57-CC6229B4D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7C4-4990-AF57-CC6229B4D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-2119469168"/>
        <c:axId val="-2119465744"/>
      </c:barChart>
      <c:catAx>
        <c:axId val="-211946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65744"/>
        <c:crosses val="autoZero"/>
        <c:auto val="1"/>
        <c:lblAlgn val="ctr"/>
        <c:lblOffset val="100"/>
        <c:noMultiLvlLbl val="0"/>
      </c:catAx>
      <c:valAx>
        <c:axId val="-211946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75000"/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6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0980471889537"/>
          <c:y val="0.880058411422348"/>
          <c:w val="0.749020251323275"/>
          <c:h val="0.0884816622070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A4-48CE-BF46-50F351D6A6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A4-48CE-BF46-50F351D6A6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BA4-48CE-BF46-50F351D6A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34631952"/>
        <c:axId val="-2034628448"/>
      </c:barChart>
      <c:catAx>
        <c:axId val="-203463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628448"/>
        <c:crosses val="autoZero"/>
        <c:auto val="1"/>
        <c:lblAlgn val="ctr"/>
        <c:lblOffset val="100"/>
        <c:noMultiLvlLbl val="0"/>
      </c:catAx>
      <c:valAx>
        <c:axId val="-20346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6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63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634273562384"/>
          <c:y val="0.874086482409743"/>
          <c:w val="0.402800607290307"/>
          <c:h val="0.0945435129135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AF-4C89-96FA-0A0C652F6819}"/>
              </c:ext>
            </c:extLst>
          </c:dPt>
          <c:dPt>
            <c:idx val="1"/>
            <c:bubble3D val="0"/>
            <c:spPr>
              <a:solidFill>
                <a:schemeClr val="accent4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9AF-4C89-96FA-0A0C652F6819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AF-4C89-96FA-0A0C652F6819}"/>
              </c:ext>
            </c:extLst>
          </c:dPt>
          <c:dPt>
            <c:idx val="3"/>
            <c:bubble3D val="0"/>
            <c:spPr>
              <a:solidFill>
                <a:schemeClr val="accent2">
                  <a:alpha val="85098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9AF-4C89-96FA-0A0C652F681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AF-4C89-96FA-0A0C652F6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75000"/>
                <a:alpha val="70000"/>
              </a:schemeClr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655-4F38-8C6A-5F2845819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55-4F38-8C6A-5F2845819B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655-4F38-8C6A-5F2845819B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55-4F38-8C6A-5F2845819BD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655-4F38-8C6A-5F2845819BD2}"/>
              </c:ext>
            </c:extLst>
          </c:dPt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70.0</c:v>
                </c:pt>
                <c:pt idx="1">
                  <c:v>120.0</c:v>
                </c:pt>
                <c:pt idx="2">
                  <c:v>150.0</c:v>
                </c:pt>
                <c:pt idx="3">
                  <c:v>135.0</c:v>
                </c:pt>
                <c:pt idx="4">
                  <c:v>148.0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9434304"/>
        <c:axId val="2053533936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44.0</c:v>
                </c:pt>
                <c:pt idx="1">
                  <c:v>25.0</c:v>
                </c:pt>
                <c:pt idx="2">
                  <c:v>38.0</c:v>
                </c:pt>
                <c:pt idx="3">
                  <c:v>50.0</c:v>
                </c:pt>
                <c:pt idx="4">
                  <c:v>34.0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F9-455B-B9AF-25FA2D946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55.0</c:v>
                </c:pt>
                <c:pt idx="1">
                  <c:v>57.0</c:v>
                </c:pt>
                <c:pt idx="2">
                  <c:v>57.0</c:v>
                </c:pt>
                <c:pt idx="3">
                  <c:v>58.0</c:v>
                </c:pt>
                <c:pt idx="4">
                  <c:v>58.0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F9-455B-B9AF-25FA2D946C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11.0</c:v>
                </c:pt>
                <c:pt idx="1">
                  <c:v>12.0</c:v>
                </c:pt>
                <c:pt idx="2">
                  <c:v>13.0</c:v>
                </c:pt>
                <c:pt idx="3">
                  <c:v>11.0</c:v>
                </c:pt>
                <c:pt idx="4">
                  <c:v>25.0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6F9-455B-B9AF-25FA2D946C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25.0</c:v>
                </c:pt>
                <c:pt idx="1">
                  <c:v>38.0</c:v>
                </c:pt>
                <c:pt idx="2">
                  <c:v>50.0</c:v>
                </c:pt>
                <c:pt idx="3">
                  <c:v>35.0</c:v>
                </c:pt>
                <c:pt idx="4">
                  <c:v>43.0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/>
              </a:solidFill>
              <a:ln w="9525" cap="flat" cmpd="sng" algn="ctr">
                <a:noFill/>
                <a:round/>
              </a:ln>
              <a:effectLst/>
            </c:spPr>
          </c:upBars>
          <c:downBars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</c:downBars>
        </c:upDownBars>
        <c:axId val="-2112287792"/>
        <c:axId val="2053535408"/>
      </c:stockChart>
      <c:dateAx>
        <c:axId val="-20594343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533936"/>
        <c:crosses val="autoZero"/>
        <c:auto val="1"/>
        <c:lblOffset val="100"/>
        <c:baseTimeUnit val="months"/>
      </c:dateAx>
      <c:valAx>
        <c:axId val="205353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50000"/>
                  <a:alpha val="7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434304"/>
        <c:crosses val="autoZero"/>
        <c:crossBetween val="between"/>
      </c:valAx>
      <c:valAx>
        <c:axId val="20535354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287792"/>
        <c:crosses val="max"/>
        <c:crossBetween val="between"/>
      </c:valAx>
      <c:dateAx>
        <c:axId val="-2112287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5353540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149292217018"/>
          <c:y val="0.845692756159871"/>
          <c:w val="0.397936641582908"/>
          <c:h val="0.0985073638981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0.0926291079812206"/>
          <c:w val="0.8563721070622"/>
          <c:h val="0.738593952164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  <c:pt idx="11">
                  <c:v>Task 12</c:v>
                </c:pt>
                <c:pt idx="12">
                  <c:v>Task 13</c:v>
                </c:pt>
                <c:pt idx="13">
                  <c:v>Task 14</c:v>
                </c:pt>
                <c:pt idx="14">
                  <c:v>Task 15</c:v>
                </c:pt>
                <c:pt idx="15">
                  <c:v>Task 16</c:v>
                </c:pt>
                <c:pt idx="16">
                  <c:v>Task 17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cat>
            <c:strRef>
              <c:f>Sheet1!$A$2:$A$18</c:f>
              <c:strCache>
                <c:ptCount val="1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  <c:pt idx="11">
                  <c:v>Task 12</c:v>
                </c:pt>
                <c:pt idx="12">
                  <c:v>Task 13</c:v>
                </c:pt>
                <c:pt idx="13">
                  <c:v>Task 14</c:v>
                </c:pt>
                <c:pt idx="14">
                  <c:v>Task 15</c:v>
                </c:pt>
                <c:pt idx="15">
                  <c:v>Task 16</c:v>
                </c:pt>
                <c:pt idx="16">
                  <c:v>Task 17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1.5</c:v>
                </c:pt>
                <c:pt idx="1">
                  <c:v>1.0</c:v>
                </c:pt>
                <c:pt idx="2">
                  <c:v>0.5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</c:v>
                </c:pt>
                <c:pt idx="7">
                  <c:v>1.0</c:v>
                </c:pt>
                <c:pt idx="8">
                  <c:v>0.5</c:v>
                </c:pt>
                <c:pt idx="9">
                  <c:v>1.0</c:v>
                </c:pt>
                <c:pt idx="10">
                  <c:v>0.5</c:v>
                </c:pt>
                <c:pt idx="11">
                  <c:v>1.0</c:v>
                </c:pt>
                <c:pt idx="12">
                  <c:v>0.5</c:v>
                </c:pt>
                <c:pt idx="13">
                  <c:v>1.0</c:v>
                </c:pt>
                <c:pt idx="14">
                  <c:v>0.5</c:v>
                </c:pt>
                <c:pt idx="15">
                  <c:v>1.0</c:v>
                </c:pt>
                <c:pt idx="16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77933C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</c:spPr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</c:spPr>
          </c:dPt>
          <c:dPt>
            <c:idx val="1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</c:spPr>
          </c:dPt>
          <c:dPt>
            <c:idx val="1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</c:spPr>
          </c:dPt>
          <c:dPt>
            <c:idx val="1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1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dPt>
          <c:dPt>
            <c:idx val="1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</c:spPr>
          </c:dPt>
          <c:dPt>
            <c:idx val="1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</c:spPr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</c:spPr>
          </c:dPt>
          <c:cat>
            <c:strRef>
              <c:f>Sheet1!$A$2:$A$18</c:f>
              <c:strCache>
                <c:ptCount val="1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  <c:pt idx="11">
                  <c:v>Task 12</c:v>
                </c:pt>
                <c:pt idx="12">
                  <c:v>Task 13</c:v>
                </c:pt>
                <c:pt idx="13">
                  <c:v>Task 14</c:v>
                </c:pt>
                <c:pt idx="14">
                  <c:v>Task 15</c:v>
                </c:pt>
                <c:pt idx="15">
                  <c:v>Task 16</c:v>
                </c:pt>
                <c:pt idx="16">
                  <c:v>Task 17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3.0</c:v>
                </c:pt>
                <c:pt idx="1">
                  <c:v>3.0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2.0</c:v>
                </c:pt>
                <c:pt idx="8">
                  <c:v>3.0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  <c:pt idx="12">
                  <c:v>3.0</c:v>
                </c:pt>
                <c:pt idx="13">
                  <c:v>2.0</c:v>
                </c:pt>
                <c:pt idx="14">
                  <c:v>3.0</c:v>
                </c:pt>
                <c:pt idx="15">
                  <c:v>2.0</c:v>
                </c:pt>
                <c:pt idx="1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114895824"/>
        <c:axId val="-2122908592"/>
      </c:barChart>
      <c:catAx>
        <c:axId val="-2114895824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122908592"/>
        <c:crosses val="autoZero"/>
        <c:auto val="1"/>
        <c:lblAlgn val="ctr"/>
        <c:lblOffset val="100"/>
        <c:noMultiLvlLbl val="0"/>
      </c:catAx>
      <c:valAx>
        <c:axId val="-212290859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1148958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6B976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5A3-4FCB-9753-4FF59F3E589C}"/>
              </c:ext>
            </c:extLst>
          </c:dPt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</c:v>
                </c:pt>
                <c:pt idx="1">
                  <c:v>1.5</c:v>
                </c:pt>
                <c:pt idx="2">
                  <c:v>2.0</c:v>
                </c:pt>
                <c:pt idx="3">
                  <c:v>2.5</c:v>
                </c:pt>
                <c:pt idx="4">
                  <c:v>3.0</c:v>
                </c:pt>
                <c:pt idx="5">
                  <c:v>3.5</c:v>
                </c:pt>
                <c:pt idx="6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2120322000"/>
        <c:axId val="-2120320544"/>
      </c:barChart>
      <c:catAx>
        <c:axId val="-212032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320544"/>
        <c:crosses val="autoZero"/>
        <c:auto val="1"/>
        <c:lblAlgn val="ctr"/>
        <c:lblOffset val="100"/>
        <c:noMultiLvlLbl val="0"/>
      </c:catAx>
      <c:valAx>
        <c:axId val="-21203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5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32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1.5</c:v>
                </c:pt>
                <c:pt idx="1">
                  <c:v>2.0</c:v>
                </c:pt>
                <c:pt idx="2">
                  <c:v>2.5</c:v>
                </c:pt>
                <c:pt idx="3">
                  <c:v>3.0</c:v>
                </c:pt>
                <c:pt idx="4">
                  <c:v>3.5</c:v>
                </c:pt>
                <c:pt idx="5">
                  <c:v>4.0</c:v>
                </c:pt>
                <c:pt idx="6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E7613B">
                <a:alpha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2058496176"/>
        <c:axId val="-2058492768"/>
      </c:barChart>
      <c:catAx>
        <c:axId val="-205849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492768"/>
        <c:crosses val="autoZero"/>
        <c:auto val="1"/>
        <c:lblAlgn val="ctr"/>
        <c:lblOffset val="100"/>
        <c:noMultiLvlLbl val="0"/>
      </c:catAx>
      <c:valAx>
        <c:axId val="-205849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4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0.0926291079812206"/>
          <c:w val="0.8563721070622"/>
          <c:h val="0.738593952164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90.0</c:v>
                </c:pt>
                <c:pt idx="1">
                  <c:v>87.0</c:v>
                </c:pt>
                <c:pt idx="2">
                  <c:v>88.9</c:v>
                </c:pt>
                <c:pt idx="3">
                  <c:v>92.9</c:v>
                </c:pt>
                <c:pt idx="4">
                  <c:v>89.3</c:v>
                </c:pt>
                <c:pt idx="5">
                  <c:v>85.4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120624208"/>
        <c:axId val="-2120644976"/>
      </c:barChart>
      <c:catAx>
        <c:axId val="-2120624208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120644976"/>
        <c:crosses val="autoZero"/>
        <c:auto val="1"/>
        <c:lblAlgn val="ctr"/>
        <c:lblOffset val="100"/>
        <c:noMultiLvlLbl val="0"/>
      </c:catAx>
      <c:valAx>
        <c:axId val="-212064497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120624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0.0926291079812206"/>
          <c:w val="0.8563721070622"/>
          <c:h val="0.738593952164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90.8</c:v>
                </c:pt>
                <c:pt idx="1">
                  <c:v>85.3</c:v>
                </c:pt>
                <c:pt idx="2">
                  <c:v>86.2</c:v>
                </c:pt>
                <c:pt idx="3">
                  <c:v>92.6</c:v>
                </c:pt>
                <c:pt idx="4">
                  <c:v>90.0</c:v>
                </c:pt>
                <c:pt idx="5">
                  <c:v>90.6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58468352"/>
        <c:axId val="-2058465392"/>
      </c:barChart>
      <c:catAx>
        <c:axId val="-205846835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058465392"/>
        <c:crosses val="autoZero"/>
        <c:auto val="1"/>
        <c:lblAlgn val="ctr"/>
        <c:lblOffset val="100"/>
        <c:noMultiLvlLbl val="0"/>
      </c:catAx>
      <c:valAx>
        <c:axId val="-205846539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058468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3.0</c:v>
                </c:pt>
                <c:pt idx="2">
                  <c:v>6.0</c:v>
                </c:pt>
                <c:pt idx="3">
                  <c:v>10.0</c:v>
                </c:pt>
                <c:pt idx="4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A0-4FC1-A5D0-5DCC3A4C18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8.0</c:v>
                </c:pt>
                <c:pt idx="2">
                  <c:v>17.0</c:v>
                </c:pt>
                <c:pt idx="3">
                  <c:v>20.0</c:v>
                </c:pt>
                <c:pt idx="4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A0-4FC1-A5D0-5DCC3A4C1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10.0</c:v>
                </c:pt>
                <c:pt idx="1">
                  <c:v>15.0</c:v>
                </c:pt>
                <c:pt idx="2">
                  <c:v>20.0</c:v>
                </c:pt>
                <c:pt idx="3">
                  <c:v>20.0</c:v>
                </c:pt>
                <c:pt idx="4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A0-4FC1-A5D0-5DCC3A4C1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0770272"/>
        <c:axId val="-2043066688"/>
      </c:areaChart>
      <c:catAx>
        <c:axId val="-203077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066688"/>
        <c:crosses val="autoZero"/>
        <c:auto val="1"/>
        <c:lblAlgn val="ctr"/>
        <c:lblOffset val="100"/>
        <c:noMultiLvlLbl val="0"/>
      </c:catAx>
      <c:valAx>
        <c:axId val="-204306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077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56B976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56B976">
                    <a:alpha val="80000"/>
                  </a:srgb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FF-49F8-B20A-F9AC2EC0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D8603E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D8603E">
                    <a:alpha val="80000"/>
                  </a:srgb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9FF-49F8-B20A-F9AC2EC0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DFC05A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DFC05A">
                    <a:alpha val="80000"/>
                  </a:srgb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2.0</c:v>
                </c:pt>
                <c:pt idx="2">
                  <c:v>5.0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9FF-49F8-B20A-F9AC2EC0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585760"/>
        <c:axId val="-2030098224"/>
      </c:lineChart>
      <c:catAx>
        <c:axId val="-20435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0098224"/>
        <c:crosses val="autoZero"/>
        <c:auto val="1"/>
        <c:lblAlgn val="ctr"/>
        <c:lblOffset val="100"/>
        <c:noMultiLvlLbl val="0"/>
      </c:catAx>
      <c:valAx>
        <c:axId val="-20300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6">
                  <a:lumMod val="7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58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825423849046"/>
          <c:y val="0.869907142475938"/>
          <c:w val="0.606781407391644"/>
          <c:h val="0.0954616795692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951793" y="708023"/>
            <a:ext cx="659347" cy="282577"/>
          </a:xfrm>
          <a:prstGeom prst="roundRect">
            <a:avLst>
              <a:gd name="adj" fmla="val 555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10666023" y="708023"/>
            <a:ext cx="659347" cy="282577"/>
          </a:xfrm>
          <a:prstGeom prst="roundRect">
            <a:avLst>
              <a:gd name="adj" fmla="val 5556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80253" y="708023"/>
            <a:ext cx="659347" cy="282577"/>
          </a:xfrm>
          <a:prstGeom prst="roundRect">
            <a:avLst>
              <a:gd name="adj" fmla="val 5556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599" y="644397"/>
            <a:ext cx="2406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Outstanding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Issues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68080" y="708022"/>
            <a:ext cx="1646238" cy="282579"/>
            <a:chOff x="5079710" y="708022"/>
            <a:chExt cx="1646238" cy="282579"/>
          </a:xfrm>
        </p:grpSpPr>
        <p:sp>
          <p:nvSpPr>
            <p:cNvPr id="20" name="Rounded Rectangle 19"/>
            <p:cNvSpPr/>
            <p:nvPr/>
          </p:nvSpPr>
          <p:spPr>
            <a:xfrm>
              <a:off x="5079711" y="708023"/>
              <a:ext cx="1646237" cy="282578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6200000">
              <a:off x="5145366" y="642367"/>
              <a:ext cx="282577" cy="413887"/>
            </a:xfrm>
            <a:prstGeom prst="round2SameRect">
              <a:avLst>
                <a:gd name="adj1" fmla="val 4869"/>
                <a:gd name="adj2" fmla="val 0"/>
              </a:avLst>
            </a:prstGeom>
            <a:solidFill>
              <a:schemeClr val="accent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9710" y="717084"/>
              <a:ext cx="71149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23%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56399" y="644397"/>
            <a:ext cx="152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26" name="Oval 25"/>
          <p:cNvSpPr/>
          <p:nvPr/>
        </p:nvSpPr>
        <p:spPr>
          <a:xfrm>
            <a:off x="1876917" y="72279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122" y="644397"/>
            <a:ext cx="17629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Project Status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2400" y="1066800"/>
            <a:ext cx="3200400" cy="160020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52400" y="2739300"/>
            <a:ext cx="3200400" cy="144780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52400" y="4267200"/>
            <a:ext cx="5867400" cy="243840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000" y="4267200"/>
            <a:ext cx="5943600" cy="243840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429000" y="1066800"/>
            <a:ext cx="8610600" cy="312030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92897" y="46329"/>
            <a:ext cx="2406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Your </a:t>
            </a:r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00" y="1062603"/>
            <a:ext cx="24062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58775" algn="l"/>
              </a:tabLst>
            </a:pPr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Ongoing Activities: </a:t>
            </a:r>
            <a:r>
              <a:rPr lang="en-US" sz="14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5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3247" y="4267200"/>
            <a:ext cx="24062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Burndown Chart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7000" y="4267200"/>
            <a:ext cx="24062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Project Timeline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546165" y="2284092"/>
            <a:ext cx="8381699" cy="133528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46165" y="2009840"/>
            <a:ext cx="8381699" cy="139883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546165" y="2551988"/>
            <a:ext cx="8381699" cy="133528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3546165" y="2819884"/>
            <a:ext cx="8381699" cy="133528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3546165" y="3087548"/>
            <a:ext cx="8381699" cy="133528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546165" y="3357612"/>
            <a:ext cx="8381699" cy="133528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3546165" y="3624781"/>
            <a:ext cx="8381699" cy="133290"/>
          </a:xfrm>
          <a:prstGeom prst="rect">
            <a:avLst/>
          </a:prstGeom>
          <a:solidFill>
            <a:schemeClr val="accent6">
              <a:lumMod val="40000"/>
              <a:lumOff val="60000"/>
              <a:alpha val="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89524" y="1069067"/>
            <a:ext cx="24062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Project Plan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3972" y="1332000"/>
            <a:ext cx="14267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Activity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1151" y="1332000"/>
            <a:ext cx="12942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% done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3573" y="1586187"/>
            <a:ext cx="3113290" cy="248916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93972" y="1579840"/>
            <a:ext cx="14267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System Build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41151" y="1579840"/>
            <a:ext cx="12942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23%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3572" y="2096204"/>
            <a:ext cx="3105597" cy="248916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93972" y="2089857"/>
            <a:ext cx="162980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Quality Standards Prep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41151" y="2089857"/>
            <a:ext cx="12942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64%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3972" y="1828046"/>
            <a:ext cx="14267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Interface Build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41151" y="1828046"/>
            <a:ext cx="12942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32%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972" y="2337214"/>
            <a:ext cx="14267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Interface Testing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41151" y="2337214"/>
            <a:ext cx="12942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12%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7938" y="2735145"/>
            <a:ext cx="24062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Top </a:t>
            </a:r>
            <a:r>
              <a:rPr lang="en-US" sz="14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4 Issues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5510" y="2999527"/>
            <a:ext cx="14267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Find test manager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5111" y="3253714"/>
            <a:ext cx="3113290" cy="248916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95510" y="3247367"/>
            <a:ext cx="14267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Descope Risky Items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5110" y="3763731"/>
            <a:ext cx="3105597" cy="248916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95510" y="3757384"/>
            <a:ext cx="162980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Find more money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5510" y="3495573"/>
            <a:ext cx="14267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Start System Testing 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632639401"/>
              </p:ext>
            </p:extLst>
          </p:nvPr>
        </p:nvGraphicFramePr>
        <p:xfrm>
          <a:off x="260396" y="4502144"/>
          <a:ext cx="5780251" cy="2203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3813690749"/>
              </p:ext>
            </p:extLst>
          </p:nvPr>
        </p:nvGraphicFramePr>
        <p:xfrm>
          <a:off x="6230374" y="4502522"/>
          <a:ext cx="5700900" cy="217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546165" y="1388146"/>
            <a:ext cx="8381699" cy="298794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6147000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46165" y="1877386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546165" y="2011755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46165" y="2146124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46165" y="2414862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46165" y="2549231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46165" y="2683600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546165" y="2817969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546165" y="2952338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546165" y="3086707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546165" y="3221076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546165" y="3355445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546165" y="3489814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546165" y="3624183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546165" y="3758552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546165" y="3892921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34170" y="1710650"/>
            <a:ext cx="327362" cy="2347946"/>
            <a:chOff x="3534170" y="1710650"/>
            <a:chExt cx="327362" cy="2347946"/>
          </a:xfrm>
        </p:grpSpPr>
        <p:sp>
          <p:nvSpPr>
            <p:cNvPr id="29" name="TextBox 28"/>
            <p:cNvSpPr txBox="1"/>
            <p:nvPr/>
          </p:nvSpPr>
          <p:spPr>
            <a:xfrm>
              <a:off x="3610416" y="1710650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610416" y="1850323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610416" y="1991731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3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10416" y="2128329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610416" y="2252596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10416" y="2389839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6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610416" y="2524207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7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10416" y="2653091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8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610416" y="2792820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9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534170" y="2926898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10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34170" y="3055482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11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534170" y="3195301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12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34170" y="3330657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13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34170" y="3465669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34170" y="3601158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34170" y="3730927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16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34170" y="3873930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17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256008" y="1710793"/>
            <a:ext cx="327362" cy="2347803"/>
            <a:chOff x="3534170" y="1710793"/>
            <a:chExt cx="327362" cy="2347803"/>
          </a:xfrm>
        </p:grpSpPr>
        <p:sp>
          <p:nvSpPr>
            <p:cNvPr id="164" name="TextBox 163"/>
            <p:cNvSpPr txBox="1"/>
            <p:nvPr/>
          </p:nvSpPr>
          <p:spPr>
            <a:xfrm>
              <a:off x="3610416" y="1710793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610416" y="1850323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610416" y="1991731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10416" y="2128329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610416" y="2252596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10416" y="2389839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10416" y="2524207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10416" y="2653091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10416" y="2792820"/>
              <a:ext cx="1880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9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34170" y="2926898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9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534170" y="3055482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9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534170" y="3195301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12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534170" y="3330657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534170" y="3465669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34170" y="3601158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534170" y="3730927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16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534170" y="3873930"/>
              <a:ext cx="3273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16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4683208" y="1410394"/>
            <a:ext cx="146916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Status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546165" y="2280493"/>
            <a:ext cx="8381699" cy="0"/>
          </a:xfrm>
          <a:prstGeom prst="line">
            <a:avLst/>
          </a:prstGeom>
          <a:ln w="3175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534170" y="1414219"/>
            <a:ext cx="3536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#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8445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7811" y="1410394"/>
            <a:ext cx="7954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Activities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29046" y="1724535"/>
            <a:ext cx="505444" cy="2327618"/>
            <a:chOff x="3887811" y="1724535"/>
            <a:chExt cx="795446" cy="2327618"/>
          </a:xfrm>
        </p:grpSpPr>
        <p:sp>
          <p:nvSpPr>
            <p:cNvPr id="185" name="TextBox 184"/>
            <p:cNvSpPr txBox="1"/>
            <p:nvPr/>
          </p:nvSpPr>
          <p:spPr>
            <a:xfrm>
              <a:off x="3887811" y="1724535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Act-15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87811" y="1857440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Act-15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87811" y="1983529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Act-23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87811" y="2118800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Act-23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887811" y="2261422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Act-23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87811" y="2390006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887811" y="2522212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87811" y="2661407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887811" y="2789930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Act-25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87811" y="2925716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87811" y="3064546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87811" y="3193506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Act-34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87811" y="3331770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Act-39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87811" y="3468747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Act-39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887811" y="3597566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Act-39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887811" y="3739147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Act-40</a:t>
              </a:r>
              <a:endParaRPr lang="en-US" sz="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87811" y="3867487"/>
              <a:ext cx="795446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Act-40</a:t>
              </a: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6160860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92332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6605145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036617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051660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7483132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7495945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7927417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942888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5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8374360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387173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6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8818645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8833688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7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9265160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9277973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9709445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726046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9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10157518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10170331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10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0601803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616846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11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11048318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1061131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12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11492603" y="1429543"/>
            <a:ext cx="0" cy="216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1504076" y="1410394"/>
            <a:ext cx="41866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86" name="Chart 185"/>
          <p:cNvGraphicFramePr/>
          <p:nvPr>
            <p:extLst>
              <p:ext uri="{D42A27DB-BD31-4B8C-83A1-F6EECF244321}">
                <p14:modId xmlns:p14="http://schemas.microsoft.com/office/powerpoint/2010/main" val="1908518808"/>
              </p:ext>
            </p:extLst>
          </p:nvPr>
        </p:nvGraphicFramePr>
        <p:xfrm>
          <a:off x="5352776" y="1429543"/>
          <a:ext cx="6651288" cy="3169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rgbClr val="666C6C"/>
              </a:gs>
              <a:gs pos="100000">
                <a:srgbClr val="9BA9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50400" y="46329"/>
            <a:ext cx="3835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Dashboard Software Test Coverage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152400" y="3439761"/>
            <a:ext cx="5867400" cy="326584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6096000" y="3439760"/>
            <a:ext cx="5943600" cy="3265840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3" name="Chart 62"/>
          <p:cNvGraphicFramePr/>
          <p:nvPr>
            <p:extLst>
              <p:ext uri="{D42A27DB-BD31-4B8C-83A1-F6EECF244321}">
                <p14:modId xmlns:p14="http://schemas.microsoft.com/office/powerpoint/2010/main" val="1437978954"/>
              </p:ext>
            </p:extLst>
          </p:nvPr>
        </p:nvGraphicFramePr>
        <p:xfrm>
          <a:off x="703673" y="3983920"/>
          <a:ext cx="4764854" cy="2721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7" name="TextBox 226"/>
          <p:cNvSpPr txBox="1"/>
          <p:nvPr/>
        </p:nvSpPr>
        <p:spPr>
          <a:xfrm>
            <a:off x="189081" y="3545450"/>
            <a:ext cx="2819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Actual vs Plan Over Time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419600" y="3570650"/>
            <a:ext cx="1468041" cy="282577"/>
            <a:chOff x="4419600" y="3570650"/>
            <a:chExt cx="1468041" cy="282577"/>
          </a:xfrm>
        </p:grpSpPr>
        <p:sp>
          <p:nvSpPr>
            <p:cNvPr id="231" name="Rounded Rectangle 230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580000" y="3603938"/>
              <a:ext cx="0" cy="216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Options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665219" y="3629347"/>
              <a:ext cx="134367" cy="164985"/>
              <a:chOff x="5427600" y="3606382"/>
              <a:chExt cx="116402" cy="204240"/>
            </a:xfrm>
            <a:solidFill>
              <a:srgbClr val="555D5F"/>
            </a:solidFill>
          </p:grpSpPr>
          <p:sp>
            <p:nvSpPr>
              <p:cNvPr id="82" name="Isosceles Triangle 81"/>
              <p:cNvSpPr/>
              <p:nvPr/>
            </p:nvSpPr>
            <p:spPr>
              <a:xfrm>
                <a:off x="5427600" y="3606382"/>
                <a:ext cx="116402" cy="89287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/>
              <p:cNvSpPr/>
              <p:nvPr/>
            </p:nvSpPr>
            <p:spPr>
              <a:xfrm rot="10800000">
                <a:off x="5427600" y="3721335"/>
                <a:ext cx="116402" cy="89287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6" name="TextBox 265"/>
          <p:cNvSpPr txBox="1"/>
          <p:nvPr/>
        </p:nvSpPr>
        <p:spPr>
          <a:xfrm>
            <a:off x="6095999" y="3545450"/>
            <a:ext cx="36814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Passed test cases and success rate threshold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68" name="Chart 267"/>
          <p:cNvGraphicFramePr/>
          <p:nvPr>
            <p:extLst>
              <p:ext uri="{D42A27DB-BD31-4B8C-83A1-F6EECF244321}">
                <p14:modId xmlns:p14="http://schemas.microsoft.com/office/powerpoint/2010/main" val="1555183371"/>
              </p:ext>
            </p:extLst>
          </p:nvPr>
        </p:nvGraphicFramePr>
        <p:xfrm>
          <a:off x="6732617" y="4019596"/>
          <a:ext cx="4764854" cy="2721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7144800" y="55626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757400" y="53442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8382000" y="5271235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991600" y="50292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9612000" y="48870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231516" y="48870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850400" y="4495800"/>
            <a:ext cx="396000" cy="0"/>
          </a:xfrm>
          <a:prstGeom prst="line">
            <a:avLst/>
          </a:prstGeom>
          <a:ln w="22225">
            <a:solidFill>
              <a:schemeClr val="accent3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10437867" y="3570650"/>
            <a:ext cx="1468041" cy="282577"/>
            <a:chOff x="4419600" y="3570650"/>
            <a:chExt cx="1468041" cy="282577"/>
          </a:xfrm>
        </p:grpSpPr>
        <p:sp>
          <p:nvSpPr>
            <p:cNvPr id="288" name="Rounded Rectangle 287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5580000" y="3603938"/>
              <a:ext cx="0" cy="2160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Options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5665219" y="3629347"/>
              <a:ext cx="134367" cy="164985"/>
              <a:chOff x="5427600" y="3606382"/>
              <a:chExt cx="116402" cy="204240"/>
            </a:xfrm>
            <a:solidFill>
              <a:srgbClr val="555D5F"/>
            </a:solidFill>
          </p:grpSpPr>
          <p:sp>
            <p:nvSpPr>
              <p:cNvPr id="292" name="Isosceles Triangle 291"/>
              <p:cNvSpPr/>
              <p:nvPr/>
            </p:nvSpPr>
            <p:spPr>
              <a:xfrm>
                <a:off x="5427600" y="3606382"/>
                <a:ext cx="116402" cy="89287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Isosceles Triangle 292"/>
              <p:cNvSpPr/>
              <p:nvPr/>
            </p:nvSpPr>
            <p:spPr>
              <a:xfrm rot="10800000">
                <a:off x="5427600" y="3721335"/>
                <a:ext cx="116402" cy="89287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8" name="Rounded Rectangle 197"/>
          <p:cNvSpPr/>
          <p:nvPr/>
        </p:nvSpPr>
        <p:spPr>
          <a:xfrm>
            <a:off x="10594180" y="533532"/>
            <a:ext cx="1445420" cy="282577"/>
          </a:xfrm>
          <a:prstGeom prst="roundRect">
            <a:avLst>
              <a:gd name="adj" fmla="val 5556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Fr, 13.03.2009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117930" y="533532"/>
            <a:ext cx="304800" cy="282577"/>
            <a:chOff x="10117930" y="708023"/>
            <a:chExt cx="304800" cy="282577"/>
          </a:xfrm>
        </p:grpSpPr>
        <p:sp>
          <p:nvSpPr>
            <p:cNvPr id="194" name="Rounded Rectangle 193"/>
            <p:cNvSpPr/>
            <p:nvPr/>
          </p:nvSpPr>
          <p:spPr>
            <a:xfrm>
              <a:off x="10117930" y="708023"/>
              <a:ext cx="304800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 flipH="1">
              <a:off x="10228269" y="787957"/>
              <a:ext cx="82542" cy="122707"/>
            </a:xfrm>
            <a:custGeom>
              <a:avLst/>
              <a:gdLst/>
              <a:ahLst/>
              <a:cxnLst/>
              <a:rect l="l" t="t" r="r" b="b"/>
              <a:pathLst>
                <a:path w="44300" h="65856">
                  <a:moveTo>
                    <a:pt x="39417" y="0"/>
                  </a:moveTo>
                  <a:cubicBezTo>
                    <a:pt x="40161" y="0"/>
                    <a:pt x="41789" y="3093"/>
                    <a:pt x="44300" y="9278"/>
                  </a:cubicBezTo>
                  <a:cubicBezTo>
                    <a:pt x="44300" y="9604"/>
                    <a:pt x="44068" y="10046"/>
                    <a:pt x="43602" y="10604"/>
                  </a:cubicBezTo>
                  <a:cubicBezTo>
                    <a:pt x="40719" y="14232"/>
                    <a:pt x="36091" y="18185"/>
                    <a:pt x="29720" y="22464"/>
                  </a:cubicBezTo>
                  <a:cubicBezTo>
                    <a:pt x="23766" y="26510"/>
                    <a:pt x="18395" y="29463"/>
                    <a:pt x="13604" y="31324"/>
                  </a:cubicBezTo>
                  <a:cubicBezTo>
                    <a:pt x="13093" y="31463"/>
                    <a:pt x="12535" y="31789"/>
                    <a:pt x="11930" y="32300"/>
                  </a:cubicBezTo>
                  <a:cubicBezTo>
                    <a:pt x="12163" y="32626"/>
                    <a:pt x="12674" y="32975"/>
                    <a:pt x="13465" y="33347"/>
                  </a:cubicBezTo>
                  <a:cubicBezTo>
                    <a:pt x="18348" y="35626"/>
                    <a:pt x="23627" y="38718"/>
                    <a:pt x="29301" y="42625"/>
                  </a:cubicBezTo>
                  <a:cubicBezTo>
                    <a:pt x="35580" y="46951"/>
                    <a:pt x="40207" y="50904"/>
                    <a:pt x="43184" y="54485"/>
                  </a:cubicBezTo>
                  <a:cubicBezTo>
                    <a:pt x="43788" y="55229"/>
                    <a:pt x="44091" y="55787"/>
                    <a:pt x="44091" y="56159"/>
                  </a:cubicBezTo>
                  <a:cubicBezTo>
                    <a:pt x="44091" y="56206"/>
                    <a:pt x="43393" y="57578"/>
                    <a:pt x="41998" y="60275"/>
                  </a:cubicBezTo>
                  <a:cubicBezTo>
                    <a:pt x="40603" y="62973"/>
                    <a:pt x="39800" y="64577"/>
                    <a:pt x="39591" y="65089"/>
                  </a:cubicBezTo>
                  <a:cubicBezTo>
                    <a:pt x="39382" y="65601"/>
                    <a:pt x="39138" y="65856"/>
                    <a:pt x="38859" y="65856"/>
                  </a:cubicBezTo>
                  <a:cubicBezTo>
                    <a:pt x="38579" y="65856"/>
                    <a:pt x="38068" y="65531"/>
                    <a:pt x="37324" y="64880"/>
                  </a:cubicBezTo>
                  <a:cubicBezTo>
                    <a:pt x="28859" y="57810"/>
                    <a:pt x="23208" y="53229"/>
                    <a:pt x="20371" y="51136"/>
                  </a:cubicBezTo>
                  <a:cubicBezTo>
                    <a:pt x="14651" y="46951"/>
                    <a:pt x="8395" y="43253"/>
                    <a:pt x="1605" y="40044"/>
                  </a:cubicBezTo>
                  <a:cubicBezTo>
                    <a:pt x="535" y="39532"/>
                    <a:pt x="0" y="38718"/>
                    <a:pt x="0" y="37602"/>
                  </a:cubicBezTo>
                  <a:lnTo>
                    <a:pt x="0" y="28045"/>
                  </a:lnTo>
                  <a:cubicBezTo>
                    <a:pt x="0" y="26882"/>
                    <a:pt x="628" y="26068"/>
                    <a:pt x="1884" y="25603"/>
                  </a:cubicBezTo>
                  <a:cubicBezTo>
                    <a:pt x="4675" y="24580"/>
                    <a:pt x="10535" y="21161"/>
                    <a:pt x="19464" y="15348"/>
                  </a:cubicBezTo>
                  <a:cubicBezTo>
                    <a:pt x="21836" y="13767"/>
                    <a:pt x="24929" y="11348"/>
                    <a:pt x="28743" y="8092"/>
                  </a:cubicBezTo>
                  <a:cubicBezTo>
                    <a:pt x="33022" y="4511"/>
                    <a:pt x="36068" y="2070"/>
                    <a:pt x="37882" y="767"/>
                  </a:cubicBezTo>
                  <a:cubicBezTo>
                    <a:pt x="38533" y="256"/>
                    <a:pt x="39045" y="0"/>
                    <a:pt x="3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52400" y="533532"/>
            <a:ext cx="2971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Test cases(TCs) by software modules 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777411" y="533532"/>
            <a:ext cx="304800" cy="282577"/>
            <a:chOff x="9777411" y="152400"/>
            <a:chExt cx="304800" cy="282577"/>
          </a:xfrm>
        </p:grpSpPr>
        <p:sp>
          <p:nvSpPr>
            <p:cNvPr id="193" name="Rounded Rectangle 192"/>
            <p:cNvSpPr/>
            <p:nvPr/>
          </p:nvSpPr>
          <p:spPr>
            <a:xfrm>
              <a:off x="9777411" y="152400"/>
              <a:ext cx="304800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888540" y="232334"/>
              <a:ext cx="82542" cy="122707"/>
            </a:xfrm>
            <a:custGeom>
              <a:avLst/>
              <a:gdLst/>
              <a:ahLst/>
              <a:cxnLst/>
              <a:rect l="l" t="t" r="r" b="b"/>
              <a:pathLst>
                <a:path w="44300" h="65856">
                  <a:moveTo>
                    <a:pt x="39417" y="0"/>
                  </a:moveTo>
                  <a:cubicBezTo>
                    <a:pt x="40161" y="0"/>
                    <a:pt x="41789" y="3093"/>
                    <a:pt x="44300" y="9278"/>
                  </a:cubicBezTo>
                  <a:cubicBezTo>
                    <a:pt x="44300" y="9604"/>
                    <a:pt x="44068" y="10046"/>
                    <a:pt x="43602" y="10604"/>
                  </a:cubicBezTo>
                  <a:cubicBezTo>
                    <a:pt x="40719" y="14232"/>
                    <a:pt x="36091" y="18185"/>
                    <a:pt x="29720" y="22464"/>
                  </a:cubicBezTo>
                  <a:cubicBezTo>
                    <a:pt x="23766" y="26510"/>
                    <a:pt x="18395" y="29463"/>
                    <a:pt x="13604" y="31324"/>
                  </a:cubicBezTo>
                  <a:cubicBezTo>
                    <a:pt x="13093" y="31463"/>
                    <a:pt x="12535" y="31789"/>
                    <a:pt x="11930" y="32300"/>
                  </a:cubicBezTo>
                  <a:cubicBezTo>
                    <a:pt x="12163" y="32626"/>
                    <a:pt x="12674" y="32975"/>
                    <a:pt x="13465" y="33347"/>
                  </a:cubicBezTo>
                  <a:cubicBezTo>
                    <a:pt x="18348" y="35626"/>
                    <a:pt x="23627" y="38718"/>
                    <a:pt x="29301" y="42625"/>
                  </a:cubicBezTo>
                  <a:cubicBezTo>
                    <a:pt x="35580" y="46951"/>
                    <a:pt x="40207" y="50904"/>
                    <a:pt x="43184" y="54485"/>
                  </a:cubicBezTo>
                  <a:cubicBezTo>
                    <a:pt x="43788" y="55229"/>
                    <a:pt x="44091" y="55787"/>
                    <a:pt x="44091" y="56159"/>
                  </a:cubicBezTo>
                  <a:cubicBezTo>
                    <a:pt x="44091" y="56206"/>
                    <a:pt x="43393" y="57578"/>
                    <a:pt x="41998" y="60275"/>
                  </a:cubicBezTo>
                  <a:cubicBezTo>
                    <a:pt x="40603" y="62973"/>
                    <a:pt x="39800" y="64577"/>
                    <a:pt x="39591" y="65089"/>
                  </a:cubicBezTo>
                  <a:cubicBezTo>
                    <a:pt x="39382" y="65601"/>
                    <a:pt x="39138" y="65856"/>
                    <a:pt x="38859" y="65856"/>
                  </a:cubicBezTo>
                  <a:cubicBezTo>
                    <a:pt x="38579" y="65856"/>
                    <a:pt x="38068" y="65531"/>
                    <a:pt x="37324" y="64880"/>
                  </a:cubicBezTo>
                  <a:cubicBezTo>
                    <a:pt x="28859" y="57810"/>
                    <a:pt x="23208" y="53229"/>
                    <a:pt x="20371" y="51136"/>
                  </a:cubicBezTo>
                  <a:cubicBezTo>
                    <a:pt x="14651" y="46951"/>
                    <a:pt x="8395" y="43253"/>
                    <a:pt x="1605" y="40044"/>
                  </a:cubicBezTo>
                  <a:cubicBezTo>
                    <a:pt x="535" y="39532"/>
                    <a:pt x="0" y="38718"/>
                    <a:pt x="0" y="37602"/>
                  </a:cubicBezTo>
                  <a:lnTo>
                    <a:pt x="0" y="28045"/>
                  </a:lnTo>
                  <a:cubicBezTo>
                    <a:pt x="0" y="26882"/>
                    <a:pt x="628" y="26068"/>
                    <a:pt x="1884" y="25603"/>
                  </a:cubicBezTo>
                  <a:cubicBezTo>
                    <a:pt x="4675" y="24580"/>
                    <a:pt x="10535" y="21161"/>
                    <a:pt x="19464" y="15348"/>
                  </a:cubicBezTo>
                  <a:cubicBezTo>
                    <a:pt x="21836" y="13767"/>
                    <a:pt x="24929" y="11348"/>
                    <a:pt x="28743" y="8092"/>
                  </a:cubicBezTo>
                  <a:cubicBezTo>
                    <a:pt x="33022" y="4511"/>
                    <a:pt x="36068" y="2070"/>
                    <a:pt x="37882" y="767"/>
                  </a:cubicBezTo>
                  <a:cubicBezTo>
                    <a:pt x="38533" y="256"/>
                    <a:pt x="39045" y="0"/>
                    <a:pt x="3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152400" y="893291"/>
            <a:ext cx="11887200" cy="2470269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276609" y="1026276"/>
            <a:ext cx="11638784" cy="2206378"/>
            <a:chOff x="304801" y="990600"/>
            <a:chExt cx="11638784" cy="1933237"/>
          </a:xfrm>
        </p:grpSpPr>
        <p:sp>
          <p:nvSpPr>
            <p:cNvPr id="302" name="Rectangle 301"/>
            <p:cNvSpPr/>
            <p:nvPr/>
          </p:nvSpPr>
          <p:spPr>
            <a:xfrm>
              <a:off x="304802" y="990600"/>
              <a:ext cx="11638783" cy="193323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304801" y="1560881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4801" y="1787942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04801" y="2015003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304801" y="2242064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304801" y="2469125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304801" y="2696185"/>
              <a:ext cx="11638784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3155268" y="1248385"/>
              <a:ext cx="3426126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52994" y="1560881"/>
              <a:ext cx="0" cy="1362956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780795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2466595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152395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3838194" y="1248385"/>
              <a:ext cx="0" cy="1675452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523994" y="1248385"/>
              <a:ext cx="0" cy="1675452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209794" y="1248385"/>
              <a:ext cx="0" cy="1675452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95594" y="1248385"/>
              <a:ext cx="0" cy="1675452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581394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943594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9705593" y="990600"/>
              <a:ext cx="0" cy="1933237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924795" y="1560881"/>
              <a:ext cx="0" cy="1362956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276608" y="1047339"/>
            <a:ext cx="11638785" cy="2198405"/>
            <a:chOff x="304800" y="1009056"/>
            <a:chExt cx="11638787" cy="1926251"/>
          </a:xfrm>
        </p:grpSpPr>
        <p:sp>
          <p:nvSpPr>
            <p:cNvPr id="185" name="TextBox 184" hidden="1"/>
            <p:cNvSpPr txBox="1"/>
            <p:nvPr/>
          </p:nvSpPr>
          <p:spPr>
            <a:xfrm>
              <a:off x="304800" y="1542842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86" name="TextBox 185" hidden="1"/>
            <p:cNvSpPr txBox="1"/>
            <p:nvPr/>
          </p:nvSpPr>
          <p:spPr>
            <a:xfrm>
              <a:off x="304800" y="1766967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87" name="TextBox 186" hidden="1"/>
            <p:cNvSpPr txBox="1"/>
            <p:nvPr/>
          </p:nvSpPr>
          <p:spPr>
            <a:xfrm>
              <a:off x="304800" y="1996964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90" name="TextBox 189" hidden="1"/>
            <p:cNvSpPr txBox="1"/>
            <p:nvPr/>
          </p:nvSpPr>
          <p:spPr>
            <a:xfrm>
              <a:off x="304800" y="2220731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91" name="TextBox 190" hidden="1"/>
            <p:cNvSpPr txBox="1"/>
            <p:nvPr/>
          </p:nvSpPr>
          <p:spPr>
            <a:xfrm>
              <a:off x="304800" y="2453755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96" name="TextBox 195" hidden="1"/>
            <p:cNvSpPr txBox="1"/>
            <p:nvPr/>
          </p:nvSpPr>
          <p:spPr>
            <a:xfrm>
              <a:off x="304800" y="2678950"/>
              <a:ext cx="1475995" cy="24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Software Module 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780794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400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780794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780794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600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780794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80794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400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7" name="TextBox 206" hidden="1"/>
            <p:cNvSpPr txBox="1"/>
            <p:nvPr/>
          </p:nvSpPr>
          <p:spPr>
            <a:xfrm>
              <a:off x="1780794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2,500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466593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374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466593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275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466593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550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466593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737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466593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374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3" name="TextBox 212" hidden="1"/>
            <p:cNvSpPr txBox="1"/>
            <p:nvPr/>
          </p:nvSpPr>
          <p:spPr>
            <a:xfrm>
              <a:off x="2466593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2,310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48008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388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148008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279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148008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548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148008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761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148008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367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0" name="TextBox 219" hidden="1"/>
            <p:cNvSpPr txBox="1"/>
            <p:nvPr/>
          </p:nvSpPr>
          <p:spPr>
            <a:xfrm>
              <a:off x="3148008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2,343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33807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25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833807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11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33807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31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833807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36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833807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24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6" name="TextBox 225" hidden="1"/>
            <p:cNvSpPr txBox="1"/>
            <p:nvPr/>
          </p:nvSpPr>
          <p:spPr>
            <a:xfrm>
              <a:off x="3833807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127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521120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363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521120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268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521120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517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521120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725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21120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343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4" name="TextBox 233" hidden="1"/>
            <p:cNvSpPr txBox="1"/>
            <p:nvPr/>
          </p:nvSpPr>
          <p:spPr>
            <a:xfrm>
              <a:off x="4521120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2,216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206919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323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206919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238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206919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478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206919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630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206919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289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0" name="TextBox 239" hidden="1"/>
            <p:cNvSpPr txBox="1"/>
            <p:nvPr/>
          </p:nvSpPr>
          <p:spPr>
            <a:xfrm>
              <a:off x="5206919" y="268048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1,958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888334" y="154599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40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888334" y="1774502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888334" y="2006363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39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888334" y="2231559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95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888334" y="2457376"/>
              <a:ext cx="69457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54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6" name="TextBox 245" hidden="1"/>
            <p:cNvSpPr txBox="1"/>
            <p:nvPr/>
          </p:nvSpPr>
          <p:spPr>
            <a:xfrm>
              <a:off x="5888334" y="2688767"/>
              <a:ext cx="685800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258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780794" y="1054295"/>
              <a:ext cx="694570" cy="4195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# TCs</a:t>
              </a:r>
            </a:p>
            <a:p>
              <a:pPr algn="ctr">
                <a:lnSpc>
                  <a:spcPts val="1000"/>
                </a:lnSpc>
              </a:pPr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Planned total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466592" y="1068515"/>
              <a:ext cx="694570" cy="4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# TCs</a:t>
              </a:r>
            </a:p>
            <a:p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</a:rPr>
                <a:t>Planned total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152392" y="1009056"/>
              <a:ext cx="3421741" cy="2078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# TCs executed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155268" y="1307042"/>
              <a:ext cx="685801" cy="1948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Started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852713" y="1250860"/>
              <a:ext cx="685801" cy="307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Not yet finished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520518" y="1307042"/>
              <a:ext cx="685801" cy="1948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finished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217963" y="1250860"/>
              <a:ext cx="685801" cy="307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Thereof passed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897413" y="1250860"/>
              <a:ext cx="685801" cy="307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Thereof failed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74132" y="1063495"/>
              <a:ext cx="2360381" cy="4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Success rate in%</a:t>
              </a:r>
            </a:p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(passed TCs as percentage of finished TCs)</a:t>
              </a:r>
            </a:p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Goal 87% or higher success rate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941774" y="1122137"/>
              <a:ext cx="817220" cy="307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Completion rate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710111" y="1122924"/>
              <a:ext cx="2233476" cy="3056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Actual % of plan</a:t>
              </a:r>
            </a:p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(finish TCs as percentage of planned TCs)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952677" y="154599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90,8%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8952677" y="1774501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89,3%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8952677" y="2006364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86,2%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8952677" y="2231559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90,6%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952677" y="245737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85,8%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952677" y="2686484"/>
              <a:ext cx="747869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88,6%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081772" y="154599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081772" y="1774501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87%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081772" y="2006364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88,9%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081772" y="2231559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92,9%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081772" y="245737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89,3%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081772" y="2686484"/>
              <a:ext cx="747869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85,4%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1055475" y="154599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90,8%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1055475" y="1774501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85,3%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1055475" y="2006364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86,2%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1055475" y="2231559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92,6%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1055475" y="2457375"/>
              <a:ext cx="757433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1055475" y="2686484"/>
              <a:ext cx="747869" cy="246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90,6%</a:t>
              </a:r>
              <a:endParaRPr lang="en-US" sz="11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1272796157"/>
              </p:ext>
            </p:extLst>
          </p:nvPr>
        </p:nvGraphicFramePr>
        <p:xfrm>
          <a:off x="6392812" y="1488442"/>
          <a:ext cx="1758771" cy="211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215828993"/>
              </p:ext>
            </p:extLst>
          </p:nvPr>
        </p:nvGraphicFramePr>
        <p:xfrm>
          <a:off x="9542597" y="1484995"/>
          <a:ext cx="1455603" cy="211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rgbClr val="666C6C"/>
              </a:gs>
              <a:gs pos="100000">
                <a:srgbClr val="9BA9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50400" y="46329"/>
            <a:ext cx="5207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Software Development – Defect Dashboard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6200" y="333902"/>
            <a:ext cx="3581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Defects actual week by type and severity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0594180" y="158716"/>
            <a:ext cx="1445420" cy="282577"/>
          </a:xfrm>
          <a:prstGeom prst="roundRect">
            <a:avLst>
              <a:gd name="adj" fmla="val 5556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</a:rPr>
              <a:t>Fr, 13.03.2009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0117930" y="158716"/>
            <a:ext cx="304800" cy="282577"/>
            <a:chOff x="10117930" y="708023"/>
            <a:chExt cx="304800" cy="282577"/>
          </a:xfrm>
        </p:grpSpPr>
        <p:sp>
          <p:nvSpPr>
            <p:cNvPr id="156" name="Rounded Rectangle 155"/>
            <p:cNvSpPr/>
            <p:nvPr/>
          </p:nvSpPr>
          <p:spPr>
            <a:xfrm>
              <a:off x="10117930" y="708023"/>
              <a:ext cx="304800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 flipH="1">
              <a:off x="10228269" y="787957"/>
              <a:ext cx="82542" cy="122707"/>
            </a:xfrm>
            <a:custGeom>
              <a:avLst/>
              <a:gdLst/>
              <a:ahLst/>
              <a:cxnLst/>
              <a:rect l="l" t="t" r="r" b="b"/>
              <a:pathLst>
                <a:path w="44300" h="65856">
                  <a:moveTo>
                    <a:pt x="39417" y="0"/>
                  </a:moveTo>
                  <a:cubicBezTo>
                    <a:pt x="40161" y="0"/>
                    <a:pt x="41789" y="3093"/>
                    <a:pt x="44300" y="9278"/>
                  </a:cubicBezTo>
                  <a:cubicBezTo>
                    <a:pt x="44300" y="9604"/>
                    <a:pt x="44068" y="10046"/>
                    <a:pt x="43602" y="10604"/>
                  </a:cubicBezTo>
                  <a:cubicBezTo>
                    <a:pt x="40719" y="14232"/>
                    <a:pt x="36091" y="18185"/>
                    <a:pt x="29720" y="22464"/>
                  </a:cubicBezTo>
                  <a:cubicBezTo>
                    <a:pt x="23766" y="26510"/>
                    <a:pt x="18395" y="29463"/>
                    <a:pt x="13604" y="31324"/>
                  </a:cubicBezTo>
                  <a:cubicBezTo>
                    <a:pt x="13093" y="31463"/>
                    <a:pt x="12535" y="31789"/>
                    <a:pt x="11930" y="32300"/>
                  </a:cubicBezTo>
                  <a:cubicBezTo>
                    <a:pt x="12163" y="32626"/>
                    <a:pt x="12674" y="32975"/>
                    <a:pt x="13465" y="33347"/>
                  </a:cubicBezTo>
                  <a:cubicBezTo>
                    <a:pt x="18348" y="35626"/>
                    <a:pt x="23627" y="38718"/>
                    <a:pt x="29301" y="42625"/>
                  </a:cubicBezTo>
                  <a:cubicBezTo>
                    <a:pt x="35580" y="46951"/>
                    <a:pt x="40207" y="50904"/>
                    <a:pt x="43184" y="54485"/>
                  </a:cubicBezTo>
                  <a:cubicBezTo>
                    <a:pt x="43788" y="55229"/>
                    <a:pt x="44091" y="55787"/>
                    <a:pt x="44091" y="56159"/>
                  </a:cubicBezTo>
                  <a:cubicBezTo>
                    <a:pt x="44091" y="56206"/>
                    <a:pt x="43393" y="57578"/>
                    <a:pt x="41998" y="60275"/>
                  </a:cubicBezTo>
                  <a:cubicBezTo>
                    <a:pt x="40603" y="62973"/>
                    <a:pt x="39800" y="64577"/>
                    <a:pt x="39591" y="65089"/>
                  </a:cubicBezTo>
                  <a:cubicBezTo>
                    <a:pt x="39382" y="65601"/>
                    <a:pt x="39138" y="65856"/>
                    <a:pt x="38859" y="65856"/>
                  </a:cubicBezTo>
                  <a:cubicBezTo>
                    <a:pt x="38579" y="65856"/>
                    <a:pt x="38068" y="65531"/>
                    <a:pt x="37324" y="64880"/>
                  </a:cubicBezTo>
                  <a:cubicBezTo>
                    <a:pt x="28859" y="57810"/>
                    <a:pt x="23208" y="53229"/>
                    <a:pt x="20371" y="51136"/>
                  </a:cubicBezTo>
                  <a:cubicBezTo>
                    <a:pt x="14651" y="46951"/>
                    <a:pt x="8395" y="43253"/>
                    <a:pt x="1605" y="40044"/>
                  </a:cubicBezTo>
                  <a:cubicBezTo>
                    <a:pt x="535" y="39532"/>
                    <a:pt x="0" y="38718"/>
                    <a:pt x="0" y="37602"/>
                  </a:cubicBezTo>
                  <a:lnTo>
                    <a:pt x="0" y="28045"/>
                  </a:lnTo>
                  <a:cubicBezTo>
                    <a:pt x="0" y="26882"/>
                    <a:pt x="628" y="26068"/>
                    <a:pt x="1884" y="25603"/>
                  </a:cubicBezTo>
                  <a:cubicBezTo>
                    <a:pt x="4675" y="24580"/>
                    <a:pt x="10535" y="21161"/>
                    <a:pt x="19464" y="15348"/>
                  </a:cubicBezTo>
                  <a:cubicBezTo>
                    <a:pt x="21836" y="13767"/>
                    <a:pt x="24929" y="11348"/>
                    <a:pt x="28743" y="8092"/>
                  </a:cubicBezTo>
                  <a:cubicBezTo>
                    <a:pt x="33022" y="4511"/>
                    <a:pt x="36068" y="2070"/>
                    <a:pt x="37882" y="767"/>
                  </a:cubicBezTo>
                  <a:cubicBezTo>
                    <a:pt x="38533" y="256"/>
                    <a:pt x="39045" y="0"/>
                    <a:pt x="3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777411" y="158716"/>
            <a:ext cx="304800" cy="282577"/>
            <a:chOff x="9777411" y="152400"/>
            <a:chExt cx="304800" cy="282577"/>
          </a:xfrm>
        </p:grpSpPr>
        <p:sp>
          <p:nvSpPr>
            <p:cNvPr id="159" name="Rounded Rectangle 158"/>
            <p:cNvSpPr/>
            <p:nvPr/>
          </p:nvSpPr>
          <p:spPr>
            <a:xfrm>
              <a:off x="9777411" y="152400"/>
              <a:ext cx="304800" cy="282577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888540" y="232334"/>
              <a:ext cx="82542" cy="122707"/>
            </a:xfrm>
            <a:custGeom>
              <a:avLst/>
              <a:gdLst/>
              <a:ahLst/>
              <a:cxnLst/>
              <a:rect l="l" t="t" r="r" b="b"/>
              <a:pathLst>
                <a:path w="44300" h="65856">
                  <a:moveTo>
                    <a:pt x="39417" y="0"/>
                  </a:moveTo>
                  <a:cubicBezTo>
                    <a:pt x="40161" y="0"/>
                    <a:pt x="41789" y="3093"/>
                    <a:pt x="44300" y="9278"/>
                  </a:cubicBezTo>
                  <a:cubicBezTo>
                    <a:pt x="44300" y="9604"/>
                    <a:pt x="44068" y="10046"/>
                    <a:pt x="43602" y="10604"/>
                  </a:cubicBezTo>
                  <a:cubicBezTo>
                    <a:pt x="40719" y="14232"/>
                    <a:pt x="36091" y="18185"/>
                    <a:pt x="29720" y="22464"/>
                  </a:cubicBezTo>
                  <a:cubicBezTo>
                    <a:pt x="23766" y="26510"/>
                    <a:pt x="18395" y="29463"/>
                    <a:pt x="13604" y="31324"/>
                  </a:cubicBezTo>
                  <a:cubicBezTo>
                    <a:pt x="13093" y="31463"/>
                    <a:pt x="12535" y="31789"/>
                    <a:pt x="11930" y="32300"/>
                  </a:cubicBezTo>
                  <a:cubicBezTo>
                    <a:pt x="12163" y="32626"/>
                    <a:pt x="12674" y="32975"/>
                    <a:pt x="13465" y="33347"/>
                  </a:cubicBezTo>
                  <a:cubicBezTo>
                    <a:pt x="18348" y="35626"/>
                    <a:pt x="23627" y="38718"/>
                    <a:pt x="29301" y="42625"/>
                  </a:cubicBezTo>
                  <a:cubicBezTo>
                    <a:pt x="35580" y="46951"/>
                    <a:pt x="40207" y="50904"/>
                    <a:pt x="43184" y="54485"/>
                  </a:cubicBezTo>
                  <a:cubicBezTo>
                    <a:pt x="43788" y="55229"/>
                    <a:pt x="44091" y="55787"/>
                    <a:pt x="44091" y="56159"/>
                  </a:cubicBezTo>
                  <a:cubicBezTo>
                    <a:pt x="44091" y="56206"/>
                    <a:pt x="43393" y="57578"/>
                    <a:pt x="41998" y="60275"/>
                  </a:cubicBezTo>
                  <a:cubicBezTo>
                    <a:pt x="40603" y="62973"/>
                    <a:pt x="39800" y="64577"/>
                    <a:pt x="39591" y="65089"/>
                  </a:cubicBezTo>
                  <a:cubicBezTo>
                    <a:pt x="39382" y="65601"/>
                    <a:pt x="39138" y="65856"/>
                    <a:pt x="38859" y="65856"/>
                  </a:cubicBezTo>
                  <a:cubicBezTo>
                    <a:pt x="38579" y="65856"/>
                    <a:pt x="38068" y="65531"/>
                    <a:pt x="37324" y="64880"/>
                  </a:cubicBezTo>
                  <a:cubicBezTo>
                    <a:pt x="28859" y="57810"/>
                    <a:pt x="23208" y="53229"/>
                    <a:pt x="20371" y="51136"/>
                  </a:cubicBezTo>
                  <a:cubicBezTo>
                    <a:pt x="14651" y="46951"/>
                    <a:pt x="8395" y="43253"/>
                    <a:pt x="1605" y="40044"/>
                  </a:cubicBezTo>
                  <a:cubicBezTo>
                    <a:pt x="535" y="39532"/>
                    <a:pt x="0" y="38718"/>
                    <a:pt x="0" y="37602"/>
                  </a:cubicBezTo>
                  <a:lnTo>
                    <a:pt x="0" y="28045"/>
                  </a:lnTo>
                  <a:cubicBezTo>
                    <a:pt x="0" y="26882"/>
                    <a:pt x="628" y="26068"/>
                    <a:pt x="1884" y="25603"/>
                  </a:cubicBezTo>
                  <a:cubicBezTo>
                    <a:pt x="4675" y="24580"/>
                    <a:pt x="10535" y="21161"/>
                    <a:pt x="19464" y="15348"/>
                  </a:cubicBezTo>
                  <a:cubicBezTo>
                    <a:pt x="21836" y="13767"/>
                    <a:pt x="24929" y="11348"/>
                    <a:pt x="28743" y="8092"/>
                  </a:cubicBezTo>
                  <a:cubicBezTo>
                    <a:pt x="33022" y="4511"/>
                    <a:pt x="36068" y="2070"/>
                    <a:pt x="37882" y="767"/>
                  </a:cubicBezTo>
                  <a:cubicBezTo>
                    <a:pt x="38533" y="256"/>
                    <a:pt x="39045" y="0"/>
                    <a:pt x="3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152400" y="662728"/>
            <a:ext cx="11887200" cy="1413721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/>
          <p:cNvSpPr/>
          <p:nvPr/>
        </p:nvSpPr>
        <p:spPr>
          <a:xfrm>
            <a:off x="152400" y="2131518"/>
            <a:ext cx="5867400" cy="2516681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6096000" y="2131518"/>
            <a:ext cx="5943600" cy="2516681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2400" y="4722317"/>
            <a:ext cx="5867400" cy="1983283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ounded Rectangle 166"/>
          <p:cNvSpPr/>
          <p:nvPr/>
        </p:nvSpPr>
        <p:spPr>
          <a:xfrm>
            <a:off x="6096000" y="4722317"/>
            <a:ext cx="5943600" cy="1983283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9" name="Chart 188"/>
          <p:cNvGraphicFramePr/>
          <p:nvPr>
            <p:extLst>
              <p:ext uri="{D42A27DB-BD31-4B8C-83A1-F6EECF244321}">
                <p14:modId xmlns:p14="http://schemas.microsoft.com/office/powerpoint/2010/main" val="747518451"/>
              </p:ext>
            </p:extLst>
          </p:nvPr>
        </p:nvGraphicFramePr>
        <p:xfrm>
          <a:off x="152401" y="2174870"/>
          <a:ext cx="5715000" cy="244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6" name="Chart 295"/>
          <p:cNvGraphicFramePr/>
          <p:nvPr>
            <p:extLst>
              <p:ext uri="{D42A27DB-BD31-4B8C-83A1-F6EECF244321}">
                <p14:modId xmlns:p14="http://schemas.microsoft.com/office/powerpoint/2010/main" val="3791408820"/>
              </p:ext>
            </p:extLst>
          </p:nvPr>
        </p:nvGraphicFramePr>
        <p:xfrm>
          <a:off x="6248400" y="2130496"/>
          <a:ext cx="5638800" cy="2567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8" name="TextBox 297"/>
          <p:cNvSpPr txBox="1"/>
          <p:nvPr/>
        </p:nvSpPr>
        <p:spPr>
          <a:xfrm>
            <a:off x="152400" y="4718320"/>
            <a:ext cx="4191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Average resolution / conclusion times in calendar days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5257800"/>
            <a:ext cx="5553205" cy="990600"/>
            <a:chOff x="304800" y="5257800"/>
            <a:chExt cx="5553205" cy="990600"/>
          </a:xfrm>
        </p:grpSpPr>
        <p:sp>
          <p:nvSpPr>
            <p:cNvPr id="353" name="Rectangle 352"/>
            <p:cNvSpPr/>
            <p:nvPr/>
          </p:nvSpPr>
          <p:spPr>
            <a:xfrm>
              <a:off x="5198257" y="5257800"/>
              <a:ext cx="659619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59907" y="5257800"/>
              <a:ext cx="659619" cy="247650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219525" y="5257800"/>
              <a:ext cx="659619" cy="24765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879146" y="5257800"/>
              <a:ext cx="659619" cy="247650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538764" y="5257800"/>
              <a:ext cx="659619" cy="247650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800" y="5257800"/>
              <a:ext cx="5553205" cy="990600"/>
              <a:chOff x="-9525" y="5359253"/>
              <a:chExt cx="5629276" cy="9906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-9525" y="5606903"/>
                <a:ext cx="5629276" cy="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-9525" y="6349853"/>
                <a:ext cx="5629276" cy="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-9525" y="6102203"/>
                <a:ext cx="5629276" cy="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-9525" y="5854553"/>
                <a:ext cx="5629276" cy="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2276475" y="5359253"/>
                <a:ext cx="3343276" cy="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76475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2945130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3613785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282440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4951095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5619751" y="5359253"/>
                <a:ext cx="0" cy="99060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-9525" y="5606903"/>
                <a:ext cx="0" cy="742950"/>
              </a:xfrm>
              <a:prstGeom prst="line">
                <a:avLst/>
              </a:prstGeom>
              <a:ln w="3175">
                <a:solidFill>
                  <a:schemeClr val="accent6">
                    <a:lumMod val="75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2559904" y="527406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Cosmetical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219383" y="527406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Minor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878857" y="527406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Major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538336" y="527406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Critical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197524" y="527406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rPr>
                <a:t>Total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559904" y="5517565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10,8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219383" y="5517565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16,6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878857" y="5517565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18,2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538336" y="5517565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9,1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197524" y="5517565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16,5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559904" y="5767804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6,7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19383" y="5767804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14,1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878857" y="5767804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11,0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538336" y="5767804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5,2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5197524" y="5767804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11,5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559904" y="6015453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17,4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219383" y="6015453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30,7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878857" y="6015453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30,0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538336" y="6015453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14,3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197524" y="6015453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28,4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04801" y="5517565"/>
              <a:ext cx="2254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Assigned to resolved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04801" y="5767804"/>
              <a:ext cx="2254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Resolved to Closed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04801" y="6015453"/>
              <a:ext cx="22541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Assigned to closed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671" y="873106"/>
            <a:ext cx="5553334" cy="990600"/>
            <a:chOff x="304671" y="873106"/>
            <a:chExt cx="5553334" cy="990600"/>
          </a:xfrm>
        </p:grpSpPr>
        <p:sp>
          <p:nvSpPr>
            <p:cNvPr id="380" name="Rectangle 379"/>
            <p:cNvSpPr/>
            <p:nvPr/>
          </p:nvSpPr>
          <p:spPr>
            <a:xfrm>
              <a:off x="5198257" y="873106"/>
              <a:ext cx="659619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559907" y="873106"/>
              <a:ext cx="659619" cy="247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219525" y="873106"/>
              <a:ext cx="659619" cy="247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879146" y="873106"/>
              <a:ext cx="659619" cy="247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538764" y="873106"/>
              <a:ext cx="659619" cy="247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5" name="Group 384"/>
            <p:cNvGrpSpPr/>
            <p:nvPr/>
          </p:nvGrpSpPr>
          <p:grpSpPr>
            <a:xfrm>
              <a:off x="304671" y="873106"/>
              <a:ext cx="5553334" cy="990600"/>
              <a:chOff x="-9525" y="5359253"/>
              <a:chExt cx="5553334" cy="990600"/>
            </a:xfrm>
          </p:grpSpPr>
          <p:cxnSp>
            <p:nvCxnSpPr>
              <p:cNvPr id="386" name="Straight Connector 385"/>
              <p:cNvCxnSpPr/>
              <p:nvPr/>
            </p:nvCxnSpPr>
            <p:spPr>
              <a:xfrm>
                <a:off x="-9396" y="5606903"/>
                <a:ext cx="5553205" cy="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-9396" y="6349853"/>
                <a:ext cx="5553205" cy="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-9396" y="6102203"/>
                <a:ext cx="5553205" cy="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-9396" y="5854553"/>
                <a:ext cx="5553205" cy="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2245712" y="5359253"/>
                <a:ext cx="3298097" cy="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2245712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2905331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3564951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4224570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4884189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5543809" y="5359253"/>
                <a:ext cx="0" cy="99060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-9525" y="5606903"/>
                <a:ext cx="0" cy="742950"/>
              </a:xfrm>
              <a:prstGeom prst="line">
                <a:avLst/>
              </a:prstGeom>
              <a:ln w="63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7" name="TextBox 356"/>
            <p:cNvSpPr txBox="1"/>
            <p:nvPr/>
          </p:nvSpPr>
          <p:spPr>
            <a:xfrm>
              <a:off x="2559904" y="889366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Cosmetical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219383" y="889366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Minor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3878857" y="889366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Major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538336" y="889366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Critical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5197524" y="889366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</a:rPr>
                <a:t>Total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559904" y="1132871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10,8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219383" y="1132871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16,6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878857" y="1132871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18,2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538336" y="1132871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9,1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5197524" y="1132871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16,5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59904" y="138311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6,7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219383" y="138311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14,1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878857" y="138311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11,0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4538336" y="138311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5,2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5197524" y="1383110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11,5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2559904" y="1630759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17,4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219383" y="1630759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30,7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3878857" y="1630759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30,0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4538336" y="1630759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14,3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197524" y="1630759"/>
              <a:ext cx="659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28,4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304801" y="1132871"/>
              <a:ext cx="21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Assigned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04801" y="1383110"/>
              <a:ext cx="21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Resolved 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04801" y="1630759"/>
              <a:ext cx="21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closed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7005" y="861531"/>
            <a:ext cx="5981038" cy="1002175"/>
            <a:chOff x="5857005" y="861531"/>
            <a:chExt cx="5981038" cy="100217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857005" y="1121032"/>
              <a:ext cx="5981038" cy="0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5857005" y="1368406"/>
              <a:ext cx="5981038" cy="0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5857005" y="1616056"/>
              <a:ext cx="5981038" cy="0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5857005" y="1863706"/>
              <a:ext cx="5981038" cy="0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17868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70104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74676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79248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83820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88392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92964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36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02108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10668000" y="1059774"/>
              <a:ext cx="0" cy="62004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6297558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6788711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20%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250207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30%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707406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40%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8160310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50%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8614362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60%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9078472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70%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9531973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80%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991857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90%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0442145" y="861531"/>
              <a:ext cx="4433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100%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0310810" y="1147589"/>
              <a:ext cx="9667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Fix pending</a:t>
              </a:r>
              <a:endParaRPr lang="en-US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10310810" y="1388882"/>
              <a:ext cx="9667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Fix delivered</a:t>
              </a:r>
              <a:endParaRPr lang="en-US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0310810" y="1637116"/>
              <a:ext cx="9667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</a:rPr>
                <a:t>Successfully retested</a:t>
              </a:r>
              <a:endParaRPr lang="en-US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9092890"/>
              </p:ext>
            </p:extLst>
          </p:nvPr>
        </p:nvGraphicFramePr>
        <p:xfrm>
          <a:off x="5760000" y="745200"/>
          <a:ext cx="5115795" cy="152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165344818"/>
              </p:ext>
            </p:extLst>
          </p:nvPr>
        </p:nvGraphicFramePr>
        <p:xfrm>
          <a:off x="6197569" y="4718320"/>
          <a:ext cx="6032531" cy="206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141515" y="2944806"/>
            <a:ext cx="11906399" cy="3766622"/>
          </a:xfrm>
          <a:prstGeom prst="rect">
            <a:avLst/>
          </a:prstGeom>
          <a:ln w="3175"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57750" y="419830"/>
            <a:ext cx="2476501" cy="2193062"/>
            <a:chOff x="4857750" y="419830"/>
            <a:chExt cx="2476501" cy="2193062"/>
          </a:xfrm>
        </p:grpSpPr>
        <p:grpSp>
          <p:nvGrpSpPr>
            <p:cNvPr id="36" name="Group 35"/>
            <p:cNvGrpSpPr/>
            <p:nvPr/>
          </p:nvGrpSpPr>
          <p:grpSpPr>
            <a:xfrm rot="19587366">
              <a:off x="5830826" y="821175"/>
              <a:ext cx="530348" cy="1691381"/>
              <a:chOff x="-34603403" y="-10058399"/>
              <a:chExt cx="2819400" cy="89915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33767007" y="-10058399"/>
                <a:ext cx="1146608" cy="8991598"/>
                <a:chOff x="-33767007" y="-10058399"/>
                <a:chExt cx="1146608" cy="8991598"/>
              </a:xfrm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-33767007" y="-10058399"/>
                  <a:ext cx="1146608" cy="449455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flipV="1">
                  <a:off x="-33767007" y="-5561354"/>
                  <a:ext cx="1146608" cy="4494553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-34603403" y="-6972300"/>
                <a:ext cx="2819400" cy="2819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857750" y="419830"/>
              <a:ext cx="2476501" cy="2193062"/>
              <a:chOff x="838200" y="419830"/>
              <a:chExt cx="2476501" cy="2193062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903788" y="419830"/>
                <a:ext cx="2345325" cy="864404"/>
              </a:xfrm>
              <a:custGeom>
                <a:avLst/>
                <a:gdLst>
                  <a:gd name="connsiteX0" fmla="*/ 6234024 w 12468050"/>
                  <a:gd name="connsiteY0" fmla="*/ 0 h 4595283"/>
                  <a:gd name="connsiteX1" fmla="*/ 12417286 w 12468050"/>
                  <a:gd name="connsiteY1" fmla="*/ 4319347 h 4595283"/>
                  <a:gd name="connsiteX2" fmla="*/ 12468050 w 12468050"/>
                  <a:gd name="connsiteY2" fmla="*/ 4469375 h 4595283"/>
                  <a:gd name="connsiteX3" fmla="*/ 11568888 w 12468050"/>
                  <a:gd name="connsiteY3" fmla="*/ 4595283 h 4595283"/>
                  <a:gd name="connsiteX4" fmla="*/ 11478896 w 12468050"/>
                  <a:gd name="connsiteY4" fmla="*/ 4367041 h 4595283"/>
                  <a:gd name="connsiteX5" fmla="*/ 6234024 w 12468050"/>
                  <a:gd name="connsiteY5" fmla="*/ 890507 h 4595283"/>
                  <a:gd name="connsiteX6" fmla="*/ 989156 w 12468050"/>
                  <a:gd name="connsiteY6" fmla="*/ 4367041 h 4595283"/>
                  <a:gd name="connsiteX7" fmla="*/ 899164 w 12468050"/>
                  <a:gd name="connsiteY7" fmla="*/ 4595283 h 4595283"/>
                  <a:gd name="connsiteX8" fmla="*/ 0 w 12468050"/>
                  <a:gd name="connsiteY8" fmla="*/ 4469375 h 4595283"/>
                  <a:gd name="connsiteX9" fmla="*/ 50764 w 12468050"/>
                  <a:gd name="connsiteY9" fmla="*/ 4319347 h 4595283"/>
                  <a:gd name="connsiteX10" fmla="*/ 6234024 w 12468050"/>
                  <a:gd name="connsiteY10" fmla="*/ 0 h 459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68050" h="4595283">
                    <a:moveTo>
                      <a:pt x="6234024" y="0"/>
                    </a:moveTo>
                    <a:cubicBezTo>
                      <a:pt x="9074278" y="0"/>
                      <a:pt x="11494394" y="1798812"/>
                      <a:pt x="12417286" y="4319347"/>
                    </a:cubicBezTo>
                    <a:lnTo>
                      <a:pt x="12468050" y="4469375"/>
                    </a:lnTo>
                    <a:lnTo>
                      <a:pt x="11568888" y="4595283"/>
                    </a:lnTo>
                    <a:lnTo>
                      <a:pt x="11478896" y="4367041"/>
                    </a:lnTo>
                    <a:cubicBezTo>
                      <a:pt x="10614774" y="2324027"/>
                      <a:pt x="8591808" y="890507"/>
                      <a:pt x="6234024" y="890507"/>
                    </a:cubicBezTo>
                    <a:cubicBezTo>
                      <a:pt x="3876244" y="890507"/>
                      <a:pt x="1853276" y="2324027"/>
                      <a:pt x="989156" y="4367041"/>
                    </a:cubicBezTo>
                    <a:lnTo>
                      <a:pt x="899164" y="4595283"/>
                    </a:lnTo>
                    <a:lnTo>
                      <a:pt x="0" y="4469375"/>
                    </a:lnTo>
                    <a:lnTo>
                      <a:pt x="50764" y="4319347"/>
                    </a:lnTo>
                    <a:cubicBezTo>
                      <a:pt x="973656" y="1798813"/>
                      <a:pt x="3393776" y="0"/>
                      <a:pt x="6234024" y="0"/>
                    </a:cubicBezTo>
                    <a:close/>
                  </a:path>
                </a:pathLst>
              </a:custGeom>
              <a:solidFill>
                <a:schemeClr val="accent1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2821140" y="1245812"/>
                <a:ext cx="493561" cy="1299160"/>
              </a:xfrm>
              <a:custGeom>
                <a:avLst/>
                <a:gdLst>
                  <a:gd name="connsiteX0" fmla="*/ 422987 w 493561"/>
                  <a:gd name="connsiteY0" fmla="*/ 0 h 1299160"/>
                  <a:gd name="connsiteX1" fmla="*/ 423034 w 493561"/>
                  <a:gd name="connsiteY1" fmla="*/ 0 h 1299160"/>
                  <a:gd name="connsiteX2" fmla="*/ 435609 w 493561"/>
                  <a:gd name="connsiteY2" fmla="*/ 36790 h 1299160"/>
                  <a:gd name="connsiteX3" fmla="*/ 493561 w 493561"/>
                  <a:gd name="connsiteY3" fmla="*/ 412268 h 1299160"/>
                  <a:gd name="connsiteX4" fmla="*/ 176867 w 493561"/>
                  <a:gd name="connsiteY4" fmla="*/ 1239327 h 1299160"/>
                  <a:gd name="connsiteX5" fmla="*/ 117389 w 493561"/>
                  <a:gd name="connsiteY5" fmla="*/ 1299160 h 1299160"/>
                  <a:gd name="connsiteX6" fmla="*/ 0 w 493561"/>
                  <a:gd name="connsiteY6" fmla="*/ 1180882 h 1299160"/>
                  <a:gd name="connsiteX7" fmla="*/ 89670 w 493561"/>
                  <a:gd name="connsiteY7" fmla="*/ 1083393 h 1299160"/>
                  <a:gd name="connsiteX8" fmla="*/ 326051 w 493561"/>
                  <a:gd name="connsiteY8" fmla="*/ 412268 h 1299160"/>
                  <a:gd name="connsiteX9" fmla="*/ 261079 w 493561"/>
                  <a:gd name="connsiteY9" fmla="*/ 44112 h 1299160"/>
                  <a:gd name="connsiteX10" fmla="*/ 258835 w 493561"/>
                  <a:gd name="connsiteY10" fmla="*/ 38422 h 1299160"/>
                  <a:gd name="connsiteX11" fmla="*/ 427974 w 493561"/>
                  <a:gd name="connsiteY11" fmla="*/ 14738 h 129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3561" h="1299160">
                    <a:moveTo>
                      <a:pt x="422987" y="0"/>
                    </a:moveTo>
                    <a:lnTo>
                      <a:pt x="423034" y="0"/>
                    </a:lnTo>
                    <a:lnTo>
                      <a:pt x="435609" y="36790"/>
                    </a:lnTo>
                    <a:cubicBezTo>
                      <a:pt x="473251" y="155219"/>
                      <a:pt x="493561" y="281372"/>
                      <a:pt x="493561" y="412268"/>
                    </a:cubicBezTo>
                    <a:cubicBezTo>
                      <a:pt x="493561" y="730159"/>
                      <a:pt x="373770" y="1020071"/>
                      <a:pt x="176867" y="1239327"/>
                    </a:cubicBezTo>
                    <a:lnTo>
                      <a:pt x="117389" y="1299160"/>
                    </a:lnTo>
                    <a:lnTo>
                      <a:pt x="0" y="1180882"/>
                    </a:lnTo>
                    <a:lnTo>
                      <a:pt x="89670" y="1083393"/>
                    </a:lnTo>
                    <a:cubicBezTo>
                      <a:pt x="237541" y="899789"/>
                      <a:pt x="326051" y="666365"/>
                      <a:pt x="326051" y="412268"/>
                    </a:cubicBezTo>
                    <a:cubicBezTo>
                      <a:pt x="326051" y="282910"/>
                      <a:pt x="303112" y="158909"/>
                      <a:pt x="261079" y="44112"/>
                    </a:cubicBezTo>
                    <a:lnTo>
                      <a:pt x="258835" y="38422"/>
                    </a:lnTo>
                    <a:lnTo>
                      <a:pt x="427974" y="14738"/>
                    </a:lnTo>
                    <a:close/>
                  </a:path>
                </a:pathLst>
              </a:custGeom>
              <a:solidFill>
                <a:schemeClr val="accent2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>
                <a:off x="838201" y="1245812"/>
                <a:ext cx="489677" cy="1293164"/>
              </a:xfrm>
              <a:custGeom>
                <a:avLst/>
                <a:gdLst>
                  <a:gd name="connsiteX0" fmla="*/ 419149 w 489677"/>
                  <a:gd name="connsiteY0" fmla="*/ 0 h 1293164"/>
                  <a:gd name="connsiteX1" fmla="*/ 419103 w 489677"/>
                  <a:gd name="connsiteY1" fmla="*/ 0 h 1293164"/>
                  <a:gd name="connsiteX2" fmla="*/ 424089 w 489677"/>
                  <a:gd name="connsiteY2" fmla="*/ 14738 h 1293164"/>
                  <a:gd name="connsiteX3" fmla="*/ 254951 w 489677"/>
                  <a:gd name="connsiteY3" fmla="*/ 38422 h 1293164"/>
                  <a:gd name="connsiteX4" fmla="*/ 257195 w 489677"/>
                  <a:gd name="connsiteY4" fmla="*/ 44112 h 1293164"/>
                  <a:gd name="connsiteX5" fmla="*/ 322167 w 489677"/>
                  <a:gd name="connsiteY5" fmla="*/ 412268 h 1293164"/>
                  <a:gd name="connsiteX6" fmla="*/ 85786 w 489677"/>
                  <a:gd name="connsiteY6" fmla="*/ 1083393 h 1293164"/>
                  <a:gd name="connsiteX7" fmla="*/ 0 w 489677"/>
                  <a:gd name="connsiteY7" fmla="*/ 1176660 h 1293164"/>
                  <a:gd name="connsiteX8" fmla="*/ 119465 w 489677"/>
                  <a:gd name="connsiteY8" fmla="*/ 1293164 h 1293164"/>
                  <a:gd name="connsiteX9" fmla="*/ 172982 w 489677"/>
                  <a:gd name="connsiteY9" fmla="*/ 1239327 h 1293164"/>
                  <a:gd name="connsiteX10" fmla="*/ 489677 w 489677"/>
                  <a:gd name="connsiteY10" fmla="*/ 412268 h 1293164"/>
                  <a:gd name="connsiteX11" fmla="*/ 431725 w 489677"/>
                  <a:gd name="connsiteY11" fmla="*/ 36790 h 129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9677" h="1293164">
                    <a:moveTo>
                      <a:pt x="419149" y="0"/>
                    </a:moveTo>
                    <a:lnTo>
                      <a:pt x="419103" y="0"/>
                    </a:lnTo>
                    <a:lnTo>
                      <a:pt x="424089" y="14738"/>
                    </a:lnTo>
                    <a:lnTo>
                      <a:pt x="254951" y="38422"/>
                    </a:lnTo>
                    <a:lnTo>
                      <a:pt x="257195" y="44112"/>
                    </a:lnTo>
                    <a:cubicBezTo>
                      <a:pt x="299228" y="158909"/>
                      <a:pt x="322167" y="282910"/>
                      <a:pt x="322167" y="412268"/>
                    </a:cubicBezTo>
                    <a:cubicBezTo>
                      <a:pt x="322167" y="666365"/>
                      <a:pt x="233657" y="899789"/>
                      <a:pt x="85786" y="1083393"/>
                    </a:cubicBezTo>
                    <a:lnTo>
                      <a:pt x="0" y="1176660"/>
                    </a:lnTo>
                    <a:lnTo>
                      <a:pt x="119465" y="1293164"/>
                    </a:lnTo>
                    <a:lnTo>
                      <a:pt x="172982" y="1239327"/>
                    </a:lnTo>
                    <a:cubicBezTo>
                      <a:pt x="369886" y="1020071"/>
                      <a:pt x="489677" y="730159"/>
                      <a:pt x="489677" y="412268"/>
                    </a:cubicBezTo>
                    <a:cubicBezTo>
                      <a:pt x="489677" y="281372"/>
                      <a:pt x="469366" y="155219"/>
                      <a:pt x="431725" y="36790"/>
                    </a:cubicBezTo>
                    <a:close/>
                  </a:path>
                </a:pathLst>
              </a:custGeom>
              <a:solidFill>
                <a:schemeClr val="accent3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838200" y="419830"/>
                <a:ext cx="2476500" cy="2193062"/>
              </a:xfrm>
              <a:custGeom>
                <a:avLst/>
                <a:gdLst>
                  <a:gd name="connsiteX0" fmla="*/ 6582696 w 13165394"/>
                  <a:gd name="connsiteY0" fmla="*/ 0 h 11658600"/>
                  <a:gd name="connsiteX1" fmla="*/ 13165394 w 13165394"/>
                  <a:gd name="connsiteY1" fmla="*/ 6582698 h 11658600"/>
                  <a:gd name="connsiteX2" fmla="*/ 11008754 w 13165394"/>
                  <a:gd name="connsiteY2" fmla="*/ 11455329 h 11658600"/>
                  <a:gd name="connsiteX3" fmla="*/ 10774090 w 13165394"/>
                  <a:gd name="connsiteY3" fmla="*/ 11658600 h 11658600"/>
                  <a:gd name="connsiteX4" fmla="*/ 2391304 w 13165394"/>
                  <a:gd name="connsiteY4" fmla="*/ 11658600 h 11658600"/>
                  <a:gd name="connsiteX5" fmla="*/ 2156640 w 13165394"/>
                  <a:gd name="connsiteY5" fmla="*/ 11455329 h 11658600"/>
                  <a:gd name="connsiteX6" fmla="*/ 0 w 13165394"/>
                  <a:gd name="connsiteY6" fmla="*/ 6582698 h 11658600"/>
                  <a:gd name="connsiteX7" fmla="*/ 6582696 w 13165394"/>
                  <a:gd name="connsiteY7" fmla="*/ 0 h 1165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5394" h="11658600">
                    <a:moveTo>
                      <a:pt x="6582696" y="0"/>
                    </a:moveTo>
                    <a:cubicBezTo>
                      <a:pt x="10218220" y="0"/>
                      <a:pt x="13165394" y="2947174"/>
                      <a:pt x="13165394" y="6582698"/>
                    </a:cubicBezTo>
                    <a:cubicBezTo>
                      <a:pt x="13165394" y="8514069"/>
                      <a:pt x="12333624" y="10251170"/>
                      <a:pt x="11008754" y="11455329"/>
                    </a:cubicBezTo>
                    <a:lnTo>
                      <a:pt x="10774090" y="11658600"/>
                    </a:lnTo>
                    <a:lnTo>
                      <a:pt x="2391304" y="11658600"/>
                    </a:lnTo>
                    <a:lnTo>
                      <a:pt x="2156640" y="11455329"/>
                    </a:lnTo>
                    <a:cubicBezTo>
                      <a:pt x="831772" y="10251170"/>
                      <a:pt x="0" y="8514069"/>
                      <a:pt x="0" y="6582698"/>
                    </a:cubicBezTo>
                    <a:cubicBezTo>
                      <a:pt x="0" y="2947174"/>
                      <a:pt x="2947176" y="0"/>
                      <a:pt x="6582696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Pentagon 47"/>
              <p:cNvSpPr/>
              <p:nvPr/>
            </p:nvSpPr>
            <p:spPr>
              <a:xfrm rot="5400000">
                <a:off x="1961780" y="48084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entagon 48"/>
              <p:cNvSpPr/>
              <p:nvPr/>
            </p:nvSpPr>
            <p:spPr>
              <a:xfrm rot="1347023">
                <a:off x="895968" y="1250326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Pentagon 49"/>
              <p:cNvSpPr/>
              <p:nvPr/>
            </p:nvSpPr>
            <p:spPr>
              <a:xfrm rot="20252977" flipH="1">
                <a:off x="3022022" y="1250325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entagon 50"/>
              <p:cNvSpPr/>
              <p:nvPr/>
            </p:nvSpPr>
            <p:spPr>
              <a:xfrm rot="2720440" flipH="1" flipV="1">
                <a:off x="2748683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entagon 51"/>
              <p:cNvSpPr/>
              <p:nvPr/>
            </p:nvSpPr>
            <p:spPr>
              <a:xfrm rot="18879560" flipV="1">
                <a:off x="1177282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823910" y="2340551"/>
              <a:ext cx="540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30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9557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95935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25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1893" y="61667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08875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55144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75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77813" y="419830"/>
            <a:ext cx="2476501" cy="2193062"/>
            <a:chOff x="977813" y="419830"/>
            <a:chExt cx="2476501" cy="2193062"/>
          </a:xfrm>
        </p:grpSpPr>
        <p:grpSp>
          <p:nvGrpSpPr>
            <p:cNvPr id="17" name="Group 16"/>
            <p:cNvGrpSpPr/>
            <p:nvPr/>
          </p:nvGrpSpPr>
          <p:grpSpPr>
            <a:xfrm rot="15087366">
              <a:off x="1950889" y="821175"/>
              <a:ext cx="530348" cy="1691381"/>
              <a:chOff x="-34603403" y="-10058399"/>
              <a:chExt cx="2819400" cy="899159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-33767007" y="-10058399"/>
                <a:ext cx="1146608" cy="8991598"/>
                <a:chOff x="-33767007" y="-10058399"/>
                <a:chExt cx="1146608" cy="8991598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>
                  <a:off x="-33767007" y="-10058399"/>
                  <a:ext cx="1146608" cy="449455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170" name="Isosceles Triangle 169"/>
                <p:cNvSpPr/>
                <p:nvPr/>
              </p:nvSpPr>
              <p:spPr>
                <a:xfrm flipV="1">
                  <a:off x="-33767007" y="-5561354"/>
                  <a:ext cx="1146608" cy="4494553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-34603403" y="-6972300"/>
                <a:ext cx="2819400" cy="2819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7813" y="419830"/>
              <a:ext cx="2476501" cy="2193062"/>
              <a:chOff x="838200" y="419830"/>
              <a:chExt cx="2476501" cy="2193062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03788" y="419830"/>
                <a:ext cx="2345325" cy="864404"/>
              </a:xfrm>
              <a:custGeom>
                <a:avLst/>
                <a:gdLst>
                  <a:gd name="connsiteX0" fmla="*/ 6234024 w 12468050"/>
                  <a:gd name="connsiteY0" fmla="*/ 0 h 4595283"/>
                  <a:gd name="connsiteX1" fmla="*/ 12417286 w 12468050"/>
                  <a:gd name="connsiteY1" fmla="*/ 4319347 h 4595283"/>
                  <a:gd name="connsiteX2" fmla="*/ 12468050 w 12468050"/>
                  <a:gd name="connsiteY2" fmla="*/ 4469375 h 4595283"/>
                  <a:gd name="connsiteX3" fmla="*/ 11568888 w 12468050"/>
                  <a:gd name="connsiteY3" fmla="*/ 4595283 h 4595283"/>
                  <a:gd name="connsiteX4" fmla="*/ 11478896 w 12468050"/>
                  <a:gd name="connsiteY4" fmla="*/ 4367041 h 4595283"/>
                  <a:gd name="connsiteX5" fmla="*/ 6234024 w 12468050"/>
                  <a:gd name="connsiteY5" fmla="*/ 890507 h 4595283"/>
                  <a:gd name="connsiteX6" fmla="*/ 989156 w 12468050"/>
                  <a:gd name="connsiteY6" fmla="*/ 4367041 h 4595283"/>
                  <a:gd name="connsiteX7" fmla="*/ 899164 w 12468050"/>
                  <a:gd name="connsiteY7" fmla="*/ 4595283 h 4595283"/>
                  <a:gd name="connsiteX8" fmla="*/ 0 w 12468050"/>
                  <a:gd name="connsiteY8" fmla="*/ 4469375 h 4595283"/>
                  <a:gd name="connsiteX9" fmla="*/ 50764 w 12468050"/>
                  <a:gd name="connsiteY9" fmla="*/ 4319347 h 4595283"/>
                  <a:gd name="connsiteX10" fmla="*/ 6234024 w 12468050"/>
                  <a:gd name="connsiteY10" fmla="*/ 0 h 459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68050" h="4595283">
                    <a:moveTo>
                      <a:pt x="6234024" y="0"/>
                    </a:moveTo>
                    <a:cubicBezTo>
                      <a:pt x="9074278" y="0"/>
                      <a:pt x="11494394" y="1798812"/>
                      <a:pt x="12417286" y="4319347"/>
                    </a:cubicBezTo>
                    <a:lnTo>
                      <a:pt x="12468050" y="4469375"/>
                    </a:lnTo>
                    <a:lnTo>
                      <a:pt x="11568888" y="4595283"/>
                    </a:lnTo>
                    <a:lnTo>
                      <a:pt x="11478896" y="4367041"/>
                    </a:lnTo>
                    <a:cubicBezTo>
                      <a:pt x="10614774" y="2324027"/>
                      <a:pt x="8591808" y="890507"/>
                      <a:pt x="6234024" y="890507"/>
                    </a:cubicBezTo>
                    <a:cubicBezTo>
                      <a:pt x="3876244" y="890507"/>
                      <a:pt x="1853276" y="2324027"/>
                      <a:pt x="989156" y="4367041"/>
                    </a:cubicBezTo>
                    <a:lnTo>
                      <a:pt x="899164" y="4595283"/>
                    </a:lnTo>
                    <a:lnTo>
                      <a:pt x="0" y="4469375"/>
                    </a:lnTo>
                    <a:lnTo>
                      <a:pt x="50764" y="4319347"/>
                    </a:lnTo>
                    <a:cubicBezTo>
                      <a:pt x="973656" y="1798813"/>
                      <a:pt x="3393776" y="0"/>
                      <a:pt x="6234024" y="0"/>
                    </a:cubicBezTo>
                    <a:close/>
                  </a:path>
                </a:pathLst>
              </a:custGeom>
              <a:solidFill>
                <a:schemeClr val="accent1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821140" y="1245812"/>
                <a:ext cx="493561" cy="1299160"/>
              </a:xfrm>
              <a:custGeom>
                <a:avLst/>
                <a:gdLst>
                  <a:gd name="connsiteX0" fmla="*/ 422987 w 493561"/>
                  <a:gd name="connsiteY0" fmla="*/ 0 h 1299160"/>
                  <a:gd name="connsiteX1" fmla="*/ 423034 w 493561"/>
                  <a:gd name="connsiteY1" fmla="*/ 0 h 1299160"/>
                  <a:gd name="connsiteX2" fmla="*/ 435609 w 493561"/>
                  <a:gd name="connsiteY2" fmla="*/ 36790 h 1299160"/>
                  <a:gd name="connsiteX3" fmla="*/ 493561 w 493561"/>
                  <a:gd name="connsiteY3" fmla="*/ 412268 h 1299160"/>
                  <a:gd name="connsiteX4" fmla="*/ 176867 w 493561"/>
                  <a:gd name="connsiteY4" fmla="*/ 1239327 h 1299160"/>
                  <a:gd name="connsiteX5" fmla="*/ 117389 w 493561"/>
                  <a:gd name="connsiteY5" fmla="*/ 1299160 h 1299160"/>
                  <a:gd name="connsiteX6" fmla="*/ 0 w 493561"/>
                  <a:gd name="connsiteY6" fmla="*/ 1180882 h 1299160"/>
                  <a:gd name="connsiteX7" fmla="*/ 89670 w 493561"/>
                  <a:gd name="connsiteY7" fmla="*/ 1083393 h 1299160"/>
                  <a:gd name="connsiteX8" fmla="*/ 326051 w 493561"/>
                  <a:gd name="connsiteY8" fmla="*/ 412268 h 1299160"/>
                  <a:gd name="connsiteX9" fmla="*/ 261079 w 493561"/>
                  <a:gd name="connsiteY9" fmla="*/ 44112 h 1299160"/>
                  <a:gd name="connsiteX10" fmla="*/ 258835 w 493561"/>
                  <a:gd name="connsiteY10" fmla="*/ 38422 h 1299160"/>
                  <a:gd name="connsiteX11" fmla="*/ 427974 w 493561"/>
                  <a:gd name="connsiteY11" fmla="*/ 14738 h 129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3561" h="1299160">
                    <a:moveTo>
                      <a:pt x="422987" y="0"/>
                    </a:moveTo>
                    <a:lnTo>
                      <a:pt x="423034" y="0"/>
                    </a:lnTo>
                    <a:lnTo>
                      <a:pt x="435609" y="36790"/>
                    </a:lnTo>
                    <a:cubicBezTo>
                      <a:pt x="473251" y="155219"/>
                      <a:pt x="493561" y="281372"/>
                      <a:pt x="493561" y="412268"/>
                    </a:cubicBezTo>
                    <a:cubicBezTo>
                      <a:pt x="493561" y="730159"/>
                      <a:pt x="373770" y="1020071"/>
                      <a:pt x="176867" y="1239327"/>
                    </a:cubicBezTo>
                    <a:lnTo>
                      <a:pt x="117389" y="1299160"/>
                    </a:lnTo>
                    <a:lnTo>
                      <a:pt x="0" y="1180882"/>
                    </a:lnTo>
                    <a:lnTo>
                      <a:pt x="89670" y="1083393"/>
                    </a:lnTo>
                    <a:cubicBezTo>
                      <a:pt x="237541" y="899789"/>
                      <a:pt x="326051" y="666365"/>
                      <a:pt x="326051" y="412268"/>
                    </a:cubicBezTo>
                    <a:cubicBezTo>
                      <a:pt x="326051" y="282910"/>
                      <a:pt x="303112" y="158909"/>
                      <a:pt x="261079" y="44112"/>
                    </a:cubicBezTo>
                    <a:lnTo>
                      <a:pt x="258835" y="38422"/>
                    </a:lnTo>
                    <a:lnTo>
                      <a:pt x="427974" y="14738"/>
                    </a:lnTo>
                    <a:close/>
                  </a:path>
                </a:pathLst>
              </a:custGeom>
              <a:solidFill>
                <a:schemeClr val="accent2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flipH="1">
                <a:off x="838201" y="1245812"/>
                <a:ext cx="489677" cy="1293164"/>
              </a:xfrm>
              <a:custGeom>
                <a:avLst/>
                <a:gdLst>
                  <a:gd name="connsiteX0" fmla="*/ 419149 w 489677"/>
                  <a:gd name="connsiteY0" fmla="*/ 0 h 1293164"/>
                  <a:gd name="connsiteX1" fmla="*/ 419103 w 489677"/>
                  <a:gd name="connsiteY1" fmla="*/ 0 h 1293164"/>
                  <a:gd name="connsiteX2" fmla="*/ 424089 w 489677"/>
                  <a:gd name="connsiteY2" fmla="*/ 14738 h 1293164"/>
                  <a:gd name="connsiteX3" fmla="*/ 254951 w 489677"/>
                  <a:gd name="connsiteY3" fmla="*/ 38422 h 1293164"/>
                  <a:gd name="connsiteX4" fmla="*/ 257195 w 489677"/>
                  <a:gd name="connsiteY4" fmla="*/ 44112 h 1293164"/>
                  <a:gd name="connsiteX5" fmla="*/ 322167 w 489677"/>
                  <a:gd name="connsiteY5" fmla="*/ 412268 h 1293164"/>
                  <a:gd name="connsiteX6" fmla="*/ 85786 w 489677"/>
                  <a:gd name="connsiteY6" fmla="*/ 1083393 h 1293164"/>
                  <a:gd name="connsiteX7" fmla="*/ 0 w 489677"/>
                  <a:gd name="connsiteY7" fmla="*/ 1176660 h 1293164"/>
                  <a:gd name="connsiteX8" fmla="*/ 119465 w 489677"/>
                  <a:gd name="connsiteY8" fmla="*/ 1293164 h 1293164"/>
                  <a:gd name="connsiteX9" fmla="*/ 172982 w 489677"/>
                  <a:gd name="connsiteY9" fmla="*/ 1239327 h 1293164"/>
                  <a:gd name="connsiteX10" fmla="*/ 489677 w 489677"/>
                  <a:gd name="connsiteY10" fmla="*/ 412268 h 1293164"/>
                  <a:gd name="connsiteX11" fmla="*/ 431725 w 489677"/>
                  <a:gd name="connsiteY11" fmla="*/ 36790 h 129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9677" h="1293164">
                    <a:moveTo>
                      <a:pt x="419149" y="0"/>
                    </a:moveTo>
                    <a:lnTo>
                      <a:pt x="419103" y="0"/>
                    </a:lnTo>
                    <a:lnTo>
                      <a:pt x="424089" y="14738"/>
                    </a:lnTo>
                    <a:lnTo>
                      <a:pt x="254951" y="38422"/>
                    </a:lnTo>
                    <a:lnTo>
                      <a:pt x="257195" y="44112"/>
                    </a:lnTo>
                    <a:cubicBezTo>
                      <a:pt x="299228" y="158909"/>
                      <a:pt x="322167" y="282910"/>
                      <a:pt x="322167" y="412268"/>
                    </a:cubicBezTo>
                    <a:cubicBezTo>
                      <a:pt x="322167" y="666365"/>
                      <a:pt x="233657" y="899789"/>
                      <a:pt x="85786" y="1083393"/>
                    </a:cubicBezTo>
                    <a:lnTo>
                      <a:pt x="0" y="1176660"/>
                    </a:lnTo>
                    <a:lnTo>
                      <a:pt x="119465" y="1293164"/>
                    </a:lnTo>
                    <a:lnTo>
                      <a:pt x="172982" y="1239327"/>
                    </a:lnTo>
                    <a:cubicBezTo>
                      <a:pt x="369886" y="1020071"/>
                      <a:pt x="489677" y="730159"/>
                      <a:pt x="489677" y="412268"/>
                    </a:cubicBezTo>
                    <a:cubicBezTo>
                      <a:pt x="489677" y="281372"/>
                      <a:pt x="469366" y="155219"/>
                      <a:pt x="431725" y="36790"/>
                    </a:cubicBezTo>
                    <a:close/>
                  </a:path>
                </a:pathLst>
              </a:custGeom>
              <a:solidFill>
                <a:schemeClr val="accent3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838200" y="419830"/>
                <a:ext cx="2476500" cy="2193062"/>
              </a:xfrm>
              <a:custGeom>
                <a:avLst/>
                <a:gdLst>
                  <a:gd name="connsiteX0" fmla="*/ 6582696 w 13165394"/>
                  <a:gd name="connsiteY0" fmla="*/ 0 h 11658600"/>
                  <a:gd name="connsiteX1" fmla="*/ 13165394 w 13165394"/>
                  <a:gd name="connsiteY1" fmla="*/ 6582698 h 11658600"/>
                  <a:gd name="connsiteX2" fmla="*/ 11008754 w 13165394"/>
                  <a:gd name="connsiteY2" fmla="*/ 11455329 h 11658600"/>
                  <a:gd name="connsiteX3" fmla="*/ 10774090 w 13165394"/>
                  <a:gd name="connsiteY3" fmla="*/ 11658600 h 11658600"/>
                  <a:gd name="connsiteX4" fmla="*/ 2391304 w 13165394"/>
                  <a:gd name="connsiteY4" fmla="*/ 11658600 h 11658600"/>
                  <a:gd name="connsiteX5" fmla="*/ 2156640 w 13165394"/>
                  <a:gd name="connsiteY5" fmla="*/ 11455329 h 11658600"/>
                  <a:gd name="connsiteX6" fmla="*/ 0 w 13165394"/>
                  <a:gd name="connsiteY6" fmla="*/ 6582698 h 11658600"/>
                  <a:gd name="connsiteX7" fmla="*/ 6582696 w 13165394"/>
                  <a:gd name="connsiteY7" fmla="*/ 0 h 1165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5394" h="11658600">
                    <a:moveTo>
                      <a:pt x="6582696" y="0"/>
                    </a:moveTo>
                    <a:cubicBezTo>
                      <a:pt x="10218220" y="0"/>
                      <a:pt x="13165394" y="2947174"/>
                      <a:pt x="13165394" y="6582698"/>
                    </a:cubicBezTo>
                    <a:cubicBezTo>
                      <a:pt x="13165394" y="8514069"/>
                      <a:pt x="12333624" y="10251170"/>
                      <a:pt x="11008754" y="11455329"/>
                    </a:cubicBezTo>
                    <a:lnTo>
                      <a:pt x="10774090" y="11658600"/>
                    </a:lnTo>
                    <a:lnTo>
                      <a:pt x="2391304" y="11658600"/>
                    </a:lnTo>
                    <a:lnTo>
                      <a:pt x="2156640" y="11455329"/>
                    </a:lnTo>
                    <a:cubicBezTo>
                      <a:pt x="831772" y="10251170"/>
                      <a:pt x="0" y="8514069"/>
                      <a:pt x="0" y="6582698"/>
                    </a:cubicBezTo>
                    <a:cubicBezTo>
                      <a:pt x="0" y="2947174"/>
                      <a:pt x="2947176" y="0"/>
                      <a:pt x="6582696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Pentagon 18"/>
              <p:cNvSpPr/>
              <p:nvPr/>
            </p:nvSpPr>
            <p:spPr>
              <a:xfrm rot="5400000">
                <a:off x="1961780" y="48084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Pentagon 171"/>
              <p:cNvSpPr/>
              <p:nvPr/>
            </p:nvSpPr>
            <p:spPr>
              <a:xfrm rot="1347023">
                <a:off x="895968" y="1250326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Pentagon 172"/>
              <p:cNvSpPr/>
              <p:nvPr/>
            </p:nvSpPr>
            <p:spPr>
              <a:xfrm rot="20252977" flipH="1">
                <a:off x="3020624" y="1250325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Pentagon 173"/>
              <p:cNvSpPr/>
              <p:nvPr/>
            </p:nvSpPr>
            <p:spPr>
              <a:xfrm rot="2720440" flipH="1" flipV="1">
                <a:off x="2748683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Pentagon 174"/>
              <p:cNvSpPr/>
              <p:nvPr/>
            </p:nvSpPr>
            <p:spPr>
              <a:xfrm rot="18879560" flipV="1">
                <a:off x="1177282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943973" y="2340551"/>
              <a:ext cx="540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30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9620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5998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25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41956" y="61667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28938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5207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75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737686" y="419830"/>
            <a:ext cx="2476501" cy="2193062"/>
            <a:chOff x="8737686" y="419830"/>
            <a:chExt cx="2476501" cy="2193062"/>
          </a:xfrm>
        </p:grpSpPr>
        <p:grpSp>
          <p:nvGrpSpPr>
            <p:cNvPr id="58" name="Group 57"/>
            <p:cNvGrpSpPr/>
            <p:nvPr/>
          </p:nvGrpSpPr>
          <p:grpSpPr>
            <a:xfrm rot="6087366">
              <a:off x="9710762" y="821175"/>
              <a:ext cx="530348" cy="1691381"/>
              <a:chOff x="-34603403" y="-10058399"/>
              <a:chExt cx="2819400" cy="899159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-33767007" y="-10058399"/>
                <a:ext cx="1146608" cy="8991598"/>
                <a:chOff x="-33767007" y="-10058399"/>
                <a:chExt cx="1146608" cy="8991598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-33767007" y="-10058399"/>
                  <a:ext cx="1146608" cy="4494553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flipV="1">
                  <a:off x="-33767007" y="-5561354"/>
                  <a:ext cx="1146608" cy="4494553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</p:grpSp>
          <p:sp>
            <p:nvSpPr>
              <p:cNvPr id="76" name="Oval 75"/>
              <p:cNvSpPr/>
              <p:nvPr/>
            </p:nvSpPr>
            <p:spPr>
              <a:xfrm>
                <a:off x="-34603403" y="-6972300"/>
                <a:ext cx="2819400" cy="28194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737686" y="419830"/>
              <a:ext cx="2476501" cy="2193062"/>
              <a:chOff x="838200" y="419830"/>
              <a:chExt cx="2476501" cy="2193062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903788" y="419830"/>
                <a:ext cx="2345325" cy="864404"/>
              </a:xfrm>
              <a:custGeom>
                <a:avLst/>
                <a:gdLst>
                  <a:gd name="connsiteX0" fmla="*/ 6234024 w 12468050"/>
                  <a:gd name="connsiteY0" fmla="*/ 0 h 4595283"/>
                  <a:gd name="connsiteX1" fmla="*/ 12417286 w 12468050"/>
                  <a:gd name="connsiteY1" fmla="*/ 4319347 h 4595283"/>
                  <a:gd name="connsiteX2" fmla="*/ 12468050 w 12468050"/>
                  <a:gd name="connsiteY2" fmla="*/ 4469375 h 4595283"/>
                  <a:gd name="connsiteX3" fmla="*/ 11568888 w 12468050"/>
                  <a:gd name="connsiteY3" fmla="*/ 4595283 h 4595283"/>
                  <a:gd name="connsiteX4" fmla="*/ 11478896 w 12468050"/>
                  <a:gd name="connsiteY4" fmla="*/ 4367041 h 4595283"/>
                  <a:gd name="connsiteX5" fmla="*/ 6234024 w 12468050"/>
                  <a:gd name="connsiteY5" fmla="*/ 890507 h 4595283"/>
                  <a:gd name="connsiteX6" fmla="*/ 989156 w 12468050"/>
                  <a:gd name="connsiteY6" fmla="*/ 4367041 h 4595283"/>
                  <a:gd name="connsiteX7" fmla="*/ 899164 w 12468050"/>
                  <a:gd name="connsiteY7" fmla="*/ 4595283 h 4595283"/>
                  <a:gd name="connsiteX8" fmla="*/ 0 w 12468050"/>
                  <a:gd name="connsiteY8" fmla="*/ 4469375 h 4595283"/>
                  <a:gd name="connsiteX9" fmla="*/ 50764 w 12468050"/>
                  <a:gd name="connsiteY9" fmla="*/ 4319347 h 4595283"/>
                  <a:gd name="connsiteX10" fmla="*/ 6234024 w 12468050"/>
                  <a:gd name="connsiteY10" fmla="*/ 0 h 459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68050" h="4595283">
                    <a:moveTo>
                      <a:pt x="6234024" y="0"/>
                    </a:moveTo>
                    <a:cubicBezTo>
                      <a:pt x="9074278" y="0"/>
                      <a:pt x="11494394" y="1798812"/>
                      <a:pt x="12417286" y="4319347"/>
                    </a:cubicBezTo>
                    <a:lnTo>
                      <a:pt x="12468050" y="4469375"/>
                    </a:lnTo>
                    <a:lnTo>
                      <a:pt x="11568888" y="4595283"/>
                    </a:lnTo>
                    <a:lnTo>
                      <a:pt x="11478896" y="4367041"/>
                    </a:lnTo>
                    <a:cubicBezTo>
                      <a:pt x="10614774" y="2324027"/>
                      <a:pt x="8591808" y="890507"/>
                      <a:pt x="6234024" y="890507"/>
                    </a:cubicBezTo>
                    <a:cubicBezTo>
                      <a:pt x="3876244" y="890507"/>
                      <a:pt x="1853276" y="2324027"/>
                      <a:pt x="989156" y="4367041"/>
                    </a:cubicBezTo>
                    <a:lnTo>
                      <a:pt x="899164" y="4595283"/>
                    </a:lnTo>
                    <a:lnTo>
                      <a:pt x="0" y="4469375"/>
                    </a:lnTo>
                    <a:lnTo>
                      <a:pt x="50764" y="4319347"/>
                    </a:lnTo>
                    <a:cubicBezTo>
                      <a:pt x="973656" y="1798813"/>
                      <a:pt x="3393776" y="0"/>
                      <a:pt x="6234024" y="0"/>
                    </a:cubicBezTo>
                    <a:close/>
                  </a:path>
                </a:pathLst>
              </a:custGeom>
              <a:solidFill>
                <a:schemeClr val="accent1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821140" y="1245812"/>
                <a:ext cx="493561" cy="1299160"/>
              </a:xfrm>
              <a:custGeom>
                <a:avLst/>
                <a:gdLst>
                  <a:gd name="connsiteX0" fmla="*/ 422987 w 493561"/>
                  <a:gd name="connsiteY0" fmla="*/ 0 h 1299160"/>
                  <a:gd name="connsiteX1" fmla="*/ 423034 w 493561"/>
                  <a:gd name="connsiteY1" fmla="*/ 0 h 1299160"/>
                  <a:gd name="connsiteX2" fmla="*/ 435609 w 493561"/>
                  <a:gd name="connsiteY2" fmla="*/ 36790 h 1299160"/>
                  <a:gd name="connsiteX3" fmla="*/ 493561 w 493561"/>
                  <a:gd name="connsiteY3" fmla="*/ 412268 h 1299160"/>
                  <a:gd name="connsiteX4" fmla="*/ 176867 w 493561"/>
                  <a:gd name="connsiteY4" fmla="*/ 1239327 h 1299160"/>
                  <a:gd name="connsiteX5" fmla="*/ 117389 w 493561"/>
                  <a:gd name="connsiteY5" fmla="*/ 1299160 h 1299160"/>
                  <a:gd name="connsiteX6" fmla="*/ 0 w 493561"/>
                  <a:gd name="connsiteY6" fmla="*/ 1180882 h 1299160"/>
                  <a:gd name="connsiteX7" fmla="*/ 89670 w 493561"/>
                  <a:gd name="connsiteY7" fmla="*/ 1083393 h 1299160"/>
                  <a:gd name="connsiteX8" fmla="*/ 326051 w 493561"/>
                  <a:gd name="connsiteY8" fmla="*/ 412268 h 1299160"/>
                  <a:gd name="connsiteX9" fmla="*/ 261079 w 493561"/>
                  <a:gd name="connsiteY9" fmla="*/ 44112 h 1299160"/>
                  <a:gd name="connsiteX10" fmla="*/ 258835 w 493561"/>
                  <a:gd name="connsiteY10" fmla="*/ 38422 h 1299160"/>
                  <a:gd name="connsiteX11" fmla="*/ 427974 w 493561"/>
                  <a:gd name="connsiteY11" fmla="*/ 14738 h 129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3561" h="1299160">
                    <a:moveTo>
                      <a:pt x="422987" y="0"/>
                    </a:moveTo>
                    <a:lnTo>
                      <a:pt x="423034" y="0"/>
                    </a:lnTo>
                    <a:lnTo>
                      <a:pt x="435609" y="36790"/>
                    </a:lnTo>
                    <a:cubicBezTo>
                      <a:pt x="473251" y="155219"/>
                      <a:pt x="493561" y="281372"/>
                      <a:pt x="493561" y="412268"/>
                    </a:cubicBezTo>
                    <a:cubicBezTo>
                      <a:pt x="493561" y="730159"/>
                      <a:pt x="373770" y="1020071"/>
                      <a:pt x="176867" y="1239327"/>
                    </a:cubicBezTo>
                    <a:lnTo>
                      <a:pt x="117389" y="1299160"/>
                    </a:lnTo>
                    <a:lnTo>
                      <a:pt x="0" y="1180882"/>
                    </a:lnTo>
                    <a:lnTo>
                      <a:pt x="89670" y="1083393"/>
                    </a:lnTo>
                    <a:cubicBezTo>
                      <a:pt x="237541" y="899789"/>
                      <a:pt x="326051" y="666365"/>
                      <a:pt x="326051" y="412268"/>
                    </a:cubicBezTo>
                    <a:cubicBezTo>
                      <a:pt x="326051" y="282910"/>
                      <a:pt x="303112" y="158909"/>
                      <a:pt x="261079" y="44112"/>
                    </a:cubicBezTo>
                    <a:lnTo>
                      <a:pt x="258835" y="38422"/>
                    </a:lnTo>
                    <a:lnTo>
                      <a:pt x="427974" y="14738"/>
                    </a:lnTo>
                    <a:close/>
                  </a:path>
                </a:pathLst>
              </a:custGeom>
              <a:solidFill>
                <a:schemeClr val="accent2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838201" y="1245812"/>
                <a:ext cx="489677" cy="1293164"/>
              </a:xfrm>
              <a:custGeom>
                <a:avLst/>
                <a:gdLst>
                  <a:gd name="connsiteX0" fmla="*/ 419149 w 489677"/>
                  <a:gd name="connsiteY0" fmla="*/ 0 h 1293164"/>
                  <a:gd name="connsiteX1" fmla="*/ 419103 w 489677"/>
                  <a:gd name="connsiteY1" fmla="*/ 0 h 1293164"/>
                  <a:gd name="connsiteX2" fmla="*/ 424089 w 489677"/>
                  <a:gd name="connsiteY2" fmla="*/ 14738 h 1293164"/>
                  <a:gd name="connsiteX3" fmla="*/ 254951 w 489677"/>
                  <a:gd name="connsiteY3" fmla="*/ 38422 h 1293164"/>
                  <a:gd name="connsiteX4" fmla="*/ 257195 w 489677"/>
                  <a:gd name="connsiteY4" fmla="*/ 44112 h 1293164"/>
                  <a:gd name="connsiteX5" fmla="*/ 322167 w 489677"/>
                  <a:gd name="connsiteY5" fmla="*/ 412268 h 1293164"/>
                  <a:gd name="connsiteX6" fmla="*/ 85786 w 489677"/>
                  <a:gd name="connsiteY6" fmla="*/ 1083393 h 1293164"/>
                  <a:gd name="connsiteX7" fmla="*/ 0 w 489677"/>
                  <a:gd name="connsiteY7" fmla="*/ 1176660 h 1293164"/>
                  <a:gd name="connsiteX8" fmla="*/ 119465 w 489677"/>
                  <a:gd name="connsiteY8" fmla="*/ 1293164 h 1293164"/>
                  <a:gd name="connsiteX9" fmla="*/ 172982 w 489677"/>
                  <a:gd name="connsiteY9" fmla="*/ 1239327 h 1293164"/>
                  <a:gd name="connsiteX10" fmla="*/ 489677 w 489677"/>
                  <a:gd name="connsiteY10" fmla="*/ 412268 h 1293164"/>
                  <a:gd name="connsiteX11" fmla="*/ 431725 w 489677"/>
                  <a:gd name="connsiteY11" fmla="*/ 36790 h 129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9677" h="1293164">
                    <a:moveTo>
                      <a:pt x="419149" y="0"/>
                    </a:moveTo>
                    <a:lnTo>
                      <a:pt x="419103" y="0"/>
                    </a:lnTo>
                    <a:lnTo>
                      <a:pt x="424089" y="14738"/>
                    </a:lnTo>
                    <a:lnTo>
                      <a:pt x="254951" y="38422"/>
                    </a:lnTo>
                    <a:lnTo>
                      <a:pt x="257195" y="44112"/>
                    </a:lnTo>
                    <a:cubicBezTo>
                      <a:pt x="299228" y="158909"/>
                      <a:pt x="322167" y="282910"/>
                      <a:pt x="322167" y="412268"/>
                    </a:cubicBezTo>
                    <a:cubicBezTo>
                      <a:pt x="322167" y="666365"/>
                      <a:pt x="233657" y="899789"/>
                      <a:pt x="85786" y="1083393"/>
                    </a:cubicBezTo>
                    <a:lnTo>
                      <a:pt x="0" y="1176660"/>
                    </a:lnTo>
                    <a:lnTo>
                      <a:pt x="119465" y="1293164"/>
                    </a:lnTo>
                    <a:lnTo>
                      <a:pt x="172982" y="1239327"/>
                    </a:lnTo>
                    <a:cubicBezTo>
                      <a:pt x="369886" y="1020071"/>
                      <a:pt x="489677" y="730159"/>
                      <a:pt x="489677" y="412268"/>
                    </a:cubicBezTo>
                    <a:cubicBezTo>
                      <a:pt x="489677" y="281372"/>
                      <a:pt x="469366" y="155219"/>
                      <a:pt x="431725" y="36790"/>
                    </a:cubicBezTo>
                    <a:close/>
                  </a:path>
                </a:pathLst>
              </a:custGeom>
              <a:solidFill>
                <a:schemeClr val="accent3">
                  <a:alpha val="8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8200" y="419830"/>
                <a:ext cx="2476500" cy="2193062"/>
              </a:xfrm>
              <a:custGeom>
                <a:avLst/>
                <a:gdLst>
                  <a:gd name="connsiteX0" fmla="*/ 6582696 w 13165394"/>
                  <a:gd name="connsiteY0" fmla="*/ 0 h 11658600"/>
                  <a:gd name="connsiteX1" fmla="*/ 13165394 w 13165394"/>
                  <a:gd name="connsiteY1" fmla="*/ 6582698 h 11658600"/>
                  <a:gd name="connsiteX2" fmla="*/ 11008754 w 13165394"/>
                  <a:gd name="connsiteY2" fmla="*/ 11455329 h 11658600"/>
                  <a:gd name="connsiteX3" fmla="*/ 10774090 w 13165394"/>
                  <a:gd name="connsiteY3" fmla="*/ 11658600 h 11658600"/>
                  <a:gd name="connsiteX4" fmla="*/ 2391304 w 13165394"/>
                  <a:gd name="connsiteY4" fmla="*/ 11658600 h 11658600"/>
                  <a:gd name="connsiteX5" fmla="*/ 2156640 w 13165394"/>
                  <a:gd name="connsiteY5" fmla="*/ 11455329 h 11658600"/>
                  <a:gd name="connsiteX6" fmla="*/ 0 w 13165394"/>
                  <a:gd name="connsiteY6" fmla="*/ 6582698 h 11658600"/>
                  <a:gd name="connsiteX7" fmla="*/ 6582696 w 13165394"/>
                  <a:gd name="connsiteY7" fmla="*/ 0 h 1165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5394" h="11658600">
                    <a:moveTo>
                      <a:pt x="6582696" y="0"/>
                    </a:moveTo>
                    <a:cubicBezTo>
                      <a:pt x="10218220" y="0"/>
                      <a:pt x="13165394" y="2947174"/>
                      <a:pt x="13165394" y="6582698"/>
                    </a:cubicBezTo>
                    <a:cubicBezTo>
                      <a:pt x="13165394" y="8514069"/>
                      <a:pt x="12333624" y="10251170"/>
                      <a:pt x="11008754" y="11455329"/>
                    </a:cubicBezTo>
                    <a:lnTo>
                      <a:pt x="10774090" y="11658600"/>
                    </a:lnTo>
                    <a:lnTo>
                      <a:pt x="2391304" y="11658600"/>
                    </a:lnTo>
                    <a:lnTo>
                      <a:pt x="2156640" y="11455329"/>
                    </a:lnTo>
                    <a:cubicBezTo>
                      <a:pt x="831772" y="10251170"/>
                      <a:pt x="0" y="8514069"/>
                      <a:pt x="0" y="6582698"/>
                    </a:cubicBezTo>
                    <a:cubicBezTo>
                      <a:pt x="0" y="2947174"/>
                      <a:pt x="2947176" y="0"/>
                      <a:pt x="6582696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Pentagon 69"/>
              <p:cNvSpPr/>
              <p:nvPr/>
            </p:nvSpPr>
            <p:spPr>
              <a:xfrm rot="5400000">
                <a:off x="1961780" y="48084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entagon 70"/>
              <p:cNvSpPr/>
              <p:nvPr/>
            </p:nvSpPr>
            <p:spPr>
              <a:xfrm rot="1347023">
                <a:off x="895968" y="1250326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Pentagon 71"/>
              <p:cNvSpPr/>
              <p:nvPr/>
            </p:nvSpPr>
            <p:spPr>
              <a:xfrm rot="20252977" flipH="1">
                <a:off x="3019374" y="1250325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entagon 72"/>
              <p:cNvSpPr/>
              <p:nvPr/>
            </p:nvSpPr>
            <p:spPr>
              <a:xfrm rot="2720440" flipH="1" flipV="1">
                <a:off x="2748683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Pentagon 73"/>
              <p:cNvSpPr/>
              <p:nvPr/>
            </p:nvSpPr>
            <p:spPr>
              <a:xfrm rot="18879560" flipV="1">
                <a:off x="1177282" y="2406174"/>
                <a:ext cx="229340" cy="107312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9703846" y="2340551"/>
              <a:ext cx="5402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30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79493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75871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25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01829" y="61667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50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88811" y="2158690"/>
              <a:ext cx="292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35080" y="1266556"/>
              <a:ext cx="335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75</a:t>
              </a:r>
              <a:endParaRPr lang="en-US" sz="11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419619" y="2612892"/>
            <a:ext cx="160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Completed Tasks</a:t>
            </a:r>
            <a:endParaRPr lang="en-US" sz="11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01504" y="2612892"/>
            <a:ext cx="160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Tasks in Progress</a:t>
            </a:r>
            <a:endParaRPr lang="en-US" sz="11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75007" y="2612892"/>
            <a:ext cx="160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Started Tasks</a:t>
            </a:r>
            <a:endParaRPr lang="en-US" sz="11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1515" y="2996214"/>
            <a:ext cx="113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Task #</a:t>
            </a:r>
            <a:endParaRPr lang="en-US" sz="1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6721" y="2996214"/>
            <a:ext cx="26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Assigned to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19978" y="2996214"/>
            <a:ext cx="26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Priority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77058" y="2996214"/>
            <a:ext cx="28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Status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72031" y="2996214"/>
            <a:ext cx="257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Complete</a:t>
            </a:r>
            <a:endParaRPr lang="en-US" sz="1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41515" y="3429000"/>
            <a:ext cx="11906399" cy="0"/>
          </a:xfrm>
          <a:prstGeom prst="line">
            <a:avLst/>
          </a:prstGeom>
          <a:ln w="3175"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1515" y="3480289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87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76721" y="3480289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Philip Larkin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19978" y="3480289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High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77058" y="3480289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Done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731142" y="3508987"/>
            <a:ext cx="610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75%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1515" y="3805107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10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76721" y="3805107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Vivienne Caya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19978" y="3805107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High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77058" y="3805107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Done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1080" y="3828130"/>
            <a:ext cx="610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Done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1515" y="4129925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22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6721" y="4129925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Daniel Wright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19978" y="4129925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High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77058" y="4129925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 Progress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731080" y="4160954"/>
            <a:ext cx="610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50%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1515" y="4454743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34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76721" y="4454743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Anthony Tiller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19978" y="4454743"/>
            <a:ext cx="268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Normal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77058" y="4454743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In Progress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31080" y="4485675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1515" y="4779561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47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76721" y="4779561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Raymond Funk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19978" y="4779561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Normal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77058" y="4779561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In </a:t>
            </a:r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Progress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31081" y="4806284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1515" y="5104379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93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76721" y="5104379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Rice Kazantsev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19978" y="5104379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Normal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77058" y="5104379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In Progress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731081" y="5133463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1515" y="5429197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88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76721" y="5429197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Ann Britt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19978" y="5429197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Low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377058" y="5429197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Not Started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731081" y="5448400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515" y="5754015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76721" y="5754015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Robert Thies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919978" y="5754015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Low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377058" y="5754015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In Progress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731081" y="5782050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1515" y="6078833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25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276721" y="6078833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Lorena Mario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919978" y="6078833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Low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7058" y="6078833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Canceled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731081" y="6116031"/>
            <a:ext cx="6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1515" y="6403650"/>
            <a:ext cx="113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84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76721" y="6403650"/>
            <a:ext cx="264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David Ford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19978" y="6403650"/>
            <a:ext cx="268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Low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377058" y="6403650"/>
            <a:ext cx="285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Not Started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703846" y="6434421"/>
            <a:ext cx="6378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80%</a:t>
            </a:r>
            <a:endParaRPr lang="en-US" sz="105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4773191" y="3558492"/>
            <a:ext cx="144000" cy="144000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4773191" y="3891452"/>
            <a:ext cx="144000" cy="144000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Diamond 148"/>
          <p:cNvSpPr/>
          <p:nvPr/>
        </p:nvSpPr>
        <p:spPr>
          <a:xfrm>
            <a:off x="4773191" y="4210656"/>
            <a:ext cx="144000" cy="144000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 153"/>
          <p:cNvSpPr/>
          <p:nvPr/>
        </p:nvSpPr>
        <p:spPr>
          <a:xfrm>
            <a:off x="4773191" y="4549326"/>
            <a:ext cx="144000" cy="108000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Freeform 154"/>
          <p:cNvSpPr/>
          <p:nvPr/>
        </p:nvSpPr>
        <p:spPr>
          <a:xfrm>
            <a:off x="4773191" y="4881784"/>
            <a:ext cx="144000" cy="108000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Freeform 155"/>
          <p:cNvSpPr/>
          <p:nvPr/>
        </p:nvSpPr>
        <p:spPr>
          <a:xfrm>
            <a:off x="4773191" y="5207199"/>
            <a:ext cx="144000" cy="108000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4782191" y="5523093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4782191" y="5843458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782191" y="6169721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782191" y="6492562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7087470" y="3567492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7087470" y="3898331"/>
            <a:ext cx="126000" cy="12600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7087470" y="4221172"/>
            <a:ext cx="126000" cy="12600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7087470" y="4540326"/>
            <a:ext cx="126000" cy="12600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/>
          <p:cNvSpPr/>
          <p:nvPr/>
        </p:nvSpPr>
        <p:spPr>
          <a:xfrm>
            <a:off x="7087470" y="4872784"/>
            <a:ext cx="126000" cy="12600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7087470" y="5195625"/>
            <a:ext cx="126000" cy="12600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7087470" y="5518933"/>
            <a:ext cx="126000" cy="12600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7087470" y="5845016"/>
            <a:ext cx="126000" cy="12600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087470" y="6175279"/>
            <a:ext cx="126000" cy="126000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087470" y="6496790"/>
            <a:ext cx="126000" cy="12600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0342303" y="3540219"/>
            <a:ext cx="835337" cy="183420"/>
            <a:chOff x="2892186" y="5260228"/>
            <a:chExt cx="838854" cy="228601"/>
          </a:xfrm>
          <a:noFill/>
        </p:grpSpPr>
        <p:sp>
          <p:nvSpPr>
            <p:cNvPr id="89" name="Round Same Side Corner Rectangle 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ound Same Side Corner Rectangle 177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342303" y="3869621"/>
            <a:ext cx="835337" cy="183420"/>
            <a:chOff x="2892186" y="5260228"/>
            <a:chExt cx="838854" cy="228601"/>
          </a:xfrm>
          <a:noFill/>
        </p:grpSpPr>
        <p:sp>
          <p:nvSpPr>
            <p:cNvPr id="183" name="Round Same Side Corner Rectangle 182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ound Same Side Corner Rectangle 184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0342303" y="4198382"/>
            <a:ext cx="835337" cy="183420"/>
            <a:chOff x="2892186" y="5260228"/>
            <a:chExt cx="838854" cy="228601"/>
          </a:xfrm>
          <a:noFill/>
        </p:grpSpPr>
        <p:sp>
          <p:nvSpPr>
            <p:cNvPr id="189" name="Round Same Side Corner Rectangle 1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ound Same Side Corner Rectangle 19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342303" y="4521222"/>
            <a:ext cx="835337" cy="183420"/>
            <a:chOff x="2892186" y="5260228"/>
            <a:chExt cx="838854" cy="228601"/>
          </a:xfrm>
          <a:noFill/>
        </p:grpSpPr>
        <p:sp>
          <p:nvSpPr>
            <p:cNvPr id="194" name="Round Same Side Corner Rectangle 19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ound Same Side Corner Rectangle 19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342303" y="4841739"/>
            <a:ext cx="835337" cy="183420"/>
            <a:chOff x="2892186" y="5260228"/>
            <a:chExt cx="838854" cy="228601"/>
          </a:xfrm>
          <a:noFill/>
        </p:grpSpPr>
        <p:sp>
          <p:nvSpPr>
            <p:cNvPr id="199" name="Round Same Side Corner Rectangle 19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ound Same Side Corner Rectangle 20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0342303" y="5172613"/>
            <a:ext cx="835337" cy="183420"/>
            <a:chOff x="2892186" y="5260228"/>
            <a:chExt cx="838854" cy="228601"/>
          </a:xfrm>
          <a:noFill/>
        </p:grpSpPr>
        <p:sp>
          <p:nvSpPr>
            <p:cNvPr id="204" name="Round Same Side Corner Rectangle 20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 Same Side Corner Rectangle 20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0342303" y="5487743"/>
            <a:ext cx="835337" cy="183420"/>
            <a:chOff x="2892186" y="5260228"/>
            <a:chExt cx="838854" cy="228601"/>
          </a:xfrm>
          <a:noFill/>
        </p:grpSpPr>
        <p:sp>
          <p:nvSpPr>
            <p:cNvPr id="209" name="Round Same Side Corner Rectangle 20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 Same Side Corner Rectangle 21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342303" y="5808913"/>
            <a:ext cx="835337" cy="183420"/>
            <a:chOff x="2892186" y="5260228"/>
            <a:chExt cx="838854" cy="228601"/>
          </a:xfrm>
          <a:noFill/>
        </p:grpSpPr>
        <p:sp>
          <p:nvSpPr>
            <p:cNvPr id="214" name="Round Same Side Corner Rectangle 21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 Same Side Corner Rectangle 21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342303" y="6150541"/>
            <a:ext cx="835337" cy="183420"/>
            <a:chOff x="2892186" y="5260228"/>
            <a:chExt cx="838854" cy="228601"/>
          </a:xfrm>
          <a:noFill/>
        </p:grpSpPr>
        <p:sp>
          <p:nvSpPr>
            <p:cNvPr id="219" name="Round Same Side Corner Rectangle 21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ound Same Side Corner Rectangle 22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42303" y="6472444"/>
            <a:ext cx="835337" cy="183420"/>
            <a:chOff x="2892186" y="5260228"/>
            <a:chExt cx="838854" cy="228601"/>
          </a:xfrm>
          <a:noFill/>
        </p:grpSpPr>
        <p:sp>
          <p:nvSpPr>
            <p:cNvPr id="224" name="Round Same Side Corner Rectangle 22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ound Same Side Corner Rectangle 22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0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1720339" y="170694"/>
            <a:ext cx="216000" cy="216000"/>
            <a:chOff x="5418138" y="771525"/>
            <a:chExt cx="4713287" cy="4456960"/>
          </a:xfrm>
          <a:solidFill>
            <a:schemeClr val="accent6">
              <a:lumMod val="75000"/>
            </a:schemeClr>
          </a:solidFill>
        </p:grpSpPr>
        <p:sp>
          <p:nvSpPr>
            <p:cNvPr id="235" name="Freeform 234"/>
            <p:cNvSpPr/>
            <p:nvPr/>
          </p:nvSpPr>
          <p:spPr>
            <a:xfrm>
              <a:off x="6114909" y="1566144"/>
              <a:ext cx="3319744" cy="3662341"/>
            </a:xfrm>
            <a:custGeom>
              <a:avLst/>
              <a:gdLst>
                <a:gd name="connsiteX0" fmla="*/ 1659872 w 3319744"/>
                <a:gd name="connsiteY0" fmla="*/ 0 h 3662341"/>
                <a:gd name="connsiteX1" fmla="*/ 3319744 w 3319744"/>
                <a:gd name="connsiteY1" fmla="*/ 1481856 h 3662341"/>
                <a:gd name="connsiteX2" fmla="*/ 3319744 w 3319744"/>
                <a:gd name="connsiteY2" fmla="*/ 3662341 h 3662341"/>
                <a:gd name="connsiteX3" fmla="*/ 2204058 w 3319744"/>
                <a:gd name="connsiteY3" fmla="*/ 3662341 h 3662341"/>
                <a:gd name="connsiteX4" fmla="*/ 2204058 w 3319744"/>
                <a:gd name="connsiteY4" fmla="*/ 2367691 h 3662341"/>
                <a:gd name="connsiteX5" fmla="*/ 2080223 w 3319744"/>
                <a:gd name="connsiteY5" fmla="*/ 2243856 h 3662341"/>
                <a:gd name="connsiteX6" fmla="*/ 1239521 w 3319744"/>
                <a:gd name="connsiteY6" fmla="*/ 2243856 h 3662341"/>
                <a:gd name="connsiteX7" fmla="*/ 1115686 w 3319744"/>
                <a:gd name="connsiteY7" fmla="*/ 2367691 h 3662341"/>
                <a:gd name="connsiteX8" fmla="*/ 1115686 w 3319744"/>
                <a:gd name="connsiteY8" fmla="*/ 3662341 h 3662341"/>
                <a:gd name="connsiteX9" fmla="*/ 0 w 3319744"/>
                <a:gd name="connsiteY9" fmla="*/ 3662341 h 3662341"/>
                <a:gd name="connsiteX10" fmla="*/ 0 w 3319744"/>
                <a:gd name="connsiteY10" fmla="*/ 1481856 h 36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9744" h="3662341">
                  <a:moveTo>
                    <a:pt x="1659872" y="0"/>
                  </a:moveTo>
                  <a:lnTo>
                    <a:pt x="3319744" y="1481856"/>
                  </a:lnTo>
                  <a:lnTo>
                    <a:pt x="3319744" y="3662341"/>
                  </a:lnTo>
                  <a:lnTo>
                    <a:pt x="2204058" y="3662341"/>
                  </a:lnTo>
                  <a:lnTo>
                    <a:pt x="2204058" y="2367691"/>
                  </a:lnTo>
                  <a:cubicBezTo>
                    <a:pt x="2204058" y="2299299"/>
                    <a:pt x="2148615" y="2243856"/>
                    <a:pt x="2080223" y="2243856"/>
                  </a:cubicBezTo>
                  <a:lnTo>
                    <a:pt x="1239521" y="2243856"/>
                  </a:lnTo>
                  <a:cubicBezTo>
                    <a:pt x="1171129" y="2243856"/>
                    <a:pt x="1115686" y="2299299"/>
                    <a:pt x="1115686" y="2367691"/>
                  </a:cubicBezTo>
                  <a:lnTo>
                    <a:pt x="1115686" y="3662341"/>
                  </a:lnTo>
                  <a:lnTo>
                    <a:pt x="0" y="3662341"/>
                  </a:lnTo>
                  <a:lnTo>
                    <a:pt x="0" y="14818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5418138" y="771525"/>
              <a:ext cx="4713287" cy="2357438"/>
            </a:xfrm>
            <a:custGeom>
              <a:avLst/>
              <a:gdLst>
                <a:gd name="T0" fmla="*/ 4438 w 8908"/>
                <a:gd name="T1" fmla="*/ 0 h 4455"/>
                <a:gd name="T2" fmla="*/ 0 w 8908"/>
                <a:gd name="T3" fmla="*/ 3928 h 4455"/>
                <a:gd name="T4" fmla="*/ 468 w 8908"/>
                <a:gd name="T5" fmla="*/ 4455 h 4455"/>
                <a:gd name="T6" fmla="*/ 4455 w 8908"/>
                <a:gd name="T7" fmla="*/ 924 h 4455"/>
                <a:gd name="T8" fmla="*/ 8442 w 8908"/>
                <a:gd name="T9" fmla="*/ 4455 h 4455"/>
                <a:gd name="T10" fmla="*/ 8908 w 8908"/>
                <a:gd name="T11" fmla="*/ 3928 h 4455"/>
                <a:gd name="T12" fmla="*/ 4472 w 8908"/>
                <a:gd name="T13" fmla="*/ 0 h 4455"/>
                <a:gd name="T14" fmla="*/ 4455 w 8908"/>
                <a:gd name="T15" fmla="*/ 20 h 4455"/>
                <a:gd name="T16" fmla="*/ 4438 w 8908"/>
                <a:gd name="T17" fmla="*/ 0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08" h="4455">
                  <a:moveTo>
                    <a:pt x="4438" y="0"/>
                  </a:moveTo>
                  <a:lnTo>
                    <a:pt x="0" y="3928"/>
                  </a:lnTo>
                  <a:lnTo>
                    <a:pt x="468" y="4455"/>
                  </a:lnTo>
                  <a:lnTo>
                    <a:pt x="4455" y="924"/>
                  </a:lnTo>
                  <a:lnTo>
                    <a:pt x="8442" y="4455"/>
                  </a:lnTo>
                  <a:lnTo>
                    <a:pt x="8908" y="3928"/>
                  </a:lnTo>
                  <a:lnTo>
                    <a:pt x="4472" y="0"/>
                  </a:lnTo>
                  <a:lnTo>
                    <a:pt x="4455" y="20"/>
                  </a:lnTo>
                  <a:lnTo>
                    <a:pt x="4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119813" y="1071563"/>
              <a:ext cx="595312" cy="884238"/>
            </a:xfrm>
            <a:custGeom>
              <a:avLst/>
              <a:gdLst>
                <a:gd name="T0" fmla="*/ 0 w 1124"/>
                <a:gd name="T1" fmla="*/ 0 h 1673"/>
                <a:gd name="T2" fmla="*/ 1124 w 1124"/>
                <a:gd name="T3" fmla="*/ 0 h 1673"/>
                <a:gd name="T4" fmla="*/ 1114 w 1124"/>
                <a:gd name="T5" fmla="*/ 665 h 1673"/>
                <a:gd name="T6" fmla="*/ 0 w 1124"/>
                <a:gd name="T7" fmla="*/ 1673 h 1673"/>
                <a:gd name="T8" fmla="*/ 0 w 112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673">
                  <a:moveTo>
                    <a:pt x="0" y="0"/>
                  </a:moveTo>
                  <a:lnTo>
                    <a:pt x="1124" y="0"/>
                  </a:lnTo>
                  <a:lnTo>
                    <a:pt x="1114" y="665"/>
                  </a:lnTo>
                  <a:lnTo>
                    <a:pt x="0" y="167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227105" y="183469"/>
            <a:ext cx="272572" cy="190450"/>
            <a:chOff x="12467967" y="2805112"/>
            <a:chExt cx="477783" cy="333834"/>
          </a:xfrm>
        </p:grpSpPr>
        <p:sp>
          <p:nvSpPr>
            <p:cNvPr id="238" name="Oval 26"/>
            <p:cNvSpPr>
              <a:spLocks noChangeArrowheads="1"/>
            </p:cNvSpPr>
            <p:nvPr/>
          </p:nvSpPr>
          <p:spPr bwMode="auto">
            <a:xfrm>
              <a:off x="12515017" y="2868160"/>
              <a:ext cx="93159" cy="94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467967" y="2991431"/>
              <a:ext cx="104210" cy="147515"/>
            </a:xfrm>
            <a:custGeom>
              <a:avLst/>
              <a:gdLst>
                <a:gd name="connsiteX0" fmla="*/ 37895 w 104210"/>
                <a:gd name="connsiteY0" fmla="*/ 0 h 147515"/>
                <a:gd name="connsiteX1" fmla="*/ 104210 w 104210"/>
                <a:gd name="connsiteY1" fmla="*/ 0 h 147515"/>
                <a:gd name="connsiteX2" fmla="*/ 100421 w 104210"/>
                <a:gd name="connsiteY2" fmla="*/ 21021 h 147515"/>
                <a:gd name="connsiteX3" fmla="*/ 100421 w 104210"/>
                <a:gd name="connsiteY3" fmla="*/ 101640 h 147515"/>
                <a:gd name="connsiteX4" fmla="*/ 100421 w 104210"/>
                <a:gd name="connsiteY4" fmla="*/ 147515 h 147515"/>
                <a:gd name="connsiteX5" fmla="*/ 0 w 104210"/>
                <a:gd name="connsiteY5" fmla="*/ 147515 h 147515"/>
                <a:gd name="connsiteX6" fmla="*/ 0 w 104210"/>
                <a:gd name="connsiteY6" fmla="*/ 123885 h 147515"/>
                <a:gd name="connsiteX7" fmla="*/ 0 w 104210"/>
                <a:gd name="connsiteY7" fmla="*/ 34398 h 147515"/>
                <a:gd name="connsiteX8" fmla="*/ 37895 w 104210"/>
                <a:gd name="connsiteY8" fmla="*/ 0 h 14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210" h="147515">
                  <a:moveTo>
                    <a:pt x="37895" y="0"/>
                  </a:moveTo>
                  <a:cubicBezTo>
                    <a:pt x="37895" y="0"/>
                    <a:pt x="37895" y="0"/>
                    <a:pt x="104210" y="0"/>
                  </a:cubicBezTo>
                  <a:cubicBezTo>
                    <a:pt x="102315" y="7644"/>
                    <a:pt x="100421" y="13377"/>
                    <a:pt x="100421" y="21021"/>
                  </a:cubicBezTo>
                  <a:cubicBezTo>
                    <a:pt x="100421" y="21021"/>
                    <a:pt x="100421" y="21021"/>
                    <a:pt x="100421" y="101640"/>
                  </a:cubicBezTo>
                  <a:lnTo>
                    <a:pt x="100421" y="147515"/>
                  </a:lnTo>
                  <a:lnTo>
                    <a:pt x="0" y="147515"/>
                  </a:lnTo>
                  <a:lnTo>
                    <a:pt x="0" y="123885"/>
                  </a:lnTo>
                  <a:cubicBezTo>
                    <a:pt x="0" y="102118"/>
                    <a:pt x="0" y="73095"/>
                    <a:pt x="0" y="34398"/>
                  </a:cubicBezTo>
                  <a:cubicBezTo>
                    <a:pt x="0" y="19110"/>
                    <a:pt x="17053" y="0"/>
                    <a:pt x="3789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2591464" y="2967907"/>
              <a:ext cx="231488" cy="171039"/>
            </a:xfrm>
            <a:custGeom>
              <a:avLst/>
              <a:gdLst>
                <a:gd name="connsiteX0" fmla="*/ 45539 w 231488"/>
                <a:gd name="connsiteY0" fmla="*/ 0 h 171039"/>
                <a:gd name="connsiteX1" fmla="*/ 184052 w 231488"/>
                <a:gd name="connsiteY1" fmla="*/ 0 h 171039"/>
                <a:gd name="connsiteX2" fmla="*/ 231488 w 231488"/>
                <a:gd name="connsiteY2" fmla="*/ 44005 h 171039"/>
                <a:gd name="connsiteX3" fmla="*/ 231488 w 231488"/>
                <a:gd name="connsiteY3" fmla="*/ 124720 h 171039"/>
                <a:gd name="connsiteX4" fmla="*/ 231488 w 231488"/>
                <a:gd name="connsiteY4" fmla="*/ 171039 h 171039"/>
                <a:gd name="connsiteX5" fmla="*/ 0 w 231488"/>
                <a:gd name="connsiteY5" fmla="*/ 171039 h 171039"/>
                <a:gd name="connsiteX6" fmla="*/ 0 w 231488"/>
                <a:gd name="connsiteY6" fmla="*/ 154615 h 171039"/>
                <a:gd name="connsiteX7" fmla="*/ 0 w 231488"/>
                <a:gd name="connsiteY7" fmla="*/ 44005 h 171039"/>
                <a:gd name="connsiteX8" fmla="*/ 45539 w 231488"/>
                <a:gd name="connsiteY8" fmla="*/ 0 h 17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488" h="171039">
                  <a:moveTo>
                    <a:pt x="45539" y="0"/>
                  </a:moveTo>
                  <a:cubicBezTo>
                    <a:pt x="45539" y="0"/>
                    <a:pt x="45539" y="0"/>
                    <a:pt x="184052" y="0"/>
                  </a:cubicBezTo>
                  <a:cubicBezTo>
                    <a:pt x="212514" y="0"/>
                    <a:pt x="231488" y="24872"/>
                    <a:pt x="231488" y="44005"/>
                  </a:cubicBezTo>
                  <a:cubicBezTo>
                    <a:pt x="231488" y="44005"/>
                    <a:pt x="231488" y="44005"/>
                    <a:pt x="231488" y="124720"/>
                  </a:cubicBezTo>
                  <a:lnTo>
                    <a:pt x="231488" y="171039"/>
                  </a:lnTo>
                  <a:lnTo>
                    <a:pt x="0" y="171039"/>
                  </a:lnTo>
                  <a:lnTo>
                    <a:pt x="0" y="154615"/>
                  </a:lnTo>
                  <a:cubicBezTo>
                    <a:pt x="0" y="127709"/>
                    <a:pt x="0" y="91836"/>
                    <a:pt x="0" y="44005"/>
                  </a:cubicBezTo>
                  <a:cubicBezTo>
                    <a:pt x="0" y="24872"/>
                    <a:pt x="18974" y="0"/>
                    <a:pt x="4553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9"/>
            <p:cNvSpPr>
              <a:spLocks noChangeArrowheads="1"/>
            </p:cNvSpPr>
            <p:nvPr/>
          </p:nvSpPr>
          <p:spPr bwMode="auto">
            <a:xfrm>
              <a:off x="12649806" y="2805112"/>
              <a:ext cx="113862" cy="1148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5"/>
            <p:cNvSpPr>
              <a:spLocks noChangeArrowheads="1"/>
            </p:cNvSpPr>
            <p:nvPr/>
          </p:nvSpPr>
          <p:spPr bwMode="auto">
            <a:xfrm>
              <a:off x="12806481" y="2870982"/>
              <a:ext cx="92219" cy="912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2842239" y="2991431"/>
              <a:ext cx="103511" cy="147515"/>
            </a:xfrm>
            <a:custGeom>
              <a:avLst/>
              <a:gdLst>
                <a:gd name="connsiteX0" fmla="*/ 0 w 103511"/>
                <a:gd name="connsiteY0" fmla="*/ 0 h 147515"/>
                <a:gd name="connsiteX1" fmla="*/ 65871 w 103511"/>
                <a:gd name="connsiteY1" fmla="*/ 0 h 147515"/>
                <a:gd name="connsiteX2" fmla="*/ 103511 w 103511"/>
                <a:gd name="connsiteY2" fmla="*/ 36306 h 147515"/>
                <a:gd name="connsiteX3" fmla="*/ 103511 w 103511"/>
                <a:gd name="connsiteY3" fmla="*/ 139994 h 147515"/>
                <a:gd name="connsiteX4" fmla="*/ 103511 w 103511"/>
                <a:gd name="connsiteY4" fmla="*/ 147515 h 147515"/>
                <a:gd name="connsiteX5" fmla="*/ 3764 w 103511"/>
                <a:gd name="connsiteY5" fmla="*/ 147515 h 147515"/>
                <a:gd name="connsiteX6" fmla="*/ 3764 w 103511"/>
                <a:gd name="connsiteY6" fmla="*/ 131489 h 147515"/>
                <a:gd name="connsiteX7" fmla="*/ 3764 w 103511"/>
                <a:gd name="connsiteY7" fmla="*/ 21019 h 147515"/>
                <a:gd name="connsiteX8" fmla="*/ 0 w 103511"/>
                <a:gd name="connsiteY8" fmla="*/ 0 h 14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511" h="147515">
                  <a:moveTo>
                    <a:pt x="0" y="0"/>
                  </a:moveTo>
                  <a:cubicBezTo>
                    <a:pt x="0" y="0"/>
                    <a:pt x="0" y="0"/>
                    <a:pt x="65871" y="0"/>
                  </a:cubicBezTo>
                  <a:cubicBezTo>
                    <a:pt x="88455" y="0"/>
                    <a:pt x="103511" y="21019"/>
                    <a:pt x="103511" y="36306"/>
                  </a:cubicBezTo>
                  <a:cubicBezTo>
                    <a:pt x="103511" y="36306"/>
                    <a:pt x="103511" y="36306"/>
                    <a:pt x="103511" y="139994"/>
                  </a:cubicBezTo>
                  <a:lnTo>
                    <a:pt x="103511" y="147515"/>
                  </a:lnTo>
                  <a:lnTo>
                    <a:pt x="3764" y="147515"/>
                  </a:lnTo>
                  <a:lnTo>
                    <a:pt x="3764" y="131489"/>
                  </a:lnTo>
                  <a:cubicBezTo>
                    <a:pt x="3764" y="104618"/>
                    <a:pt x="3764" y="68790"/>
                    <a:pt x="3764" y="21019"/>
                  </a:cubicBezTo>
                  <a:cubicBezTo>
                    <a:pt x="3764" y="15287"/>
                    <a:pt x="1882" y="764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flipH="1">
            <a:off x="10654648" y="152400"/>
            <a:ext cx="10800" cy="252588"/>
          </a:xfrm>
          <a:custGeom>
            <a:avLst/>
            <a:gdLst>
              <a:gd name="connsiteX0" fmla="*/ 0 w 2121588"/>
              <a:gd name="connsiteY0" fmla="*/ 7841095 h 15682190"/>
              <a:gd name="connsiteX1" fmla="*/ 1060794 w 2121588"/>
              <a:gd name="connsiteY1" fmla="*/ 0 h 15682190"/>
              <a:gd name="connsiteX2" fmla="*/ 2121588 w 2121588"/>
              <a:gd name="connsiteY2" fmla="*/ 7841095 h 15682190"/>
              <a:gd name="connsiteX3" fmla="*/ 1060794 w 2121588"/>
              <a:gd name="connsiteY3" fmla="*/ 15682190 h 15682190"/>
              <a:gd name="connsiteX4" fmla="*/ 0 w 2121588"/>
              <a:gd name="connsiteY4" fmla="*/ 7841095 h 15682190"/>
              <a:gd name="connsiteX0" fmla="*/ 0 w 2121588"/>
              <a:gd name="connsiteY0" fmla="*/ 7841095 h 15682190"/>
              <a:gd name="connsiteX1" fmla="*/ 1060794 w 2121588"/>
              <a:gd name="connsiteY1" fmla="*/ 0 h 15682190"/>
              <a:gd name="connsiteX2" fmla="*/ 2121588 w 2121588"/>
              <a:gd name="connsiteY2" fmla="*/ 7841095 h 15682190"/>
              <a:gd name="connsiteX3" fmla="*/ 1060794 w 2121588"/>
              <a:gd name="connsiteY3" fmla="*/ 15682190 h 15682190"/>
              <a:gd name="connsiteX4" fmla="*/ 0 w 2121588"/>
              <a:gd name="connsiteY4" fmla="*/ 7841095 h 15682190"/>
              <a:gd name="connsiteX0" fmla="*/ 0 w 2121588"/>
              <a:gd name="connsiteY0" fmla="*/ 7841095 h 15682190"/>
              <a:gd name="connsiteX1" fmla="*/ 1060794 w 2121588"/>
              <a:gd name="connsiteY1" fmla="*/ 0 h 15682190"/>
              <a:gd name="connsiteX2" fmla="*/ 2121588 w 2121588"/>
              <a:gd name="connsiteY2" fmla="*/ 7841095 h 15682190"/>
              <a:gd name="connsiteX3" fmla="*/ 1060794 w 2121588"/>
              <a:gd name="connsiteY3" fmla="*/ 15682190 h 15682190"/>
              <a:gd name="connsiteX4" fmla="*/ 0 w 2121588"/>
              <a:gd name="connsiteY4" fmla="*/ 7841095 h 15682190"/>
              <a:gd name="connsiteX0" fmla="*/ 0 w 2121588"/>
              <a:gd name="connsiteY0" fmla="*/ 7841095 h 15682190"/>
              <a:gd name="connsiteX1" fmla="*/ 1060794 w 2121588"/>
              <a:gd name="connsiteY1" fmla="*/ 0 h 15682190"/>
              <a:gd name="connsiteX2" fmla="*/ 2121588 w 2121588"/>
              <a:gd name="connsiteY2" fmla="*/ 7841095 h 15682190"/>
              <a:gd name="connsiteX3" fmla="*/ 1060794 w 2121588"/>
              <a:gd name="connsiteY3" fmla="*/ 15682190 h 15682190"/>
              <a:gd name="connsiteX4" fmla="*/ 0 w 2121588"/>
              <a:gd name="connsiteY4" fmla="*/ 7841095 h 15682190"/>
              <a:gd name="connsiteX0" fmla="*/ 0 w 2121588"/>
              <a:gd name="connsiteY0" fmla="*/ 7841095 h 15682190"/>
              <a:gd name="connsiteX1" fmla="*/ 1060794 w 2121588"/>
              <a:gd name="connsiteY1" fmla="*/ 0 h 15682190"/>
              <a:gd name="connsiteX2" fmla="*/ 2121588 w 2121588"/>
              <a:gd name="connsiteY2" fmla="*/ 7841095 h 15682190"/>
              <a:gd name="connsiteX3" fmla="*/ 1060794 w 2121588"/>
              <a:gd name="connsiteY3" fmla="*/ 15682190 h 15682190"/>
              <a:gd name="connsiteX4" fmla="*/ 0 w 2121588"/>
              <a:gd name="connsiteY4" fmla="*/ 7841095 h 15682190"/>
              <a:gd name="connsiteX0" fmla="*/ 132600 w 1193394"/>
              <a:gd name="connsiteY0" fmla="*/ 15900155 h 15900155"/>
              <a:gd name="connsiteX1" fmla="*/ 132600 w 1193394"/>
              <a:gd name="connsiteY1" fmla="*/ 217965 h 15900155"/>
              <a:gd name="connsiteX2" fmla="*/ 1193394 w 1193394"/>
              <a:gd name="connsiteY2" fmla="*/ 8059060 h 15900155"/>
              <a:gd name="connsiteX3" fmla="*/ 132600 w 1193394"/>
              <a:gd name="connsiteY3" fmla="*/ 15900155 h 15900155"/>
              <a:gd name="connsiteX0" fmla="*/ 132600 w 1193394"/>
              <a:gd name="connsiteY0" fmla="*/ 15900155 h 15900155"/>
              <a:gd name="connsiteX1" fmla="*/ 132600 w 1193394"/>
              <a:gd name="connsiteY1" fmla="*/ 217965 h 15900155"/>
              <a:gd name="connsiteX2" fmla="*/ 1193394 w 1193394"/>
              <a:gd name="connsiteY2" fmla="*/ 8059060 h 15900155"/>
              <a:gd name="connsiteX3" fmla="*/ 132600 w 1193394"/>
              <a:gd name="connsiteY3" fmla="*/ 15900155 h 15900155"/>
              <a:gd name="connsiteX0" fmla="*/ 132600 w 1193394"/>
              <a:gd name="connsiteY0" fmla="*/ 15900155 h 15900155"/>
              <a:gd name="connsiteX1" fmla="*/ 132600 w 1193394"/>
              <a:gd name="connsiteY1" fmla="*/ 217965 h 15900155"/>
              <a:gd name="connsiteX2" fmla="*/ 1193394 w 1193394"/>
              <a:gd name="connsiteY2" fmla="*/ 8059060 h 15900155"/>
              <a:gd name="connsiteX3" fmla="*/ 132600 w 1193394"/>
              <a:gd name="connsiteY3" fmla="*/ 15900155 h 15900155"/>
              <a:gd name="connsiteX0" fmla="*/ 216741 w 1277535"/>
              <a:gd name="connsiteY0" fmla="*/ 15900155 h 15900155"/>
              <a:gd name="connsiteX1" fmla="*/ 216741 w 1277535"/>
              <a:gd name="connsiteY1" fmla="*/ 217965 h 15900155"/>
              <a:gd name="connsiteX2" fmla="*/ 1277535 w 1277535"/>
              <a:gd name="connsiteY2" fmla="*/ 8059060 h 15900155"/>
              <a:gd name="connsiteX3" fmla="*/ 216741 w 1277535"/>
              <a:gd name="connsiteY3" fmla="*/ 15900155 h 15900155"/>
              <a:gd name="connsiteX0" fmla="*/ 216741 w 1277535"/>
              <a:gd name="connsiteY0" fmla="*/ 15900155 h 15900155"/>
              <a:gd name="connsiteX1" fmla="*/ 216741 w 1277535"/>
              <a:gd name="connsiteY1" fmla="*/ 217965 h 15900155"/>
              <a:gd name="connsiteX2" fmla="*/ 1277535 w 1277535"/>
              <a:gd name="connsiteY2" fmla="*/ 8059060 h 15900155"/>
              <a:gd name="connsiteX3" fmla="*/ 216741 w 1277535"/>
              <a:gd name="connsiteY3" fmla="*/ 15900155 h 15900155"/>
              <a:gd name="connsiteX0" fmla="*/ 216741 w 1277535"/>
              <a:gd name="connsiteY0" fmla="*/ 15682190 h 15682190"/>
              <a:gd name="connsiteX1" fmla="*/ 216741 w 1277535"/>
              <a:gd name="connsiteY1" fmla="*/ 0 h 15682190"/>
              <a:gd name="connsiteX2" fmla="*/ 1277535 w 1277535"/>
              <a:gd name="connsiteY2" fmla="*/ 7841095 h 15682190"/>
              <a:gd name="connsiteX3" fmla="*/ 216741 w 1277535"/>
              <a:gd name="connsiteY3" fmla="*/ 15682190 h 15682190"/>
              <a:gd name="connsiteX0" fmla="*/ 216741 w 216741"/>
              <a:gd name="connsiteY0" fmla="*/ 15682190 h 15682190"/>
              <a:gd name="connsiteX1" fmla="*/ 216741 w 216741"/>
              <a:gd name="connsiteY1" fmla="*/ 0 h 15682190"/>
              <a:gd name="connsiteX2" fmla="*/ 216741 w 216741"/>
              <a:gd name="connsiteY2" fmla="*/ 15682190 h 15682190"/>
              <a:gd name="connsiteX0" fmla="*/ 216741 w 335274"/>
              <a:gd name="connsiteY0" fmla="*/ 15682190 h 15682190"/>
              <a:gd name="connsiteX1" fmla="*/ 216741 w 335274"/>
              <a:gd name="connsiteY1" fmla="*/ 0 h 15682190"/>
              <a:gd name="connsiteX2" fmla="*/ 216741 w 335274"/>
              <a:gd name="connsiteY2" fmla="*/ 15682190 h 15682190"/>
              <a:gd name="connsiteX0" fmla="*/ 216741 w 402752"/>
              <a:gd name="connsiteY0" fmla="*/ 15682190 h 15682190"/>
              <a:gd name="connsiteX1" fmla="*/ 216741 w 402752"/>
              <a:gd name="connsiteY1" fmla="*/ 0 h 15682190"/>
              <a:gd name="connsiteX2" fmla="*/ 216741 w 402752"/>
              <a:gd name="connsiteY2" fmla="*/ 15682190 h 1568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52" h="15682190">
                <a:moveTo>
                  <a:pt x="216741" y="15682190"/>
                </a:moveTo>
                <a:cubicBezTo>
                  <a:pt x="-166535" y="14404838"/>
                  <a:pt x="39942" y="1306849"/>
                  <a:pt x="216741" y="0"/>
                </a:cubicBezTo>
                <a:cubicBezTo>
                  <a:pt x="445341" y="1322147"/>
                  <a:pt x="483441" y="14398143"/>
                  <a:pt x="216741" y="15682190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  <a:gs pos="62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41449" y="300292"/>
            <a:ext cx="235962" cy="153888"/>
            <a:chOff x="10240246" y="367583"/>
            <a:chExt cx="235962" cy="153888"/>
          </a:xfrm>
        </p:grpSpPr>
        <p:sp>
          <p:nvSpPr>
            <p:cNvPr id="7" name="Oval 6"/>
            <p:cNvSpPr/>
            <p:nvPr/>
          </p:nvSpPr>
          <p:spPr>
            <a:xfrm>
              <a:off x="10308253" y="390850"/>
              <a:ext cx="107354" cy="1073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40246" y="367583"/>
              <a:ext cx="235962" cy="153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5959" y="176551"/>
            <a:ext cx="198000" cy="198000"/>
            <a:chOff x="4539249" y="1073899"/>
            <a:chExt cx="324000" cy="324000"/>
          </a:xfrm>
        </p:grpSpPr>
        <p:sp>
          <p:nvSpPr>
            <p:cNvPr id="66" name="Freeform 65"/>
            <p:cNvSpPr/>
            <p:nvPr/>
          </p:nvSpPr>
          <p:spPr>
            <a:xfrm>
              <a:off x="4572000" y="1110256"/>
              <a:ext cx="247742" cy="247742"/>
            </a:xfrm>
            <a:custGeom>
              <a:avLst/>
              <a:gdLst>
                <a:gd name="connsiteX0" fmla="*/ 229917 w 574472"/>
                <a:gd name="connsiteY0" fmla="*/ 96401 h 574472"/>
                <a:gd name="connsiteX1" fmla="*/ 229917 w 574472"/>
                <a:gd name="connsiteY1" fmla="*/ 229917 h 574472"/>
                <a:gd name="connsiteX2" fmla="*/ 96401 w 574472"/>
                <a:gd name="connsiteY2" fmla="*/ 229917 h 574472"/>
                <a:gd name="connsiteX3" fmla="*/ 96401 w 574472"/>
                <a:gd name="connsiteY3" fmla="*/ 344556 h 574472"/>
                <a:gd name="connsiteX4" fmla="*/ 229917 w 574472"/>
                <a:gd name="connsiteY4" fmla="*/ 344556 h 574472"/>
                <a:gd name="connsiteX5" fmla="*/ 229917 w 574472"/>
                <a:gd name="connsiteY5" fmla="*/ 478072 h 574472"/>
                <a:gd name="connsiteX6" fmla="*/ 344556 w 574472"/>
                <a:gd name="connsiteY6" fmla="*/ 478072 h 574472"/>
                <a:gd name="connsiteX7" fmla="*/ 344556 w 574472"/>
                <a:gd name="connsiteY7" fmla="*/ 344556 h 574472"/>
                <a:gd name="connsiteX8" fmla="*/ 478072 w 574472"/>
                <a:gd name="connsiteY8" fmla="*/ 344556 h 574472"/>
                <a:gd name="connsiteX9" fmla="*/ 478072 w 574472"/>
                <a:gd name="connsiteY9" fmla="*/ 229917 h 574472"/>
                <a:gd name="connsiteX10" fmla="*/ 344556 w 574472"/>
                <a:gd name="connsiteY10" fmla="*/ 229917 h 574472"/>
                <a:gd name="connsiteX11" fmla="*/ 344556 w 574472"/>
                <a:gd name="connsiteY11" fmla="*/ 96401 h 574472"/>
                <a:gd name="connsiteX12" fmla="*/ 287236 w 574472"/>
                <a:gd name="connsiteY12" fmla="*/ 0 h 574472"/>
                <a:gd name="connsiteX13" fmla="*/ 574472 w 574472"/>
                <a:gd name="connsiteY13" fmla="*/ 287236 h 574472"/>
                <a:gd name="connsiteX14" fmla="*/ 287236 w 574472"/>
                <a:gd name="connsiteY14" fmla="*/ 574472 h 574472"/>
                <a:gd name="connsiteX15" fmla="*/ 0 w 574472"/>
                <a:gd name="connsiteY15" fmla="*/ 287236 h 574472"/>
                <a:gd name="connsiteX16" fmla="*/ 287236 w 574472"/>
                <a:gd name="connsiteY16" fmla="*/ 0 h 5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4472" h="574472">
                  <a:moveTo>
                    <a:pt x="229917" y="96401"/>
                  </a:moveTo>
                  <a:lnTo>
                    <a:pt x="229917" y="229917"/>
                  </a:lnTo>
                  <a:lnTo>
                    <a:pt x="96401" y="229917"/>
                  </a:lnTo>
                  <a:lnTo>
                    <a:pt x="96401" y="344556"/>
                  </a:lnTo>
                  <a:lnTo>
                    <a:pt x="229917" y="344556"/>
                  </a:lnTo>
                  <a:lnTo>
                    <a:pt x="229917" y="478072"/>
                  </a:lnTo>
                  <a:lnTo>
                    <a:pt x="344556" y="478072"/>
                  </a:lnTo>
                  <a:lnTo>
                    <a:pt x="344556" y="344556"/>
                  </a:lnTo>
                  <a:lnTo>
                    <a:pt x="478072" y="344556"/>
                  </a:lnTo>
                  <a:lnTo>
                    <a:pt x="478072" y="229917"/>
                  </a:lnTo>
                  <a:lnTo>
                    <a:pt x="344556" y="229917"/>
                  </a:lnTo>
                  <a:lnTo>
                    <a:pt x="344556" y="96401"/>
                  </a:lnTo>
                  <a:close/>
                  <a:moveTo>
                    <a:pt x="287236" y="0"/>
                  </a:moveTo>
                  <a:cubicBezTo>
                    <a:pt x="445872" y="0"/>
                    <a:pt x="574472" y="128600"/>
                    <a:pt x="574472" y="287236"/>
                  </a:cubicBezTo>
                  <a:cubicBezTo>
                    <a:pt x="574472" y="445872"/>
                    <a:pt x="445872" y="574472"/>
                    <a:pt x="287236" y="574472"/>
                  </a:cubicBezTo>
                  <a:cubicBezTo>
                    <a:pt x="128600" y="574472"/>
                    <a:pt x="0" y="445872"/>
                    <a:pt x="0" y="287236"/>
                  </a:cubicBezTo>
                  <a:cubicBezTo>
                    <a:pt x="0" y="128600"/>
                    <a:pt x="128600" y="0"/>
                    <a:pt x="28723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39249" y="1073899"/>
              <a:ext cx="324000" cy="324000"/>
            </a:xfrm>
            <a:prstGeom prst="rect">
              <a:avLst/>
            </a:prstGeom>
            <a:noFill/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601219" y="356941"/>
            <a:ext cx="4544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Home</a:t>
            </a:r>
            <a:endParaRPr lang="en-US" sz="7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5069" y="356941"/>
            <a:ext cx="382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</a:rPr>
              <a:t>Tasks</a:t>
            </a:r>
          </a:p>
        </p:txBody>
      </p:sp>
      <p:sp>
        <p:nvSpPr>
          <p:cNvPr id="150" name="Freeform 17"/>
          <p:cNvSpPr>
            <a:spLocks/>
          </p:cNvSpPr>
          <p:nvPr/>
        </p:nvSpPr>
        <p:spPr bwMode="auto">
          <a:xfrm>
            <a:off x="11274057" y="171283"/>
            <a:ext cx="197404" cy="214823"/>
          </a:xfrm>
          <a:custGeom>
            <a:avLst/>
            <a:gdLst>
              <a:gd name="T0" fmla="*/ 488 w 488"/>
              <a:gd name="T1" fmla="*/ 526 h 526"/>
              <a:gd name="T2" fmla="*/ 0 w 488"/>
              <a:gd name="T3" fmla="*/ 526 h 526"/>
              <a:gd name="T4" fmla="*/ 0 w 488"/>
              <a:gd name="T5" fmla="*/ 505 h 526"/>
              <a:gd name="T6" fmla="*/ 24 w 488"/>
              <a:gd name="T7" fmla="*/ 407 h 526"/>
              <a:gd name="T8" fmla="*/ 54 w 488"/>
              <a:gd name="T9" fmla="*/ 375 h 526"/>
              <a:gd name="T10" fmla="*/ 145 w 488"/>
              <a:gd name="T11" fmla="*/ 325 h 526"/>
              <a:gd name="T12" fmla="*/ 178 w 488"/>
              <a:gd name="T13" fmla="*/ 286 h 526"/>
              <a:gd name="T14" fmla="*/ 199 w 488"/>
              <a:gd name="T15" fmla="*/ 268 h 526"/>
              <a:gd name="T16" fmla="*/ 173 w 488"/>
              <a:gd name="T17" fmla="*/ 225 h 526"/>
              <a:gd name="T18" fmla="*/ 171 w 488"/>
              <a:gd name="T19" fmla="*/ 226 h 526"/>
              <a:gd name="T20" fmla="*/ 168 w 488"/>
              <a:gd name="T21" fmla="*/ 219 h 526"/>
              <a:gd name="T22" fmla="*/ 159 w 488"/>
              <a:gd name="T23" fmla="*/ 201 h 526"/>
              <a:gd name="T24" fmla="*/ 156 w 488"/>
              <a:gd name="T25" fmla="*/ 157 h 526"/>
              <a:gd name="T26" fmla="*/ 174 w 488"/>
              <a:gd name="T27" fmla="*/ 56 h 526"/>
              <a:gd name="T28" fmla="*/ 292 w 488"/>
              <a:gd name="T29" fmla="*/ 42 h 526"/>
              <a:gd name="T30" fmla="*/ 313 w 488"/>
              <a:gd name="T31" fmla="*/ 58 h 526"/>
              <a:gd name="T32" fmla="*/ 319 w 488"/>
              <a:gd name="T33" fmla="*/ 64 h 526"/>
              <a:gd name="T34" fmla="*/ 332 w 488"/>
              <a:gd name="T35" fmla="*/ 165 h 526"/>
              <a:gd name="T36" fmla="*/ 328 w 488"/>
              <a:gd name="T37" fmla="*/ 208 h 526"/>
              <a:gd name="T38" fmla="*/ 321 w 488"/>
              <a:gd name="T39" fmla="*/ 223 h 526"/>
              <a:gd name="T40" fmla="*/ 293 w 488"/>
              <a:gd name="T41" fmla="*/ 269 h 526"/>
              <a:gd name="T42" fmla="*/ 305 w 488"/>
              <a:gd name="T43" fmla="*/ 287 h 526"/>
              <a:gd name="T44" fmla="*/ 343 w 488"/>
              <a:gd name="T45" fmla="*/ 325 h 526"/>
              <a:gd name="T46" fmla="*/ 434 w 488"/>
              <a:gd name="T47" fmla="*/ 375 h 526"/>
              <a:gd name="T48" fmla="*/ 464 w 488"/>
              <a:gd name="T49" fmla="*/ 407 h 526"/>
              <a:gd name="T50" fmla="*/ 488 w 488"/>
              <a:gd name="T51" fmla="*/ 505 h 526"/>
              <a:gd name="T52" fmla="*/ 488 w 488"/>
              <a:gd name="T53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8" h="526">
                <a:moveTo>
                  <a:pt x="488" y="526"/>
                </a:moveTo>
                <a:cubicBezTo>
                  <a:pt x="0" y="526"/>
                  <a:pt x="0" y="526"/>
                  <a:pt x="0" y="526"/>
                </a:cubicBezTo>
                <a:cubicBezTo>
                  <a:pt x="0" y="505"/>
                  <a:pt x="0" y="505"/>
                  <a:pt x="0" y="505"/>
                </a:cubicBezTo>
                <a:cubicBezTo>
                  <a:pt x="24" y="407"/>
                  <a:pt x="24" y="407"/>
                  <a:pt x="24" y="407"/>
                </a:cubicBezTo>
                <a:cubicBezTo>
                  <a:pt x="24" y="407"/>
                  <a:pt x="17" y="392"/>
                  <a:pt x="54" y="375"/>
                </a:cubicBezTo>
                <a:cubicBezTo>
                  <a:pt x="145" y="325"/>
                  <a:pt x="145" y="325"/>
                  <a:pt x="145" y="325"/>
                </a:cubicBezTo>
                <a:cubicBezTo>
                  <a:pt x="145" y="325"/>
                  <a:pt x="175" y="289"/>
                  <a:pt x="178" y="286"/>
                </a:cubicBezTo>
                <a:cubicBezTo>
                  <a:pt x="182" y="281"/>
                  <a:pt x="209" y="280"/>
                  <a:pt x="199" y="268"/>
                </a:cubicBezTo>
                <a:cubicBezTo>
                  <a:pt x="188" y="257"/>
                  <a:pt x="179" y="242"/>
                  <a:pt x="173" y="225"/>
                </a:cubicBezTo>
                <a:cubicBezTo>
                  <a:pt x="172" y="225"/>
                  <a:pt x="172" y="225"/>
                  <a:pt x="171" y="226"/>
                </a:cubicBezTo>
                <a:cubicBezTo>
                  <a:pt x="170" y="221"/>
                  <a:pt x="169" y="219"/>
                  <a:pt x="168" y="219"/>
                </a:cubicBezTo>
                <a:cubicBezTo>
                  <a:pt x="168" y="219"/>
                  <a:pt x="163" y="220"/>
                  <a:pt x="159" y="201"/>
                </a:cubicBezTo>
                <a:cubicBezTo>
                  <a:pt x="159" y="201"/>
                  <a:pt x="125" y="157"/>
                  <a:pt x="156" y="157"/>
                </a:cubicBezTo>
                <a:cubicBezTo>
                  <a:pt x="156" y="157"/>
                  <a:pt x="126" y="98"/>
                  <a:pt x="174" y="56"/>
                </a:cubicBezTo>
                <a:cubicBezTo>
                  <a:pt x="174" y="56"/>
                  <a:pt x="227" y="0"/>
                  <a:pt x="292" y="42"/>
                </a:cubicBezTo>
                <a:cubicBezTo>
                  <a:pt x="292" y="42"/>
                  <a:pt x="303" y="47"/>
                  <a:pt x="313" y="58"/>
                </a:cubicBezTo>
                <a:cubicBezTo>
                  <a:pt x="317" y="62"/>
                  <a:pt x="319" y="64"/>
                  <a:pt x="319" y="64"/>
                </a:cubicBezTo>
                <a:cubicBezTo>
                  <a:pt x="364" y="108"/>
                  <a:pt x="332" y="165"/>
                  <a:pt x="332" y="165"/>
                </a:cubicBezTo>
                <a:cubicBezTo>
                  <a:pt x="363" y="166"/>
                  <a:pt x="328" y="208"/>
                  <a:pt x="328" y="208"/>
                </a:cubicBezTo>
                <a:cubicBezTo>
                  <a:pt x="326" y="217"/>
                  <a:pt x="323" y="221"/>
                  <a:pt x="321" y="223"/>
                </a:cubicBezTo>
                <a:cubicBezTo>
                  <a:pt x="315" y="242"/>
                  <a:pt x="306" y="257"/>
                  <a:pt x="293" y="269"/>
                </a:cubicBezTo>
                <a:cubicBezTo>
                  <a:pt x="275" y="281"/>
                  <a:pt x="286" y="278"/>
                  <a:pt x="305" y="287"/>
                </a:cubicBezTo>
                <a:cubicBezTo>
                  <a:pt x="343" y="325"/>
                  <a:pt x="343" y="325"/>
                  <a:pt x="343" y="325"/>
                </a:cubicBezTo>
                <a:cubicBezTo>
                  <a:pt x="434" y="375"/>
                  <a:pt x="434" y="375"/>
                  <a:pt x="434" y="375"/>
                </a:cubicBezTo>
                <a:cubicBezTo>
                  <a:pt x="471" y="392"/>
                  <a:pt x="464" y="407"/>
                  <a:pt x="464" y="407"/>
                </a:cubicBezTo>
                <a:cubicBezTo>
                  <a:pt x="488" y="505"/>
                  <a:pt x="488" y="505"/>
                  <a:pt x="488" y="505"/>
                </a:cubicBezTo>
                <a:lnTo>
                  <a:pt x="488" y="52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169791" y="356941"/>
            <a:ext cx="3994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</a:rPr>
              <a:t>Users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0888561" y="152400"/>
            <a:ext cx="159427" cy="233706"/>
            <a:chOff x="16300450" y="2212975"/>
            <a:chExt cx="977900" cy="1433513"/>
          </a:xfrm>
          <a:solidFill>
            <a:schemeClr val="accent6">
              <a:lumMod val="75000"/>
            </a:schemeClr>
          </a:solidFill>
        </p:grpSpPr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16300450" y="2212975"/>
              <a:ext cx="977900" cy="1433513"/>
            </a:xfrm>
            <a:custGeom>
              <a:avLst/>
              <a:gdLst>
                <a:gd name="T0" fmla="*/ 293 w 306"/>
                <a:gd name="T1" fmla="*/ 32 h 444"/>
                <a:gd name="T2" fmla="*/ 232 w 306"/>
                <a:gd name="T3" fmla="*/ 32 h 444"/>
                <a:gd name="T4" fmla="*/ 213 w 306"/>
                <a:gd name="T5" fmla="*/ 23 h 444"/>
                <a:gd name="T6" fmla="*/ 186 w 306"/>
                <a:gd name="T7" fmla="*/ 23 h 444"/>
                <a:gd name="T8" fmla="*/ 186 w 306"/>
                <a:gd name="T9" fmla="*/ 19 h 444"/>
                <a:gd name="T10" fmla="*/ 158 w 306"/>
                <a:gd name="T11" fmla="*/ 0 h 444"/>
                <a:gd name="T12" fmla="*/ 130 w 306"/>
                <a:gd name="T13" fmla="*/ 19 h 444"/>
                <a:gd name="T14" fmla="*/ 130 w 306"/>
                <a:gd name="T15" fmla="*/ 23 h 444"/>
                <a:gd name="T16" fmla="*/ 104 w 306"/>
                <a:gd name="T17" fmla="*/ 23 h 444"/>
                <a:gd name="T18" fmla="*/ 84 w 306"/>
                <a:gd name="T19" fmla="*/ 32 h 444"/>
                <a:gd name="T20" fmla="*/ 13 w 306"/>
                <a:gd name="T21" fmla="*/ 32 h 444"/>
                <a:gd name="T22" fmla="*/ 0 w 306"/>
                <a:gd name="T23" fmla="*/ 45 h 444"/>
                <a:gd name="T24" fmla="*/ 0 w 306"/>
                <a:gd name="T25" fmla="*/ 431 h 444"/>
                <a:gd name="T26" fmla="*/ 13 w 306"/>
                <a:gd name="T27" fmla="*/ 444 h 444"/>
                <a:gd name="T28" fmla="*/ 293 w 306"/>
                <a:gd name="T29" fmla="*/ 444 h 444"/>
                <a:gd name="T30" fmla="*/ 306 w 306"/>
                <a:gd name="T31" fmla="*/ 431 h 444"/>
                <a:gd name="T32" fmla="*/ 306 w 306"/>
                <a:gd name="T33" fmla="*/ 45 h 444"/>
                <a:gd name="T34" fmla="*/ 293 w 306"/>
                <a:gd name="T35" fmla="*/ 32 h 444"/>
                <a:gd name="T36" fmla="*/ 280 w 306"/>
                <a:gd name="T37" fmla="*/ 417 h 444"/>
                <a:gd name="T38" fmla="*/ 26 w 306"/>
                <a:gd name="T39" fmla="*/ 417 h 444"/>
                <a:gd name="T40" fmla="*/ 26 w 306"/>
                <a:gd name="T41" fmla="*/ 58 h 444"/>
                <a:gd name="T42" fmla="*/ 79 w 306"/>
                <a:gd name="T43" fmla="*/ 58 h 444"/>
                <a:gd name="T44" fmla="*/ 104 w 306"/>
                <a:gd name="T45" fmla="*/ 76 h 444"/>
                <a:gd name="T46" fmla="*/ 213 w 306"/>
                <a:gd name="T47" fmla="*/ 76 h 444"/>
                <a:gd name="T48" fmla="*/ 238 w 306"/>
                <a:gd name="T49" fmla="*/ 58 h 444"/>
                <a:gd name="T50" fmla="*/ 280 w 306"/>
                <a:gd name="T51" fmla="*/ 58 h 444"/>
                <a:gd name="T52" fmla="*/ 280 w 306"/>
                <a:gd name="T53" fmla="*/ 41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6" h="444">
                  <a:moveTo>
                    <a:pt x="293" y="32"/>
                  </a:moveTo>
                  <a:cubicBezTo>
                    <a:pt x="232" y="32"/>
                    <a:pt x="232" y="32"/>
                    <a:pt x="232" y="32"/>
                  </a:cubicBezTo>
                  <a:cubicBezTo>
                    <a:pt x="227" y="27"/>
                    <a:pt x="221" y="23"/>
                    <a:pt x="213" y="23"/>
                  </a:cubicBezTo>
                  <a:cubicBezTo>
                    <a:pt x="186" y="23"/>
                    <a:pt x="186" y="23"/>
                    <a:pt x="186" y="23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8"/>
                    <a:pt x="174" y="0"/>
                    <a:pt x="158" y="0"/>
                  </a:cubicBezTo>
                  <a:cubicBezTo>
                    <a:pt x="143" y="0"/>
                    <a:pt x="130" y="8"/>
                    <a:pt x="130" y="19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96" y="23"/>
                    <a:pt x="89" y="27"/>
                    <a:pt x="8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38"/>
                    <a:pt x="0" y="45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8"/>
                    <a:pt x="6" y="444"/>
                    <a:pt x="13" y="444"/>
                  </a:cubicBezTo>
                  <a:cubicBezTo>
                    <a:pt x="293" y="444"/>
                    <a:pt x="293" y="444"/>
                    <a:pt x="293" y="444"/>
                  </a:cubicBezTo>
                  <a:cubicBezTo>
                    <a:pt x="300" y="444"/>
                    <a:pt x="306" y="438"/>
                    <a:pt x="306" y="431"/>
                  </a:cubicBezTo>
                  <a:cubicBezTo>
                    <a:pt x="306" y="45"/>
                    <a:pt x="306" y="45"/>
                    <a:pt x="306" y="45"/>
                  </a:cubicBezTo>
                  <a:cubicBezTo>
                    <a:pt x="306" y="38"/>
                    <a:pt x="300" y="32"/>
                    <a:pt x="293" y="32"/>
                  </a:cubicBezTo>
                  <a:close/>
                  <a:moveTo>
                    <a:pt x="280" y="417"/>
                  </a:moveTo>
                  <a:cubicBezTo>
                    <a:pt x="26" y="417"/>
                    <a:pt x="26" y="417"/>
                    <a:pt x="26" y="41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69"/>
                    <a:pt x="92" y="76"/>
                    <a:pt x="104" y="76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24" y="76"/>
                    <a:pt x="234" y="69"/>
                    <a:pt x="238" y="58"/>
                  </a:cubicBezTo>
                  <a:cubicBezTo>
                    <a:pt x="280" y="58"/>
                    <a:pt x="280" y="58"/>
                    <a:pt x="280" y="58"/>
                  </a:cubicBezTo>
                  <a:lnTo>
                    <a:pt x="280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16498888" y="2662238"/>
              <a:ext cx="6159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16498888" y="2759075"/>
              <a:ext cx="6159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16498888" y="2868613"/>
              <a:ext cx="6159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16498888" y="2965450"/>
              <a:ext cx="6159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/>
          </p:nvSpPr>
          <p:spPr bwMode="auto">
            <a:xfrm>
              <a:off x="16575088" y="3052763"/>
              <a:ext cx="492125" cy="406400"/>
            </a:xfrm>
            <a:custGeom>
              <a:avLst/>
              <a:gdLst>
                <a:gd name="T0" fmla="*/ 128 w 154"/>
                <a:gd name="T1" fmla="*/ 13 h 126"/>
                <a:gd name="T2" fmla="*/ 55 w 154"/>
                <a:gd name="T3" fmla="*/ 87 h 126"/>
                <a:gd name="T4" fmla="*/ 31 w 154"/>
                <a:gd name="T5" fmla="*/ 53 h 126"/>
                <a:gd name="T6" fmla="*/ 6 w 154"/>
                <a:gd name="T7" fmla="*/ 73 h 126"/>
                <a:gd name="T8" fmla="*/ 42 w 154"/>
                <a:gd name="T9" fmla="*/ 120 h 126"/>
                <a:gd name="T10" fmla="*/ 61 w 154"/>
                <a:gd name="T11" fmla="*/ 115 h 126"/>
                <a:gd name="T12" fmla="*/ 139 w 154"/>
                <a:gd name="T13" fmla="*/ 34 h 126"/>
                <a:gd name="T14" fmla="*/ 128 w 154"/>
                <a:gd name="T15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6">
                  <a:moveTo>
                    <a:pt x="128" y="13"/>
                  </a:moveTo>
                  <a:cubicBezTo>
                    <a:pt x="100" y="35"/>
                    <a:pt x="78" y="61"/>
                    <a:pt x="55" y="87"/>
                  </a:cubicBezTo>
                  <a:cubicBezTo>
                    <a:pt x="46" y="77"/>
                    <a:pt x="37" y="66"/>
                    <a:pt x="31" y="53"/>
                  </a:cubicBezTo>
                  <a:cubicBezTo>
                    <a:pt x="25" y="38"/>
                    <a:pt x="0" y="60"/>
                    <a:pt x="6" y="73"/>
                  </a:cubicBezTo>
                  <a:cubicBezTo>
                    <a:pt x="14" y="92"/>
                    <a:pt x="28" y="106"/>
                    <a:pt x="42" y="120"/>
                  </a:cubicBezTo>
                  <a:cubicBezTo>
                    <a:pt x="48" y="126"/>
                    <a:pt x="57" y="120"/>
                    <a:pt x="61" y="115"/>
                  </a:cubicBezTo>
                  <a:cubicBezTo>
                    <a:pt x="86" y="87"/>
                    <a:pt x="109" y="57"/>
                    <a:pt x="139" y="34"/>
                  </a:cubicBezTo>
                  <a:cubicBezTo>
                    <a:pt x="154" y="23"/>
                    <a:pt x="145" y="0"/>
                    <a:pt x="12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0173756" y="356941"/>
            <a:ext cx="3810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</a:rPr>
              <a:t>Alert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642192" y="356941"/>
            <a:ext cx="654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alibri Light" panose="020F0302020204030204" pitchFamily="34" charset="0"/>
              </a:rPr>
              <a:t>New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170032"/>
            <a:ext cx="2501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1" y="908211"/>
            <a:ext cx="95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Timelines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0715" y="1184711"/>
            <a:ext cx="129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Projects Timeline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0715" y="1461172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Tasks Timeline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8602" y="1838216"/>
            <a:ext cx="81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Reports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0715" y="2114677"/>
            <a:ext cx="127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Open Project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715" y="2394332"/>
            <a:ext cx="127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Open Tasks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0715" y="2681434"/>
            <a:ext cx="127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Overdue Tasks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601" y="3069416"/>
            <a:ext cx="127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Report Shortcuts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0715" y="3346415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Completed Projects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0715" y="3625747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On Hold Projects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0715" y="3900413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Active Projects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4" name="Chevron 23"/>
          <p:cNvSpPr/>
          <p:nvPr/>
        </p:nvSpPr>
        <p:spPr>
          <a:xfrm rot="5400000">
            <a:off x="1003223" y="1006616"/>
            <a:ext cx="72000" cy="90000"/>
          </a:xfrm>
          <a:prstGeom prst="chevron">
            <a:avLst>
              <a:gd name="adj" fmla="val 645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hevron 103"/>
          <p:cNvSpPr/>
          <p:nvPr/>
        </p:nvSpPr>
        <p:spPr>
          <a:xfrm rot="5400000">
            <a:off x="909600" y="1938972"/>
            <a:ext cx="72000" cy="90000"/>
          </a:xfrm>
          <a:prstGeom prst="chevron">
            <a:avLst>
              <a:gd name="adj" fmla="val 645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hevron 119"/>
          <p:cNvSpPr/>
          <p:nvPr/>
        </p:nvSpPr>
        <p:spPr>
          <a:xfrm rot="5400000">
            <a:off x="1471194" y="3166294"/>
            <a:ext cx="72000" cy="90000"/>
          </a:xfrm>
          <a:prstGeom prst="chevron">
            <a:avLst>
              <a:gd name="adj" fmla="val 645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9948" y="127158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39948" y="154568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39948" y="2204253"/>
            <a:ext cx="10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39948" y="2767870"/>
            <a:ext cx="108000" cy="108000"/>
          </a:xfrm>
          <a:prstGeom prst="rect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39948" y="2479831"/>
            <a:ext cx="10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Isosceles Triangle 139"/>
          <p:cNvSpPr/>
          <p:nvPr/>
        </p:nvSpPr>
        <p:spPr>
          <a:xfrm>
            <a:off x="439948" y="3430623"/>
            <a:ext cx="108000" cy="108000"/>
          </a:xfrm>
          <a:prstGeom prst="triangle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Isosceles Triangle 140"/>
          <p:cNvSpPr/>
          <p:nvPr/>
        </p:nvSpPr>
        <p:spPr>
          <a:xfrm>
            <a:off x="439948" y="3710336"/>
            <a:ext cx="108000" cy="108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Isosceles Triangle 141"/>
          <p:cNvSpPr/>
          <p:nvPr/>
        </p:nvSpPr>
        <p:spPr>
          <a:xfrm>
            <a:off x="439948" y="3988441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22201" y="1221916"/>
            <a:ext cx="1961957" cy="230832"/>
            <a:chOff x="8381835" y="1697436"/>
            <a:chExt cx="1961957" cy="230832"/>
          </a:xfrm>
        </p:grpSpPr>
        <p:sp>
          <p:nvSpPr>
            <p:cNvPr id="33" name="Rounded Rectangle 32"/>
            <p:cNvSpPr/>
            <p:nvPr/>
          </p:nvSpPr>
          <p:spPr>
            <a:xfrm>
              <a:off x="8381835" y="1703081"/>
              <a:ext cx="1961957" cy="217026"/>
            </a:xfrm>
            <a:prstGeom prst="roundRect">
              <a:avLst>
                <a:gd name="adj" fmla="val 11181"/>
              </a:avLst>
            </a:prstGeom>
            <a:solidFill>
              <a:schemeClr val="accent6">
                <a:lumMod val="75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6721" y="1697436"/>
              <a:ext cx="17057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>
                      <a:lumMod val="85000"/>
                    </a:schemeClr>
                  </a:solidFill>
                  <a:latin typeface="Calibri Light" panose="020F0302020204030204" pitchFamily="34" charset="0"/>
                </a:rPr>
                <a:t>Search…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5" name="Freeform 48"/>
            <p:cNvSpPr>
              <a:spLocks noEditPoints="1"/>
            </p:cNvSpPr>
            <p:nvPr/>
          </p:nvSpPr>
          <p:spPr bwMode="auto">
            <a:xfrm>
              <a:off x="8461690" y="1747762"/>
              <a:ext cx="135506" cy="135987"/>
            </a:xfrm>
            <a:custGeom>
              <a:avLst/>
              <a:gdLst>
                <a:gd name="T0" fmla="*/ 136 w 140"/>
                <a:gd name="T1" fmla="*/ 124 h 139"/>
                <a:gd name="T2" fmla="*/ 85 w 140"/>
                <a:gd name="T3" fmla="*/ 73 h 139"/>
                <a:gd name="T4" fmla="*/ 93 w 140"/>
                <a:gd name="T5" fmla="*/ 47 h 139"/>
                <a:gd name="T6" fmla="*/ 47 w 140"/>
                <a:gd name="T7" fmla="*/ 0 h 139"/>
                <a:gd name="T8" fmla="*/ 1 w 140"/>
                <a:gd name="T9" fmla="*/ 46 h 139"/>
                <a:gd name="T10" fmla="*/ 42 w 140"/>
                <a:gd name="T11" fmla="*/ 93 h 139"/>
                <a:gd name="T12" fmla="*/ 43 w 140"/>
                <a:gd name="T13" fmla="*/ 93 h 139"/>
                <a:gd name="T14" fmla="*/ 52 w 140"/>
                <a:gd name="T15" fmla="*/ 92 h 139"/>
                <a:gd name="T16" fmla="*/ 73 w 140"/>
                <a:gd name="T17" fmla="*/ 84 h 139"/>
                <a:gd name="T18" fmla="*/ 125 w 140"/>
                <a:gd name="T19" fmla="*/ 136 h 139"/>
                <a:gd name="T20" fmla="*/ 136 w 140"/>
                <a:gd name="T21" fmla="*/ 136 h 139"/>
                <a:gd name="T22" fmla="*/ 136 w 140"/>
                <a:gd name="T23" fmla="*/ 124 h 139"/>
                <a:gd name="T24" fmla="*/ 47 w 140"/>
                <a:gd name="T25" fmla="*/ 81 h 139"/>
                <a:gd name="T26" fmla="*/ 12 w 140"/>
                <a:gd name="T27" fmla="*/ 46 h 139"/>
                <a:gd name="T28" fmla="*/ 47 w 140"/>
                <a:gd name="T29" fmla="*/ 12 h 139"/>
                <a:gd name="T30" fmla="*/ 82 w 140"/>
                <a:gd name="T31" fmla="*/ 47 h 139"/>
                <a:gd name="T32" fmla="*/ 47 w 140"/>
                <a:gd name="T33" fmla="*/ 8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39">
                  <a:moveTo>
                    <a:pt x="136" y="124"/>
                  </a:moveTo>
                  <a:cubicBezTo>
                    <a:pt x="85" y="73"/>
                    <a:pt x="85" y="73"/>
                    <a:pt x="85" y="73"/>
                  </a:cubicBezTo>
                  <a:cubicBezTo>
                    <a:pt x="90" y="65"/>
                    <a:pt x="93" y="56"/>
                    <a:pt x="93" y="47"/>
                  </a:cubicBezTo>
                  <a:cubicBezTo>
                    <a:pt x="93" y="21"/>
                    <a:pt x="73" y="0"/>
                    <a:pt x="47" y="0"/>
                  </a:cubicBezTo>
                  <a:cubicBezTo>
                    <a:pt x="21" y="0"/>
                    <a:pt x="1" y="21"/>
                    <a:pt x="1" y="46"/>
                  </a:cubicBezTo>
                  <a:cubicBezTo>
                    <a:pt x="0" y="70"/>
                    <a:pt x="19" y="90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7" y="93"/>
                    <a:pt x="49" y="93"/>
                    <a:pt x="52" y="92"/>
                  </a:cubicBezTo>
                  <a:cubicBezTo>
                    <a:pt x="60" y="92"/>
                    <a:pt x="67" y="89"/>
                    <a:pt x="73" y="84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28" y="139"/>
                    <a:pt x="133" y="139"/>
                    <a:pt x="136" y="136"/>
                  </a:cubicBezTo>
                  <a:cubicBezTo>
                    <a:pt x="140" y="133"/>
                    <a:pt x="140" y="128"/>
                    <a:pt x="136" y="124"/>
                  </a:cubicBezTo>
                  <a:close/>
                  <a:moveTo>
                    <a:pt x="47" y="81"/>
                  </a:moveTo>
                  <a:cubicBezTo>
                    <a:pt x="28" y="81"/>
                    <a:pt x="12" y="65"/>
                    <a:pt x="12" y="46"/>
                  </a:cubicBezTo>
                  <a:cubicBezTo>
                    <a:pt x="12" y="27"/>
                    <a:pt x="28" y="12"/>
                    <a:pt x="47" y="12"/>
                  </a:cubicBezTo>
                  <a:cubicBezTo>
                    <a:pt x="66" y="12"/>
                    <a:pt x="82" y="27"/>
                    <a:pt x="82" y="47"/>
                  </a:cubicBezTo>
                  <a:cubicBezTo>
                    <a:pt x="82" y="66"/>
                    <a:pt x="66" y="81"/>
                    <a:pt x="47" y="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2438400" y="72795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Quick Search :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25221" y="1182186"/>
            <a:ext cx="8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Projects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6676135" y="1220658"/>
            <a:ext cx="1961957" cy="230832"/>
            <a:chOff x="8381835" y="1696178"/>
            <a:chExt cx="1961957" cy="230832"/>
          </a:xfrm>
        </p:grpSpPr>
        <p:sp>
          <p:nvSpPr>
            <p:cNvPr id="156" name="Rounded Rectangle 155"/>
            <p:cNvSpPr/>
            <p:nvPr/>
          </p:nvSpPr>
          <p:spPr>
            <a:xfrm>
              <a:off x="8381835" y="1703081"/>
              <a:ext cx="1961957" cy="217026"/>
            </a:xfrm>
            <a:prstGeom prst="roundRect">
              <a:avLst>
                <a:gd name="adj" fmla="val 11181"/>
              </a:avLst>
            </a:prstGeom>
            <a:solidFill>
              <a:schemeClr val="accent6">
                <a:lumMod val="75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06721" y="1696178"/>
              <a:ext cx="17057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  <a:latin typeface="Calibri Light" panose="020F0302020204030204" pitchFamily="34" charset="0"/>
                </a:rPr>
                <a:t>Search…</a:t>
              </a:r>
            </a:p>
          </p:txBody>
        </p:sp>
        <p:sp>
          <p:nvSpPr>
            <p:cNvPr id="158" name="Freeform 48"/>
            <p:cNvSpPr>
              <a:spLocks noEditPoints="1"/>
            </p:cNvSpPr>
            <p:nvPr/>
          </p:nvSpPr>
          <p:spPr bwMode="auto">
            <a:xfrm>
              <a:off x="8461690" y="1747762"/>
              <a:ext cx="135506" cy="135987"/>
            </a:xfrm>
            <a:custGeom>
              <a:avLst/>
              <a:gdLst>
                <a:gd name="T0" fmla="*/ 136 w 140"/>
                <a:gd name="T1" fmla="*/ 124 h 139"/>
                <a:gd name="T2" fmla="*/ 85 w 140"/>
                <a:gd name="T3" fmla="*/ 73 h 139"/>
                <a:gd name="T4" fmla="*/ 93 w 140"/>
                <a:gd name="T5" fmla="*/ 47 h 139"/>
                <a:gd name="T6" fmla="*/ 47 w 140"/>
                <a:gd name="T7" fmla="*/ 0 h 139"/>
                <a:gd name="T8" fmla="*/ 1 w 140"/>
                <a:gd name="T9" fmla="*/ 46 h 139"/>
                <a:gd name="T10" fmla="*/ 42 w 140"/>
                <a:gd name="T11" fmla="*/ 93 h 139"/>
                <a:gd name="T12" fmla="*/ 43 w 140"/>
                <a:gd name="T13" fmla="*/ 93 h 139"/>
                <a:gd name="T14" fmla="*/ 52 w 140"/>
                <a:gd name="T15" fmla="*/ 92 h 139"/>
                <a:gd name="T16" fmla="*/ 73 w 140"/>
                <a:gd name="T17" fmla="*/ 84 h 139"/>
                <a:gd name="T18" fmla="*/ 125 w 140"/>
                <a:gd name="T19" fmla="*/ 136 h 139"/>
                <a:gd name="T20" fmla="*/ 136 w 140"/>
                <a:gd name="T21" fmla="*/ 136 h 139"/>
                <a:gd name="T22" fmla="*/ 136 w 140"/>
                <a:gd name="T23" fmla="*/ 124 h 139"/>
                <a:gd name="T24" fmla="*/ 47 w 140"/>
                <a:gd name="T25" fmla="*/ 81 h 139"/>
                <a:gd name="T26" fmla="*/ 12 w 140"/>
                <a:gd name="T27" fmla="*/ 46 h 139"/>
                <a:gd name="T28" fmla="*/ 47 w 140"/>
                <a:gd name="T29" fmla="*/ 12 h 139"/>
                <a:gd name="T30" fmla="*/ 82 w 140"/>
                <a:gd name="T31" fmla="*/ 47 h 139"/>
                <a:gd name="T32" fmla="*/ 47 w 140"/>
                <a:gd name="T33" fmla="*/ 8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39">
                  <a:moveTo>
                    <a:pt x="136" y="124"/>
                  </a:moveTo>
                  <a:cubicBezTo>
                    <a:pt x="85" y="73"/>
                    <a:pt x="85" y="73"/>
                    <a:pt x="85" y="73"/>
                  </a:cubicBezTo>
                  <a:cubicBezTo>
                    <a:pt x="90" y="65"/>
                    <a:pt x="93" y="56"/>
                    <a:pt x="93" y="47"/>
                  </a:cubicBezTo>
                  <a:cubicBezTo>
                    <a:pt x="93" y="21"/>
                    <a:pt x="73" y="0"/>
                    <a:pt x="47" y="0"/>
                  </a:cubicBezTo>
                  <a:cubicBezTo>
                    <a:pt x="21" y="0"/>
                    <a:pt x="1" y="21"/>
                    <a:pt x="1" y="46"/>
                  </a:cubicBezTo>
                  <a:cubicBezTo>
                    <a:pt x="0" y="70"/>
                    <a:pt x="19" y="90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7" y="93"/>
                    <a:pt x="49" y="93"/>
                    <a:pt x="52" y="92"/>
                  </a:cubicBezTo>
                  <a:cubicBezTo>
                    <a:pt x="60" y="92"/>
                    <a:pt x="67" y="89"/>
                    <a:pt x="73" y="84"/>
                  </a:cubicBezTo>
                  <a:cubicBezTo>
                    <a:pt x="125" y="136"/>
                    <a:pt x="125" y="136"/>
                    <a:pt x="125" y="136"/>
                  </a:cubicBezTo>
                  <a:cubicBezTo>
                    <a:pt x="128" y="139"/>
                    <a:pt x="133" y="139"/>
                    <a:pt x="136" y="136"/>
                  </a:cubicBezTo>
                  <a:cubicBezTo>
                    <a:pt x="140" y="133"/>
                    <a:pt x="140" y="128"/>
                    <a:pt x="136" y="124"/>
                  </a:cubicBezTo>
                  <a:close/>
                  <a:moveTo>
                    <a:pt x="47" y="81"/>
                  </a:moveTo>
                  <a:cubicBezTo>
                    <a:pt x="28" y="81"/>
                    <a:pt x="12" y="65"/>
                    <a:pt x="12" y="46"/>
                  </a:cubicBezTo>
                  <a:cubicBezTo>
                    <a:pt x="12" y="27"/>
                    <a:pt x="28" y="12"/>
                    <a:pt x="47" y="12"/>
                  </a:cubicBezTo>
                  <a:cubicBezTo>
                    <a:pt x="66" y="12"/>
                    <a:pt x="82" y="27"/>
                    <a:pt x="82" y="47"/>
                  </a:cubicBezTo>
                  <a:cubicBezTo>
                    <a:pt x="82" y="66"/>
                    <a:pt x="66" y="81"/>
                    <a:pt x="47" y="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779155" y="1182186"/>
            <a:ext cx="8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Tasks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908211"/>
            <a:ext cx="48280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783961" y="727958"/>
            <a:ext cx="3178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Quick Add :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094791" y="1209724"/>
            <a:ext cx="1145054" cy="261610"/>
            <a:chOff x="9104046" y="1319108"/>
            <a:chExt cx="1145054" cy="261610"/>
          </a:xfrm>
        </p:grpSpPr>
        <p:sp>
          <p:nvSpPr>
            <p:cNvPr id="165" name="Rounded Rectangle 164"/>
            <p:cNvSpPr/>
            <p:nvPr/>
          </p:nvSpPr>
          <p:spPr>
            <a:xfrm>
              <a:off x="9113637" y="1336945"/>
              <a:ext cx="1135463" cy="217026"/>
            </a:xfrm>
            <a:prstGeom prst="roundRect">
              <a:avLst>
                <a:gd name="adj" fmla="val 1118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04046" y="1319108"/>
              <a:ext cx="1145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New 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511152" y="1209724"/>
            <a:ext cx="1145054" cy="261610"/>
            <a:chOff x="10520407" y="1319108"/>
            <a:chExt cx="1145054" cy="261610"/>
          </a:xfrm>
        </p:grpSpPr>
        <p:sp>
          <p:nvSpPr>
            <p:cNvPr id="168" name="Rounded Rectangle 167"/>
            <p:cNvSpPr/>
            <p:nvPr/>
          </p:nvSpPr>
          <p:spPr>
            <a:xfrm>
              <a:off x="10522072" y="1336945"/>
              <a:ext cx="1135463" cy="217026"/>
            </a:xfrm>
            <a:prstGeom prst="roundRect">
              <a:avLst>
                <a:gd name="adj" fmla="val 111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520407" y="1319108"/>
              <a:ext cx="1145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New </a:t>
              </a:r>
              <a:r>
                <a:rPr lang="en-US" sz="105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Task</a:t>
              </a:r>
              <a:endParaRPr lang="en-US" sz="105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2485177" y="1637568"/>
            <a:ext cx="3174839" cy="2549109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5738276" y="1633175"/>
            <a:ext cx="6301324" cy="2553502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491907" y="164085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Task Status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830161620"/>
              </p:ext>
            </p:extLst>
          </p:nvPr>
        </p:nvGraphicFramePr>
        <p:xfrm>
          <a:off x="5743742" y="1912910"/>
          <a:ext cx="6219176" cy="2264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6" name="Straight Connector 125"/>
          <p:cNvCxnSpPr/>
          <p:nvPr/>
        </p:nvCxnSpPr>
        <p:spPr>
          <a:xfrm>
            <a:off x="9908785" y="908211"/>
            <a:ext cx="20541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38275" y="1633788"/>
            <a:ext cx="3979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# of Tasks and Total Hours Allocated by Project Start Date-Line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485176" y="4258614"/>
            <a:ext cx="3174839" cy="2446985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5738274" y="4258614"/>
            <a:ext cx="6301325" cy="2446986"/>
          </a:xfrm>
          <a:prstGeom prst="roundRect">
            <a:avLst>
              <a:gd name="adj" fmla="val 941"/>
            </a:avLst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4019354139"/>
              </p:ext>
            </p:extLst>
          </p:nvPr>
        </p:nvGraphicFramePr>
        <p:xfrm>
          <a:off x="2602017" y="4533503"/>
          <a:ext cx="2931364" cy="215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71762653"/>
              </p:ext>
            </p:extLst>
          </p:nvPr>
        </p:nvGraphicFramePr>
        <p:xfrm>
          <a:off x="5779155" y="4502724"/>
          <a:ext cx="6374546" cy="220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1282636700"/>
              </p:ext>
            </p:extLst>
          </p:nvPr>
        </p:nvGraphicFramePr>
        <p:xfrm>
          <a:off x="2730315" y="1886379"/>
          <a:ext cx="2822774" cy="2231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2491906" y="4256504"/>
            <a:ext cx="23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Task Summary by Project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37149" y="4256504"/>
            <a:ext cx="23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</a:rPr>
              <a:t>Overdue Task by Project Owner</a:t>
            </a:r>
          </a:p>
        </p:txBody>
      </p:sp>
    </p:spTree>
    <p:extLst>
      <p:ext uri="{BB962C8B-B14F-4D97-AF65-F5344CB8AC3E}">
        <p14:creationId xmlns:p14="http://schemas.microsoft.com/office/powerpoint/2010/main" val="37583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ashbo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C05A"/>
      </a:accent1>
      <a:accent2>
        <a:srgbClr val="56B976"/>
      </a:accent2>
      <a:accent3>
        <a:srgbClr val="D8603E"/>
      </a:accent3>
      <a:accent4>
        <a:srgbClr val="618FB0"/>
      </a:accent4>
      <a:accent5>
        <a:srgbClr val="9BA992"/>
      </a:accent5>
      <a:accent6>
        <a:srgbClr val="666C6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DBCBA-52E8-4F2B-B213-2933F685A1F2}"/>
</file>

<file path=customXml/itemProps2.xml><?xml version="1.0" encoding="utf-8"?>
<ds:datastoreItem xmlns:ds="http://schemas.openxmlformats.org/officeDocument/2006/customXml" ds:itemID="{4029BCFB-98F2-4B58-A332-19B0B8A1DF63}"/>
</file>

<file path=customXml/itemProps3.xml><?xml version="1.0" encoding="utf-8"?>
<ds:datastoreItem xmlns:ds="http://schemas.openxmlformats.org/officeDocument/2006/customXml" ds:itemID="{D913A899-33C4-440F-951A-21188C1D7C51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6512</TotalTime>
  <Words>615</Words>
  <Application>Microsoft Macintosh PowerPoint</Application>
  <PresentationFormat>Widescreen</PresentationFormat>
  <Paragraphs>357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Berlin Sans FB</vt:lpstr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217</cp:revision>
  <dcterms:created xsi:type="dcterms:W3CDTF">2013-09-12T13:05:01Z</dcterms:created>
  <dcterms:modified xsi:type="dcterms:W3CDTF">2016-02-05T17:15:25Z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