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535"/>
    <a:srgbClr val="37441C"/>
    <a:srgbClr val="F8A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 autoAdjust="0"/>
    <p:restoredTop sz="75047" autoAdjust="0"/>
  </p:normalViewPr>
  <p:slideViewPr>
    <p:cSldViewPr>
      <p:cViewPr varScale="1">
        <p:scale>
          <a:sx n="64" d="100"/>
          <a:sy n="64" d="100"/>
        </p:scale>
        <p:origin x="-20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0C67-FF91-4939-AC77-5CF3AA0BD926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4FE6B-F1A7-4E42-B222-1546F90A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2" idx="2"/>
          </p:cNvCxnSpPr>
          <p:nvPr/>
        </p:nvCxnSpPr>
        <p:spPr>
          <a:xfrm>
            <a:off x="3048000" y="1832439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0" y="2976053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48000" y="4119667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48000" y="5263281"/>
            <a:ext cx="0" cy="22921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4114800" y="1222839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918039"/>
            <a:ext cx="2286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 Paragraph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05000" y="2061653"/>
            <a:ext cx="2286000" cy="914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baseline="30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supporting Paragraph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905000" y="3205267"/>
            <a:ext cx="2286000" cy="914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baseline="30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supporting Paragraph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905000" y="4348881"/>
            <a:ext cx="2286000" cy="914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baseline="30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rd</a:t>
            </a:r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supporting Paragraph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905000" y="5492497"/>
            <a:ext cx="2286000" cy="914400"/>
          </a:xfrm>
          <a:prstGeom prst="parallelogram">
            <a:avLst>
              <a:gd name="adj" fmla="val 130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Concluding</a:t>
            </a:r>
          </a:p>
          <a:p>
            <a:pPr algn="ctr"/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Paragraph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4886080" y="896701"/>
            <a:ext cx="2962520" cy="228600"/>
          </a:xfrm>
          <a:prstGeom prst="foldedCorner">
            <a:avLst>
              <a:gd name="adj" fmla="val 3662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Thesis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4886080" y="1171021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1 (Strongest)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886080" y="1414862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2 (2</a:t>
            </a:r>
            <a:r>
              <a:rPr lang="en-US" sz="1400" baseline="30000" dirty="0" smtClean="0">
                <a:solidFill>
                  <a:srgbClr val="37441C"/>
                </a:solidFill>
              </a:rPr>
              <a:t>nd</a:t>
            </a:r>
            <a:r>
              <a:rPr lang="en-US" sz="1400" dirty="0" smtClean="0">
                <a:solidFill>
                  <a:srgbClr val="37441C"/>
                </a:solidFill>
              </a:rPr>
              <a:t> Strongest)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886080" y="1658702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3 (Weakest)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4984" y="850982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3"/>
          <p:cNvSpPr/>
          <p:nvPr/>
        </p:nvSpPr>
        <p:spPr>
          <a:xfrm flipH="1">
            <a:off x="7755568" y="850982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114800" y="2366453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4886080" y="2040315"/>
            <a:ext cx="2962520" cy="228600"/>
          </a:xfrm>
          <a:prstGeom prst="foldedCorner">
            <a:avLst>
              <a:gd name="adj" fmla="val 366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Reason 1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4886080" y="2314635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Supporting Statement (Strongest)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4886080" y="2558476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</a:t>
            </a:r>
            <a:r>
              <a:rPr lang="en-US" sz="1400" dirty="0" smtClean="0">
                <a:solidFill>
                  <a:schemeClr val="bg1"/>
                </a:solidFill>
              </a:rPr>
              <a:t>(2</a:t>
            </a:r>
            <a:r>
              <a:rPr lang="en-US" sz="1400" baseline="30000" dirty="0" smtClean="0">
                <a:solidFill>
                  <a:schemeClr val="bg1"/>
                </a:solidFill>
              </a:rPr>
              <a:t>nd</a:t>
            </a:r>
            <a:r>
              <a:rPr lang="en-US" sz="1400" dirty="0" smtClean="0">
                <a:solidFill>
                  <a:schemeClr val="bg1"/>
                </a:solidFill>
              </a:rPr>
              <a:t> Strongest)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4886080" y="2802316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</a:t>
            </a:r>
            <a:r>
              <a:rPr lang="en-US" sz="1400" dirty="0" smtClean="0">
                <a:solidFill>
                  <a:schemeClr val="bg1"/>
                </a:solidFill>
              </a:rPr>
              <a:t> (Weakest)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4824984" y="1994596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33"/>
          <p:cNvSpPr/>
          <p:nvPr/>
        </p:nvSpPr>
        <p:spPr>
          <a:xfrm flipH="1">
            <a:off x="7755568" y="1994596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114800" y="3510067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886080" y="3183929"/>
            <a:ext cx="2962520" cy="228600"/>
          </a:xfrm>
          <a:prstGeom prst="foldedCorner">
            <a:avLst>
              <a:gd name="adj" fmla="val 366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Reason 2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4886080" y="3458249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(Strongest)</a:t>
            </a:r>
          </a:p>
        </p:txBody>
      </p:sp>
      <p:sp>
        <p:nvSpPr>
          <p:cNvPr id="46" name="Folded Corner 45"/>
          <p:cNvSpPr/>
          <p:nvPr/>
        </p:nvSpPr>
        <p:spPr>
          <a:xfrm>
            <a:off x="4886080" y="370209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Strongest)</a:t>
            </a:r>
          </a:p>
        </p:txBody>
      </p:sp>
      <p:sp>
        <p:nvSpPr>
          <p:cNvPr id="47" name="Folded Corner 46"/>
          <p:cNvSpPr/>
          <p:nvPr/>
        </p:nvSpPr>
        <p:spPr>
          <a:xfrm>
            <a:off x="4886080" y="394593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(Weakest)</a:t>
            </a:r>
          </a:p>
        </p:txBody>
      </p:sp>
      <p:sp>
        <p:nvSpPr>
          <p:cNvPr id="48" name="Rectangle 33"/>
          <p:cNvSpPr/>
          <p:nvPr/>
        </p:nvSpPr>
        <p:spPr>
          <a:xfrm>
            <a:off x="4824984" y="3138210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33"/>
          <p:cNvSpPr/>
          <p:nvPr/>
        </p:nvSpPr>
        <p:spPr>
          <a:xfrm flipH="1">
            <a:off x="7755568" y="3138210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114800" y="4653681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4886080" y="4327543"/>
            <a:ext cx="2962520" cy="228600"/>
          </a:xfrm>
          <a:prstGeom prst="foldedCorner">
            <a:avLst>
              <a:gd name="adj" fmla="val 366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Reason 3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>
            <a:off x="4886080" y="4601863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(Strongest)</a:t>
            </a:r>
          </a:p>
        </p:txBody>
      </p:sp>
      <p:sp>
        <p:nvSpPr>
          <p:cNvPr id="53" name="Folded Corner 52"/>
          <p:cNvSpPr/>
          <p:nvPr/>
        </p:nvSpPr>
        <p:spPr>
          <a:xfrm>
            <a:off x="4886080" y="4845704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Strongest)</a:t>
            </a:r>
          </a:p>
        </p:txBody>
      </p:sp>
      <p:sp>
        <p:nvSpPr>
          <p:cNvPr id="54" name="Folded Corner 53"/>
          <p:cNvSpPr/>
          <p:nvPr/>
        </p:nvSpPr>
        <p:spPr>
          <a:xfrm>
            <a:off x="4886080" y="5089544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(Weakest)</a:t>
            </a:r>
          </a:p>
        </p:txBody>
      </p:sp>
      <p:sp>
        <p:nvSpPr>
          <p:cNvPr id="55" name="Rectangle 33"/>
          <p:cNvSpPr/>
          <p:nvPr/>
        </p:nvSpPr>
        <p:spPr>
          <a:xfrm>
            <a:off x="4824984" y="4281824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33"/>
          <p:cNvSpPr/>
          <p:nvPr/>
        </p:nvSpPr>
        <p:spPr>
          <a:xfrm flipH="1">
            <a:off x="7755568" y="4281824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114800" y="5797297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olded Corner 57"/>
          <p:cNvSpPr/>
          <p:nvPr/>
        </p:nvSpPr>
        <p:spPr>
          <a:xfrm>
            <a:off x="4886080" y="5471159"/>
            <a:ext cx="2962520" cy="228600"/>
          </a:xfrm>
          <a:prstGeom prst="foldedCorner">
            <a:avLst>
              <a:gd name="adj" fmla="val 3662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Restate the Thesis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4886080" y="5745479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Folded Corner 59"/>
          <p:cNvSpPr/>
          <p:nvPr/>
        </p:nvSpPr>
        <p:spPr>
          <a:xfrm>
            <a:off x="4886080" y="598932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4886080" y="623316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33"/>
          <p:cNvSpPr/>
          <p:nvPr/>
        </p:nvSpPr>
        <p:spPr>
          <a:xfrm>
            <a:off x="4824984" y="5425440"/>
            <a:ext cx="152400" cy="13563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33"/>
          <p:cNvSpPr/>
          <p:nvPr/>
        </p:nvSpPr>
        <p:spPr>
          <a:xfrm flipH="1">
            <a:off x="7755568" y="5425440"/>
            <a:ext cx="152400" cy="13563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Hexagon 63"/>
          <p:cNvSpPr/>
          <p:nvPr/>
        </p:nvSpPr>
        <p:spPr>
          <a:xfrm>
            <a:off x="4886080" y="6468110"/>
            <a:ext cx="2962520" cy="274320"/>
          </a:xfrm>
          <a:prstGeom prst="hexagon">
            <a:avLst>
              <a:gd name="adj" fmla="val 17593"/>
              <a:gd name="vf" fmla="val 115470"/>
            </a:avLst>
          </a:prstGeom>
          <a:gradFill>
            <a:gsLst>
              <a:gs pos="0">
                <a:srgbClr val="C00000"/>
              </a:gs>
              <a:gs pos="100000">
                <a:srgbClr val="EF3535"/>
              </a:gs>
            </a:gsLst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Powerful Concluding Statement</a:t>
            </a:r>
            <a:endParaRPr lang="en-US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Essay Sequence Template</a:t>
            </a:r>
          </a:p>
        </p:txBody>
      </p:sp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Essay Sequence Template</a:t>
            </a:r>
          </a:p>
        </p:txBody>
      </p:sp>
      <p:cxnSp>
        <p:nvCxnSpPr>
          <p:cNvPr id="3" name="Straight Arrow Connector 2"/>
          <p:cNvCxnSpPr>
            <a:stCxn id="7" idx="2"/>
          </p:cNvCxnSpPr>
          <p:nvPr/>
        </p:nvCxnSpPr>
        <p:spPr>
          <a:xfrm>
            <a:off x="2881987" y="2308402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81987" y="3452016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881987" y="4595630"/>
            <a:ext cx="0" cy="229214"/>
          </a:xfrm>
          <a:prstGeom prst="straightConnector1">
            <a:avLst/>
          </a:prstGeom>
          <a:ln w="31750">
            <a:solidFill>
              <a:srgbClr val="0070C0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3948787" y="1698802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8987" y="1394002"/>
            <a:ext cx="2286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 Paragraph</a:t>
            </a:r>
            <a:endParaRPr 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38987" y="2537616"/>
            <a:ext cx="2286000" cy="914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2000" baseline="30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</a:t>
            </a:r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supporting Paragraph</a:t>
            </a:r>
            <a:endParaRPr 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738987" y="3681230"/>
            <a:ext cx="2286000" cy="9144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baseline="30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</a:t>
            </a:r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supporting Paragraph</a:t>
            </a:r>
            <a:endParaRPr 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1738987" y="4826207"/>
            <a:ext cx="2286000" cy="914400"/>
          </a:xfrm>
          <a:prstGeom prst="parallelogram">
            <a:avLst>
              <a:gd name="adj" fmla="val 130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Concluding</a:t>
            </a:r>
          </a:p>
          <a:p>
            <a:pPr algn="ctr"/>
            <a:r>
              <a:rPr lang="en-US" sz="2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Paragraph</a:t>
            </a:r>
            <a:endParaRPr 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4720067" y="1372664"/>
            <a:ext cx="2962520" cy="228600"/>
          </a:xfrm>
          <a:prstGeom prst="foldedCorner">
            <a:avLst>
              <a:gd name="adj" fmla="val 3662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Thesis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4720067" y="1646984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1 (Strongest)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20067" y="1890825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2 (2</a:t>
            </a:r>
            <a:r>
              <a:rPr lang="en-US" sz="1400" baseline="30000" dirty="0" smtClean="0">
                <a:solidFill>
                  <a:srgbClr val="37441C"/>
                </a:solidFill>
              </a:rPr>
              <a:t>nd</a:t>
            </a:r>
            <a:r>
              <a:rPr lang="en-US" sz="1400" dirty="0" smtClean="0">
                <a:solidFill>
                  <a:srgbClr val="37441C"/>
                </a:solidFill>
              </a:rPr>
              <a:t> Strongest)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720067" y="2134665"/>
            <a:ext cx="2962520" cy="198121"/>
          </a:xfrm>
          <a:prstGeom prst="foldedCorner">
            <a:avLst>
              <a:gd name="adj" fmla="val 366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rgbClr val="37441C"/>
                </a:solidFill>
              </a:rPr>
              <a:t>Reason 3 (Weakest)</a:t>
            </a:r>
            <a:endParaRPr lang="en-US" sz="1400" dirty="0">
              <a:solidFill>
                <a:srgbClr val="37441C"/>
              </a:solidFill>
            </a:endParaRPr>
          </a:p>
        </p:txBody>
      </p:sp>
      <p:sp>
        <p:nvSpPr>
          <p:cNvPr id="15" name="Rectangle 33"/>
          <p:cNvSpPr/>
          <p:nvPr/>
        </p:nvSpPr>
        <p:spPr>
          <a:xfrm>
            <a:off x="4658971" y="1326945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33"/>
          <p:cNvSpPr/>
          <p:nvPr/>
        </p:nvSpPr>
        <p:spPr>
          <a:xfrm flipH="1">
            <a:off x="7589555" y="1326945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948787" y="2842416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720067" y="2516278"/>
            <a:ext cx="2962520" cy="228600"/>
          </a:xfrm>
          <a:prstGeom prst="foldedCorner">
            <a:avLst>
              <a:gd name="adj" fmla="val 366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Reason 1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4720067" y="2790598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Supporting Statement (Strongest)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4720067" y="3034439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</a:t>
            </a:r>
            <a:r>
              <a:rPr lang="en-US" sz="1400" dirty="0" smtClean="0">
                <a:solidFill>
                  <a:schemeClr val="bg1"/>
                </a:solidFill>
              </a:rPr>
              <a:t>(2</a:t>
            </a:r>
            <a:r>
              <a:rPr lang="en-US" sz="1400" baseline="30000" dirty="0" smtClean="0">
                <a:solidFill>
                  <a:schemeClr val="bg1"/>
                </a:solidFill>
              </a:rPr>
              <a:t>nd</a:t>
            </a:r>
            <a:r>
              <a:rPr lang="en-US" sz="1400" dirty="0" smtClean="0">
                <a:solidFill>
                  <a:schemeClr val="bg1"/>
                </a:solidFill>
              </a:rPr>
              <a:t> Strongest)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720067" y="3278279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</a:t>
            </a:r>
            <a:r>
              <a:rPr lang="en-US" sz="1400" dirty="0" smtClean="0">
                <a:solidFill>
                  <a:schemeClr val="bg1"/>
                </a:solidFill>
              </a:rPr>
              <a:t> (Weakest)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33"/>
          <p:cNvSpPr/>
          <p:nvPr/>
        </p:nvSpPr>
        <p:spPr>
          <a:xfrm>
            <a:off x="4658971" y="2470559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33"/>
          <p:cNvSpPr/>
          <p:nvPr/>
        </p:nvSpPr>
        <p:spPr>
          <a:xfrm flipH="1">
            <a:off x="7589555" y="2470559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948787" y="3986030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4720067" y="3659892"/>
            <a:ext cx="2962520" cy="228600"/>
          </a:xfrm>
          <a:prstGeom prst="foldedCorner">
            <a:avLst>
              <a:gd name="adj" fmla="val 366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Reason 2 Statement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4720067" y="3934212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(Strongest)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4720067" y="4178053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(2</a:t>
            </a:r>
            <a:r>
              <a:rPr lang="en-US" sz="1400" baseline="30000" dirty="0">
                <a:solidFill>
                  <a:schemeClr val="bg1"/>
                </a:solidFill>
              </a:rPr>
              <a:t>nd</a:t>
            </a:r>
            <a:r>
              <a:rPr lang="en-US" sz="1400" dirty="0">
                <a:solidFill>
                  <a:schemeClr val="bg1"/>
                </a:solidFill>
              </a:rPr>
              <a:t> Strongest)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4720067" y="4421893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Supporting Statement (Weakest)</a:t>
            </a:r>
          </a:p>
        </p:txBody>
      </p:sp>
      <p:sp>
        <p:nvSpPr>
          <p:cNvPr id="29" name="Rectangle 33"/>
          <p:cNvSpPr/>
          <p:nvPr/>
        </p:nvSpPr>
        <p:spPr>
          <a:xfrm>
            <a:off x="4658971" y="3614173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3"/>
          <p:cNvSpPr/>
          <p:nvPr/>
        </p:nvSpPr>
        <p:spPr>
          <a:xfrm flipH="1">
            <a:off x="7589555" y="3614173"/>
            <a:ext cx="152400" cy="10515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948787" y="5131007"/>
            <a:ext cx="673608" cy="304800"/>
          </a:xfrm>
          <a:prstGeom prst="rightArrow">
            <a:avLst>
              <a:gd name="adj1" fmla="val 52180"/>
              <a:gd name="adj2" fmla="val 50000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720067" y="4804869"/>
            <a:ext cx="2962520" cy="228600"/>
          </a:xfrm>
          <a:prstGeom prst="foldedCorner">
            <a:avLst>
              <a:gd name="adj" fmla="val 3662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0"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Restate the Thesis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720067" y="5079189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1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4720067" y="532303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2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4720067" y="5566870"/>
            <a:ext cx="2962520" cy="198121"/>
          </a:xfrm>
          <a:prstGeom prst="foldedCorner">
            <a:avLst>
              <a:gd name="adj" fmla="val 36621"/>
            </a:avLst>
          </a:prstGeom>
          <a:solidFill>
            <a:srgbClr val="F8A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0" rtlCol="0" anchor="ctr"/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Restate Reason 3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Rectangle 33"/>
          <p:cNvSpPr/>
          <p:nvPr/>
        </p:nvSpPr>
        <p:spPr>
          <a:xfrm>
            <a:off x="4658971" y="4759150"/>
            <a:ext cx="152400" cy="13563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3"/>
          <p:cNvSpPr/>
          <p:nvPr/>
        </p:nvSpPr>
        <p:spPr>
          <a:xfrm flipH="1">
            <a:off x="7589555" y="4759150"/>
            <a:ext cx="152400" cy="1356360"/>
          </a:xfrm>
          <a:custGeom>
            <a:avLst/>
            <a:gdLst>
              <a:gd name="connsiteX0" fmla="*/ 0 w 914400"/>
              <a:gd name="connsiteY0" fmla="*/ 0 h 1036322"/>
              <a:gd name="connsiteX1" fmla="*/ 914400 w 914400"/>
              <a:gd name="connsiteY1" fmla="*/ 0 h 1036322"/>
              <a:gd name="connsiteX2" fmla="*/ 914400 w 914400"/>
              <a:gd name="connsiteY2" fmla="*/ 1036322 h 1036322"/>
              <a:gd name="connsiteX3" fmla="*/ 0 w 914400"/>
              <a:gd name="connsiteY3" fmla="*/ 1036322 h 1036322"/>
              <a:gd name="connsiteX4" fmla="*/ 0 w 914400"/>
              <a:gd name="connsiteY4" fmla="*/ 0 h 1036322"/>
              <a:gd name="connsiteX0" fmla="*/ 914400 w 1005840"/>
              <a:gd name="connsiteY0" fmla="*/ 1036322 h 1127762"/>
              <a:gd name="connsiteX1" fmla="*/ 0 w 1005840"/>
              <a:gd name="connsiteY1" fmla="*/ 1036322 h 1127762"/>
              <a:gd name="connsiteX2" fmla="*/ 0 w 1005840"/>
              <a:gd name="connsiteY2" fmla="*/ 0 h 1127762"/>
              <a:gd name="connsiteX3" fmla="*/ 914400 w 1005840"/>
              <a:gd name="connsiteY3" fmla="*/ 0 h 1127762"/>
              <a:gd name="connsiteX4" fmla="*/ 1005840 w 1005840"/>
              <a:gd name="connsiteY4" fmla="*/ 1127762 h 1127762"/>
              <a:gd name="connsiteX0" fmla="*/ 914400 w 914400"/>
              <a:gd name="connsiteY0" fmla="*/ 1036322 h 1036322"/>
              <a:gd name="connsiteX1" fmla="*/ 0 w 914400"/>
              <a:gd name="connsiteY1" fmla="*/ 1036322 h 1036322"/>
              <a:gd name="connsiteX2" fmla="*/ 0 w 914400"/>
              <a:gd name="connsiteY2" fmla="*/ 0 h 1036322"/>
              <a:gd name="connsiteX3" fmla="*/ 914400 w 914400"/>
              <a:gd name="connsiteY3" fmla="*/ 0 h 10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36322">
                <a:moveTo>
                  <a:pt x="914400" y="1036322"/>
                </a:moveTo>
                <a:lnTo>
                  <a:pt x="0" y="1036322"/>
                </a:lnTo>
                <a:lnTo>
                  <a:pt x="0" y="0"/>
                </a:lnTo>
                <a:lnTo>
                  <a:pt x="9144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4720067" y="5801820"/>
            <a:ext cx="2962520" cy="274320"/>
          </a:xfrm>
          <a:prstGeom prst="hexagon">
            <a:avLst>
              <a:gd name="adj" fmla="val 17593"/>
              <a:gd name="vf" fmla="val 115470"/>
            </a:avLst>
          </a:prstGeom>
          <a:gradFill>
            <a:gsLst>
              <a:gs pos="0">
                <a:srgbClr val="C00000"/>
              </a:gs>
              <a:gs pos="100000">
                <a:srgbClr val="EF3535"/>
              </a:gs>
            </a:gsLst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Powerful Concluding Statement</a:t>
            </a:r>
            <a:endParaRPr lang="en-US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4600" y="289560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SlideModel.com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7051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754156-16FF-4064-B222-A2ADF2853884}"/>
</file>

<file path=customXml/itemProps2.xml><?xml version="1.0" encoding="utf-8"?>
<ds:datastoreItem xmlns:ds="http://schemas.openxmlformats.org/officeDocument/2006/customXml" ds:itemID="{9FDAD600-5B25-4751-AEB8-155FB5B39820}"/>
</file>

<file path=customXml/itemProps3.xml><?xml version="1.0" encoding="utf-8"?>
<ds:datastoreItem xmlns:ds="http://schemas.openxmlformats.org/officeDocument/2006/customXml" ds:itemID="{C46250A6-43E8-4D08-97D5-82594AA2476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199</Words>
  <Application>Microsoft Office PowerPoint</Application>
  <PresentationFormat>On-screen Show (4:3)</PresentationFormat>
  <Paragraphs>54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SH_radial_light_grey</vt:lpstr>
      <vt:lpstr>Essay Sequence Template</vt:lpstr>
      <vt:lpstr>Essay Sequence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Julian</cp:lastModifiedBy>
  <cp:revision>11</cp:revision>
  <dcterms:created xsi:type="dcterms:W3CDTF">2013-08-13T05:53:49Z</dcterms:created>
  <dcterms:modified xsi:type="dcterms:W3CDTF">2013-09-20T18:50:38Z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