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GW0CkkSjqJx/H62XXcxiFQ20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7ab455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8d7ab45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5c714a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95c714a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5c714ad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95c714ad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e48e5e3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8e48e5e3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d7ab455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8d7ab455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7ab4551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8d7ab455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7ab455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8d7ab455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e48e5e3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8e48e5e3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mmons.wikimedia.org/wiki/File:Apache_HTTP_server_logo_(2019-present).svg" TargetMode="External"/><Relationship Id="rId4" Type="http://schemas.openxmlformats.org/officeDocument/2006/relationships/hyperlink" Target="https://en.wikipedia.org/wiki/Internet_Information_Services#/media/File:IIS_8.5.9431_management_console.png" TargetMode="External"/><Relationship Id="rId9" Type="http://schemas.openxmlformats.org/officeDocument/2006/relationships/hyperlink" Target="https://www.sciencetimes.co.kr/news/%EC%9D%B8%EA%B3%B5%EC%A7%80%EB%8A%A5%EC%9D%B4-%EB%A7%88%EC%9D%8C%EC%9D%84-%EC%9D%BD%EA%B8%B0-%EC%8B%9C%EC%9E%91%ED%96%88%EB%8B%A4" TargetMode="External"/><Relationship Id="rId5" Type="http://schemas.openxmlformats.org/officeDocument/2006/relationships/hyperlink" Target="https://yoo11052.tistory.com/89" TargetMode="External"/><Relationship Id="rId6" Type="http://schemas.openxmlformats.org/officeDocument/2006/relationships/hyperlink" Target="https://www.flaticon.com/kr/free-icon/design-software_1540195" TargetMode="External"/><Relationship Id="rId7" Type="http://schemas.openxmlformats.org/officeDocument/2006/relationships/hyperlink" Target="https://dreamhack.io" TargetMode="External"/><Relationship Id="rId8" Type="http://schemas.openxmlformats.org/officeDocument/2006/relationships/hyperlink" Target="https://velog.io/@whdnjsdyd111/python-5.-%EC%9E%90%EB%A3%8C%EA%B5%AC%EC%A1%B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ttpd.apache.org/docs/2.4/ko/logs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69633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Apacheaccess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아파치 접근 로그 파서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N1111 안수현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075" y="1207375"/>
            <a:ext cx="2822400" cy="7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3786625" y="1798650"/>
            <a:ext cx="410100" cy="28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프로그램 구상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파이썬 모듈로 다른 파이썬 스크립트에서 import 해서 쓸수 있게 하자!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Access 클래스나 parse 함수로 웹로그를 파싱해서 파이썬 객체로 만들어 파이썬 스크립트를 통해 분석할 수 있게 하기로 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JSON 으로 출력하여 다른 언어에서도 쓸 수 있기 하기로 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파이썬의 argparse 모듈로 명령줄 프로그램을 작성하기로 했다.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425" y="2418275"/>
            <a:ext cx="1295050" cy="1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d7ab45511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개발 환경 구축</a:t>
            </a:r>
            <a:endParaRPr/>
          </a:p>
        </p:txBody>
      </p:sp>
      <p:sp>
        <p:nvSpPr>
          <p:cNvPr id="123" name="Google Shape;123;g18d7ab45511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사용할 언어 -&gt; 파이썬3 (파이썬 수행평가이기 때문에, </a:t>
            </a:r>
            <a:r>
              <a:rPr b="1" lang="ko"/>
              <a:t>생산성이 너무 좋아서</a:t>
            </a:r>
            <a:r>
              <a:rPr lang="ko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사용할 텍스트 에디터 -&gt; Vim (CLI 에서 모든 작업을 할 수 있어서 편리하다.)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Ubuntu 기준 아래와 같이 설치할 수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sudo apt install python3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sudo apt install vim</a:t>
            </a:r>
            <a:endParaRPr/>
          </a:p>
        </p:txBody>
      </p:sp>
      <p:pic>
        <p:nvPicPr>
          <p:cNvPr id="124" name="Google Shape;124;g18d7ab45511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625" y="2187500"/>
            <a:ext cx="2101926" cy="21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프로그램 작성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25" y="1045975"/>
            <a:ext cx="3151224" cy="220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100" y="528075"/>
            <a:ext cx="3388751" cy="1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974" y="2445400"/>
            <a:ext cx="2041181" cy="24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1603825" y="3274475"/>
            <a:ext cx="1497300" cy="478200"/>
          </a:xfrm>
          <a:prstGeom prst="wedgeRectCallout">
            <a:avLst>
              <a:gd fmla="val -22393" name="adj1"/>
              <a:gd fmla="val -934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Access 클래스</a:t>
            </a:r>
            <a:endParaRPr sz="1600"/>
          </a:p>
        </p:txBody>
      </p:sp>
      <p:sp>
        <p:nvSpPr>
          <p:cNvPr id="134" name="Google Shape;134;p7"/>
          <p:cNvSpPr/>
          <p:nvPr/>
        </p:nvSpPr>
        <p:spPr>
          <a:xfrm>
            <a:off x="5953725" y="1832500"/>
            <a:ext cx="1497300" cy="478200"/>
          </a:xfrm>
          <a:prstGeom prst="wedgeRectCallout">
            <a:avLst>
              <a:gd fmla="val -22393" name="adj1"/>
              <a:gd fmla="val -934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parse</a:t>
            </a:r>
            <a:r>
              <a:rPr lang="ko" sz="1600"/>
              <a:t> 함수</a:t>
            </a:r>
            <a:endParaRPr sz="1600"/>
          </a:p>
        </p:txBody>
      </p:sp>
      <p:sp>
        <p:nvSpPr>
          <p:cNvPr id="135" name="Google Shape;135;p7"/>
          <p:cNvSpPr/>
          <p:nvPr/>
        </p:nvSpPr>
        <p:spPr>
          <a:xfrm>
            <a:off x="6529550" y="4067875"/>
            <a:ext cx="1497300" cy="478200"/>
          </a:xfrm>
          <a:prstGeom prst="wedgeRectCallout">
            <a:avLst>
              <a:gd fmla="val -76062" name="adj1"/>
              <a:gd fmla="val 268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main</a:t>
            </a:r>
            <a:r>
              <a:rPr lang="ko" sz="1600"/>
              <a:t> 함수</a:t>
            </a:r>
            <a:endParaRPr sz="1600"/>
          </a:p>
        </p:txBody>
      </p:sp>
      <p:sp>
        <p:nvSpPr>
          <p:cNvPr id="136" name="Google Shape;136;p7"/>
          <p:cNvSpPr txBox="1"/>
          <p:nvPr/>
        </p:nvSpPr>
        <p:spPr>
          <a:xfrm>
            <a:off x="1898250" y="3577275"/>
            <a:ext cx="18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한 줄을 파싱해서 객체로 만드는 역할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6241900" y="2158800"/>
            <a:ext cx="18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여러 줄을 객체로 만드는 역할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6682475" y="4369725"/>
            <a:ext cx="1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명령줄 인터페이스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시연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평가 및 후속 연구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5c714ad8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좋았던 점</a:t>
            </a:r>
            <a:endParaRPr/>
          </a:p>
        </p:txBody>
      </p:sp>
      <p:sp>
        <p:nvSpPr>
          <p:cNvPr id="154" name="Google Shape;154;g195c714ad8d_0_0"/>
          <p:cNvSpPr txBox="1"/>
          <p:nvPr>
            <p:ph idx="1" type="body"/>
          </p:nvPr>
        </p:nvSpPr>
        <p:spPr>
          <a:xfrm>
            <a:off x="311700" y="1127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필요했던 프로그램인데 이번 기회로 만들게 되어서 좋았고, 바쁜 와중에도 자투리 시간을 효과적으로 사용하는 방법을 배울 수 있는 좋은 기회였다.</a:t>
            </a:r>
            <a:endParaRPr/>
          </a:p>
        </p:txBody>
      </p:sp>
      <p:pic>
        <p:nvPicPr>
          <p:cNvPr id="155" name="Google Shape;155;g195c714ad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75" y="2128025"/>
            <a:ext cx="7736350" cy="1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95c714ad8d_0_0"/>
          <p:cNvSpPr/>
          <p:nvPr/>
        </p:nvSpPr>
        <p:spPr>
          <a:xfrm>
            <a:off x="1415875" y="4191225"/>
            <a:ext cx="2863200" cy="620400"/>
          </a:xfrm>
          <a:prstGeom prst="wedgeRectCallout">
            <a:avLst>
              <a:gd fmla="val -22393" name="adj1"/>
              <a:gd fmla="val -934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이걸 좀더 빨리 분석할 수 있다!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c714ad8d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아쉬운 점</a:t>
            </a:r>
            <a:endParaRPr/>
          </a:p>
        </p:txBody>
      </p:sp>
      <p:sp>
        <p:nvSpPr>
          <p:cNvPr id="162" name="Google Shape;162;g195c714ad8d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웹로그를 파이썬 객체나 JSON 형태로 파싱하는 기능을 구현했지만,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객체를 다시 웹로그로 바꾸는 기능이 없다.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-&gt; 다시 바꿀 수 있다면 불필요한 요청을 제외하고 축소해서 최소한만 남긴 웹로그를 만들어 남은 것들만 수동 분석하는 방식으로 분석 효율을 상승시킬 수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/>
              <a:t>이 기능도 나중에 개발해 보면 좋을 것 같다.</a:t>
            </a:r>
            <a:endParaRPr b="1"/>
          </a:p>
        </p:txBody>
      </p:sp>
      <p:sp>
        <p:nvSpPr>
          <p:cNvPr id="163" name="Google Shape;163;g195c714ad8d_0_5"/>
          <p:cNvSpPr/>
          <p:nvPr/>
        </p:nvSpPr>
        <p:spPr>
          <a:xfrm>
            <a:off x="2193600" y="3638775"/>
            <a:ext cx="1033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웹로그</a:t>
            </a:r>
            <a:endParaRPr/>
          </a:p>
        </p:txBody>
      </p:sp>
      <p:sp>
        <p:nvSpPr>
          <p:cNvPr id="164" name="Google Shape;164;g195c714ad8d_0_5"/>
          <p:cNvSpPr/>
          <p:nvPr/>
        </p:nvSpPr>
        <p:spPr>
          <a:xfrm>
            <a:off x="5232100" y="3638775"/>
            <a:ext cx="1033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endParaRPr/>
          </a:p>
        </p:txBody>
      </p:sp>
      <p:sp>
        <p:nvSpPr>
          <p:cNvPr id="165" name="Google Shape;165;g195c714ad8d_0_5"/>
          <p:cNvSpPr/>
          <p:nvPr/>
        </p:nvSpPr>
        <p:spPr>
          <a:xfrm>
            <a:off x="3477975" y="3557325"/>
            <a:ext cx="1596600" cy="4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변환 가능</a:t>
            </a:r>
            <a:endParaRPr/>
          </a:p>
        </p:txBody>
      </p:sp>
      <p:sp>
        <p:nvSpPr>
          <p:cNvPr id="166" name="Google Shape;166;g195c714ad8d_0_5"/>
          <p:cNvSpPr/>
          <p:nvPr/>
        </p:nvSpPr>
        <p:spPr>
          <a:xfrm>
            <a:off x="2193600" y="4390575"/>
            <a:ext cx="1033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웹로그</a:t>
            </a:r>
            <a:endParaRPr/>
          </a:p>
        </p:txBody>
      </p:sp>
      <p:sp>
        <p:nvSpPr>
          <p:cNvPr id="167" name="Google Shape;167;g195c714ad8d_0_5"/>
          <p:cNvSpPr/>
          <p:nvPr/>
        </p:nvSpPr>
        <p:spPr>
          <a:xfrm>
            <a:off x="5232100" y="4390575"/>
            <a:ext cx="1033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endParaRPr/>
          </a:p>
        </p:txBody>
      </p:sp>
      <p:sp>
        <p:nvSpPr>
          <p:cNvPr id="168" name="Google Shape;168;g195c714ad8d_0_5"/>
          <p:cNvSpPr/>
          <p:nvPr/>
        </p:nvSpPr>
        <p:spPr>
          <a:xfrm>
            <a:off x="3415250" y="4337325"/>
            <a:ext cx="1629000" cy="43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필요</a:t>
            </a:r>
            <a:endParaRPr/>
          </a:p>
        </p:txBody>
      </p:sp>
      <p:sp>
        <p:nvSpPr>
          <p:cNvPr id="169" name="Google Shape;169;g195c714ad8d_0_5"/>
          <p:cNvSpPr/>
          <p:nvPr/>
        </p:nvSpPr>
        <p:spPr>
          <a:xfrm>
            <a:off x="1935850" y="4132675"/>
            <a:ext cx="4642200" cy="88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추가할 점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/>
              <a:t>오류 로그(Error log) 파싱 기능 추가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접근 로그(Access log) 뿐만 아니라 오류 로그(Error log)도 파싱하는 기능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ko"/>
              <a:t>IIS 웹서버 로그 파싱 기능 추가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IIS 웹서버에서 사용하는 W3C 포맷을 파싱하는 기능</a:t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75" y="3054225"/>
            <a:ext cx="3578824" cy="20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1250" y="2366625"/>
            <a:ext cx="2912524" cy="2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e48e5e345_0_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https://commons.wikimedia.org/wiki/File:Apache_HTTP_server_logo_(2019-present).svg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https://en.wikipedia.org/wiki/Internet_Information_Services#/media/File:IIS_8.5.9431_management_console.png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5"/>
              </a:rPr>
              <a:t>https://yoo11052.tistory.com/89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6"/>
              </a:rPr>
              <a:t>https://www.flaticon.com/kr/free-icon/design-software_1540195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7"/>
              </a:rPr>
              <a:t>https://dreamhack.io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8"/>
              </a:rPr>
              <a:t>https://velog.io/@whdnjsdyd111/python-5.-%EC%9E%90%EB%A3%8C%EA%B5%AC%EC%A1%B0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000" u="sng">
                <a:solidFill>
                  <a:schemeClr val="hlink"/>
                </a:solidFill>
                <a:hlinkClick r:id="rId9"/>
              </a:rPr>
              <a:t>https://www.sciencetimes.co.kr/news/인공지능이-마음을-읽기-시작했다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183" name="Google Shape;183;g18e48e5e345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각종 이미지 출처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개발 동기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아파치 웹로그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웹로그는 사용자가 웹서버에 접속해서 뭘 했는지 기록한 로그이다.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아파치 웹로그는 NCSA 포맷을 사용한다. 저장되는 위치는 아래와 같다.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CentOS /var/log/httpd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Ubuntu /var/log/apache2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50" y="3134226"/>
            <a:ext cx="6861501" cy="17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웹로그 분석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왜 웹로그가 정보보안에서 중요한가?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-&gt; 웹 서비스가 해킹당했을때 원인과 공격자를 파악하려면 웹로그 분석을 해야한다.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그 이외에도 소비자들의 동향을 파악하기 위해 분석하기도 한다.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1951" r="0" t="0"/>
          <a:stretch/>
        </p:blipFill>
        <p:spPr>
          <a:xfrm>
            <a:off x="397125" y="3055625"/>
            <a:ext cx="23067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1661900" y="3281750"/>
            <a:ext cx="2009100" cy="567900"/>
          </a:xfrm>
          <a:prstGeom prst="wedgeRoundRectCallout">
            <a:avLst>
              <a:gd fmla="val -23299" name="adj1"/>
              <a:gd fmla="val 870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이런걸 당했을때 필요함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d7ab45511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웹로그 분석 방법</a:t>
            </a:r>
            <a:endParaRPr/>
          </a:p>
        </p:txBody>
      </p:sp>
      <p:sp>
        <p:nvSpPr>
          <p:cNvPr id="83" name="Google Shape;83;g18d7ab45511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간단한 웹로그는 명령줄 도구와 텍스트 편집기만으로 분석할 수 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분석할 필요 없는 줄들을 거른다는 느낌으로 분석하는게 좋습니다.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awk 등의 도구로 필요한 항목만(ex&gt; 메서드, 경로, 상태 코드) 남기고 지웁니다.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grep 등의 도구로 필요 없는 줄들을(ex&gt; 404 키워드) 지웁니다.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텍스트 편집기에 올려서 쭉 읽거나 핵심 키워드를 검색해 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하지만 웹로그의 양이 많아질수록 위와 같은 방법은 비효율적입니다.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또한, 텍스트 편집기가 웹로그 파일의 용량을 못버티기도 합니다(..)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d7ab45511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개발 필요성</a:t>
            </a:r>
            <a:endParaRPr/>
          </a:p>
        </p:txBody>
      </p:sp>
      <p:sp>
        <p:nvSpPr>
          <p:cNvPr id="89" name="Google Shape;89;g18d7ab45511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웹로그를 분석할 때 매번 수동으로 분석하면 많은 시간이 소모된다.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-&gt; 좀더 빨리 분석할 방법 없을까?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컴퓨터 하는 사람이라면 컴퓨터한테 일을 맡겨야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/>
              <a:t>파이썬으로 스크립트를 작성해서 좀 자동으로 분석하고 싶다.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-&gt; 그렇게 하기 위해선 웹로그를 파이썬에서 쓰는 객체 형태로 파싱해야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그걸 할 프로그램을 빨리 작성하자!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구현 과정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d7ab455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정보 수집</a:t>
            </a:r>
            <a:endParaRPr/>
          </a:p>
        </p:txBody>
      </p:sp>
      <p:sp>
        <p:nvSpPr>
          <p:cNvPr id="100" name="Google Shape;100;g18d7ab45511_0_5"/>
          <p:cNvSpPr txBox="1"/>
          <p:nvPr>
            <p:ph idx="1" type="body"/>
          </p:nvPr>
        </p:nvSpPr>
        <p:spPr>
          <a:xfrm>
            <a:off x="311700" y="1096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사람은 모든 것을 알 수 없다.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하지만 우리에겐 외장형 저장 장치인 구글이 있다!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모르는게 있다면 검색해서 알아내야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아파치 웹서버의 접근 로그는 어떤 모습일까?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아파치 웹서버 공식 문서의 로그파일 관련 부분을 참고하여 알 수 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https://httpd.apache.org/docs/2.4/ko/logs.html</a:t>
            </a:r>
            <a:endParaRPr/>
          </a:p>
        </p:txBody>
      </p:sp>
      <p:pic>
        <p:nvPicPr>
          <p:cNvPr id="101" name="Google Shape;101;g18d7ab4551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775" y="3538823"/>
            <a:ext cx="2682150" cy="145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8d7ab4551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6949" y="281926"/>
            <a:ext cx="2397151" cy="1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e48e5e345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정보 수집</a:t>
            </a:r>
            <a:endParaRPr/>
          </a:p>
        </p:txBody>
      </p:sp>
      <p:sp>
        <p:nvSpPr>
          <p:cNvPr id="108" name="Google Shape;108;g18e48e5e345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아파치 웹로그는 오류 로그(Error log)와 접근 로그(Access log)가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여기서는 주로 분석했던 접근 로그를 타깃으로 하기로 하였다.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접근 로그는 Common 형식과 Combined 형식이 대표적이다.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g18e48e5e34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25" y="3965650"/>
            <a:ext cx="8330551" cy="9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8e48e5e345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25" y="2716900"/>
            <a:ext cx="8330551" cy="106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