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88"/>
  </p:normalViewPr>
  <p:slideViewPr>
    <p:cSldViewPr snapToGrid="0" snapToObjects="1">
      <p:cViewPr varScale="1">
        <p:scale>
          <a:sx n="112" d="100"/>
          <a:sy n="112" d="100"/>
        </p:scale>
        <p:origin x="1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D4BFB-5337-F24A-A33C-2E310DD8F672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8A15-1CAA-C140-B519-3CC6C4BC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3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Though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encoding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viewed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recursion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interpretation,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mechanism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probably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RNN.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EA855-1B94-8D47-9523-A534AB8BD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EA855-1B94-8D47-9523-A534AB8BD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morning/afternoon.</a:t>
            </a:r>
            <a:r>
              <a:rPr lang="zh-CN" altLang="en-US" baseline="0" dirty="0" smtClean="0"/>
              <a:t> </a:t>
            </a:r>
          </a:p>
          <a:p>
            <a:r>
              <a:rPr lang="en-US" altLang="zh-CN" baseline="0" dirty="0" smtClean="0"/>
              <a:t>Last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term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internship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Siri.</a:t>
            </a:r>
            <a:r>
              <a:rPr lang="zh-CN" altLang="en-US" baseline="0" dirty="0" smtClean="0"/>
              <a:t> </a:t>
            </a:r>
          </a:p>
          <a:p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project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integrate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fixed-size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ordinally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forgetting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encoding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noise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contrastive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estimation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Siri.</a:t>
            </a:r>
            <a:endParaRPr lang="zh-CN" altLang="en-US" baseline="0" dirty="0" smtClean="0"/>
          </a:p>
          <a:p>
            <a:endParaRPr lang="zh-CN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EA855-1B94-8D47-9523-A534AB8BD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8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morning/afternoon.</a:t>
            </a:r>
            <a:r>
              <a:rPr lang="zh-CN" altLang="en-US" baseline="0" dirty="0" smtClean="0"/>
              <a:t> </a:t>
            </a:r>
          </a:p>
          <a:p>
            <a:r>
              <a:rPr lang="en-US" altLang="zh-CN" baseline="0" dirty="0" smtClean="0"/>
              <a:t>Last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term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internship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Siri.</a:t>
            </a:r>
            <a:r>
              <a:rPr lang="zh-CN" altLang="en-US" baseline="0" dirty="0" smtClean="0"/>
              <a:t> </a:t>
            </a:r>
          </a:p>
          <a:p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project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integrate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fixed-size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ordinally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forgetting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encoding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noise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contrastive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estimation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Siri.</a:t>
            </a:r>
            <a:endParaRPr lang="zh-CN" altLang="en-US" baseline="0" dirty="0" smtClean="0"/>
          </a:p>
          <a:p>
            <a:endParaRPr lang="zh-CN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EA855-1B94-8D47-9523-A534AB8BD7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786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729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4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0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391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12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84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197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83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28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15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408F-8A80-EC46-9B06-2A4F39B76EB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36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7"/>
          <p:cNvSpPr/>
          <p:nvPr/>
        </p:nvSpPr>
        <p:spPr>
          <a:xfrm>
            <a:off x="1111324" y="2706610"/>
            <a:ext cx="7361442" cy="276391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B8090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858" y="488441"/>
            <a:ext cx="89180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mr-IN" sz="1600" b="1" dirty="0"/>
              <a:t>…</a:t>
            </a:r>
            <a:r>
              <a:rPr lang="en-CA" sz="1600" b="1" dirty="0"/>
              <a:t> </a:t>
            </a:r>
            <a:r>
              <a:rPr lang="en-US" sz="1600" b="1" dirty="0"/>
              <a:t> achievements from space did not appear off </a:t>
            </a:r>
            <a:r>
              <a:rPr lang="mr-IN" sz="1600" b="1" dirty="0"/>
              <a:t>–</a:t>
            </a:r>
            <a:r>
              <a:rPr lang="en-US" sz="1600" b="1" dirty="0"/>
              <a:t> the  charts from a scientific point of view. </a:t>
            </a:r>
          </a:p>
          <a:p>
            <a:r>
              <a:rPr lang="en-US" sz="1600" b="1" dirty="0"/>
              <a:t>He dropped a puck from space for the </a:t>
            </a:r>
            <a:r>
              <a:rPr lang="en-US" sz="1600" b="1" dirty="0">
                <a:solidFill>
                  <a:srgbClr val="B80903"/>
                </a:solidFill>
              </a:rPr>
              <a:t>Toronto Maple Leafs </a:t>
            </a:r>
            <a:r>
              <a:rPr lang="en-US" sz="1600" b="1" dirty="0"/>
              <a:t>' home opener against the Buffalo Sabres . He also unveiled a new Canadian </a:t>
            </a:r>
            <a:r>
              <a:rPr lang="mr-IN" sz="1600" b="1" dirty="0"/>
              <a:t>…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3419459" y="757082"/>
            <a:ext cx="1819641" cy="341908"/>
          </a:xfrm>
          <a:prstGeom prst="rect">
            <a:avLst/>
          </a:prstGeom>
          <a:noFill/>
          <a:ln w="28575" cmpd="sng">
            <a:solidFill>
              <a:srgbClr val="B80903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005652" y="1233310"/>
            <a:ext cx="378583" cy="598339"/>
          </a:xfrm>
          <a:prstGeom prst="downArrow">
            <a:avLst/>
          </a:prstGeom>
          <a:noFill/>
          <a:ln w="28575" cmpd="sng">
            <a:solidFill>
              <a:srgbClr val="B8090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7"/>
          <p:cNvSpPr/>
          <p:nvPr/>
        </p:nvSpPr>
        <p:spPr>
          <a:xfrm>
            <a:off x="3431779" y="1892704"/>
            <a:ext cx="16096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B80903"/>
                </a:solidFill>
              </a:rPr>
              <a:t>S</a:t>
            </a:r>
            <a:r>
              <a:rPr lang="en-US" altLang="zh-CN" sz="1600" dirty="0" smtClean="0">
                <a:solidFill>
                  <a:srgbClr val="B80903"/>
                </a:solidFill>
              </a:rPr>
              <a:t>egment Code</a:t>
            </a:r>
            <a:endParaRPr lang="zh-CN" altLang="en-US" sz="1600" dirty="0">
              <a:solidFill>
                <a:srgbClr val="B8090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4424" y="713414"/>
            <a:ext cx="3382823" cy="391444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9597400">
            <a:off x="2477355" y="1209113"/>
            <a:ext cx="351334" cy="639701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7"/>
          <p:cNvSpPr/>
          <p:nvPr/>
        </p:nvSpPr>
        <p:spPr>
          <a:xfrm>
            <a:off x="1645030" y="1898572"/>
            <a:ext cx="1737793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Left Context FOFE</a:t>
            </a:r>
            <a:endParaRPr lang="zh-CN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327386" y="762950"/>
            <a:ext cx="3697544" cy="336040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2208657">
            <a:off x="5689920" y="1206704"/>
            <a:ext cx="351334" cy="639701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7"/>
          <p:cNvSpPr/>
          <p:nvPr/>
        </p:nvSpPr>
        <p:spPr>
          <a:xfrm>
            <a:off x="5086191" y="1892704"/>
            <a:ext cx="1862638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Right Context FOFE</a:t>
            </a:r>
            <a:endParaRPr lang="zh-CN" alt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-12212" y="688992"/>
            <a:ext cx="82433" cy="519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45297" y="647183"/>
            <a:ext cx="106858" cy="451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35"/>
          <p:cNvSpPr/>
          <p:nvPr/>
        </p:nvSpPr>
        <p:spPr>
          <a:xfrm rot="5400000">
            <a:off x="3973350" y="2281456"/>
            <a:ext cx="570912" cy="869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10"/>
          <p:cNvSpPr/>
          <p:nvPr/>
        </p:nvSpPr>
        <p:spPr>
          <a:xfrm>
            <a:off x="1823107" y="3070587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0"/>
          <p:cNvSpPr/>
          <p:nvPr/>
        </p:nvSpPr>
        <p:spPr>
          <a:xfrm>
            <a:off x="1859243" y="4022570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3445682" y="4542490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05652" y="4518068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83433" y="4530279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10"/>
          <p:cNvSpPr/>
          <p:nvPr/>
        </p:nvSpPr>
        <p:spPr>
          <a:xfrm>
            <a:off x="1870369" y="4902598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5"/>
          <p:cNvSpPr/>
          <p:nvPr/>
        </p:nvSpPr>
        <p:spPr>
          <a:xfrm rot="5400000">
            <a:off x="3966994" y="3264204"/>
            <a:ext cx="570912" cy="869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0369" y="6215396"/>
            <a:ext cx="59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PER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4620" y="6215396"/>
            <a:ext cx="602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LOC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24267" y="6215396"/>
            <a:ext cx="6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ORG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40369" y="6215396"/>
            <a:ext cx="821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B80903"/>
                </a:solidFill>
              </a:rPr>
              <a:t>NONE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949314" y="6355287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5327386" y="6338104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H="1" flipV="1">
            <a:off x="5712678" y="6343076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2161587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81064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21354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1889" y="5561693"/>
            <a:ext cx="4121" cy="653703"/>
          </a:xfrm>
          <a:prstGeom prst="straightConnector1">
            <a:avLst/>
          </a:prstGeom>
          <a:ln w="38100" cmpd="sng">
            <a:solidFill>
              <a:srgbClr val="B8090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53876" y="2739012"/>
            <a:ext cx="171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B80903"/>
                </a:solidFill>
              </a:rPr>
              <a:t>Feedforward</a:t>
            </a:r>
          </a:p>
          <a:p>
            <a:pPr algn="ctr"/>
            <a:r>
              <a:rPr lang="en-US" b="1">
                <a:solidFill>
                  <a:srgbClr val="B80903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4664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306574" y="5816450"/>
            <a:ext cx="89180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dropped a puck from space for the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Toronto Maple Leafs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' home opener against the Buffalo Sabres.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533724" y="5865172"/>
            <a:ext cx="1778339" cy="240237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-522227" y="5865172"/>
            <a:ext cx="4017305" cy="240237"/>
          </a:xfrm>
          <a:prstGeom prst="rect">
            <a:avLst/>
          </a:prstGeom>
          <a:noFill/>
          <a:ln w="28575" cmpd="sng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362498" y="5871040"/>
            <a:ext cx="4045215" cy="234369"/>
          </a:xfrm>
          <a:prstGeom prst="rect">
            <a:avLst/>
          </a:prstGeom>
          <a:noFill/>
          <a:ln w="28575" cmpd="sng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Down Arrow 181"/>
          <p:cNvSpPr/>
          <p:nvPr/>
        </p:nvSpPr>
        <p:spPr>
          <a:xfrm rot="12169760">
            <a:off x="2721469" y="5553543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Down Arrow 185"/>
          <p:cNvSpPr/>
          <p:nvPr/>
        </p:nvSpPr>
        <p:spPr>
          <a:xfrm rot="9430240" flipH="1">
            <a:off x="6101590" y="5547454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7" name="Down Arrow 186"/>
          <p:cNvSpPr/>
          <p:nvPr/>
        </p:nvSpPr>
        <p:spPr>
          <a:xfrm rot="10800000">
            <a:off x="4395216" y="5539315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248170" y="5317431"/>
            <a:ext cx="950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Segment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Code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96483" y="3104874"/>
            <a:ext cx="5827625" cy="2407440"/>
            <a:chOff x="1343699" y="2954226"/>
            <a:chExt cx="6115956" cy="2474210"/>
          </a:xfrm>
        </p:grpSpPr>
        <p:grpSp>
          <p:nvGrpSpPr>
            <p:cNvPr id="25" name="Group 24"/>
            <p:cNvGrpSpPr/>
            <p:nvPr/>
          </p:nvGrpSpPr>
          <p:grpSpPr>
            <a:xfrm>
              <a:off x="2236399" y="4961233"/>
              <a:ext cx="982043" cy="463958"/>
              <a:chOff x="1672046" y="3370217"/>
              <a:chExt cx="1658983" cy="783772"/>
            </a:xfrm>
          </p:grpSpPr>
          <p:sp>
            <p:nvSpPr>
              <p:cNvPr id="334" name="Rounded Rectangle 333"/>
              <p:cNvSpPr/>
              <p:nvPr/>
            </p:nvSpPr>
            <p:spPr>
              <a:xfrm>
                <a:off x="1672046" y="3370217"/>
                <a:ext cx="1658983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1869897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26542" y="4964478"/>
              <a:ext cx="982043" cy="463958"/>
              <a:chOff x="1672044" y="3370218"/>
              <a:chExt cx="1658982" cy="783772"/>
            </a:xfrm>
          </p:grpSpPr>
          <p:sp>
            <p:nvSpPr>
              <p:cNvPr id="322" name="Rounded Rectangle 321"/>
              <p:cNvSpPr/>
              <p:nvPr/>
            </p:nvSpPr>
            <p:spPr>
              <a:xfrm>
                <a:off x="1672044" y="3370218"/>
                <a:ext cx="1658982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1869897" y="3524033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221220" y="4256493"/>
              <a:ext cx="2311154" cy="463958"/>
              <a:chOff x="1866157" y="3042475"/>
              <a:chExt cx="3081539" cy="618610"/>
            </a:xfrm>
          </p:grpSpPr>
          <p:sp>
            <p:nvSpPr>
              <p:cNvPr id="308" name="Rounded Rectangle 307"/>
              <p:cNvSpPr/>
              <p:nvPr/>
            </p:nvSpPr>
            <p:spPr>
              <a:xfrm>
                <a:off x="1866157" y="3042475"/>
                <a:ext cx="3081539" cy="61861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s-IS" altLang="zh-CN" sz="1350" dirty="0"/>
                  <a:t>……</a:t>
                </a:r>
                <a:endParaRPr lang="en-US" sz="1350" dirty="0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022315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606558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3771404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4359287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55" name="Straight Arrow Connector 54"/>
            <p:cNvCxnSpPr>
              <a:stCxn id="335" idx="0"/>
            </p:cNvCxnSpPr>
            <p:nvPr/>
          </p:nvCxnSpPr>
          <p:spPr>
            <a:xfrm flipV="1">
              <a:off x="2505564" y="4651637"/>
              <a:ext cx="984820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35" idx="0"/>
            </p:cNvCxnSpPr>
            <p:nvPr/>
          </p:nvCxnSpPr>
          <p:spPr>
            <a:xfrm flipV="1">
              <a:off x="2505564" y="4651637"/>
              <a:ext cx="1423002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35" idx="0"/>
            </p:cNvCxnSpPr>
            <p:nvPr/>
          </p:nvCxnSpPr>
          <p:spPr>
            <a:xfrm flipV="1">
              <a:off x="2505564" y="4651638"/>
              <a:ext cx="2296637" cy="400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35" idx="0"/>
            </p:cNvCxnSpPr>
            <p:nvPr/>
          </p:nvCxnSpPr>
          <p:spPr>
            <a:xfrm flipV="1">
              <a:off x="2505564" y="4651637"/>
              <a:ext cx="2737549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36" idx="0"/>
            </p:cNvCxnSpPr>
            <p:nvPr/>
          </p:nvCxnSpPr>
          <p:spPr>
            <a:xfrm flipV="1">
              <a:off x="2943746" y="4651637"/>
              <a:ext cx="546638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36" idx="0"/>
            </p:cNvCxnSpPr>
            <p:nvPr/>
          </p:nvCxnSpPr>
          <p:spPr>
            <a:xfrm flipV="1">
              <a:off x="2943746" y="4651637"/>
              <a:ext cx="984820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6" idx="0"/>
            </p:cNvCxnSpPr>
            <p:nvPr/>
          </p:nvCxnSpPr>
          <p:spPr>
            <a:xfrm flipV="1">
              <a:off x="2943746" y="4651637"/>
              <a:ext cx="1858455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4" idx="0"/>
            </p:cNvCxnSpPr>
            <p:nvPr/>
          </p:nvCxnSpPr>
          <p:spPr>
            <a:xfrm flipH="1" flipV="1">
              <a:off x="3490384" y="4651638"/>
              <a:ext cx="2743507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3" idx="0"/>
            </p:cNvCxnSpPr>
            <p:nvPr/>
          </p:nvCxnSpPr>
          <p:spPr>
            <a:xfrm flipH="1" flipV="1">
              <a:off x="3490384" y="4651639"/>
              <a:ext cx="2305324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23" idx="0"/>
            </p:cNvCxnSpPr>
            <p:nvPr/>
          </p:nvCxnSpPr>
          <p:spPr>
            <a:xfrm flipH="1" flipV="1">
              <a:off x="3928566" y="4651639"/>
              <a:ext cx="1867142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23" idx="0"/>
            </p:cNvCxnSpPr>
            <p:nvPr/>
          </p:nvCxnSpPr>
          <p:spPr>
            <a:xfrm flipH="1" flipV="1">
              <a:off x="4802202" y="4651639"/>
              <a:ext cx="993506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23" idx="0"/>
            </p:cNvCxnSpPr>
            <p:nvPr/>
          </p:nvCxnSpPr>
          <p:spPr>
            <a:xfrm flipH="1" flipV="1">
              <a:off x="5243113" y="4651639"/>
              <a:ext cx="552595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36" idx="0"/>
            </p:cNvCxnSpPr>
            <p:nvPr/>
          </p:nvCxnSpPr>
          <p:spPr>
            <a:xfrm flipV="1">
              <a:off x="2943746" y="4651637"/>
              <a:ext cx="2299367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24" idx="0"/>
            </p:cNvCxnSpPr>
            <p:nvPr/>
          </p:nvCxnSpPr>
          <p:spPr>
            <a:xfrm flipH="1" flipV="1">
              <a:off x="3928566" y="4651638"/>
              <a:ext cx="2305325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24" idx="0"/>
            </p:cNvCxnSpPr>
            <p:nvPr/>
          </p:nvCxnSpPr>
          <p:spPr>
            <a:xfrm flipH="1" flipV="1">
              <a:off x="4802200" y="4651638"/>
              <a:ext cx="1431691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24" idx="0"/>
            </p:cNvCxnSpPr>
            <p:nvPr/>
          </p:nvCxnSpPr>
          <p:spPr>
            <a:xfrm flipH="1" flipV="1">
              <a:off x="5243113" y="4651638"/>
              <a:ext cx="990778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0" name="Group 339"/>
            <p:cNvGrpSpPr/>
            <p:nvPr/>
          </p:nvGrpSpPr>
          <p:grpSpPr>
            <a:xfrm>
              <a:off x="3221220" y="3504017"/>
              <a:ext cx="2311154" cy="463958"/>
              <a:chOff x="1866157" y="3042474"/>
              <a:chExt cx="3081539" cy="618610"/>
            </a:xfrm>
          </p:grpSpPr>
          <p:sp>
            <p:nvSpPr>
              <p:cNvPr id="341" name="Rounded Rectangle 340"/>
              <p:cNvSpPr/>
              <p:nvPr/>
            </p:nvSpPr>
            <p:spPr>
              <a:xfrm>
                <a:off x="1866157" y="3042474"/>
                <a:ext cx="3081539" cy="61861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s-IS" altLang="zh-CN" sz="1350" dirty="0"/>
                  <a:t>……</a:t>
                </a:r>
                <a:endParaRPr lang="en-US" sz="1350" dirty="0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2022315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2606558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771404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4359287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348" name="Straight Arrow Connector 347"/>
            <p:cNvCxnSpPr>
              <a:stCxn id="309" idx="0"/>
              <a:endCxn id="342" idx="4"/>
            </p:cNvCxnSpPr>
            <p:nvPr/>
          </p:nvCxnSpPr>
          <p:spPr>
            <a:xfrm flipV="1">
              <a:off x="3490384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stCxn id="309" idx="0"/>
              <a:endCxn id="343" idx="4"/>
            </p:cNvCxnSpPr>
            <p:nvPr/>
          </p:nvCxnSpPr>
          <p:spPr>
            <a:xfrm flipV="1">
              <a:off x="3490384" y="3899163"/>
              <a:ext cx="43818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09" idx="0"/>
              <a:endCxn id="344" idx="4"/>
            </p:cNvCxnSpPr>
            <p:nvPr/>
          </p:nvCxnSpPr>
          <p:spPr>
            <a:xfrm flipV="1">
              <a:off x="3490384" y="3899163"/>
              <a:ext cx="131181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309" idx="0"/>
              <a:endCxn id="345" idx="4"/>
            </p:cNvCxnSpPr>
            <p:nvPr/>
          </p:nvCxnSpPr>
          <p:spPr>
            <a:xfrm flipV="1">
              <a:off x="3490384" y="3899163"/>
              <a:ext cx="1752729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stCxn id="310" idx="0"/>
              <a:endCxn id="342" idx="4"/>
            </p:cNvCxnSpPr>
            <p:nvPr/>
          </p:nvCxnSpPr>
          <p:spPr>
            <a:xfrm flipH="1" flipV="1">
              <a:off x="3490384" y="3899163"/>
              <a:ext cx="43818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10" idx="0"/>
              <a:endCxn id="343" idx="4"/>
            </p:cNvCxnSpPr>
            <p:nvPr/>
          </p:nvCxnSpPr>
          <p:spPr>
            <a:xfrm flipV="1">
              <a:off x="3928566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10" idx="0"/>
              <a:endCxn id="344" idx="4"/>
            </p:cNvCxnSpPr>
            <p:nvPr/>
          </p:nvCxnSpPr>
          <p:spPr>
            <a:xfrm flipV="1">
              <a:off x="3928566" y="3899163"/>
              <a:ext cx="873635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310" idx="0"/>
              <a:endCxn id="345" idx="4"/>
            </p:cNvCxnSpPr>
            <p:nvPr/>
          </p:nvCxnSpPr>
          <p:spPr>
            <a:xfrm flipV="1">
              <a:off x="3928566" y="3899163"/>
              <a:ext cx="131454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11" idx="0"/>
              <a:endCxn id="342" idx="4"/>
            </p:cNvCxnSpPr>
            <p:nvPr/>
          </p:nvCxnSpPr>
          <p:spPr>
            <a:xfrm flipH="1" flipV="1">
              <a:off x="3490384" y="3899163"/>
              <a:ext cx="131181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311" idx="0"/>
              <a:endCxn id="343" idx="4"/>
            </p:cNvCxnSpPr>
            <p:nvPr/>
          </p:nvCxnSpPr>
          <p:spPr>
            <a:xfrm flipH="1" flipV="1">
              <a:off x="3928566" y="3899163"/>
              <a:ext cx="873635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311" idx="0"/>
              <a:endCxn id="344" idx="4"/>
            </p:cNvCxnSpPr>
            <p:nvPr/>
          </p:nvCxnSpPr>
          <p:spPr>
            <a:xfrm flipV="1">
              <a:off x="4802201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311" idx="0"/>
              <a:endCxn id="345" idx="4"/>
            </p:cNvCxnSpPr>
            <p:nvPr/>
          </p:nvCxnSpPr>
          <p:spPr>
            <a:xfrm flipV="1">
              <a:off x="4802201" y="3899163"/>
              <a:ext cx="44091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12" idx="0"/>
              <a:endCxn id="342" idx="4"/>
            </p:cNvCxnSpPr>
            <p:nvPr/>
          </p:nvCxnSpPr>
          <p:spPr>
            <a:xfrm flipH="1" flipV="1">
              <a:off x="3490384" y="3899163"/>
              <a:ext cx="1752729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312" idx="0"/>
              <a:endCxn id="343" idx="4"/>
            </p:cNvCxnSpPr>
            <p:nvPr/>
          </p:nvCxnSpPr>
          <p:spPr>
            <a:xfrm flipH="1" flipV="1">
              <a:off x="3928566" y="3899163"/>
              <a:ext cx="131454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312" idx="0"/>
              <a:endCxn id="344" idx="4"/>
            </p:cNvCxnSpPr>
            <p:nvPr/>
          </p:nvCxnSpPr>
          <p:spPr>
            <a:xfrm flipH="1" flipV="1">
              <a:off x="4802201" y="3899163"/>
              <a:ext cx="44091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12" idx="0"/>
              <a:endCxn id="345" idx="4"/>
            </p:cNvCxnSpPr>
            <p:nvPr/>
          </p:nvCxnSpPr>
          <p:spPr>
            <a:xfrm flipV="1">
              <a:off x="5243113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6" name="Rounded Rectangle 365"/>
            <p:cNvSpPr/>
            <p:nvPr/>
          </p:nvSpPr>
          <p:spPr>
            <a:xfrm>
              <a:off x="2944100" y="3338402"/>
              <a:ext cx="3460878" cy="1473520"/>
            </a:xfrm>
            <a:prstGeom prst="roundRect">
              <a:avLst/>
            </a:prstGeom>
            <a:noFill/>
            <a:ln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5298955" y="3727923"/>
              <a:ext cx="130900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Feedforward</a:t>
              </a:r>
              <a: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  <a:t/>
              </a:r>
              <a:b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altLang="zh-CN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Neural</a:t>
              </a:r>
              <a: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Network</a:t>
              </a:r>
              <a: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3875061" y="4947004"/>
              <a:ext cx="982043" cy="463958"/>
              <a:chOff x="1672046" y="3370217"/>
              <a:chExt cx="1658983" cy="783772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1672046" y="3370217"/>
                <a:ext cx="1658983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869897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54" name="Straight Arrow Connector 153"/>
            <p:cNvCxnSpPr>
              <a:stCxn id="152" idx="0"/>
              <a:endCxn id="309" idx="4"/>
            </p:cNvCxnSpPr>
            <p:nvPr/>
          </p:nvCxnSpPr>
          <p:spPr>
            <a:xfrm flipH="1" flipV="1">
              <a:off x="3490384" y="4651638"/>
              <a:ext cx="653842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2" idx="0"/>
              <a:endCxn id="310" idx="4"/>
            </p:cNvCxnSpPr>
            <p:nvPr/>
          </p:nvCxnSpPr>
          <p:spPr>
            <a:xfrm flipH="1" flipV="1">
              <a:off x="3928567" y="4651638"/>
              <a:ext cx="215659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2" idx="0"/>
              <a:endCxn id="311" idx="4"/>
            </p:cNvCxnSpPr>
            <p:nvPr/>
          </p:nvCxnSpPr>
          <p:spPr>
            <a:xfrm flipV="1">
              <a:off x="4144226" y="4651638"/>
              <a:ext cx="657975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52" idx="0"/>
              <a:endCxn id="312" idx="4"/>
            </p:cNvCxnSpPr>
            <p:nvPr/>
          </p:nvCxnSpPr>
          <p:spPr>
            <a:xfrm flipV="1">
              <a:off x="4144226" y="4651638"/>
              <a:ext cx="1098887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53" idx="0"/>
              <a:endCxn id="309" idx="4"/>
            </p:cNvCxnSpPr>
            <p:nvPr/>
          </p:nvCxnSpPr>
          <p:spPr>
            <a:xfrm flipH="1" flipV="1">
              <a:off x="3490384" y="4651638"/>
              <a:ext cx="1092024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53" idx="0"/>
              <a:endCxn id="310" idx="4"/>
            </p:cNvCxnSpPr>
            <p:nvPr/>
          </p:nvCxnSpPr>
          <p:spPr>
            <a:xfrm flipH="1" flipV="1">
              <a:off x="3928567" y="4651638"/>
              <a:ext cx="653841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53" idx="0"/>
              <a:endCxn id="311" idx="4"/>
            </p:cNvCxnSpPr>
            <p:nvPr/>
          </p:nvCxnSpPr>
          <p:spPr>
            <a:xfrm flipV="1">
              <a:off x="4582408" y="4651638"/>
              <a:ext cx="219793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53" idx="0"/>
              <a:endCxn id="312" idx="4"/>
            </p:cNvCxnSpPr>
            <p:nvPr/>
          </p:nvCxnSpPr>
          <p:spPr>
            <a:xfrm flipV="1">
              <a:off x="4582408" y="4651638"/>
              <a:ext cx="660705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6087677" y="4682273"/>
              <a:ext cx="13719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Right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Context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FOFE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43699" y="4692018"/>
              <a:ext cx="13719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Left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Context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b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FOFE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908975" y="2954227"/>
              <a:ext cx="6161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PER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461697" y="2954226"/>
              <a:ext cx="6161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ORG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990864" y="2954869"/>
              <a:ext cx="804843" cy="284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NONE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93" name="Straight Arrow Connector 192"/>
            <p:cNvCxnSpPr>
              <a:stCxn id="342" idx="0"/>
              <a:endCxn id="189" idx="2"/>
            </p:cNvCxnSpPr>
            <p:nvPr/>
          </p:nvCxnSpPr>
          <p:spPr>
            <a:xfrm flipH="1" flipV="1">
              <a:off x="3217065" y="3231226"/>
              <a:ext cx="273319" cy="363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343" idx="0"/>
              <a:endCxn id="191" idx="2"/>
            </p:cNvCxnSpPr>
            <p:nvPr/>
          </p:nvCxnSpPr>
          <p:spPr>
            <a:xfrm flipH="1" flipV="1">
              <a:off x="3769787" y="3231225"/>
              <a:ext cx="158781" cy="363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345" idx="0"/>
              <a:endCxn id="192" idx="2"/>
            </p:cNvCxnSpPr>
            <p:nvPr/>
          </p:nvCxnSpPr>
          <p:spPr>
            <a:xfrm flipV="1">
              <a:off x="5243113" y="3239550"/>
              <a:ext cx="150173" cy="355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0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6"/>
          <p:cNvSpPr txBox="1"/>
          <p:nvPr/>
        </p:nvSpPr>
        <p:spPr>
          <a:xfrm>
            <a:off x="238560" y="4848232"/>
            <a:ext cx="743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[Hinton]</a:t>
            </a:r>
            <a:r>
              <a:rPr lang="en-US" altLang="zh-CN" baseline="-25000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professor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[University</a:t>
            </a:r>
            <a:r>
              <a:rPr lang="zh-CN" altLang="en-US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of</a:t>
            </a:r>
            <a:r>
              <a:rPr lang="zh-CN" altLang="en-US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Toronto]</a:t>
            </a:r>
            <a:r>
              <a:rPr lang="en-US" altLang="zh-CN" baseline="-25000" dirty="0"/>
              <a:t>ORG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spends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months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[Google]</a:t>
            </a:r>
            <a:r>
              <a:rPr lang="en-US" altLang="zh-CN" baseline="-25000" dirty="0"/>
              <a:t>ORG</a:t>
            </a:r>
            <a:r>
              <a:rPr lang="zh-CN" altLang="en-US" dirty="0"/>
              <a:t> 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[Mountain</a:t>
            </a:r>
            <a:r>
              <a:rPr lang="zh-CN" alt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View]</a:t>
            </a:r>
            <a:r>
              <a:rPr lang="en-US" altLang="zh-CN" baseline="-25000" dirty="0"/>
              <a:t>LOC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15414" y="2350067"/>
            <a:ext cx="5308448" cy="2296929"/>
            <a:chOff x="1212525" y="2903778"/>
            <a:chExt cx="6663108" cy="2524658"/>
          </a:xfrm>
        </p:grpSpPr>
        <p:grpSp>
          <p:nvGrpSpPr>
            <p:cNvPr id="23" name="Group 22"/>
            <p:cNvGrpSpPr/>
            <p:nvPr/>
          </p:nvGrpSpPr>
          <p:grpSpPr>
            <a:xfrm>
              <a:off x="2236399" y="4961233"/>
              <a:ext cx="982043" cy="463958"/>
              <a:chOff x="1672046" y="3370217"/>
              <a:chExt cx="1658983" cy="78377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1672046" y="3370217"/>
                <a:ext cx="1658983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869897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526542" y="4964478"/>
              <a:ext cx="982043" cy="463958"/>
              <a:chOff x="1672044" y="3370218"/>
              <a:chExt cx="1658982" cy="783772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1672044" y="3370218"/>
                <a:ext cx="1658982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869897" y="3524033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221220" y="4256493"/>
              <a:ext cx="2311154" cy="463958"/>
              <a:chOff x="1866157" y="3042475"/>
              <a:chExt cx="3081539" cy="618610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1866157" y="3042475"/>
                <a:ext cx="3081539" cy="61861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s-IS" altLang="zh-CN" sz="1013" dirty="0"/>
                  <a:t>……</a:t>
                </a:r>
                <a:endParaRPr lang="en-US" sz="1013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022315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606558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771404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359287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2505564" y="4651637"/>
              <a:ext cx="984820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505564" y="4651637"/>
              <a:ext cx="1423002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505564" y="4651638"/>
              <a:ext cx="2296637" cy="400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505564" y="4651637"/>
              <a:ext cx="2737549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943746" y="4651637"/>
              <a:ext cx="546638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943746" y="4651637"/>
              <a:ext cx="984820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943746" y="4651637"/>
              <a:ext cx="1858455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3490384" y="4651638"/>
              <a:ext cx="2743507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3490384" y="4651639"/>
              <a:ext cx="2305324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3928566" y="4651639"/>
              <a:ext cx="1867142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4802202" y="4651639"/>
              <a:ext cx="993506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5243113" y="4651639"/>
              <a:ext cx="552595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943746" y="4651637"/>
              <a:ext cx="2299367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928566" y="4651638"/>
              <a:ext cx="2305325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802200" y="4651638"/>
              <a:ext cx="1431691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243113" y="4651638"/>
              <a:ext cx="990778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221220" y="3504017"/>
              <a:ext cx="2311154" cy="463958"/>
              <a:chOff x="1866157" y="3042474"/>
              <a:chExt cx="3081539" cy="618610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1866157" y="3042474"/>
                <a:ext cx="3081539" cy="61861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s-IS" altLang="zh-CN" sz="1013" dirty="0"/>
                  <a:t>……</a:t>
                </a:r>
                <a:endParaRPr lang="en-US" sz="1013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022315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606558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771404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359287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flipV="1">
              <a:off x="3490384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490384" y="3899163"/>
              <a:ext cx="43818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490384" y="3899163"/>
              <a:ext cx="131181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490384" y="3899163"/>
              <a:ext cx="1752729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3490384" y="3899163"/>
              <a:ext cx="43818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928566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3928566" y="3899163"/>
              <a:ext cx="873635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28566" y="3899163"/>
              <a:ext cx="131454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3490384" y="3899163"/>
              <a:ext cx="131181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3928566" y="3899163"/>
              <a:ext cx="873635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802201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4802201" y="3899163"/>
              <a:ext cx="44091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3490384" y="3899163"/>
              <a:ext cx="1752729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3928566" y="3899163"/>
              <a:ext cx="131454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4802201" y="3899163"/>
              <a:ext cx="44091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243113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2944100" y="3338402"/>
              <a:ext cx="3460878" cy="1473520"/>
            </a:xfrm>
            <a:prstGeom prst="roundRect">
              <a:avLst/>
            </a:prstGeom>
            <a:noFill/>
            <a:ln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298955" y="3727923"/>
              <a:ext cx="1309008" cy="338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FFNN</a:t>
              </a:r>
              <a:endParaRPr lang="en-US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875061" y="4947004"/>
              <a:ext cx="982043" cy="463958"/>
              <a:chOff x="1672046" y="3370217"/>
              <a:chExt cx="1658983" cy="783772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1672046" y="3370217"/>
                <a:ext cx="1658983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869897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 flipH="1" flipV="1">
              <a:off x="3490384" y="4651638"/>
              <a:ext cx="653842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3928567" y="4651638"/>
              <a:ext cx="215659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4144226" y="4651638"/>
              <a:ext cx="657975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4144226" y="4651638"/>
              <a:ext cx="1098887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 flipV="1">
              <a:off x="3490384" y="4651638"/>
              <a:ext cx="1092024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 flipV="1">
              <a:off x="3928567" y="4651638"/>
              <a:ext cx="653841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582408" y="4651638"/>
              <a:ext cx="219793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4582408" y="4651638"/>
              <a:ext cx="660705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6159989" y="4631492"/>
              <a:ext cx="1715644" cy="575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charset="0"/>
                  <a:ea typeface="Times New Roman" charset="0"/>
                  <a:cs typeface="Times New Roman" charset="0"/>
                </a:rPr>
                <a:t>Right</a:t>
              </a:r>
              <a:r>
                <a:rPr lang="zh-CN" altLang="en-US" sz="1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400" dirty="0">
                  <a:latin typeface="Times New Roman" charset="0"/>
                  <a:ea typeface="Times New Roman" charset="0"/>
                  <a:cs typeface="Times New Roman" charset="0"/>
                </a:rPr>
                <a:t>Context</a:t>
              </a:r>
              <a:r>
                <a:rPr lang="zh-CN" altLang="en-US" sz="1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400" dirty="0">
                  <a:latin typeface="Times New Roman" charset="0"/>
                  <a:ea typeface="Times New Roman" charset="0"/>
                  <a:cs typeface="Times New Roman" charset="0"/>
                </a:rPr>
                <a:t>FOFE</a:t>
              </a:r>
              <a:endParaRPr lang="en-US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12525" y="4564414"/>
              <a:ext cx="1371978" cy="575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charset="0"/>
                  <a:ea typeface="Times New Roman" charset="0"/>
                  <a:cs typeface="Times New Roman" charset="0"/>
                </a:rPr>
                <a:t>Left</a:t>
              </a:r>
              <a:r>
                <a:rPr lang="zh-CN" altLang="en-US" sz="1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400" dirty="0">
                  <a:latin typeface="Times New Roman" charset="0"/>
                  <a:ea typeface="Times New Roman" charset="0"/>
                  <a:cs typeface="Times New Roman" charset="0"/>
                </a:rPr>
                <a:t>Context</a:t>
              </a:r>
              <a:r>
                <a:rPr lang="zh-CN" altLang="en-US" sz="1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br>
                <a:rPr lang="zh-CN" altLang="en-US" sz="1400" dirty="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altLang="zh-CN" sz="1400" dirty="0">
                  <a:latin typeface="Times New Roman" charset="0"/>
                  <a:ea typeface="Times New Roman" charset="0"/>
                  <a:cs typeface="Times New Roman" charset="0"/>
                </a:rPr>
                <a:t>FOFE</a:t>
              </a:r>
              <a:endParaRPr lang="en-US" sz="1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483611" y="2903778"/>
              <a:ext cx="616178" cy="304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charset="0"/>
                  <a:ea typeface="Times New Roman" charset="0"/>
                  <a:cs typeface="Times New Roman" charset="0"/>
                </a:rPr>
                <a:t>PER</a:t>
              </a:r>
              <a:r>
                <a:rPr lang="zh-CN" altLang="en-US" sz="1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435471" y="2903778"/>
              <a:ext cx="860800" cy="304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charset="0"/>
                  <a:ea typeface="Times New Roman" charset="0"/>
                  <a:cs typeface="Times New Roman" charset="0"/>
                </a:rPr>
                <a:t>ORG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91067" y="2903778"/>
              <a:ext cx="804844" cy="304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charset="0"/>
                  <a:ea typeface="Times New Roman" charset="0"/>
                  <a:cs typeface="Times New Roman" charset="0"/>
                </a:rPr>
                <a:t>NONE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5" name="Straight Arrow Connector 74"/>
            <p:cNvCxnSpPr>
              <a:endCxn id="72" idx="2"/>
            </p:cNvCxnSpPr>
            <p:nvPr/>
          </p:nvCxnSpPr>
          <p:spPr>
            <a:xfrm flipH="1" flipV="1">
              <a:off x="2791700" y="3208240"/>
              <a:ext cx="698685" cy="48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73" idx="2"/>
            </p:cNvCxnSpPr>
            <p:nvPr/>
          </p:nvCxnSpPr>
          <p:spPr>
            <a:xfrm flipH="1" flipV="1">
              <a:off x="3865871" y="3208240"/>
              <a:ext cx="62697" cy="48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4" idx="2"/>
            </p:cNvCxnSpPr>
            <p:nvPr/>
          </p:nvCxnSpPr>
          <p:spPr>
            <a:xfrm flipV="1">
              <a:off x="5243113" y="3208239"/>
              <a:ext cx="250376" cy="48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le 96"/>
          <p:cNvSpPr/>
          <p:nvPr/>
        </p:nvSpPr>
        <p:spPr>
          <a:xfrm>
            <a:off x="719493" y="4842691"/>
            <a:ext cx="2849310" cy="31685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" name="Curved Connector 2"/>
          <p:cNvCxnSpPr>
            <a:stCxn id="97" idx="1"/>
            <a:endCxn id="94" idx="1"/>
          </p:cNvCxnSpPr>
          <p:nvPr/>
        </p:nvCxnSpPr>
        <p:spPr>
          <a:xfrm rot="10800000" flipH="1">
            <a:off x="719493" y="4432982"/>
            <a:ext cx="1311634" cy="568136"/>
          </a:xfrm>
          <a:prstGeom prst="curvedConnector3">
            <a:avLst>
              <a:gd name="adj1" fmla="val -1742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701065" y="5203766"/>
            <a:ext cx="7100555" cy="490750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99" name="Curved Connector 98"/>
          <p:cNvCxnSpPr>
            <a:endCxn id="91" idx="3"/>
          </p:cNvCxnSpPr>
          <p:nvPr/>
        </p:nvCxnSpPr>
        <p:spPr>
          <a:xfrm rot="10800000">
            <a:off x="5434745" y="4435935"/>
            <a:ext cx="2366876" cy="1033023"/>
          </a:xfrm>
          <a:prstGeom prst="curvedConnector3">
            <a:avLst>
              <a:gd name="adj1" fmla="val -623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3623954" y="4848330"/>
            <a:ext cx="3553298" cy="31685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3" name="Straight Arrow Connector 102"/>
          <p:cNvCxnSpPr>
            <a:stCxn id="19" idx="0"/>
            <a:endCxn id="78" idx="2"/>
          </p:cNvCxnSpPr>
          <p:nvPr/>
        </p:nvCxnSpPr>
        <p:spPr>
          <a:xfrm flipH="1" flipV="1">
            <a:off x="3727829" y="4631091"/>
            <a:ext cx="228599" cy="2171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6"/>
          <p:cNvSpPr txBox="1"/>
          <p:nvPr/>
        </p:nvSpPr>
        <p:spPr>
          <a:xfrm>
            <a:off x="361047" y="5823401"/>
            <a:ext cx="743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ea typeface="Courier" charset="0"/>
                <a:cs typeface="Courier" charset="0"/>
              </a:rPr>
              <a:t>Hinton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professor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ea typeface="Courier" charset="0"/>
                <a:cs typeface="Courier" charset="0"/>
              </a:rPr>
              <a:t>University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of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Toronto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spends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months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>
                <a:ea typeface="Courier" charset="0"/>
                <a:cs typeface="Courier" charset="0"/>
              </a:rPr>
              <a:t>Google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>
                <a:ea typeface="Courier" charset="0"/>
                <a:cs typeface="Courier" charset="0"/>
              </a:rPr>
              <a:t>Mountain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View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548340" y="4074983"/>
            <a:ext cx="7061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[Hinton]</a:t>
            </a:r>
            <a:r>
              <a:rPr lang="en-US" altLang="zh-CN" baseline="-25000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professor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ea typeface="Courier" charset="0"/>
                <a:cs typeface="Courier" charset="0"/>
              </a:rPr>
              <a:t>University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of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Toronto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spends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months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[Google]</a:t>
            </a:r>
            <a:r>
              <a:rPr lang="en-US" altLang="zh-CN" baseline="-25000" dirty="0"/>
              <a:t>ORG</a:t>
            </a:r>
            <a:r>
              <a:rPr lang="zh-CN" altLang="en-US" dirty="0"/>
              <a:t> 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[Mountain</a:t>
            </a:r>
            <a:r>
              <a:rPr lang="zh-CN" alt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View]</a:t>
            </a:r>
            <a:r>
              <a:rPr lang="en-US" altLang="zh-CN" baseline="-25000" dirty="0"/>
              <a:t>LOC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 rot="10800000" flipV="1">
            <a:off x="2854260" y="5447203"/>
            <a:ext cx="2449308" cy="24144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First-Pass</a:t>
            </a:r>
            <a:r>
              <a:rPr lang="zh-CN" altLang="en-US" sz="13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Trainer</a:t>
            </a:r>
            <a:endParaRPr lang="en-US" sz="135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H="1" flipV="1">
            <a:off x="4078914" y="5688652"/>
            <a:ext cx="1" cy="215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 rot="10800000" flipV="1">
            <a:off x="2854259" y="5013260"/>
            <a:ext cx="2449308" cy="24144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inference</a:t>
            </a:r>
            <a:r>
              <a:rPr lang="zh-CN" altLang="en-US" sz="13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algorithm</a:t>
            </a:r>
            <a:endParaRPr lang="en-US" sz="135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H="1" flipV="1">
            <a:off x="4078914" y="5254709"/>
            <a:ext cx="1" cy="192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</p:cNvCxnSpPr>
          <p:nvPr/>
        </p:nvCxnSpPr>
        <p:spPr>
          <a:xfrm flipH="1" flipV="1">
            <a:off x="4078913" y="4657889"/>
            <a:ext cx="1" cy="3553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75807" y="5290928"/>
            <a:ext cx="216437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segment</a:t>
            </a:r>
            <a:r>
              <a:rPr lang="zh-CN" altLang="en-US" sz="13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probability</a:t>
            </a:r>
            <a:endParaRPr lang="en-US" sz="135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V="1">
            <a:off x="2854259" y="2173830"/>
            <a:ext cx="2449308" cy="24144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Second-Pass</a:t>
            </a:r>
            <a:r>
              <a:rPr lang="zh-CN" altLang="en-US" sz="13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Trainer</a:t>
            </a:r>
            <a:endParaRPr lang="en-US" sz="135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1" name="Straight Arrow Connector 30"/>
          <p:cNvCxnSpPr>
            <a:endCxn id="30" idx="2"/>
          </p:cNvCxnSpPr>
          <p:nvPr/>
        </p:nvCxnSpPr>
        <p:spPr>
          <a:xfrm flipV="1">
            <a:off x="4078911" y="2415279"/>
            <a:ext cx="2" cy="382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 rot="10800000" flipV="1">
            <a:off x="2854259" y="1704111"/>
            <a:ext cx="2449308" cy="24144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inference</a:t>
            </a:r>
            <a:r>
              <a:rPr lang="zh-CN" altLang="en-US" sz="13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algorithm</a:t>
            </a:r>
            <a:endParaRPr lang="en-US" sz="135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9" name="Straight Arrow Connector 38"/>
          <p:cNvCxnSpPr>
            <a:stCxn id="30" idx="0"/>
            <a:endCxn id="38" idx="2"/>
          </p:cNvCxnSpPr>
          <p:nvPr/>
        </p:nvCxnSpPr>
        <p:spPr>
          <a:xfrm flipV="1">
            <a:off x="4078913" y="1945560"/>
            <a:ext cx="0" cy="228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3" idx="0"/>
            <a:endCxn id="38" idx="1"/>
          </p:cNvCxnSpPr>
          <p:nvPr/>
        </p:nvCxnSpPr>
        <p:spPr>
          <a:xfrm rot="5400000" flipH="1" flipV="1">
            <a:off x="2880057" y="3023694"/>
            <a:ext cx="3622367" cy="1224653"/>
          </a:xfrm>
          <a:prstGeom prst="curvedConnector4">
            <a:avLst>
              <a:gd name="adj1" fmla="val 3858"/>
              <a:gd name="adj2" fmla="val 34444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6"/>
          <p:cNvSpPr txBox="1"/>
          <p:nvPr/>
        </p:nvSpPr>
        <p:spPr>
          <a:xfrm>
            <a:off x="252187" y="563235"/>
            <a:ext cx="766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[Hinton]</a:t>
            </a:r>
            <a:r>
              <a:rPr lang="en-US" altLang="zh-CN" baseline="-25000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professor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[University</a:t>
            </a:r>
            <a:r>
              <a:rPr lang="zh-CN" altLang="en-US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of</a:t>
            </a:r>
            <a:r>
              <a:rPr lang="zh-CN" altLang="en-US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Toronto]</a:t>
            </a:r>
            <a:r>
              <a:rPr lang="en-US" altLang="zh-CN" baseline="-25000" dirty="0"/>
              <a:t>ORG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spends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months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[Google]</a:t>
            </a:r>
            <a:r>
              <a:rPr lang="en-US" altLang="zh-CN" baseline="-25000" dirty="0"/>
              <a:t>ORG</a:t>
            </a:r>
            <a:r>
              <a:rPr lang="zh-CN" altLang="en-US" dirty="0"/>
              <a:t> 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[Mountain</a:t>
            </a:r>
            <a:r>
              <a:rPr lang="zh-CN" alt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View]</a:t>
            </a:r>
            <a:r>
              <a:rPr lang="en-US" altLang="zh-CN" baseline="-25000" dirty="0"/>
              <a:t>LOC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3" name="Straight Arrow Connector 52"/>
          <p:cNvCxnSpPr>
            <a:stCxn id="38" idx="0"/>
            <a:endCxn id="52" idx="2"/>
          </p:cNvCxnSpPr>
          <p:nvPr/>
        </p:nvCxnSpPr>
        <p:spPr>
          <a:xfrm flipV="1">
            <a:off x="4078913" y="1486565"/>
            <a:ext cx="3332" cy="217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6"/>
          <p:cNvSpPr txBox="1"/>
          <p:nvPr/>
        </p:nvSpPr>
        <p:spPr>
          <a:xfrm>
            <a:off x="557264" y="2773802"/>
            <a:ext cx="706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&lt;PER&gt;</a:t>
            </a:r>
            <a:r>
              <a:rPr lang="zh-CN" altLang="en-US" dirty="0" smtClean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professor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ea typeface="Courier" charset="0"/>
                <a:cs typeface="Courier" charset="0"/>
              </a:rPr>
              <a:t>University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of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Toronto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spends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months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&lt;ORG&gt;</a:t>
            </a:r>
            <a:r>
              <a:rPr lang="zh-CN" altLang="en-US" dirty="0" smtClean="0"/>
              <a:t> 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LOC&gt;</a:t>
            </a:r>
            <a:r>
              <a:rPr lang="zh-CN" alt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3" name="Straight Arrow Connector 32"/>
          <p:cNvCxnSpPr>
            <a:stCxn id="12" idx="0"/>
            <a:endCxn id="25" idx="2"/>
          </p:cNvCxnSpPr>
          <p:nvPr/>
        </p:nvCxnSpPr>
        <p:spPr>
          <a:xfrm flipV="1">
            <a:off x="4078913" y="3420133"/>
            <a:ext cx="8924" cy="654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18458" y="3506292"/>
            <a:ext cx="3056440" cy="45232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replace</a:t>
            </a:r>
            <a:r>
              <a:rPr lang="zh-CN" altLang="en-US" sz="1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identified</a:t>
            </a:r>
            <a:r>
              <a:rPr lang="zh-CN" altLang="en-US" sz="1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entities</a:t>
            </a:r>
            <a:r>
              <a:rPr lang="zh-CN" altLang="en-US" sz="1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with</a:t>
            </a:r>
            <a:r>
              <a:rPr lang="zh-CN" altLang="en-US" sz="1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GENERAL</a:t>
            </a:r>
            <a:r>
              <a:rPr lang="zh-CN" altLang="en-US" sz="1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types</a:t>
            </a:r>
            <a:endParaRPr lang="en-US" sz="13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8457" y="4060036"/>
            <a:ext cx="7302705" cy="2409696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Rounded Rectangle 40"/>
          <p:cNvSpPr/>
          <p:nvPr/>
        </p:nvSpPr>
        <p:spPr>
          <a:xfrm>
            <a:off x="718456" y="435429"/>
            <a:ext cx="7302705" cy="2984703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863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6"/>
          <p:cNvSpPr txBox="1"/>
          <p:nvPr/>
        </p:nvSpPr>
        <p:spPr>
          <a:xfrm>
            <a:off x="361047" y="5823401"/>
            <a:ext cx="743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ea typeface="Courier" charset="0"/>
                <a:cs typeface="Courier" charset="0"/>
              </a:rPr>
              <a:t>Hinton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professor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ea typeface="Courier" charset="0"/>
                <a:cs typeface="Courier" charset="0"/>
              </a:rPr>
              <a:t>University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of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Toronto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spends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months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>
                <a:ea typeface="Courier" charset="0"/>
                <a:cs typeface="Courier" charset="0"/>
              </a:rPr>
              <a:t>Google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>
                <a:ea typeface="Courier" charset="0"/>
                <a:cs typeface="Courier" charset="0"/>
              </a:rPr>
              <a:t>Mountain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View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548340" y="4074983"/>
            <a:ext cx="7061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[Hinton]</a:t>
            </a:r>
            <a:r>
              <a:rPr lang="en-US" altLang="zh-CN" baseline="-25000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professor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ea typeface="Courier" charset="0"/>
                <a:cs typeface="Courier" charset="0"/>
              </a:rPr>
              <a:t>University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of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Toronto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spends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months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[Google]</a:t>
            </a:r>
            <a:r>
              <a:rPr lang="en-US" altLang="zh-CN" baseline="-25000" dirty="0"/>
              <a:t>ORG</a:t>
            </a:r>
            <a:r>
              <a:rPr lang="zh-CN" altLang="en-US" dirty="0"/>
              <a:t> 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[Mountain</a:t>
            </a:r>
            <a:r>
              <a:rPr lang="zh-CN" alt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View]</a:t>
            </a:r>
            <a:r>
              <a:rPr lang="en-US" altLang="zh-CN" baseline="-25000" dirty="0"/>
              <a:t>LOC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 rot="10800000" flipV="1">
            <a:off x="2854260" y="5447203"/>
            <a:ext cx="2449308" cy="24144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First-Pass</a:t>
            </a:r>
            <a:r>
              <a:rPr lang="zh-CN" altLang="en-US" sz="13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Trainer</a:t>
            </a:r>
            <a:endParaRPr lang="en-US" sz="135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H="1" flipV="1">
            <a:off x="4078914" y="5688652"/>
            <a:ext cx="1" cy="215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 rot="10800000" flipV="1">
            <a:off x="2854259" y="5013260"/>
            <a:ext cx="2449308" cy="24144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inference</a:t>
            </a:r>
            <a:r>
              <a:rPr lang="zh-CN" altLang="en-US" sz="13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algorithm</a:t>
            </a:r>
            <a:endParaRPr lang="en-US" sz="135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H="1" flipV="1">
            <a:off x="4078914" y="5254709"/>
            <a:ext cx="1" cy="192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</p:cNvCxnSpPr>
          <p:nvPr/>
        </p:nvCxnSpPr>
        <p:spPr>
          <a:xfrm flipH="1" flipV="1">
            <a:off x="4078913" y="4657889"/>
            <a:ext cx="1" cy="3553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75807" y="5290928"/>
            <a:ext cx="216437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segment</a:t>
            </a:r>
            <a:r>
              <a:rPr lang="zh-CN" altLang="en-US" sz="13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probability</a:t>
            </a:r>
            <a:endParaRPr lang="en-US" sz="135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V="1">
            <a:off x="2854259" y="2173830"/>
            <a:ext cx="2449308" cy="24144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Second-Pass</a:t>
            </a:r>
            <a:r>
              <a:rPr lang="zh-CN" altLang="en-US" sz="13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Trainer</a:t>
            </a:r>
            <a:endParaRPr lang="en-US" sz="135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1" name="Straight Arrow Connector 30"/>
          <p:cNvCxnSpPr>
            <a:endCxn id="30" idx="2"/>
          </p:cNvCxnSpPr>
          <p:nvPr/>
        </p:nvCxnSpPr>
        <p:spPr>
          <a:xfrm flipV="1">
            <a:off x="4078911" y="2415279"/>
            <a:ext cx="2" cy="382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 rot="10800000" flipV="1">
            <a:off x="2854259" y="1704111"/>
            <a:ext cx="2449308" cy="24144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inference</a:t>
            </a:r>
            <a:r>
              <a:rPr lang="zh-CN" altLang="en-US" sz="13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50" dirty="0">
                <a:latin typeface="Courier" charset="0"/>
                <a:ea typeface="Courier" charset="0"/>
                <a:cs typeface="Courier" charset="0"/>
              </a:rPr>
              <a:t>algorithm</a:t>
            </a:r>
            <a:endParaRPr lang="en-US" sz="135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9" name="Straight Arrow Connector 38"/>
          <p:cNvCxnSpPr>
            <a:stCxn id="30" idx="0"/>
            <a:endCxn id="38" idx="2"/>
          </p:cNvCxnSpPr>
          <p:nvPr/>
        </p:nvCxnSpPr>
        <p:spPr>
          <a:xfrm flipV="1">
            <a:off x="4078913" y="1945560"/>
            <a:ext cx="0" cy="228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3" idx="0"/>
            <a:endCxn id="38" idx="1"/>
          </p:cNvCxnSpPr>
          <p:nvPr/>
        </p:nvCxnSpPr>
        <p:spPr>
          <a:xfrm rot="5400000" flipH="1" flipV="1">
            <a:off x="2880057" y="3023694"/>
            <a:ext cx="3622367" cy="1224653"/>
          </a:xfrm>
          <a:prstGeom prst="curvedConnector4">
            <a:avLst>
              <a:gd name="adj1" fmla="val 3858"/>
              <a:gd name="adj2" fmla="val 344443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6"/>
          <p:cNvSpPr txBox="1"/>
          <p:nvPr/>
        </p:nvSpPr>
        <p:spPr>
          <a:xfrm>
            <a:off x="252187" y="563235"/>
            <a:ext cx="766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[Hinton]</a:t>
            </a:r>
            <a:r>
              <a:rPr lang="en-US" altLang="zh-CN" baseline="-25000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professor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[University</a:t>
            </a:r>
            <a:r>
              <a:rPr lang="zh-CN" altLang="en-US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of</a:t>
            </a:r>
            <a:r>
              <a:rPr lang="zh-CN" altLang="en-US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Toronto]</a:t>
            </a:r>
            <a:r>
              <a:rPr lang="en-US" altLang="zh-CN" baseline="-25000" dirty="0"/>
              <a:t>ORG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spends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months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[Google]</a:t>
            </a:r>
            <a:r>
              <a:rPr lang="en-US" altLang="zh-CN" baseline="-25000" dirty="0"/>
              <a:t>ORG</a:t>
            </a:r>
            <a:r>
              <a:rPr lang="zh-CN" altLang="en-US" dirty="0"/>
              <a:t> 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[Mountain</a:t>
            </a:r>
            <a:r>
              <a:rPr lang="zh-CN" altLang="en-US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View]</a:t>
            </a:r>
            <a:r>
              <a:rPr lang="en-US" altLang="zh-CN" baseline="-25000" dirty="0"/>
              <a:t>LOC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3" name="Straight Arrow Connector 52"/>
          <p:cNvCxnSpPr>
            <a:stCxn id="38" idx="0"/>
            <a:endCxn id="52" idx="2"/>
          </p:cNvCxnSpPr>
          <p:nvPr/>
        </p:nvCxnSpPr>
        <p:spPr>
          <a:xfrm flipV="1">
            <a:off x="4078913" y="1486565"/>
            <a:ext cx="3332" cy="217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6"/>
          <p:cNvSpPr txBox="1"/>
          <p:nvPr/>
        </p:nvSpPr>
        <p:spPr>
          <a:xfrm>
            <a:off x="557264" y="2773802"/>
            <a:ext cx="706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&lt;PER&gt;</a:t>
            </a:r>
            <a:r>
              <a:rPr lang="zh-CN" altLang="en-US" dirty="0" smtClean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professor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ea typeface="Courier" charset="0"/>
                <a:cs typeface="Courier" charset="0"/>
              </a:rPr>
              <a:t>University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of</a:t>
            </a:r>
            <a:r>
              <a:rPr lang="zh-CN" altLang="en-US" dirty="0">
                <a:ea typeface="Courier" charset="0"/>
                <a:cs typeface="Courier" charset="0"/>
              </a:rPr>
              <a:t> </a:t>
            </a:r>
            <a:r>
              <a:rPr lang="en-US" altLang="zh-CN" dirty="0">
                <a:ea typeface="Courier" charset="0"/>
                <a:cs typeface="Courier" charset="0"/>
              </a:rPr>
              <a:t>Toronto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spends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months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&lt;ORG&gt;</a:t>
            </a:r>
            <a:r>
              <a:rPr lang="zh-CN" altLang="en-US" dirty="0" smtClean="0"/>
              <a:t> 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LOC&gt;</a:t>
            </a:r>
            <a:r>
              <a:rPr lang="zh-CN" altLang="en-US" dirty="0" smtClean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3" name="Straight Arrow Connector 32"/>
          <p:cNvCxnSpPr>
            <a:stCxn id="12" idx="0"/>
            <a:endCxn id="25" idx="2"/>
          </p:cNvCxnSpPr>
          <p:nvPr/>
        </p:nvCxnSpPr>
        <p:spPr>
          <a:xfrm flipV="1">
            <a:off x="4078913" y="3420133"/>
            <a:ext cx="8924" cy="654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18458" y="3506292"/>
            <a:ext cx="3056440" cy="45232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replace</a:t>
            </a:r>
            <a:r>
              <a:rPr lang="zh-CN" altLang="en-US" sz="13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identified</a:t>
            </a:r>
            <a:r>
              <a:rPr lang="zh-CN" altLang="en-US" sz="13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entities</a:t>
            </a:r>
            <a:r>
              <a:rPr lang="zh-CN" altLang="en-US" sz="13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with</a:t>
            </a:r>
            <a:r>
              <a:rPr lang="zh-CN" altLang="en-US" sz="13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GENERAL</a:t>
            </a:r>
            <a:r>
              <a:rPr lang="zh-CN" altLang="en-US" sz="13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3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types</a:t>
            </a:r>
            <a:endParaRPr lang="en-US" sz="13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8457" y="4060036"/>
            <a:ext cx="7302705" cy="2409696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Rounded Rectangle 40"/>
          <p:cNvSpPr/>
          <p:nvPr/>
        </p:nvSpPr>
        <p:spPr>
          <a:xfrm>
            <a:off x="718456" y="435429"/>
            <a:ext cx="7302705" cy="2984703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46549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12" y="5637083"/>
            <a:ext cx="831815" cy="3609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jack</a:t>
            </a:r>
            <a:endParaRPr lang="en-US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001441" y="5637083"/>
            <a:ext cx="831815" cy="3609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endParaRPr lang="en-US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94070" y="5637083"/>
            <a:ext cx="831815" cy="3609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endParaRPr lang="en-US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86699" y="5637083"/>
            <a:ext cx="831815" cy="3609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from</a:t>
            </a:r>
            <a:endParaRPr lang="en-US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79328" y="5637083"/>
            <a:ext cx="831815" cy="3609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UofT</a:t>
            </a:r>
            <a:endParaRPr lang="en-US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1412" y="4724403"/>
            <a:ext cx="1256359" cy="48985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Arial" charset="0"/>
                <a:ea typeface="Arial" charset="0"/>
                <a:cs typeface="Arial" charset="0"/>
              </a:rPr>
              <a:t>word</a:t>
            </a:r>
            <a:r>
              <a:rPr lang="zh-CN" altLang="en-US" sz="14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zh-CN" altLang="en-US" sz="14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altLang="zh-CN" sz="1400" dirty="0" smtClean="0">
                <a:latin typeface="Arial" charset="0"/>
                <a:ea typeface="Arial" charset="0"/>
                <a:cs typeface="Arial" charset="0"/>
              </a:rPr>
              <a:t>embedding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09874" y="4920348"/>
            <a:ext cx="1256359" cy="48985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Arial" charset="0"/>
                <a:ea typeface="Arial" charset="0"/>
                <a:cs typeface="Arial" charset="0"/>
              </a:rPr>
              <a:t>char</a:t>
            </a:r>
            <a:r>
              <a:rPr lang="zh-CN" altLang="en-US" sz="14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zh-CN" altLang="en-US" sz="14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altLang="zh-CN" sz="1400" dirty="0" smtClean="0">
                <a:latin typeface="Arial" charset="0"/>
                <a:ea typeface="Arial" charset="0"/>
                <a:cs typeface="Arial" charset="0"/>
              </a:rPr>
              <a:t>embedding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H="1" flipV="1">
            <a:off x="1679592" y="5214260"/>
            <a:ext cx="266700" cy="42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 flipV="1">
            <a:off x="1946292" y="5410205"/>
            <a:ext cx="1091762" cy="226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409874" y="4185562"/>
            <a:ext cx="1367469" cy="4898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Arial" charset="0"/>
                <a:ea typeface="Arial" charset="0"/>
                <a:cs typeface="Arial" charset="0"/>
              </a:rPr>
              <a:t>BLSTM</a:t>
            </a:r>
            <a:r>
              <a:rPr lang="zh-CN" altLang="en-U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400" dirty="0" smtClean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zh-CN" altLang="en-U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400" dirty="0" smtClean="0">
                <a:latin typeface="Arial" charset="0"/>
                <a:ea typeface="Arial" charset="0"/>
                <a:cs typeface="Arial" charset="0"/>
              </a:rPr>
              <a:t>CNN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Straight Arrow Connector 17"/>
          <p:cNvCxnSpPr>
            <a:stCxn id="10" idx="0"/>
            <a:endCxn id="17" idx="2"/>
          </p:cNvCxnSpPr>
          <p:nvPr/>
        </p:nvCxnSpPr>
        <p:spPr>
          <a:xfrm flipV="1">
            <a:off x="3038054" y="4675419"/>
            <a:ext cx="55555" cy="2449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86097" y="2473787"/>
            <a:ext cx="6862502" cy="4898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altLang="zh-CN" sz="1400" dirty="0" smtClean="0">
                <a:latin typeface="Arial" charset="0"/>
                <a:ea typeface="Arial" charset="0"/>
                <a:cs typeface="Arial" charset="0"/>
              </a:rPr>
              <a:t>LSTM</a:t>
            </a:r>
            <a:r>
              <a:rPr lang="zh-CN" altLang="en-U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400" dirty="0" smtClean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zh-CN" altLang="en-U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400" dirty="0" smtClean="0">
                <a:latin typeface="Arial" charset="0"/>
                <a:ea typeface="Arial" charset="0"/>
                <a:cs typeface="Arial" charset="0"/>
              </a:rPr>
              <a:t>CNN</a:t>
            </a:r>
            <a:r>
              <a:rPr lang="zh-CN" altLang="en-U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400" dirty="0" smtClean="0">
                <a:latin typeface="Arial" charset="0"/>
                <a:ea typeface="Arial" charset="0"/>
                <a:cs typeface="Arial" charset="0"/>
              </a:rPr>
              <a:t>stack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86889" y="3450776"/>
            <a:ext cx="841763" cy="48985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Arial" charset="0"/>
                <a:ea typeface="Arial" charset="0"/>
                <a:cs typeface="Arial" charset="0"/>
              </a:rPr>
              <a:t>Concat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3" name="Straight Arrow Connector 22"/>
          <p:cNvCxnSpPr>
            <a:stCxn id="9" idx="0"/>
            <a:endCxn id="22" idx="2"/>
          </p:cNvCxnSpPr>
          <p:nvPr/>
        </p:nvCxnSpPr>
        <p:spPr>
          <a:xfrm flipV="1">
            <a:off x="1679592" y="3940633"/>
            <a:ext cx="628179" cy="783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22" idx="2"/>
          </p:cNvCxnSpPr>
          <p:nvPr/>
        </p:nvCxnSpPr>
        <p:spPr>
          <a:xfrm flipH="1" flipV="1">
            <a:off x="2307771" y="3940633"/>
            <a:ext cx="785838" cy="2449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0"/>
          </p:cNvCxnSpPr>
          <p:nvPr/>
        </p:nvCxnSpPr>
        <p:spPr>
          <a:xfrm flipH="1" flipV="1">
            <a:off x="2307770" y="2963644"/>
            <a:ext cx="1" cy="487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986097" y="1559392"/>
            <a:ext cx="6862502" cy="4898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Arial" charset="0"/>
                <a:ea typeface="Arial" charset="0"/>
                <a:cs typeface="Arial" charset="0"/>
              </a:rPr>
              <a:t>CRF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307770" y="2049249"/>
            <a:ext cx="1" cy="421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417348" y="2027488"/>
            <a:ext cx="1" cy="421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309977" y="2049249"/>
            <a:ext cx="1" cy="421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202605" y="2049249"/>
            <a:ext cx="1" cy="421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7095233" y="2049249"/>
            <a:ext cx="1" cy="421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891862" y="748550"/>
            <a:ext cx="831815" cy="3609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PER</a:t>
            </a:r>
            <a:endParaRPr lang="en-US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4001441" y="748550"/>
            <a:ext cx="831815" cy="3609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</a:t>
            </a:r>
            <a:endParaRPr lang="en-US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894070" y="748550"/>
            <a:ext cx="831815" cy="3609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</a:t>
            </a:r>
            <a:endParaRPr lang="en-US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786699" y="748550"/>
            <a:ext cx="831815" cy="3609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</a:t>
            </a:r>
            <a:endParaRPr lang="en-US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679328" y="748550"/>
            <a:ext cx="831815" cy="3609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ORG</a:t>
            </a:r>
            <a:endParaRPr lang="en-US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2307769" y="1143520"/>
            <a:ext cx="1" cy="421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4417347" y="1121759"/>
            <a:ext cx="1" cy="421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5309976" y="1143520"/>
            <a:ext cx="1" cy="421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202604" y="1143520"/>
            <a:ext cx="1" cy="421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7095232" y="1143520"/>
            <a:ext cx="1" cy="421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051412" y="3450775"/>
            <a:ext cx="2725931" cy="2547255"/>
          </a:xfrm>
          <a:prstGeom prst="roundRect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1" name="Rounded Rectangle 70"/>
          <p:cNvSpPr/>
          <p:nvPr/>
        </p:nvSpPr>
        <p:spPr>
          <a:xfrm>
            <a:off x="3947011" y="3450775"/>
            <a:ext cx="886246" cy="2547255"/>
          </a:xfrm>
          <a:prstGeom prst="roundRect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3" name="Rounded Rectangle 72"/>
          <p:cNvSpPr/>
          <p:nvPr/>
        </p:nvSpPr>
        <p:spPr>
          <a:xfrm>
            <a:off x="4894069" y="3450775"/>
            <a:ext cx="831815" cy="2547255"/>
          </a:xfrm>
          <a:prstGeom prst="roundRect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9" name="Rounded Rectangle 78"/>
          <p:cNvSpPr/>
          <p:nvPr/>
        </p:nvSpPr>
        <p:spPr>
          <a:xfrm>
            <a:off x="5786695" y="3450775"/>
            <a:ext cx="831819" cy="2547255"/>
          </a:xfrm>
          <a:prstGeom prst="roundRect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0" name="Rounded Rectangle 79"/>
          <p:cNvSpPr/>
          <p:nvPr/>
        </p:nvSpPr>
        <p:spPr>
          <a:xfrm>
            <a:off x="6719777" y="3450775"/>
            <a:ext cx="791365" cy="2547255"/>
          </a:xfrm>
          <a:prstGeom prst="roundRect">
            <a:avLst/>
          </a:prstGeom>
          <a:noFill/>
          <a:ln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1" name="Rectangle 80"/>
          <p:cNvSpPr/>
          <p:nvPr/>
        </p:nvSpPr>
        <p:spPr>
          <a:xfrm>
            <a:off x="4079198" y="4132463"/>
            <a:ext cx="621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r-IN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002925" y="4132463"/>
            <a:ext cx="621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r-IN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91668" y="4132463"/>
            <a:ext cx="621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r-IN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804523" y="4132463"/>
            <a:ext cx="621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r-IN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4417347" y="2963644"/>
            <a:ext cx="1" cy="487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318609" y="2963644"/>
            <a:ext cx="1" cy="487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6219871" y="2963644"/>
            <a:ext cx="1" cy="487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7095232" y="2954978"/>
            <a:ext cx="1" cy="487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2405</TotalTime>
  <Words>511</Words>
  <Application>Microsoft Macintosh PowerPoint</Application>
  <PresentationFormat>On-screen Show (4:3)</PresentationFormat>
  <Paragraphs>85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Courier</vt:lpstr>
      <vt:lpstr>Mangal</vt:lpstr>
      <vt:lpstr>Times New Roman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Jiang</dc:creator>
  <cp:lastModifiedBy>Microsoft Office User</cp:lastModifiedBy>
  <cp:revision>45</cp:revision>
  <dcterms:created xsi:type="dcterms:W3CDTF">2016-10-31T23:37:41Z</dcterms:created>
  <dcterms:modified xsi:type="dcterms:W3CDTF">2017-07-12T15:59:44Z</dcterms:modified>
</cp:coreProperties>
</file>