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Source Sans Pro" panose="020B0503030403020204" pitchFamily="34" charset="0"/>
      <p:regular r:id="rId13"/>
      <p:bold r:id="rId1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0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03" y="2817257"/>
            <a:ext cx="4869299" cy="25950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617107"/>
            <a:ext cx="7416403" cy="2805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PACTA: Plataforma para la Automatización y Control de Contratos Empresariales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792385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Optimización integral de la gestión contractual. Reducción significativa de riesgos y costos asociados. Aumento notable de la eficiencia y transparencia operativa.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1822728"/>
            <a:ext cx="4869299" cy="47084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204317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¿Listo para Transformar su Gestión de Contratos con PACTA?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678317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3678317"/>
            <a:ext cx="443638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Pruebe nuestra demo gratuita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5387" y="4176951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todas las funcionalidades 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720364" y="4793933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7275552" y="4793933"/>
            <a:ext cx="556974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Solicite una consultoría personalizada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75552" y="5292566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Nuestros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especialistas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evaluarán sus necesidades específicas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090648" y="590954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7645837" y="5909548"/>
            <a:ext cx="453651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Descubra el impacto de PACTA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645837" y="6408182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Conozca casos de éxito en empresas similares a la suya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99968"/>
            <a:ext cx="1288851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El Desafío Actual en la Gestión de Contratos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126" y="1894880"/>
            <a:ext cx="1596628" cy="136243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847" y="2526387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4570" y="2141696"/>
            <a:ext cx="284261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Procesos manuales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134570" y="2640330"/>
            <a:ext cx="38230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Generan lentitud y errores frecuentes</a:t>
            </a:r>
            <a:endParaRPr lang="en-US" sz="1900" dirty="0"/>
          </a:p>
        </p:txBody>
      </p:sp>
      <p:sp>
        <p:nvSpPr>
          <p:cNvPr id="7" name="Shape 3"/>
          <p:cNvSpPr/>
          <p:nvPr/>
        </p:nvSpPr>
        <p:spPr>
          <a:xfrm>
            <a:off x="4949428" y="3272909"/>
            <a:ext cx="8755499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693" y="3318986"/>
            <a:ext cx="3193375" cy="136243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847" y="3783211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2884" y="356580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Falta de visibilidad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932884" y="4064437"/>
            <a:ext cx="330065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Sin control centralizado efectivo</a:t>
            </a:r>
            <a:endParaRPr lang="en-US" sz="1900" dirty="0"/>
          </a:p>
        </p:txBody>
      </p:sp>
      <p:sp>
        <p:nvSpPr>
          <p:cNvPr id="12" name="Shape 6"/>
          <p:cNvSpPr/>
          <p:nvPr/>
        </p:nvSpPr>
        <p:spPr>
          <a:xfrm>
            <a:off x="5747742" y="4697016"/>
            <a:ext cx="7957185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378" y="4743093"/>
            <a:ext cx="4790123" cy="136243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47" y="5207318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31318" y="498990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Riesgos elevados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31318" y="5488543"/>
            <a:ext cx="389393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Incumplimientos y potenciales litigios</a:t>
            </a:r>
            <a:endParaRPr lang="en-US" sz="1900" dirty="0"/>
          </a:p>
        </p:txBody>
      </p:sp>
      <p:sp>
        <p:nvSpPr>
          <p:cNvPr id="17" name="Shape 9"/>
          <p:cNvSpPr/>
          <p:nvPr/>
        </p:nvSpPr>
        <p:spPr>
          <a:xfrm>
            <a:off x="6546175" y="6121122"/>
            <a:ext cx="7158752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945" y="6167199"/>
            <a:ext cx="6386870" cy="136243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5728" y="6631424"/>
            <a:ext cx="347067" cy="4338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29632" y="641401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Costos excesivos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529632" y="6912650"/>
            <a:ext cx="368724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Administración ineficiente y costosa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08685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PACTA: La Solución Integral para su Negocio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82140" y="32218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Automatización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720465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Gestión eficiente del ciclo de vida contractual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11" y="3538776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34068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Centralización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3267" y="3905488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Toda la información en un solo lugar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553" y="3923109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66487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Seguridad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3267" y="616350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Reducción de riesgos y cumplimiento normativo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219" y="6125051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82140" y="566487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Análisis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63798" y="6163508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Datos precisos para decisiones inteligentes</a:t>
            </a:r>
            <a:endParaRPr lang="en-US" sz="19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7277" y="5740718"/>
            <a:ext cx="369213" cy="46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2547699"/>
            <a:ext cx="5054441" cy="31342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421130"/>
            <a:ext cx="7416403" cy="9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Funcionalidades Clave de la Plataforma PACTA</a:t>
            </a:r>
            <a:endParaRPr lang="en-US" sz="3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8" y="2661761"/>
            <a:ext cx="863798" cy="103667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73077" y="2834521"/>
            <a:ext cx="2384465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Creación automatizada</a:t>
            </a:r>
            <a:endParaRPr lang="en-US" sz="1500" dirty="0"/>
          </a:p>
        </p:txBody>
      </p:sp>
      <p:sp>
        <p:nvSpPr>
          <p:cNvPr id="6" name="Text 2"/>
          <p:cNvSpPr/>
          <p:nvPr/>
        </p:nvSpPr>
        <p:spPr>
          <a:xfrm>
            <a:off x="7473077" y="3183493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Plantillas personalizables para cualquier tipo de contrato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98" y="3698438"/>
            <a:ext cx="863798" cy="103667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3077" y="3871198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Firma electrónica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7473077" y="4220170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Flujos de aprobación ágiles y seguros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198" y="4735116"/>
            <a:ext cx="863798" cy="103667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3077" y="4907875"/>
            <a:ext cx="2104073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Gestión centralizada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7473077" y="5256848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de documentos y versiones sin esfuerzo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198" y="5771793"/>
            <a:ext cx="863798" cy="103667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73077" y="5944553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Sistema de alertas</a:t>
            </a:r>
            <a:endParaRPr lang="en-US" sz="1500" dirty="0"/>
          </a:p>
        </p:txBody>
      </p:sp>
      <p:sp>
        <p:nvSpPr>
          <p:cNvPr id="15" name="Text 8"/>
          <p:cNvSpPr/>
          <p:nvPr/>
        </p:nvSpPr>
        <p:spPr>
          <a:xfrm>
            <a:off x="7473077" y="6293525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Recordatorios automáticos de vencimientos y obligaciones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347" y="2929176"/>
            <a:ext cx="4900255" cy="27896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757833"/>
            <a:ext cx="7416403" cy="1332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Ventajas Competitivas de PACTA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63798" y="2441853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80" y="2505730"/>
            <a:ext cx="319683" cy="3996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25798" y="2522458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Interfaz intuitiva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625798" y="2996089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Diseño centrado en el usuario para facilitar la adopción</a:t>
            </a:r>
            <a:endParaRPr lang="en-US" sz="1800" dirty="0"/>
          </a:p>
        </p:txBody>
      </p:sp>
      <p:sp>
        <p:nvSpPr>
          <p:cNvPr id="8" name="Shape 4"/>
          <p:cNvSpPr/>
          <p:nvPr/>
        </p:nvSpPr>
        <p:spPr>
          <a:xfrm>
            <a:off x="863798" y="3816548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80" y="3880425"/>
            <a:ext cx="319683" cy="39969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5798" y="3897154"/>
            <a:ext cx="299430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Integración completa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625798" y="4370784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Conexión perfecta con sus sistemas CRM y ERP existentes</a:t>
            </a:r>
            <a:endParaRPr lang="en-US" sz="1800" dirty="0"/>
          </a:p>
        </p:txBody>
      </p:sp>
      <p:sp>
        <p:nvSpPr>
          <p:cNvPr id="12" name="Shape 7"/>
          <p:cNvSpPr/>
          <p:nvPr/>
        </p:nvSpPr>
        <p:spPr>
          <a:xfrm>
            <a:off x="863798" y="5191244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80" y="5255121"/>
            <a:ext cx="319683" cy="39969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25798" y="5271849"/>
            <a:ext cx="3577352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Escalabilidad garantizada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1625798" y="5745480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adapta al crecimiento de su empresa sin limitaciones</a:t>
            </a:r>
            <a:endParaRPr lang="en-US" sz="1800" dirty="0"/>
          </a:p>
        </p:txBody>
      </p:sp>
      <p:sp>
        <p:nvSpPr>
          <p:cNvPr id="16" name="Shape 10"/>
          <p:cNvSpPr/>
          <p:nvPr/>
        </p:nvSpPr>
        <p:spPr>
          <a:xfrm>
            <a:off x="863798" y="6565940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80" y="6629817"/>
            <a:ext cx="319683" cy="39969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25798" y="6646545"/>
            <a:ext cx="2832854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Seguridad avanzada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1625798" y="7120176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Encriptación robusta y controles de acceso granulares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7" y="2512576"/>
            <a:ext cx="4872633" cy="32077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5436" y="674965"/>
            <a:ext cx="7425928" cy="1394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Aplicaciones Prácticas de PACTA en su Empresa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45436" y="2437805"/>
            <a:ext cx="3590330" cy="2611755"/>
          </a:xfrm>
          <a:prstGeom prst="roundRect">
            <a:avLst>
              <a:gd name="adj" fmla="val 1410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590824" y="2683192"/>
            <a:ext cx="3099554" cy="697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Contratos Comerciales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590824" y="3527703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Compraventa de bienes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590824" y="3981807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Suministros periódicos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6590824" y="4435912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Distribución exclusiva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10181153" y="2437805"/>
            <a:ext cx="3590330" cy="2611755"/>
          </a:xfrm>
          <a:prstGeom prst="roundRect">
            <a:avLst>
              <a:gd name="adj" fmla="val 1410"/>
            </a:avLst>
          </a:prstGeom>
          <a:solidFill>
            <a:srgbClr val="303132"/>
          </a:solidFill>
          <a:ln/>
        </p:spPr>
      </p:sp>
      <p:sp>
        <p:nvSpPr>
          <p:cNvPr id="10" name="Text 7"/>
          <p:cNvSpPr/>
          <p:nvPr/>
        </p:nvSpPr>
        <p:spPr>
          <a:xfrm>
            <a:off x="10426541" y="2683192"/>
            <a:ext cx="3099554" cy="697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Acuerdos de Servicios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426541" y="3527703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Consultoría especializada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0426541" y="3981807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Mantenimiento técnico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0426541" y="4435912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Servicios profesionales</a:t>
            </a:r>
            <a:endParaRPr lang="en-US" sz="1900" dirty="0"/>
          </a:p>
        </p:txBody>
      </p:sp>
      <p:sp>
        <p:nvSpPr>
          <p:cNvPr id="14" name="Shape 11"/>
          <p:cNvSpPr/>
          <p:nvPr/>
        </p:nvSpPr>
        <p:spPr>
          <a:xfrm>
            <a:off x="6345436" y="5294948"/>
            <a:ext cx="7425928" cy="2263140"/>
          </a:xfrm>
          <a:prstGeom prst="roundRect">
            <a:avLst>
              <a:gd name="adj" fmla="val 1627"/>
            </a:avLst>
          </a:prstGeom>
          <a:solidFill>
            <a:srgbClr val="303132"/>
          </a:solidFill>
          <a:ln/>
        </p:spPr>
      </p:sp>
      <p:sp>
        <p:nvSpPr>
          <p:cNvPr id="15" name="Text 12"/>
          <p:cNvSpPr/>
          <p:nvPr/>
        </p:nvSpPr>
        <p:spPr>
          <a:xfrm>
            <a:off x="6590824" y="5540335"/>
            <a:ext cx="3076218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Documentos Legales</a:t>
            </a:r>
            <a:endParaRPr lang="en-US" sz="2150" dirty="0"/>
          </a:p>
        </p:txBody>
      </p:sp>
      <p:sp>
        <p:nvSpPr>
          <p:cNvPr id="16" name="Text 13"/>
          <p:cNvSpPr/>
          <p:nvPr/>
        </p:nvSpPr>
        <p:spPr>
          <a:xfrm>
            <a:off x="6590824" y="6036231"/>
            <a:ext cx="6935153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Confidencialidad (NDA)</a:t>
            </a:r>
            <a:endParaRPr lang="en-US" sz="1900" dirty="0"/>
          </a:p>
        </p:txBody>
      </p:sp>
      <p:sp>
        <p:nvSpPr>
          <p:cNvPr id="17" name="Text 14"/>
          <p:cNvSpPr/>
          <p:nvPr/>
        </p:nvSpPr>
        <p:spPr>
          <a:xfrm>
            <a:off x="6590824" y="6490335"/>
            <a:ext cx="6935153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Contratos laborales</a:t>
            </a:r>
            <a:endParaRPr lang="en-US" sz="1900" dirty="0"/>
          </a:p>
        </p:txBody>
      </p:sp>
      <p:sp>
        <p:nvSpPr>
          <p:cNvPr id="18" name="Text 15"/>
          <p:cNvSpPr/>
          <p:nvPr/>
        </p:nvSpPr>
        <p:spPr>
          <a:xfrm>
            <a:off x="6590824" y="6944439"/>
            <a:ext cx="6935153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Arrendamientos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85" y="2101572"/>
            <a:ext cx="5137190" cy="41312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280" y="790456"/>
            <a:ext cx="7277933" cy="396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Beneficios Tangibles al Implementar PACTA</a:t>
            </a:r>
            <a:endParaRPr lang="en-US" sz="2450" dirty="0"/>
          </a:p>
        </p:txBody>
      </p:sp>
      <p:sp>
        <p:nvSpPr>
          <p:cNvPr id="4" name="Text 1"/>
          <p:cNvSpPr/>
          <p:nvPr/>
        </p:nvSpPr>
        <p:spPr>
          <a:xfrm>
            <a:off x="6238280" y="1466374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40%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9199840" y="2101572"/>
            <a:ext cx="1717000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Reducción de costos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6238280" y="2383631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Disminución en gastos operativos anuales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6238280" y="3081695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30%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9245560" y="3716893"/>
            <a:ext cx="1625679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Productividad legal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238280" y="3998952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Aumento en eficiencia del departamento jurídico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238280" y="4697016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25%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9169241" y="5332214"/>
            <a:ext cx="1778198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Mitigación de riesgos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238280" y="5614273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Reducción de incumplimientos contractuales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6238280" y="6312337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100%</a:t>
            </a:r>
            <a:endParaRPr lang="en-US" sz="3600" dirty="0"/>
          </a:p>
        </p:txBody>
      </p:sp>
      <p:sp>
        <p:nvSpPr>
          <p:cNvPr id="14" name="Text 11"/>
          <p:cNvSpPr/>
          <p:nvPr/>
        </p:nvSpPr>
        <p:spPr>
          <a:xfrm>
            <a:off x="9264848" y="6947535"/>
            <a:ext cx="1586984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Control mejorado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6238280" y="7229594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Visibilidad completa del ciclo contractual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056" y="501372"/>
            <a:ext cx="10445472" cy="517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Métricas de Éxito y Retorno de la Inversión (ROI)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8" y="1383863"/>
            <a:ext cx="12291512" cy="637972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825490" y="8315206"/>
            <a:ext cx="182285" cy="182285"/>
          </a:xfrm>
          <a:prstGeom prst="roundRect">
            <a:avLst>
              <a:gd name="adj" fmla="val 10033"/>
            </a:avLst>
          </a:prstGeom>
          <a:solidFill>
            <a:srgbClr val="636363"/>
          </a:solidFill>
          <a:ln/>
        </p:spPr>
      </p:sp>
      <p:sp>
        <p:nvSpPr>
          <p:cNvPr id="5" name="Text 2"/>
          <p:cNvSpPr/>
          <p:nvPr/>
        </p:nvSpPr>
        <p:spPr>
          <a:xfrm>
            <a:off x="6068735" y="8315206"/>
            <a:ext cx="1170265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Antes de PACTA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7391400" y="8315206"/>
            <a:ext cx="182285" cy="182285"/>
          </a:xfrm>
          <a:prstGeom prst="roundRect">
            <a:avLst>
              <a:gd name="adj" fmla="val 10033"/>
            </a:avLst>
          </a:prstGeom>
          <a:solidFill>
            <a:srgbClr val="ABABAB"/>
          </a:solidFill>
          <a:ln/>
        </p:spPr>
      </p:sp>
      <p:sp>
        <p:nvSpPr>
          <p:cNvPr id="7" name="Text 4"/>
          <p:cNvSpPr/>
          <p:nvPr/>
        </p:nvSpPr>
        <p:spPr>
          <a:xfrm>
            <a:off x="7634645" y="8315206"/>
            <a:ext cx="1391483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Después de PACTA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88658"/>
            <a:ext cx="889004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Modelo de Implementación de PACTA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644491"/>
            <a:ext cx="22860" cy="5896332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4" name="Shape 2"/>
          <p:cNvSpPr/>
          <p:nvPr/>
        </p:nvSpPr>
        <p:spPr>
          <a:xfrm>
            <a:off x="6523613" y="1855113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5" name="Shape 3"/>
          <p:cNvSpPr/>
          <p:nvPr/>
        </p:nvSpPr>
        <p:spPr>
          <a:xfrm>
            <a:off x="7093089" y="1644491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40" y="1698308"/>
            <a:ext cx="269200" cy="33647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084082" y="1712357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Evaluación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63798" y="2111335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Análisis detallado de necesidades específicas de su empresa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7514451" y="3039904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10" name="Shape 7"/>
          <p:cNvSpPr/>
          <p:nvPr/>
        </p:nvSpPr>
        <p:spPr>
          <a:xfrm>
            <a:off x="7093089" y="2829282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40" y="2883098"/>
            <a:ext cx="269200" cy="33647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02466" y="2897148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Configuración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8302466" y="3296126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Personalización de la plataforma según sus requerimientos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6523613" y="4061103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15" name="Shape 11"/>
          <p:cNvSpPr/>
          <p:nvPr/>
        </p:nvSpPr>
        <p:spPr>
          <a:xfrm>
            <a:off x="7093089" y="3850481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540" y="3904297"/>
            <a:ext cx="269200" cy="33647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084082" y="3918347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Integración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863798" y="4317325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Conexión con sus sistemas empresariales existentes</a:t>
            </a:r>
            <a:endParaRPr lang="en-US" sz="1550" dirty="0"/>
          </a:p>
        </p:txBody>
      </p:sp>
      <p:sp>
        <p:nvSpPr>
          <p:cNvPr id="19" name="Shape 14"/>
          <p:cNvSpPr/>
          <p:nvPr/>
        </p:nvSpPr>
        <p:spPr>
          <a:xfrm>
            <a:off x="7514451" y="5082421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20" name="Shape 15"/>
          <p:cNvSpPr/>
          <p:nvPr/>
        </p:nvSpPr>
        <p:spPr>
          <a:xfrm>
            <a:off x="7093089" y="4871799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540" y="4925616"/>
            <a:ext cx="269200" cy="336471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02466" y="4939665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Capacitación</a:t>
            </a:r>
            <a:endParaRPr lang="en-US" sz="1750" dirty="0"/>
          </a:p>
        </p:txBody>
      </p:sp>
      <p:sp>
        <p:nvSpPr>
          <p:cNvPr id="23" name="Text 17"/>
          <p:cNvSpPr/>
          <p:nvPr/>
        </p:nvSpPr>
        <p:spPr>
          <a:xfrm>
            <a:off x="8302466" y="5338643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Formación completa del personal y acompañamiento inicial</a:t>
            </a:r>
            <a:endParaRPr lang="en-US" sz="1550" dirty="0"/>
          </a:p>
        </p:txBody>
      </p:sp>
      <p:sp>
        <p:nvSpPr>
          <p:cNvPr id="24" name="Shape 18"/>
          <p:cNvSpPr/>
          <p:nvPr/>
        </p:nvSpPr>
        <p:spPr>
          <a:xfrm>
            <a:off x="6523613" y="6103739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25" name="Shape 19"/>
          <p:cNvSpPr/>
          <p:nvPr/>
        </p:nvSpPr>
        <p:spPr>
          <a:xfrm>
            <a:off x="7093089" y="5893118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540" y="5946934"/>
            <a:ext cx="269200" cy="336471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4084082" y="5960983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Soporte</a:t>
            </a:r>
            <a:endParaRPr lang="en-US" sz="1750" dirty="0"/>
          </a:p>
        </p:txBody>
      </p:sp>
      <p:sp>
        <p:nvSpPr>
          <p:cNvPr id="28" name="Text 21"/>
          <p:cNvSpPr/>
          <p:nvPr/>
        </p:nvSpPr>
        <p:spPr>
          <a:xfrm>
            <a:off x="863798" y="6359962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Asistencia continua y actualizaciones periódicas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384</Words>
  <Application>Microsoft Office PowerPoint</Application>
  <PresentationFormat>Personalizado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Source Sans Pro</vt:lpstr>
      <vt:lpstr>Montserrat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Jelvys Triana Castro</cp:lastModifiedBy>
  <cp:revision>2</cp:revision>
  <dcterms:created xsi:type="dcterms:W3CDTF">2025-04-29T20:56:20Z</dcterms:created>
  <dcterms:modified xsi:type="dcterms:W3CDTF">2025-04-29T21:01:06Z</dcterms:modified>
</cp:coreProperties>
</file>