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slideLayouts/slideLayout14.xml" ContentType="application/vnd.openxmlformats-officedocument.presentationml.slideLayout+xml"/>
  <Override PartName="/ppt/theme/theme9.xml" ContentType="application/vnd.openxmlformats-officedocument.theme+xml"/>
  <Override PartName="/ppt/slideLayouts/slideLayout15.xml" ContentType="application/vnd.openxmlformats-officedocument.presentationml.slideLayout+xml"/>
  <Override PartName="/ppt/theme/theme10.xml" ContentType="application/vnd.openxmlformats-officedocument.theme+xml"/>
  <Override PartName="/ppt/slideLayouts/slideLayout16.xml" ContentType="application/vnd.openxmlformats-officedocument.presentationml.slideLayout+xml"/>
  <Override PartName="/ppt/theme/theme11.xml" ContentType="application/vnd.openxmlformats-officedocument.theme+xml"/>
  <Override PartName="/ppt/slideLayouts/slideLayout17.xml" ContentType="application/vnd.openxmlformats-officedocument.presentationml.slideLayout+xml"/>
  <Override PartName="/ppt/theme/theme12.xml" ContentType="application/vnd.openxmlformats-officedocument.theme+xml"/>
  <Override PartName="/ppt/slideLayouts/slideLayout18.xml" ContentType="application/vnd.openxmlformats-officedocument.presentationml.slideLayout+xml"/>
  <Override PartName="/ppt/theme/theme13.xml" ContentType="application/vnd.openxmlformats-officedocument.theme+xml"/>
  <Override PartName="/ppt/slideLayouts/slideLayout19.xml" ContentType="application/vnd.openxmlformats-officedocument.presentationml.slideLayout+xml"/>
  <Override PartName="/ppt/theme/theme1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5.xml" ContentType="application/vnd.openxmlformats-officedocument.theme+xml"/>
  <Override PartName="/ppt/tags/tag2.xml" ContentType="application/vnd.openxmlformats-officedocument.presentationml.tags+xml"/>
  <Override PartName="/ppt/slideLayouts/slideLayout27.xml" ContentType="application/vnd.openxmlformats-officedocument.presentationml.slideLayout+xml"/>
  <Override PartName="/ppt/theme/theme16.xml" ContentType="application/vnd.openxmlformats-officedocument.theme+xml"/>
  <Override PartName="/ppt/tags/tag3.xml" ContentType="application/vnd.openxmlformats-officedocument.presentationml.tags+xml"/>
  <Override PartName="/ppt/theme/theme17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charts/chart2.xml" ContentType="application/vnd.openxmlformats-officedocument.drawingml.chart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92" r:id="rId12"/>
    <p:sldMasterId id="2147483662" r:id="rId13"/>
    <p:sldMasterId id="2147483663" r:id="rId14"/>
    <p:sldMasterId id="2147483700" r:id="rId15"/>
    <p:sldMasterId id="2147483649" r:id="rId16"/>
  </p:sldMasterIdLst>
  <p:notesMasterIdLst>
    <p:notesMasterId r:id="rId35"/>
  </p:notesMasterIdLst>
  <p:sldIdLst>
    <p:sldId id="288" r:id="rId17"/>
    <p:sldId id="279" r:id="rId18"/>
    <p:sldId id="260" r:id="rId19"/>
    <p:sldId id="281" r:id="rId20"/>
    <p:sldId id="257" r:id="rId21"/>
    <p:sldId id="273" r:id="rId22"/>
    <p:sldId id="274" r:id="rId23"/>
    <p:sldId id="275" r:id="rId24"/>
    <p:sldId id="266" r:id="rId25"/>
    <p:sldId id="291" r:id="rId26"/>
    <p:sldId id="292" r:id="rId27"/>
    <p:sldId id="293" r:id="rId28"/>
    <p:sldId id="276" r:id="rId29"/>
    <p:sldId id="277" r:id="rId30"/>
    <p:sldId id="294" r:id="rId31"/>
    <p:sldId id="269" r:id="rId32"/>
    <p:sldId id="283" r:id="rId33"/>
    <p:sldId id="284" r:id="rId34"/>
  </p:sldIdLst>
  <p:sldSz cx="12192000" cy="6858000"/>
  <p:notesSz cx="6858000" cy="9144000"/>
  <p:custDataLst>
    <p:tags r:id="rId3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theme" Target="theme/theme1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Retrasos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72</c:v>
                </c:pt>
                <c:pt idx="2">
                  <c:v>75</c:v>
                </c:pt>
                <c:pt idx="3">
                  <c:v>77</c:v>
                </c:pt>
                <c:pt idx="4">
                  <c:v>78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E47-DC49-8924-0264C939B55F}"/>
            </c:ext>
          </c:extLst>
        </c:ser>
        <c:ser>
          <c:idx val="1"/>
          <c:order val="1"/>
          <c:tx>
            <c:v>Errores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</c:v>
                </c:pt>
                <c:pt idx="1">
                  <c:v>67</c:v>
                </c:pt>
                <c:pt idx="2">
                  <c:v>69</c:v>
                </c:pt>
                <c:pt idx="3">
                  <c:v>73</c:v>
                </c:pt>
                <c:pt idx="4">
                  <c:v>75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E47-DC49-8924-0264C939B55F}"/>
            </c:ext>
          </c:extLst>
        </c:ser>
        <c:ser>
          <c:idx val="2"/>
          <c:order val="2"/>
          <c:tx>
            <c:v>Pérdida de productividad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60</c:v>
                </c:pt>
                <c:pt idx="1">
                  <c:v>63</c:v>
                </c:pt>
                <c:pt idx="2">
                  <c:v>65</c:v>
                </c:pt>
                <c:pt idx="3">
                  <c:v>67</c:v>
                </c:pt>
                <c:pt idx="4">
                  <c:v>70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E47-DC49-8924-0264C939B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7681952"/>
        <c:axId val="998023600"/>
      </c:lineChart>
      <c:catAx>
        <c:axId val="99768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023600"/>
        <c:crosses val="autoZero"/>
        <c:auto val="1"/>
        <c:lblAlgn val="ctr"/>
        <c:lblOffset val="100"/>
        <c:noMultiLvlLbl val="0"/>
      </c:catAx>
      <c:valAx>
        <c:axId val="9980236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68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Probabilidad (%)</c:v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3="http://schemas.microsoft.com/office/drawing/2017/03/chart"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Retrasos en el desarrollo</c:v>
                </c:pt>
                <c:pt idx="1">
                  <c:v>Fallos en la integración tecnológica</c:v>
                </c:pt>
                <c:pt idx="2">
                  <c:v>Baja adopción por usuarios</c:v>
                </c:pt>
                <c:pt idx="3">
                  <c:v>Vulnerabilidades de seguridad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  <c:pt idx="2">
                  <c:v>50</c:v>
                </c:pt>
                <c:pt idx="3">
                  <c:v>40</c:v>
                </c:pt>
              </c:numCache>
            </c:numRef>
          </c:val>
          <c:extLst xmlns:c16r3="http://schemas.microsoft.com/office/drawing/2017/03/chart"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E47-DC49-8924-0264C939B55F}"/>
            </c:ext>
          </c:extLst>
        </c:ser>
        <c:ser>
          <c:idx val="1"/>
          <c:order val="1"/>
          <c:tx>
            <c:v>Impacto (%)</c:v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3="http://schemas.microsoft.com/office/drawing/2017/03/chart"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Retrasos en el desarrollo</c:v>
                </c:pt>
                <c:pt idx="1">
                  <c:v>Fallos en la integración tecnológica</c:v>
                </c:pt>
                <c:pt idx="2">
                  <c:v>Baja adopción por usuarios</c:v>
                </c:pt>
                <c:pt idx="3">
                  <c:v>Vulnerabilidades de seguridad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75</c:v>
                </c:pt>
                <c:pt idx="2">
                  <c:v>70</c:v>
                </c:pt>
                <c:pt idx="3">
                  <c:v>90</c:v>
                </c:pt>
              </c:numCache>
            </c:numRef>
          </c:val>
          <c:extLst xmlns:c16r3="http://schemas.microsoft.com/office/drawing/2017/03/chart"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E47-DC49-8924-0264C939B5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100"/>
        <c:axId val="997681952"/>
        <c:axId val="998023600"/>
      </c:barChart>
      <c:catAx>
        <c:axId val="99768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023600"/>
        <c:crosses val="autoZero"/>
        <c:auto val="1"/>
        <c:lblAlgn val="ctr"/>
        <c:lblOffset val="100"/>
        <c:noMultiLvlLbl val="0"/>
      </c:catAx>
      <c:valAx>
        <c:axId val="9980236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68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3="http://schemas.microsoft.com/office/drawing/2017/03/chart"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C1EA2-F500-4D7B-98E7-C37A097C7D8E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44F99-9D28-4C92-9D19-65512E4AB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8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3D9AC-E1BE-4356-6F19-EDCED6E9D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E6BFC-F16B-9BD4-12D1-0001AEEA8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3E3F1-DB6B-B146-7252-8736BEA15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4FDFA-BD4C-33A0-BB4E-A91C998D1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20235-DE1E-0E43-AF47-418E280831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7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25424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371599"/>
            <a:ext cx="725424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19007"/>
            <a:ext cx="7254240" cy="40293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5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226560"/>
            <a:ext cx="3566160" cy="2032000"/>
          </a:xfrm>
        </p:spPr>
        <p:txBody>
          <a:bodyPr>
            <a:normAutofit/>
          </a:bodyPr>
          <a:lstStyle>
            <a:lvl1pPr marL="11113" indent="0" algn="ctr">
              <a:buNone/>
              <a:defRPr sz="120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4226560"/>
            <a:ext cx="3566160" cy="2032000"/>
          </a:xfrm>
        </p:spPr>
        <p:txBody>
          <a:bodyPr>
            <a:normAutofit/>
          </a:bodyPr>
          <a:lstStyle>
            <a:lvl1pPr marL="11113" indent="0" algn="ctr">
              <a:buNone/>
              <a:defRPr sz="120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4226560"/>
            <a:ext cx="3566160" cy="2032000"/>
          </a:xfrm>
        </p:spPr>
        <p:txBody>
          <a:bodyPr>
            <a:normAutofit/>
          </a:bodyPr>
          <a:lstStyle>
            <a:lvl1pPr marL="11113" indent="0" algn="ctr">
              <a:buNone/>
              <a:defRPr sz="120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B3F97D-7E38-574A-6E95-2F00134A846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3545840"/>
            <a:ext cx="3566159" cy="60960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38B55C3-B35F-408A-369D-8D1FF3D18EB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3545840"/>
            <a:ext cx="3566159" cy="60960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E6F57E9-E945-F342-883D-87FEE1B72AC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3545840"/>
            <a:ext cx="3566159" cy="60960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1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3920" y="1371600"/>
            <a:ext cx="5059680" cy="873761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920" y="2405949"/>
            <a:ext cx="6187440" cy="369417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022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4400"/>
            <a:ext cx="11125200" cy="6035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3920" y="1379473"/>
            <a:ext cx="5059680" cy="873761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920" y="2405949"/>
            <a:ext cx="6187440" cy="369417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190C9A3-7A34-5164-8258-00B2DCAD21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73414"/>
            <a:ext cx="3814762" cy="30777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1400" dirty="0" smtClean="0">
                <a:solidFill>
                  <a:schemeClr val="accent1"/>
                </a:solidFill>
                <a:cs typeface="+mn-cs"/>
              </a:defRPr>
            </a:lvl1pPr>
          </a:lstStyle>
          <a:p>
            <a:pPr marL="0" lvl="0" defTabSz="45720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7673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967"/>
            <a:ext cx="10972800" cy="57446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125200" cy="4775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0EBEA1-2486-71A9-D758-D6B0F343DA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73414"/>
            <a:ext cx="3814762" cy="30777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1400" dirty="0" smtClean="0">
                <a:solidFill>
                  <a:schemeClr val="accent1"/>
                </a:solidFill>
                <a:cs typeface="+mn-cs"/>
              </a:defRPr>
            </a:lvl1pPr>
          </a:lstStyle>
          <a:p>
            <a:pPr marL="0" lvl="0" defTabSz="45720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3409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11125200" cy="585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1" y="1745776"/>
            <a:ext cx="7470948" cy="1188720"/>
          </a:xfrm>
        </p:spPr>
        <p:txBody>
          <a:bodyPr anchor="ctr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1" y="3372535"/>
            <a:ext cx="7470948" cy="1188720"/>
          </a:xfrm>
        </p:spPr>
        <p:txBody>
          <a:bodyPr anchor="ctr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1" y="4961894"/>
            <a:ext cx="7470948" cy="1188720"/>
          </a:xfrm>
        </p:spPr>
        <p:txBody>
          <a:bodyPr anchor="ctr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199" y="2980449"/>
            <a:ext cx="7470949" cy="37194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8F9D80E-0842-15A6-6C6D-0517A43507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73414"/>
            <a:ext cx="3814762" cy="30777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1400" dirty="0" smtClean="0">
                <a:solidFill>
                  <a:schemeClr val="accent1"/>
                </a:solidFill>
                <a:cs typeface="+mn-cs"/>
              </a:defRPr>
            </a:lvl1pPr>
          </a:lstStyle>
          <a:p>
            <a:pPr marL="0" lvl="0" defTabSz="457200"/>
            <a:r>
              <a:rPr lang="en-US"/>
              <a:t>CHAPTER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3002B-EC2A-5607-0219-ABA4303013F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57199" y="1372713"/>
            <a:ext cx="7470949" cy="37194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16AEACE-148B-8F49-EB9F-85208709C97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199" y="4589951"/>
            <a:ext cx="7470949" cy="37194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8533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1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827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11125200" cy="5960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4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1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1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813C9ED-3F91-72A3-F3C2-A7FED08D54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73414"/>
            <a:ext cx="3814762" cy="30777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1400" dirty="0" smtClean="0">
                <a:solidFill>
                  <a:schemeClr val="accent1"/>
                </a:solidFill>
                <a:cs typeface="+mn-cs"/>
              </a:defRPr>
            </a:lvl1pPr>
          </a:lstStyle>
          <a:p>
            <a:pPr marL="0" lvl="0" defTabSz="45720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11198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451"/>
            <a:ext cx="10972800" cy="607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125200" cy="4775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1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B3F97D-7E38-574A-6E95-2F00134A846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38B55C3-B35F-408A-369D-8D1FF3D18EB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E6F57E9-E945-F342-883D-87FEE1B72AC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6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5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6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7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8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5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23.xml"/><Relationship Id="rId9" Type="http://schemas.openxmlformats.org/officeDocument/2006/relationships/tags" Target="../tags/tag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697" r:id="rId4"/>
    <p:sldLayoutId id="2147483696" r:id="rId5"/>
    <p:sldLayoutId id="2147483676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57DD4A8-9203-F4BF-31A5-47CFEC35A2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57DD4A8-9203-F4BF-31A5-47CFEC35A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11277600" cy="603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1127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0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0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0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5" r:id="rId2"/>
    <p:sldLayoutId id="2147483704" r:id="rId3"/>
    <p:sldLayoutId id="2147483703" r:id="rId4"/>
    <p:sldLayoutId id="2147483695" r:id="rId5"/>
    <p:sldLayoutId id="2147483694" r:id="rId6"/>
    <p:sldLayoutId id="2147483693" r:id="rId7"/>
  </p:sldLayoutIdLst>
  <p:txStyles>
    <p:titleStyle>
      <a:lvl1pPr algn="l" defTabSz="914377" rtl="0" eaLnBrk="1" latinLnBrk="0" hangingPunct="1">
        <a:lnSpc>
          <a:spcPct val="65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63" indent="-285750" algn="l" defTabSz="914377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50" indent="-285750" algn="l" defTabSz="914377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50" indent="-285750" algn="l" defTabSz="914377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50" indent="-285750" algn="l" defTabSz="914377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838" indent="-285750" algn="l" defTabSz="914377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orient="horz" pos="3888" userDrawn="1">
          <p15:clr>
            <a:srgbClr val="F26B43"/>
          </p15:clr>
        </p15:guide>
        <p15:guide id="14" pos="7392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664" userDrawn="1">
          <p15:clr>
            <a:srgbClr val="F26B43"/>
          </p15:clr>
        </p15:guide>
        <p15:guide id="19" pos="5040" userDrawn="1">
          <p15:clr>
            <a:srgbClr val="F26B43"/>
          </p15:clr>
        </p15:guide>
        <p15:guide id="20" orient="horz" pos="816" userDrawn="1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D811CA3-2873-2521-7AB6-41E2712008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D811CA3-2873-2521-7AB6-41E2712008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0704" y="1016000"/>
            <a:ext cx="10134600" cy="8128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1967022"/>
            <a:ext cx="10136605" cy="433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1" i="0" kern="1200" cap="all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663" indent="-336550" algn="l" defTabSz="914377" rtl="0" eaLnBrk="1" fontAlgn="ctr" latinLnBrk="0" hangingPunct="1">
        <a:lnSpc>
          <a:spcPct val="110000"/>
        </a:lnSpc>
        <a:spcBef>
          <a:spcPts val="1200"/>
        </a:spcBef>
        <a:buClrTx/>
        <a:buSzPct val="100000"/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fontAlgn="ctr" latinLnBrk="0" hangingPunct="1">
        <a:lnSpc>
          <a:spcPct val="110000"/>
        </a:lnSpc>
        <a:spcBef>
          <a:spcPts val="1200"/>
        </a:spcBef>
        <a:buClrTx/>
        <a:buSzPct val="100000"/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fontAlgn="ctr" latinLnBrk="0" hangingPunct="1">
        <a:lnSpc>
          <a:spcPct val="110000"/>
        </a:lnSpc>
        <a:spcBef>
          <a:spcPts val="1200"/>
        </a:spcBef>
        <a:buClrTx/>
        <a:buSzPct val="100000"/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fontAlgn="ctr" latinLnBrk="0" hangingPunct="1">
        <a:lnSpc>
          <a:spcPct val="110000"/>
        </a:lnSpc>
        <a:spcBef>
          <a:spcPts val="1200"/>
        </a:spcBef>
        <a:buClrTx/>
        <a:buSzPct val="100000"/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fontAlgn="ctr" latinLnBrk="0" hangingPunct="1">
        <a:lnSpc>
          <a:spcPct val="110000"/>
        </a:lnSpc>
        <a:spcBef>
          <a:spcPts val="1200"/>
        </a:spcBef>
        <a:buClrTx/>
        <a:buSzPct val="100000"/>
        <a:buFont typeface="Arial" panose="020B0604020202020204" pitchFamily="34" charset="0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>
          <p15:clr>
            <a:srgbClr val="F26B43"/>
          </p15:clr>
        </p15:guide>
        <p15:guide id="13" orient="horz" pos="4032">
          <p15:clr>
            <a:srgbClr val="F26B43"/>
          </p15:clr>
        </p15:guide>
        <p15:guide id="14" pos="7032">
          <p15:clr>
            <a:srgbClr val="F26B43"/>
          </p15:clr>
        </p15:guide>
        <p15:guide id="15" pos="3840">
          <p15:clr>
            <a:srgbClr val="F26B43"/>
          </p15:clr>
        </p15:guide>
        <p15:guide id="16" pos="648">
          <p15:clr>
            <a:srgbClr val="F26B43"/>
          </p15:clr>
        </p15:guide>
        <p15:guide id="17" orient="horz" pos="2160">
          <p15:clr>
            <a:srgbClr val="F26B43"/>
          </p15:clr>
        </p15:guide>
        <p15:guide id="18" pos="2640">
          <p15:clr>
            <a:srgbClr val="F26B43"/>
          </p15:clr>
        </p15:guide>
        <p15:guide id="19" pos="4992">
          <p15:clr>
            <a:srgbClr val="F26B43"/>
          </p15:clr>
        </p15:guide>
        <p15:guide id="20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28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28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28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31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../media/image30.sv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29.png"/><Relationship Id="rId5" Type="http://schemas.openxmlformats.org/officeDocument/2006/relationships/tags" Target="../tags/tag11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35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../media/image34.sv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33.png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tags" Target="../tags/tag130.xml"/><Relationship Id="rId7" Type="http://schemas.openxmlformats.org/officeDocument/2006/relationships/image" Target="../media/image38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41.svg"/><Relationship Id="rId4" Type="http://schemas.openxmlformats.org/officeDocument/2006/relationships/tags" Target="../tags/tag131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slideLayout" Target="../slideLayouts/slideLayout17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9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42.jpe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22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5.svg"/><Relationship Id="rId3" Type="http://schemas.openxmlformats.org/officeDocument/2006/relationships/tags" Target="../tags/tag22.xml"/><Relationship Id="rId21" Type="http://schemas.openxmlformats.org/officeDocument/2006/relationships/image" Target="../media/image8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4.png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8.xml"/><Relationship Id="rId20" Type="http://schemas.openxmlformats.org/officeDocument/2006/relationships/image" Target="../media/image7.sv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11.sv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image" Target="../media/image10.png"/><Relationship Id="rId10" Type="http://schemas.openxmlformats.org/officeDocument/2006/relationships/tags" Target="../tags/tag29.xml"/><Relationship Id="rId19" Type="http://schemas.openxmlformats.org/officeDocument/2006/relationships/image" Target="../media/image6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3.jpe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2.jpeg"/><Relationship Id="rId5" Type="http://schemas.openxmlformats.org/officeDocument/2006/relationships/tags" Target="../tags/tag48.xml"/><Relationship Id="rId10" Type="http://schemas.openxmlformats.org/officeDocument/2006/relationships/slideLayout" Target="../slideLayouts/slideLayout25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Layout" Target="../slideLayouts/slideLayout2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slideLayout" Target="../slideLayouts/slideLayout5.xml"/><Relationship Id="rId18" Type="http://schemas.openxmlformats.org/officeDocument/2006/relationships/image" Target="../media/image18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17.svg"/><Relationship Id="rId2" Type="http://schemas.openxmlformats.org/officeDocument/2006/relationships/tags" Target="../tags/tag65.xml"/><Relationship Id="rId16" Type="http://schemas.openxmlformats.org/officeDocument/2006/relationships/image" Target="../media/image16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image" Target="../media/image15.svg"/><Relationship Id="rId10" Type="http://schemas.openxmlformats.org/officeDocument/2006/relationships/tags" Target="../tags/tag73.xml"/><Relationship Id="rId19" Type="http://schemas.openxmlformats.org/officeDocument/2006/relationships/image" Target="../media/image19.sv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22.png"/><Relationship Id="rId3" Type="http://schemas.openxmlformats.org/officeDocument/2006/relationships/tags" Target="../tags/tag78.xml"/><Relationship Id="rId21" Type="http://schemas.openxmlformats.org/officeDocument/2006/relationships/image" Target="../media/image25.sv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21.svg"/><Relationship Id="rId2" Type="http://schemas.openxmlformats.org/officeDocument/2006/relationships/tags" Target="../tags/tag77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slideLayout" Target="../slideLayouts/slideLayout4.xml"/><Relationship Id="rId23" Type="http://schemas.openxmlformats.org/officeDocument/2006/relationships/image" Target="../media/image27.svg"/><Relationship Id="rId10" Type="http://schemas.openxmlformats.org/officeDocument/2006/relationships/tags" Target="../tags/tag85.xml"/><Relationship Id="rId19" Type="http://schemas.openxmlformats.org/officeDocument/2006/relationships/image" Target="../media/image23.sv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28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44109-3F87-FB89-B453-EFB02125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2;p48">
            <a:extLst>
              <a:ext uri="{FF2B5EF4-FFF2-40B4-BE49-F238E27FC236}">
                <a16:creationId xmlns:a16="http://schemas.microsoft.com/office/drawing/2014/main" id="{BE5D760E-19AA-AC87-E260-53D8DE69538B}"/>
              </a:ext>
            </a:extLst>
          </p:cNvPr>
          <p:cNvSpPr/>
          <p:nvPr/>
        </p:nvSpPr>
        <p:spPr>
          <a:xfrm>
            <a:off x="10372139" y="4885453"/>
            <a:ext cx="1197769" cy="11977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5ADD7A-4D28-AB5E-EC4F-C120909EE68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49180" y="707193"/>
            <a:ext cx="1813809" cy="374017"/>
          </a:xfrm>
        </p:spPr>
        <p:txBody>
          <a:bodyPr>
            <a:noAutofit/>
          </a:bodyPr>
          <a:lstStyle/>
          <a:p>
            <a:r>
              <a:rPr lang="en-US" sz="4000" noProof="1">
                <a:solidFill>
                  <a:schemeClr val="bg1"/>
                </a:solidFill>
              </a:rPr>
              <a:t>PACTA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E2564DE-4ECD-BB6C-83EE-AE849481579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318478" y="1680152"/>
            <a:ext cx="7555043" cy="1214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96863" indent="-28575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 algn="ctr">
              <a:buNone/>
            </a:pPr>
            <a:r>
              <a:rPr lang="es-ES" sz="4000" i="1" dirty="0">
                <a:solidFill>
                  <a:schemeClr val="bg1"/>
                </a:solidFill>
                <a:latin typeface="Arial" panose="020B0604020202020204" pitchFamily="34" charset="0"/>
              </a:rPr>
              <a:t>Plataforma de Automatización y Control de Contratos Empresariales</a:t>
            </a:r>
            <a:endParaRPr lang="en-US" sz="400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27536BF-3D94-5386-FBD2-F31E04DCF13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62989" y="3429000"/>
            <a:ext cx="6066020" cy="526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i="0" kern="1200" spc="0" normalizeH="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189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77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66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54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Gestión contractual eficiente, centralizada y operativa.</a:t>
            </a:r>
            <a:endParaRPr lang="en-US" sz="200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47166EF-0E9C-DA2F-D450-655E5DD98C3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318478" y="4158518"/>
            <a:ext cx="7555043" cy="1214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i="0" kern="1200" spc="0" normalizeH="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189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77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66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54" indent="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</a:rPr>
              <a:t>Jelvys Triana Castro</a:t>
            </a:r>
            <a:b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ES" sz="2400" i="1" dirty="0">
                <a:solidFill>
                  <a:schemeClr val="bg1"/>
                </a:solidFill>
                <a:latin typeface="Arial" panose="020B0604020202020204" pitchFamily="34" charset="0"/>
              </a:rPr>
              <a:t>Jefe de Proyecto y Desarrollador</a:t>
            </a:r>
            <a:endParaRPr lang="en-US" sz="320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EC4D6B-D3E7-7B8D-0BBD-B8D64A214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5" y="600075"/>
            <a:ext cx="657225" cy="622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802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3B16-6D13-D888-7E0E-8D6B1D2B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56AB6A5-AA8A-6258-989C-BD66641190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8C11EF-BE56-D21B-677E-1FA606DA6E9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87400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Flujo de Proceso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A394B6-E830-68F2-9CEC-29207EDAA57D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269266"/>
            <a:ext cx="3291840" cy="1618428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s-ES" sz="1400" noProof="1">
                <a:latin typeface="Arial" panose="020B0604020202020204" pitchFamily="34" charset="0"/>
              </a:rPr>
              <a:t>Se pueden agregar suplementos o modificaciones al contrato original de forma sencilla y organizada, manteniendo la trazabilidad de los cambios.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C940B1-FF2A-D131-300B-5E7DAD635765}"/>
              </a:ext>
            </a:extLst>
          </p:cNvPr>
          <p:cNvSpPr>
            <a:spLocks noGrp="1"/>
          </p:cNvSpPr>
          <p:nvPr>
            <p:ph type="body" idx="14"/>
            <p:custDataLst>
              <p:tags r:id="rId4"/>
            </p:custDataLst>
          </p:nvPr>
        </p:nvSpPr>
        <p:spPr>
          <a:xfrm>
            <a:off x="609601" y="1412241"/>
            <a:ext cx="3291840" cy="670559"/>
          </a:xfrm>
        </p:spPr>
        <p:txBody>
          <a:bodyPr>
            <a:normAutofit/>
          </a:bodyPr>
          <a:lstStyle/>
          <a:p>
            <a:r>
              <a:rPr lang="en-US" sz="1800" noProof="1">
                <a:solidFill>
                  <a:schemeClr val="accent1"/>
                </a:solidFill>
                <a:latin typeface="Arial" panose="020B0604020202020204" pitchFamily="34" charset="0"/>
              </a:rPr>
              <a:t>Adición de Suplemento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5A7E11-2B6E-8404-5B50-9188F5CBA39C}"/>
              </a:ext>
            </a:extLst>
          </p:cNvPr>
          <p:cNvCxnSpPr>
            <a:cxnSpLocks/>
          </p:cNvCxnSpPr>
          <p:nvPr/>
        </p:nvCxnSpPr>
        <p:spPr>
          <a:xfrm>
            <a:off x="657729" y="2162707"/>
            <a:ext cx="301752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54AF60-5459-05E1-2518-4D831701D5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E80783-F009-B309-4A2C-7690E81CFB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r="47735"/>
          <a:stretch/>
        </p:blipFill>
        <p:spPr>
          <a:xfrm>
            <a:off x="6629934" y="0"/>
            <a:ext cx="2471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8146-686D-4D3C-CA82-8E1DE24A5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50D9E7-AAF2-BF9A-DAE8-1A75931738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DA060B9-CC89-C317-35EF-A6AA0086EB1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87400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Flujo de Proceso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EB0E5C-2C6E-4F51-63D8-8E98A238A423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269266"/>
            <a:ext cx="3291840" cy="1618428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s-ES" sz="1400" noProof="1">
                <a:latin typeface="Arial" panose="020B0604020202020204" pitchFamily="34" charset="0"/>
              </a:rPr>
              <a:t>El sistema envía alertas y notificaciones automáticas para recordar fechas clave, vencimientos y acciones pendientes, mejorando la gestión proactiva.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9FBDA39-87DF-5A45-99DE-7ADBCCEB96D0}"/>
              </a:ext>
            </a:extLst>
          </p:cNvPr>
          <p:cNvSpPr>
            <a:spLocks noGrp="1"/>
          </p:cNvSpPr>
          <p:nvPr>
            <p:ph type="body" idx="14"/>
            <p:custDataLst>
              <p:tags r:id="rId4"/>
            </p:custDataLst>
          </p:nvPr>
        </p:nvSpPr>
        <p:spPr>
          <a:xfrm>
            <a:off x="609601" y="1412241"/>
            <a:ext cx="3291840" cy="670559"/>
          </a:xfrm>
        </p:spPr>
        <p:txBody>
          <a:bodyPr>
            <a:normAutofit/>
          </a:bodyPr>
          <a:lstStyle/>
          <a:p>
            <a:r>
              <a:rPr lang="en-US" sz="1800" noProof="1">
                <a:solidFill>
                  <a:schemeClr val="accent1"/>
                </a:solidFill>
                <a:latin typeface="Arial" panose="020B0604020202020204" pitchFamily="34" charset="0"/>
              </a:rPr>
              <a:t>Alertas Automáticas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716C6C-73B8-80F0-F85C-8BED572020E8}"/>
              </a:ext>
            </a:extLst>
          </p:cNvPr>
          <p:cNvCxnSpPr>
            <a:cxnSpLocks/>
          </p:cNvCxnSpPr>
          <p:nvPr/>
        </p:nvCxnSpPr>
        <p:spPr>
          <a:xfrm>
            <a:off x="657729" y="2162707"/>
            <a:ext cx="301752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96A2EC9-7DF0-3CC6-C7CB-69B22D3B52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53E0D5-11B2-9BCB-0866-55B2BD2BB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2" r="25439"/>
          <a:stretch/>
        </p:blipFill>
        <p:spPr>
          <a:xfrm>
            <a:off x="7197806" y="0"/>
            <a:ext cx="2246232" cy="77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F125E-4602-C419-A91B-CE0A96C0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7921717-93C9-F2C1-EAF5-8263CB64651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46FCE06-5994-ADC0-A556-429BEA34CA8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87400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Flujo de Proceso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249F1-A7DA-E1AF-8B44-373FD1AF6C71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269266"/>
            <a:ext cx="3291840" cy="1618428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s-ES" sz="1400" noProof="1">
                <a:latin typeface="Arial" panose="020B0604020202020204" pitchFamily="34" charset="0"/>
              </a:rPr>
              <a:t>El sistema facilita la búsqueda de contratos partiendo del criterio de búsqueda comparándolo con la base de datos y devolviendo el resultado, mejorando la búsqueda de contratos.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DFDCCD-8143-D32A-5778-395A4B347E3E}"/>
              </a:ext>
            </a:extLst>
          </p:cNvPr>
          <p:cNvSpPr>
            <a:spLocks noGrp="1"/>
          </p:cNvSpPr>
          <p:nvPr>
            <p:ph type="body" idx="14"/>
            <p:custDataLst>
              <p:tags r:id="rId4"/>
            </p:custDataLst>
          </p:nvPr>
        </p:nvSpPr>
        <p:spPr>
          <a:xfrm>
            <a:off x="609601" y="1412241"/>
            <a:ext cx="3291840" cy="670559"/>
          </a:xfrm>
        </p:spPr>
        <p:txBody>
          <a:bodyPr>
            <a:normAutofit/>
          </a:bodyPr>
          <a:lstStyle/>
          <a:p>
            <a:r>
              <a:rPr lang="en-US" sz="1800" noProof="1">
                <a:solidFill>
                  <a:schemeClr val="accent1"/>
                </a:solidFill>
                <a:latin typeface="Arial" panose="020B0604020202020204" pitchFamily="34" charset="0"/>
              </a:rPr>
              <a:t>Buscar contratos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7AE4D-E826-832C-E07A-8F3680668904}"/>
              </a:ext>
            </a:extLst>
          </p:cNvPr>
          <p:cNvCxnSpPr>
            <a:cxnSpLocks/>
          </p:cNvCxnSpPr>
          <p:nvPr/>
        </p:nvCxnSpPr>
        <p:spPr>
          <a:xfrm>
            <a:off x="657729" y="2162707"/>
            <a:ext cx="301752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6F734E-9D02-9A86-16E2-C26F11598C4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FA3E63-4E22-7262-16DE-D51AC4578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3"/>
          <a:stretch/>
        </p:blipFill>
        <p:spPr>
          <a:xfrm>
            <a:off x="7072313" y="-1"/>
            <a:ext cx="2129372" cy="74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8" y="-1"/>
            <a:ext cx="434931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1899" y="700740"/>
            <a:ext cx="3134061" cy="5440943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Dashboard &amp; Notificaciones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2"/>
                </a:solidFill>
                <a:latin typeface="Arial" panose="020B0604020202020204" pitchFamily="34" charset="0"/>
              </a:rPr>
              <a:t>Visualización clara y centralizada de contratos activos y próximos a vencer.
Interfaz intuitiva que permite acceso rápido a detalles y acciones pendientes.
Reportes visuales para facilitar la toma de decisiones basada en datos.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2"/>
                </a:solidFill>
                <a:latin typeface="Arial" panose="020B0604020202020204" pitchFamily="34" charset="0"/>
              </a:rPr>
              <a:t>Alertas automáticas que notifican sobre fechas límite, renovaciones y suplementos.
Notificaciones configurables para adaptarse a las necesidades del usuario.
Alertas visibles desde cualquier dispositivo para no perder información importante.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noProof="1">
                <a:latin typeface="Arial" panose="020B0604020202020204" pitchFamily="34" charset="0"/>
              </a:rPr>
              <a:t>Dashboard centralizado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noProof="1">
                <a:latin typeface="Arial" panose="020B0604020202020204" pitchFamily="34" charset="0"/>
              </a:rPr>
              <a:t>Notificaciones automáticas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Comparativa de Soluciones de Gestión de Contratos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2"/>
                </a:solidFill>
                <a:latin typeface="Arial" panose="020B0604020202020204" pitchFamily="34" charset="0"/>
              </a:rPr>
              <a:t>Centralización total de contratos
Trazabilidad completa
Operación offline
Notificaciones automáticas
Dashboard intuitivo para monitoreo en tiempo real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 lnSpcReduction="10000"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2"/>
                </a:solidFill>
                <a:latin typeface="Arial" panose="020B0604020202020204" pitchFamily="34" charset="0"/>
              </a:rPr>
              <a:t>Procesos manuales lentos y alto riesgo de errores (Gestión Tradicional)
Dificultad para mantener el control y seguimiento (Gestión Tradicional)
Falta de acceso remoto o en tiempo real (Gestión Tradicional)
Acceso remoto pero dependiente de conexión a internet (Apps Web)
Limitaciones en integración y personalización para gestión avanzada (Apps Web)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noProof="1">
                <a:latin typeface="Arial" panose="020B0604020202020204" pitchFamily="34" charset="0"/>
              </a:rPr>
              <a:t>Ventajas de PACTA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noProof="1">
                <a:latin typeface="Arial" panose="020B0604020202020204" pitchFamily="34" charset="0"/>
              </a:rPr>
              <a:t>Limitaciones de Alternativas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680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037A2-227D-B015-7B5F-CCADC95A3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6D5BB2-7AA3-94B4-77CB-F5A5D1846B2C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B7C00-3149-3F7B-06B8-A95EE61341D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855679-0CA9-8B57-2FE2-37A7CE25088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31520" y="700740"/>
            <a:ext cx="2824440" cy="5440943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Evaluación del impacto económico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32C1D-AE61-802A-BC1A-C2AABC32F60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A05DF4D-ADFD-CB55-7149-81AAEDB58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560" y="952865"/>
            <a:ext cx="7577133" cy="445963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ED03380-44AB-44CF-3BC1-2D4BD8A09838}"/>
              </a:ext>
            </a:extLst>
          </p:cNvPr>
          <p:cNvSpPr txBox="1"/>
          <p:nvPr/>
        </p:nvSpPr>
        <p:spPr>
          <a:xfrm>
            <a:off x="5815997" y="230311"/>
            <a:ext cx="516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s-ES" sz="2400" dirty="0"/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ahorro por tipo de beneficio:</a:t>
            </a:r>
            <a:endParaRPr lang="es-ES" sz="2400" dirty="0"/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0A0AAAAF-74E4-0B94-2867-E0BF708B369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832599" y="6000690"/>
            <a:ext cx="532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Ahorro total mensual estimado: </a:t>
            </a:r>
            <a:r>
              <a:rPr lang="es-ES" dirty="0"/>
              <a:t>33,384</a:t>
            </a:r>
            <a:r>
              <a:rPr lang="es-ES" sz="1800" dirty="0"/>
              <a:t> CUP</a:t>
            </a:r>
          </a:p>
        </p:txBody>
      </p:sp>
      <p:pic>
        <p:nvPicPr>
          <p:cNvPr id="29" name="Gráfico 28" descr="Monedas">
            <a:extLst>
              <a:ext uri="{FF2B5EF4-FFF2-40B4-BE49-F238E27FC236}">
                <a16:creationId xmlns:a16="http://schemas.microsoft.com/office/drawing/2014/main" id="{513701DE-68E8-3389-58A2-84CB2E01B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0643" y="5985446"/>
            <a:ext cx="415354" cy="415354"/>
          </a:xfrm>
          <a:prstGeom prst="rect">
            <a:avLst/>
          </a:prstGeom>
        </p:spPr>
      </p:pic>
      <p:pic>
        <p:nvPicPr>
          <p:cNvPr id="31" name="Gráfico 30" descr="Gráfico circular">
            <a:extLst>
              <a:ext uri="{FF2B5EF4-FFF2-40B4-BE49-F238E27FC236}">
                <a16:creationId xmlns:a16="http://schemas.microsoft.com/office/drawing/2014/main" id="{7D4949A5-EF69-D888-22A6-D11329363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4041" y="255320"/>
            <a:ext cx="448558" cy="4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32FA8-3FB8-30CE-AE82-95537BFDD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60F622-8CEB-DB21-8B2E-E0843DF53D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FEBA664-4A16-8CAF-C5D0-57F963596D3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Planificación del Proyecto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B88A71-F9DB-2845-840A-48F1FBC85D3B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3939902"/>
            <a:ext cx="2926080" cy="1869812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>
                <a:latin typeface="Arial" panose="020B0604020202020204" pitchFamily="34" charset="0"/>
              </a:rPr>
              <a:t>Entrega del Producto Mínimo Viable con funcionalidades básicas para validación inicial.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308DC6-D22C-25FF-1FEC-4B115388DF2A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312920" y="3939902"/>
            <a:ext cx="2926080" cy="1869812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>
                <a:latin typeface="Arial" panose="020B0604020202020204" pitchFamily="34" charset="0"/>
              </a:rPr>
              <a:t>Lanzamiento de la versión beta con mejoras, incorporación de feedback y pruebas ampliadas.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49FFBD-BB36-C2FC-567B-EFBC8D828F58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8016240" y="3939902"/>
            <a:ext cx="2926080" cy="1869812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>
                <a:latin typeface="Arial" panose="020B0604020202020204" pitchFamily="34" charset="0"/>
              </a:rPr>
              <a:t>Lanzamiento oficial con todas las funcionalidades, optimizaciones y soporte completo.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DE07D60-25C3-5129-46FA-97481CCA5B76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609600" y="3273826"/>
            <a:ext cx="2926080" cy="5910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MVP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CEE1FB-A368-1D48-5C92-617373D053F6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4312920" y="3273826"/>
            <a:ext cx="2926080" cy="59108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</a:rPr>
              <a:t>Versión Beta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1D0FD7-BE8C-A8FC-46B9-F1905CB20573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8016240" y="3273826"/>
            <a:ext cx="2926080" cy="5910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Versión Final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3F554-44EB-7BA8-1734-8A414A3E4E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2773B8B-72E0-B2CA-9EAF-A3BA43182F2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09600" y="2773086"/>
            <a:ext cx="2926080" cy="481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Jun 2025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44BD612-1B63-ACAA-A0FD-100361A3D4BA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4312920" y="2773086"/>
            <a:ext cx="2926080" cy="481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Sep 2025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970654-00F5-777F-6A5D-E356ED8BA1C9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016240" y="2773086"/>
            <a:ext cx="2926080" cy="481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Dic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2025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F3120D-A9FF-C46D-C665-51DBEDBCC7F1}"/>
              </a:ext>
            </a:extLst>
          </p:cNvPr>
          <p:cNvGrpSpPr/>
          <p:nvPr/>
        </p:nvGrpSpPr>
        <p:grpSpPr>
          <a:xfrm>
            <a:off x="509690" y="1738020"/>
            <a:ext cx="594360" cy="992683"/>
            <a:chOff x="486243" y="1741836"/>
            <a:chExt cx="594360" cy="99268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7423C5-FAE6-DA6F-0629-F0F5766AD9AF}"/>
                </a:ext>
              </a:extLst>
            </p:cNvPr>
            <p:cNvSpPr/>
            <p:nvPr/>
          </p:nvSpPr>
          <p:spPr>
            <a:xfrm>
              <a:off x="486243" y="1741836"/>
              <a:ext cx="594360" cy="59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EA6E94-909C-5C8E-EB29-5A5BBE1FD005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685800"/>
            </a:xfrm>
            <a:prstGeom prst="line">
              <a:avLst/>
            </a:prstGeom>
            <a:ln w="12700">
              <a:solidFill>
                <a:schemeClr val="tx2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4C2B71-E1D8-FC67-25CF-B18CA5DECB56}"/>
              </a:ext>
            </a:extLst>
          </p:cNvPr>
          <p:cNvGrpSpPr/>
          <p:nvPr/>
        </p:nvGrpSpPr>
        <p:grpSpPr>
          <a:xfrm>
            <a:off x="4214183" y="1726297"/>
            <a:ext cx="594360" cy="992683"/>
            <a:chOff x="486243" y="1741836"/>
            <a:chExt cx="594360" cy="99268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A0A805-4E03-F24E-28B8-B9C5F28FE774}"/>
                </a:ext>
              </a:extLst>
            </p:cNvPr>
            <p:cNvSpPr/>
            <p:nvPr/>
          </p:nvSpPr>
          <p:spPr>
            <a:xfrm>
              <a:off x="486243" y="1741836"/>
              <a:ext cx="594360" cy="59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8CF044-C297-2BB5-ADEB-D9BB65B4BE26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685800"/>
            </a:xfrm>
            <a:prstGeom prst="line">
              <a:avLst/>
            </a:prstGeom>
            <a:ln w="12700">
              <a:solidFill>
                <a:schemeClr val="tx2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9C85D0-4257-E3B1-869C-6CCD2E91CD2D}"/>
              </a:ext>
            </a:extLst>
          </p:cNvPr>
          <p:cNvGrpSpPr/>
          <p:nvPr/>
        </p:nvGrpSpPr>
        <p:grpSpPr>
          <a:xfrm>
            <a:off x="7918676" y="1738020"/>
            <a:ext cx="594360" cy="992683"/>
            <a:chOff x="486243" y="1741836"/>
            <a:chExt cx="594360" cy="99268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4B124E-ABC8-A606-D147-9BAADF9D1670}"/>
                </a:ext>
              </a:extLst>
            </p:cNvPr>
            <p:cNvSpPr/>
            <p:nvPr/>
          </p:nvSpPr>
          <p:spPr>
            <a:xfrm>
              <a:off x="486243" y="1741836"/>
              <a:ext cx="594360" cy="59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519F09-61E9-1C53-E721-5FC4AFED4232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685800"/>
            </a:xfrm>
            <a:prstGeom prst="line">
              <a:avLst/>
            </a:prstGeom>
            <a:ln w="12700">
              <a:solidFill>
                <a:schemeClr val="tx2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8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1EAD-1166-AF46-6302-EA667EBC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42648-395F-37B8-130F-C6CF02D205B0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634906" y="1456595"/>
            <a:ext cx="7099352" cy="528736"/>
          </a:xfrm>
        </p:spPr>
        <p:txBody>
          <a:bodyPr>
            <a:normAutofit fontScale="85000" lnSpcReduction="10000"/>
          </a:bodyPr>
          <a:lstStyle/>
          <a:p>
            <a:r>
              <a:rPr lang="en-US" noProof="1">
                <a:solidFill>
                  <a:schemeClr val="tx1"/>
                </a:solidFill>
                <a:latin typeface="Arial" panose="020B0604020202020204" pitchFamily="34" charset="0"/>
              </a:rPr>
              <a:t>Principales riesgos y planes de contingencia asociados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342218-6A25-9EB9-4637-5317A9ED4C31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457200" y="1456595"/>
            <a:ext cx="3810001" cy="528736"/>
          </a:xfrm>
        </p:spPr>
        <p:txBody>
          <a:bodyPr>
            <a:normAutofit fontScale="85000" lnSpcReduction="10000"/>
          </a:bodyPr>
          <a:lstStyle/>
          <a:p>
            <a:r>
              <a:rPr lang="en-US" noProof="1">
                <a:solidFill>
                  <a:schemeClr val="tx1"/>
                </a:solidFill>
                <a:latin typeface="Arial" panose="020B0604020202020204" pitchFamily="34" charset="0"/>
              </a:rPr>
              <a:t>Análisis y Plan de Contingencia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72129C-7AD8-A857-B3C7-D0EB7A43E307}"/>
              </a:ext>
            </a:extLst>
          </p:cNvPr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457200" y="2085124"/>
            <a:ext cx="3810001" cy="3983603"/>
          </a:xfrm>
          <a:noFill/>
        </p:spPr>
        <p:txBody>
          <a:bodyPr vert="horz" lIns="91440" tIns="45720" rIns="121920" bIns="60960" rtlCol="0">
            <a:normAutofit fontScale="70000" lnSpcReduction="20000"/>
          </a:bodyPr>
          <a:lstStyle/>
          <a:p>
            <a:pPr>
              <a:lnSpc>
                <a:spcPts val="2200"/>
              </a:lnSpc>
              <a:buClr>
                <a:schemeClr val="accent1"/>
              </a:buClr>
            </a:pPr>
            <a:r>
              <a:rPr lang="en-US" noProof="1">
                <a:latin typeface="Arial" panose="020B0604020202020204" pitchFamily="34" charset="0"/>
              </a:rPr>
              <a:t>Riesgo: Retrasos en el desarrollo. Contingencia: Implementar metodologías ágiles y revisiones periódicas.
Riesgo: Fallos en la integración tecnológica. Contingencia: Realizar pruebas integrales y contar con soporte técnico especializado.
Riesgo: Baja adopción por usuarios. Contingencia: Capacitación continua y mejora de la interfaz basada en feedback.
Riesgo: Vulnerabilidades de seguridad. Contingencia: Auditorías regulares y uso de tecnologías de encriptación avanzadas.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1B039036-97CE-F745-68A4-CD512DF5205E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93411008"/>
              </p:ext>
            </p:extLst>
          </p:nvPr>
        </p:nvGraphicFramePr>
        <p:xfrm>
          <a:off x="4610100" y="2085125"/>
          <a:ext cx="7124700" cy="4005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F9FE397-EB68-EA26-A3EC-19608FEA8FB6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7200" y="731520"/>
            <a:ext cx="11125200" cy="609600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Riesgos y Contingencias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002671EC-EE4A-3A53-FB77-7DBA9C5BC7E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09600" y="373414"/>
            <a:ext cx="381476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indent="0" defTabSz="914377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400" b="0" i="0" spc="0" normalizeH="0" baseline="0">
                <a:solidFill>
                  <a:schemeClr val="accent1"/>
                </a:solidFill>
              </a:defRPr>
            </a:lvl1pPr>
            <a:lvl2pPr marL="628650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2pPr>
            <a:lvl3pPr marL="1085850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3pPr>
            <a:lvl4pPr marL="1543050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4pPr>
            <a:lvl5pPr marL="2001838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2D7203-8CE8-088B-5034-527B40A211C8}"/>
              </a:ext>
            </a:extLst>
          </p:cNvPr>
          <p:cNvSpPr/>
          <p:nvPr/>
        </p:nvSpPr>
        <p:spPr>
          <a:xfrm>
            <a:off x="503682" y="48158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86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66E7A-014E-6131-519E-AB494686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80;p82">
            <a:extLst>
              <a:ext uri="{FF2B5EF4-FFF2-40B4-BE49-F238E27FC236}">
                <a16:creationId xmlns:a16="http://schemas.microsoft.com/office/drawing/2014/main" id="{2990854A-2557-D67C-23D3-F32BB6CB5EDB}"/>
              </a:ext>
            </a:extLst>
          </p:cNvPr>
          <p:cNvPicPr preferRelativeResize="0"/>
          <p:nvPr>
            <p:custDataLst>
              <p:tags r:id="rId2"/>
            </p:custDataLst>
          </p:nvPr>
        </p:nvPicPr>
        <p:blipFill rotWithShape="1">
          <a:blip r:embed="rId1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4184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77;p82">
            <a:extLst>
              <a:ext uri="{FF2B5EF4-FFF2-40B4-BE49-F238E27FC236}">
                <a16:creationId xmlns:a16="http://schemas.microsoft.com/office/drawing/2014/main" id="{F483FD50-3739-E94C-27F7-D526B97C77D8}"/>
              </a:ext>
            </a:extLst>
          </p:cNvPr>
          <p:cNvSpPr/>
          <p:nvPr/>
        </p:nvSpPr>
        <p:spPr>
          <a:xfrm>
            <a:off x="3244224" y="1420712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8" name="Google Shape;777;p82">
            <a:extLst>
              <a:ext uri="{FF2B5EF4-FFF2-40B4-BE49-F238E27FC236}">
                <a16:creationId xmlns:a16="http://schemas.microsoft.com/office/drawing/2014/main" id="{63EBF9F3-F955-E65F-1A0A-0F9B4812975C}"/>
              </a:ext>
            </a:extLst>
          </p:cNvPr>
          <p:cNvSpPr/>
          <p:nvPr/>
        </p:nvSpPr>
        <p:spPr>
          <a:xfrm>
            <a:off x="3244224" y="3028532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9" name="Google Shape;777;p82">
            <a:extLst>
              <a:ext uri="{FF2B5EF4-FFF2-40B4-BE49-F238E27FC236}">
                <a16:creationId xmlns:a16="http://schemas.microsoft.com/office/drawing/2014/main" id="{14E8B569-2D80-4C6D-146B-27C3E83D7827}"/>
              </a:ext>
            </a:extLst>
          </p:cNvPr>
          <p:cNvSpPr/>
          <p:nvPr/>
        </p:nvSpPr>
        <p:spPr>
          <a:xfrm>
            <a:off x="3244224" y="4636352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6DB340B-A4A7-1EB4-E476-199B65322F3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Conclusiones y Próximos Pasos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A103ACA-CA7F-67F5-C474-5DA7AF95B11A}"/>
              </a:ext>
            </a:extLst>
          </p:cNvPr>
          <p:cNvSpPr>
            <a:spLocks noGrp="1"/>
          </p:cNvSpPr>
          <p:nvPr>
            <p:ph sz="half" idx="14"/>
            <p:custDataLst>
              <p:tags r:id="rId4"/>
            </p:custDataLst>
          </p:nvPr>
        </p:nvSpPr>
        <p:spPr>
          <a:xfrm>
            <a:off x="4229102" y="1761692"/>
            <a:ext cx="7353298" cy="1188720"/>
          </a:xfrm>
        </p:spPr>
        <p:txBody>
          <a:bodyPr anchor="t">
            <a:normAutofit/>
          </a:bodyPr>
          <a:lstStyle/>
          <a:p>
            <a:r>
              <a:rPr lang="en-US" sz="1600" noProof="1">
                <a:latin typeface="Arial" panose="020B0604020202020204" pitchFamily="34" charset="0"/>
              </a:rPr>
              <a:t>PACTA automatiza y centraliza la gestión de contratos, aumentando la productividad y seguridad.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744ABE9-63C2-C977-1830-BE5F2329CA51}"/>
              </a:ext>
            </a:extLst>
          </p:cNvPr>
          <p:cNvSpPr>
            <a:spLocks noGrp="1"/>
          </p:cNvSpPr>
          <p:nvPr>
            <p:ph sz="half" idx="15"/>
            <p:custDataLst>
              <p:tags r:id="rId5"/>
            </p:custDataLst>
          </p:nvPr>
        </p:nvSpPr>
        <p:spPr>
          <a:xfrm>
            <a:off x="4229102" y="3388451"/>
            <a:ext cx="7353298" cy="1188720"/>
          </a:xfrm>
        </p:spPr>
        <p:txBody>
          <a:bodyPr anchor="t">
            <a:normAutofit/>
          </a:bodyPr>
          <a:lstStyle/>
          <a:p>
            <a:r>
              <a:rPr lang="en-US" sz="1600" noProof="1">
                <a:latin typeface="Arial" panose="020B0604020202020204" pitchFamily="34" charset="0"/>
              </a:rPr>
              <a:t>Invitamos a adoptar PACTA para transformar la forma en que su empresa maneja contratos.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6BA183B-B4A9-E375-56AC-FD2949B516DF}"/>
              </a:ext>
            </a:extLst>
          </p:cNvPr>
          <p:cNvSpPr>
            <a:spLocks noGrp="1"/>
          </p:cNvSpPr>
          <p:nvPr>
            <p:ph sz="half" idx="16"/>
            <p:custDataLst>
              <p:tags r:id="rId6"/>
            </p:custDataLst>
          </p:nvPr>
        </p:nvSpPr>
        <p:spPr>
          <a:xfrm>
            <a:off x="4229102" y="4977810"/>
            <a:ext cx="7353298" cy="1188720"/>
          </a:xfrm>
        </p:spPr>
        <p:txBody>
          <a:bodyPr anchor="t">
            <a:normAutofit/>
          </a:bodyPr>
          <a:lstStyle/>
          <a:p>
            <a:r>
              <a:rPr lang="en-US" sz="1600" noProof="1">
                <a:latin typeface="Arial" panose="020B0604020202020204" pitchFamily="34" charset="0"/>
              </a:rPr>
              <a:t>Contacte con nuestro equipo para una demostración personalizada y plan de implementación. Estamos listos para acompañarle en cada paso hacia una gestión contractual eficiente y sin errores.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FFB747-A533-A2F7-46AE-F467BA6A3794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4229100" y="2996365"/>
            <a:ext cx="7353299" cy="371943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accent1"/>
                </a:solidFill>
                <a:latin typeface="Arial" panose="020B0604020202020204" pitchFamily="34" charset="0"/>
              </a:rPr>
              <a:t>Automatización y Centralización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BD8C5-B6BA-D818-E5CB-E1CFAA891257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93E12F-0648-3598-37A5-0FFED184D0FE}"/>
              </a:ext>
            </a:extLst>
          </p:cNvPr>
          <p:cNvSpPr>
            <a:spLocks noGrp="1"/>
          </p:cNvSpPr>
          <p:nvPr>
            <p:ph type="body" idx="19"/>
            <p:custDataLst>
              <p:tags r:id="rId9"/>
            </p:custDataLst>
          </p:nvPr>
        </p:nvSpPr>
        <p:spPr>
          <a:xfrm>
            <a:off x="4229100" y="1388629"/>
            <a:ext cx="7353299" cy="371943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accent1"/>
                </a:solidFill>
                <a:latin typeface="Arial" panose="020B0604020202020204" pitchFamily="34" charset="0"/>
              </a:rPr>
              <a:t>Invitación a Adoptar PACTA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E81437D-4B21-F633-D97F-B72E329A986D}"/>
              </a:ext>
            </a:extLst>
          </p:cNvPr>
          <p:cNvSpPr>
            <a:spLocks noGrp="1"/>
          </p:cNvSpPr>
          <p:nvPr>
            <p:ph type="body" idx="20"/>
            <p:custDataLst>
              <p:tags r:id="rId10"/>
            </p:custDataLst>
          </p:nvPr>
        </p:nvSpPr>
        <p:spPr>
          <a:xfrm>
            <a:off x="4229100" y="4605867"/>
            <a:ext cx="7353299" cy="371943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accent1"/>
                </a:solidFill>
                <a:latin typeface="Arial" panose="020B0604020202020204" pitchFamily="34" charset="0"/>
              </a:rPr>
              <a:t>Contacto y Acompañamiento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479C1E-A864-73A8-42B8-DBE345356B52}"/>
              </a:ext>
            </a:extLst>
          </p:cNvPr>
          <p:cNvSpPr/>
          <p:nvPr/>
        </p:nvSpPr>
        <p:spPr>
          <a:xfrm>
            <a:off x="503682" y="48158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7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04C-4F3D-E86B-39D7-C41A6EF3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6A16369-91A5-5EA3-4CF3-9BA259CDB345}"/>
              </a:ext>
            </a:extLst>
          </p:cNvPr>
          <p:cNvSpPr/>
          <p:nvPr/>
        </p:nvSpPr>
        <p:spPr>
          <a:xfrm>
            <a:off x="4229102" y="1616103"/>
            <a:ext cx="7353298" cy="4502124"/>
          </a:xfrm>
          <a:prstGeom prst="roundRect">
            <a:avLst>
              <a:gd name="adj" fmla="val 51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069032-9F12-4149-EE52-D279BF8CD0D4}"/>
              </a:ext>
            </a:extLst>
          </p:cNvPr>
          <p:cNvSpPr/>
          <p:nvPr/>
        </p:nvSpPr>
        <p:spPr>
          <a:xfrm>
            <a:off x="609602" y="1616103"/>
            <a:ext cx="3441700" cy="1403324"/>
          </a:xfrm>
          <a:prstGeom prst="roundRect">
            <a:avLst>
              <a:gd name="adj" fmla="val 107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D8D1E2-23E0-9A5F-C41D-4E887B1EEC67}"/>
              </a:ext>
            </a:extLst>
          </p:cNvPr>
          <p:cNvSpPr/>
          <p:nvPr/>
        </p:nvSpPr>
        <p:spPr>
          <a:xfrm>
            <a:off x="609602" y="3165503"/>
            <a:ext cx="3441700" cy="1403324"/>
          </a:xfrm>
          <a:prstGeom prst="roundRect">
            <a:avLst>
              <a:gd name="adj" fmla="val 978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8E9457-31D7-A50B-AF2F-8AE47FD3B57E}"/>
              </a:ext>
            </a:extLst>
          </p:cNvPr>
          <p:cNvSpPr/>
          <p:nvPr/>
        </p:nvSpPr>
        <p:spPr>
          <a:xfrm>
            <a:off x="609602" y="4714903"/>
            <a:ext cx="3441700" cy="1403324"/>
          </a:xfrm>
          <a:prstGeom prst="roundRect">
            <a:avLst>
              <a:gd name="adj" fmla="val 880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F47E6-268B-395B-CE81-CFE9D164302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CB49D-A0AE-E234-39D0-C0EAB8F0BD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68E061-B6A9-1A13-7F93-ECBF3DBD56D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Importancia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contractual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D794B1-FCDA-014B-FC13-1D9CCA906835}"/>
              </a:ext>
            </a:extLst>
          </p:cNvPr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08501" y="1711414"/>
            <a:ext cx="6858000" cy="43644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Impacto de la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gestión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manual de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contratos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D459FCB-188C-9C87-3497-458DCEAE9103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52585987"/>
              </p:ext>
            </p:extLst>
          </p:nvPr>
        </p:nvGraphicFramePr>
        <p:xfrm>
          <a:off x="4508501" y="2249538"/>
          <a:ext cx="6858000" cy="370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85ED67-5A80-D3ED-62F6-24C6D47044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09601" y="2425603"/>
            <a:ext cx="3441700" cy="640080"/>
          </a:xfrm>
          <a:prstGeom prst="rect">
            <a:avLst/>
          </a:prstGeom>
        </p:spPr>
        <p:txBody>
          <a:bodyPr vert="horz" lIns="182880" tIns="0" rIns="18288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>
              <a:lnSpc>
                <a:spcPct val="100000"/>
              </a:lnSpc>
            </a:pPr>
            <a:r>
              <a:rPr lang="en-US" sz="1600" b="0" dirty="0" err="1">
                <a:solidFill>
                  <a:schemeClr val="tx2"/>
                </a:solidFill>
                <a:latin typeface="Arial" panose="020B0604020202020204" pitchFamily="34" charset="0"/>
              </a:rPr>
              <a:t>Empresas</a:t>
            </a:r>
            <a:r>
              <a:rPr lang="en-US" sz="1600" b="0" dirty="0">
                <a:solidFill>
                  <a:schemeClr val="tx2"/>
                </a:solidFill>
                <a:latin typeface="Arial" panose="020B0604020202020204" pitchFamily="34" charset="0"/>
              </a:rPr>
              <a:t> con </a:t>
            </a:r>
            <a:r>
              <a:rPr lang="en-US" sz="1600" b="0" dirty="0" err="1">
                <a:solidFill>
                  <a:schemeClr val="tx2"/>
                </a:solidFill>
                <a:latin typeface="Arial" panose="020B0604020202020204" pitchFamily="34" charset="0"/>
              </a:rPr>
              <a:t>retrasos</a:t>
            </a:r>
            <a:endParaRPr lang="en-US" sz="16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870FFA1-3236-A3F9-201F-B35BAD8D5E83}"/>
              </a:ext>
            </a:extLst>
          </p:cNvPr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09601" y="3957983"/>
            <a:ext cx="3441700" cy="640080"/>
          </a:xfrm>
        </p:spPr>
        <p:txBody>
          <a:bodyPr lIns="182880" tIns="0" rIns="182880" anchor="t">
            <a:normAutofit/>
          </a:bodyPr>
          <a:lstStyle/>
          <a:p>
            <a:pPr marL="11113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Procesos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acelerados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gestión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eficiente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7CB27A4-9D87-42BB-E3B3-6CA9A1364483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09601" y="1633123"/>
            <a:ext cx="3441700" cy="777240"/>
          </a:xfrm>
          <a:prstGeom prst="rect">
            <a:avLst/>
          </a:prstGeom>
        </p:spPr>
        <p:txBody>
          <a:bodyPr lIns="182880" rIns="182880" bIns="0" anchor="b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1" indent="0">
              <a:lnSpc>
                <a:spcPct val="85000"/>
              </a:lnSpc>
              <a:buNone/>
            </a:pPr>
            <a:r>
              <a:rPr lang="en-US" sz="3600" b="1"/>
              <a:t>78%</a:t>
            </a:r>
            <a:endParaRPr lang="en-US" sz="3600" b="1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BACB308-294B-D6D2-74D8-1E5FEB2915FA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609601" y="3165503"/>
            <a:ext cx="3441700" cy="777240"/>
          </a:xfrm>
          <a:prstGeom prst="rect">
            <a:avLst/>
          </a:prstGeom>
        </p:spPr>
        <p:txBody>
          <a:bodyPr lIns="182880" rIns="182880" bIns="0" anchor="b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1" indent="0">
              <a:lnSpc>
                <a:spcPct val="85000"/>
              </a:lnSpc>
              <a:buNone/>
            </a:pPr>
            <a:r>
              <a:rPr lang="en-US" sz="3600" b="1" dirty="0"/>
              <a:t>2x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2189E2A-E849-A017-187E-81D029B1908A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09601" y="5504479"/>
            <a:ext cx="3441700" cy="640080"/>
          </a:xfrm>
          <a:prstGeom prst="rect">
            <a:avLst/>
          </a:prstGeom>
        </p:spPr>
        <p:txBody>
          <a:bodyPr lIns="182880" tIns="0" rIns="182880" anchor="t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Reducción de errores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B592771-E245-E339-1FF1-A0A488F6B58C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9601" y="4711999"/>
            <a:ext cx="3441700" cy="777240"/>
          </a:xfrm>
          <a:prstGeom prst="rect">
            <a:avLst/>
          </a:prstGeom>
        </p:spPr>
        <p:txBody>
          <a:bodyPr lIns="182880" rIns="182880" bIns="0" anchor="b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1" indent="0">
              <a:lnSpc>
                <a:spcPct val="85000"/>
              </a:lnSpc>
              <a:buNone/>
            </a:pPr>
            <a:r>
              <a:rPr lang="en-US" sz="3600" b="1" dirty="0"/>
              <a:t>-60%</a:t>
            </a:r>
          </a:p>
        </p:txBody>
      </p:sp>
    </p:spTree>
    <p:extLst>
      <p:ext uri="{BB962C8B-B14F-4D97-AF65-F5344CB8AC3E}">
        <p14:creationId xmlns:p14="http://schemas.microsoft.com/office/powerpoint/2010/main" val="248395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75AC592-6E18-856C-D3A3-5AEFAE8022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Actual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987798"/>
            <a:ext cx="2642616" cy="3066161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>
                <a:latin typeface="Arial" panose="020B0604020202020204" pitchFamily="34" charset="0"/>
              </a:rPr>
              <a:t>La </a:t>
            </a:r>
            <a:r>
              <a:rPr lang="en-US" sz="1500" dirty="0" err="1">
                <a:latin typeface="Arial" panose="020B0604020202020204" pitchFamily="34" charset="0"/>
              </a:rPr>
              <a:t>gestión</a:t>
            </a:r>
            <a:r>
              <a:rPr lang="en-US" sz="1500" dirty="0">
                <a:latin typeface="Arial" panose="020B0604020202020204" pitchFamily="34" charset="0"/>
              </a:rPr>
              <a:t> manual </a:t>
            </a:r>
            <a:r>
              <a:rPr lang="en-US" sz="1500" dirty="0" err="1">
                <a:latin typeface="Arial" panose="020B0604020202020204" pitchFamily="34" charset="0"/>
              </a:rPr>
              <a:t>implica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manejar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documentos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físicos</a:t>
            </a:r>
            <a:r>
              <a:rPr lang="en-US" sz="1500" dirty="0">
                <a:latin typeface="Arial" panose="020B0604020202020204" pitchFamily="34" charset="0"/>
              </a:rPr>
              <a:t> o </a:t>
            </a:r>
            <a:r>
              <a:rPr lang="en-US" sz="1500" dirty="0" err="1">
                <a:latin typeface="Arial" panose="020B0604020202020204" pitchFamily="34" charset="0"/>
              </a:rPr>
              <a:t>digitales</a:t>
            </a:r>
            <a:r>
              <a:rPr lang="en-US" sz="1500" dirty="0">
                <a:latin typeface="Arial" panose="020B0604020202020204" pitchFamily="34" charset="0"/>
              </a:rPr>
              <a:t> sin </a:t>
            </a:r>
            <a:r>
              <a:rPr lang="en-US" sz="1500" dirty="0" err="1">
                <a:latin typeface="Arial" panose="020B0604020202020204" pitchFamily="34" charset="0"/>
              </a:rPr>
              <a:t>automatización</a:t>
            </a:r>
            <a:r>
              <a:rPr lang="en-US" sz="1500" dirty="0">
                <a:latin typeface="Arial" panose="020B0604020202020204" pitchFamily="34" charset="0"/>
              </a:rPr>
              <a:t>, lo que consume </a:t>
            </a:r>
            <a:r>
              <a:rPr lang="en-US" sz="1500" dirty="0" err="1">
                <a:latin typeface="Arial" panose="020B0604020202020204" pitchFamily="34" charset="0"/>
              </a:rPr>
              <a:t>tiempo</a:t>
            </a:r>
            <a:r>
              <a:rPr lang="en-US" sz="1500" dirty="0">
                <a:latin typeface="Arial" panose="020B0604020202020204" pitchFamily="34" charset="0"/>
              </a:rPr>
              <a:t> y es </a:t>
            </a:r>
            <a:r>
              <a:rPr lang="en-US" sz="1500" dirty="0" err="1">
                <a:latin typeface="Arial" panose="020B0604020202020204" pitchFamily="34" charset="0"/>
              </a:rPr>
              <a:t>propenso</a:t>
            </a:r>
            <a:r>
              <a:rPr lang="en-US" sz="1500" dirty="0">
                <a:latin typeface="Arial" panose="020B0604020202020204" pitchFamily="34" charset="0"/>
              </a:rPr>
              <a:t> a </a:t>
            </a:r>
            <a:r>
              <a:rPr lang="en-US" sz="1500" dirty="0" err="1">
                <a:latin typeface="Arial" panose="020B0604020202020204" pitchFamily="34" charset="0"/>
              </a:rPr>
              <a:t>errores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humanos</a:t>
            </a:r>
            <a:r>
              <a:rPr lang="en-US" sz="15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2987798"/>
            <a:ext cx="2642616" cy="3066161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>
                <a:latin typeface="Arial" panose="020B0604020202020204" pitchFamily="34" charset="0"/>
              </a:rPr>
              <a:t>La </a:t>
            </a:r>
            <a:r>
              <a:rPr lang="en-US" sz="1500" dirty="0" err="1">
                <a:latin typeface="Arial" panose="020B0604020202020204" pitchFamily="34" charset="0"/>
              </a:rPr>
              <a:t>gestión</a:t>
            </a:r>
            <a:r>
              <a:rPr lang="en-US" sz="1500" dirty="0">
                <a:latin typeface="Arial" panose="020B0604020202020204" pitchFamily="34" charset="0"/>
              </a:rPr>
              <a:t> manual es lenta y </a:t>
            </a:r>
            <a:r>
              <a:rPr lang="en-US" sz="1500" dirty="0" err="1">
                <a:latin typeface="Arial" panose="020B0604020202020204" pitchFamily="34" charset="0"/>
              </a:rPr>
              <a:t>desorganizada</a:t>
            </a:r>
            <a:r>
              <a:rPr lang="en-US" sz="1500" dirty="0">
                <a:latin typeface="Arial" panose="020B0604020202020204" pitchFamily="34" charset="0"/>
              </a:rPr>
              <a:t>, </a:t>
            </a:r>
            <a:r>
              <a:rPr lang="en-US" sz="1500" dirty="0" err="1">
                <a:latin typeface="Arial" panose="020B0604020202020204" pitchFamily="34" charset="0"/>
              </a:rPr>
              <a:t>mientras</a:t>
            </a:r>
            <a:r>
              <a:rPr lang="en-US" sz="1500" dirty="0">
                <a:latin typeface="Arial" panose="020B0604020202020204" pitchFamily="34" charset="0"/>
              </a:rPr>
              <a:t> que la </a:t>
            </a:r>
            <a:r>
              <a:rPr lang="en-US" sz="1500" dirty="0" err="1">
                <a:latin typeface="Arial" panose="020B0604020202020204" pitchFamily="34" charset="0"/>
              </a:rPr>
              <a:t>automatizada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centraliza</a:t>
            </a:r>
            <a:r>
              <a:rPr lang="en-US" sz="1500" dirty="0">
                <a:latin typeface="Arial" panose="020B0604020202020204" pitchFamily="34" charset="0"/>
              </a:rPr>
              <a:t> la </a:t>
            </a:r>
            <a:r>
              <a:rPr lang="en-US" sz="1500" dirty="0" err="1">
                <a:latin typeface="Arial" panose="020B0604020202020204" pitchFamily="34" charset="0"/>
              </a:rPr>
              <a:t>información</a:t>
            </a:r>
            <a:r>
              <a:rPr lang="en-US" sz="1500" dirty="0">
                <a:latin typeface="Arial" panose="020B0604020202020204" pitchFamily="34" charset="0"/>
              </a:rPr>
              <a:t> y </a:t>
            </a:r>
            <a:r>
              <a:rPr lang="en-US" sz="1500" dirty="0" err="1">
                <a:latin typeface="Arial" panose="020B0604020202020204" pitchFamily="34" charset="0"/>
              </a:rPr>
              <a:t>agiliza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procesos</a:t>
            </a:r>
            <a:r>
              <a:rPr lang="en-US" sz="1500" dirty="0">
                <a:latin typeface="Arial" panose="020B0604020202020204" pitchFamily="34" charset="0"/>
              </a:rPr>
              <a:t> con </a:t>
            </a:r>
            <a:r>
              <a:rPr lang="en-US" sz="1500" dirty="0" err="1">
                <a:latin typeface="Arial" panose="020B0604020202020204" pitchFamily="34" charset="0"/>
              </a:rPr>
              <a:t>alertas</a:t>
            </a:r>
            <a:r>
              <a:rPr lang="en-US" sz="1500" dirty="0">
                <a:latin typeface="Arial" panose="020B0604020202020204" pitchFamily="34" charset="0"/>
              </a:rPr>
              <a:t> y control </a:t>
            </a:r>
            <a:r>
              <a:rPr lang="en-US" sz="1500" dirty="0" err="1">
                <a:latin typeface="Arial" panose="020B0604020202020204" pitchFamily="34" charset="0"/>
              </a:rPr>
              <a:t>en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tiempo</a:t>
            </a:r>
            <a:r>
              <a:rPr lang="en-US" sz="1500" dirty="0">
                <a:latin typeface="Arial" panose="020B0604020202020204" pitchFamily="34" charset="0"/>
              </a:rPr>
              <a:t> record.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0" y="2271222"/>
            <a:ext cx="2642616" cy="616356"/>
          </a:xfrm>
        </p:spPr>
        <p:txBody>
          <a:bodyPr lIns="0" anchor="t">
            <a:normAutofit lnSpcReduction="10000"/>
          </a:bodyPr>
          <a:lstStyle/>
          <a:p>
            <a:r>
              <a:rPr lang="en-US" sz="1800" dirty="0" err="1">
                <a:latin typeface="Arial" panose="020B0604020202020204" pitchFamily="34" charset="0"/>
              </a:rPr>
              <a:t>Gestión</a:t>
            </a:r>
            <a:r>
              <a:rPr lang="en-US" sz="1800" dirty="0">
                <a:latin typeface="Arial" panose="020B0604020202020204" pitchFamily="34" charset="0"/>
              </a:rPr>
              <a:t> manual de </a:t>
            </a:r>
            <a:r>
              <a:rPr lang="en-US" sz="1800" dirty="0" err="1">
                <a:latin typeface="Arial" panose="020B0604020202020204" pitchFamily="34" charset="0"/>
              </a:rPr>
              <a:t>contratos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2271222"/>
            <a:ext cx="2642616" cy="616356"/>
          </a:xfrm>
        </p:spPr>
        <p:txBody>
          <a:bodyPr lIns="0" anchor="t"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</a:rPr>
              <a:t>Comparativa</a:t>
            </a:r>
            <a:r>
              <a:rPr lang="en-US" sz="1800" dirty="0">
                <a:latin typeface="Arial" panose="020B0604020202020204" pitchFamily="34" charset="0"/>
              </a:rPr>
              <a:t> visual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2987798"/>
            <a:ext cx="2642616" cy="3066161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 err="1">
                <a:latin typeface="Arial" panose="020B0604020202020204" pitchFamily="34" charset="0"/>
              </a:rPr>
              <a:t>Errores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en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fechas</a:t>
            </a:r>
            <a:r>
              <a:rPr lang="en-US" sz="1500" dirty="0">
                <a:latin typeface="Arial" panose="020B0604020202020204" pitchFamily="34" charset="0"/>
              </a:rPr>
              <a:t>, </a:t>
            </a:r>
            <a:r>
              <a:rPr lang="en-US" sz="1500" dirty="0" err="1">
                <a:latin typeface="Arial" panose="020B0604020202020204" pitchFamily="34" charset="0"/>
              </a:rPr>
              <a:t>pérdida</a:t>
            </a:r>
            <a:r>
              <a:rPr lang="en-US" sz="1500" dirty="0">
                <a:latin typeface="Arial" panose="020B0604020202020204" pitchFamily="34" charset="0"/>
              </a:rPr>
              <a:t> de </a:t>
            </a:r>
            <a:r>
              <a:rPr lang="en-US" sz="1500" dirty="0" err="1">
                <a:latin typeface="Arial" panose="020B0604020202020204" pitchFamily="34" charset="0"/>
              </a:rPr>
              <a:t>documentos</a:t>
            </a:r>
            <a:r>
              <a:rPr lang="en-US" sz="1500" dirty="0">
                <a:latin typeface="Arial" panose="020B0604020202020204" pitchFamily="34" charset="0"/>
              </a:rPr>
              <a:t>, </a:t>
            </a:r>
            <a:r>
              <a:rPr lang="en-US" sz="1500" dirty="0" err="1">
                <a:latin typeface="Arial" panose="020B0604020202020204" pitchFamily="34" charset="0"/>
              </a:rPr>
              <a:t>falta</a:t>
            </a:r>
            <a:r>
              <a:rPr lang="en-US" sz="1500" dirty="0">
                <a:latin typeface="Arial" panose="020B0604020202020204" pitchFamily="34" charset="0"/>
              </a:rPr>
              <a:t> de </a:t>
            </a:r>
            <a:r>
              <a:rPr lang="en-US" sz="1500" dirty="0" err="1">
                <a:latin typeface="Arial" panose="020B0604020202020204" pitchFamily="34" charset="0"/>
              </a:rPr>
              <a:t>seguimiento</a:t>
            </a:r>
            <a:r>
              <a:rPr lang="en-US" sz="1500" dirty="0">
                <a:latin typeface="Arial" panose="020B0604020202020204" pitchFamily="34" charset="0"/>
              </a:rPr>
              <a:t> y </a:t>
            </a:r>
            <a:r>
              <a:rPr lang="en-US" sz="1500" dirty="0" err="1">
                <a:latin typeface="Arial" panose="020B0604020202020204" pitchFamily="34" charset="0"/>
              </a:rPr>
              <a:t>dificultad</a:t>
            </a:r>
            <a:r>
              <a:rPr lang="en-US" sz="1500" dirty="0">
                <a:latin typeface="Arial" panose="020B0604020202020204" pitchFamily="34" charset="0"/>
              </a:rPr>
              <a:t> para acceder a </a:t>
            </a:r>
            <a:r>
              <a:rPr lang="en-US" sz="1500" dirty="0" err="1">
                <a:latin typeface="Arial" panose="020B0604020202020204" pitchFamily="34" charset="0"/>
              </a:rPr>
              <a:t>información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generan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retrasos</a:t>
            </a:r>
            <a:r>
              <a:rPr lang="en-US" sz="1500" dirty="0">
                <a:latin typeface="Arial" panose="020B0604020202020204" pitchFamily="34" charset="0"/>
              </a:rPr>
              <a:t> y </a:t>
            </a:r>
            <a:r>
              <a:rPr lang="en-US" sz="1500" dirty="0" err="1">
                <a:latin typeface="Arial" panose="020B0604020202020204" pitchFamily="34" charset="0"/>
              </a:rPr>
              <a:t>riesgos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legales</a:t>
            </a:r>
            <a:r>
              <a:rPr lang="en-US" sz="15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2989899"/>
            <a:ext cx="2642616" cy="3066161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>
                <a:latin typeface="Arial" panose="020B0604020202020204" pitchFamily="34" charset="0"/>
              </a:rPr>
              <a:t>Una </a:t>
            </a:r>
            <a:r>
              <a:rPr lang="en-US" sz="1500" dirty="0" err="1">
                <a:latin typeface="Arial" panose="020B0604020202020204" pitchFamily="34" charset="0"/>
              </a:rPr>
              <a:t>plataforma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automatizada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como</a:t>
            </a:r>
            <a:r>
              <a:rPr lang="en-US" sz="1500" dirty="0">
                <a:latin typeface="Arial" panose="020B0604020202020204" pitchFamily="34" charset="0"/>
              </a:rPr>
              <a:t> PACTA </a:t>
            </a:r>
            <a:r>
              <a:rPr lang="en-US" sz="1500" dirty="0" err="1">
                <a:latin typeface="Arial" panose="020B0604020202020204" pitchFamily="34" charset="0"/>
              </a:rPr>
              <a:t>mejora</a:t>
            </a:r>
            <a:r>
              <a:rPr lang="en-US" sz="1500" dirty="0">
                <a:latin typeface="Arial" panose="020B0604020202020204" pitchFamily="34" charset="0"/>
              </a:rPr>
              <a:t> la </a:t>
            </a:r>
            <a:r>
              <a:rPr lang="en-US" sz="1500" dirty="0" err="1">
                <a:latin typeface="Arial" panose="020B0604020202020204" pitchFamily="34" charset="0"/>
              </a:rPr>
              <a:t>trazabilidad</a:t>
            </a:r>
            <a:r>
              <a:rPr lang="en-US" sz="1500" dirty="0">
                <a:latin typeface="Arial" panose="020B0604020202020204" pitchFamily="34" charset="0"/>
              </a:rPr>
              <a:t>, reduce </a:t>
            </a:r>
            <a:r>
              <a:rPr lang="en-US" sz="1500" dirty="0" err="1">
                <a:latin typeface="Arial" panose="020B0604020202020204" pitchFamily="34" charset="0"/>
              </a:rPr>
              <a:t>errores</a:t>
            </a:r>
            <a:r>
              <a:rPr lang="en-US" sz="1500" dirty="0">
                <a:latin typeface="Arial" panose="020B0604020202020204" pitchFamily="34" charset="0"/>
              </a:rPr>
              <a:t> y </a:t>
            </a:r>
            <a:r>
              <a:rPr lang="en-US" sz="1500" dirty="0" err="1">
                <a:latin typeface="Arial" panose="020B0604020202020204" pitchFamily="34" charset="0"/>
              </a:rPr>
              <a:t>permite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</a:rPr>
              <a:t>operar</a:t>
            </a:r>
            <a:r>
              <a:rPr lang="en-US" sz="1500" dirty="0">
                <a:latin typeface="Arial" panose="020B0604020202020204" pitchFamily="34" charset="0"/>
              </a:rPr>
              <a:t> offline, </a:t>
            </a:r>
            <a:r>
              <a:rPr lang="en-US" sz="1500" dirty="0" err="1">
                <a:latin typeface="Arial" panose="020B0604020202020204" pitchFamily="34" charset="0"/>
              </a:rPr>
              <a:t>optimizando</a:t>
            </a:r>
            <a:r>
              <a:rPr lang="en-US" sz="1500" dirty="0">
                <a:latin typeface="Arial" panose="020B0604020202020204" pitchFamily="34" charset="0"/>
              </a:rPr>
              <a:t> la </a:t>
            </a:r>
            <a:r>
              <a:rPr lang="en-US" sz="1500" dirty="0" err="1">
                <a:latin typeface="Arial" panose="020B0604020202020204" pitchFamily="34" charset="0"/>
              </a:rPr>
              <a:t>gestión</a:t>
            </a:r>
            <a:r>
              <a:rPr lang="en-US" sz="1500" dirty="0">
                <a:latin typeface="Arial" panose="020B0604020202020204" pitchFamily="34" charset="0"/>
              </a:rPr>
              <a:t> contractual.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2271222"/>
            <a:ext cx="2642616" cy="616356"/>
          </a:xfrm>
        </p:spPr>
        <p:txBody>
          <a:bodyPr lIns="0" anchor="t"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</a:rPr>
              <a:t>Problemas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comunes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2271222"/>
            <a:ext cx="2642616" cy="616356"/>
          </a:xfrm>
        </p:spPr>
        <p:txBody>
          <a:bodyPr vert="horz" lIns="0" tIns="45720" rIns="91440" bIns="45720" rtlCol="0" anchor="t">
            <a:normAutofit lnSpcReduction="10000"/>
          </a:bodyPr>
          <a:lstStyle/>
          <a:p>
            <a:r>
              <a:rPr lang="en-US" sz="1800" dirty="0" err="1">
                <a:latin typeface="Arial" panose="020B0604020202020204" pitchFamily="34" charset="0"/>
              </a:rPr>
              <a:t>Necesidad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solución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eficiente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181B07-783F-AFBD-B738-6BA2F795F3E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9600" y="1840062"/>
            <a:ext cx="320040" cy="3200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FCC659D-36B2-83EE-794F-D8ED123E8B0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86328" y="1840062"/>
            <a:ext cx="320040" cy="3200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FA10D0-0282-81A2-07C7-5AD2E02CA20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63056" y="1840062"/>
            <a:ext cx="320040" cy="3200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1133FC-3984-2528-EDDB-051762AE52F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39784" y="1840062"/>
            <a:ext cx="320040" cy="320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B7FB0A-21F3-B44A-ACFA-B4EC408CC72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07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93C0-D213-5FB4-223B-AE2AD5F24E54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PACTA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4339" y="700740"/>
            <a:ext cx="3343274" cy="543560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PACTA busca optimizar el ciclo de vida contractual mediante tres pilares fundamentales: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14000"/>
              </a:lnSpc>
              <a:buNone/>
            </a:pPr>
            <a:r>
              <a:rPr lang="en-US" dirty="0" err="1">
                <a:latin typeface="Arial" panose="020B0604020202020204" pitchFamily="34" charset="0"/>
              </a:rPr>
              <a:t>Unificar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todos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contratos</a:t>
            </a:r>
            <a:r>
              <a:rPr lang="en-US" dirty="0">
                <a:latin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</a:rPr>
              <a:t>documentos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una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única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plataforma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accesible</a:t>
            </a:r>
            <a:r>
              <a:rPr lang="en-US" dirty="0">
                <a:latin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</a:rPr>
              <a:t>todos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usuarios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autorizados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14000"/>
              </a:lnSpc>
              <a:buNone/>
            </a:pPr>
            <a:r>
              <a:rPr lang="en-US">
                <a:latin typeface="Arial" panose="020B0604020202020204" pitchFamily="34" charset="0"/>
              </a:rPr>
              <a:t>Registrar y seguir cada cambio y acción en los contratos para garantizar transparencia y auditoría completa.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14000"/>
              </a:lnSpc>
              <a:buNone/>
            </a:pPr>
            <a:r>
              <a:rPr lang="en-US">
                <a:latin typeface="Arial" panose="020B0604020202020204" pitchFamily="34" charset="0"/>
              </a:rPr>
              <a:t>Permitir el acceso y gestión de contratos sin conexión a internet para asegurar continuidad en cualquier lugar y momento.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14000"/>
              </a:lnSpc>
            </a:pPr>
            <a:r>
              <a:rPr lang="en-US" sz="1600" dirty="0">
                <a:latin typeface="Arial" panose="020B0604020202020204" pitchFamily="34" charset="0"/>
              </a:rPr>
              <a:t>Centralización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14000"/>
              </a:lnSpc>
            </a:pPr>
            <a:r>
              <a:rPr lang="en-US" sz="1600">
                <a:latin typeface="Arial" panose="020B0604020202020204" pitchFamily="34" charset="0"/>
              </a:rPr>
              <a:t>Trazabilidad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14000"/>
              </a:lnSpc>
            </a:pPr>
            <a:r>
              <a:rPr lang="en-US" sz="1600">
                <a:latin typeface="Arial" panose="020B0604020202020204" pitchFamily="34" charset="0"/>
              </a:rPr>
              <a:t>Operación offline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247814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448056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614E6-BF59-212D-C180-0BEA182EE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9E47C-6D3C-C71B-2CB8-C3648EF11B0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Componentes Clave de PACTA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46A-8DFE-47A3-9ACE-424A8BC90588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3779520" y="1869336"/>
            <a:ext cx="7802880" cy="155448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sz="1600" noProof="1">
                <a:latin typeface="Arial" panose="020B0604020202020204" pitchFamily="34" charset="0"/>
              </a:rPr>
              <a:t>Aplicación de Escritorio: Interfaz amigable que permite gestionar contratos sin depender de conexión constante a internet.
SQLite: Base de datos ligera y eficiente para almacenar toda la información localmente y asegurar la trazabilidad.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F0E84-EA75-1504-E05F-2A2DD425C054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3779520" y="4622330"/>
            <a:ext cx="7802880" cy="155448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sz="1600" noProof="1">
                <a:latin typeface="Arial" panose="020B0604020202020204" pitchFamily="34" charset="0"/>
              </a:rPr>
              <a:t>Notificaciones Automáticas: Alertas inteligentes que recuerdan fechas importantes y cambios en los contratos.
Dashboard Interactivo: Panel visual que muestra resumen de contratos, alertas y estado general para facilitar la toma de decisiones.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36E683-BFF3-CD8E-7B4B-4FEAA36D8A2E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3119120" y="1382516"/>
            <a:ext cx="8463280" cy="38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noProof="1">
                <a:solidFill>
                  <a:schemeClr val="tx2"/>
                </a:solidFill>
                <a:latin typeface="Arial" panose="020B0604020202020204" pitchFamily="34" charset="0"/>
              </a:rPr>
              <a:t>Aplicación de Escritorio y SQLite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E3E47-8C92-A883-A6FF-8C12D2BA4915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3119120" y="4131084"/>
            <a:ext cx="8463280" cy="388098"/>
          </a:xfrm>
        </p:spPr>
        <p:txBody>
          <a:bodyPr>
            <a:normAutofit/>
          </a:bodyPr>
          <a:lstStyle/>
          <a:p>
            <a:r>
              <a:rPr lang="en-US" sz="1800" noProof="1">
                <a:solidFill>
                  <a:schemeClr val="tx2"/>
                </a:solidFill>
                <a:latin typeface="Arial" panose="020B0604020202020204" pitchFamily="34" charset="0"/>
              </a:rPr>
              <a:t>Notificaciones Automáticas y Dashboard Interactivo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A7954-965B-04B9-3143-14AD7334CFD4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6CBD48-49DD-32D0-9357-B7393EF648F1}"/>
              </a:ext>
            </a:extLst>
          </p:cNvPr>
          <p:cNvSpPr/>
          <p:nvPr/>
        </p:nvSpPr>
        <p:spPr>
          <a:xfrm>
            <a:off x="503682" y="48158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Google Shape;504;p66">
            <a:extLst>
              <a:ext uri="{FF2B5EF4-FFF2-40B4-BE49-F238E27FC236}">
                <a16:creationId xmlns:a16="http://schemas.microsoft.com/office/drawing/2014/main" id="{1C9A5942-CFCF-4A65-F46A-F30370D5EDB6}"/>
              </a:ext>
            </a:extLst>
          </p:cNvPr>
          <p:cNvPicPr preferRelativeResize="0">
            <a:picLocks/>
          </p:cNvPicPr>
          <p:nvPr>
            <p:custDataLst>
              <p:tags r:id="rId8"/>
            </p:custDataLst>
          </p:nvPr>
        </p:nvPicPr>
        <p:blipFill rotWithShape="1">
          <a:blip r:embed="rId11" cstate="screen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5" y="1188790"/>
            <a:ext cx="2651760" cy="265176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" name="Google Shape;505;p66">
            <a:extLst>
              <a:ext uri="{FF2B5EF4-FFF2-40B4-BE49-F238E27FC236}">
                <a16:creationId xmlns:a16="http://schemas.microsoft.com/office/drawing/2014/main" id="{1BDE7AD5-9B20-571A-3FD9-2801FE539DB1}"/>
              </a:ext>
            </a:extLst>
          </p:cNvPr>
          <p:cNvPicPr preferRelativeResize="0">
            <a:picLocks/>
          </p:cNvPicPr>
          <p:nvPr>
            <p:custDataLst>
              <p:tags r:id="rId9"/>
            </p:custDataLst>
          </p:nvPr>
        </p:nvPicPr>
        <p:blipFill rotWithShape="1">
          <a:blip r:embed="rId12" cstate="screen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5" y="3926892"/>
            <a:ext cx="2651760" cy="2651760"/>
          </a:xfrm>
          <a:prstGeom prst="ellipse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386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48C04-F767-D12E-C83B-DB3D22D11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EB0AB95-F447-EDA2-D018-527E5FB545E4}"/>
              </a:ext>
            </a:extLst>
          </p:cNvPr>
          <p:cNvSpPr/>
          <p:nvPr/>
        </p:nvSpPr>
        <p:spPr>
          <a:xfrm>
            <a:off x="509017" y="1745721"/>
            <a:ext cx="594360" cy="594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8D44D6-2D57-E03E-CE4F-A25091516535}"/>
              </a:ext>
            </a:extLst>
          </p:cNvPr>
          <p:cNvCxnSpPr>
            <a:cxnSpLocks/>
          </p:cNvCxnSpPr>
          <p:nvPr/>
        </p:nvCxnSpPr>
        <p:spPr>
          <a:xfrm>
            <a:off x="806197" y="2052604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AD7EBFF-7BA0-22AA-7A2A-55A2ADACED94}"/>
              </a:ext>
            </a:extLst>
          </p:cNvPr>
          <p:cNvSpPr/>
          <p:nvPr/>
        </p:nvSpPr>
        <p:spPr>
          <a:xfrm>
            <a:off x="3310832" y="1745721"/>
            <a:ext cx="594360" cy="594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E7847-7036-1C66-1FB5-434437F80E74}"/>
              </a:ext>
            </a:extLst>
          </p:cNvPr>
          <p:cNvCxnSpPr>
            <a:cxnSpLocks/>
          </p:cNvCxnSpPr>
          <p:nvPr/>
        </p:nvCxnSpPr>
        <p:spPr>
          <a:xfrm>
            <a:off x="3608012" y="2052604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4A83E54-D9EE-33C8-67B1-A6E771F98D90}"/>
              </a:ext>
            </a:extLst>
          </p:cNvPr>
          <p:cNvSpPr/>
          <p:nvPr/>
        </p:nvSpPr>
        <p:spPr>
          <a:xfrm>
            <a:off x="6089201" y="1745721"/>
            <a:ext cx="594360" cy="594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871BD7-8F56-0D6A-B549-C0F4876ADF04}"/>
              </a:ext>
            </a:extLst>
          </p:cNvPr>
          <p:cNvCxnSpPr>
            <a:cxnSpLocks/>
          </p:cNvCxnSpPr>
          <p:nvPr/>
        </p:nvCxnSpPr>
        <p:spPr>
          <a:xfrm>
            <a:off x="6386381" y="2052604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EE8EA7-5281-2158-0119-C0EE0856DD60}"/>
              </a:ext>
            </a:extLst>
          </p:cNvPr>
          <p:cNvSpPr/>
          <p:nvPr/>
        </p:nvSpPr>
        <p:spPr>
          <a:xfrm>
            <a:off x="8855847" y="1745721"/>
            <a:ext cx="594360" cy="594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750AB2-BCBA-1CD4-E25B-83739DF889FC}"/>
              </a:ext>
            </a:extLst>
          </p:cNvPr>
          <p:cNvCxnSpPr>
            <a:cxnSpLocks/>
          </p:cNvCxnSpPr>
          <p:nvPr/>
        </p:nvCxnSpPr>
        <p:spPr>
          <a:xfrm>
            <a:off x="9153027" y="2052604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FC6FC640-3C3F-C53E-BA89-15458B60942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731520"/>
            <a:ext cx="11125200" cy="584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Evolución de la Arquitectura del Sistema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897627-C124-A3B9-BA43-D42FE516C9F4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95122" y="3645085"/>
            <a:ext cx="2560320" cy="190809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buNone/>
            </a:pPr>
            <a:r>
              <a:rPr lang="en-US" sz="1400" noProof="1">
                <a:latin typeface="Arial" panose="020B0604020202020204" pitchFamily="34" charset="0"/>
              </a:rPr>
              <a:t>Interfaz amigable y accesible para facilitar la interacción del usuario con la aplicación.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1C5E5D-8E16-66A2-3D95-FC596176FCAD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277512" y="3645085"/>
            <a:ext cx="2560320" cy="190809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buNone/>
            </a:pPr>
            <a:r>
              <a:rPr lang="en-US" sz="1400" noProof="1">
                <a:latin typeface="Arial" panose="020B0604020202020204" pitchFamily="34" charset="0"/>
              </a:rPr>
              <a:t>Procesamiento de reglas y flujos que gestionan las operaciones principales del sistema.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8EB7F49-CD0A-2234-AF06-1FB0887EB6EC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595122" y="2943044"/>
            <a:ext cx="2560320" cy="5488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1800" noProof="1">
                <a:solidFill>
                  <a:schemeClr val="tx2"/>
                </a:solidFill>
                <a:latin typeface="Arial" panose="020B0604020202020204" pitchFamily="34" charset="0"/>
              </a:rPr>
              <a:t>UI/UX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38E46F-26EB-AD85-66E9-604684B5C89C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277512" y="2943044"/>
            <a:ext cx="2560320" cy="5488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1800" noProof="1">
                <a:solidFill>
                  <a:schemeClr val="tx2"/>
                </a:solidFill>
                <a:latin typeface="Arial" panose="020B0604020202020204" pitchFamily="34" charset="0"/>
              </a:rPr>
              <a:t>Lógica de Negocio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074228-C69B-09D8-A4DD-FF58FBA1EFF9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054240" y="3645085"/>
            <a:ext cx="2560320" cy="190809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buNone/>
            </a:pPr>
            <a:r>
              <a:rPr lang="en-US" sz="1400" noProof="1">
                <a:latin typeface="Arial" panose="020B0604020202020204" pitchFamily="34" charset="0"/>
              </a:rPr>
              <a:t>Módulo encargado de la comunicación entre la aplicación y la base de datos para consultas y actualizaciones.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0ED1C5-3BCD-3873-35EA-A0B371ED3C95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830968" y="3647188"/>
            <a:ext cx="2560320" cy="190809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buNone/>
            </a:pPr>
            <a:r>
              <a:rPr lang="en-US" sz="1400" noProof="1">
                <a:latin typeface="Arial" panose="020B0604020202020204" pitchFamily="34" charset="0"/>
              </a:rPr>
              <a:t>Almacenamiento seguro y eficiente de la información en bases de datos SQLite para garantizar la integridad.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2A08A6-2F42-701B-109A-3DDAAFE0DAB9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054240" y="2943044"/>
            <a:ext cx="2560320" cy="5488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1800" noProof="1">
                <a:solidFill>
                  <a:schemeClr val="tx2"/>
                </a:solidFill>
                <a:latin typeface="Arial" panose="020B0604020202020204" pitchFamily="34" charset="0"/>
              </a:rPr>
              <a:t>Acceso a Datos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D233-A9D4-C6E6-B3B1-C82B07C5961C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830968" y="2943044"/>
            <a:ext cx="2560320" cy="5488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1800" noProof="1">
                <a:solidFill>
                  <a:schemeClr val="tx2"/>
                </a:solidFill>
                <a:latin typeface="Arial" panose="020B0604020202020204" pitchFamily="34" charset="0"/>
              </a:rPr>
              <a:t>Persistencia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C37CAB9-6646-51C9-8360-A2B91525CD91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9600" y="373414"/>
            <a:ext cx="3814762" cy="3048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lvl1pPr indent="0" defTabSz="914377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lang="en-US" sz="1400" b="0" i="0" spc="0" normalizeH="0" baseline="0" dirty="0" smtClean="0">
                <a:solidFill>
                  <a:schemeClr val="accent1"/>
                </a:solidFill>
              </a:defRPr>
            </a:lvl1pPr>
            <a:lvl2pPr marL="628650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2pPr>
            <a:lvl3pPr marL="1085850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3pPr>
            <a:lvl4pPr marL="1543050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4pPr>
            <a:lvl5pPr marL="2001838" indent="-285750" defTabSz="914377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b="0" i="0" spc="0" normalizeH="0" baseline="0">
                <a:cs typeface="Arial" panose="020B0604020202020204" pitchFamily="34" charset="0"/>
              </a:defRPr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D0CC03-5B78-8F24-7E55-25FE18497299}"/>
              </a:ext>
            </a:extLst>
          </p:cNvPr>
          <p:cNvSpPr/>
          <p:nvPr/>
        </p:nvSpPr>
        <p:spPr>
          <a:xfrm>
            <a:off x="503682" y="48158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7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DAF14-DB79-5413-5180-DCFD264F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19B31E-4501-5CB7-22DE-D3F45EEAAFF2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F5C78A-E91D-970B-011B-EEC903A482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76879" y="540720"/>
            <a:ext cx="274320" cy="2743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1687E9A-8643-69E7-2371-4EA64F8ED5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76879" y="2541792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C1E4CE-FD76-C218-45BB-B3CF9499EA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76879" y="4544212"/>
            <a:ext cx="274320" cy="274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DD53A8-A1BE-E889-B918-07E5C0FBA5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A963EF6-72BE-690D-C4A9-470EF49C53C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Tecnologías Utilizadas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102D9D9-A20B-2AF0-DDB2-301B96B246EE}"/>
              </a:ext>
            </a:extLst>
          </p:cNvPr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</a:rPr>
              <a:t>Framework para construir interfaces de usuario rápidas y eficientes, permitiendo un UI dinámico y responsivo.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CAA38ED-DD87-625E-F9EF-4BAC3C60439D}"/>
              </a:ext>
            </a:extLst>
          </p:cNvPr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</a:rPr>
              <a:t>Electron permite crear aplicaciones de escritorio multiplataforma y Vite.js acelera la construcción y recarga rápida del desarrollo.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6CE14138-0460-1516-AFA4-87C38216A530}"/>
              </a:ext>
            </a:extLst>
          </p:cNvPr>
          <p:cNvSpPr>
            <a:spLocks noGrp="1"/>
          </p:cNvSpPr>
          <p:nvPr>
            <p:ph sz="half" idx="13"/>
            <p:custDataLst>
              <p:tags r:id="rId8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</a:rPr>
              <a:t>SQLite ofrece base de datos ligera y local, mientras que JWT asegura la autenticación y protección de datos con tokens seguros.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29971E-D8DD-365F-C02D-D9119A4DD6F3}"/>
              </a:ext>
            </a:extLst>
          </p:cNvPr>
          <p:cNvSpPr>
            <a:spLocks noGrp="1"/>
          </p:cNvSpPr>
          <p:nvPr>
            <p:ph type="body" idx="14"/>
            <p:custDataLst>
              <p:tags r:id="rId9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React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CE913B-66A9-A636-777B-3E54F2B48DD2}"/>
              </a:ext>
            </a:extLst>
          </p:cNvPr>
          <p:cNvSpPr>
            <a:spLocks noGrp="1"/>
          </p:cNvSpPr>
          <p:nvPr>
            <p:ph type="body" idx="15"/>
            <p:custDataLst>
              <p:tags r:id="rId10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Electron &amp; Vite.js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AFA4D0-98CD-BB50-8585-B8601A682619}"/>
              </a:ext>
            </a:extLst>
          </p:cNvPr>
          <p:cNvSpPr>
            <a:spLocks noGrp="1"/>
          </p:cNvSpPr>
          <p:nvPr>
            <p:ph type="body" idx="16"/>
            <p:custDataLst>
              <p:tags r:id="rId11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SQLite &amp; JWT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A61BC-0F96-A8DF-5A52-CB78E4BDA1D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9B7002-33AD-F2F4-EE0B-4C2808EE39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Características y Funcionalidades Clave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  <a:t>Crear, editar y almacenar contratos con control de versiones y firmas digitales integradas.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  <a:t>Agregar y gestionar suplementos contractuales vinculados a contratos principales de forma ágil.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2" y="2532351"/>
            <a:ext cx="2642616" cy="6400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Gestión de Contratos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2532351"/>
            <a:ext cx="2642616" cy="6400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Módulo de Suplementos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  <a:t>Visualizar indicadores clave y alertas automáticas para seguimiento y toma de decisiones.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3237344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Almacenar y organizar todos los documentos contractuales en un sistema seguro y accesible.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2532351"/>
            <a:ext cx="2642616" cy="6400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Dashboard </a:t>
            </a:r>
            <a:r>
              <a:rPr lang="en-US" sz="1800" dirty="0" err="1">
                <a:latin typeface="Arial" panose="020B0604020202020204" pitchFamily="34" charset="0"/>
              </a:rPr>
              <a:t>Interactivo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2532351"/>
            <a:ext cx="2642616" cy="6400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</a:rPr>
              <a:t>Repositorio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Centralizado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855ABF-D0CB-75C3-1227-4C0006877B37}"/>
              </a:ext>
            </a:extLst>
          </p:cNvPr>
          <p:cNvSpPr/>
          <p:nvPr/>
        </p:nvSpPr>
        <p:spPr>
          <a:xfrm>
            <a:off x="609600" y="1738913"/>
            <a:ext cx="640080" cy="64008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35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34050A-DC75-C60B-AA88-D872F8CCA64F}"/>
              </a:ext>
            </a:extLst>
          </p:cNvPr>
          <p:cNvSpPr/>
          <p:nvPr/>
        </p:nvSpPr>
        <p:spPr>
          <a:xfrm>
            <a:off x="3381925" y="1738913"/>
            <a:ext cx="640080" cy="64008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35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D1DE72-CE9B-963F-5943-13A29207A2E9}"/>
              </a:ext>
            </a:extLst>
          </p:cNvPr>
          <p:cNvSpPr/>
          <p:nvPr/>
        </p:nvSpPr>
        <p:spPr>
          <a:xfrm>
            <a:off x="6154251" y="1738913"/>
            <a:ext cx="640080" cy="64008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35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535457-1C45-A954-3607-9CD1C531293A}"/>
              </a:ext>
            </a:extLst>
          </p:cNvPr>
          <p:cNvSpPr/>
          <p:nvPr/>
        </p:nvSpPr>
        <p:spPr>
          <a:xfrm>
            <a:off x="8926576" y="1738913"/>
            <a:ext cx="640080" cy="64008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35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3E6EFDB-A5D7-2D3D-7B31-1EBDAE08FC3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09456" y="1921793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48B04E7-02BB-BB06-BC21-949179BCEA7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2480" y="1921793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5C10B3D-8CB1-22DC-AC80-9B8F4A398C8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64805" y="1921793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5772D04-4C85-73AB-3341-2EF53D7292E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37131" y="192179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412F-B94E-1721-9826-9D2FC2FE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2D7107D-547D-3DB2-BF26-C3088DF364C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76FC2E3-0DA6-6198-B832-42129418005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87400"/>
          </a:xfrm>
        </p:spPr>
        <p:txBody>
          <a:bodyPr>
            <a:norm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Flujo de Proceso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5C2367-CB64-A887-433A-7E1AB9BFA1A6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269266"/>
            <a:ext cx="3291840" cy="1618428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noProof="1">
                <a:latin typeface="Arial" panose="020B0604020202020204" pitchFamily="34" charset="0"/>
              </a:rPr>
              <a:t>El usuario inicia un nuevo contrato ingresando los datos esenciales y condiciones en la aplicación PACTA, el Sistema valida la informacion y lo guarda en la base de datos.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79367D-DC70-6AD5-5B3A-0F9FC9529672}"/>
              </a:ext>
            </a:extLst>
          </p:cNvPr>
          <p:cNvSpPr>
            <a:spLocks noGrp="1"/>
          </p:cNvSpPr>
          <p:nvPr>
            <p:ph type="body" idx="14"/>
            <p:custDataLst>
              <p:tags r:id="rId4"/>
            </p:custDataLst>
          </p:nvPr>
        </p:nvSpPr>
        <p:spPr>
          <a:xfrm>
            <a:off x="609601" y="1412241"/>
            <a:ext cx="3291840" cy="670559"/>
          </a:xfrm>
        </p:spPr>
        <p:txBody>
          <a:bodyPr>
            <a:normAutofit/>
          </a:bodyPr>
          <a:lstStyle/>
          <a:p>
            <a:r>
              <a:rPr lang="en-US" sz="1800" noProof="1">
                <a:solidFill>
                  <a:schemeClr val="accent1"/>
                </a:solidFill>
                <a:latin typeface="Arial" panose="020B0604020202020204" pitchFamily="34" charset="0"/>
              </a:rPr>
              <a:t>Creación de Contrato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9887ED-CED7-BE5C-BEE4-FEA4A7E19874}"/>
              </a:ext>
            </a:extLst>
          </p:cNvPr>
          <p:cNvCxnSpPr>
            <a:cxnSpLocks/>
          </p:cNvCxnSpPr>
          <p:nvPr/>
        </p:nvCxnSpPr>
        <p:spPr>
          <a:xfrm>
            <a:off x="657729" y="2162707"/>
            <a:ext cx="301752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D777B94-42A0-E8DB-35C8-BD1942F383F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E10E5A-EB56-C391-F941-6A5AB034A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14"/>
          <a:stretch/>
        </p:blipFill>
        <p:spPr>
          <a:xfrm>
            <a:off x="6675839" y="0"/>
            <a:ext cx="282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3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d1e65e54-753c-4368-946b-ddb430583b0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abel_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RLVE0ffF3gM9eJj3yvz3m"/>
  <p:tag name="PLUS_SLIDE_PPT_ID" val="672#230686461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abel_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XFzedsfTQ3ccCtO09a8g4z"/>
  <p:tag name="PLUS_SLIDE_PPT_ID" val="624#207875138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swappable_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value_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value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abel_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value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u4GJR2AvHXD2Mm6n9jQ35C"/>
  <p:tag name="PLUS_SLIDE_PPT_ID" val="615#319802080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u4GJR2AvHXD2Mm6n9jRR2O"/>
  <p:tag name="PLUS_SLIDE_PPT_ID" val="634#92386487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XFzedsfTQ3ccCtO09a92qg"/>
  <p:tag name="PLUS_SLIDE_PPT_ID" val="655#7737855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5.xml><?xml version="1.0" encoding="utf-8"?>
<a:theme xmlns:a="http://schemas.openxmlformats.org/drawingml/2006/main" name="Modernist Professional">
  <a:themeElements>
    <a:clrScheme name="Modernist Professional">
      <a:dk1>
        <a:srgbClr val="000000"/>
      </a:dk1>
      <a:lt1>
        <a:srgbClr val="FFFFFF"/>
      </a:lt1>
      <a:dk2>
        <a:srgbClr val="838E9B"/>
      </a:dk2>
      <a:lt2>
        <a:srgbClr val="F3F3F7"/>
      </a:lt2>
      <a:accent1>
        <a:srgbClr val="736CED"/>
      </a:accent1>
      <a:accent2>
        <a:srgbClr val="D1AC00"/>
      </a:accent2>
      <a:accent3>
        <a:srgbClr val="69605C"/>
      </a:accent3>
      <a:accent4>
        <a:srgbClr val="1D3461"/>
      </a:accent4>
      <a:accent5>
        <a:srgbClr val="D3CBE5"/>
      </a:accent5>
      <a:accent6>
        <a:srgbClr val="838E9B"/>
      </a:accent6>
      <a:hlink>
        <a:srgbClr val="736CED"/>
      </a:hlink>
      <a:folHlink>
        <a:srgbClr val="736CED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6.xml><?xml version="1.0" encoding="utf-8"?>
<a:theme xmlns:a="http://schemas.openxmlformats.org/drawingml/2006/main" name="Modernist Professional">
  <a:themeElements>
    <a:clrScheme name="Sketchbook">
      <a:dk1>
        <a:srgbClr val="1E1E1E"/>
      </a:dk1>
      <a:lt1>
        <a:srgbClr val="FFFFFF"/>
      </a:lt1>
      <a:dk2>
        <a:srgbClr val="909090"/>
      </a:dk2>
      <a:lt2>
        <a:srgbClr val="F0F0F0"/>
      </a:lt2>
      <a:accent1>
        <a:srgbClr val="36FFB1"/>
      </a:accent1>
      <a:accent2>
        <a:srgbClr val="33C97F"/>
      </a:accent2>
      <a:accent3>
        <a:srgbClr val="F4442E"/>
      </a:accent3>
      <a:accent4>
        <a:srgbClr val="6665DD"/>
      </a:accent4>
      <a:accent5>
        <a:srgbClr val="D64833"/>
      </a:accent5>
      <a:accent6>
        <a:srgbClr val="8BF0BE"/>
      </a:accent6>
      <a:hlink>
        <a:srgbClr val="011627"/>
      </a:hlink>
      <a:folHlink>
        <a:srgbClr val="011627"/>
      </a:folHlink>
    </a:clrScheme>
    <a:fontScheme name="Dreaming Outloud Pro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E03FD8-1E85-4A2C-96A9-6F8A8B8BBB91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1105</Words>
  <Application>Microsoft Office PowerPoint</Application>
  <PresentationFormat>Panorámica</PresentationFormat>
  <Paragraphs>125</Paragraphs>
  <Slides>18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16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Dreaming Outloud Pro</vt:lpstr>
      <vt:lpstr>Franklin Gothic Book</vt:lpstr>
      <vt:lpstr>Franklin Gothic Medium</vt:lpstr>
      <vt:lpstr>Tw Cen MT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Modernist Professional</vt:lpstr>
      <vt:lpstr>Modernist Professional</vt:lpstr>
      <vt:lpstr>think-cell Slide</vt:lpstr>
      <vt:lpstr>PACTA</vt:lpstr>
      <vt:lpstr>Importancia de la gestión contractual eficiente</vt:lpstr>
      <vt:lpstr>Problema Actual</vt:lpstr>
      <vt:lpstr>PACTA busca optimizar el ciclo de vida contractual mediante tres pilares fundamentales:</vt:lpstr>
      <vt:lpstr>Componentes Clave de PACTA</vt:lpstr>
      <vt:lpstr>Evolución de la Arquitectura del Sistema</vt:lpstr>
      <vt:lpstr>Tecnologías Utilizadas</vt:lpstr>
      <vt:lpstr>Características y Funcionalidades Clave</vt:lpstr>
      <vt:lpstr>Flujo de Proceso</vt:lpstr>
      <vt:lpstr>Flujo de Proceso</vt:lpstr>
      <vt:lpstr>Flujo de Proceso</vt:lpstr>
      <vt:lpstr>Flujo de Proceso</vt:lpstr>
      <vt:lpstr>Dashboard &amp; Notificaciones</vt:lpstr>
      <vt:lpstr>Comparativa de Soluciones de Gestión de Contratos</vt:lpstr>
      <vt:lpstr>Evaluación del impacto económico</vt:lpstr>
      <vt:lpstr>Planificación del Proyecto</vt:lpstr>
      <vt:lpstr>Riesgos y Contingencias</vt:lpstr>
      <vt:lpstr>Conclusiones y 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Jelvys Triana Castro</dc:creator>
  <cp:lastModifiedBy>Jelvys Triana Castro</cp:lastModifiedBy>
  <cp:revision>9</cp:revision>
  <dcterms:created xsi:type="dcterms:W3CDTF">2025-05-29T15:51:28Z</dcterms:created>
  <dcterms:modified xsi:type="dcterms:W3CDTF">2025-06-06T14:22:21Z</dcterms:modified>
</cp:coreProperties>
</file>