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4630400" cy="8229600"/>
  <p:notesSz cx="8229600" cy="14630400"/>
  <p:embeddedFontLst>
    <p:embeddedFont>
      <p:font typeface="Source Sans Pro" panose="020B0503030403020204" pitchFamily="34" charset="0"/>
      <p:regular r:id="rId13"/>
      <p:bold r:id="rId14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56" d="100"/>
          <a:sy n="56" d="100"/>
        </p:scale>
        <p:origin x="8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9086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1B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1213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7303" y="2817257"/>
            <a:ext cx="4869299" cy="259508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1617107"/>
            <a:ext cx="7416403" cy="28051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PACTA: </a:t>
            </a:r>
            <a:r>
              <a:rPr lang="en-US" sz="4400" b="1" dirty="0" err="1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Herramienta</a:t>
            </a: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 para la Automatización y Control de Contratos Empresariales</a:t>
            </a:r>
            <a:endParaRPr lang="en-US" sz="4400" dirty="0"/>
          </a:p>
        </p:txBody>
      </p:sp>
      <p:sp>
        <p:nvSpPr>
          <p:cNvPr id="4" name="Text 1"/>
          <p:cNvSpPr/>
          <p:nvPr/>
        </p:nvSpPr>
        <p:spPr>
          <a:xfrm>
            <a:off x="863798" y="4792385"/>
            <a:ext cx="7416403" cy="11104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Optimización integral de la gestión contractual. Reducción significativa de riesgos y costos asociados. Aumento notable de la eficiencia y transparencia operativa.</a:t>
            </a:r>
            <a:endParaRPr lang="en-US" sz="19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98" y="1822728"/>
            <a:ext cx="4869299" cy="4708446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204317"/>
            <a:ext cx="7416403" cy="2103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¿Listo para Transformar su Gestión de Contratos con PACTA?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50198" y="3678317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6905387" y="3678317"/>
            <a:ext cx="4436388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Pruebe nuestra demo gratuita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6905387" y="4176951"/>
            <a:ext cx="686121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Explore todas las funcionalidades </a:t>
            </a:r>
            <a:endParaRPr lang="en-US" sz="1900" dirty="0"/>
          </a:p>
        </p:txBody>
      </p:sp>
      <p:sp>
        <p:nvSpPr>
          <p:cNvPr id="7" name="Shape 4"/>
          <p:cNvSpPr/>
          <p:nvPr/>
        </p:nvSpPr>
        <p:spPr>
          <a:xfrm>
            <a:off x="6720364" y="4793933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303132"/>
          </a:solidFill>
          <a:ln/>
        </p:spPr>
      </p:sp>
      <p:sp>
        <p:nvSpPr>
          <p:cNvPr id="8" name="Text 5"/>
          <p:cNvSpPr/>
          <p:nvPr/>
        </p:nvSpPr>
        <p:spPr>
          <a:xfrm>
            <a:off x="7275552" y="4793933"/>
            <a:ext cx="556974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Solicite una consultoría personalizada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275552" y="5292566"/>
            <a:ext cx="649104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Nuestros </a:t>
            </a:r>
            <a:r>
              <a:rPr lang="en-US" sz="1900" dirty="0" err="1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especialistas</a:t>
            </a: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evaluarán sus necesidades específicas</a:t>
            </a:r>
            <a:endParaRPr lang="en-US" sz="1900" dirty="0"/>
          </a:p>
        </p:txBody>
      </p:sp>
      <p:sp>
        <p:nvSpPr>
          <p:cNvPr id="10" name="Shape 7"/>
          <p:cNvSpPr/>
          <p:nvPr/>
        </p:nvSpPr>
        <p:spPr>
          <a:xfrm>
            <a:off x="7090648" y="5909548"/>
            <a:ext cx="185023" cy="868799"/>
          </a:xfrm>
          <a:prstGeom prst="roundRect">
            <a:avLst>
              <a:gd name="adj" fmla="val 20011"/>
            </a:avLst>
          </a:prstGeom>
          <a:solidFill>
            <a:srgbClr val="303132"/>
          </a:solidFill>
          <a:ln/>
        </p:spPr>
      </p:sp>
      <p:sp>
        <p:nvSpPr>
          <p:cNvPr id="11" name="Text 8"/>
          <p:cNvSpPr/>
          <p:nvPr/>
        </p:nvSpPr>
        <p:spPr>
          <a:xfrm>
            <a:off x="7645837" y="5909548"/>
            <a:ext cx="4536519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Descubra el impacto de PACTA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645837" y="6408182"/>
            <a:ext cx="612076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Conozca casos de éxito en empresas similares a la suya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699968"/>
            <a:ext cx="12888516" cy="7012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El Desafío Actual en la Gestión de Contratos</a:t>
            </a:r>
            <a:endParaRPr lang="en-US" sz="4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126" y="1894880"/>
            <a:ext cx="1596628" cy="1362432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5847" y="2526387"/>
            <a:ext cx="347067" cy="43386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134570" y="2141696"/>
            <a:ext cx="2842617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Procesos manuales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134570" y="2640330"/>
            <a:ext cx="382309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Generan lentitud y errores frecuentes</a:t>
            </a:r>
            <a:endParaRPr lang="en-US" sz="1900" dirty="0"/>
          </a:p>
        </p:txBody>
      </p:sp>
      <p:sp>
        <p:nvSpPr>
          <p:cNvPr id="7" name="Shape 3"/>
          <p:cNvSpPr/>
          <p:nvPr/>
        </p:nvSpPr>
        <p:spPr>
          <a:xfrm>
            <a:off x="4949428" y="3272909"/>
            <a:ext cx="8755499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92693" y="3318986"/>
            <a:ext cx="3193375" cy="1362432"/>
          </a:xfrm>
          <a:prstGeom prst="rect">
            <a:avLst/>
          </a:prstGeom>
        </p:spPr>
      </p:pic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15847" y="3783211"/>
            <a:ext cx="347067" cy="43386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5932884" y="3565803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Falta de visibilidad</a:t>
            </a:r>
            <a:endParaRPr lang="en-US" sz="2200" dirty="0"/>
          </a:p>
        </p:txBody>
      </p:sp>
      <p:sp>
        <p:nvSpPr>
          <p:cNvPr id="11" name="Text 5"/>
          <p:cNvSpPr/>
          <p:nvPr/>
        </p:nvSpPr>
        <p:spPr>
          <a:xfrm>
            <a:off x="5932884" y="4064437"/>
            <a:ext cx="3300651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Sin control centralizado efectivo</a:t>
            </a:r>
            <a:endParaRPr lang="en-US" sz="1900" dirty="0"/>
          </a:p>
        </p:txBody>
      </p:sp>
      <p:sp>
        <p:nvSpPr>
          <p:cNvPr id="12" name="Shape 6"/>
          <p:cNvSpPr/>
          <p:nvPr/>
        </p:nvSpPr>
        <p:spPr>
          <a:xfrm>
            <a:off x="5747742" y="4697016"/>
            <a:ext cx="7957185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4378" y="4743093"/>
            <a:ext cx="4790123" cy="136243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15847" y="5207318"/>
            <a:ext cx="347067" cy="433864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6731318" y="4989909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Riesgos elevados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6731318" y="5488543"/>
            <a:ext cx="3893939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Incumplimientos y potenciales litigios</a:t>
            </a:r>
            <a:endParaRPr lang="en-US" sz="1900" dirty="0"/>
          </a:p>
        </p:txBody>
      </p:sp>
      <p:sp>
        <p:nvSpPr>
          <p:cNvPr id="17" name="Shape 9"/>
          <p:cNvSpPr/>
          <p:nvPr/>
        </p:nvSpPr>
        <p:spPr>
          <a:xfrm>
            <a:off x="6546175" y="6121122"/>
            <a:ext cx="7158752" cy="15240"/>
          </a:xfrm>
          <a:prstGeom prst="roundRect">
            <a:avLst>
              <a:gd name="adj" fmla="val 242945"/>
            </a:avLst>
          </a:prstGeom>
          <a:solidFill>
            <a:srgbClr val="494A4B"/>
          </a:solidFill>
          <a:ln/>
        </p:spPr>
      </p:sp>
      <p:pic>
        <p:nvPicPr>
          <p:cNvPr id="18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5945" y="6167199"/>
            <a:ext cx="6386870" cy="1362432"/>
          </a:xfrm>
          <a:prstGeom prst="rect">
            <a:avLst/>
          </a:prstGeom>
        </p:spPr>
      </p:pic>
      <p:pic>
        <p:nvPicPr>
          <p:cNvPr id="19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915728" y="6631424"/>
            <a:ext cx="347067" cy="433864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7529632" y="6414016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Costos excesivos</a:t>
            </a:r>
            <a:endParaRPr lang="en-US" sz="2200" dirty="0"/>
          </a:p>
        </p:txBody>
      </p:sp>
      <p:sp>
        <p:nvSpPr>
          <p:cNvPr id="21" name="Text 11"/>
          <p:cNvSpPr/>
          <p:nvPr/>
        </p:nvSpPr>
        <p:spPr>
          <a:xfrm>
            <a:off x="7529632" y="6912650"/>
            <a:ext cx="3687247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Administración ineficiente y costosa</a:t>
            </a:r>
            <a:endParaRPr lang="en-US" sz="1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908685"/>
            <a:ext cx="12902803" cy="140255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PACTA: La Solución Integral para su Negocio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882140" y="3221831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Automatización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63798" y="3720465"/>
            <a:ext cx="3823216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Gestión eficiente del ciclo de vida contractual</a:t>
            </a:r>
            <a:endParaRPr lang="en-US" sz="190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180" y="2804874"/>
            <a:ext cx="4515922" cy="4515922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611" y="3538776"/>
            <a:ext cx="369213" cy="461605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43267" y="3406854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Centralización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43267" y="3905488"/>
            <a:ext cx="3823335" cy="3701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Toda la información en un solo lugar</a:t>
            </a:r>
            <a:endParaRPr lang="en-US" sz="190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57180" y="2804874"/>
            <a:ext cx="4515922" cy="4515922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3553" y="3923109"/>
            <a:ext cx="369213" cy="46160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43267" y="566487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Seguridad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43267" y="6163508"/>
            <a:ext cx="3823335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Reducción de riesgos y cumplimiento normativo</a:t>
            </a:r>
            <a:endParaRPr lang="en-US" sz="190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57180" y="2804874"/>
            <a:ext cx="4515922" cy="4515922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9219" y="6125051"/>
            <a:ext cx="369213" cy="461605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1882140" y="5664875"/>
            <a:ext cx="2804874" cy="35063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Análisis</a:t>
            </a:r>
            <a:endParaRPr lang="en-US" sz="2200" dirty="0"/>
          </a:p>
        </p:txBody>
      </p:sp>
      <p:sp>
        <p:nvSpPr>
          <p:cNvPr id="16" name="Text 8"/>
          <p:cNvSpPr/>
          <p:nvPr/>
        </p:nvSpPr>
        <p:spPr>
          <a:xfrm>
            <a:off x="863798" y="6163508"/>
            <a:ext cx="3823216" cy="74033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900"/>
              </a:lnSpc>
              <a:buNone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Datos precisos para decisiones inteligentes</a:t>
            </a:r>
            <a:endParaRPr lang="en-US" sz="1900" dirty="0"/>
          </a:p>
        </p:txBody>
      </p:sp>
      <p:pic>
        <p:nvPicPr>
          <p:cNvPr id="17" name="Image 6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057180" y="2804874"/>
            <a:ext cx="4515922" cy="4515922"/>
          </a:xfrm>
          <a:prstGeom prst="rect">
            <a:avLst/>
          </a:prstGeom>
        </p:spPr>
      </p:pic>
      <p:pic>
        <p:nvPicPr>
          <p:cNvPr id="18" name="Image 7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37277" y="5740718"/>
            <a:ext cx="369213" cy="461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798" y="2547699"/>
            <a:ext cx="5054441" cy="313420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50198" y="1421130"/>
            <a:ext cx="7416403" cy="9815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850"/>
              </a:lnSpc>
              <a:buNone/>
            </a:pPr>
            <a:r>
              <a:rPr lang="en-US" sz="3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Funcionalidades Clave de la </a:t>
            </a:r>
            <a:r>
              <a:rPr lang="en-US" sz="3050" b="1" dirty="0" err="1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Herramienta</a:t>
            </a:r>
            <a:r>
              <a:rPr lang="en-US" sz="30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 PACTA</a:t>
            </a:r>
            <a:endParaRPr lang="en-US" sz="30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50197" y="3047166"/>
            <a:ext cx="863798" cy="1036677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7473076" y="3219926"/>
            <a:ext cx="1963341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Firma electrónica</a:t>
            </a:r>
            <a:endParaRPr lang="en-US" sz="1500" dirty="0"/>
          </a:p>
        </p:txBody>
      </p:sp>
      <p:sp>
        <p:nvSpPr>
          <p:cNvPr id="9" name="Text 4"/>
          <p:cNvSpPr/>
          <p:nvPr/>
        </p:nvSpPr>
        <p:spPr>
          <a:xfrm>
            <a:off x="7473076" y="3568898"/>
            <a:ext cx="6293525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Flujos de aprobación ágiles y seguros</a:t>
            </a:r>
            <a:endParaRPr lang="en-US" sz="1350" dirty="0"/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50197" y="4083844"/>
            <a:ext cx="863798" cy="1036677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7473076" y="4256603"/>
            <a:ext cx="2104073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Gestión centralizada</a:t>
            </a:r>
            <a:endParaRPr lang="en-US" sz="1500" dirty="0"/>
          </a:p>
        </p:txBody>
      </p:sp>
      <p:sp>
        <p:nvSpPr>
          <p:cNvPr id="12" name="Text 6"/>
          <p:cNvSpPr/>
          <p:nvPr/>
        </p:nvSpPr>
        <p:spPr>
          <a:xfrm>
            <a:off x="7473076" y="4605576"/>
            <a:ext cx="6293525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Control de documentos y versiones sin esfuerzo</a:t>
            </a:r>
            <a:endParaRPr lang="en-US" sz="13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50197" y="5120521"/>
            <a:ext cx="863798" cy="1036677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7473076" y="5293281"/>
            <a:ext cx="1963341" cy="2453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5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Sistema de alertas</a:t>
            </a:r>
            <a:endParaRPr lang="en-US" sz="1500" dirty="0"/>
          </a:p>
        </p:txBody>
      </p:sp>
      <p:sp>
        <p:nvSpPr>
          <p:cNvPr id="15" name="Text 8"/>
          <p:cNvSpPr/>
          <p:nvPr/>
        </p:nvSpPr>
        <p:spPr>
          <a:xfrm>
            <a:off x="7473076" y="5642253"/>
            <a:ext cx="6293525" cy="2590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000"/>
              </a:lnSpc>
              <a:buNone/>
            </a:pPr>
            <a:r>
              <a:rPr lang="en-US" sz="13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Recordatorios automáticos de vencimientos y obligaciones</a:t>
            </a:r>
            <a:endParaRPr lang="en-US" sz="13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4347" y="2929176"/>
            <a:ext cx="4900255" cy="278963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3798" y="757833"/>
            <a:ext cx="7416403" cy="13323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41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Ventajas Competitivas de PACTA</a:t>
            </a:r>
            <a:endParaRPr lang="en-US" sz="4150" dirty="0"/>
          </a:p>
        </p:txBody>
      </p:sp>
      <p:sp>
        <p:nvSpPr>
          <p:cNvPr id="4" name="Shape 1"/>
          <p:cNvSpPr/>
          <p:nvPr/>
        </p:nvSpPr>
        <p:spPr>
          <a:xfrm>
            <a:off x="863798" y="2441853"/>
            <a:ext cx="527566" cy="527566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7680" y="2505730"/>
            <a:ext cx="319683" cy="399693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25798" y="2522458"/>
            <a:ext cx="2664619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Interfaz intuitiva</a:t>
            </a:r>
            <a:endParaRPr lang="en-US" sz="2050" dirty="0"/>
          </a:p>
        </p:txBody>
      </p:sp>
      <p:sp>
        <p:nvSpPr>
          <p:cNvPr id="7" name="Text 3"/>
          <p:cNvSpPr/>
          <p:nvPr/>
        </p:nvSpPr>
        <p:spPr>
          <a:xfrm>
            <a:off x="1625798" y="2996089"/>
            <a:ext cx="6654403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Diseño centrado en el usuario para facilitar la adopción</a:t>
            </a:r>
            <a:endParaRPr lang="en-US" sz="1800" dirty="0"/>
          </a:p>
        </p:txBody>
      </p:sp>
      <p:sp>
        <p:nvSpPr>
          <p:cNvPr id="8" name="Shape 4"/>
          <p:cNvSpPr/>
          <p:nvPr/>
        </p:nvSpPr>
        <p:spPr>
          <a:xfrm>
            <a:off x="863798" y="3816548"/>
            <a:ext cx="527566" cy="527566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80" y="3880425"/>
            <a:ext cx="319683" cy="399693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625798" y="3897154"/>
            <a:ext cx="2994303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Integración completa</a:t>
            </a:r>
            <a:endParaRPr lang="en-US" sz="2050" dirty="0"/>
          </a:p>
        </p:txBody>
      </p:sp>
      <p:sp>
        <p:nvSpPr>
          <p:cNvPr id="11" name="Text 6"/>
          <p:cNvSpPr/>
          <p:nvPr/>
        </p:nvSpPr>
        <p:spPr>
          <a:xfrm>
            <a:off x="1625798" y="4370784"/>
            <a:ext cx="6654403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Conexión perfecta con sus sistemas CRM y ERP existentes</a:t>
            </a:r>
            <a:endParaRPr lang="en-US" sz="1800" dirty="0"/>
          </a:p>
        </p:txBody>
      </p:sp>
      <p:sp>
        <p:nvSpPr>
          <p:cNvPr id="12" name="Shape 7"/>
          <p:cNvSpPr/>
          <p:nvPr/>
        </p:nvSpPr>
        <p:spPr>
          <a:xfrm>
            <a:off x="863798" y="5191244"/>
            <a:ext cx="527566" cy="527566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7680" y="5255121"/>
            <a:ext cx="319683" cy="399693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625798" y="5271849"/>
            <a:ext cx="3577352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Escalabilidad garantizada</a:t>
            </a:r>
            <a:endParaRPr lang="en-US" sz="2050" dirty="0"/>
          </a:p>
        </p:txBody>
      </p:sp>
      <p:sp>
        <p:nvSpPr>
          <p:cNvPr id="15" name="Text 9"/>
          <p:cNvSpPr/>
          <p:nvPr/>
        </p:nvSpPr>
        <p:spPr>
          <a:xfrm>
            <a:off x="1625798" y="5745480"/>
            <a:ext cx="6654403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 adapta al crecimiento de su empresa sin limitaciones</a:t>
            </a:r>
            <a:endParaRPr lang="en-US" sz="1800" dirty="0"/>
          </a:p>
        </p:txBody>
      </p:sp>
      <p:sp>
        <p:nvSpPr>
          <p:cNvPr id="16" name="Shape 10"/>
          <p:cNvSpPr/>
          <p:nvPr/>
        </p:nvSpPr>
        <p:spPr>
          <a:xfrm>
            <a:off x="863798" y="6565940"/>
            <a:ext cx="527566" cy="527566"/>
          </a:xfrm>
          <a:prstGeom prst="roundRect">
            <a:avLst>
              <a:gd name="adj" fmla="val 6667"/>
            </a:avLst>
          </a:prstGeom>
          <a:solidFill>
            <a:srgbClr val="303132"/>
          </a:solidFill>
          <a:ln/>
        </p:spPr>
      </p:sp>
      <p:pic>
        <p:nvPicPr>
          <p:cNvPr id="17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7680" y="6629817"/>
            <a:ext cx="319683" cy="399693"/>
          </a:xfrm>
          <a:prstGeom prst="rect">
            <a:avLst/>
          </a:prstGeom>
        </p:spPr>
      </p:pic>
      <p:sp>
        <p:nvSpPr>
          <p:cNvPr id="18" name="Text 11"/>
          <p:cNvSpPr/>
          <p:nvPr/>
        </p:nvSpPr>
        <p:spPr>
          <a:xfrm>
            <a:off x="1625798" y="6646545"/>
            <a:ext cx="2832854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20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Seguridad avanzada</a:t>
            </a:r>
            <a:endParaRPr lang="en-US" sz="2050" dirty="0"/>
          </a:p>
        </p:txBody>
      </p:sp>
      <p:sp>
        <p:nvSpPr>
          <p:cNvPr id="19" name="Text 12"/>
          <p:cNvSpPr/>
          <p:nvPr/>
        </p:nvSpPr>
        <p:spPr>
          <a:xfrm>
            <a:off x="1625798" y="7120176"/>
            <a:ext cx="6654403" cy="3515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18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Encriptación robusta y controles de acceso granulares</a:t>
            </a:r>
            <a:endParaRPr lang="en-US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8917" y="2512576"/>
            <a:ext cx="4872633" cy="3207782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45436" y="674965"/>
            <a:ext cx="7425928" cy="13946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450"/>
              </a:lnSpc>
              <a:buNone/>
            </a:pPr>
            <a:r>
              <a:rPr lang="en-US" sz="43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Aplicaciones Prácticas de PACTA en su Empresa</a:t>
            </a:r>
            <a:endParaRPr lang="en-US" sz="4350" dirty="0"/>
          </a:p>
        </p:txBody>
      </p:sp>
      <p:sp>
        <p:nvSpPr>
          <p:cNvPr id="4" name="Shape 1"/>
          <p:cNvSpPr/>
          <p:nvPr/>
        </p:nvSpPr>
        <p:spPr>
          <a:xfrm>
            <a:off x="6345436" y="2437805"/>
            <a:ext cx="3590330" cy="2611755"/>
          </a:xfrm>
          <a:prstGeom prst="roundRect">
            <a:avLst>
              <a:gd name="adj" fmla="val 1410"/>
            </a:avLst>
          </a:prstGeom>
          <a:solidFill>
            <a:srgbClr val="303132"/>
          </a:solidFill>
          <a:ln/>
        </p:spPr>
      </p:sp>
      <p:sp>
        <p:nvSpPr>
          <p:cNvPr id="5" name="Text 2"/>
          <p:cNvSpPr/>
          <p:nvPr/>
        </p:nvSpPr>
        <p:spPr>
          <a:xfrm>
            <a:off x="6590824" y="2683192"/>
            <a:ext cx="3099554" cy="6972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Contratos Comerciales</a:t>
            </a:r>
            <a:endParaRPr lang="en-US" sz="2150" dirty="0"/>
          </a:p>
        </p:txBody>
      </p:sp>
      <p:sp>
        <p:nvSpPr>
          <p:cNvPr id="6" name="Text 3"/>
          <p:cNvSpPr/>
          <p:nvPr/>
        </p:nvSpPr>
        <p:spPr>
          <a:xfrm>
            <a:off x="6590824" y="3527703"/>
            <a:ext cx="3099554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Compraventa de bienes</a:t>
            </a:r>
            <a:endParaRPr lang="en-US" sz="1900" dirty="0"/>
          </a:p>
        </p:txBody>
      </p:sp>
      <p:sp>
        <p:nvSpPr>
          <p:cNvPr id="7" name="Text 4"/>
          <p:cNvSpPr/>
          <p:nvPr/>
        </p:nvSpPr>
        <p:spPr>
          <a:xfrm>
            <a:off x="6590824" y="3981807"/>
            <a:ext cx="3099554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Suministros periódicos</a:t>
            </a:r>
            <a:endParaRPr lang="en-US" sz="1900" dirty="0"/>
          </a:p>
        </p:txBody>
      </p:sp>
      <p:sp>
        <p:nvSpPr>
          <p:cNvPr id="8" name="Text 5"/>
          <p:cNvSpPr/>
          <p:nvPr/>
        </p:nvSpPr>
        <p:spPr>
          <a:xfrm>
            <a:off x="6590824" y="4435912"/>
            <a:ext cx="3099554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Distribución exclusiva</a:t>
            </a:r>
            <a:endParaRPr lang="en-US" sz="1900" dirty="0"/>
          </a:p>
        </p:txBody>
      </p:sp>
      <p:sp>
        <p:nvSpPr>
          <p:cNvPr id="9" name="Shape 6"/>
          <p:cNvSpPr/>
          <p:nvPr/>
        </p:nvSpPr>
        <p:spPr>
          <a:xfrm>
            <a:off x="10181153" y="2437805"/>
            <a:ext cx="3590330" cy="2611755"/>
          </a:xfrm>
          <a:prstGeom prst="roundRect">
            <a:avLst>
              <a:gd name="adj" fmla="val 1410"/>
            </a:avLst>
          </a:prstGeom>
          <a:solidFill>
            <a:srgbClr val="303132"/>
          </a:solidFill>
          <a:ln/>
        </p:spPr>
      </p:sp>
      <p:sp>
        <p:nvSpPr>
          <p:cNvPr id="10" name="Text 7"/>
          <p:cNvSpPr/>
          <p:nvPr/>
        </p:nvSpPr>
        <p:spPr>
          <a:xfrm>
            <a:off x="10426541" y="2683192"/>
            <a:ext cx="3099554" cy="6972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Acuerdos de Servicios</a:t>
            </a:r>
            <a:endParaRPr lang="en-US" sz="2150" dirty="0"/>
          </a:p>
        </p:txBody>
      </p:sp>
      <p:sp>
        <p:nvSpPr>
          <p:cNvPr id="11" name="Text 8"/>
          <p:cNvSpPr/>
          <p:nvPr/>
        </p:nvSpPr>
        <p:spPr>
          <a:xfrm>
            <a:off x="10426541" y="3527703"/>
            <a:ext cx="3099554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Consultoría especializada</a:t>
            </a:r>
            <a:endParaRPr lang="en-US" sz="1900" dirty="0"/>
          </a:p>
        </p:txBody>
      </p:sp>
      <p:sp>
        <p:nvSpPr>
          <p:cNvPr id="12" name="Text 9"/>
          <p:cNvSpPr/>
          <p:nvPr/>
        </p:nvSpPr>
        <p:spPr>
          <a:xfrm>
            <a:off x="10426541" y="3981807"/>
            <a:ext cx="3099554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Mantenimiento técnico</a:t>
            </a:r>
            <a:endParaRPr lang="en-US" sz="1900" dirty="0"/>
          </a:p>
        </p:txBody>
      </p:sp>
      <p:sp>
        <p:nvSpPr>
          <p:cNvPr id="13" name="Text 10"/>
          <p:cNvSpPr/>
          <p:nvPr/>
        </p:nvSpPr>
        <p:spPr>
          <a:xfrm>
            <a:off x="10426541" y="4435912"/>
            <a:ext cx="3099554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Servicios profesionales</a:t>
            </a:r>
            <a:endParaRPr lang="en-US" sz="1900" dirty="0"/>
          </a:p>
        </p:txBody>
      </p:sp>
      <p:sp>
        <p:nvSpPr>
          <p:cNvPr id="14" name="Shape 11"/>
          <p:cNvSpPr/>
          <p:nvPr/>
        </p:nvSpPr>
        <p:spPr>
          <a:xfrm>
            <a:off x="6345436" y="5294948"/>
            <a:ext cx="7425928" cy="2263140"/>
          </a:xfrm>
          <a:prstGeom prst="roundRect">
            <a:avLst>
              <a:gd name="adj" fmla="val 1627"/>
            </a:avLst>
          </a:prstGeom>
          <a:solidFill>
            <a:srgbClr val="303132"/>
          </a:solidFill>
          <a:ln/>
        </p:spPr>
      </p:sp>
      <p:sp>
        <p:nvSpPr>
          <p:cNvPr id="15" name="Text 12"/>
          <p:cNvSpPr/>
          <p:nvPr/>
        </p:nvSpPr>
        <p:spPr>
          <a:xfrm>
            <a:off x="6590824" y="5540335"/>
            <a:ext cx="3076218" cy="3486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Documentos Legales</a:t>
            </a:r>
            <a:endParaRPr lang="en-US" sz="2150" dirty="0"/>
          </a:p>
        </p:txBody>
      </p:sp>
      <p:sp>
        <p:nvSpPr>
          <p:cNvPr id="16" name="Text 13"/>
          <p:cNvSpPr/>
          <p:nvPr/>
        </p:nvSpPr>
        <p:spPr>
          <a:xfrm>
            <a:off x="6590824" y="6036231"/>
            <a:ext cx="6935153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Confidencialidad (NDA)</a:t>
            </a:r>
            <a:endParaRPr lang="en-US" sz="1900" dirty="0"/>
          </a:p>
        </p:txBody>
      </p:sp>
      <p:sp>
        <p:nvSpPr>
          <p:cNvPr id="17" name="Text 14"/>
          <p:cNvSpPr/>
          <p:nvPr/>
        </p:nvSpPr>
        <p:spPr>
          <a:xfrm>
            <a:off x="6590824" y="6490335"/>
            <a:ext cx="6935153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Contratos laborales</a:t>
            </a:r>
            <a:endParaRPr lang="en-US" sz="1900" dirty="0"/>
          </a:p>
        </p:txBody>
      </p:sp>
      <p:sp>
        <p:nvSpPr>
          <p:cNvPr id="18" name="Text 15"/>
          <p:cNvSpPr/>
          <p:nvPr/>
        </p:nvSpPr>
        <p:spPr>
          <a:xfrm>
            <a:off x="6590824" y="6944439"/>
            <a:ext cx="6935153" cy="368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9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Arrendamientos</a:t>
            </a:r>
            <a:endParaRPr lang="en-US" sz="19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485" y="2101572"/>
            <a:ext cx="5137190" cy="4131231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8280" y="790456"/>
            <a:ext cx="7277933" cy="3967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4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Beneficios Tangibles al Implementar PACTA</a:t>
            </a:r>
            <a:endParaRPr lang="en-US" sz="2450" dirty="0"/>
          </a:p>
        </p:txBody>
      </p:sp>
      <p:sp>
        <p:nvSpPr>
          <p:cNvPr id="4" name="Text 1"/>
          <p:cNvSpPr/>
          <p:nvPr/>
        </p:nvSpPr>
        <p:spPr>
          <a:xfrm>
            <a:off x="6238280" y="1466374"/>
            <a:ext cx="7640241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36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40%</a:t>
            </a:r>
            <a:endParaRPr lang="en-US" sz="3600" dirty="0"/>
          </a:p>
        </p:txBody>
      </p:sp>
      <p:sp>
        <p:nvSpPr>
          <p:cNvPr id="5" name="Text 2"/>
          <p:cNvSpPr/>
          <p:nvPr/>
        </p:nvSpPr>
        <p:spPr>
          <a:xfrm>
            <a:off x="9199840" y="2101572"/>
            <a:ext cx="1717000" cy="198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Reducción de costos</a:t>
            </a:r>
            <a:endParaRPr lang="en-US" sz="1200" dirty="0"/>
          </a:p>
        </p:txBody>
      </p:sp>
      <p:sp>
        <p:nvSpPr>
          <p:cNvPr id="6" name="Text 3"/>
          <p:cNvSpPr/>
          <p:nvPr/>
        </p:nvSpPr>
        <p:spPr>
          <a:xfrm>
            <a:off x="6238280" y="2383631"/>
            <a:ext cx="7640241" cy="2094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Disminución en gastos operativos anuales</a:t>
            </a:r>
            <a:endParaRPr lang="en-US" sz="1050" dirty="0"/>
          </a:p>
        </p:txBody>
      </p:sp>
      <p:sp>
        <p:nvSpPr>
          <p:cNvPr id="7" name="Text 4"/>
          <p:cNvSpPr/>
          <p:nvPr/>
        </p:nvSpPr>
        <p:spPr>
          <a:xfrm>
            <a:off x="6238280" y="3081695"/>
            <a:ext cx="7640241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36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30%</a:t>
            </a:r>
            <a:endParaRPr lang="en-US" sz="3600" dirty="0"/>
          </a:p>
        </p:txBody>
      </p:sp>
      <p:sp>
        <p:nvSpPr>
          <p:cNvPr id="8" name="Text 5"/>
          <p:cNvSpPr/>
          <p:nvPr/>
        </p:nvSpPr>
        <p:spPr>
          <a:xfrm>
            <a:off x="9245560" y="3716893"/>
            <a:ext cx="1625679" cy="198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Productividad legal</a:t>
            </a:r>
            <a:endParaRPr lang="en-US" sz="1200" dirty="0"/>
          </a:p>
        </p:txBody>
      </p:sp>
      <p:sp>
        <p:nvSpPr>
          <p:cNvPr id="9" name="Text 6"/>
          <p:cNvSpPr/>
          <p:nvPr/>
        </p:nvSpPr>
        <p:spPr>
          <a:xfrm>
            <a:off x="6238280" y="3998952"/>
            <a:ext cx="7640241" cy="2094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Aumento en eficiencia del departamento jurídico</a:t>
            </a:r>
            <a:endParaRPr lang="en-US" sz="1050" dirty="0"/>
          </a:p>
        </p:txBody>
      </p:sp>
      <p:sp>
        <p:nvSpPr>
          <p:cNvPr id="10" name="Text 7"/>
          <p:cNvSpPr/>
          <p:nvPr/>
        </p:nvSpPr>
        <p:spPr>
          <a:xfrm>
            <a:off x="6238280" y="4697016"/>
            <a:ext cx="7640241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36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25%</a:t>
            </a:r>
            <a:endParaRPr lang="en-US" sz="3600" dirty="0"/>
          </a:p>
        </p:txBody>
      </p:sp>
      <p:sp>
        <p:nvSpPr>
          <p:cNvPr id="11" name="Text 8"/>
          <p:cNvSpPr/>
          <p:nvPr/>
        </p:nvSpPr>
        <p:spPr>
          <a:xfrm>
            <a:off x="9169241" y="5332214"/>
            <a:ext cx="1778198" cy="198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Mitigación de riesgos</a:t>
            </a:r>
            <a:endParaRPr lang="en-US" sz="1200" dirty="0"/>
          </a:p>
        </p:txBody>
      </p:sp>
      <p:sp>
        <p:nvSpPr>
          <p:cNvPr id="12" name="Text 9"/>
          <p:cNvSpPr/>
          <p:nvPr/>
        </p:nvSpPr>
        <p:spPr>
          <a:xfrm>
            <a:off x="6238280" y="5614273"/>
            <a:ext cx="7640241" cy="2094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Reducción de incumplimientos contractuales</a:t>
            </a:r>
            <a:endParaRPr lang="en-US" sz="1050" dirty="0"/>
          </a:p>
        </p:txBody>
      </p:sp>
      <p:sp>
        <p:nvSpPr>
          <p:cNvPr id="13" name="Text 10"/>
          <p:cNvSpPr/>
          <p:nvPr/>
        </p:nvSpPr>
        <p:spPr>
          <a:xfrm>
            <a:off x="6238280" y="6312337"/>
            <a:ext cx="7640241" cy="4607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600"/>
              </a:lnSpc>
              <a:buNone/>
            </a:pPr>
            <a:r>
              <a:rPr lang="en-US" sz="36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100%</a:t>
            </a:r>
            <a:endParaRPr lang="en-US" sz="3600" dirty="0"/>
          </a:p>
        </p:txBody>
      </p:sp>
      <p:sp>
        <p:nvSpPr>
          <p:cNvPr id="14" name="Text 11"/>
          <p:cNvSpPr/>
          <p:nvPr/>
        </p:nvSpPr>
        <p:spPr>
          <a:xfrm>
            <a:off x="9264848" y="6947535"/>
            <a:ext cx="1586984" cy="1983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550"/>
              </a:lnSpc>
              <a:buNone/>
            </a:pPr>
            <a:r>
              <a:rPr lang="en-US" sz="120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Control mejorado</a:t>
            </a:r>
            <a:endParaRPr lang="en-US" sz="1200" dirty="0"/>
          </a:p>
        </p:txBody>
      </p:sp>
      <p:sp>
        <p:nvSpPr>
          <p:cNvPr id="15" name="Text 12"/>
          <p:cNvSpPr/>
          <p:nvPr/>
        </p:nvSpPr>
        <p:spPr>
          <a:xfrm>
            <a:off x="6238280" y="7229594"/>
            <a:ext cx="7640241" cy="2094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1600"/>
              </a:lnSpc>
              <a:buNone/>
            </a:pPr>
            <a:r>
              <a:rPr lang="en-US" sz="10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Visibilidad completa del ciclo contractual</a:t>
            </a:r>
            <a:endParaRPr lang="en-US" sz="10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38056" y="501372"/>
            <a:ext cx="10445472" cy="51792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050"/>
              </a:lnSpc>
              <a:buNone/>
            </a:pPr>
            <a:r>
              <a:rPr lang="en-US" sz="325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Métricas de Éxito y Retorno de la Inversión (ROI)</a:t>
            </a:r>
            <a:endParaRPr lang="en-US" sz="32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158" y="1383863"/>
            <a:ext cx="12291512" cy="6379725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5825490" y="8315206"/>
            <a:ext cx="182285" cy="182285"/>
          </a:xfrm>
          <a:prstGeom prst="roundRect">
            <a:avLst>
              <a:gd name="adj" fmla="val 10033"/>
            </a:avLst>
          </a:prstGeom>
          <a:solidFill>
            <a:srgbClr val="636363"/>
          </a:solidFill>
          <a:ln/>
        </p:spPr>
      </p:sp>
      <p:sp>
        <p:nvSpPr>
          <p:cNvPr id="5" name="Text 2"/>
          <p:cNvSpPr/>
          <p:nvPr/>
        </p:nvSpPr>
        <p:spPr>
          <a:xfrm>
            <a:off x="6068735" y="8315206"/>
            <a:ext cx="1170265" cy="182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Antes de PACTA</a:t>
            </a:r>
            <a:endParaRPr lang="en-US" sz="1400" dirty="0"/>
          </a:p>
        </p:txBody>
      </p:sp>
      <p:sp>
        <p:nvSpPr>
          <p:cNvPr id="6" name="Shape 3"/>
          <p:cNvSpPr/>
          <p:nvPr/>
        </p:nvSpPr>
        <p:spPr>
          <a:xfrm>
            <a:off x="7391400" y="8315206"/>
            <a:ext cx="182285" cy="182285"/>
          </a:xfrm>
          <a:prstGeom prst="roundRect">
            <a:avLst>
              <a:gd name="adj" fmla="val 10033"/>
            </a:avLst>
          </a:prstGeom>
          <a:solidFill>
            <a:srgbClr val="ABABAB"/>
          </a:solidFill>
          <a:ln/>
        </p:spPr>
      </p:sp>
      <p:sp>
        <p:nvSpPr>
          <p:cNvPr id="7" name="Text 4"/>
          <p:cNvSpPr/>
          <p:nvPr/>
        </p:nvSpPr>
        <p:spPr>
          <a:xfrm>
            <a:off x="7634645" y="8315206"/>
            <a:ext cx="1391483" cy="182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00"/>
              </a:lnSpc>
              <a:buNone/>
            </a:pPr>
            <a:r>
              <a:rPr lang="en-US" sz="140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Después de PACTA</a:t>
            </a:r>
            <a:endParaRPr lang="en-US" sz="1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63798" y="688658"/>
            <a:ext cx="8890040" cy="560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FFFFF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Modelo de Implementación de PACTA</a:t>
            </a:r>
            <a:endParaRPr lang="en-US" sz="3500" dirty="0"/>
          </a:p>
        </p:txBody>
      </p:sp>
      <p:sp>
        <p:nvSpPr>
          <p:cNvPr id="3" name="Shape 1"/>
          <p:cNvSpPr/>
          <p:nvPr/>
        </p:nvSpPr>
        <p:spPr>
          <a:xfrm>
            <a:off x="7303770" y="1644491"/>
            <a:ext cx="22860" cy="5896332"/>
          </a:xfrm>
          <a:prstGeom prst="roundRect">
            <a:avLst>
              <a:gd name="adj" fmla="val 129570"/>
            </a:avLst>
          </a:prstGeom>
          <a:solidFill>
            <a:srgbClr val="494A4B"/>
          </a:solidFill>
          <a:ln/>
        </p:spPr>
      </p:sp>
      <p:sp>
        <p:nvSpPr>
          <p:cNvPr id="4" name="Shape 2"/>
          <p:cNvSpPr/>
          <p:nvPr/>
        </p:nvSpPr>
        <p:spPr>
          <a:xfrm>
            <a:off x="6523613" y="1855113"/>
            <a:ext cx="592336" cy="22860"/>
          </a:xfrm>
          <a:prstGeom prst="roundRect">
            <a:avLst>
              <a:gd name="adj" fmla="val 129570"/>
            </a:avLst>
          </a:prstGeom>
          <a:solidFill>
            <a:srgbClr val="494A4B"/>
          </a:solidFill>
          <a:ln/>
        </p:spPr>
      </p:sp>
      <p:sp>
        <p:nvSpPr>
          <p:cNvPr id="5" name="Shape 3"/>
          <p:cNvSpPr/>
          <p:nvPr/>
        </p:nvSpPr>
        <p:spPr>
          <a:xfrm>
            <a:off x="7093089" y="1644491"/>
            <a:ext cx="444222" cy="44422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</p:sp>
      <p:pic>
        <p:nvPicPr>
          <p:cNvPr id="6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0540" y="1698308"/>
            <a:ext cx="269200" cy="33647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4084082" y="1712357"/>
            <a:ext cx="2243852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Evaluación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863798" y="2111335"/>
            <a:ext cx="546413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Análisis detallado de necesidades específicas de su empresa</a:t>
            </a:r>
            <a:endParaRPr lang="en-US" sz="1550" dirty="0"/>
          </a:p>
        </p:txBody>
      </p:sp>
      <p:sp>
        <p:nvSpPr>
          <p:cNvPr id="9" name="Shape 6"/>
          <p:cNvSpPr/>
          <p:nvPr/>
        </p:nvSpPr>
        <p:spPr>
          <a:xfrm>
            <a:off x="7514451" y="3039904"/>
            <a:ext cx="592336" cy="22860"/>
          </a:xfrm>
          <a:prstGeom prst="roundRect">
            <a:avLst>
              <a:gd name="adj" fmla="val 129570"/>
            </a:avLst>
          </a:prstGeom>
          <a:solidFill>
            <a:srgbClr val="494A4B"/>
          </a:solidFill>
          <a:ln/>
        </p:spPr>
      </p:sp>
      <p:sp>
        <p:nvSpPr>
          <p:cNvPr id="10" name="Shape 7"/>
          <p:cNvSpPr/>
          <p:nvPr/>
        </p:nvSpPr>
        <p:spPr>
          <a:xfrm>
            <a:off x="7093089" y="2829282"/>
            <a:ext cx="444222" cy="44422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</p:sp>
      <p:pic>
        <p:nvPicPr>
          <p:cNvPr id="11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80540" y="2883098"/>
            <a:ext cx="269200" cy="336471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8302466" y="2897148"/>
            <a:ext cx="2243852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Configuración</a:t>
            </a:r>
            <a:endParaRPr lang="en-US" sz="1750" dirty="0"/>
          </a:p>
        </p:txBody>
      </p:sp>
      <p:sp>
        <p:nvSpPr>
          <p:cNvPr id="13" name="Text 9"/>
          <p:cNvSpPr/>
          <p:nvPr/>
        </p:nvSpPr>
        <p:spPr>
          <a:xfrm>
            <a:off x="8302466" y="3296126"/>
            <a:ext cx="546413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Personalización de la plataforma según sus requerimientos</a:t>
            </a:r>
            <a:endParaRPr lang="en-US" sz="1550" dirty="0"/>
          </a:p>
        </p:txBody>
      </p:sp>
      <p:sp>
        <p:nvSpPr>
          <p:cNvPr id="14" name="Shape 10"/>
          <p:cNvSpPr/>
          <p:nvPr/>
        </p:nvSpPr>
        <p:spPr>
          <a:xfrm>
            <a:off x="6523613" y="4061103"/>
            <a:ext cx="592336" cy="22860"/>
          </a:xfrm>
          <a:prstGeom prst="roundRect">
            <a:avLst>
              <a:gd name="adj" fmla="val 129570"/>
            </a:avLst>
          </a:prstGeom>
          <a:solidFill>
            <a:srgbClr val="494A4B"/>
          </a:solidFill>
          <a:ln/>
        </p:spPr>
      </p:sp>
      <p:sp>
        <p:nvSpPr>
          <p:cNvPr id="15" name="Shape 11"/>
          <p:cNvSpPr/>
          <p:nvPr/>
        </p:nvSpPr>
        <p:spPr>
          <a:xfrm>
            <a:off x="7093089" y="3850481"/>
            <a:ext cx="444222" cy="44422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</p:sp>
      <p:pic>
        <p:nvPicPr>
          <p:cNvPr id="16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0540" y="3904297"/>
            <a:ext cx="269200" cy="336471"/>
          </a:xfrm>
          <a:prstGeom prst="rect">
            <a:avLst/>
          </a:prstGeom>
        </p:spPr>
      </p:pic>
      <p:sp>
        <p:nvSpPr>
          <p:cNvPr id="17" name="Text 12"/>
          <p:cNvSpPr/>
          <p:nvPr/>
        </p:nvSpPr>
        <p:spPr>
          <a:xfrm>
            <a:off x="4084082" y="3918347"/>
            <a:ext cx="2243852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Integración</a:t>
            </a:r>
            <a:endParaRPr lang="en-US" sz="1750" dirty="0"/>
          </a:p>
        </p:txBody>
      </p:sp>
      <p:sp>
        <p:nvSpPr>
          <p:cNvPr id="18" name="Text 13"/>
          <p:cNvSpPr/>
          <p:nvPr/>
        </p:nvSpPr>
        <p:spPr>
          <a:xfrm>
            <a:off x="863798" y="4317325"/>
            <a:ext cx="546413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Conexión con sus sistemas empresariales existentes</a:t>
            </a:r>
            <a:endParaRPr lang="en-US" sz="1550" dirty="0"/>
          </a:p>
        </p:txBody>
      </p:sp>
      <p:sp>
        <p:nvSpPr>
          <p:cNvPr id="19" name="Shape 14"/>
          <p:cNvSpPr/>
          <p:nvPr/>
        </p:nvSpPr>
        <p:spPr>
          <a:xfrm>
            <a:off x="7514451" y="5082421"/>
            <a:ext cx="592336" cy="22860"/>
          </a:xfrm>
          <a:prstGeom prst="roundRect">
            <a:avLst>
              <a:gd name="adj" fmla="val 129570"/>
            </a:avLst>
          </a:prstGeom>
          <a:solidFill>
            <a:srgbClr val="494A4B"/>
          </a:solidFill>
          <a:ln/>
        </p:spPr>
      </p:sp>
      <p:sp>
        <p:nvSpPr>
          <p:cNvPr id="20" name="Shape 15"/>
          <p:cNvSpPr/>
          <p:nvPr/>
        </p:nvSpPr>
        <p:spPr>
          <a:xfrm>
            <a:off x="7093089" y="4871799"/>
            <a:ext cx="444222" cy="44422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</p:sp>
      <p:pic>
        <p:nvPicPr>
          <p:cNvPr id="21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80540" y="4925616"/>
            <a:ext cx="269200" cy="336471"/>
          </a:xfrm>
          <a:prstGeom prst="rect">
            <a:avLst/>
          </a:prstGeom>
        </p:spPr>
      </p:pic>
      <p:sp>
        <p:nvSpPr>
          <p:cNvPr id="22" name="Text 16"/>
          <p:cNvSpPr/>
          <p:nvPr/>
        </p:nvSpPr>
        <p:spPr>
          <a:xfrm>
            <a:off x="8302466" y="4939665"/>
            <a:ext cx="2243852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Capacitación</a:t>
            </a:r>
            <a:endParaRPr lang="en-US" sz="1750" dirty="0"/>
          </a:p>
        </p:txBody>
      </p:sp>
      <p:sp>
        <p:nvSpPr>
          <p:cNvPr id="23" name="Text 17"/>
          <p:cNvSpPr/>
          <p:nvPr/>
        </p:nvSpPr>
        <p:spPr>
          <a:xfrm>
            <a:off x="8302466" y="5338643"/>
            <a:ext cx="546413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Formación completa del personal y acompañamiento inicial</a:t>
            </a:r>
            <a:endParaRPr lang="en-US" sz="1550" dirty="0"/>
          </a:p>
        </p:txBody>
      </p:sp>
      <p:sp>
        <p:nvSpPr>
          <p:cNvPr id="24" name="Shape 18"/>
          <p:cNvSpPr/>
          <p:nvPr/>
        </p:nvSpPr>
        <p:spPr>
          <a:xfrm>
            <a:off x="6523613" y="6103739"/>
            <a:ext cx="592336" cy="22860"/>
          </a:xfrm>
          <a:prstGeom prst="roundRect">
            <a:avLst>
              <a:gd name="adj" fmla="val 129570"/>
            </a:avLst>
          </a:prstGeom>
          <a:solidFill>
            <a:srgbClr val="494A4B"/>
          </a:solidFill>
          <a:ln/>
        </p:spPr>
      </p:sp>
      <p:sp>
        <p:nvSpPr>
          <p:cNvPr id="25" name="Shape 19"/>
          <p:cNvSpPr/>
          <p:nvPr/>
        </p:nvSpPr>
        <p:spPr>
          <a:xfrm>
            <a:off x="7093089" y="5893118"/>
            <a:ext cx="444222" cy="444222"/>
          </a:xfrm>
          <a:prstGeom prst="roundRect">
            <a:avLst>
              <a:gd name="adj" fmla="val 6668"/>
            </a:avLst>
          </a:prstGeom>
          <a:solidFill>
            <a:srgbClr val="303132"/>
          </a:solidFill>
          <a:ln/>
        </p:spPr>
      </p:sp>
      <p:pic>
        <p:nvPicPr>
          <p:cNvPr id="26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80540" y="5946934"/>
            <a:ext cx="269200" cy="336471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4084082" y="5960983"/>
            <a:ext cx="2243852" cy="2805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200"/>
              </a:lnSpc>
              <a:buNone/>
            </a:pPr>
            <a:r>
              <a:rPr lang="en-US" sz="1750" b="1" dirty="0">
                <a:solidFill>
                  <a:srgbClr val="E2E6E9"/>
                </a:solidFill>
                <a:latin typeface="Montserrat Bold" pitchFamily="34" charset="0"/>
                <a:ea typeface="Montserrat Bold" pitchFamily="34" charset="-122"/>
                <a:cs typeface="Montserrat Bold" pitchFamily="34" charset="-120"/>
              </a:rPr>
              <a:t>Soporte</a:t>
            </a:r>
            <a:endParaRPr lang="en-US" sz="1750" dirty="0"/>
          </a:p>
        </p:txBody>
      </p:sp>
      <p:sp>
        <p:nvSpPr>
          <p:cNvPr id="28" name="Text 21"/>
          <p:cNvSpPr/>
          <p:nvPr/>
        </p:nvSpPr>
        <p:spPr>
          <a:xfrm>
            <a:off x="863798" y="6359962"/>
            <a:ext cx="5464135" cy="296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300"/>
              </a:lnSpc>
              <a:buNone/>
            </a:pPr>
            <a:r>
              <a:rPr lang="en-US" sz="1550" dirty="0">
                <a:solidFill>
                  <a:srgbClr val="E2E6E9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Asistencia continua y actualizaciones periódicas</a:t>
            </a:r>
            <a:endParaRPr lang="en-US" sz="15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375</Words>
  <Application>Microsoft Office PowerPoint</Application>
  <PresentationFormat>Personalizado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4" baseType="lpstr">
      <vt:lpstr>Source Sans Pro</vt:lpstr>
      <vt:lpstr>Arial</vt:lpstr>
      <vt:lpstr>Montserrat Bold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Jelvys Triana Castro</cp:lastModifiedBy>
  <cp:revision>4</cp:revision>
  <dcterms:created xsi:type="dcterms:W3CDTF">2025-04-29T20:56:20Z</dcterms:created>
  <dcterms:modified xsi:type="dcterms:W3CDTF">2025-04-30T20:07:13Z</dcterms:modified>
</cp:coreProperties>
</file>