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ess Start 2P"/>
      <p:regular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essStart2P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Punch Card Music Box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Maurice Woods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ASEN 5519  ::  Final Project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Punch Card Music Box</a:t>
            </a:r>
          </a:p>
        </p:txBody>
      </p:sp>
      <p:sp>
        <p:nvSpPr>
          <p:cNvPr id="333" name="Shape 333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Maurice Woods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ASEN 5519  ::  Final Project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Description </a:t>
            </a: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:: Design and Motivation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7752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Maurice Woods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405600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ASEN 5519  ::  Final Project</a:t>
            </a:r>
          </a:p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636047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/>
              <a:t>Punch Card Music Box  ::  Slide 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of 7</a:t>
            </a:r>
          </a:p>
        </p:txBody>
      </p:sp>
      <p:sp>
        <p:nvSpPr>
          <p:cNvPr id="69" name="Shape 69">
            <a:hlinkClick/>
          </p:cNvPr>
          <p:cNvSpPr/>
          <p:nvPr/>
        </p:nvSpPr>
        <p:spPr>
          <a:xfrm>
            <a:off x="2493450" y="1315775"/>
            <a:ext cx="4157099" cy="3117824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Description </a:t>
            </a: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:: Design and Motivation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923875"/>
            <a:ext cx="4418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As a testament to historical inefficiencies of computer programming...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“Create a music box that, much like a player piano, uses punch cards as an input to play certain, sequenced tones automatically...”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settings include...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Optical sensors detect punch holes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Variable tempo set by user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2 notes w/ range of ~2 octaves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1 note w/ range of ~6 octaves</a:t>
            </a:r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7752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Maurice Woods</a:t>
            </a:r>
          </a:p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3405600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ASEN 5519  ::  Final Project</a:t>
            </a:r>
          </a:p>
        </p:txBody>
      </p:sp>
      <p:sp>
        <p:nvSpPr>
          <p:cNvPr id="78" name="Shape 78"/>
          <p:cNvSpPr txBox="1"/>
          <p:nvPr>
            <p:ph idx="4" type="body"/>
          </p:nvPr>
        </p:nvSpPr>
        <p:spPr>
          <a:xfrm>
            <a:off x="636047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/>
              <a:t>Punch Card Music Box  ::  Slide 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of 7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48" y="1310025"/>
            <a:ext cx="34374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0" l="0" r="0" t="189"/>
          <a:stretch/>
        </p:blipFill>
        <p:spPr>
          <a:xfrm>
            <a:off x="5864550" y="1129275"/>
            <a:ext cx="1932425" cy="346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5074" y="1921502"/>
            <a:ext cx="3864401" cy="168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Shape 83"/>
          <p:cNvGrpSpPr/>
          <p:nvPr/>
        </p:nvGrpSpPr>
        <p:grpSpPr>
          <a:xfrm>
            <a:off x="5118050" y="1964500"/>
            <a:ext cx="3722100" cy="1633873"/>
            <a:chOff x="5118050" y="1964500"/>
            <a:chExt cx="3722100" cy="1633873"/>
          </a:xfrm>
        </p:grpSpPr>
        <p:sp>
          <p:nvSpPr>
            <p:cNvPr id="84" name="Shape 84"/>
            <p:cNvSpPr/>
            <p:nvPr/>
          </p:nvSpPr>
          <p:spPr>
            <a:xfrm>
              <a:off x="5118050" y="1964500"/>
              <a:ext cx="3722100" cy="71100"/>
            </a:xfrm>
            <a:prstGeom prst="rect">
              <a:avLst/>
            </a:prstGeom>
            <a:solidFill>
              <a:srgbClr val="F4CCCC">
                <a:alpha val="64230"/>
              </a:srgbClr>
            </a:solidFill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Servo Feed Holes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118050" y="3527273"/>
              <a:ext cx="3722100" cy="71100"/>
            </a:xfrm>
            <a:prstGeom prst="rect">
              <a:avLst/>
            </a:prstGeom>
            <a:solidFill>
              <a:srgbClr val="F4CCCC">
                <a:alpha val="64230"/>
              </a:srgbClr>
            </a:solidFill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5118050" y="2268225"/>
            <a:ext cx="3722100" cy="1258524"/>
            <a:chOff x="5118050" y="2268225"/>
            <a:chExt cx="3722100" cy="1258524"/>
          </a:xfrm>
        </p:grpSpPr>
        <p:sp>
          <p:nvSpPr>
            <p:cNvPr id="87" name="Shape 87"/>
            <p:cNvSpPr/>
            <p:nvPr/>
          </p:nvSpPr>
          <p:spPr>
            <a:xfrm>
              <a:off x="5118050" y="2268225"/>
              <a:ext cx="3722100" cy="612299"/>
            </a:xfrm>
            <a:prstGeom prst="rect">
              <a:avLst/>
            </a:prstGeom>
            <a:solidFill>
              <a:srgbClr val="C9DAF8">
                <a:alpha val="64230"/>
              </a:srgbClr>
            </a:solidFill>
            <a:ln cap="flat" cmpd="sng" w="2857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1155CC"/>
                  </a:solidFill>
                  <a:latin typeface="Oswald"/>
                  <a:ea typeface="Oswald"/>
                  <a:cs typeface="Oswald"/>
                  <a:sym typeface="Oswald"/>
                </a:rPr>
                <a:t>Note 1   (5 bits)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5118050" y="2914450"/>
              <a:ext cx="3722100" cy="612299"/>
            </a:xfrm>
            <a:prstGeom prst="rect">
              <a:avLst/>
            </a:prstGeom>
            <a:solidFill>
              <a:srgbClr val="D9EAD3">
                <a:alpha val="71920"/>
              </a:srgbClr>
            </a:solidFill>
            <a:ln cap="flat" cmpd="sng" w="2857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38761D"/>
                  </a:solidFill>
                  <a:latin typeface="Oswald"/>
                  <a:ea typeface="Oswald"/>
                  <a:cs typeface="Oswald"/>
                  <a:sym typeface="Oswald"/>
                </a:rPr>
                <a:t>Note 1   (5 bits)</a:t>
              </a:r>
            </a:p>
          </p:txBody>
        </p:sp>
      </p:grpSp>
      <p:sp>
        <p:nvSpPr>
          <p:cNvPr id="89" name="Shape 89"/>
          <p:cNvSpPr/>
          <p:nvPr/>
        </p:nvSpPr>
        <p:spPr>
          <a:xfrm>
            <a:off x="5118050" y="2035700"/>
            <a:ext cx="3722100" cy="198600"/>
          </a:xfrm>
          <a:prstGeom prst="rect">
            <a:avLst/>
          </a:prstGeom>
          <a:solidFill>
            <a:srgbClr val="FFE7AD">
              <a:alpha val="71150"/>
            </a:srgbClr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BF9000"/>
                </a:solidFill>
                <a:latin typeface="Oswald"/>
                <a:ea typeface="Oswald"/>
                <a:cs typeface="Oswald"/>
                <a:sym typeface="Oswald"/>
              </a:rPr>
              <a:t>Grey Code    (Positioning/Encoding)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Mechanical Overview </a:t>
            </a: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:: Structure and Assembly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65925" y="1152475"/>
            <a:ext cx="410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Punchcard provides space for: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80 lines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Line is 10 bits (+2 added grey bits)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 u="sng"/>
              <a:t>Alternate</a:t>
            </a:r>
            <a:r>
              <a:rPr lang="en"/>
              <a:t>: 1 line w/ two 5-bit notes</a:t>
            </a:r>
            <a:br>
              <a:rPr lang="en"/>
            </a:br>
            <a:r>
              <a:rPr lang="en"/>
              <a:t>	      1 line w/ one 7-bit note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Memory can be linked for: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3 x 928 note sequences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928</a:t>
            </a:r>
            <a:r>
              <a:rPr lang="en" sz="800"/>
              <a:t>1/16th notes</a:t>
            </a:r>
            <a:r>
              <a:rPr lang="en" sz="1200"/>
              <a:t> </a:t>
            </a:r>
            <a:r>
              <a:rPr lang="en"/>
              <a:t>= 58</a:t>
            </a:r>
            <a:r>
              <a:rPr lang="en" sz="800"/>
              <a:t>measures in 4/4  </a:t>
            </a:r>
            <a:r>
              <a:rPr lang="en"/>
              <a:t>= 3.8</a:t>
            </a:r>
            <a:r>
              <a:rPr lang="en" sz="800"/>
              <a:t>min </a:t>
            </a:r>
            <a:r>
              <a:rPr lang="en"/>
              <a:t>-</a:t>
            </a:r>
            <a:r>
              <a:rPr lang="en" sz="800"/>
              <a:t> </a:t>
            </a:r>
            <a:r>
              <a:rPr lang="en"/>
              <a:t>1.2</a:t>
            </a:r>
            <a:r>
              <a:rPr lang="en" sz="800"/>
              <a:t>min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7752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Maurice Woods</a:t>
            </a:r>
          </a:p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3405600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ASEN 5519  ::  Final Project</a:t>
            </a:r>
          </a:p>
        </p:txBody>
      </p:sp>
      <p:sp>
        <p:nvSpPr>
          <p:cNvPr id="98" name="Shape 98"/>
          <p:cNvSpPr txBox="1"/>
          <p:nvPr>
            <p:ph idx="4" type="body"/>
          </p:nvPr>
        </p:nvSpPr>
        <p:spPr>
          <a:xfrm>
            <a:off x="636047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/>
              <a:t>Punch Card Music Box  ::  Slide 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of 7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2311675" y="7149824"/>
            <a:ext cx="4697825" cy="2052349"/>
            <a:chOff x="2790400" y="6884774"/>
            <a:chExt cx="4697825" cy="2052349"/>
          </a:xfrm>
        </p:grpSpPr>
        <p:pic>
          <p:nvPicPr>
            <p:cNvPr id="101" name="Shape 1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90400" y="6884774"/>
              <a:ext cx="4697825" cy="20523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" name="Shape 102"/>
            <p:cNvGrpSpPr/>
            <p:nvPr/>
          </p:nvGrpSpPr>
          <p:grpSpPr>
            <a:xfrm>
              <a:off x="2867126" y="6937109"/>
              <a:ext cx="4524957" cy="1986299"/>
              <a:chOff x="5118050" y="1964500"/>
              <a:chExt cx="3722100" cy="1633873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x="5118050" y="1964500"/>
                <a:ext cx="3722100" cy="71100"/>
              </a:xfrm>
              <a:prstGeom prst="rect">
                <a:avLst/>
              </a:prstGeom>
              <a:solidFill>
                <a:srgbClr val="F4CCCC">
                  <a:alpha val="64230"/>
                </a:srgbClr>
              </a:solidFill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>
                    <a:solidFill>
                      <a:srgbClr val="CC0000"/>
                    </a:solidFill>
                    <a:latin typeface="Oswald"/>
                    <a:ea typeface="Oswald"/>
                    <a:cs typeface="Oswald"/>
                    <a:sym typeface="Oswald"/>
                  </a:rPr>
                  <a:t>Servo Feed Holes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5118050" y="3527273"/>
                <a:ext cx="3722100" cy="71100"/>
              </a:xfrm>
              <a:prstGeom prst="rect">
                <a:avLst/>
              </a:prstGeom>
              <a:solidFill>
                <a:srgbClr val="F4CCCC">
                  <a:alpha val="64230"/>
                </a:srgbClr>
              </a:solidFill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Shape 105"/>
            <p:cNvGrpSpPr/>
            <p:nvPr/>
          </p:nvGrpSpPr>
          <p:grpSpPr>
            <a:xfrm>
              <a:off x="2867126" y="7306347"/>
              <a:ext cx="4524957" cy="1529988"/>
              <a:chOff x="5118050" y="2268225"/>
              <a:chExt cx="3722100" cy="1258524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5118050" y="2268225"/>
                <a:ext cx="3722100" cy="612299"/>
              </a:xfrm>
              <a:prstGeom prst="rect">
                <a:avLst/>
              </a:prstGeom>
              <a:solidFill>
                <a:srgbClr val="C9DAF8">
                  <a:alpha val="64230"/>
                </a:srgbClr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1155CC"/>
                    </a:solidFill>
                    <a:latin typeface="Oswald"/>
                    <a:ea typeface="Oswald"/>
                    <a:cs typeface="Oswald"/>
                    <a:sym typeface="Oswald"/>
                  </a:rPr>
                  <a:t>Note 1   (5 bits)</a:t>
                </a: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5118050" y="2914450"/>
                <a:ext cx="3722100" cy="612299"/>
              </a:xfrm>
              <a:prstGeom prst="rect">
                <a:avLst/>
              </a:prstGeom>
              <a:solidFill>
                <a:srgbClr val="D9EAD3">
                  <a:alpha val="71920"/>
                </a:srgbClr>
              </a:solidFill>
              <a:ln cap="flat" cmpd="sng" w="2857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38761D"/>
                    </a:solidFill>
                    <a:latin typeface="Oswald"/>
                    <a:ea typeface="Oswald"/>
                    <a:cs typeface="Oswald"/>
                    <a:sym typeface="Oswald"/>
                  </a:rPr>
                  <a:t>Note 1   (5 bits)</a:t>
                </a:r>
              </a:p>
            </p:txBody>
          </p:sp>
        </p:grpSp>
        <p:sp>
          <p:nvSpPr>
            <p:cNvPr id="108" name="Shape 108"/>
            <p:cNvSpPr/>
            <p:nvPr/>
          </p:nvSpPr>
          <p:spPr>
            <a:xfrm>
              <a:off x="2866957" y="7023600"/>
              <a:ext cx="4524899" cy="241499"/>
            </a:xfrm>
            <a:prstGeom prst="rect">
              <a:avLst/>
            </a:prstGeom>
            <a:solidFill>
              <a:srgbClr val="FFE7AD">
                <a:alpha val="71150"/>
              </a:srgbClr>
            </a:solidFill>
            <a:ln cap="flat" cmpd="sng" w="28575">
              <a:solidFill>
                <a:srgbClr val="F1C23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BF9000"/>
                  </a:solidFill>
                  <a:latin typeface="Oswald"/>
                  <a:ea typeface="Oswald"/>
                  <a:cs typeface="Oswald"/>
                  <a:sym typeface="Oswald"/>
                </a:rPr>
                <a:t>Grey Code    (Positioning/Encoding)</a:t>
              </a:r>
            </a:p>
          </p:txBody>
        </p:sp>
      </p:grp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350" y="1168700"/>
            <a:ext cx="4369924" cy="33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5" type="body"/>
          </p:nvPr>
        </p:nvSpPr>
        <p:spPr>
          <a:xfrm>
            <a:off x="2824576" y="3775181"/>
            <a:ext cx="1355100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@60bpm     @200bpm</a:t>
            </a:r>
          </a:p>
        </p:txBody>
      </p:sp>
      <p:sp>
        <p:nvSpPr>
          <p:cNvPr id="111" name="Shape 111"/>
          <p:cNvSpPr/>
          <p:nvPr/>
        </p:nvSpPr>
        <p:spPr>
          <a:xfrm rot="-5400000">
            <a:off x="6434150" y="2180399"/>
            <a:ext cx="227099" cy="129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 rot="-5400000">
            <a:off x="6434100" y="455374"/>
            <a:ext cx="227099" cy="326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879425" y="1670325"/>
            <a:ext cx="1355100" cy="2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7-bit range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879425" y="2356125"/>
            <a:ext cx="1355100" cy="2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5-bit range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Mechanical Overview </a:t>
            </a: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:: Structure and Assembly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    1	   x	Continuous Servo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(12x2) x	Infrared Emitter / Detectors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1	   x	PIC Baseboard </a:t>
            </a:r>
            <a:r>
              <a:rPr lang="en" sz="800"/>
              <a:t>(MCU, Potentiometer, and LCD)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3	   x	Piezo Speakers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2    x	Pushbutton Switch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1 	   x	Enclosure </a:t>
            </a:r>
            <a:r>
              <a:rPr lang="en" sz="800"/>
              <a:t>(Feed Roller and Blackout Slot)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≤28  x	Punch Card(s)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7752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Maurice Woods</a:t>
            </a:r>
          </a:p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3405600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ASEN 5519  ::  Final Project</a:t>
            </a:r>
          </a:p>
        </p:txBody>
      </p:sp>
      <p:sp>
        <p:nvSpPr>
          <p:cNvPr id="123" name="Shape 123"/>
          <p:cNvSpPr txBox="1"/>
          <p:nvPr>
            <p:ph idx="4" type="body"/>
          </p:nvPr>
        </p:nvSpPr>
        <p:spPr>
          <a:xfrm>
            <a:off x="636047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/>
              <a:t>Punch Card Music Box  ::  Slide 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of 7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50" y="1260591"/>
            <a:ext cx="4503899" cy="33539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2824350" y="1404712"/>
            <a:ext cx="5034675" cy="2855412"/>
            <a:chOff x="2824350" y="1404712"/>
            <a:chExt cx="5034675" cy="2855412"/>
          </a:xfrm>
        </p:grpSpPr>
        <p:sp>
          <p:nvSpPr>
            <p:cNvPr id="127" name="Shape 127"/>
            <p:cNvSpPr/>
            <p:nvPr/>
          </p:nvSpPr>
          <p:spPr>
            <a:xfrm>
              <a:off x="4924350" y="1552175"/>
              <a:ext cx="121800" cy="1218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41975" y="3646325"/>
              <a:ext cx="121800" cy="1218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294375" y="3810900"/>
              <a:ext cx="121800" cy="1218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737225" y="3159825"/>
              <a:ext cx="121800" cy="121800"/>
            </a:xfrm>
            <a:prstGeom prst="ellipse">
              <a:avLst/>
            </a:prstGeom>
            <a:solidFill>
              <a:schemeClr val="accent1"/>
            </a:solidFill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1" name="Shape 131"/>
            <p:cNvCxnSpPr>
              <a:endCxn id="129" idx="2"/>
            </p:cNvCxnSpPr>
            <p:nvPr/>
          </p:nvCxnSpPr>
          <p:spPr>
            <a:xfrm>
              <a:off x="5624475" y="3871800"/>
              <a:ext cx="6699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5610675" y="4053925"/>
              <a:ext cx="1085099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3" name="Shape 133"/>
            <p:cNvCxnSpPr>
              <a:stCxn id="128" idx="3"/>
            </p:cNvCxnSpPr>
            <p:nvPr/>
          </p:nvCxnSpPr>
          <p:spPr>
            <a:xfrm flipH="1">
              <a:off x="6681312" y="3750287"/>
              <a:ext cx="178500" cy="309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4" name="Shape 134"/>
            <p:cNvCxnSpPr>
              <a:stCxn id="130" idx="4"/>
            </p:cNvCxnSpPr>
            <p:nvPr/>
          </p:nvCxnSpPr>
          <p:spPr>
            <a:xfrm>
              <a:off x="7798125" y="3281625"/>
              <a:ext cx="0" cy="5166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5" name="Shape 135"/>
            <p:cNvCxnSpPr/>
            <p:nvPr/>
          </p:nvCxnSpPr>
          <p:spPr>
            <a:xfrm flipH="1">
              <a:off x="7331900" y="3786100"/>
              <a:ext cx="471599" cy="471899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6" name="Shape 136"/>
            <p:cNvCxnSpPr/>
            <p:nvPr/>
          </p:nvCxnSpPr>
          <p:spPr>
            <a:xfrm rot="10800000">
              <a:off x="5619799" y="4254800"/>
              <a:ext cx="17211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37" name="Shape 137"/>
            <p:cNvSpPr/>
            <p:nvPr/>
          </p:nvSpPr>
          <p:spPr>
            <a:xfrm>
              <a:off x="6841975" y="3646325"/>
              <a:ext cx="121800" cy="1218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8" name="Shape 138"/>
            <p:cNvCxnSpPr>
              <a:stCxn id="127" idx="1"/>
            </p:cNvCxnSpPr>
            <p:nvPr/>
          </p:nvCxnSpPr>
          <p:spPr>
            <a:xfrm rot="10800000">
              <a:off x="4776887" y="1404712"/>
              <a:ext cx="165300" cy="1653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9" name="Shape 139"/>
            <p:cNvCxnSpPr/>
            <p:nvPr/>
          </p:nvCxnSpPr>
          <p:spPr>
            <a:xfrm rot="10800000">
              <a:off x="3147000" y="1406075"/>
              <a:ext cx="1638899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40" name="Shape 140"/>
            <p:cNvSpPr/>
            <p:nvPr/>
          </p:nvSpPr>
          <p:spPr>
            <a:xfrm>
              <a:off x="4924350" y="2510850"/>
              <a:ext cx="121800" cy="1218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294375" y="3810900"/>
              <a:ext cx="121800" cy="1218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737225" y="3159825"/>
              <a:ext cx="121800" cy="1218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3" name="Shape 143"/>
            <p:cNvCxnSpPr>
              <a:stCxn id="140" idx="2"/>
            </p:cNvCxnSpPr>
            <p:nvPr/>
          </p:nvCxnSpPr>
          <p:spPr>
            <a:xfrm rot="10800000">
              <a:off x="4759950" y="2571750"/>
              <a:ext cx="1644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>
              <a:off x="4117974" y="1926649"/>
              <a:ext cx="647400" cy="6474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4273050" y="2513925"/>
              <a:ext cx="1360500" cy="13605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6" name="Shape 146"/>
            <p:cNvCxnSpPr>
              <a:endCxn id="141" idx="2"/>
            </p:cNvCxnSpPr>
            <p:nvPr/>
          </p:nvCxnSpPr>
          <p:spPr>
            <a:xfrm>
              <a:off x="5624475" y="3871800"/>
              <a:ext cx="669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2824350" y="2964350"/>
              <a:ext cx="1712099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4525500" y="2964550"/>
              <a:ext cx="1093199" cy="1093199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9" name="Shape 149"/>
            <p:cNvCxnSpPr/>
            <p:nvPr/>
          </p:nvCxnSpPr>
          <p:spPr>
            <a:xfrm>
              <a:off x="5610675" y="4053925"/>
              <a:ext cx="1085099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0" name="Shape 150"/>
            <p:cNvCxnSpPr>
              <a:stCxn id="137" idx="3"/>
            </p:cNvCxnSpPr>
            <p:nvPr/>
          </p:nvCxnSpPr>
          <p:spPr>
            <a:xfrm flipH="1">
              <a:off x="6681312" y="3750287"/>
              <a:ext cx="178500" cy="3093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1" name="Shape 151"/>
            <p:cNvCxnSpPr>
              <a:stCxn id="142" idx="4"/>
            </p:cNvCxnSpPr>
            <p:nvPr/>
          </p:nvCxnSpPr>
          <p:spPr>
            <a:xfrm>
              <a:off x="7798125" y="3281625"/>
              <a:ext cx="0" cy="5166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2" name="Shape 152"/>
            <p:cNvCxnSpPr/>
            <p:nvPr/>
          </p:nvCxnSpPr>
          <p:spPr>
            <a:xfrm flipH="1">
              <a:off x="7331900" y="3786100"/>
              <a:ext cx="471599" cy="471899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3" name="Shape 153"/>
            <p:cNvCxnSpPr/>
            <p:nvPr/>
          </p:nvCxnSpPr>
          <p:spPr>
            <a:xfrm rot="10800000">
              <a:off x="5619799" y="4254800"/>
              <a:ext cx="1721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4839300" y="3465125"/>
              <a:ext cx="794999" cy="794999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3220025" y="3469575"/>
              <a:ext cx="1626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211937" y="-210937"/>
            <a:ext cx="4443450" cy="541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Electrical Overview </a:t>
            </a: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:: Circuit Diagram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752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Maurice Woods</a:t>
            </a:r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3405600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ASEN 5519  ::  Final Project</a:t>
            </a:r>
          </a:p>
        </p:txBody>
      </p:sp>
      <p:sp>
        <p:nvSpPr>
          <p:cNvPr id="164" name="Shape 164"/>
          <p:cNvSpPr txBox="1"/>
          <p:nvPr>
            <p:ph idx="3" type="body"/>
          </p:nvPr>
        </p:nvSpPr>
        <p:spPr>
          <a:xfrm>
            <a:off x="636047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/>
              <a:t>Punch Card Music Box  ::  Slide 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of 7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470800" y="1505950"/>
            <a:ext cx="982800" cy="49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Potentiometer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385200" y="1124950"/>
            <a:ext cx="982800" cy="49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Pushbuttons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870600" y="1048750"/>
            <a:ext cx="982800" cy="49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Speakers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06775" y="2720625"/>
            <a:ext cx="982800" cy="49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Servo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136225" y="4017000"/>
            <a:ext cx="982800" cy="49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IR Detector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035475" y="1270175"/>
            <a:ext cx="982800" cy="49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IR Emitter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425" y="1205477"/>
            <a:ext cx="3114200" cy="3338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8000" y="1205475"/>
            <a:ext cx="3338425" cy="33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3001150" y="2906775"/>
            <a:ext cx="9828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010198" y="2320950"/>
            <a:ext cx="118500" cy="1255199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473800" y="2633025"/>
            <a:ext cx="311399" cy="629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121750" y="2633100"/>
            <a:ext cx="311399" cy="62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267375" y="1087300"/>
            <a:ext cx="1907400" cy="3526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MODE 1</a:t>
            </a:r>
            <a:br>
              <a:rPr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New Song / Erase Memory</a:t>
            </a:r>
          </a:p>
        </p:txBody>
      </p:sp>
      <p:sp>
        <p:nvSpPr>
          <p:cNvPr id="183" name="Shape 183"/>
          <p:cNvSpPr/>
          <p:nvPr/>
        </p:nvSpPr>
        <p:spPr>
          <a:xfrm>
            <a:off x="2444891" y="1087300"/>
            <a:ext cx="1991999" cy="3526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MODE 2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Read / Feed Card</a:t>
            </a:r>
          </a:p>
        </p:txBody>
      </p:sp>
      <p:sp>
        <p:nvSpPr>
          <p:cNvPr id="184" name="Shape 184"/>
          <p:cNvSpPr/>
          <p:nvPr/>
        </p:nvSpPr>
        <p:spPr>
          <a:xfrm>
            <a:off x="4707108" y="1087300"/>
            <a:ext cx="1991999" cy="3526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MODE 3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Set Tempo</a:t>
            </a:r>
          </a:p>
        </p:txBody>
      </p:sp>
      <p:sp>
        <p:nvSpPr>
          <p:cNvPr id="185" name="Shape 185"/>
          <p:cNvSpPr/>
          <p:nvPr/>
        </p:nvSpPr>
        <p:spPr>
          <a:xfrm>
            <a:off x="6969325" y="1087300"/>
            <a:ext cx="1991999" cy="3526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MODE 4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Play Song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632499" y="2083418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Play Song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21624" y="2364425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New Song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535749" y="2249200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No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369199" y="3667875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Yes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535686" y="3460900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No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535749" y="4146056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Yes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886374" y="4146050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No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831949" y="3319200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No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6099949" y="3319200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Yes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7995149" y="4264511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Yes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136224" y="4146050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No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369324" y="2387050"/>
            <a:ext cx="4724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Yes</a:t>
            </a: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Overview </a:t>
            </a: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:: Software Hierarchy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752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Maurice Woods</a:t>
            </a:r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3405600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ASEN 5519  ::  Final Project</a:t>
            </a:r>
          </a:p>
        </p:txBody>
      </p:sp>
      <p:sp>
        <p:nvSpPr>
          <p:cNvPr id="201" name="Shape 201"/>
          <p:cNvSpPr txBox="1"/>
          <p:nvPr>
            <p:ph idx="3" type="body"/>
          </p:nvPr>
        </p:nvSpPr>
        <p:spPr>
          <a:xfrm>
            <a:off x="636047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/>
              <a:t>Punch Card Music Box  ::  Slide 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of 8</a:t>
            </a:r>
          </a:p>
        </p:txBody>
      </p:sp>
      <p:sp>
        <p:nvSpPr>
          <p:cNvPr id="203" name="Shape 203"/>
          <p:cNvSpPr/>
          <p:nvPr/>
        </p:nvSpPr>
        <p:spPr>
          <a:xfrm>
            <a:off x="525824" y="1737900"/>
            <a:ext cx="1336800" cy="739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641774" y="1737900"/>
            <a:ext cx="1149599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New Song or </a:t>
            </a:r>
            <a:br>
              <a:rPr lang="en" sz="11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Play Existing?</a:t>
            </a:r>
          </a:p>
        </p:txBody>
      </p:sp>
      <p:sp>
        <p:nvSpPr>
          <p:cNvPr id="205" name="Shape 205"/>
          <p:cNvSpPr/>
          <p:nvPr/>
        </p:nvSpPr>
        <p:spPr>
          <a:xfrm>
            <a:off x="723974" y="3197875"/>
            <a:ext cx="9404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Zero the song pointer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1193174" y="2477700"/>
            <a:ext cx="2099" cy="68909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stealth"/>
          </a:ln>
        </p:spPr>
      </p:cxnSp>
      <p:grpSp>
        <p:nvGrpSpPr>
          <p:cNvPr id="207" name="Shape 207"/>
          <p:cNvGrpSpPr/>
          <p:nvPr/>
        </p:nvGrpSpPr>
        <p:grpSpPr>
          <a:xfrm>
            <a:off x="2772487" y="4055986"/>
            <a:ext cx="1336800" cy="412541"/>
            <a:chOff x="2776175" y="3962400"/>
            <a:chExt cx="1336800" cy="572655"/>
          </a:xfrm>
        </p:grpSpPr>
        <p:sp>
          <p:nvSpPr>
            <p:cNvPr id="208" name="Shape 208"/>
            <p:cNvSpPr/>
            <p:nvPr/>
          </p:nvSpPr>
          <p:spPr>
            <a:xfrm>
              <a:off x="2776175" y="3975855"/>
              <a:ext cx="1336800" cy="559199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861225" y="3962400"/>
              <a:ext cx="1149599" cy="559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accent1"/>
                  </a:solidFill>
                  <a:latin typeface="Average"/>
                  <a:ea typeface="Average"/>
                  <a:cs typeface="Average"/>
                  <a:sym typeface="Average"/>
                </a:rPr>
                <a:t>More Cards?</a:t>
              </a:r>
            </a:p>
          </p:txBody>
        </p:sp>
      </p:grpSp>
      <p:sp>
        <p:nvSpPr>
          <p:cNvPr id="210" name="Shape 210"/>
          <p:cNvSpPr/>
          <p:nvPr/>
        </p:nvSpPr>
        <p:spPr>
          <a:xfrm>
            <a:off x="2919200" y="1537000"/>
            <a:ext cx="1043399" cy="354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Servo Feed Card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2763925" y="2107837"/>
            <a:ext cx="1336800" cy="412515"/>
            <a:chOff x="2767625" y="2027722"/>
            <a:chExt cx="1336800" cy="572699"/>
          </a:xfrm>
        </p:grpSpPr>
        <p:sp>
          <p:nvSpPr>
            <p:cNvPr id="212" name="Shape 212"/>
            <p:cNvSpPr/>
            <p:nvPr/>
          </p:nvSpPr>
          <p:spPr>
            <a:xfrm>
              <a:off x="2767625" y="2027722"/>
              <a:ext cx="1336800" cy="572699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2883925" y="2027722"/>
              <a:ext cx="1149599" cy="572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accent1"/>
                  </a:solidFill>
                  <a:latin typeface="Average"/>
                  <a:ea typeface="Average"/>
                  <a:cs typeface="Average"/>
                  <a:sym typeface="Average"/>
                </a:rPr>
                <a:t>Hole Detected?</a:t>
              </a:r>
            </a:p>
          </p:txBody>
        </p:sp>
      </p:grpSp>
      <p:sp>
        <p:nvSpPr>
          <p:cNvPr id="214" name="Shape 214"/>
          <p:cNvSpPr/>
          <p:nvPr/>
        </p:nvSpPr>
        <p:spPr>
          <a:xfrm>
            <a:off x="2919175" y="2721700"/>
            <a:ext cx="1043399" cy="354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Store Bits in Song Stack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2772487" y="3354709"/>
            <a:ext cx="1336800" cy="412541"/>
            <a:chOff x="2772487" y="3222250"/>
            <a:chExt cx="1336800" cy="572655"/>
          </a:xfrm>
        </p:grpSpPr>
        <p:sp>
          <p:nvSpPr>
            <p:cNvPr id="216" name="Shape 216"/>
            <p:cNvSpPr/>
            <p:nvPr/>
          </p:nvSpPr>
          <p:spPr>
            <a:xfrm>
              <a:off x="2772487" y="3235705"/>
              <a:ext cx="1336800" cy="559199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2857537" y="3222250"/>
              <a:ext cx="1149599" cy="559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accent1"/>
                  </a:solidFill>
                  <a:latin typeface="Average"/>
                  <a:ea typeface="Average"/>
                  <a:cs typeface="Average"/>
                  <a:sym typeface="Average"/>
                </a:rPr>
                <a:t>80 Lines Read?</a:t>
              </a:r>
            </a:p>
          </p:txBody>
        </p:sp>
      </p:grpSp>
      <p:cxnSp>
        <p:nvCxnSpPr>
          <p:cNvPr id="218" name="Shape 218"/>
          <p:cNvCxnSpPr>
            <a:stCxn id="214" idx="2"/>
          </p:cNvCxnSpPr>
          <p:nvPr/>
        </p:nvCxnSpPr>
        <p:spPr>
          <a:xfrm>
            <a:off x="3440874" y="3076599"/>
            <a:ext cx="0" cy="27899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9" name="Shape 219"/>
          <p:cNvCxnSpPr/>
          <p:nvPr/>
        </p:nvCxnSpPr>
        <p:spPr>
          <a:xfrm>
            <a:off x="3437200" y="2520353"/>
            <a:ext cx="0" cy="202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>
            <a:off x="3440952" y="1891896"/>
            <a:ext cx="0" cy="216035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>
            <a:stCxn id="217" idx="2"/>
          </p:cNvCxnSpPr>
          <p:nvPr/>
        </p:nvCxnSpPr>
        <p:spPr>
          <a:xfrm>
            <a:off x="3432337" y="3757556"/>
            <a:ext cx="0" cy="288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" name="Shape 222"/>
          <p:cNvCxnSpPr>
            <a:stCxn id="212" idx="1"/>
            <a:endCxn id="210" idx="1"/>
          </p:cNvCxnSpPr>
          <p:nvPr/>
        </p:nvCxnSpPr>
        <p:spPr>
          <a:xfrm flipH="1" rot="10800000">
            <a:off x="2763925" y="1714395"/>
            <a:ext cx="155400" cy="599700"/>
          </a:xfrm>
          <a:prstGeom prst="bentConnector3">
            <a:avLst>
              <a:gd fmla="val -115428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>
            <a:stCxn id="216" idx="1"/>
            <a:endCxn id="210" idx="1"/>
          </p:cNvCxnSpPr>
          <p:nvPr/>
        </p:nvCxnSpPr>
        <p:spPr>
          <a:xfrm flipH="1" rot="10800000">
            <a:off x="2772487" y="1714526"/>
            <a:ext cx="146700" cy="1851300"/>
          </a:xfrm>
          <a:prstGeom prst="bentConnector3">
            <a:avLst>
              <a:gd fmla="val -12811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>
            <a:stCxn id="208" idx="1"/>
            <a:endCxn id="210" idx="1"/>
          </p:cNvCxnSpPr>
          <p:nvPr/>
        </p:nvCxnSpPr>
        <p:spPr>
          <a:xfrm flipH="1" rot="10800000">
            <a:off x="2772487" y="1714404"/>
            <a:ext cx="146700" cy="2552700"/>
          </a:xfrm>
          <a:prstGeom prst="bentConnector3">
            <a:avLst>
              <a:gd fmla="val -131143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>
            <a:stCxn id="203" idx="3"/>
            <a:endCxn id="183" idx="1"/>
          </p:cNvCxnSpPr>
          <p:nvPr/>
        </p:nvCxnSpPr>
        <p:spPr>
          <a:xfrm>
            <a:off x="1862624" y="2107800"/>
            <a:ext cx="582300" cy="742800"/>
          </a:xfrm>
          <a:prstGeom prst="bentConnector3">
            <a:avLst>
              <a:gd fmla="val 68118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" name="Shape 226"/>
          <p:cNvCxnSpPr>
            <a:stCxn id="208" idx="3"/>
            <a:endCxn id="184" idx="1"/>
          </p:cNvCxnSpPr>
          <p:nvPr/>
        </p:nvCxnSpPr>
        <p:spPr>
          <a:xfrm flipH="1" rot="10800000">
            <a:off x="4109287" y="2850804"/>
            <a:ext cx="597900" cy="1416300"/>
          </a:xfrm>
          <a:prstGeom prst="bentConnector3">
            <a:avLst>
              <a:gd fmla="val 73664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/>
          <p:nvPr/>
        </p:nvSpPr>
        <p:spPr>
          <a:xfrm>
            <a:off x="5181400" y="1873325"/>
            <a:ext cx="1043399" cy="5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ADC Read Potentiometer</a:t>
            </a:r>
          </a:p>
        </p:txBody>
      </p:sp>
      <p:grpSp>
        <p:nvGrpSpPr>
          <p:cNvPr id="228" name="Shape 228"/>
          <p:cNvGrpSpPr/>
          <p:nvPr/>
        </p:nvGrpSpPr>
        <p:grpSpPr>
          <a:xfrm>
            <a:off x="5034700" y="3229009"/>
            <a:ext cx="1336800" cy="412541"/>
            <a:chOff x="2772487" y="3222250"/>
            <a:chExt cx="1336800" cy="572655"/>
          </a:xfrm>
        </p:grpSpPr>
        <p:sp>
          <p:nvSpPr>
            <p:cNvPr id="229" name="Shape 229"/>
            <p:cNvSpPr/>
            <p:nvPr/>
          </p:nvSpPr>
          <p:spPr>
            <a:xfrm>
              <a:off x="2772487" y="3235705"/>
              <a:ext cx="1336800" cy="559199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2857537" y="3222250"/>
              <a:ext cx="1149599" cy="559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accent1"/>
                  </a:solidFill>
                  <a:latin typeface="Average"/>
                  <a:ea typeface="Average"/>
                  <a:cs typeface="Average"/>
                  <a:sym typeface="Average"/>
                </a:rPr>
                <a:t>Accept Tempo?</a:t>
              </a:r>
            </a:p>
          </p:txBody>
        </p:sp>
      </p:grpSp>
      <p:cxnSp>
        <p:nvCxnSpPr>
          <p:cNvPr id="231" name="Shape 231"/>
          <p:cNvCxnSpPr>
            <a:stCxn id="227" idx="2"/>
          </p:cNvCxnSpPr>
          <p:nvPr/>
        </p:nvCxnSpPr>
        <p:spPr>
          <a:xfrm>
            <a:off x="5703099" y="2399225"/>
            <a:ext cx="0" cy="832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>
            <a:stCxn id="229" idx="1"/>
            <a:endCxn id="227" idx="1"/>
          </p:cNvCxnSpPr>
          <p:nvPr/>
        </p:nvCxnSpPr>
        <p:spPr>
          <a:xfrm flipH="1" rot="10800000">
            <a:off x="5034700" y="2136326"/>
            <a:ext cx="146700" cy="1303800"/>
          </a:xfrm>
          <a:prstGeom prst="bentConnector3">
            <a:avLst>
              <a:gd fmla="val -162321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stCxn id="229" idx="3"/>
            <a:endCxn id="185" idx="1"/>
          </p:cNvCxnSpPr>
          <p:nvPr/>
        </p:nvCxnSpPr>
        <p:spPr>
          <a:xfrm flipH="1" rot="10800000">
            <a:off x="6371500" y="2850626"/>
            <a:ext cx="597900" cy="589500"/>
          </a:xfrm>
          <a:prstGeom prst="bentConnector3">
            <a:avLst>
              <a:gd fmla="val 70187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>
            <a:stCxn id="205" idx="3"/>
          </p:cNvCxnSpPr>
          <p:nvPr/>
        </p:nvCxnSpPr>
        <p:spPr>
          <a:xfrm>
            <a:off x="1664474" y="3484224"/>
            <a:ext cx="606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/>
          <p:nvPr/>
        </p:nvCxnSpPr>
        <p:spPr>
          <a:xfrm rot="10800000">
            <a:off x="2261475" y="3484175"/>
            <a:ext cx="0" cy="122819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2257025" y="4705236"/>
            <a:ext cx="2301599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/>
          <p:nvPr/>
        </p:nvCxnSpPr>
        <p:spPr>
          <a:xfrm rot="10800000">
            <a:off x="4549725" y="4235675"/>
            <a:ext cx="0" cy="47669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8" name="Shape 238"/>
          <p:cNvSpPr/>
          <p:nvPr/>
        </p:nvSpPr>
        <p:spPr>
          <a:xfrm>
            <a:off x="7443600" y="1600275"/>
            <a:ext cx="1043399" cy="5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Determine Frequency of First Notes</a:t>
            </a:r>
          </a:p>
        </p:txBody>
      </p:sp>
      <p:sp>
        <p:nvSpPr>
          <p:cNvPr id="239" name="Shape 239"/>
          <p:cNvSpPr/>
          <p:nvPr/>
        </p:nvSpPr>
        <p:spPr>
          <a:xfrm>
            <a:off x="7443600" y="3319650"/>
            <a:ext cx="1043399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Toggle Speaker Pin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7296900" y="3962135"/>
            <a:ext cx="1336800" cy="496435"/>
            <a:chOff x="2772487" y="3222250"/>
            <a:chExt cx="1336800" cy="572655"/>
          </a:xfrm>
        </p:grpSpPr>
        <p:sp>
          <p:nvSpPr>
            <p:cNvPr id="241" name="Shape 241"/>
            <p:cNvSpPr/>
            <p:nvPr/>
          </p:nvSpPr>
          <p:spPr>
            <a:xfrm>
              <a:off x="2772487" y="3235705"/>
              <a:ext cx="1336800" cy="559199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2857537" y="3222250"/>
              <a:ext cx="1149599" cy="559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100">
                  <a:solidFill>
                    <a:schemeClr val="accent1"/>
                  </a:solidFill>
                  <a:latin typeface="Average"/>
                  <a:ea typeface="Average"/>
                  <a:cs typeface="Average"/>
                  <a:sym typeface="Average"/>
                </a:rPr>
                <a:t>Stack Top Reached?</a:t>
              </a:r>
            </a:p>
          </p:txBody>
        </p:sp>
      </p:grpSp>
      <p:sp>
        <p:nvSpPr>
          <p:cNvPr id="243" name="Shape 243"/>
          <p:cNvSpPr/>
          <p:nvPr/>
        </p:nvSpPr>
        <p:spPr>
          <a:xfrm>
            <a:off x="7443625" y="2448575"/>
            <a:ext cx="1043399" cy="59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Load CCP with Half Period</a:t>
            </a:r>
          </a:p>
        </p:txBody>
      </p:sp>
      <p:cxnSp>
        <p:nvCxnSpPr>
          <p:cNvPr id="244" name="Shape 244"/>
          <p:cNvCxnSpPr>
            <a:stCxn id="241" idx="1"/>
            <a:endCxn id="238" idx="1"/>
          </p:cNvCxnSpPr>
          <p:nvPr/>
        </p:nvCxnSpPr>
        <p:spPr>
          <a:xfrm flipH="1" rot="10800000">
            <a:off x="7296900" y="1895085"/>
            <a:ext cx="146700" cy="2321100"/>
          </a:xfrm>
          <a:prstGeom prst="bentConnector3">
            <a:avLst>
              <a:gd fmla="val -95671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>
            <a:stCxn id="242" idx="2"/>
            <a:endCxn id="182" idx="1"/>
          </p:cNvCxnSpPr>
          <p:nvPr/>
        </p:nvCxnSpPr>
        <p:spPr>
          <a:xfrm flipH="1" rot="5400000">
            <a:off x="3313949" y="-195893"/>
            <a:ext cx="1596300" cy="7689300"/>
          </a:xfrm>
          <a:prstGeom prst="bentConnector4">
            <a:avLst>
              <a:gd fmla="val -21236" name="adj1"/>
              <a:gd fmla="val 101972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>
            <a:stCxn id="238" idx="2"/>
          </p:cNvCxnSpPr>
          <p:nvPr/>
        </p:nvCxnSpPr>
        <p:spPr>
          <a:xfrm>
            <a:off x="7965299" y="2189775"/>
            <a:ext cx="0" cy="26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" name="Shape 247"/>
          <p:cNvCxnSpPr>
            <a:stCxn id="243" idx="2"/>
          </p:cNvCxnSpPr>
          <p:nvPr/>
        </p:nvCxnSpPr>
        <p:spPr>
          <a:xfrm>
            <a:off x="7965324" y="3048275"/>
            <a:ext cx="0" cy="276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8" name="Shape 248"/>
          <p:cNvCxnSpPr>
            <a:stCxn id="239" idx="2"/>
          </p:cNvCxnSpPr>
          <p:nvPr/>
        </p:nvCxnSpPr>
        <p:spPr>
          <a:xfrm>
            <a:off x="7965299" y="3713250"/>
            <a:ext cx="0" cy="261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9" name="Shape 249"/>
          <p:cNvSpPr txBox="1"/>
          <p:nvPr/>
        </p:nvSpPr>
        <p:spPr>
          <a:xfrm rot="-5400000">
            <a:off x="1910112" y="2131744"/>
            <a:ext cx="8882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HI PRIO ISR</a:t>
            </a:r>
          </a:p>
        </p:txBody>
      </p:sp>
      <p:sp>
        <p:nvSpPr>
          <p:cNvPr id="250" name="Shape 250"/>
          <p:cNvSpPr txBox="1"/>
          <p:nvPr/>
        </p:nvSpPr>
        <p:spPr>
          <a:xfrm rot="-5400000">
            <a:off x="4129350" y="2131744"/>
            <a:ext cx="8882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HI PRIO ISR</a:t>
            </a:r>
          </a:p>
        </p:txBody>
      </p:sp>
      <p:sp>
        <p:nvSpPr>
          <p:cNvPr id="251" name="Shape 251"/>
          <p:cNvSpPr txBox="1"/>
          <p:nvPr/>
        </p:nvSpPr>
        <p:spPr>
          <a:xfrm rot="-5400000">
            <a:off x="6415350" y="2131744"/>
            <a:ext cx="888299" cy="4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HI PRIO ISR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1274950" y="2017225"/>
            <a:ext cx="681150" cy="427900"/>
          </a:xfrm>
          <a:custGeom>
            <a:pathLst>
              <a:path extrusionOk="0" h="17116" w="27246">
                <a:moveTo>
                  <a:pt x="0" y="7685"/>
                </a:moveTo>
                <a:lnTo>
                  <a:pt x="6986" y="3144"/>
                </a:lnTo>
                <a:lnTo>
                  <a:pt x="14671" y="0"/>
                </a:lnTo>
                <a:lnTo>
                  <a:pt x="27246" y="8733"/>
                </a:lnTo>
                <a:lnTo>
                  <a:pt x="6288" y="1711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3714000" cy="6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Three Considerations with Timing: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Overview </a:t>
            </a: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:: Timing’s the Tricky Part</a:t>
            </a:r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7752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Maurice Woods</a:t>
            </a:r>
          </a:p>
        </p:txBody>
      </p:sp>
      <p:sp>
        <p:nvSpPr>
          <p:cNvPr id="260" name="Shape 260"/>
          <p:cNvSpPr txBox="1"/>
          <p:nvPr>
            <p:ph idx="3" type="body"/>
          </p:nvPr>
        </p:nvSpPr>
        <p:spPr>
          <a:xfrm>
            <a:off x="3405600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ASEN 5519  ::  Final Project</a:t>
            </a:r>
          </a:p>
        </p:txBody>
      </p:sp>
      <p:sp>
        <p:nvSpPr>
          <p:cNvPr id="261" name="Shape 261"/>
          <p:cNvSpPr txBox="1"/>
          <p:nvPr>
            <p:ph idx="4" type="body"/>
          </p:nvPr>
        </p:nvSpPr>
        <p:spPr>
          <a:xfrm>
            <a:off x="636047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/>
              <a:t>Punch Card Music Box  ::  Slide 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of 8</a:t>
            </a:r>
          </a:p>
        </p:txBody>
      </p:sp>
      <p:grpSp>
        <p:nvGrpSpPr>
          <p:cNvPr id="263" name="Shape 263"/>
          <p:cNvGrpSpPr/>
          <p:nvPr/>
        </p:nvGrpSpPr>
        <p:grpSpPr>
          <a:xfrm>
            <a:off x="3773987" y="1930208"/>
            <a:ext cx="463199" cy="1064863"/>
            <a:chOff x="3108823" y="1854008"/>
            <a:chExt cx="463199" cy="1064863"/>
          </a:xfrm>
        </p:grpSpPr>
        <p:sp>
          <p:nvSpPr>
            <p:cNvPr id="264" name="Shape 264"/>
            <p:cNvSpPr/>
            <p:nvPr/>
          </p:nvSpPr>
          <p:spPr>
            <a:xfrm rot="-1535518">
              <a:off x="3150822" y="2570585"/>
              <a:ext cx="379202" cy="280171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5" name="Shape 265"/>
            <p:cNvCxnSpPr/>
            <p:nvPr/>
          </p:nvCxnSpPr>
          <p:spPr>
            <a:xfrm rot="10800000">
              <a:off x="3512307" y="1854008"/>
              <a:ext cx="0" cy="8337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6" name="Shape 266"/>
          <p:cNvGrpSpPr/>
          <p:nvPr/>
        </p:nvGrpSpPr>
        <p:grpSpPr>
          <a:xfrm>
            <a:off x="4906812" y="1611521"/>
            <a:ext cx="463199" cy="1064863"/>
            <a:chOff x="4470248" y="1611521"/>
            <a:chExt cx="463199" cy="1064863"/>
          </a:xfrm>
        </p:grpSpPr>
        <p:sp>
          <p:nvSpPr>
            <p:cNvPr id="267" name="Shape 267"/>
            <p:cNvSpPr/>
            <p:nvPr/>
          </p:nvSpPr>
          <p:spPr>
            <a:xfrm rot="9264482">
              <a:off x="4512247" y="1679635"/>
              <a:ext cx="379202" cy="280171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8" name="Shape 268"/>
            <p:cNvCxnSpPr/>
            <p:nvPr/>
          </p:nvCxnSpPr>
          <p:spPr>
            <a:xfrm>
              <a:off x="4529965" y="1842684"/>
              <a:ext cx="0" cy="833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4221762" y="2578683"/>
            <a:ext cx="635251" cy="1064863"/>
            <a:chOff x="3632798" y="2502483"/>
            <a:chExt cx="635251" cy="1064863"/>
          </a:xfrm>
        </p:grpSpPr>
        <p:sp>
          <p:nvSpPr>
            <p:cNvPr id="270" name="Shape 270"/>
            <p:cNvSpPr/>
            <p:nvPr/>
          </p:nvSpPr>
          <p:spPr>
            <a:xfrm rot="-1535518">
              <a:off x="3674797" y="3219061"/>
              <a:ext cx="379202" cy="280171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71" name="Shape 271"/>
            <p:cNvCxnSpPr/>
            <p:nvPr/>
          </p:nvCxnSpPr>
          <p:spPr>
            <a:xfrm rot="10800000">
              <a:off x="4036282" y="2502483"/>
              <a:ext cx="0" cy="8337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72" name="Shape 272"/>
            <p:cNvSpPr/>
            <p:nvPr/>
          </p:nvSpPr>
          <p:spPr>
            <a:xfrm>
              <a:off x="4038825" y="2515000"/>
              <a:ext cx="225050" cy="665850"/>
            </a:xfrm>
            <a:custGeom>
              <a:pathLst>
                <a:path extrusionOk="0" h="26634" w="9002">
                  <a:moveTo>
                    <a:pt x="0" y="0"/>
                  </a:moveTo>
                  <a:cubicBezTo>
                    <a:pt x="276" y="727"/>
                    <a:pt x="698" y="2939"/>
                    <a:pt x="1659" y="4366"/>
                  </a:cubicBezTo>
                  <a:cubicBezTo>
                    <a:pt x="2619" y="5792"/>
                    <a:pt x="4657" y="7203"/>
                    <a:pt x="5764" y="8557"/>
                  </a:cubicBezTo>
                  <a:cubicBezTo>
                    <a:pt x="6870" y="9910"/>
                    <a:pt x="7757" y="11148"/>
                    <a:pt x="8296" y="12487"/>
                  </a:cubicBezTo>
                  <a:cubicBezTo>
                    <a:pt x="8834" y="13826"/>
                    <a:pt x="8980" y="14844"/>
                    <a:pt x="8995" y="16591"/>
                  </a:cubicBezTo>
                  <a:cubicBezTo>
                    <a:pt x="9009" y="18337"/>
                    <a:pt x="8717" y="21292"/>
                    <a:pt x="8383" y="22966"/>
                  </a:cubicBezTo>
                  <a:cubicBezTo>
                    <a:pt x="8048" y="24639"/>
                    <a:pt x="7218" y="26022"/>
                    <a:pt x="6986" y="26634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73" name="Shape 273"/>
            <p:cNvSpPr/>
            <p:nvPr/>
          </p:nvSpPr>
          <p:spPr>
            <a:xfrm>
              <a:off x="4045375" y="2694000"/>
              <a:ext cx="199575" cy="484675"/>
            </a:xfrm>
            <a:custGeom>
              <a:pathLst>
                <a:path extrusionOk="0" h="19387" w="7983">
                  <a:moveTo>
                    <a:pt x="0" y="0"/>
                  </a:moveTo>
                  <a:cubicBezTo>
                    <a:pt x="451" y="145"/>
                    <a:pt x="1833" y="320"/>
                    <a:pt x="2707" y="874"/>
                  </a:cubicBezTo>
                  <a:cubicBezTo>
                    <a:pt x="3580" y="1427"/>
                    <a:pt x="4497" y="2344"/>
                    <a:pt x="5240" y="3319"/>
                  </a:cubicBezTo>
                  <a:cubicBezTo>
                    <a:pt x="5982" y="4294"/>
                    <a:pt x="6709" y="5545"/>
                    <a:pt x="7161" y="6724"/>
                  </a:cubicBezTo>
                  <a:cubicBezTo>
                    <a:pt x="7612" y="7902"/>
                    <a:pt x="7874" y="8892"/>
                    <a:pt x="7947" y="10392"/>
                  </a:cubicBezTo>
                  <a:cubicBezTo>
                    <a:pt x="8019" y="11891"/>
                    <a:pt x="7771" y="14219"/>
                    <a:pt x="7597" y="15719"/>
                  </a:cubicBezTo>
                  <a:cubicBezTo>
                    <a:pt x="7422" y="17218"/>
                    <a:pt x="7015" y="18775"/>
                    <a:pt x="6899" y="19387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74" name="Shape 274"/>
            <p:cNvSpPr/>
            <p:nvPr/>
          </p:nvSpPr>
          <p:spPr>
            <a:xfrm>
              <a:off x="4038825" y="2523725"/>
              <a:ext cx="229225" cy="489025"/>
            </a:xfrm>
            <a:custGeom>
              <a:pathLst>
                <a:path extrusionOk="0" h="19561" w="9169">
                  <a:moveTo>
                    <a:pt x="0" y="0"/>
                  </a:moveTo>
                  <a:lnTo>
                    <a:pt x="1572" y="3842"/>
                  </a:lnTo>
                  <a:lnTo>
                    <a:pt x="3580" y="6287"/>
                  </a:lnTo>
                  <a:lnTo>
                    <a:pt x="6026" y="8470"/>
                  </a:lnTo>
                  <a:lnTo>
                    <a:pt x="8558" y="11963"/>
                  </a:lnTo>
                  <a:lnTo>
                    <a:pt x="9169" y="14496"/>
                  </a:lnTo>
                  <a:lnTo>
                    <a:pt x="8995" y="19561"/>
                  </a:lnTo>
                  <a:lnTo>
                    <a:pt x="8558" y="18513"/>
                  </a:lnTo>
                  <a:lnTo>
                    <a:pt x="7685" y="14583"/>
                  </a:lnTo>
                  <a:lnTo>
                    <a:pt x="6811" y="11789"/>
                  </a:lnTo>
                  <a:lnTo>
                    <a:pt x="4803" y="9256"/>
                  </a:lnTo>
                  <a:lnTo>
                    <a:pt x="3056" y="7859"/>
                  </a:lnTo>
                  <a:lnTo>
                    <a:pt x="87" y="67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75" name="Shape 275"/>
          <p:cNvSpPr txBox="1"/>
          <p:nvPr/>
        </p:nvSpPr>
        <p:spPr>
          <a:xfrm>
            <a:off x="3405600" y="3643550"/>
            <a:ext cx="2332799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 Simultaneous Pitches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CCP2, CCP3, and CCP4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408575" y="3643550"/>
            <a:ext cx="2332799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Tempo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(1/16th Note Length)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CCP5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638" y="1703475"/>
            <a:ext cx="756472" cy="18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4857025" y="3414450"/>
            <a:ext cx="10464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B♭2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116Hz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5033925" y="2076437"/>
            <a:ext cx="11790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C6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1046Hz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308825" y="2076437"/>
            <a:ext cx="11790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A4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440Hz</a:t>
            </a:r>
          </a:p>
        </p:txBody>
      </p:sp>
      <p:cxnSp>
        <p:nvCxnSpPr>
          <p:cNvPr id="281" name="Shape 281"/>
          <p:cNvCxnSpPr/>
          <p:nvPr/>
        </p:nvCxnSpPr>
        <p:spPr>
          <a:xfrm>
            <a:off x="2916700" y="1729050"/>
            <a:ext cx="0" cy="27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82" name="Shape 282"/>
          <p:cNvSpPr txBox="1"/>
          <p:nvPr/>
        </p:nvSpPr>
        <p:spPr>
          <a:xfrm>
            <a:off x="945225" y="3643550"/>
            <a:ext cx="1724999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Servo Feed Rate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1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CCP1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621" y="1593646"/>
            <a:ext cx="1942800" cy="211235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/>
          <p:nvPr/>
        </p:nvSpPr>
        <p:spPr>
          <a:xfrm rot="-1534685">
            <a:off x="3838012" y="2717010"/>
            <a:ext cx="334923" cy="139956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</a:t>
            </a: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:: Flippin’ Sweet!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of 7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2830350" y="1161450"/>
            <a:ext cx="3483300" cy="3135000"/>
            <a:chOff x="2830350" y="1161450"/>
            <a:chExt cx="3483300" cy="3135000"/>
          </a:xfrm>
        </p:grpSpPr>
        <p:pic>
          <p:nvPicPr>
            <p:cNvPr id="292" name="Shape 2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30350" y="1161450"/>
              <a:ext cx="3483300" cy="31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5095050" y="1348750"/>
              <a:ext cx="908100" cy="102660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964725" y="3562900"/>
              <a:ext cx="1794600" cy="572699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Shape 295"/>
          <p:cNvSpPr txBox="1"/>
          <p:nvPr/>
        </p:nvSpPr>
        <p:spPr>
          <a:xfrm>
            <a:off x="2964725" y="3617275"/>
            <a:ext cx="3161399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1A1A1A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 New Song</a:t>
            </a:r>
            <a:br>
              <a:rPr lang="en">
                <a:solidFill>
                  <a:srgbClr val="1A1A1A"/>
                </a:solidFill>
                <a:latin typeface="Press Start 2P"/>
                <a:ea typeface="Press Start 2P"/>
                <a:cs typeface="Press Start 2P"/>
                <a:sym typeface="Press Start 2P"/>
              </a:rPr>
            </a:br>
            <a:r>
              <a:rPr lang="en">
                <a:solidFill>
                  <a:srgbClr val="1A1A1A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appeared!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4655337" y="1247775"/>
            <a:ext cx="1335862" cy="1307381"/>
            <a:chOff x="4655337" y="1247775"/>
            <a:chExt cx="1335862" cy="1307381"/>
          </a:xfrm>
        </p:grpSpPr>
        <p:sp>
          <p:nvSpPr>
            <p:cNvPr id="297" name="Shape 297"/>
            <p:cNvSpPr/>
            <p:nvPr/>
          </p:nvSpPr>
          <p:spPr>
            <a:xfrm>
              <a:off x="5253050" y="1343025"/>
              <a:ext cx="431000" cy="795350"/>
            </a:xfrm>
            <a:custGeom>
              <a:pathLst>
                <a:path extrusionOk="0" h="31814" w="17240">
                  <a:moveTo>
                    <a:pt x="95" y="381"/>
                  </a:moveTo>
                  <a:lnTo>
                    <a:pt x="0" y="31814"/>
                  </a:lnTo>
                  <a:lnTo>
                    <a:pt x="17240" y="31814"/>
                  </a:lnTo>
                  <a:lnTo>
                    <a:pt x="17145" y="2191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grpSp>
          <p:nvGrpSpPr>
            <p:cNvPr id="298" name="Shape 298"/>
            <p:cNvGrpSpPr/>
            <p:nvPr/>
          </p:nvGrpSpPr>
          <p:grpSpPr>
            <a:xfrm>
              <a:off x="5234350" y="1331725"/>
              <a:ext cx="468000" cy="820499"/>
              <a:chOff x="4929550" y="1331725"/>
              <a:chExt cx="468000" cy="820499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4929550" y="1331750"/>
                <a:ext cx="406800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4929550" y="2121625"/>
                <a:ext cx="454199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 rot="-5400000">
                <a:off x="4534600" y="1726675"/>
                <a:ext cx="820499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 rot="-5400000">
                <a:off x="5002750" y="1757250"/>
                <a:ext cx="758999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5336350" y="1362350"/>
                <a:ext cx="30600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Shape 304"/>
            <p:cNvSpPr txBox="1"/>
            <p:nvPr/>
          </p:nvSpPr>
          <p:spPr>
            <a:xfrm>
              <a:off x="5193500" y="1247775"/>
              <a:ext cx="797699" cy="84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 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 ..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  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....</a:t>
              </a:r>
            </a:p>
          </p:txBody>
        </p:sp>
        <p:sp>
          <p:nvSpPr>
            <p:cNvPr id="305" name="Shape 305"/>
            <p:cNvSpPr txBox="1"/>
            <p:nvPr/>
          </p:nvSpPr>
          <p:spPr>
            <a:xfrm rot="10800000">
              <a:off x="4960137" y="1402556"/>
              <a:ext cx="797699" cy="84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 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rgbClr val="666666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 . .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  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....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4948250" y="1495425"/>
              <a:ext cx="431000" cy="795350"/>
            </a:xfrm>
            <a:custGeom>
              <a:pathLst>
                <a:path extrusionOk="0" h="31814" w="17240">
                  <a:moveTo>
                    <a:pt x="95" y="381"/>
                  </a:moveTo>
                  <a:lnTo>
                    <a:pt x="0" y="31814"/>
                  </a:lnTo>
                  <a:lnTo>
                    <a:pt x="17240" y="31814"/>
                  </a:lnTo>
                  <a:lnTo>
                    <a:pt x="17145" y="2191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grpSp>
          <p:nvGrpSpPr>
            <p:cNvPr id="307" name="Shape 307"/>
            <p:cNvGrpSpPr/>
            <p:nvPr/>
          </p:nvGrpSpPr>
          <p:grpSpPr>
            <a:xfrm>
              <a:off x="4929550" y="1484125"/>
              <a:ext cx="468000" cy="820499"/>
              <a:chOff x="4929550" y="1331725"/>
              <a:chExt cx="468000" cy="820499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4929550" y="1331750"/>
                <a:ext cx="406800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4929550" y="2121625"/>
                <a:ext cx="454199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Shape 310"/>
              <p:cNvSpPr/>
              <p:nvPr/>
            </p:nvSpPr>
            <p:spPr>
              <a:xfrm rot="-5400000">
                <a:off x="4534600" y="1726675"/>
                <a:ext cx="820499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 rot="-5400000">
                <a:off x="5002750" y="1757250"/>
                <a:ext cx="758999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5336350" y="1362350"/>
                <a:ext cx="30600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3" name="Shape 313"/>
            <p:cNvSpPr txBox="1"/>
            <p:nvPr/>
          </p:nvSpPr>
          <p:spPr>
            <a:xfrm>
              <a:off x="4888700" y="1400175"/>
              <a:ext cx="797699" cy="84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 .</a:t>
              </a:r>
            </a:p>
            <a:p>
              <a:pPr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 ..</a:t>
              </a:r>
            </a:p>
            <a:p>
              <a:pPr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 .. </a:t>
              </a:r>
            </a:p>
            <a:p>
              <a:pPr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  .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....</a:t>
              </a:r>
            </a:p>
          </p:txBody>
        </p:sp>
        <p:sp>
          <p:nvSpPr>
            <p:cNvPr id="314" name="Shape 314"/>
            <p:cNvSpPr txBox="1"/>
            <p:nvPr/>
          </p:nvSpPr>
          <p:spPr>
            <a:xfrm rot="10800000">
              <a:off x="4655337" y="1554956"/>
              <a:ext cx="797699" cy="84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 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rgbClr val="666666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 . .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  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....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5100650" y="1647825"/>
              <a:ext cx="431000" cy="795350"/>
            </a:xfrm>
            <a:custGeom>
              <a:pathLst>
                <a:path extrusionOk="0" h="31814" w="17240">
                  <a:moveTo>
                    <a:pt x="95" y="381"/>
                  </a:moveTo>
                  <a:lnTo>
                    <a:pt x="0" y="31814"/>
                  </a:lnTo>
                  <a:lnTo>
                    <a:pt x="17240" y="31814"/>
                  </a:lnTo>
                  <a:lnTo>
                    <a:pt x="17145" y="2191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grpSp>
          <p:nvGrpSpPr>
            <p:cNvPr id="316" name="Shape 316"/>
            <p:cNvGrpSpPr/>
            <p:nvPr/>
          </p:nvGrpSpPr>
          <p:grpSpPr>
            <a:xfrm>
              <a:off x="5081950" y="1636525"/>
              <a:ext cx="468000" cy="820499"/>
              <a:chOff x="4929550" y="1331725"/>
              <a:chExt cx="468000" cy="820499"/>
            </a:xfrm>
          </p:grpSpPr>
          <p:sp>
            <p:nvSpPr>
              <p:cNvPr id="317" name="Shape 317"/>
              <p:cNvSpPr/>
              <p:nvPr/>
            </p:nvSpPr>
            <p:spPr>
              <a:xfrm>
                <a:off x="4929550" y="1331750"/>
                <a:ext cx="406800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4929550" y="2121625"/>
                <a:ext cx="454199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Shape 319"/>
              <p:cNvSpPr/>
              <p:nvPr/>
            </p:nvSpPr>
            <p:spPr>
              <a:xfrm rot="-5400000">
                <a:off x="4534600" y="1726675"/>
                <a:ext cx="820499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 rot="-5400000">
                <a:off x="5002750" y="1757250"/>
                <a:ext cx="758999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5336350" y="1362350"/>
                <a:ext cx="30600" cy="30600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Shape 322"/>
            <p:cNvSpPr txBox="1"/>
            <p:nvPr/>
          </p:nvSpPr>
          <p:spPr>
            <a:xfrm>
              <a:off x="5041100" y="1552575"/>
              <a:ext cx="797699" cy="84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 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 ..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  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....</a:t>
              </a:r>
            </a:p>
          </p:txBody>
        </p:sp>
        <p:sp>
          <p:nvSpPr>
            <p:cNvPr id="323" name="Shape 323"/>
            <p:cNvSpPr txBox="1"/>
            <p:nvPr/>
          </p:nvSpPr>
          <p:spPr>
            <a:xfrm rot="10800000">
              <a:off x="4807737" y="1707356"/>
              <a:ext cx="797699" cy="847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 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800">
                <a:solidFill>
                  <a:srgbClr val="666666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 . .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  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800">
                  <a:solidFill>
                    <a:srgbClr val="666666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....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2829350" y="4305175"/>
            <a:ext cx="3483300" cy="83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405600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ASEN 5519  ::  Final Project</a:t>
            </a:r>
          </a:p>
        </p:txBody>
      </p:sp>
      <p:sp>
        <p:nvSpPr>
          <p:cNvPr id="326" name="Shape 326"/>
          <p:cNvSpPr txBox="1"/>
          <p:nvPr>
            <p:ph idx="2" type="body"/>
          </p:nvPr>
        </p:nvSpPr>
        <p:spPr>
          <a:xfrm>
            <a:off x="636047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/>
              <a:t>Punch Card Music Box  ::  Slide </a:t>
            </a:r>
          </a:p>
        </p:txBody>
      </p:sp>
      <p:sp>
        <p:nvSpPr>
          <p:cNvPr id="327" name="Shape 327"/>
          <p:cNvSpPr txBox="1"/>
          <p:nvPr>
            <p:ph idx="3" type="body"/>
          </p:nvPr>
        </p:nvSpPr>
        <p:spPr>
          <a:xfrm>
            <a:off x="77525" y="4731650"/>
            <a:ext cx="2332799" cy="35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Maurice Woods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