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6" r:id="rId2"/>
  </p:sldIdLst>
  <p:sldSz cx="42062400" cy="31089600"/>
  <p:notesSz cx="6858000" cy="9144000"/>
  <p:defaultTextStyle>
    <a:defPPr>
      <a:defRPr lang="en-US"/>
    </a:defPPr>
    <a:lvl1pPr marL="0" algn="l" defTabSz="4178122" rtl="0" eaLnBrk="1" latinLnBrk="0" hangingPunct="1">
      <a:defRPr sz="8200" kern="1200">
        <a:solidFill>
          <a:schemeClr val="tx1"/>
        </a:solidFill>
        <a:latin typeface="+mn-lt"/>
        <a:ea typeface="+mn-ea"/>
        <a:cs typeface="+mn-cs"/>
      </a:defRPr>
    </a:lvl1pPr>
    <a:lvl2pPr marL="2089066" algn="l" defTabSz="4178122" rtl="0" eaLnBrk="1" latinLnBrk="0" hangingPunct="1">
      <a:defRPr sz="8200" kern="1200">
        <a:solidFill>
          <a:schemeClr val="tx1"/>
        </a:solidFill>
        <a:latin typeface="+mn-lt"/>
        <a:ea typeface="+mn-ea"/>
        <a:cs typeface="+mn-cs"/>
      </a:defRPr>
    </a:lvl2pPr>
    <a:lvl3pPr marL="4178122" algn="l" defTabSz="4178122" rtl="0" eaLnBrk="1" latinLnBrk="0" hangingPunct="1">
      <a:defRPr sz="8200" kern="1200">
        <a:solidFill>
          <a:schemeClr val="tx1"/>
        </a:solidFill>
        <a:latin typeface="+mn-lt"/>
        <a:ea typeface="+mn-ea"/>
        <a:cs typeface="+mn-cs"/>
      </a:defRPr>
    </a:lvl3pPr>
    <a:lvl4pPr marL="6267188" algn="l" defTabSz="4178122" rtl="0" eaLnBrk="1" latinLnBrk="0" hangingPunct="1">
      <a:defRPr sz="8200" kern="1200">
        <a:solidFill>
          <a:schemeClr val="tx1"/>
        </a:solidFill>
        <a:latin typeface="+mn-lt"/>
        <a:ea typeface="+mn-ea"/>
        <a:cs typeface="+mn-cs"/>
      </a:defRPr>
    </a:lvl4pPr>
    <a:lvl5pPr marL="8356249" algn="l" defTabSz="4178122" rtl="0" eaLnBrk="1" latinLnBrk="0" hangingPunct="1">
      <a:defRPr sz="8200" kern="1200">
        <a:solidFill>
          <a:schemeClr val="tx1"/>
        </a:solidFill>
        <a:latin typeface="+mn-lt"/>
        <a:ea typeface="+mn-ea"/>
        <a:cs typeface="+mn-cs"/>
      </a:defRPr>
    </a:lvl5pPr>
    <a:lvl6pPr marL="10445311" algn="l" defTabSz="4178122" rtl="0" eaLnBrk="1" latinLnBrk="0" hangingPunct="1">
      <a:defRPr sz="8200" kern="1200">
        <a:solidFill>
          <a:schemeClr val="tx1"/>
        </a:solidFill>
        <a:latin typeface="+mn-lt"/>
        <a:ea typeface="+mn-ea"/>
        <a:cs typeface="+mn-cs"/>
      </a:defRPr>
    </a:lvl6pPr>
    <a:lvl7pPr marL="12534377" algn="l" defTabSz="4178122" rtl="0" eaLnBrk="1" latinLnBrk="0" hangingPunct="1">
      <a:defRPr sz="8200" kern="1200">
        <a:solidFill>
          <a:schemeClr val="tx1"/>
        </a:solidFill>
        <a:latin typeface="+mn-lt"/>
        <a:ea typeface="+mn-ea"/>
        <a:cs typeface="+mn-cs"/>
      </a:defRPr>
    </a:lvl7pPr>
    <a:lvl8pPr marL="14623442" algn="l" defTabSz="4178122" rtl="0" eaLnBrk="1" latinLnBrk="0" hangingPunct="1">
      <a:defRPr sz="8200" kern="1200">
        <a:solidFill>
          <a:schemeClr val="tx1"/>
        </a:solidFill>
        <a:latin typeface="+mn-lt"/>
        <a:ea typeface="+mn-ea"/>
        <a:cs typeface="+mn-cs"/>
      </a:defRPr>
    </a:lvl8pPr>
    <a:lvl9pPr marL="16712499" algn="l" defTabSz="4178122"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15620"/>
    <p:restoredTop sz="94660"/>
  </p:normalViewPr>
  <p:slideViewPr>
    <p:cSldViewPr>
      <p:cViewPr>
        <p:scale>
          <a:sx n="33" d="100"/>
          <a:sy n="33" d="100"/>
        </p:scale>
        <p:origin x="-288" y="-104"/>
      </p:cViewPr>
      <p:guideLst>
        <p:guide orient="horz" pos="9792"/>
        <p:guide pos="13248"/>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657938"/>
            <a:ext cx="35753040" cy="6664113"/>
          </a:xfrm>
        </p:spPr>
        <p:txBody>
          <a:bodyPr/>
          <a:lstStyle/>
          <a:p>
            <a:r>
              <a:rPr lang="en-US" smtClean="0"/>
              <a:t>Click to edit Master title style</a:t>
            </a:r>
            <a:endParaRPr lang="en-US"/>
          </a:p>
        </p:txBody>
      </p:sp>
      <p:sp>
        <p:nvSpPr>
          <p:cNvPr id="3" name="Subtitle 2"/>
          <p:cNvSpPr>
            <a:spLocks noGrp="1"/>
          </p:cNvSpPr>
          <p:nvPr>
            <p:ph type="subTitle" idx="1"/>
          </p:nvPr>
        </p:nvSpPr>
        <p:spPr>
          <a:xfrm>
            <a:off x="6309360" y="17617440"/>
            <a:ext cx="29443680" cy="7945120"/>
          </a:xfrm>
        </p:spPr>
        <p:txBody>
          <a:bodyPr/>
          <a:lstStyle>
            <a:lvl1pPr marL="0" indent="0" algn="ctr">
              <a:buNone/>
              <a:defRPr>
                <a:solidFill>
                  <a:schemeClr val="tx1">
                    <a:tint val="75000"/>
                  </a:schemeClr>
                </a:solidFill>
              </a:defRPr>
            </a:lvl1pPr>
            <a:lvl2pPr marL="2089066" indent="0" algn="ctr">
              <a:buNone/>
              <a:defRPr>
                <a:solidFill>
                  <a:schemeClr val="tx1">
                    <a:tint val="75000"/>
                  </a:schemeClr>
                </a:solidFill>
              </a:defRPr>
            </a:lvl2pPr>
            <a:lvl3pPr marL="4178122" indent="0" algn="ctr">
              <a:buNone/>
              <a:defRPr>
                <a:solidFill>
                  <a:schemeClr val="tx1">
                    <a:tint val="75000"/>
                  </a:schemeClr>
                </a:solidFill>
              </a:defRPr>
            </a:lvl3pPr>
            <a:lvl4pPr marL="6267188" indent="0" algn="ctr">
              <a:buNone/>
              <a:defRPr>
                <a:solidFill>
                  <a:schemeClr val="tx1">
                    <a:tint val="75000"/>
                  </a:schemeClr>
                </a:solidFill>
              </a:defRPr>
            </a:lvl4pPr>
            <a:lvl5pPr marL="8356249" indent="0" algn="ctr">
              <a:buNone/>
              <a:defRPr>
                <a:solidFill>
                  <a:schemeClr val="tx1">
                    <a:tint val="75000"/>
                  </a:schemeClr>
                </a:solidFill>
              </a:defRPr>
            </a:lvl5pPr>
            <a:lvl6pPr marL="10445311" indent="0" algn="ctr">
              <a:buNone/>
              <a:defRPr>
                <a:solidFill>
                  <a:schemeClr val="tx1">
                    <a:tint val="75000"/>
                  </a:schemeClr>
                </a:solidFill>
              </a:defRPr>
            </a:lvl6pPr>
            <a:lvl7pPr marL="12534377" indent="0" algn="ctr">
              <a:buNone/>
              <a:defRPr>
                <a:solidFill>
                  <a:schemeClr val="tx1">
                    <a:tint val="75000"/>
                  </a:schemeClr>
                </a:solidFill>
              </a:defRPr>
            </a:lvl7pPr>
            <a:lvl8pPr marL="14623442" indent="0" algn="ctr">
              <a:buNone/>
              <a:defRPr>
                <a:solidFill>
                  <a:schemeClr val="tx1">
                    <a:tint val="75000"/>
                  </a:schemeClr>
                </a:solidFill>
              </a:defRPr>
            </a:lvl8pPr>
            <a:lvl9pPr marL="1671249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9E379D-A8C9-40F4-B781-7EB10C80DA06}"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2315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E379D-A8C9-40F4-B781-7EB10C80DA06}"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9413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45037"/>
            <a:ext cx="9464040" cy="26526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03120" y="1245037"/>
            <a:ext cx="27691080" cy="26526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E379D-A8C9-40F4-B781-7EB10C80DA06}"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02879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E379D-A8C9-40F4-B781-7EB10C80DA06}"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3904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19977953"/>
            <a:ext cx="35753040" cy="61747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22640" y="13177101"/>
            <a:ext cx="35753040" cy="6800848"/>
          </a:xfrm>
        </p:spPr>
        <p:txBody>
          <a:bodyPr anchor="b"/>
          <a:lstStyle>
            <a:lvl1pPr marL="0" indent="0">
              <a:buNone/>
              <a:defRPr sz="9100">
                <a:solidFill>
                  <a:schemeClr val="tx1">
                    <a:tint val="75000"/>
                  </a:schemeClr>
                </a:solidFill>
              </a:defRPr>
            </a:lvl1pPr>
            <a:lvl2pPr marL="2089066" indent="0">
              <a:buNone/>
              <a:defRPr sz="8200">
                <a:solidFill>
                  <a:schemeClr val="tx1">
                    <a:tint val="75000"/>
                  </a:schemeClr>
                </a:solidFill>
              </a:defRPr>
            </a:lvl2pPr>
            <a:lvl3pPr marL="4178122" indent="0">
              <a:buNone/>
              <a:defRPr sz="7300">
                <a:solidFill>
                  <a:schemeClr val="tx1">
                    <a:tint val="75000"/>
                  </a:schemeClr>
                </a:solidFill>
              </a:defRPr>
            </a:lvl3pPr>
            <a:lvl4pPr marL="6267188" indent="0">
              <a:buNone/>
              <a:defRPr sz="6400">
                <a:solidFill>
                  <a:schemeClr val="tx1">
                    <a:tint val="75000"/>
                  </a:schemeClr>
                </a:solidFill>
              </a:defRPr>
            </a:lvl4pPr>
            <a:lvl5pPr marL="8356249" indent="0">
              <a:buNone/>
              <a:defRPr sz="6400">
                <a:solidFill>
                  <a:schemeClr val="tx1">
                    <a:tint val="75000"/>
                  </a:schemeClr>
                </a:solidFill>
              </a:defRPr>
            </a:lvl5pPr>
            <a:lvl6pPr marL="10445311" indent="0">
              <a:buNone/>
              <a:defRPr sz="6400">
                <a:solidFill>
                  <a:schemeClr val="tx1">
                    <a:tint val="75000"/>
                  </a:schemeClr>
                </a:solidFill>
              </a:defRPr>
            </a:lvl6pPr>
            <a:lvl7pPr marL="12534377" indent="0">
              <a:buNone/>
              <a:defRPr sz="6400">
                <a:solidFill>
                  <a:schemeClr val="tx1">
                    <a:tint val="75000"/>
                  </a:schemeClr>
                </a:solidFill>
              </a:defRPr>
            </a:lvl7pPr>
            <a:lvl8pPr marL="14623442" indent="0">
              <a:buNone/>
              <a:defRPr sz="6400">
                <a:solidFill>
                  <a:schemeClr val="tx1">
                    <a:tint val="75000"/>
                  </a:schemeClr>
                </a:solidFill>
              </a:defRPr>
            </a:lvl8pPr>
            <a:lvl9pPr marL="16712499"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9E379D-A8C9-40F4-B781-7EB10C80DA06}" type="datetimeFigureOut">
              <a:rPr lang="en-US" smtClean="0"/>
              <a:pPr/>
              <a:t>3/30/12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0763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120" y="7254251"/>
            <a:ext cx="18577560" cy="205176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381720" y="7254251"/>
            <a:ext cx="18577560" cy="205176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9E379D-A8C9-40F4-B781-7EB10C80DA06}" type="datetimeFigureOut">
              <a:rPr lang="en-US" smtClean="0"/>
              <a:pPr/>
              <a:t>3/30/12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2817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03120" y="6959179"/>
            <a:ext cx="18584865" cy="2900254"/>
          </a:xfrm>
        </p:spPr>
        <p:txBody>
          <a:bodyPr anchor="b"/>
          <a:lstStyle>
            <a:lvl1pPr marL="0" indent="0">
              <a:buNone/>
              <a:defRPr sz="11000" b="1"/>
            </a:lvl1pPr>
            <a:lvl2pPr marL="2089066" indent="0">
              <a:buNone/>
              <a:defRPr sz="9100" b="1"/>
            </a:lvl2pPr>
            <a:lvl3pPr marL="4178122" indent="0">
              <a:buNone/>
              <a:defRPr sz="8200" b="1"/>
            </a:lvl3pPr>
            <a:lvl4pPr marL="6267188" indent="0">
              <a:buNone/>
              <a:defRPr sz="7300" b="1"/>
            </a:lvl4pPr>
            <a:lvl5pPr marL="8356249" indent="0">
              <a:buNone/>
              <a:defRPr sz="7300" b="1"/>
            </a:lvl5pPr>
            <a:lvl6pPr marL="10445311" indent="0">
              <a:buNone/>
              <a:defRPr sz="7300" b="1"/>
            </a:lvl6pPr>
            <a:lvl7pPr marL="12534377" indent="0">
              <a:buNone/>
              <a:defRPr sz="7300" b="1"/>
            </a:lvl7pPr>
            <a:lvl8pPr marL="14623442" indent="0">
              <a:buNone/>
              <a:defRPr sz="7300" b="1"/>
            </a:lvl8pPr>
            <a:lvl9pPr marL="16712499"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03120" y="9859433"/>
            <a:ext cx="18584865" cy="1791250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367127" y="6959179"/>
            <a:ext cx="18592165" cy="2900254"/>
          </a:xfrm>
        </p:spPr>
        <p:txBody>
          <a:bodyPr anchor="b"/>
          <a:lstStyle>
            <a:lvl1pPr marL="0" indent="0">
              <a:buNone/>
              <a:defRPr sz="11000" b="1"/>
            </a:lvl1pPr>
            <a:lvl2pPr marL="2089066" indent="0">
              <a:buNone/>
              <a:defRPr sz="9100" b="1"/>
            </a:lvl2pPr>
            <a:lvl3pPr marL="4178122" indent="0">
              <a:buNone/>
              <a:defRPr sz="8200" b="1"/>
            </a:lvl3pPr>
            <a:lvl4pPr marL="6267188" indent="0">
              <a:buNone/>
              <a:defRPr sz="7300" b="1"/>
            </a:lvl4pPr>
            <a:lvl5pPr marL="8356249" indent="0">
              <a:buNone/>
              <a:defRPr sz="7300" b="1"/>
            </a:lvl5pPr>
            <a:lvl6pPr marL="10445311" indent="0">
              <a:buNone/>
              <a:defRPr sz="7300" b="1"/>
            </a:lvl6pPr>
            <a:lvl7pPr marL="12534377" indent="0">
              <a:buNone/>
              <a:defRPr sz="7300" b="1"/>
            </a:lvl7pPr>
            <a:lvl8pPr marL="14623442" indent="0">
              <a:buNone/>
              <a:defRPr sz="7300" b="1"/>
            </a:lvl8pPr>
            <a:lvl9pPr marL="16712499"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367127" y="9859433"/>
            <a:ext cx="18592165" cy="1791250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9E379D-A8C9-40F4-B781-7EB10C80DA06}" type="datetimeFigureOut">
              <a:rPr lang="en-US" smtClean="0"/>
              <a:pPr/>
              <a:t>3/30/12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3004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9E379D-A8C9-40F4-B781-7EB10C80DA06}" type="datetimeFigureOut">
              <a:rPr lang="en-US" smtClean="0"/>
              <a:pPr/>
              <a:t>3/30/12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89131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E379D-A8C9-40F4-B781-7EB10C80DA06}" type="datetimeFigureOut">
              <a:rPr lang="en-US" smtClean="0"/>
              <a:pPr/>
              <a:t>3/30/12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57216889"/>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237827"/>
            <a:ext cx="13838240" cy="52679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445230" y="1237829"/>
            <a:ext cx="23514050" cy="2653411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03122" y="6505789"/>
            <a:ext cx="13838240" cy="21266152"/>
          </a:xfrm>
        </p:spPr>
        <p:txBody>
          <a:bodyPr/>
          <a:lstStyle>
            <a:lvl1pPr marL="0" indent="0">
              <a:buNone/>
              <a:defRPr sz="6400"/>
            </a:lvl1pPr>
            <a:lvl2pPr marL="2089066" indent="0">
              <a:buNone/>
              <a:defRPr sz="5500"/>
            </a:lvl2pPr>
            <a:lvl3pPr marL="4178122" indent="0">
              <a:buNone/>
              <a:defRPr sz="4600"/>
            </a:lvl3pPr>
            <a:lvl4pPr marL="6267188" indent="0">
              <a:buNone/>
              <a:defRPr sz="4100"/>
            </a:lvl4pPr>
            <a:lvl5pPr marL="8356249" indent="0">
              <a:buNone/>
              <a:defRPr sz="4100"/>
            </a:lvl5pPr>
            <a:lvl6pPr marL="10445311" indent="0">
              <a:buNone/>
              <a:defRPr sz="4100"/>
            </a:lvl6pPr>
            <a:lvl7pPr marL="12534377" indent="0">
              <a:buNone/>
              <a:defRPr sz="4100"/>
            </a:lvl7pPr>
            <a:lvl8pPr marL="14623442" indent="0">
              <a:buNone/>
              <a:defRPr sz="4100"/>
            </a:lvl8pPr>
            <a:lvl9pPr marL="16712499"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E379D-A8C9-40F4-B781-7EB10C80DA06}" type="datetimeFigureOut">
              <a:rPr lang="en-US" smtClean="0"/>
              <a:pPr/>
              <a:t>3/30/12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649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1762720"/>
            <a:ext cx="25237440" cy="2569212"/>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244525" y="2777913"/>
            <a:ext cx="25237440" cy="18653760"/>
          </a:xfrm>
        </p:spPr>
        <p:txBody>
          <a:bodyPr/>
          <a:lstStyle>
            <a:lvl1pPr marL="0" indent="0">
              <a:buNone/>
              <a:defRPr sz="14600"/>
            </a:lvl1pPr>
            <a:lvl2pPr marL="2089066" indent="0">
              <a:buNone/>
              <a:defRPr sz="12800"/>
            </a:lvl2pPr>
            <a:lvl3pPr marL="4178122" indent="0">
              <a:buNone/>
              <a:defRPr sz="11000"/>
            </a:lvl3pPr>
            <a:lvl4pPr marL="6267188" indent="0">
              <a:buNone/>
              <a:defRPr sz="9100"/>
            </a:lvl4pPr>
            <a:lvl5pPr marL="8356249" indent="0">
              <a:buNone/>
              <a:defRPr sz="9100"/>
            </a:lvl5pPr>
            <a:lvl6pPr marL="10445311" indent="0">
              <a:buNone/>
              <a:defRPr sz="9100"/>
            </a:lvl6pPr>
            <a:lvl7pPr marL="12534377" indent="0">
              <a:buNone/>
              <a:defRPr sz="9100"/>
            </a:lvl7pPr>
            <a:lvl8pPr marL="14623442" indent="0">
              <a:buNone/>
              <a:defRPr sz="9100"/>
            </a:lvl8pPr>
            <a:lvl9pPr marL="16712499" indent="0">
              <a:buNone/>
              <a:defRPr sz="9100"/>
            </a:lvl9pPr>
          </a:lstStyle>
          <a:p>
            <a:endParaRPr lang="en-US"/>
          </a:p>
        </p:txBody>
      </p:sp>
      <p:sp>
        <p:nvSpPr>
          <p:cNvPr id="4" name="Text Placeholder 3"/>
          <p:cNvSpPr>
            <a:spLocks noGrp="1"/>
          </p:cNvSpPr>
          <p:nvPr>
            <p:ph type="body" sz="half" idx="2"/>
          </p:nvPr>
        </p:nvSpPr>
        <p:spPr>
          <a:xfrm>
            <a:off x="8244525" y="24331932"/>
            <a:ext cx="25237440" cy="3648708"/>
          </a:xfrm>
        </p:spPr>
        <p:txBody>
          <a:bodyPr/>
          <a:lstStyle>
            <a:lvl1pPr marL="0" indent="0">
              <a:buNone/>
              <a:defRPr sz="6400"/>
            </a:lvl1pPr>
            <a:lvl2pPr marL="2089066" indent="0">
              <a:buNone/>
              <a:defRPr sz="5500"/>
            </a:lvl2pPr>
            <a:lvl3pPr marL="4178122" indent="0">
              <a:buNone/>
              <a:defRPr sz="4600"/>
            </a:lvl3pPr>
            <a:lvl4pPr marL="6267188" indent="0">
              <a:buNone/>
              <a:defRPr sz="4100"/>
            </a:lvl4pPr>
            <a:lvl5pPr marL="8356249" indent="0">
              <a:buNone/>
              <a:defRPr sz="4100"/>
            </a:lvl5pPr>
            <a:lvl6pPr marL="10445311" indent="0">
              <a:buNone/>
              <a:defRPr sz="4100"/>
            </a:lvl6pPr>
            <a:lvl7pPr marL="12534377" indent="0">
              <a:buNone/>
              <a:defRPr sz="4100"/>
            </a:lvl7pPr>
            <a:lvl8pPr marL="14623442" indent="0">
              <a:buNone/>
              <a:defRPr sz="4100"/>
            </a:lvl8pPr>
            <a:lvl9pPr marL="16712499"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E379D-A8C9-40F4-B781-7EB10C80DA06}" type="datetimeFigureOut">
              <a:rPr lang="en-US" smtClean="0"/>
              <a:pPr/>
              <a:t>3/30/12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92084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245026"/>
            <a:ext cx="37856160" cy="5181600"/>
          </a:xfrm>
          <a:prstGeom prst="rect">
            <a:avLst/>
          </a:prstGeom>
        </p:spPr>
        <p:txBody>
          <a:bodyPr vert="horz" lIns="417817" tIns="208904" rIns="417817" bIns="2089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03120" y="7254251"/>
            <a:ext cx="37856160" cy="20517699"/>
          </a:xfrm>
          <a:prstGeom prst="rect">
            <a:avLst/>
          </a:prstGeom>
        </p:spPr>
        <p:txBody>
          <a:bodyPr vert="horz" lIns="417817" tIns="208904" rIns="417817" bIns="2089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03120" y="28815465"/>
            <a:ext cx="9814560" cy="1655233"/>
          </a:xfrm>
          <a:prstGeom prst="rect">
            <a:avLst/>
          </a:prstGeom>
        </p:spPr>
        <p:txBody>
          <a:bodyPr vert="horz" lIns="417817" tIns="208904" rIns="417817" bIns="208904" rtlCol="0" anchor="ctr"/>
          <a:lstStyle>
            <a:lvl1pPr algn="l">
              <a:defRPr sz="5500">
                <a:solidFill>
                  <a:schemeClr val="tx1">
                    <a:tint val="75000"/>
                  </a:schemeClr>
                </a:solidFill>
              </a:defRPr>
            </a:lvl1pPr>
          </a:lstStyle>
          <a:p>
            <a:fld id="{989E379D-A8C9-40F4-B781-7EB10C80DA06}" type="datetimeFigureOut">
              <a:rPr lang="en-US" smtClean="0"/>
              <a:pPr/>
              <a:t>3/30/12</a:t>
            </a:fld>
            <a:endParaRPr lang="en-US"/>
          </a:p>
        </p:txBody>
      </p:sp>
      <p:sp>
        <p:nvSpPr>
          <p:cNvPr id="5" name="Footer Placeholder 4"/>
          <p:cNvSpPr>
            <a:spLocks noGrp="1"/>
          </p:cNvSpPr>
          <p:nvPr>
            <p:ph type="ftr" sz="quarter" idx="3"/>
          </p:nvPr>
        </p:nvSpPr>
        <p:spPr>
          <a:xfrm>
            <a:off x="14371320" y="28815465"/>
            <a:ext cx="13319760" cy="1655233"/>
          </a:xfrm>
          <a:prstGeom prst="rect">
            <a:avLst/>
          </a:prstGeom>
        </p:spPr>
        <p:txBody>
          <a:bodyPr vert="horz" lIns="417817" tIns="208904" rIns="417817" bIns="2089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28815465"/>
            <a:ext cx="9814560" cy="1655233"/>
          </a:xfrm>
          <a:prstGeom prst="rect">
            <a:avLst/>
          </a:prstGeom>
        </p:spPr>
        <p:txBody>
          <a:bodyPr vert="horz" lIns="417817" tIns="208904" rIns="417817" bIns="208904" rtlCol="0" anchor="ctr"/>
          <a:lstStyle>
            <a:lvl1pPr algn="r">
              <a:defRPr sz="5500">
                <a:solidFill>
                  <a:schemeClr val="tx1">
                    <a:tint val="75000"/>
                  </a:schemeClr>
                </a:solidFill>
              </a:defRPr>
            </a:lvl1pPr>
          </a:lstStyle>
          <a:p>
            <a:fld id="{197E634D-5EF3-47B4-B523-6FAC0609EE8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524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8122" rtl="0" eaLnBrk="1" latinLnBrk="0" hangingPunct="1">
        <a:spcBef>
          <a:spcPct val="0"/>
        </a:spcBef>
        <a:buNone/>
        <a:defRPr sz="20100" kern="1200">
          <a:solidFill>
            <a:schemeClr val="tx1"/>
          </a:solidFill>
          <a:latin typeface="+mj-lt"/>
          <a:ea typeface="+mj-ea"/>
          <a:cs typeface="+mj-cs"/>
        </a:defRPr>
      </a:lvl1pPr>
    </p:titleStyle>
    <p:bodyStyle>
      <a:lvl1pPr marL="1566797" indent="-1566797" algn="l" defTabSz="4178122"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4731" indent="-1305665" algn="l" defTabSz="417812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2660" indent="-1044528" algn="l" defTabSz="4178122"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11717" indent="-1044528" algn="l" defTabSz="4178122"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400782" indent="-1044528" algn="l" defTabSz="4178122"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9844" indent="-1044528" algn="l" defTabSz="417812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8905" indent="-1044528" algn="l" defTabSz="417812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7971" indent="-1044528" algn="l" defTabSz="417812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57036" indent="-1044528" algn="l" defTabSz="417812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8122" rtl="0" eaLnBrk="1" latinLnBrk="0" hangingPunct="1">
        <a:defRPr sz="8200" kern="1200">
          <a:solidFill>
            <a:schemeClr val="tx1"/>
          </a:solidFill>
          <a:latin typeface="+mn-lt"/>
          <a:ea typeface="+mn-ea"/>
          <a:cs typeface="+mn-cs"/>
        </a:defRPr>
      </a:lvl1pPr>
      <a:lvl2pPr marL="2089066" algn="l" defTabSz="4178122" rtl="0" eaLnBrk="1" latinLnBrk="0" hangingPunct="1">
        <a:defRPr sz="8200" kern="1200">
          <a:solidFill>
            <a:schemeClr val="tx1"/>
          </a:solidFill>
          <a:latin typeface="+mn-lt"/>
          <a:ea typeface="+mn-ea"/>
          <a:cs typeface="+mn-cs"/>
        </a:defRPr>
      </a:lvl2pPr>
      <a:lvl3pPr marL="4178122" algn="l" defTabSz="4178122" rtl="0" eaLnBrk="1" latinLnBrk="0" hangingPunct="1">
        <a:defRPr sz="8200" kern="1200">
          <a:solidFill>
            <a:schemeClr val="tx1"/>
          </a:solidFill>
          <a:latin typeface="+mn-lt"/>
          <a:ea typeface="+mn-ea"/>
          <a:cs typeface="+mn-cs"/>
        </a:defRPr>
      </a:lvl3pPr>
      <a:lvl4pPr marL="6267188" algn="l" defTabSz="4178122" rtl="0" eaLnBrk="1" latinLnBrk="0" hangingPunct="1">
        <a:defRPr sz="8200" kern="1200">
          <a:solidFill>
            <a:schemeClr val="tx1"/>
          </a:solidFill>
          <a:latin typeface="+mn-lt"/>
          <a:ea typeface="+mn-ea"/>
          <a:cs typeface="+mn-cs"/>
        </a:defRPr>
      </a:lvl4pPr>
      <a:lvl5pPr marL="8356249" algn="l" defTabSz="4178122" rtl="0" eaLnBrk="1" latinLnBrk="0" hangingPunct="1">
        <a:defRPr sz="8200" kern="1200">
          <a:solidFill>
            <a:schemeClr val="tx1"/>
          </a:solidFill>
          <a:latin typeface="+mn-lt"/>
          <a:ea typeface="+mn-ea"/>
          <a:cs typeface="+mn-cs"/>
        </a:defRPr>
      </a:lvl5pPr>
      <a:lvl6pPr marL="10445311" algn="l" defTabSz="4178122" rtl="0" eaLnBrk="1" latinLnBrk="0" hangingPunct="1">
        <a:defRPr sz="8200" kern="1200">
          <a:solidFill>
            <a:schemeClr val="tx1"/>
          </a:solidFill>
          <a:latin typeface="+mn-lt"/>
          <a:ea typeface="+mn-ea"/>
          <a:cs typeface="+mn-cs"/>
        </a:defRPr>
      </a:lvl6pPr>
      <a:lvl7pPr marL="12534377" algn="l" defTabSz="4178122" rtl="0" eaLnBrk="1" latinLnBrk="0" hangingPunct="1">
        <a:defRPr sz="8200" kern="1200">
          <a:solidFill>
            <a:schemeClr val="tx1"/>
          </a:solidFill>
          <a:latin typeface="+mn-lt"/>
          <a:ea typeface="+mn-ea"/>
          <a:cs typeface="+mn-cs"/>
        </a:defRPr>
      </a:lvl7pPr>
      <a:lvl8pPr marL="14623442" algn="l" defTabSz="4178122" rtl="0" eaLnBrk="1" latinLnBrk="0" hangingPunct="1">
        <a:defRPr sz="8200" kern="1200">
          <a:solidFill>
            <a:schemeClr val="tx1"/>
          </a:solidFill>
          <a:latin typeface="+mn-lt"/>
          <a:ea typeface="+mn-ea"/>
          <a:cs typeface="+mn-cs"/>
        </a:defRPr>
      </a:lvl8pPr>
      <a:lvl9pPr marL="16712499" algn="l" defTabSz="417812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3.png"/><Relationship Id="rId4" Type="http://schemas.openxmlformats.org/officeDocument/2006/relationships/image" Target="../media/image3.png"/><Relationship Id="rId7" Type="http://schemas.openxmlformats.org/officeDocument/2006/relationships/image" Target="../media/image6.jpeg"/><Relationship Id="rId11"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png"/><Relationship Id="rId16" Type="http://schemas.openxmlformats.org/officeDocument/2006/relationships/image" Target="../media/image15.png"/><Relationship Id="rId8" Type="http://schemas.openxmlformats.org/officeDocument/2006/relationships/image" Target="../media/image7.png"/><Relationship Id="rId13" Type="http://schemas.openxmlformats.org/officeDocument/2006/relationships/image" Target="../media/image12.png"/><Relationship Id="rId10" Type="http://schemas.openxmlformats.org/officeDocument/2006/relationships/image" Target="../media/image9.jpeg"/><Relationship Id="rId5" Type="http://schemas.openxmlformats.org/officeDocument/2006/relationships/image" Target="../media/image4.png"/><Relationship Id="rId15" Type="http://schemas.openxmlformats.org/officeDocument/2006/relationships/image" Target="../media/image14.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9" Type="http://schemas.openxmlformats.org/officeDocument/2006/relationships/image" Target="../media/image8.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10668000" y="7848600"/>
            <a:ext cx="9729598" cy="23012400"/>
          </a:xfrm>
          <a:prstGeom prst="roundRect">
            <a:avLst>
              <a:gd name="adj" fmla="val 3386"/>
            </a:avLst>
          </a:prstGeom>
          <a:solidFill>
            <a:srgbClr val="DEEBDD"/>
          </a:solidFill>
          <a:ln w="9525" algn="in">
            <a:solidFill>
              <a:srgbClr val="0066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a:p>
        </p:txBody>
      </p:sp>
      <p:sp>
        <p:nvSpPr>
          <p:cNvPr id="5" name="AutoShape 3"/>
          <p:cNvSpPr>
            <a:spLocks noChangeArrowheads="1"/>
          </p:cNvSpPr>
          <p:nvPr/>
        </p:nvSpPr>
        <p:spPr bwMode="auto">
          <a:xfrm>
            <a:off x="33171002" y="228600"/>
            <a:ext cx="8815198" cy="17068800"/>
          </a:xfrm>
          <a:prstGeom prst="roundRect">
            <a:avLst>
              <a:gd name="adj" fmla="val 4661"/>
            </a:avLst>
          </a:prstGeom>
          <a:solidFill>
            <a:srgbClr val="DEEBDD"/>
          </a:solidFill>
          <a:ln w="9525" algn="in">
            <a:solidFill>
              <a:srgbClr val="0066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a:p>
        </p:txBody>
      </p:sp>
      <p:sp>
        <p:nvSpPr>
          <p:cNvPr id="6" name="AutoShape 4"/>
          <p:cNvSpPr>
            <a:spLocks noChangeArrowheads="1"/>
          </p:cNvSpPr>
          <p:nvPr/>
        </p:nvSpPr>
        <p:spPr bwMode="auto">
          <a:xfrm>
            <a:off x="147124" y="199765"/>
            <a:ext cx="10216076" cy="7420236"/>
          </a:xfrm>
          <a:prstGeom prst="roundRect">
            <a:avLst>
              <a:gd name="adj" fmla="val 3976"/>
            </a:avLst>
          </a:prstGeom>
          <a:solidFill>
            <a:srgbClr val="E4E4E4"/>
          </a:solidFill>
          <a:ln w="9525" algn="in">
            <a:solidFill>
              <a:srgbClr val="7B777F"/>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a:p>
        </p:txBody>
      </p:sp>
      <p:sp>
        <p:nvSpPr>
          <p:cNvPr id="7" name="AutoShape 5"/>
          <p:cNvSpPr>
            <a:spLocks noChangeArrowheads="1"/>
          </p:cNvSpPr>
          <p:nvPr/>
        </p:nvSpPr>
        <p:spPr bwMode="auto">
          <a:xfrm>
            <a:off x="177900" y="7902550"/>
            <a:ext cx="10185300" cy="22958450"/>
          </a:xfrm>
          <a:prstGeom prst="roundRect">
            <a:avLst>
              <a:gd name="adj" fmla="val 3462"/>
            </a:avLst>
          </a:prstGeom>
          <a:solidFill>
            <a:srgbClr val="D1DBF7"/>
          </a:solidFill>
          <a:ln w="9525" algn="in">
            <a:solidFill>
              <a:srgbClr val="000066"/>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a:p>
        </p:txBody>
      </p:sp>
      <p:sp>
        <p:nvSpPr>
          <p:cNvPr id="8" name="AutoShape 6"/>
          <p:cNvSpPr>
            <a:spLocks noChangeArrowheads="1"/>
          </p:cNvSpPr>
          <p:nvPr/>
        </p:nvSpPr>
        <p:spPr bwMode="auto">
          <a:xfrm>
            <a:off x="10668000" y="5105400"/>
            <a:ext cx="22174200" cy="2473543"/>
          </a:xfrm>
          <a:prstGeom prst="roundRect">
            <a:avLst>
              <a:gd name="adj" fmla="val 9957"/>
            </a:avLst>
          </a:prstGeom>
          <a:solidFill>
            <a:srgbClr val="F9D0CF"/>
          </a:solidFill>
          <a:ln w="9525" algn="in">
            <a:solidFill>
              <a:srgbClr val="800000"/>
            </a:solidFill>
            <a:round/>
            <a:headEnd/>
            <a:tailEnd/>
          </a:ln>
          <a:effectLst>
            <a:outerShdw dist="107763" dir="13500000" algn="ctr" rotWithShape="0">
              <a:srgbClr val="C9C2D1">
                <a:alpha val="50000"/>
              </a:srgbClr>
            </a:outerShdw>
          </a:effectLst>
        </p:spPr>
        <p:txBody>
          <a:bodyPr vert="horz" wrap="square" lIns="167126" tIns="167126" rIns="167126" bIns="167126" numCol="1" anchor="t" anchorCtr="0" compatLnSpc="1">
            <a:prstTxWarp prst="textNoShape">
              <a:avLst/>
            </a:prstTxWarp>
          </a:bodyPr>
          <a:lstStyle/>
          <a:p>
            <a:endParaRPr lang="en-US" sz="2000"/>
          </a:p>
        </p:txBody>
      </p:sp>
      <p:sp>
        <p:nvSpPr>
          <p:cNvPr id="9" name="Text Box 7"/>
          <p:cNvSpPr txBox="1">
            <a:spLocks noChangeArrowheads="1"/>
          </p:cNvSpPr>
          <p:nvPr/>
        </p:nvSpPr>
        <p:spPr bwMode="auto">
          <a:xfrm>
            <a:off x="147124" y="7848600"/>
            <a:ext cx="10216076" cy="1294459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8800" i="1" cap="small" dirty="0" smtClean="0">
                <a:solidFill>
                  <a:srgbClr val="000000"/>
                </a:solidFill>
                <a:latin typeface="SteelfishRg-Bold"/>
                <a:cs typeface="SteelfishRg-Bold"/>
              </a:rPr>
              <a:t>Mis</a:t>
            </a:r>
            <a:r>
              <a:rPr lang="en-US" sz="8800" i="1" u="sng" cap="small" dirty="0" smtClean="0">
                <a:solidFill>
                  <a:srgbClr val="000000"/>
                </a:solidFill>
                <a:latin typeface="SteelfishRg-Bold"/>
                <a:cs typeface="SteelfishRg-Bold"/>
              </a:rPr>
              <a:t>sion Introduction</a:t>
            </a:r>
            <a:endParaRPr lang="en-US" sz="7200" i="1" u="sng" cap="small" dirty="0">
              <a:solidFill>
                <a:srgbClr val="000000"/>
              </a:solidFill>
              <a:latin typeface="SteelfishRg-Bold"/>
              <a:cs typeface="SteelfishRg-Bold"/>
            </a:endParaRPr>
          </a:p>
          <a:p>
            <a:pPr algn="ctr" fontAlgn="base">
              <a:spcBef>
                <a:spcPct val="0"/>
              </a:spcBef>
              <a:spcAft>
                <a:spcPct val="0"/>
              </a:spcAft>
            </a:pPr>
            <a:r>
              <a:rPr lang="en-US" sz="3600" i="1" dirty="0">
                <a:solidFill>
                  <a:srgbClr val="000000"/>
                </a:solidFill>
                <a:latin typeface="Gill Sans MT" pitchFamily="34" charset="0"/>
                <a:cs typeface="Arial" pitchFamily="34" charset="0"/>
              </a:rPr>
              <a:t>“To provide a method for institutions to utilize a deployable and recoverable payload for future Rocket SAT-X missions. By providing this, we can greatly increase the amount of data recovered by eliminating the need to transmit restricted amounts of data to the ground.”</a:t>
            </a:r>
            <a:r>
              <a:rPr lang="en-US" sz="3600" dirty="0">
                <a:solidFill>
                  <a:srgbClr val="000000"/>
                </a:solidFill>
                <a:latin typeface="Gill Sans MT" pitchFamily="34" charset="0"/>
                <a:cs typeface="Arial" pitchFamily="34" charset="0"/>
              </a:rPr>
              <a:t> </a:t>
            </a:r>
          </a:p>
          <a:p>
            <a:pPr fontAlgn="base">
              <a:spcBef>
                <a:spcPct val="0"/>
              </a:spcBef>
              <a:spcAft>
                <a:spcPct val="0"/>
              </a:spcAft>
            </a:pPr>
            <a:endParaRPr lang="en-US" sz="2000" i="1" dirty="0" smtClean="0">
              <a:solidFill>
                <a:srgbClr val="000000"/>
              </a:solidFill>
              <a:latin typeface="Arial" pitchFamily="34" charset="0"/>
              <a:cs typeface="Arial" pitchFamily="34" charset="0"/>
            </a:endParaRPr>
          </a:p>
          <a:p>
            <a:pPr algn="just" fontAlgn="base">
              <a:spcBef>
                <a:spcPct val="0"/>
              </a:spcBef>
              <a:spcAft>
                <a:spcPct val="0"/>
              </a:spcAft>
            </a:pPr>
            <a:r>
              <a:rPr lang="en-US" sz="2800" i="1" dirty="0" smtClean="0">
                <a:solidFill>
                  <a:srgbClr val="000000"/>
                </a:solidFill>
                <a:latin typeface="Arial" pitchFamily="34" charset="0"/>
                <a:cs typeface="Arial" pitchFamily="34" charset="0"/>
              </a:rPr>
              <a:t>   </a:t>
            </a:r>
            <a:r>
              <a:rPr lang="en-US" sz="2800" i="1" dirty="0" err="1" smtClean="0">
                <a:solidFill>
                  <a:srgbClr val="000000"/>
                </a:solidFill>
                <a:latin typeface="Arial" pitchFamily="34" charset="0"/>
                <a:cs typeface="Arial" pitchFamily="34" charset="0"/>
              </a:rPr>
              <a:t>ReX</a:t>
            </a:r>
            <a:r>
              <a:rPr lang="en-US" sz="2800" i="1" dirty="0" smtClean="0">
                <a:solidFill>
                  <a:srgbClr val="000000"/>
                </a:solidFill>
                <a:latin typeface="Arial" pitchFamily="34" charset="0"/>
                <a:cs typeface="Arial" pitchFamily="34" charset="0"/>
              </a:rPr>
              <a:t> aimed </a:t>
            </a:r>
            <a:r>
              <a:rPr lang="en-US" sz="2800" i="1" dirty="0">
                <a:solidFill>
                  <a:srgbClr val="000000"/>
                </a:solidFill>
                <a:latin typeface="Arial" pitchFamily="34" charset="0"/>
                <a:cs typeface="Arial" pitchFamily="34" charset="0"/>
              </a:rPr>
              <a:t>to characterize the process of reentry via data collected from</a:t>
            </a:r>
            <a:r>
              <a:rPr lang="en-US" sz="2800" i="1" dirty="0" smtClean="0">
                <a:solidFill>
                  <a:srgbClr val="000000"/>
                </a:solidFill>
                <a:latin typeface="Arial" pitchFamily="34" charset="0"/>
                <a:cs typeface="Arial" pitchFamily="34" charset="0"/>
              </a:rPr>
              <a:t> a capsule </a:t>
            </a:r>
            <a:r>
              <a:rPr lang="en-US" sz="2800" i="1" dirty="0">
                <a:solidFill>
                  <a:srgbClr val="000000"/>
                </a:solidFill>
                <a:latin typeface="Arial" pitchFamily="34" charset="0"/>
                <a:cs typeface="Arial" pitchFamily="34" charset="0"/>
              </a:rPr>
              <a:t>ejected from a sounding rocket at apogee. Inertial data</a:t>
            </a:r>
            <a:r>
              <a:rPr lang="en-US" sz="2800" i="1" dirty="0" smtClean="0">
                <a:solidFill>
                  <a:srgbClr val="000000"/>
                </a:solidFill>
                <a:latin typeface="Arial" pitchFamily="34" charset="0"/>
                <a:cs typeface="Arial" pitchFamily="34" charset="0"/>
              </a:rPr>
              <a:t> was used </a:t>
            </a:r>
            <a:r>
              <a:rPr lang="en-US" sz="2800" i="1" dirty="0">
                <a:solidFill>
                  <a:srgbClr val="000000"/>
                </a:solidFill>
                <a:latin typeface="Arial" pitchFamily="34" charset="0"/>
                <a:cs typeface="Arial" pitchFamily="34" charset="0"/>
              </a:rPr>
              <a:t>to reconstruct the actual trajectory, as well as to profile the drag </a:t>
            </a:r>
            <a:r>
              <a:rPr lang="en-US" sz="2800" i="1" dirty="0" smtClean="0">
                <a:solidFill>
                  <a:srgbClr val="000000"/>
                </a:solidFill>
                <a:latin typeface="Arial" pitchFamily="34" charset="0"/>
                <a:cs typeface="Arial" pitchFamily="34" charset="0"/>
              </a:rPr>
              <a:t>force. </a:t>
            </a:r>
            <a:r>
              <a:rPr lang="en-US" sz="2800" i="1" dirty="0">
                <a:solidFill>
                  <a:srgbClr val="000000"/>
                </a:solidFill>
                <a:latin typeface="Arial" pitchFamily="34" charset="0"/>
                <a:cs typeface="Arial" pitchFamily="34" charset="0"/>
              </a:rPr>
              <a:t>In the absence of the actual data, a mathematical model (outlined in </a:t>
            </a:r>
            <a:r>
              <a:rPr lang="en-US" sz="2800" b="1" i="1" u="sng" dirty="0">
                <a:solidFill>
                  <a:srgbClr val="000000"/>
                </a:solidFill>
                <a:latin typeface="Arial" pitchFamily="34" charset="0"/>
                <a:cs typeface="Arial" pitchFamily="34" charset="0"/>
              </a:rPr>
              <a:t>Theory and Scientific Concepts</a:t>
            </a:r>
            <a:r>
              <a:rPr lang="en-US" sz="2800" i="1" dirty="0">
                <a:solidFill>
                  <a:srgbClr val="000000"/>
                </a:solidFill>
                <a:latin typeface="Arial" pitchFamily="34" charset="0"/>
                <a:cs typeface="Arial" pitchFamily="34" charset="0"/>
              </a:rPr>
              <a:t>) was constructed to inform the initial capsule design. Data collected from the flight</a:t>
            </a:r>
            <a:r>
              <a:rPr lang="en-US" sz="2800" i="1" dirty="0" smtClean="0">
                <a:solidFill>
                  <a:srgbClr val="000000"/>
                </a:solidFill>
                <a:latin typeface="Arial" pitchFamily="34" charset="0"/>
                <a:cs typeface="Arial" pitchFamily="34" charset="0"/>
              </a:rPr>
              <a:t> was used </a:t>
            </a:r>
            <a:r>
              <a:rPr lang="en-US" sz="2800" i="1" dirty="0">
                <a:solidFill>
                  <a:srgbClr val="000000"/>
                </a:solidFill>
                <a:latin typeface="Arial" pitchFamily="34" charset="0"/>
                <a:cs typeface="Arial" pitchFamily="34" charset="0"/>
              </a:rPr>
              <a:t>to optimize the model, thereby facilitating further refinement of the capsule design.</a:t>
            </a:r>
            <a:r>
              <a:rPr lang="en-US" sz="2800" i="1" dirty="0" smtClean="0">
                <a:solidFill>
                  <a:srgbClr val="000000"/>
                </a:solidFill>
                <a:latin typeface="Arial" pitchFamily="34" charset="0"/>
                <a:cs typeface="Arial" pitchFamily="34" charset="0"/>
              </a:rPr>
              <a:t> By </a:t>
            </a:r>
            <a:r>
              <a:rPr lang="en-US" sz="2800" i="1" dirty="0">
                <a:solidFill>
                  <a:srgbClr val="000000"/>
                </a:solidFill>
                <a:latin typeface="Arial" pitchFamily="34" charset="0"/>
                <a:cs typeface="Arial" pitchFamily="34" charset="0"/>
              </a:rPr>
              <a:t>optimizing the payload design, fewer resources may be used in payload fabrication, saving time and money. Finally,</a:t>
            </a:r>
            <a:r>
              <a:rPr lang="en-US" sz="2800" i="1" dirty="0" smtClean="0">
                <a:solidFill>
                  <a:srgbClr val="000000"/>
                </a:solidFill>
                <a:latin typeface="Arial" pitchFamily="34" charset="0"/>
                <a:cs typeface="Arial" pitchFamily="34" charset="0"/>
              </a:rPr>
              <a:t> this tested platform </a:t>
            </a:r>
            <a:r>
              <a:rPr lang="en-US" sz="2800" i="1" dirty="0">
                <a:solidFill>
                  <a:srgbClr val="000000"/>
                </a:solidFill>
                <a:latin typeface="Arial" pitchFamily="34" charset="0"/>
                <a:cs typeface="Arial" pitchFamily="34" charset="0"/>
              </a:rPr>
              <a:t>can be used by future reentry </a:t>
            </a:r>
            <a:r>
              <a:rPr lang="en-US" sz="2800" i="1" dirty="0" smtClean="0">
                <a:solidFill>
                  <a:srgbClr val="000000"/>
                </a:solidFill>
                <a:latin typeface="Arial" pitchFamily="34" charset="0"/>
                <a:cs typeface="Arial" pitchFamily="34" charset="0"/>
              </a:rPr>
              <a:t>experiments, as the design and fabrication process have been refined by the </a:t>
            </a:r>
            <a:r>
              <a:rPr lang="en-US" sz="2800" i="1" dirty="0" err="1" smtClean="0">
                <a:solidFill>
                  <a:srgbClr val="000000"/>
                </a:solidFill>
                <a:latin typeface="Arial" pitchFamily="34" charset="0"/>
                <a:cs typeface="Arial" pitchFamily="34" charset="0"/>
              </a:rPr>
              <a:t>ReX</a:t>
            </a:r>
            <a:r>
              <a:rPr lang="en-US" sz="2800" i="1" dirty="0" smtClean="0">
                <a:solidFill>
                  <a:srgbClr val="000000"/>
                </a:solidFill>
                <a:latin typeface="Arial" pitchFamily="34" charset="0"/>
                <a:cs typeface="Arial" pitchFamily="34" charset="0"/>
              </a:rPr>
              <a:t> team.</a:t>
            </a:r>
            <a:endParaRPr lang="en-US" sz="2000" dirty="0">
              <a:latin typeface="Arial" pitchFamily="34" charset="0"/>
              <a:cs typeface="Arial" pitchFamily="34" charset="0"/>
            </a:endParaRPr>
          </a:p>
        </p:txBody>
      </p:sp>
      <p:pic>
        <p:nvPicPr>
          <p:cNvPr id="1032" name="Picture 8"/>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8422600" y="1638052"/>
            <a:ext cx="3993191" cy="287491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0515600" y="359573"/>
            <a:ext cx="2648611" cy="455458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grpSp>
        <p:nvGrpSpPr>
          <p:cNvPr id="10" name="Group 10"/>
          <p:cNvGrpSpPr>
            <a:grpSpLocks/>
          </p:cNvGrpSpPr>
          <p:nvPr/>
        </p:nvGrpSpPr>
        <p:grpSpPr bwMode="auto">
          <a:xfrm>
            <a:off x="4437778" y="292985"/>
            <a:ext cx="5351277" cy="1438291"/>
            <a:chOff x="125501400" y="98526600"/>
            <a:chExt cx="4114800" cy="1217169"/>
          </a:xfrm>
        </p:grpSpPr>
        <p:pic>
          <p:nvPicPr>
            <p:cNvPr id="1035" name="Picture 11"/>
            <p:cNvPicPr>
              <a:picLocks noChangeAspect="1" noChangeArrowheads="1"/>
            </p:cNvPicPr>
            <p:nvPr/>
          </p:nvPicPr>
          <p:blipFill>
            <a:blip r:embed="rId4">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25501400" y="98603003"/>
              <a:ext cx="1329397" cy="114076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28065237" y="98658990"/>
              <a:ext cx="1550963" cy="1084779"/>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pic>
          <p:nvPicPr>
            <p:cNvPr id="1037" name="Picture 13"/>
            <p:cNvPicPr>
              <a:picLocks noChangeAspect="1" noChangeArrowheads="1"/>
            </p:cNvPicPr>
            <p:nvPr/>
          </p:nvPicPr>
          <p:blipFill>
            <a:blip r:embed="rId6">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26830797" y="98526600"/>
              <a:ext cx="1188417" cy="1217169"/>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grpSp>
      <p:sp>
        <p:nvSpPr>
          <p:cNvPr id="11" name="Text Box 14"/>
          <p:cNvSpPr txBox="1">
            <a:spLocks noChangeArrowheads="1"/>
          </p:cNvSpPr>
          <p:nvPr/>
        </p:nvSpPr>
        <p:spPr bwMode="auto">
          <a:xfrm>
            <a:off x="12725400" y="186127"/>
            <a:ext cx="16053834" cy="11985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5400" dirty="0">
                <a:solidFill>
                  <a:srgbClr val="000066"/>
                </a:solidFill>
                <a:latin typeface="Times New Roman" pitchFamily="18" charset="0"/>
                <a:cs typeface="Arial" pitchFamily="34" charset="0"/>
              </a:rPr>
              <a:t>University </a:t>
            </a:r>
            <a:r>
              <a:rPr lang="en-US" sz="4400" i="1" dirty="0">
                <a:solidFill>
                  <a:srgbClr val="FF9900"/>
                </a:solidFill>
                <a:latin typeface="Times New Roman" pitchFamily="18" charset="0"/>
                <a:cs typeface="Arial" pitchFamily="34" charset="0"/>
              </a:rPr>
              <a:t>of</a:t>
            </a:r>
            <a:r>
              <a:rPr lang="en-US" sz="5400" dirty="0">
                <a:solidFill>
                  <a:srgbClr val="FFCC00"/>
                </a:solidFill>
                <a:latin typeface="Times New Roman" pitchFamily="18" charset="0"/>
                <a:cs typeface="Arial" pitchFamily="34" charset="0"/>
              </a:rPr>
              <a:t> </a:t>
            </a:r>
            <a:r>
              <a:rPr lang="en-US" sz="5400" dirty="0">
                <a:solidFill>
                  <a:srgbClr val="000066"/>
                </a:solidFill>
                <a:latin typeface="Times New Roman" pitchFamily="18" charset="0"/>
                <a:cs typeface="Arial" pitchFamily="34" charset="0"/>
              </a:rPr>
              <a:t>Northern Colorado</a:t>
            </a:r>
            <a:endParaRPr lang="en-US" sz="2000" dirty="0">
              <a:latin typeface="Arial" pitchFamily="34" charset="0"/>
              <a:cs typeface="Arial" pitchFamily="34" charset="0"/>
            </a:endParaRPr>
          </a:p>
        </p:txBody>
      </p:sp>
      <p:sp>
        <p:nvSpPr>
          <p:cNvPr id="12" name="Text Box 15"/>
          <p:cNvSpPr txBox="1">
            <a:spLocks noChangeArrowheads="1"/>
          </p:cNvSpPr>
          <p:nvPr/>
        </p:nvSpPr>
        <p:spPr bwMode="auto">
          <a:xfrm>
            <a:off x="12192000" y="719144"/>
            <a:ext cx="17270038" cy="3356009"/>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117088" dir="2963922" algn="ctr" rotWithShape="0">
                    <a:srgbClr val="C9C2D1">
                      <a:alpha val="50000"/>
                    </a:srgbClr>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ct val="0"/>
              </a:spcAft>
            </a:pPr>
            <a:r>
              <a:rPr lang="en-US" sz="19900" i="1" cap="small" dirty="0">
                <a:solidFill>
                  <a:srgbClr val="000000"/>
                </a:solidFill>
                <a:latin typeface="SteelfishRg-Bold"/>
                <a:cs typeface="SteelfishRg-Bold"/>
              </a:rPr>
              <a:t>Reentry Experiment SAT-X</a:t>
            </a:r>
            <a:endParaRPr lang="en-US" sz="19900" i="1" cap="small" dirty="0">
              <a:latin typeface="SteelfishRg-Bold"/>
              <a:cs typeface="SteelfishRg-Bold"/>
            </a:endParaRPr>
          </a:p>
        </p:txBody>
      </p:sp>
      <p:sp>
        <p:nvSpPr>
          <p:cNvPr id="13" name="AutoShape 16"/>
          <p:cNvSpPr>
            <a:spLocks noChangeArrowheads="1"/>
          </p:cNvSpPr>
          <p:nvPr/>
        </p:nvSpPr>
        <p:spPr bwMode="auto">
          <a:xfrm>
            <a:off x="20726400" y="7848600"/>
            <a:ext cx="12115800" cy="23012400"/>
          </a:xfrm>
          <a:prstGeom prst="roundRect">
            <a:avLst>
              <a:gd name="adj" fmla="val 2592"/>
            </a:avLst>
          </a:prstGeom>
          <a:solidFill>
            <a:srgbClr val="FBF1CD"/>
          </a:solidFill>
          <a:ln w="9525" algn="in">
            <a:solidFill>
              <a:srgbClr val="FFCC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a:p>
        </p:txBody>
      </p:sp>
      <p:sp>
        <p:nvSpPr>
          <p:cNvPr id="14" name="Text Box 17"/>
          <p:cNvSpPr txBox="1">
            <a:spLocks noChangeArrowheads="1"/>
          </p:cNvSpPr>
          <p:nvPr/>
        </p:nvSpPr>
        <p:spPr bwMode="auto">
          <a:xfrm>
            <a:off x="20730124" y="7696200"/>
            <a:ext cx="12035876" cy="24450905"/>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8800" i="1" cap="small" dirty="0">
                <a:solidFill>
                  <a:srgbClr val="000000"/>
                </a:solidFill>
                <a:latin typeface="SteelfishRg-Bold"/>
                <a:cs typeface="SteelfishRg-Bold"/>
              </a:rPr>
              <a:t>Theory</a:t>
            </a:r>
            <a:r>
              <a:rPr lang="en-US" sz="8800" i="1" u="sng" cap="small" dirty="0">
                <a:solidFill>
                  <a:srgbClr val="000000"/>
                </a:solidFill>
                <a:latin typeface="SteelfishRg-Bold"/>
                <a:cs typeface="SteelfishRg-Bold"/>
              </a:rPr>
              <a:t> and Scientific Concept</a:t>
            </a:r>
            <a:r>
              <a:rPr lang="en-US" sz="8800" i="1" cap="small" dirty="0">
                <a:solidFill>
                  <a:srgbClr val="000000"/>
                </a:solidFill>
                <a:latin typeface="SteelfishRg-Bold"/>
                <a:cs typeface="SteelfishRg-Bold"/>
              </a:rPr>
              <a:t>s</a:t>
            </a:r>
            <a:endParaRPr lang="en-US" sz="2800" i="1" cap="small" dirty="0">
              <a:latin typeface="SteelfishRg-Bold"/>
              <a:cs typeface="SteelfishRg-Bold"/>
            </a:endParaRPr>
          </a:p>
        </p:txBody>
      </p:sp>
      <p:sp>
        <p:nvSpPr>
          <p:cNvPr id="15" name="Text Box 18"/>
          <p:cNvSpPr txBox="1">
            <a:spLocks noChangeArrowheads="1"/>
          </p:cNvSpPr>
          <p:nvPr/>
        </p:nvSpPr>
        <p:spPr bwMode="auto">
          <a:xfrm>
            <a:off x="181075" y="-76200"/>
            <a:ext cx="7621519" cy="787063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9D0C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8800" i="1" cap="small" dirty="0">
                <a:solidFill>
                  <a:srgbClr val="000000"/>
                </a:solidFill>
                <a:latin typeface="SteelfishRg-Bold"/>
                <a:cs typeface="SteelfishRg-Bold"/>
              </a:rPr>
              <a:t>Rock</a:t>
            </a:r>
            <a:r>
              <a:rPr lang="en-US" sz="8800" i="1" u="sng" cap="small" dirty="0">
                <a:solidFill>
                  <a:srgbClr val="000000"/>
                </a:solidFill>
                <a:latin typeface="SteelfishRg-Bold"/>
                <a:cs typeface="SteelfishRg-Bold"/>
              </a:rPr>
              <a:t>et </a:t>
            </a:r>
            <a:r>
              <a:rPr lang="en-US" sz="8800" i="1" u="sng" cap="small" dirty="0" smtClean="0">
                <a:solidFill>
                  <a:srgbClr val="000000"/>
                </a:solidFill>
                <a:latin typeface="SteelfishRg-Bold"/>
                <a:cs typeface="SteelfishRg-Bold"/>
              </a:rPr>
              <a:t>SAT</a:t>
            </a:r>
            <a:endParaRPr lang="en-US" sz="2400" i="1" cap="small" dirty="0" smtClean="0">
              <a:solidFill>
                <a:srgbClr val="000000"/>
              </a:solidFill>
              <a:latin typeface="SteelfishRg-Bold"/>
              <a:cs typeface="SteelfishRg-Bold"/>
            </a:endParaRPr>
          </a:p>
          <a:p>
            <a:pPr algn="just" fontAlgn="base">
              <a:spcBef>
                <a:spcPct val="0"/>
              </a:spcBef>
              <a:spcAft>
                <a:spcPct val="0"/>
              </a:spcAft>
            </a:pPr>
            <a:endParaRPr lang="en-US" sz="2400" i="1" dirty="0" smtClean="0">
              <a:solidFill>
                <a:srgbClr val="000000"/>
              </a:solidFill>
              <a:latin typeface="Arial" pitchFamily="34" charset="0"/>
              <a:cs typeface="Arial" pitchFamily="34" charset="0"/>
            </a:endParaRPr>
          </a:p>
          <a:p>
            <a:pPr algn="just" fontAlgn="base">
              <a:spcBef>
                <a:spcPct val="0"/>
              </a:spcBef>
              <a:spcAft>
                <a:spcPct val="0"/>
              </a:spcAft>
            </a:pPr>
            <a:r>
              <a:rPr lang="en-US" sz="2800" i="1" dirty="0" smtClean="0">
                <a:solidFill>
                  <a:srgbClr val="000000"/>
                </a:solidFill>
                <a:latin typeface="Arial" pitchFamily="34" charset="0"/>
                <a:cs typeface="Arial" pitchFamily="34" charset="0"/>
              </a:rPr>
              <a:t>   UNC </a:t>
            </a:r>
            <a:r>
              <a:rPr lang="en-US" sz="2800" i="1" dirty="0">
                <a:solidFill>
                  <a:srgbClr val="000000"/>
                </a:solidFill>
                <a:latin typeface="Arial" pitchFamily="34" charset="0"/>
                <a:cs typeface="Arial" pitchFamily="34" charset="0"/>
              </a:rPr>
              <a:t>Physics</a:t>
            </a:r>
            <a:r>
              <a:rPr lang="en-US" sz="2800" i="1" dirty="0" smtClean="0">
                <a:solidFill>
                  <a:srgbClr val="000000"/>
                </a:solidFill>
                <a:latin typeface="Arial" pitchFamily="34" charset="0"/>
                <a:cs typeface="Arial" pitchFamily="34" charset="0"/>
              </a:rPr>
              <a:t> was involved </a:t>
            </a:r>
            <a:r>
              <a:rPr lang="en-US" sz="2800" i="1" dirty="0">
                <a:solidFill>
                  <a:srgbClr val="000000"/>
                </a:solidFill>
                <a:latin typeface="Arial" pitchFamily="34" charset="0"/>
                <a:cs typeface="Arial" pitchFamily="34" charset="0"/>
              </a:rPr>
              <a:t>with a project called Rocket SAT-X, an outreach program funded by the Colorado Space Grant Consortium (COSGC). This program </a:t>
            </a:r>
            <a:r>
              <a:rPr lang="en-US" sz="2800" i="1" dirty="0" smtClean="0">
                <a:solidFill>
                  <a:srgbClr val="000000"/>
                </a:solidFill>
                <a:latin typeface="Arial" pitchFamily="34" charset="0"/>
                <a:cs typeface="Arial" pitchFamily="34" charset="0"/>
              </a:rPr>
              <a:t>challenged </a:t>
            </a:r>
            <a:r>
              <a:rPr lang="en-US" sz="2800" i="1" dirty="0">
                <a:solidFill>
                  <a:srgbClr val="000000"/>
                </a:solidFill>
                <a:latin typeface="Arial" pitchFamily="34" charset="0"/>
                <a:cs typeface="Arial" pitchFamily="34" charset="0"/>
              </a:rPr>
              <a:t>students to design and fabricate an experimental payload that</a:t>
            </a:r>
            <a:r>
              <a:rPr lang="en-US" sz="2800" i="1" dirty="0" smtClean="0">
                <a:solidFill>
                  <a:srgbClr val="000000"/>
                </a:solidFill>
                <a:latin typeface="Arial" pitchFamily="34" charset="0"/>
                <a:cs typeface="Arial" pitchFamily="34" charset="0"/>
              </a:rPr>
              <a:t> was </a:t>
            </a:r>
            <a:r>
              <a:rPr lang="en-US" sz="2800" i="1" dirty="0">
                <a:solidFill>
                  <a:srgbClr val="000000"/>
                </a:solidFill>
                <a:latin typeface="Arial" pitchFamily="34" charset="0"/>
                <a:cs typeface="Arial" pitchFamily="34" charset="0"/>
              </a:rPr>
              <a:t>launched on a Terrier-Orion sounding rocket, provided and launched by NASA’s Wallops Flight Facility in Virginia. The rocket flight</a:t>
            </a:r>
            <a:r>
              <a:rPr lang="en-US" sz="2800" i="1" dirty="0" smtClean="0">
                <a:solidFill>
                  <a:srgbClr val="000000"/>
                </a:solidFill>
                <a:latin typeface="Arial" pitchFamily="34" charset="0"/>
                <a:cs typeface="Arial" pitchFamily="34" charset="0"/>
              </a:rPr>
              <a:t> launched </a:t>
            </a:r>
            <a:r>
              <a:rPr lang="en-US" sz="2800" i="1" dirty="0">
                <a:solidFill>
                  <a:srgbClr val="000000"/>
                </a:solidFill>
                <a:latin typeface="Arial" pitchFamily="34" charset="0"/>
                <a:cs typeface="Arial" pitchFamily="34" charset="0"/>
              </a:rPr>
              <a:t>the payloads approximately 120km into space, where the </a:t>
            </a:r>
            <a:r>
              <a:rPr lang="en-US" sz="2800" i="1" dirty="0" smtClean="0">
                <a:solidFill>
                  <a:srgbClr val="000000"/>
                </a:solidFill>
                <a:latin typeface="Arial" pitchFamily="34" charset="0"/>
                <a:cs typeface="Arial" pitchFamily="34" charset="0"/>
              </a:rPr>
              <a:t>rocket </a:t>
            </a:r>
            <a:r>
              <a:rPr lang="en-US" sz="2800" i="1" dirty="0">
                <a:solidFill>
                  <a:srgbClr val="000000"/>
                </a:solidFill>
                <a:latin typeface="Arial" pitchFamily="34" charset="0"/>
                <a:cs typeface="Arial" pitchFamily="34" charset="0"/>
              </a:rPr>
              <a:t>then shed its fairing, exposing the student payloads to the space </a:t>
            </a:r>
            <a:r>
              <a:rPr lang="en-US" sz="2800" i="1" dirty="0" smtClean="0">
                <a:solidFill>
                  <a:srgbClr val="000000"/>
                </a:solidFill>
                <a:latin typeface="Arial" pitchFamily="34" charset="0"/>
                <a:cs typeface="Arial" pitchFamily="34" charset="0"/>
              </a:rPr>
              <a:t>environment (</a:t>
            </a:r>
            <a:r>
              <a:rPr lang="en-US" sz="2800" b="1" i="1" dirty="0" smtClean="0">
                <a:solidFill>
                  <a:srgbClr val="000000"/>
                </a:solidFill>
                <a:latin typeface="Arial" pitchFamily="34" charset="0"/>
                <a:cs typeface="Arial" pitchFamily="34" charset="0"/>
              </a:rPr>
              <a:t>Figure 1</a:t>
            </a:r>
            <a:r>
              <a:rPr lang="en-US" sz="2800" i="1" dirty="0" smtClean="0">
                <a:solidFill>
                  <a:srgbClr val="000000"/>
                </a:solidFill>
                <a:latin typeface="Arial" pitchFamily="34" charset="0"/>
                <a:cs typeface="Arial" pitchFamily="34" charset="0"/>
              </a:rPr>
              <a:t>).</a:t>
            </a:r>
            <a:endParaRPr lang="en-US" sz="2000" dirty="0">
              <a:latin typeface="Arial" pitchFamily="34" charset="0"/>
              <a:cs typeface="Arial" pitchFamily="34" charset="0"/>
            </a:endParaRPr>
          </a:p>
        </p:txBody>
      </p:sp>
      <p:pic>
        <p:nvPicPr>
          <p:cNvPr id="1043" name="Picture 19" descr="36991_1506316264165_1422042014_1307303_1729622_n"/>
          <p:cNvPicPr>
            <a:picLocks noChangeAspect="1" noChangeArrowheads="1"/>
          </p:cNvPicPr>
          <p:nvPr/>
        </p:nvPicPr>
        <p:blipFill>
          <a:blip r:embed="rId7">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37950" r="7974"/>
          <a:stretch>
            <a:fillRect/>
          </a:stretch>
        </p:blipFill>
        <p:spPr bwMode="auto">
          <a:xfrm>
            <a:off x="8045837" y="1905000"/>
            <a:ext cx="1929028" cy="551344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grpSp>
        <p:nvGrpSpPr>
          <p:cNvPr id="16" name="Group 20"/>
          <p:cNvGrpSpPr>
            <a:grpSpLocks/>
          </p:cNvGrpSpPr>
          <p:nvPr/>
        </p:nvGrpSpPr>
        <p:grpSpPr bwMode="auto">
          <a:xfrm>
            <a:off x="228600" y="18516600"/>
            <a:ext cx="10094456" cy="4374793"/>
            <a:chOff x="88707613" y="114632381"/>
            <a:chExt cx="9486901" cy="4171953"/>
          </a:xfrm>
        </p:grpSpPr>
        <p:sp>
          <p:nvSpPr>
            <p:cNvPr id="17" name="AutoShape 21"/>
            <p:cNvSpPr>
              <a:spLocks noChangeArrowheads="1"/>
            </p:cNvSpPr>
            <p:nvPr/>
          </p:nvSpPr>
          <p:spPr bwMode="auto">
            <a:xfrm>
              <a:off x="88707613" y="114794416"/>
              <a:ext cx="9486901" cy="3834647"/>
            </a:xfrm>
            <a:prstGeom prst="roundRect">
              <a:avLst>
                <a:gd name="adj" fmla="val 10319"/>
              </a:avLst>
            </a:prstGeom>
            <a:solidFill>
              <a:srgbClr val="C8CEFC"/>
            </a:solidFill>
            <a:ln w="9525" algn="in">
              <a:solidFill>
                <a:srgbClr val="000066"/>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36576" tIns="36576" rIns="36576" bIns="36576" numCol="1" anchor="t" anchorCtr="0" compatLnSpc="1">
              <a:prstTxWarp prst="textNoShape">
                <a:avLst/>
              </a:prstTxWarp>
            </a:bodyPr>
            <a:lstStyle/>
            <a:p>
              <a:endParaRPr lang="en-US" sz="2000"/>
            </a:p>
          </p:txBody>
        </p:sp>
        <p:sp>
          <p:nvSpPr>
            <p:cNvPr id="18" name="Text Box 22"/>
            <p:cNvSpPr txBox="1">
              <a:spLocks noChangeArrowheads="1"/>
            </p:cNvSpPr>
            <p:nvPr/>
          </p:nvSpPr>
          <p:spPr bwMode="auto">
            <a:xfrm>
              <a:off x="88875907" y="114632381"/>
              <a:ext cx="9284721" cy="417195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36576" tIns="36576" rIns="36576" bIns="36576" numCol="1" anchor="ctr" anchorCtr="0" compatLnSpc="1">
              <a:prstTxWarp prst="textNoShape">
                <a:avLst/>
              </a:prstTxWarp>
            </a:bodyPr>
            <a:lstStyle/>
            <a:p>
              <a:pPr fontAlgn="base">
                <a:spcBef>
                  <a:spcPct val="0"/>
                </a:spcBef>
                <a:spcAft>
                  <a:spcPct val="0"/>
                </a:spcAft>
              </a:pPr>
              <a:r>
                <a:rPr lang="en-US" sz="2000" dirty="0" smtClean="0">
                  <a:latin typeface="Arial" pitchFamily="34" charset="0"/>
                  <a:cs typeface="Arial" pitchFamily="34" charset="0"/>
                </a:rPr>
                <a:t>1.</a:t>
              </a:r>
              <a:r>
                <a:rPr lang="en-US" sz="3600" u="sng" dirty="0" smtClean="0">
                  <a:solidFill>
                    <a:srgbClr val="000000"/>
                  </a:solidFill>
                  <a:latin typeface="Perpetua" pitchFamily="18" charset="0"/>
                  <a:cs typeface="Arial" pitchFamily="34" charset="0"/>
                </a:rPr>
                <a:t>Launch</a:t>
              </a:r>
              <a:endParaRPr lang="en-US" sz="3600" u="sng" dirty="0" smtClean="0">
                <a:solidFill>
                  <a:srgbClr val="000000"/>
                </a:solidFill>
                <a:latin typeface="Perpetua" pitchFamily="18" charset="0"/>
                <a:cs typeface="Arial" pitchFamily="34" charset="0"/>
              </a:endParaRPr>
            </a:p>
            <a:p>
              <a:pPr fontAlgn="base">
                <a:spcBef>
                  <a:spcPct val="0"/>
                </a:spcBef>
                <a:spcAft>
                  <a:spcPct val="0"/>
                </a:spcAft>
              </a:pPr>
              <a:r>
                <a:rPr lang="en-US" sz="2000" dirty="0" smtClean="0">
                  <a:latin typeface="Arial" pitchFamily="34" charset="0"/>
                  <a:cs typeface="Arial" pitchFamily="34" charset="0"/>
                </a:rPr>
                <a:t>2.</a:t>
              </a:r>
              <a:r>
                <a:rPr lang="en-US" sz="3600" u="sng" dirty="0" smtClean="0">
                  <a:solidFill>
                    <a:srgbClr val="000000"/>
                  </a:solidFill>
                  <a:latin typeface="Perpetua" pitchFamily="18" charset="0"/>
                  <a:cs typeface="Arial" pitchFamily="34" charset="0"/>
                </a:rPr>
                <a:t>Ascent</a:t>
              </a:r>
              <a:r>
                <a:rPr lang="en-US" sz="3600" dirty="0">
                  <a:solidFill>
                    <a:srgbClr val="000000"/>
                  </a:solidFill>
                  <a:latin typeface="Perpetua" pitchFamily="18" charset="0"/>
                  <a:cs typeface="Arial" pitchFamily="34" charset="0"/>
                </a:rPr>
                <a:t>: </a:t>
              </a:r>
              <a:r>
                <a:rPr lang="en-US" sz="3200" dirty="0">
                  <a:solidFill>
                    <a:srgbClr val="000000"/>
                  </a:solidFill>
                  <a:latin typeface="Perpetua" pitchFamily="18" charset="0"/>
                  <a:cs typeface="Arial" pitchFamily="34" charset="0"/>
                </a:rPr>
                <a:t>Onboard electronics initialize</a:t>
              </a:r>
              <a:endParaRPr lang="en-US" sz="3600" u="sng" dirty="0" smtClean="0">
                <a:solidFill>
                  <a:srgbClr val="000000"/>
                </a:solidFill>
                <a:latin typeface="Perpetua" pitchFamily="18" charset="0"/>
                <a:cs typeface="Arial" pitchFamily="34" charset="0"/>
              </a:endParaRPr>
            </a:p>
            <a:p>
              <a:pPr fontAlgn="base">
                <a:spcBef>
                  <a:spcPct val="0"/>
                </a:spcBef>
                <a:spcAft>
                  <a:spcPct val="0"/>
                </a:spcAft>
              </a:pPr>
              <a:r>
                <a:rPr lang="en-US" sz="2000" dirty="0" smtClean="0">
                  <a:latin typeface="Arial" pitchFamily="34" charset="0"/>
                  <a:cs typeface="Arial" pitchFamily="34" charset="0"/>
                </a:rPr>
                <a:t>3.</a:t>
              </a:r>
              <a:r>
                <a:rPr lang="en-US" sz="3600" u="sng" dirty="0" smtClean="0">
                  <a:solidFill>
                    <a:srgbClr val="000000"/>
                  </a:solidFill>
                  <a:latin typeface="Perpetua" pitchFamily="18" charset="0"/>
                  <a:cs typeface="Arial" pitchFamily="34" charset="0"/>
                </a:rPr>
                <a:t>Apogee</a:t>
              </a:r>
              <a:r>
                <a:rPr lang="en-US" sz="3600" dirty="0">
                  <a:solidFill>
                    <a:srgbClr val="000000"/>
                  </a:solidFill>
                  <a:latin typeface="Perpetua" pitchFamily="18" charset="0"/>
                  <a:cs typeface="Arial" pitchFamily="34" charset="0"/>
                </a:rPr>
                <a:t>:</a:t>
              </a:r>
              <a:r>
                <a:rPr lang="en-US" sz="3200" dirty="0">
                  <a:solidFill>
                    <a:srgbClr val="000000"/>
                  </a:solidFill>
                  <a:latin typeface="Perpetua" pitchFamily="18" charset="0"/>
                  <a:cs typeface="Arial" pitchFamily="34" charset="0"/>
                </a:rPr>
                <a:t> Fairing deployment; </a:t>
              </a:r>
              <a:r>
                <a:rPr lang="en-US" sz="3200" dirty="0" err="1">
                  <a:solidFill>
                    <a:srgbClr val="000000"/>
                  </a:solidFill>
                  <a:latin typeface="Perpetua" pitchFamily="18" charset="0"/>
                  <a:cs typeface="Arial" pitchFamily="34" charset="0"/>
                </a:rPr>
                <a:t>ReX</a:t>
              </a:r>
              <a:r>
                <a:rPr lang="en-US" sz="3200" dirty="0">
                  <a:solidFill>
                    <a:srgbClr val="000000"/>
                  </a:solidFill>
                  <a:latin typeface="Perpetua" pitchFamily="18" charset="0"/>
                  <a:cs typeface="Arial" pitchFamily="34" charset="0"/>
                </a:rPr>
                <a:t> capsules </a:t>
              </a:r>
              <a:r>
                <a:rPr lang="en-US" sz="3600" dirty="0">
                  <a:solidFill>
                    <a:srgbClr val="000000"/>
                  </a:solidFill>
                  <a:latin typeface="Perpetua" pitchFamily="18" charset="0"/>
                  <a:cs typeface="Arial" pitchFamily="34" charset="0"/>
                </a:rPr>
                <a:t>deployed</a:t>
              </a:r>
              <a:endParaRPr lang="en-US" sz="3600" u="sng" dirty="0" smtClean="0">
                <a:solidFill>
                  <a:srgbClr val="000000"/>
                </a:solidFill>
                <a:latin typeface="Perpetua" pitchFamily="18" charset="0"/>
                <a:cs typeface="Arial" pitchFamily="34" charset="0"/>
              </a:endParaRPr>
            </a:p>
            <a:p>
              <a:pPr fontAlgn="base">
                <a:spcBef>
                  <a:spcPct val="0"/>
                </a:spcBef>
                <a:spcAft>
                  <a:spcPct val="0"/>
                </a:spcAft>
              </a:pPr>
              <a:r>
                <a:rPr lang="en-US" sz="2000" dirty="0" smtClean="0">
                  <a:latin typeface="Arial" pitchFamily="34" charset="0"/>
                  <a:cs typeface="Arial" pitchFamily="34" charset="0"/>
                </a:rPr>
                <a:t>4.</a:t>
              </a:r>
              <a:r>
                <a:rPr lang="en-US" sz="3600" u="sng" dirty="0" smtClean="0">
                  <a:solidFill>
                    <a:srgbClr val="000000"/>
                  </a:solidFill>
                  <a:latin typeface="Perpetua" pitchFamily="18" charset="0"/>
                  <a:cs typeface="Arial" pitchFamily="34" charset="0"/>
                </a:rPr>
                <a:t>Decent</a:t>
              </a:r>
              <a:r>
                <a:rPr lang="en-US" sz="3200" dirty="0" smtClean="0">
                  <a:solidFill>
                    <a:srgbClr val="000000"/>
                  </a:solidFill>
                  <a:latin typeface="Perpetua" pitchFamily="18" charset="0"/>
                  <a:cs typeface="Arial" pitchFamily="34" charset="0"/>
                </a:rPr>
                <a:t>: </a:t>
              </a:r>
              <a:r>
                <a:rPr lang="en-US" sz="3200" dirty="0" err="1" smtClean="0">
                  <a:solidFill>
                    <a:srgbClr val="000000"/>
                  </a:solidFill>
                  <a:latin typeface="Perpetua" pitchFamily="18" charset="0"/>
                  <a:cs typeface="Arial" pitchFamily="34" charset="0"/>
                </a:rPr>
                <a:t>ReX</a:t>
              </a:r>
              <a:r>
                <a:rPr lang="en-US" sz="3200" dirty="0" smtClean="0">
                  <a:solidFill>
                    <a:srgbClr val="000000"/>
                  </a:solidFill>
                  <a:latin typeface="Perpetua" pitchFamily="18" charset="0"/>
                  <a:cs typeface="Arial" pitchFamily="34" charset="0"/>
                </a:rPr>
                <a:t> </a:t>
              </a:r>
              <a:r>
                <a:rPr lang="en-US" sz="3200" dirty="0">
                  <a:solidFill>
                    <a:srgbClr val="000000"/>
                  </a:solidFill>
                  <a:latin typeface="Perpetua" pitchFamily="18" charset="0"/>
                  <a:cs typeface="Arial" pitchFamily="34" charset="0"/>
                </a:rPr>
                <a:t>capsules collect reentry </a:t>
              </a:r>
              <a:r>
                <a:rPr lang="en-US" sz="3200" dirty="0" smtClean="0">
                  <a:solidFill>
                    <a:srgbClr val="000000"/>
                  </a:solidFill>
                  <a:latin typeface="Perpetua" pitchFamily="18" charset="0"/>
                  <a:cs typeface="Arial" pitchFamily="34" charset="0"/>
                </a:rPr>
                <a:t>data; Data </a:t>
              </a:r>
              <a:r>
                <a:rPr lang="en-US" sz="3200" dirty="0">
                  <a:solidFill>
                    <a:srgbClr val="000000"/>
                  </a:solidFill>
                  <a:latin typeface="Perpetua" pitchFamily="18" charset="0"/>
                  <a:cs typeface="Arial" pitchFamily="34" charset="0"/>
                </a:rPr>
                <a:t>transmitted to rocket</a:t>
              </a:r>
              <a:endParaRPr lang="en-US" sz="3600" u="sng" dirty="0">
                <a:solidFill>
                  <a:srgbClr val="000000"/>
                </a:solidFill>
                <a:latin typeface="Perpetua" pitchFamily="18" charset="0"/>
                <a:cs typeface="Arial" pitchFamily="34" charset="0"/>
              </a:endParaRPr>
            </a:p>
            <a:p>
              <a:pPr fontAlgn="base">
                <a:spcBef>
                  <a:spcPct val="0"/>
                </a:spcBef>
                <a:spcAft>
                  <a:spcPct val="0"/>
                </a:spcAft>
              </a:pPr>
              <a:r>
                <a:rPr lang="en-US" sz="2000" dirty="0">
                  <a:solidFill>
                    <a:srgbClr val="000000"/>
                  </a:solidFill>
                  <a:latin typeface="Perpetua" pitchFamily="18" charset="0"/>
                  <a:cs typeface="Arial" pitchFamily="34" charset="0"/>
                </a:rPr>
                <a:t>5</a:t>
              </a:r>
              <a:r>
                <a:rPr lang="en-US" sz="2000" dirty="0" smtClean="0">
                  <a:solidFill>
                    <a:srgbClr val="000000"/>
                  </a:solidFill>
                  <a:latin typeface="Perpetua" pitchFamily="18" charset="0"/>
                  <a:cs typeface="Arial" pitchFamily="34" charset="0"/>
                </a:rPr>
                <a:t>.</a:t>
              </a:r>
              <a:r>
                <a:rPr lang="en-US" sz="3600" u="sng" dirty="0" smtClean="0">
                  <a:solidFill>
                    <a:srgbClr val="000000"/>
                  </a:solidFill>
                  <a:latin typeface="Perpetua" pitchFamily="18" charset="0"/>
                  <a:cs typeface="Arial" pitchFamily="34" charset="0"/>
                </a:rPr>
                <a:t>S</a:t>
              </a:r>
              <a:r>
                <a:rPr lang="en-US" sz="3600" u="sng" dirty="0" smtClean="0">
                  <a:solidFill>
                    <a:srgbClr val="000000"/>
                  </a:solidFill>
                  <a:latin typeface="Perpetua" pitchFamily="18" charset="0"/>
                  <a:cs typeface="Arial" pitchFamily="34" charset="0"/>
                </a:rPr>
                <a:t>plashdown</a:t>
              </a:r>
              <a:endParaRPr lang="en-US" sz="2000" dirty="0">
                <a:latin typeface="Arial" pitchFamily="34" charset="0"/>
                <a:cs typeface="Arial" pitchFamily="34" charset="0"/>
              </a:endParaRPr>
            </a:p>
          </p:txBody>
        </p:sp>
      </p:grpSp>
      <p:sp>
        <p:nvSpPr>
          <p:cNvPr id="21" name="Text Box 26"/>
          <p:cNvSpPr txBox="1">
            <a:spLocks noChangeArrowheads="1"/>
          </p:cNvSpPr>
          <p:nvPr/>
        </p:nvSpPr>
        <p:spPr bwMode="auto">
          <a:xfrm>
            <a:off x="4140505" y="30175200"/>
            <a:ext cx="2323420" cy="342697"/>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2800" b="1" dirty="0">
                <a:solidFill>
                  <a:srgbClr val="000000"/>
                </a:solidFill>
                <a:latin typeface="Arial" pitchFamily="34" charset="0"/>
                <a:cs typeface="Arial" pitchFamily="34" charset="0"/>
              </a:rPr>
              <a:t>Figure 1</a:t>
            </a:r>
            <a:endParaRPr lang="en-US" sz="2000" dirty="0">
              <a:latin typeface="Arial" pitchFamily="34" charset="0"/>
              <a:cs typeface="Arial" pitchFamily="34" charset="0"/>
            </a:endParaRPr>
          </a:p>
        </p:txBody>
      </p:sp>
      <p:pic>
        <p:nvPicPr>
          <p:cNvPr id="1051" name="Picture 27"/>
          <p:cNvPicPr>
            <a:picLocks noChangeAspect="1" noChangeArrowheads="1"/>
          </p:cNvPicPr>
          <p:nvPr/>
        </p:nvPicPr>
        <p:blipFill>
          <a:blip r:embed="rId8">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3591423" y="11237561"/>
            <a:ext cx="7785177" cy="598363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ctr">
                <a:solidFill>
                  <a:srgbClr val="000000"/>
                </a:solidFill>
                <a:miter lim="800000"/>
                <a:headEnd/>
                <a:tailEnd/>
              </a14:hiddenLine>
            </a:ext>
          </a:extLst>
        </p:spPr>
      </p:pic>
      <p:sp>
        <p:nvSpPr>
          <p:cNvPr id="22" name="Text Box 28"/>
          <p:cNvSpPr txBox="1">
            <a:spLocks noChangeArrowheads="1"/>
          </p:cNvSpPr>
          <p:nvPr/>
        </p:nvSpPr>
        <p:spPr bwMode="auto">
          <a:xfrm>
            <a:off x="10744200" y="7696200"/>
            <a:ext cx="9486355" cy="191771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8800" i="1" cap="small" dirty="0">
                <a:solidFill>
                  <a:srgbClr val="000000"/>
                </a:solidFill>
                <a:latin typeface="SteelfishRg-Bold"/>
                <a:cs typeface="SteelfishRg-Bold"/>
              </a:rPr>
              <a:t>Des</a:t>
            </a:r>
            <a:r>
              <a:rPr lang="en-US" sz="8800" i="1" u="sng" cap="small" dirty="0">
                <a:solidFill>
                  <a:srgbClr val="000000"/>
                </a:solidFill>
                <a:latin typeface="SteelfishRg-Bold"/>
                <a:cs typeface="SteelfishRg-Bold"/>
              </a:rPr>
              <a:t>ign </a:t>
            </a:r>
            <a:r>
              <a:rPr lang="en-US" sz="8800" i="1" u="sng" cap="small" dirty="0" smtClean="0">
                <a:solidFill>
                  <a:srgbClr val="000000"/>
                </a:solidFill>
                <a:latin typeface="SteelfishRg-Bold"/>
                <a:cs typeface="SteelfishRg-Bold"/>
              </a:rPr>
              <a:t>Methods</a:t>
            </a:r>
            <a:r>
              <a:rPr lang="en-US" sz="8800" i="1" cap="small" dirty="0" smtClean="0">
                <a:solidFill>
                  <a:srgbClr val="000000"/>
                </a:solidFill>
                <a:latin typeface="SteelfishRg-Bold"/>
                <a:cs typeface="SteelfishRg-Bold"/>
              </a:rPr>
              <a:t> </a:t>
            </a:r>
            <a:r>
              <a:rPr lang="en-US" sz="4400" i="1" cap="small" dirty="0" smtClean="0">
                <a:solidFill>
                  <a:srgbClr val="000000"/>
                </a:solidFill>
                <a:latin typeface="SteelfishRg-Bold"/>
                <a:cs typeface="SteelfishRg-Bold"/>
              </a:rPr>
              <a:t>Reentry </a:t>
            </a:r>
            <a:r>
              <a:rPr lang="en-US" sz="4400" i="1" cap="small" dirty="0">
                <a:solidFill>
                  <a:srgbClr val="000000"/>
                </a:solidFill>
                <a:latin typeface="SteelfishRg-Bold"/>
                <a:cs typeface="SteelfishRg-Bold"/>
              </a:rPr>
              <a:t>Capsule Shell &amp; Base Station</a:t>
            </a:r>
            <a:endParaRPr lang="en-US" sz="2000" i="1" cap="small" dirty="0">
              <a:latin typeface="SteelfishRg-Bold"/>
              <a:cs typeface="SteelfishRg-Bold"/>
            </a:endParaRPr>
          </a:p>
        </p:txBody>
      </p:sp>
      <p:sp>
        <p:nvSpPr>
          <p:cNvPr id="23" name="Text Box 29"/>
          <p:cNvSpPr txBox="1">
            <a:spLocks noChangeArrowheads="1"/>
          </p:cNvSpPr>
          <p:nvPr/>
        </p:nvSpPr>
        <p:spPr bwMode="auto">
          <a:xfrm>
            <a:off x="10668000" y="11863014"/>
            <a:ext cx="9729596" cy="695838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just" fontAlgn="base">
              <a:spcBef>
                <a:spcPct val="0"/>
              </a:spcBef>
              <a:spcAft>
                <a:spcPct val="0"/>
              </a:spcAft>
            </a:pPr>
            <a:r>
              <a:rPr lang="en-US" sz="2800" i="1" dirty="0" smtClean="0">
                <a:solidFill>
                  <a:srgbClr val="000000"/>
                </a:solidFill>
                <a:latin typeface="Arial" pitchFamily="34" charset="0"/>
                <a:cs typeface="Arial" pitchFamily="34" charset="0"/>
              </a:rPr>
              <a:t>   Each </a:t>
            </a:r>
            <a:r>
              <a:rPr lang="en-US" sz="2800" i="1" dirty="0">
                <a:solidFill>
                  <a:srgbClr val="000000"/>
                </a:solidFill>
                <a:latin typeface="Arial" pitchFamily="34" charset="0"/>
                <a:cs typeface="Arial" pitchFamily="34" charset="0"/>
              </a:rPr>
              <a:t>of the above models was constructed and evaluated for: aerodynamic stability, self-orienting characteristics, structural integrity, internal storage space for electronics, and drag coefficient. The evaluation was carried out by conducting several short-range drop tests and using a CAD simulation and the mathematical model. With this, the streamline shaped model proved to be the most suitable candidate for an effective reentry vehicle.</a:t>
            </a:r>
          </a:p>
          <a:p>
            <a:pPr algn="just" fontAlgn="base">
              <a:spcBef>
                <a:spcPct val="0"/>
              </a:spcBef>
              <a:spcAft>
                <a:spcPct val="0"/>
              </a:spcAft>
            </a:pPr>
            <a:r>
              <a:rPr lang="en-US" sz="2800" i="1" dirty="0">
                <a:solidFill>
                  <a:srgbClr val="000000"/>
                </a:solidFill>
                <a:latin typeface="Arial" pitchFamily="34" charset="0"/>
                <a:cs typeface="Arial" pitchFamily="34" charset="0"/>
              </a:rPr>
              <a:t>   </a:t>
            </a:r>
            <a:r>
              <a:rPr lang="en-US" sz="2800" b="1" i="1" dirty="0">
                <a:solidFill>
                  <a:srgbClr val="000000"/>
                </a:solidFill>
                <a:latin typeface="Arial" pitchFamily="34" charset="0"/>
                <a:cs typeface="Arial" pitchFamily="34" charset="0"/>
              </a:rPr>
              <a:t>Figure 2</a:t>
            </a:r>
            <a:r>
              <a:rPr lang="en-US" sz="2800" i="1" dirty="0">
                <a:solidFill>
                  <a:srgbClr val="000000"/>
                </a:solidFill>
                <a:latin typeface="Arial" pitchFamily="34" charset="0"/>
                <a:cs typeface="Arial" pitchFamily="34" charset="0"/>
              </a:rPr>
              <a:t> shows the entire </a:t>
            </a:r>
            <a:r>
              <a:rPr lang="en-US" sz="2800" i="1" dirty="0" err="1">
                <a:solidFill>
                  <a:srgbClr val="000000"/>
                </a:solidFill>
                <a:latin typeface="Arial" pitchFamily="34" charset="0"/>
                <a:cs typeface="Arial" pitchFamily="34" charset="0"/>
              </a:rPr>
              <a:t>ReX</a:t>
            </a:r>
            <a:r>
              <a:rPr lang="en-US" sz="2800" i="1" dirty="0">
                <a:solidFill>
                  <a:srgbClr val="000000"/>
                </a:solidFill>
                <a:latin typeface="Arial" pitchFamily="34" charset="0"/>
                <a:cs typeface="Arial" pitchFamily="34" charset="0"/>
              </a:rPr>
              <a:t> payload. The capsule contains two electronics and sensor boards and radio antennae are embedded in the tail fins. A harness/lock holds the capsule in place until an external timing signal triggers the unlocking sequence. The capsule is then ejected by a spring loaded plunger. An HD camera is used to record the capsule launch. All of these subsystems are integrated on the rocket-mounted deck plate.</a:t>
            </a:r>
            <a:endParaRPr lang="en-US" sz="2000" i="1" dirty="0">
              <a:latin typeface="Arial" pitchFamily="34" charset="0"/>
              <a:cs typeface="Arial" pitchFamily="34" charset="0"/>
            </a:endParaRPr>
          </a:p>
        </p:txBody>
      </p:sp>
      <p:sp>
        <p:nvSpPr>
          <p:cNvPr id="24" name="Text Box 30"/>
          <p:cNvSpPr txBox="1">
            <a:spLocks noChangeArrowheads="1"/>
          </p:cNvSpPr>
          <p:nvPr/>
        </p:nvSpPr>
        <p:spPr bwMode="auto">
          <a:xfrm>
            <a:off x="13308525" y="5146456"/>
            <a:ext cx="19457475" cy="2473544"/>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9D0C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just" fontAlgn="base">
              <a:spcBef>
                <a:spcPct val="0"/>
              </a:spcBef>
              <a:spcAft>
                <a:spcPct val="0"/>
              </a:spcAft>
            </a:pPr>
            <a:r>
              <a:rPr lang="en-US" sz="3200" dirty="0">
                <a:solidFill>
                  <a:srgbClr val="000000"/>
                </a:solidFill>
                <a:latin typeface="Arial" pitchFamily="34" charset="0"/>
                <a:cs typeface="Arial" pitchFamily="34" charset="0"/>
              </a:rPr>
              <a:t>   The University of Northern Colorado Reentry Experiment SAT-X (</a:t>
            </a:r>
            <a:r>
              <a:rPr lang="en-US" sz="3200" dirty="0" err="1">
                <a:solidFill>
                  <a:srgbClr val="000000"/>
                </a:solidFill>
                <a:latin typeface="Arial" pitchFamily="34" charset="0"/>
                <a:cs typeface="Arial" pitchFamily="34" charset="0"/>
              </a:rPr>
              <a:t>ReX</a:t>
            </a:r>
            <a:r>
              <a:rPr lang="en-US" sz="3200" dirty="0">
                <a:solidFill>
                  <a:srgbClr val="000000"/>
                </a:solidFill>
                <a:latin typeface="Arial" pitchFamily="34" charset="0"/>
                <a:cs typeface="Arial" pitchFamily="34" charset="0"/>
              </a:rPr>
              <a:t>) project</a:t>
            </a:r>
            <a:r>
              <a:rPr lang="en-US" sz="3200" dirty="0" smtClean="0">
                <a:solidFill>
                  <a:srgbClr val="000000"/>
                </a:solidFill>
                <a:latin typeface="Arial" pitchFamily="34" charset="0"/>
                <a:cs typeface="Arial" pitchFamily="34" charset="0"/>
              </a:rPr>
              <a:t> was </a:t>
            </a:r>
            <a:r>
              <a:rPr lang="en-US" sz="3200" dirty="0">
                <a:solidFill>
                  <a:srgbClr val="000000"/>
                </a:solidFill>
                <a:latin typeface="Arial" pitchFamily="34" charset="0"/>
                <a:cs typeface="Arial" pitchFamily="34" charset="0"/>
              </a:rPr>
              <a:t>designed to shed light on the challenging process of atmospheric reentry. The experiment</a:t>
            </a:r>
            <a:r>
              <a:rPr lang="en-US" sz="3200" dirty="0" smtClean="0">
                <a:solidFill>
                  <a:srgbClr val="000000"/>
                </a:solidFill>
                <a:latin typeface="Arial" pitchFamily="34" charset="0"/>
                <a:cs typeface="Arial" pitchFamily="34" charset="0"/>
              </a:rPr>
              <a:t> was </a:t>
            </a:r>
            <a:r>
              <a:rPr lang="en-US" sz="3200" dirty="0">
                <a:solidFill>
                  <a:srgbClr val="000000"/>
                </a:solidFill>
                <a:latin typeface="Arial" pitchFamily="34" charset="0"/>
                <a:cs typeface="Arial" pitchFamily="34" charset="0"/>
              </a:rPr>
              <a:t>conducted using a small reentry capsule,  jettisoned</a:t>
            </a:r>
            <a:r>
              <a:rPr lang="en-US" sz="3200" dirty="0">
                <a:solidFill>
                  <a:srgbClr val="FF0000"/>
                </a:solidFill>
                <a:latin typeface="Arial" pitchFamily="34" charset="0"/>
                <a:cs typeface="Arial" pitchFamily="34" charset="0"/>
              </a:rPr>
              <a:t> </a:t>
            </a:r>
            <a:r>
              <a:rPr lang="en-US" sz="3200" dirty="0">
                <a:solidFill>
                  <a:srgbClr val="000000"/>
                </a:solidFill>
                <a:latin typeface="Arial" pitchFamily="34" charset="0"/>
                <a:cs typeface="Arial" pitchFamily="34" charset="0"/>
              </a:rPr>
              <a:t>at apogee from a sounding rocket. The flight</a:t>
            </a:r>
            <a:r>
              <a:rPr lang="en-US" sz="3200" dirty="0" smtClean="0">
                <a:solidFill>
                  <a:srgbClr val="000000"/>
                </a:solidFill>
                <a:latin typeface="Arial" pitchFamily="34" charset="0"/>
                <a:cs typeface="Arial" pitchFamily="34" charset="0"/>
              </a:rPr>
              <a:t> tested </a:t>
            </a:r>
            <a:r>
              <a:rPr lang="en-US" sz="3200" dirty="0">
                <a:solidFill>
                  <a:srgbClr val="000000"/>
                </a:solidFill>
                <a:latin typeface="Arial" pitchFamily="34" charset="0"/>
                <a:cs typeface="Arial" pitchFamily="34" charset="0"/>
              </a:rPr>
              <a:t>the capability of the capsule as a platform for future reentry experiments. </a:t>
            </a:r>
            <a:endParaRPr lang="en-US" sz="1800" dirty="0">
              <a:latin typeface="Arial" pitchFamily="34" charset="0"/>
              <a:cs typeface="Arial" pitchFamily="34" charset="0"/>
            </a:endParaRPr>
          </a:p>
        </p:txBody>
      </p:sp>
      <p:sp>
        <p:nvSpPr>
          <p:cNvPr id="25" name="Text Box 31"/>
          <p:cNvSpPr txBox="1">
            <a:spLocks noChangeArrowheads="1"/>
          </p:cNvSpPr>
          <p:nvPr/>
        </p:nvSpPr>
        <p:spPr bwMode="auto">
          <a:xfrm>
            <a:off x="10744200" y="5181600"/>
            <a:ext cx="3405357" cy="191771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fontAlgn="base">
              <a:spcBef>
                <a:spcPct val="0"/>
              </a:spcBef>
              <a:spcAft>
                <a:spcPct val="0"/>
              </a:spcAft>
            </a:pPr>
            <a:r>
              <a:rPr lang="en-US" sz="8800" i="1" cap="small" dirty="0">
                <a:solidFill>
                  <a:srgbClr val="000000"/>
                </a:solidFill>
                <a:latin typeface="SteelfishRg-Bold"/>
                <a:cs typeface="SteelfishRg-Bold"/>
              </a:rPr>
              <a:t>Abst</a:t>
            </a:r>
            <a:r>
              <a:rPr lang="en-US" sz="8800" i="1" u="sng" cap="small" dirty="0">
                <a:solidFill>
                  <a:srgbClr val="000000"/>
                </a:solidFill>
                <a:latin typeface="SteelfishRg-Bold"/>
                <a:cs typeface="SteelfishRg-Bold"/>
              </a:rPr>
              <a:t>rac</a:t>
            </a:r>
            <a:r>
              <a:rPr lang="en-US" sz="8800" i="1" cap="small" dirty="0">
                <a:solidFill>
                  <a:srgbClr val="000000"/>
                </a:solidFill>
                <a:latin typeface="SteelfishRg-Bold"/>
                <a:cs typeface="SteelfishRg-Bold"/>
              </a:rPr>
              <a:t>t</a:t>
            </a:r>
            <a:endParaRPr lang="en-US" sz="2800" i="1" cap="small" dirty="0">
              <a:latin typeface="SteelfishRg-Bold"/>
              <a:cs typeface="SteelfishRg-Bold"/>
            </a:endParaRPr>
          </a:p>
        </p:txBody>
      </p:sp>
      <p:sp>
        <p:nvSpPr>
          <p:cNvPr id="26" name="Text Box 32"/>
          <p:cNvSpPr txBox="1">
            <a:spLocks noChangeArrowheads="1"/>
          </p:cNvSpPr>
          <p:nvPr/>
        </p:nvSpPr>
        <p:spPr bwMode="auto">
          <a:xfrm>
            <a:off x="33223200" y="215882"/>
            <a:ext cx="9701572" cy="191771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8800" i="1" cap="small" dirty="0">
                <a:solidFill>
                  <a:srgbClr val="000000"/>
                </a:solidFill>
                <a:latin typeface="SteelfishRg-Bold"/>
                <a:cs typeface="SteelfishRg-Bold"/>
              </a:rPr>
              <a:t>Des</a:t>
            </a:r>
            <a:r>
              <a:rPr lang="en-US" sz="8800" i="1" u="sng" cap="small" dirty="0">
                <a:solidFill>
                  <a:srgbClr val="000000"/>
                </a:solidFill>
                <a:latin typeface="SteelfishRg-Bold"/>
                <a:cs typeface="SteelfishRg-Bold"/>
              </a:rPr>
              <a:t>ign </a:t>
            </a:r>
            <a:r>
              <a:rPr lang="en-US" sz="8800" i="1" u="sng" cap="small" dirty="0" smtClean="0">
                <a:solidFill>
                  <a:srgbClr val="000000"/>
                </a:solidFill>
                <a:latin typeface="SteelfishRg-Bold"/>
                <a:cs typeface="SteelfishRg-Bold"/>
              </a:rPr>
              <a:t>Methods</a:t>
            </a:r>
            <a:r>
              <a:rPr lang="en-US" sz="4400" i="1" cap="small" dirty="0" smtClean="0">
                <a:solidFill>
                  <a:srgbClr val="000000"/>
                </a:solidFill>
                <a:latin typeface="SteelfishRg-Bold"/>
                <a:cs typeface="SteelfishRg-Bold"/>
              </a:rPr>
              <a:t> </a:t>
            </a:r>
            <a:r>
              <a:rPr lang="en-US" sz="5400" i="1" cap="small" dirty="0" smtClean="0">
                <a:solidFill>
                  <a:srgbClr val="000000"/>
                </a:solidFill>
                <a:latin typeface="SteelfishRg-Bold"/>
                <a:cs typeface="SteelfishRg-Bold"/>
              </a:rPr>
              <a:t>Material and </a:t>
            </a:r>
            <a:r>
              <a:rPr lang="en-US" sz="5400" i="1" cap="small" dirty="0">
                <a:solidFill>
                  <a:srgbClr val="000000"/>
                </a:solidFill>
                <a:latin typeface="SteelfishRg-Bold"/>
                <a:cs typeface="SteelfishRg-Bold"/>
              </a:rPr>
              <a:t>Data Recovery</a:t>
            </a:r>
            <a:endParaRPr lang="en-US" sz="2800" i="1" cap="small" dirty="0">
              <a:latin typeface="SteelfishRg-Bold"/>
              <a:cs typeface="SteelfishRg-Bold"/>
            </a:endParaRPr>
          </a:p>
        </p:txBody>
      </p:sp>
      <p:pic>
        <p:nvPicPr>
          <p:cNvPr id="1057" name="Picture 33"/>
          <p:cNvPicPr>
            <a:picLocks noChangeAspect="1" noChangeArrowheads="1"/>
          </p:cNvPicPr>
          <p:nvPr/>
        </p:nvPicPr>
        <p:blipFill>
          <a:blip r:embed="rId9">
            <a:clrChange>
              <a:clrFrom>
                <a:srgbClr val="CBCFD7"/>
              </a:clrFrom>
              <a:clrTo>
                <a:srgbClr val="CBCFD7">
                  <a:alpha val="0"/>
                </a:srgbClr>
              </a:clrTo>
            </a:clrChange>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1782" r="2621" b="56146"/>
          <a:stretch>
            <a:fillRect/>
          </a:stretch>
        </p:blipFill>
        <p:spPr bwMode="auto">
          <a:xfrm>
            <a:off x="10797484" y="9178431"/>
            <a:ext cx="9243116" cy="2099169"/>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ctr">
                <a:solidFill>
                  <a:srgbClr val="000000"/>
                </a:solidFill>
                <a:miter lim="800000"/>
                <a:headEnd/>
                <a:tailEnd/>
              </a14:hiddenLine>
            </a:ext>
          </a:extLst>
        </p:spPr>
      </p:pic>
      <p:grpSp>
        <p:nvGrpSpPr>
          <p:cNvPr id="1071" name="Group 1070"/>
          <p:cNvGrpSpPr/>
          <p:nvPr/>
        </p:nvGrpSpPr>
        <p:grpSpPr>
          <a:xfrm>
            <a:off x="11320964" y="11125200"/>
            <a:ext cx="8851227" cy="424492"/>
            <a:chOff x="11512009" y="12605004"/>
            <a:chExt cx="8851227" cy="424492"/>
          </a:xfrm>
        </p:grpSpPr>
        <p:sp>
          <p:nvSpPr>
            <p:cNvPr id="27" name="Text Box 34"/>
            <p:cNvSpPr txBox="1">
              <a:spLocks noChangeArrowheads="1"/>
            </p:cNvSpPr>
            <p:nvPr/>
          </p:nvSpPr>
          <p:spPr bwMode="auto">
            <a:xfrm>
              <a:off x="11512009" y="12664930"/>
              <a:ext cx="1550655" cy="36456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1800" dirty="0">
                  <a:solidFill>
                    <a:srgbClr val="000000"/>
                  </a:solidFill>
                  <a:latin typeface="Arial" pitchFamily="34" charset="0"/>
                  <a:cs typeface="Arial" pitchFamily="34" charset="0"/>
                </a:rPr>
                <a:t>“Bomb” Model</a:t>
              </a:r>
              <a:endParaRPr lang="en-US" sz="2000" dirty="0">
                <a:latin typeface="Arial" pitchFamily="34" charset="0"/>
                <a:cs typeface="Arial" pitchFamily="34" charset="0"/>
              </a:endParaRPr>
            </a:p>
          </p:txBody>
        </p:sp>
        <p:sp>
          <p:nvSpPr>
            <p:cNvPr id="28" name="Text Box 35"/>
            <p:cNvSpPr txBox="1">
              <a:spLocks noChangeArrowheads="1"/>
            </p:cNvSpPr>
            <p:nvPr/>
          </p:nvSpPr>
          <p:spPr bwMode="auto">
            <a:xfrm>
              <a:off x="13822786" y="12605004"/>
              <a:ext cx="1550655" cy="36456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1800" dirty="0">
                  <a:solidFill>
                    <a:srgbClr val="000000"/>
                  </a:solidFill>
                  <a:latin typeface="Arial" pitchFamily="34" charset="0"/>
                  <a:cs typeface="Arial" pitchFamily="34" charset="0"/>
                </a:rPr>
                <a:t>Sphere Model</a:t>
              </a:r>
              <a:endParaRPr lang="en-US" sz="2000" dirty="0">
                <a:latin typeface="Arial" pitchFamily="34" charset="0"/>
                <a:cs typeface="Arial" pitchFamily="34" charset="0"/>
              </a:endParaRPr>
            </a:p>
          </p:txBody>
        </p:sp>
        <p:sp>
          <p:nvSpPr>
            <p:cNvPr id="29" name="Text Box 36"/>
            <p:cNvSpPr txBox="1">
              <a:spLocks noChangeArrowheads="1"/>
            </p:cNvSpPr>
            <p:nvPr/>
          </p:nvSpPr>
          <p:spPr bwMode="auto">
            <a:xfrm>
              <a:off x="16133562" y="12605004"/>
              <a:ext cx="1702681" cy="36456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1800">
                  <a:solidFill>
                    <a:srgbClr val="000000"/>
                  </a:solidFill>
                  <a:latin typeface="Arial" pitchFamily="34" charset="0"/>
                  <a:cs typeface="Arial" pitchFamily="34" charset="0"/>
                </a:rPr>
                <a:t>Apollo Capsule</a:t>
              </a:r>
              <a:endParaRPr lang="en-US" sz="2000">
                <a:latin typeface="Arial" pitchFamily="34" charset="0"/>
                <a:cs typeface="Arial" pitchFamily="34" charset="0"/>
              </a:endParaRPr>
            </a:p>
          </p:txBody>
        </p:sp>
        <p:sp>
          <p:nvSpPr>
            <p:cNvPr id="30" name="Text Box 37"/>
            <p:cNvSpPr txBox="1">
              <a:spLocks noChangeArrowheads="1"/>
            </p:cNvSpPr>
            <p:nvPr/>
          </p:nvSpPr>
          <p:spPr bwMode="auto">
            <a:xfrm>
              <a:off x="18234885" y="12605004"/>
              <a:ext cx="2128351" cy="36456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1800">
                  <a:solidFill>
                    <a:srgbClr val="000000"/>
                  </a:solidFill>
                  <a:latin typeface="Arial" pitchFamily="34" charset="0"/>
                  <a:cs typeface="Arial" pitchFamily="34" charset="0"/>
                </a:rPr>
                <a:t>Streamlined Model</a:t>
              </a:r>
              <a:endParaRPr lang="en-US" sz="2000">
                <a:latin typeface="Arial" pitchFamily="34" charset="0"/>
                <a:cs typeface="Arial" pitchFamily="34" charset="0"/>
              </a:endParaRPr>
            </a:p>
          </p:txBody>
        </p:sp>
      </p:grpSp>
      <p:sp>
        <p:nvSpPr>
          <p:cNvPr id="31" name="Text Box 38"/>
          <p:cNvSpPr txBox="1">
            <a:spLocks noChangeArrowheads="1"/>
          </p:cNvSpPr>
          <p:nvPr/>
        </p:nvSpPr>
        <p:spPr bwMode="auto">
          <a:xfrm>
            <a:off x="20726401" y="9144000"/>
            <a:ext cx="12115799" cy="2240280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just" fontAlgn="base">
              <a:spcBef>
                <a:spcPct val="0"/>
              </a:spcBef>
              <a:spcAft>
                <a:spcPct val="0"/>
              </a:spcAft>
            </a:pPr>
            <a:r>
              <a:rPr lang="en-US" sz="2800" i="1" dirty="0" smtClean="0">
                <a:solidFill>
                  <a:srgbClr val="000000"/>
                </a:solidFill>
                <a:latin typeface="Arial" pitchFamily="34" charset="0"/>
                <a:cs typeface="Arial" pitchFamily="34" charset="0"/>
              </a:rPr>
              <a:t>   The </a:t>
            </a:r>
            <a:r>
              <a:rPr lang="en-US" sz="2800" i="1" dirty="0">
                <a:solidFill>
                  <a:srgbClr val="000000"/>
                </a:solidFill>
                <a:latin typeface="Arial" pitchFamily="34" charset="0"/>
                <a:cs typeface="Arial" pitchFamily="34" charset="0"/>
              </a:rPr>
              <a:t>analytical model estimates the force of impact and the effects of heat during reentry. It</a:t>
            </a:r>
            <a:r>
              <a:rPr lang="en-US" sz="2800" i="1" dirty="0" smtClean="0">
                <a:solidFill>
                  <a:srgbClr val="000000"/>
                </a:solidFill>
                <a:latin typeface="Arial" pitchFamily="34" charset="0"/>
                <a:cs typeface="Arial" pitchFamily="34" charset="0"/>
              </a:rPr>
              <a:t> was used </a:t>
            </a:r>
            <a:r>
              <a:rPr lang="en-US" sz="2800" i="1" dirty="0">
                <a:solidFill>
                  <a:srgbClr val="000000"/>
                </a:solidFill>
                <a:latin typeface="Arial" pitchFamily="34" charset="0"/>
                <a:cs typeface="Arial" pitchFamily="34" charset="0"/>
              </a:rPr>
              <a:t>to refine the shape of the capsule (</a:t>
            </a:r>
            <a:r>
              <a:rPr lang="en-US" sz="2800" b="1" i="1" dirty="0">
                <a:solidFill>
                  <a:srgbClr val="000000"/>
                </a:solidFill>
                <a:latin typeface="Arial" pitchFamily="34" charset="0"/>
                <a:cs typeface="Arial" pitchFamily="34" charset="0"/>
              </a:rPr>
              <a:t>Figure 2</a:t>
            </a:r>
            <a:r>
              <a:rPr lang="en-US" sz="2800" i="1" dirty="0">
                <a:solidFill>
                  <a:srgbClr val="000000"/>
                </a:solidFill>
                <a:latin typeface="Arial" pitchFamily="34" charset="0"/>
                <a:cs typeface="Arial" pitchFamily="34" charset="0"/>
              </a:rPr>
              <a:t>) and to interpret the flight data.</a:t>
            </a:r>
          </a:p>
          <a:p>
            <a:pPr algn="just" fontAlgn="base">
              <a:spcBef>
                <a:spcPct val="0"/>
              </a:spcBef>
              <a:spcAft>
                <a:spcPct val="0"/>
              </a:spcAft>
            </a:pPr>
            <a:r>
              <a:rPr lang="en-US" sz="2800" i="1" dirty="0">
                <a:solidFill>
                  <a:srgbClr val="000000"/>
                </a:solidFill>
                <a:latin typeface="Arial" pitchFamily="34" charset="0"/>
                <a:cs typeface="Arial" pitchFamily="34" charset="0"/>
              </a:rPr>
              <a:t>   The model requires a knowledge of the forces exerted on the reentry vehicle. The dominant force is air resistance.  Assuming a purely vertical descent, the resultant acceleration due to air drag and gravity results in the following equation:</a:t>
            </a:r>
            <a:endParaRPr lang="en-US" sz="2800" i="1" dirty="0" smtClean="0">
              <a:solidFill>
                <a:srgbClr val="000000"/>
              </a:solidFill>
              <a:latin typeface="Arial" pitchFamily="34" charset="0"/>
              <a:cs typeface="Arial" pitchFamily="34" charset="0"/>
            </a:endParaRPr>
          </a:p>
          <a:p>
            <a:pPr fontAlgn="base">
              <a:spcBef>
                <a:spcPct val="0"/>
              </a:spcBef>
              <a:spcAft>
                <a:spcPct val="0"/>
              </a:spcAft>
            </a:pPr>
            <a:endParaRPr lang="en-US" sz="1600" i="1" dirty="0" smtClean="0">
              <a:solidFill>
                <a:srgbClr val="000000"/>
              </a:solidFill>
              <a:latin typeface="Arial" pitchFamily="34" charset="0"/>
              <a:cs typeface="Arial" pitchFamily="34" charset="0"/>
            </a:endParaRPr>
          </a:p>
          <a:p>
            <a:pPr fontAlgn="base">
              <a:spcBef>
                <a:spcPct val="0"/>
              </a:spcBef>
              <a:spcAft>
                <a:spcPct val="0"/>
              </a:spcAft>
            </a:pPr>
            <a:endParaRPr lang="en-US" sz="2400" i="1" dirty="0" smtClean="0">
              <a:solidFill>
                <a:srgbClr val="000000"/>
              </a:solidFill>
              <a:latin typeface="Arial" pitchFamily="34" charset="0"/>
              <a:cs typeface="Arial" pitchFamily="34" charset="0"/>
            </a:endParaRPr>
          </a:p>
          <a:p>
            <a:pPr algn="ctr" fontAlgn="base">
              <a:spcBef>
                <a:spcPct val="0"/>
              </a:spcBef>
              <a:spcAft>
                <a:spcPct val="0"/>
              </a:spcAft>
            </a:pPr>
            <a:endParaRPr lang="en-US" sz="2800" i="1" dirty="0" smtClean="0">
              <a:solidFill>
                <a:srgbClr val="000000"/>
              </a:solidFill>
              <a:latin typeface="Arial" pitchFamily="34" charset="0"/>
              <a:cs typeface="Arial" pitchFamily="34" charset="0"/>
            </a:endParaRPr>
          </a:p>
          <a:p>
            <a:pPr algn="just" fontAlgn="base">
              <a:spcBef>
                <a:spcPct val="0"/>
              </a:spcBef>
              <a:spcAft>
                <a:spcPct val="0"/>
              </a:spcAft>
            </a:pPr>
            <a:r>
              <a:rPr lang="en-US" sz="2800" i="1" dirty="0" smtClean="0">
                <a:solidFill>
                  <a:srgbClr val="000000"/>
                </a:solidFill>
                <a:latin typeface="Arial" pitchFamily="34" charset="0"/>
                <a:cs typeface="Arial" pitchFamily="34" charset="0"/>
              </a:rPr>
              <a:t>Using </a:t>
            </a:r>
            <a:r>
              <a:rPr lang="en-US" sz="2800" i="1" dirty="0">
                <a:solidFill>
                  <a:srgbClr val="000000"/>
                </a:solidFill>
                <a:latin typeface="Arial" pitchFamily="34" charset="0"/>
                <a:cs typeface="Arial" pitchFamily="34" charset="0"/>
              </a:rPr>
              <a:t>this equation, the capsule’s velocity versus altitude can be plotted. This is the blue curve in </a:t>
            </a:r>
            <a:r>
              <a:rPr lang="en-US" sz="2800" b="1" i="1" dirty="0">
                <a:solidFill>
                  <a:srgbClr val="000000"/>
                </a:solidFill>
                <a:latin typeface="Arial" pitchFamily="34" charset="0"/>
                <a:cs typeface="Arial" pitchFamily="34" charset="0"/>
              </a:rPr>
              <a:t>Figure 3</a:t>
            </a:r>
            <a:r>
              <a:rPr lang="en-US" sz="2800" b="1" i="1" dirty="0" smtClean="0">
                <a:solidFill>
                  <a:srgbClr val="000000"/>
                </a:solidFill>
                <a:latin typeface="Arial" pitchFamily="34" charset="0"/>
                <a:cs typeface="Arial" pitchFamily="34" charset="0"/>
              </a:rPr>
              <a:t>.</a:t>
            </a:r>
          </a:p>
          <a:p>
            <a:pPr algn="just" fontAlgn="base">
              <a:spcBef>
                <a:spcPct val="0"/>
              </a:spcBef>
              <a:spcAft>
                <a:spcPct val="0"/>
              </a:spcAft>
            </a:pPr>
            <a:endParaRPr lang="en-US" sz="2800" b="1" i="1" dirty="0" smtClean="0">
              <a:solidFill>
                <a:srgbClr val="000000"/>
              </a:solidFill>
              <a:latin typeface="Arial" pitchFamily="34" charset="0"/>
              <a:cs typeface="Arial" pitchFamily="34" charset="0"/>
            </a:endParaRPr>
          </a:p>
          <a:p>
            <a:pPr fontAlgn="base">
              <a:spcBef>
                <a:spcPct val="0"/>
              </a:spcBef>
              <a:spcAft>
                <a:spcPct val="0"/>
              </a:spcAft>
            </a:pPr>
            <a:endParaRPr lang="en-US" sz="2800" b="1" i="1" dirty="0" smtClean="0">
              <a:solidFill>
                <a:srgbClr val="000000"/>
              </a:solidFill>
              <a:latin typeface="Arial" pitchFamily="34" charset="0"/>
              <a:cs typeface="Arial" pitchFamily="34" charset="0"/>
            </a:endParaRPr>
          </a:p>
          <a:p>
            <a:pPr fontAlgn="base">
              <a:spcBef>
                <a:spcPct val="0"/>
              </a:spcBef>
              <a:spcAft>
                <a:spcPct val="0"/>
              </a:spcAft>
            </a:pPr>
            <a:endParaRPr lang="en-US" sz="2800" i="1" dirty="0">
              <a:solidFill>
                <a:srgbClr val="000000"/>
              </a:solidFill>
              <a:latin typeface="Arial" pitchFamily="34" charset="0"/>
              <a:cs typeface="Arial" pitchFamily="34" charset="0"/>
            </a:endParaRPr>
          </a:p>
          <a:p>
            <a:pPr fontAlgn="base">
              <a:spcBef>
                <a:spcPct val="0"/>
              </a:spcBef>
              <a:spcAft>
                <a:spcPct val="0"/>
              </a:spcAft>
            </a:pPr>
            <a:endParaRPr lang="en-US" sz="2800" i="1" dirty="0">
              <a:solidFill>
                <a:srgbClr val="000000"/>
              </a:solidFill>
              <a:latin typeface="Arial" pitchFamily="34" charset="0"/>
              <a:cs typeface="Arial" pitchFamily="34" charset="0"/>
            </a:endParaRPr>
          </a:p>
          <a:p>
            <a:pPr fontAlgn="base">
              <a:spcBef>
                <a:spcPct val="0"/>
              </a:spcBef>
              <a:spcAft>
                <a:spcPct val="0"/>
              </a:spcAft>
            </a:pPr>
            <a:endParaRPr lang="en-US" sz="2800" i="1" dirty="0">
              <a:solidFill>
                <a:srgbClr val="000000"/>
              </a:solidFill>
              <a:latin typeface="Arial" pitchFamily="34" charset="0"/>
              <a:cs typeface="Arial" pitchFamily="34" charset="0"/>
            </a:endParaRPr>
          </a:p>
          <a:p>
            <a:pPr algn="ctr" fontAlgn="base">
              <a:spcBef>
                <a:spcPct val="0"/>
              </a:spcBef>
              <a:spcAft>
                <a:spcPct val="0"/>
              </a:spcAft>
            </a:pPr>
            <a:endParaRPr lang="en-US" sz="2800" i="1" dirty="0">
              <a:solidFill>
                <a:srgbClr val="000000"/>
              </a:solidFill>
              <a:latin typeface="Arial" pitchFamily="34" charset="0"/>
              <a:cs typeface="Arial" pitchFamily="34" charset="0"/>
            </a:endParaRPr>
          </a:p>
          <a:p>
            <a:pPr algn="ctr" fontAlgn="base">
              <a:spcBef>
                <a:spcPct val="0"/>
              </a:spcBef>
              <a:spcAft>
                <a:spcPct val="0"/>
              </a:spcAft>
            </a:pPr>
            <a:endParaRPr lang="en-US" sz="3200" i="1" dirty="0">
              <a:solidFill>
                <a:srgbClr val="000000"/>
              </a:solidFill>
              <a:latin typeface="Arial" pitchFamily="34" charset="0"/>
              <a:cs typeface="Arial" pitchFamily="34" charset="0"/>
            </a:endParaRPr>
          </a:p>
          <a:p>
            <a:pPr algn="ctr" fontAlgn="base">
              <a:spcBef>
                <a:spcPct val="0"/>
              </a:spcBef>
              <a:spcAft>
                <a:spcPct val="0"/>
              </a:spcAft>
            </a:pPr>
            <a:endParaRPr lang="en-US" sz="2800" i="1" dirty="0">
              <a:solidFill>
                <a:srgbClr val="000000"/>
              </a:solidFill>
              <a:latin typeface="Arial" pitchFamily="34" charset="0"/>
              <a:cs typeface="Arial" pitchFamily="34" charset="0"/>
            </a:endParaRPr>
          </a:p>
          <a:p>
            <a:pPr algn="ctr" fontAlgn="base">
              <a:spcBef>
                <a:spcPct val="0"/>
              </a:spcBef>
              <a:spcAft>
                <a:spcPct val="0"/>
              </a:spcAft>
            </a:pPr>
            <a:endParaRPr lang="en-US" sz="2800" i="1" dirty="0">
              <a:solidFill>
                <a:srgbClr val="000000"/>
              </a:solidFill>
              <a:latin typeface="Arial" pitchFamily="34" charset="0"/>
              <a:cs typeface="Arial" pitchFamily="34" charset="0"/>
            </a:endParaRPr>
          </a:p>
          <a:p>
            <a:pPr algn="ctr" fontAlgn="base">
              <a:spcBef>
                <a:spcPct val="0"/>
              </a:spcBef>
              <a:spcAft>
                <a:spcPct val="0"/>
              </a:spcAft>
            </a:pPr>
            <a:endParaRPr lang="en-US" sz="2800" i="1" dirty="0">
              <a:solidFill>
                <a:srgbClr val="000000"/>
              </a:solidFill>
              <a:latin typeface="Arial" pitchFamily="34" charset="0"/>
              <a:cs typeface="Arial" pitchFamily="34" charset="0"/>
            </a:endParaRPr>
          </a:p>
          <a:p>
            <a:pPr algn="ctr" fontAlgn="base">
              <a:spcBef>
                <a:spcPct val="0"/>
              </a:spcBef>
              <a:spcAft>
                <a:spcPct val="0"/>
              </a:spcAft>
            </a:pPr>
            <a:endParaRPr lang="en-US" sz="2800" i="1" dirty="0">
              <a:solidFill>
                <a:srgbClr val="000000"/>
              </a:solidFill>
              <a:latin typeface="Arial" pitchFamily="34" charset="0"/>
              <a:cs typeface="Arial" pitchFamily="34" charset="0"/>
            </a:endParaRPr>
          </a:p>
          <a:p>
            <a:pPr algn="ctr" fontAlgn="base">
              <a:spcBef>
                <a:spcPct val="0"/>
              </a:spcBef>
              <a:spcAft>
                <a:spcPct val="0"/>
              </a:spcAft>
            </a:pPr>
            <a:r>
              <a:rPr lang="en-US" sz="2800" b="1" i="1" dirty="0">
                <a:solidFill>
                  <a:srgbClr val="000000"/>
                </a:solidFill>
                <a:latin typeface="Arial" pitchFamily="34" charset="0"/>
                <a:cs typeface="Arial" pitchFamily="34" charset="0"/>
              </a:rPr>
              <a:t>Figure 3. </a:t>
            </a:r>
            <a:r>
              <a:rPr lang="en-US" sz="2800" i="1" u="sng" dirty="0">
                <a:solidFill>
                  <a:srgbClr val="000000"/>
                </a:solidFill>
                <a:latin typeface="Arial" pitchFamily="34" charset="0"/>
                <a:cs typeface="Arial" pitchFamily="34" charset="0"/>
              </a:rPr>
              <a:t>Reentry vehicle dropped from 120km</a:t>
            </a:r>
          </a:p>
          <a:p>
            <a:pPr algn="just" fontAlgn="base">
              <a:spcBef>
                <a:spcPct val="0"/>
              </a:spcBef>
              <a:spcAft>
                <a:spcPct val="0"/>
              </a:spcAft>
            </a:pPr>
            <a:r>
              <a:rPr lang="en-US" sz="2800" i="1" dirty="0">
                <a:solidFill>
                  <a:srgbClr val="000000"/>
                </a:solidFill>
                <a:latin typeface="Arial" pitchFamily="34" charset="0"/>
                <a:cs typeface="Arial" pitchFamily="34" charset="0"/>
              </a:rPr>
              <a:t>   The green curve describes the motion of a freely falling object. The red curve is the altitude-dependent terminal velocity. At higher altitudes, where there is virtually no drag, the object is effectively freely falling as indicated by the convergence of the blue and green curves.</a:t>
            </a:r>
          </a:p>
          <a:p>
            <a:pPr algn="just" fontAlgn="base">
              <a:spcBef>
                <a:spcPct val="0"/>
              </a:spcBef>
              <a:spcAft>
                <a:spcPct val="0"/>
              </a:spcAft>
            </a:pPr>
            <a:r>
              <a:rPr lang="en-US" sz="2800" i="1" dirty="0">
                <a:solidFill>
                  <a:srgbClr val="000000"/>
                </a:solidFill>
                <a:latin typeface="Arial" pitchFamily="34" charset="0"/>
                <a:cs typeface="Arial" pitchFamily="34" charset="0"/>
              </a:rPr>
              <a:t>   At the point where the terminal velocity and free fall curves cross, the capsule experiences a significant change in velocity. The change is abrupt, as illustrated by the velocity and acceleration profiles in </a:t>
            </a:r>
            <a:r>
              <a:rPr lang="en-US" sz="2800" b="1" i="1" dirty="0">
                <a:solidFill>
                  <a:srgbClr val="000000"/>
                </a:solidFill>
                <a:latin typeface="Arial" pitchFamily="34" charset="0"/>
                <a:cs typeface="Arial" pitchFamily="34" charset="0"/>
              </a:rPr>
              <a:t>Figure 4</a:t>
            </a:r>
            <a:r>
              <a:rPr lang="en-US" sz="2800" i="1" dirty="0">
                <a:solidFill>
                  <a:srgbClr val="000000"/>
                </a:solidFill>
                <a:latin typeface="Arial" pitchFamily="34" charset="0"/>
                <a:cs typeface="Arial" pitchFamily="34" charset="0"/>
              </a:rPr>
              <a:t>. This phenomenon can be compared to that of an object hitting a “wall of atmosphere”</a:t>
            </a:r>
            <a:r>
              <a:rPr lang="en-US" sz="2800" i="1" dirty="0" smtClean="0">
                <a:solidFill>
                  <a:srgbClr val="000000"/>
                </a:solidFill>
                <a:latin typeface="Arial" pitchFamily="34" charset="0"/>
                <a:cs typeface="Arial" pitchFamily="34" charset="0"/>
              </a:rPr>
              <a:t>. </a:t>
            </a:r>
            <a:r>
              <a:rPr lang="en-US" sz="2800" i="1" dirty="0">
                <a:solidFill>
                  <a:srgbClr val="000000"/>
                </a:solidFill>
                <a:latin typeface="Arial" pitchFamily="34" charset="0"/>
                <a:cs typeface="Arial" pitchFamily="34" charset="0"/>
              </a:rPr>
              <a:t>The</a:t>
            </a:r>
            <a:r>
              <a:rPr lang="en-US" sz="2800" i="1" dirty="0" smtClean="0">
                <a:solidFill>
                  <a:srgbClr val="000000"/>
                </a:solidFill>
                <a:latin typeface="Arial" pitchFamily="34" charset="0"/>
                <a:cs typeface="Arial" pitchFamily="34" charset="0"/>
              </a:rPr>
              <a:t> “impact” </a:t>
            </a:r>
            <a:r>
              <a:rPr lang="en-US" sz="2800" i="1" dirty="0">
                <a:solidFill>
                  <a:srgbClr val="000000"/>
                </a:solidFill>
                <a:latin typeface="Arial" pitchFamily="34" charset="0"/>
                <a:cs typeface="Arial" pitchFamily="34" charset="0"/>
              </a:rPr>
              <a:t>causes the reentry object to experience a large impulse and heat buildup due to air friction. Both effects could prove hazardous to the capsule. </a:t>
            </a:r>
          </a:p>
          <a:p>
            <a:pPr algn="just" fontAlgn="base">
              <a:spcBef>
                <a:spcPct val="0"/>
              </a:spcBef>
              <a:spcAft>
                <a:spcPct val="0"/>
              </a:spcAft>
            </a:pPr>
            <a:r>
              <a:rPr lang="en-US" sz="2800" i="1" dirty="0">
                <a:solidFill>
                  <a:srgbClr val="000000"/>
                </a:solidFill>
                <a:latin typeface="Arial" pitchFamily="34" charset="0"/>
                <a:cs typeface="Arial" pitchFamily="34" charset="0"/>
              </a:rPr>
              <a:t>   The curve in </a:t>
            </a:r>
            <a:r>
              <a:rPr lang="en-US" sz="2800" b="1" i="1" dirty="0">
                <a:solidFill>
                  <a:srgbClr val="000000"/>
                </a:solidFill>
                <a:latin typeface="Arial" pitchFamily="34" charset="0"/>
                <a:cs typeface="Arial" pitchFamily="34" charset="0"/>
              </a:rPr>
              <a:t>Figure 5</a:t>
            </a:r>
            <a:r>
              <a:rPr lang="en-US" sz="2800" i="1" dirty="0">
                <a:solidFill>
                  <a:srgbClr val="000000"/>
                </a:solidFill>
                <a:latin typeface="Arial" pitchFamily="34" charset="0"/>
                <a:cs typeface="Arial" pitchFamily="34" charset="0"/>
              </a:rPr>
              <a:t> is generated by calculating the power as a function of time using the drag force and capsule’s velocity. The area under the curve is potentially the heat transferred to the capsule.</a:t>
            </a:r>
            <a:endParaRPr lang="en-US" sz="2000" i="1" dirty="0">
              <a:latin typeface="Arial" pitchFamily="34" charset="0"/>
              <a:cs typeface="Arial" pitchFamily="34" charset="0"/>
            </a:endParaRPr>
          </a:p>
        </p:txBody>
      </p:sp>
      <p:sp>
        <p:nvSpPr>
          <p:cNvPr id="1024" name="Text Box 40"/>
          <p:cNvSpPr txBox="1">
            <a:spLocks noChangeArrowheads="1"/>
          </p:cNvSpPr>
          <p:nvPr/>
        </p:nvSpPr>
        <p:spPr bwMode="auto">
          <a:xfrm>
            <a:off x="33147000" y="1563543"/>
            <a:ext cx="8839200" cy="15581457"/>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just" fontAlgn="base">
              <a:spcBef>
                <a:spcPct val="0"/>
              </a:spcBef>
              <a:spcAft>
                <a:spcPct val="0"/>
              </a:spcAft>
            </a:pPr>
            <a:r>
              <a:rPr lang="en-US" sz="2800" i="1" dirty="0" smtClean="0">
                <a:solidFill>
                  <a:srgbClr val="000000"/>
                </a:solidFill>
                <a:latin typeface="Arial" pitchFamily="34" charset="0"/>
                <a:cs typeface="Arial" pitchFamily="34" charset="0"/>
              </a:rPr>
              <a:t>The </a:t>
            </a:r>
            <a:r>
              <a:rPr lang="en-US" sz="2800" i="1" dirty="0">
                <a:solidFill>
                  <a:srgbClr val="000000"/>
                </a:solidFill>
                <a:latin typeface="Arial" pitchFamily="34" charset="0"/>
                <a:cs typeface="Arial" pitchFamily="34" charset="0"/>
              </a:rPr>
              <a:t>mathematical model</a:t>
            </a:r>
            <a:r>
              <a:rPr lang="en-US" sz="2800" i="1" dirty="0" smtClean="0">
                <a:solidFill>
                  <a:srgbClr val="000000"/>
                </a:solidFill>
                <a:latin typeface="Arial" pitchFamily="34" charset="0"/>
                <a:cs typeface="Arial" pitchFamily="34" charset="0"/>
              </a:rPr>
              <a:t> presents two </a:t>
            </a:r>
            <a:r>
              <a:rPr lang="en-US" sz="2800" i="1" dirty="0">
                <a:solidFill>
                  <a:srgbClr val="000000"/>
                </a:solidFill>
                <a:latin typeface="Arial" pitchFamily="34" charset="0"/>
                <a:cs typeface="Arial" pitchFamily="34" charset="0"/>
              </a:rPr>
              <a:t>design </a:t>
            </a:r>
            <a:r>
              <a:rPr lang="en-US" sz="2800" i="1" dirty="0" smtClean="0">
                <a:solidFill>
                  <a:srgbClr val="000000"/>
                </a:solidFill>
                <a:latin typeface="Arial" pitchFamily="34" charset="0"/>
                <a:cs typeface="Arial" pitchFamily="34" charset="0"/>
              </a:rPr>
              <a:t>issues:</a:t>
            </a:r>
          </a:p>
          <a:p>
            <a:pPr marL="822960" algn="just" fontAlgn="base">
              <a:spcBef>
                <a:spcPct val="0"/>
              </a:spcBef>
              <a:spcAft>
                <a:spcPct val="0"/>
              </a:spcAft>
              <a:buSzPct val="90000"/>
              <a:buFont typeface="Arial"/>
              <a:buChar char="•"/>
            </a:pPr>
            <a:r>
              <a:rPr lang="en-US" sz="2800" i="1" dirty="0" smtClean="0">
                <a:solidFill>
                  <a:srgbClr val="000000"/>
                </a:solidFill>
                <a:latin typeface="Perpetua" pitchFamily="18" charset="0"/>
                <a:cs typeface="Arial" pitchFamily="34" charset="0"/>
              </a:rPr>
              <a:t>Heat </a:t>
            </a:r>
            <a:r>
              <a:rPr lang="en-US" sz="2800" i="1" dirty="0">
                <a:solidFill>
                  <a:srgbClr val="000000"/>
                </a:solidFill>
                <a:latin typeface="Perpetua" pitchFamily="18" charset="0"/>
                <a:cs typeface="Arial" pitchFamily="34" charset="0"/>
              </a:rPr>
              <a:t>buildup due to air friction may cause breakup or </a:t>
            </a:r>
            <a:r>
              <a:rPr lang="en-US" sz="2800" i="1" dirty="0" smtClean="0">
                <a:solidFill>
                  <a:srgbClr val="000000"/>
                </a:solidFill>
                <a:latin typeface="Perpetua" pitchFamily="18" charset="0"/>
                <a:cs typeface="Arial" pitchFamily="34" charset="0"/>
              </a:rPr>
              <a:t>melting</a:t>
            </a:r>
            <a:r>
              <a:rPr lang="en-US" sz="2800" i="1" dirty="0" smtClean="0">
                <a:solidFill>
                  <a:srgbClr val="000000"/>
                </a:solidFill>
                <a:latin typeface="Perpetua" pitchFamily="18" charset="0"/>
                <a:cs typeface="Arial" pitchFamily="34" charset="0"/>
              </a:rPr>
              <a:t>.</a:t>
            </a:r>
            <a:r>
              <a:rPr lang="en-US" sz="2800" i="1" dirty="0" smtClean="0">
                <a:solidFill>
                  <a:srgbClr val="000000"/>
                </a:solidFill>
                <a:latin typeface="Perpetua" pitchFamily="18" charset="0"/>
                <a:cs typeface="Arial" pitchFamily="34" charset="0"/>
              </a:rPr>
              <a:t> </a:t>
            </a:r>
          </a:p>
          <a:p>
            <a:pPr marL="822960" algn="just" fontAlgn="base">
              <a:spcBef>
                <a:spcPct val="0"/>
              </a:spcBef>
              <a:spcAft>
                <a:spcPct val="0"/>
              </a:spcAft>
              <a:buSzPct val="90000"/>
              <a:buFont typeface="Arial"/>
              <a:buChar char="•"/>
            </a:pPr>
            <a:r>
              <a:rPr lang="en-US" sz="2800" i="1" dirty="0" smtClean="0">
                <a:solidFill>
                  <a:srgbClr val="000000"/>
                </a:solidFill>
                <a:latin typeface="Perpetua" pitchFamily="18" charset="0"/>
                <a:cs typeface="Arial" pitchFamily="34" charset="0"/>
              </a:rPr>
              <a:t>The </a:t>
            </a:r>
            <a:r>
              <a:rPr lang="en-US" sz="2800" i="1" dirty="0">
                <a:solidFill>
                  <a:srgbClr val="000000"/>
                </a:solidFill>
                <a:latin typeface="Perpetua" pitchFamily="18" charset="0"/>
                <a:cs typeface="Arial" pitchFamily="34" charset="0"/>
              </a:rPr>
              <a:t>capsule may not survive the extreme force of impact at </a:t>
            </a:r>
            <a:r>
              <a:rPr lang="en-US" sz="2800" i="1" dirty="0" smtClean="0">
                <a:solidFill>
                  <a:srgbClr val="000000"/>
                </a:solidFill>
                <a:latin typeface="Perpetua" pitchFamily="18" charset="0"/>
                <a:cs typeface="Arial" pitchFamily="34" charset="0"/>
              </a:rPr>
              <a:t>splashdown</a:t>
            </a:r>
          </a:p>
          <a:p>
            <a:pPr algn="just" fontAlgn="base">
              <a:spcBef>
                <a:spcPct val="0"/>
              </a:spcBef>
            </a:pPr>
            <a:r>
              <a:rPr lang="en-US" sz="2800" i="1" dirty="0" smtClean="0">
                <a:solidFill>
                  <a:srgbClr val="000000"/>
                </a:solidFill>
                <a:latin typeface="Arial" pitchFamily="34" charset="0"/>
                <a:cs typeface="Arial" pitchFamily="34" charset="0"/>
              </a:rPr>
              <a:t>  Unfortunately, accounting for one amplifies the other, i.e., reducing the drag decreases the total heat buildup yet increases the capsule’s impact velocity. Therefore</a:t>
            </a:r>
            <a:r>
              <a:rPr lang="en-US" sz="2800" i="1" dirty="0" smtClean="0">
                <a:solidFill>
                  <a:srgbClr val="000000"/>
                </a:solidFill>
                <a:latin typeface="Arial" pitchFamily="34" charset="0"/>
                <a:cs typeface="Arial" pitchFamily="34" charset="0"/>
              </a:rPr>
              <a:t>, the capsule was machined from 6061 Aluminum (using an automated CNC mill) and reflected the design in </a:t>
            </a:r>
            <a:r>
              <a:rPr lang="en-US" sz="2800" b="1" i="1" dirty="0" smtClean="0">
                <a:solidFill>
                  <a:srgbClr val="000000"/>
                </a:solidFill>
                <a:latin typeface="Arial" pitchFamily="34" charset="0"/>
                <a:cs typeface="Arial" pitchFamily="34" charset="0"/>
              </a:rPr>
              <a:t>Figure 2</a:t>
            </a:r>
            <a:r>
              <a:rPr lang="en-US" sz="2800" i="1" dirty="0" smtClean="0">
                <a:solidFill>
                  <a:srgbClr val="000000"/>
                </a:solidFill>
                <a:latin typeface="Arial" pitchFamily="34" charset="0"/>
                <a:cs typeface="Arial" pitchFamily="34" charset="0"/>
              </a:rPr>
              <a:t>. Aluminum provided a strong, supportive material that was light and that could absorb large amounts of thermal energy.</a:t>
            </a:r>
          </a:p>
          <a:p>
            <a:pPr algn="just" fontAlgn="base">
              <a:spcBef>
                <a:spcPct val="0"/>
              </a:spcBef>
            </a:pPr>
            <a:r>
              <a:rPr lang="en-US" sz="2800" i="1" dirty="0" smtClean="0">
                <a:solidFill>
                  <a:srgbClr val="000000"/>
                </a:solidFill>
                <a:latin typeface="Arial" pitchFamily="34" charset="0"/>
                <a:cs typeface="Arial" pitchFamily="34" charset="0"/>
              </a:rPr>
              <a:t>   Data </a:t>
            </a:r>
            <a:r>
              <a:rPr lang="en-US" sz="2800" i="1" dirty="0">
                <a:solidFill>
                  <a:srgbClr val="000000"/>
                </a:solidFill>
                <a:latin typeface="Arial" pitchFamily="34" charset="0"/>
                <a:cs typeface="Arial" pitchFamily="34" charset="0"/>
              </a:rPr>
              <a:t>may not be retrievable because of burn-up on reentry, destruction on impact, or inability to recover the capsule. To ensure data capture, a set of 900MHz </a:t>
            </a:r>
            <a:r>
              <a:rPr lang="en-US" sz="2800" i="1" dirty="0" err="1">
                <a:solidFill>
                  <a:srgbClr val="000000"/>
                </a:solidFill>
                <a:latin typeface="Arial" pitchFamily="34" charset="0"/>
                <a:cs typeface="Arial" pitchFamily="34" charset="0"/>
              </a:rPr>
              <a:t>XBee</a:t>
            </a:r>
            <a:r>
              <a:rPr lang="en-US" sz="2800" i="1" dirty="0">
                <a:solidFill>
                  <a:srgbClr val="000000"/>
                </a:solidFill>
                <a:latin typeface="Arial" pitchFamily="34" charset="0"/>
                <a:cs typeface="Arial" pitchFamily="34" charset="0"/>
              </a:rPr>
              <a:t> radio transceivers continuously </a:t>
            </a:r>
            <a:r>
              <a:rPr lang="en-US" sz="2800" i="1" dirty="0" smtClean="0">
                <a:solidFill>
                  <a:srgbClr val="000000"/>
                </a:solidFill>
                <a:latin typeface="Arial" pitchFamily="34" charset="0"/>
                <a:cs typeface="Arial" pitchFamily="34" charset="0"/>
              </a:rPr>
              <a:t>transmitted </a:t>
            </a:r>
            <a:r>
              <a:rPr lang="en-US" sz="2800" i="1" dirty="0">
                <a:solidFill>
                  <a:srgbClr val="000000"/>
                </a:solidFill>
                <a:latin typeface="Arial" pitchFamily="34" charset="0"/>
                <a:cs typeface="Arial" pitchFamily="34" charset="0"/>
              </a:rPr>
              <a:t>information from the capsule to the ground via the base station on the </a:t>
            </a:r>
            <a:r>
              <a:rPr lang="en-US" sz="2800" i="1" dirty="0" smtClean="0">
                <a:solidFill>
                  <a:srgbClr val="000000"/>
                </a:solidFill>
                <a:latin typeface="Arial" pitchFamily="34" charset="0"/>
                <a:cs typeface="Arial" pitchFamily="34" charset="0"/>
              </a:rPr>
              <a:t>rocket (</a:t>
            </a:r>
            <a:r>
              <a:rPr lang="en-US" sz="2800" b="1" i="1" dirty="0" smtClean="0">
                <a:solidFill>
                  <a:srgbClr val="000000"/>
                </a:solidFill>
                <a:latin typeface="Arial" pitchFamily="34" charset="0"/>
                <a:cs typeface="Arial" pitchFamily="34" charset="0"/>
              </a:rPr>
              <a:t>Figure 6</a:t>
            </a:r>
            <a:r>
              <a:rPr lang="en-US" sz="2800" i="1" dirty="0" smtClean="0">
                <a:solidFill>
                  <a:srgbClr val="000000"/>
                </a:solidFill>
                <a:latin typeface="Arial" pitchFamily="34" charset="0"/>
                <a:cs typeface="Arial" pitchFamily="34" charset="0"/>
              </a:rPr>
              <a:t>). Antennae were embedded within the tailfins (which were made of PCB) to maximize the capsule-rocket wireless connection.</a:t>
            </a:r>
            <a:endParaRPr lang="en-US" sz="2000" i="1" dirty="0">
              <a:latin typeface="Arial" pitchFamily="34" charset="0"/>
              <a:cs typeface="Arial" pitchFamily="34" charset="0"/>
            </a:endParaRPr>
          </a:p>
        </p:txBody>
      </p:sp>
      <p:sp>
        <p:nvSpPr>
          <p:cNvPr id="1025" name="AutoShape 41"/>
          <p:cNvSpPr>
            <a:spLocks noChangeArrowheads="1"/>
          </p:cNvSpPr>
          <p:nvPr/>
        </p:nvSpPr>
        <p:spPr bwMode="auto">
          <a:xfrm>
            <a:off x="33147000" y="17526000"/>
            <a:ext cx="8763000" cy="13335000"/>
          </a:xfrm>
          <a:prstGeom prst="roundRect">
            <a:avLst>
              <a:gd name="adj" fmla="val 4573"/>
            </a:avLst>
          </a:prstGeom>
          <a:solidFill>
            <a:srgbClr val="DCD8E2"/>
          </a:solidFill>
          <a:ln w="9525" algn="in">
            <a:solidFill>
              <a:srgbClr val="1F145D"/>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dirty="0"/>
          </a:p>
        </p:txBody>
      </p:sp>
      <p:sp>
        <p:nvSpPr>
          <p:cNvPr id="1027" name="Text Box 46"/>
          <p:cNvSpPr txBox="1">
            <a:spLocks noChangeArrowheads="1"/>
          </p:cNvSpPr>
          <p:nvPr/>
        </p:nvSpPr>
        <p:spPr bwMode="auto">
          <a:xfrm>
            <a:off x="33147000" y="17449800"/>
            <a:ext cx="6629400" cy="191771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8800" i="1" cap="small" dirty="0" smtClean="0">
                <a:solidFill>
                  <a:srgbClr val="000000"/>
                </a:solidFill>
                <a:latin typeface="SteelfishRg-Bold"/>
                <a:cs typeface="SteelfishRg-Bold"/>
              </a:rPr>
              <a:t>Resu</a:t>
            </a:r>
            <a:r>
              <a:rPr lang="en-US" sz="8800" i="1" u="sng" cap="small" dirty="0" smtClean="0">
                <a:solidFill>
                  <a:srgbClr val="000000"/>
                </a:solidFill>
                <a:latin typeface="SteelfishRg-Bold"/>
                <a:cs typeface="SteelfishRg-Bold"/>
              </a:rPr>
              <a:t>lts and Discussion</a:t>
            </a:r>
            <a:endParaRPr lang="en-US" sz="2800" i="1" u="sng" cap="small" dirty="0">
              <a:latin typeface="SteelfishRg-Bold"/>
              <a:cs typeface="SteelfishRg-Bold"/>
            </a:endParaRPr>
          </a:p>
        </p:txBody>
      </p:sp>
      <p:sp>
        <p:nvSpPr>
          <p:cNvPr id="1028" name="Text Box 47"/>
          <p:cNvSpPr txBox="1">
            <a:spLocks noChangeArrowheads="1"/>
          </p:cNvSpPr>
          <p:nvPr/>
        </p:nvSpPr>
        <p:spPr bwMode="auto">
          <a:xfrm>
            <a:off x="33147000" y="18964179"/>
            <a:ext cx="8763000" cy="1189682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just" fontAlgn="base">
              <a:spcBef>
                <a:spcPct val="0"/>
              </a:spcBef>
              <a:spcAft>
                <a:spcPct val="0"/>
              </a:spcAft>
            </a:pPr>
            <a:r>
              <a:rPr lang="en-US" sz="2800" i="1" dirty="0" smtClean="0">
                <a:solidFill>
                  <a:srgbClr val="000000"/>
                </a:solidFill>
                <a:latin typeface="Arial" pitchFamily="34" charset="0"/>
                <a:cs typeface="Arial" pitchFamily="34" charset="0"/>
              </a:rPr>
              <a:t> Recovery </a:t>
            </a:r>
            <a:r>
              <a:rPr lang="en-US" sz="2800" i="1" dirty="0" smtClean="0">
                <a:solidFill>
                  <a:srgbClr val="000000"/>
                </a:solidFill>
                <a:latin typeface="Arial" pitchFamily="34" charset="0"/>
                <a:cs typeface="Arial" pitchFamily="34" charset="0"/>
              </a:rPr>
              <a:t>of the </a:t>
            </a:r>
            <a:r>
              <a:rPr lang="en-US" sz="2800" i="1" dirty="0" err="1" smtClean="0">
                <a:solidFill>
                  <a:srgbClr val="000000"/>
                </a:solidFill>
                <a:latin typeface="Arial" pitchFamily="34" charset="0"/>
                <a:cs typeface="Arial" pitchFamily="34" charset="0"/>
              </a:rPr>
              <a:t>ReX</a:t>
            </a:r>
            <a:r>
              <a:rPr lang="en-US" sz="2800" i="1" dirty="0" smtClean="0">
                <a:solidFill>
                  <a:srgbClr val="000000"/>
                </a:solidFill>
                <a:latin typeface="Arial" pitchFamily="34" charset="0"/>
                <a:cs typeface="Arial" pitchFamily="34" charset="0"/>
              </a:rPr>
              <a:t> payload after mission termination and splashdown suggested that the capsule was ejected properly at apogee. Successful ejection was confirmed by the recovery of onboard video footage of the rocket body</a:t>
            </a:r>
            <a:r>
              <a:rPr lang="en-US" sz="2800" i="1" dirty="0" smtClean="0">
                <a:solidFill>
                  <a:srgbClr val="000000"/>
                </a:solidFill>
                <a:latin typeface="Arial" pitchFamily="34" charset="0"/>
                <a:cs typeface="Arial" pitchFamily="34" charset="0"/>
              </a:rPr>
              <a:t> after </a:t>
            </a:r>
            <a:r>
              <a:rPr lang="en-US" sz="2800" i="1" dirty="0" smtClean="0">
                <a:solidFill>
                  <a:srgbClr val="000000"/>
                </a:solidFill>
                <a:latin typeface="Arial" pitchFamily="34" charset="0"/>
                <a:cs typeface="Arial" pitchFamily="34" charset="0"/>
              </a:rPr>
              <a:t>fairing </a:t>
            </a:r>
            <a:r>
              <a:rPr lang="en-US" sz="2800" i="1" dirty="0" smtClean="0">
                <a:solidFill>
                  <a:srgbClr val="000000"/>
                </a:solidFill>
                <a:latin typeface="Arial" pitchFamily="34" charset="0"/>
                <a:cs typeface="Arial" pitchFamily="34" charset="0"/>
              </a:rPr>
              <a:t>separation. The </a:t>
            </a:r>
            <a:r>
              <a:rPr lang="en-US" sz="2800" i="1" dirty="0" smtClean="0">
                <a:solidFill>
                  <a:srgbClr val="000000"/>
                </a:solidFill>
                <a:latin typeface="Arial" pitchFamily="34" charset="0"/>
                <a:cs typeface="Arial" pitchFamily="34" charset="0"/>
              </a:rPr>
              <a:t>reentry capsule body has still not been recovered. Physical examination of the recovered rocket payload section showed that the payload's computer and electronics box did not survive the flight and was missing altogether. Evidence of scraps and buffs in the aluminum deck plate and on the aluminum container of the</a:t>
            </a:r>
            <a:r>
              <a:rPr lang="en-US" sz="2800" i="1" dirty="0" smtClean="0">
                <a:solidFill>
                  <a:srgbClr val="000000"/>
                </a:solidFill>
                <a:latin typeface="Arial" pitchFamily="34" charset="0"/>
                <a:cs typeface="Arial" pitchFamily="34" charset="0"/>
              </a:rPr>
              <a:t> UW </a:t>
            </a:r>
            <a:r>
              <a:rPr lang="en-US" sz="2800" i="1" dirty="0" err="1" smtClean="0">
                <a:solidFill>
                  <a:srgbClr val="000000"/>
                </a:solidFill>
                <a:latin typeface="Arial" pitchFamily="34" charset="0"/>
                <a:cs typeface="Arial" pitchFamily="34" charset="0"/>
              </a:rPr>
              <a:t>AstroX</a:t>
            </a:r>
            <a:r>
              <a:rPr lang="en-US" sz="2800" i="1" dirty="0" smtClean="0">
                <a:solidFill>
                  <a:srgbClr val="000000"/>
                </a:solidFill>
                <a:latin typeface="Arial" pitchFamily="34" charset="0"/>
                <a:cs typeface="Arial" pitchFamily="34" charset="0"/>
              </a:rPr>
              <a:t> </a:t>
            </a:r>
            <a:r>
              <a:rPr lang="en-US" sz="2800" i="1" dirty="0" smtClean="0">
                <a:solidFill>
                  <a:srgbClr val="000000"/>
                </a:solidFill>
                <a:latin typeface="Arial" pitchFamily="34" charset="0"/>
                <a:cs typeface="Arial" pitchFamily="34" charset="0"/>
              </a:rPr>
              <a:t>payload (located directly beneath the </a:t>
            </a:r>
            <a:r>
              <a:rPr lang="en-US" sz="2800" i="1" dirty="0" err="1" smtClean="0">
                <a:solidFill>
                  <a:srgbClr val="000000"/>
                </a:solidFill>
                <a:latin typeface="Arial" pitchFamily="34" charset="0"/>
                <a:cs typeface="Arial" pitchFamily="34" charset="0"/>
              </a:rPr>
              <a:t>ReX</a:t>
            </a:r>
            <a:r>
              <a:rPr lang="en-US" sz="2800" i="1" dirty="0" smtClean="0">
                <a:solidFill>
                  <a:srgbClr val="000000"/>
                </a:solidFill>
                <a:latin typeface="Arial" pitchFamily="34" charset="0"/>
                <a:cs typeface="Arial" pitchFamily="34" charset="0"/>
              </a:rPr>
              <a:t> payload)</a:t>
            </a:r>
            <a:r>
              <a:rPr lang="en-US" sz="2800" i="1" dirty="0" smtClean="0">
                <a:solidFill>
                  <a:srgbClr val="000000"/>
                </a:solidFill>
                <a:latin typeface="Arial" pitchFamily="34" charset="0"/>
                <a:cs typeface="Arial" pitchFamily="34" charset="0"/>
              </a:rPr>
              <a:t> suggested that the computer box liberated itself from the rocket. This may have been caused by splashdown or the unexpectedly high temperatures experienced by the rocket during reentry.</a:t>
            </a:r>
          </a:p>
          <a:p>
            <a:pPr algn="just" fontAlgn="base">
              <a:spcBef>
                <a:spcPct val="0"/>
              </a:spcBef>
              <a:spcAft>
                <a:spcPct val="0"/>
              </a:spcAft>
            </a:pPr>
            <a:r>
              <a:rPr lang="en-US" sz="2800" i="1" dirty="0" smtClean="0">
                <a:latin typeface="Arial" pitchFamily="34" charset="0"/>
                <a:cs typeface="Arial" pitchFamily="34" charset="0"/>
              </a:rPr>
              <a:t>   Telemetry </a:t>
            </a:r>
            <a:r>
              <a:rPr lang="en-US" sz="2800" i="1" dirty="0" smtClean="0">
                <a:latin typeface="Arial" pitchFamily="34" charset="0"/>
                <a:cs typeface="Arial" pitchFamily="34" charset="0"/>
              </a:rPr>
              <a:t>data collected and recorded by Wallops Flight Facility suggested that the </a:t>
            </a:r>
            <a:r>
              <a:rPr lang="en-US" sz="2800" i="1" dirty="0" err="1" smtClean="0">
                <a:latin typeface="Arial" pitchFamily="34" charset="0"/>
                <a:cs typeface="Arial" pitchFamily="34" charset="0"/>
              </a:rPr>
              <a:t>ReX</a:t>
            </a:r>
            <a:r>
              <a:rPr lang="en-US" sz="2800" i="1" dirty="0" smtClean="0">
                <a:latin typeface="Arial" pitchFamily="34" charset="0"/>
                <a:cs typeface="Arial" pitchFamily="34" charset="0"/>
              </a:rPr>
              <a:t> payload failed to collect any useful inertial data from any of the capsule's sensors. The telemetry log showed that the payload's umbilical to the capsule (designed to turn on the capsule computer and confirm capsule connectivity to the rocket) were operational until capsule separation. After ejection, the capsule's sensors were functional for only six seconds, after which time only intermittent signals were received </a:t>
            </a:r>
            <a:endParaRPr lang="en-US" sz="2800" i="1" dirty="0">
              <a:latin typeface="Arial" pitchFamily="34" charset="0"/>
              <a:cs typeface="Arial" pitchFamily="34" charset="0"/>
            </a:endParaRPr>
          </a:p>
        </p:txBody>
      </p:sp>
      <p:grpSp>
        <p:nvGrpSpPr>
          <p:cNvPr id="91" name="Group 90"/>
          <p:cNvGrpSpPr/>
          <p:nvPr/>
        </p:nvGrpSpPr>
        <p:grpSpPr>
          <a:xfrm>
            <a:off x="20802599" y="25679400"/>
            <a:ext cx="11811001" cy="4648200"/>
            <a:chOff x="20802599" y="25003262"/>
            <a:chExt cx="11811001" cy="4648200"/>
          </a:xfrm>
        </p:grpSpPr>
        <p:pic>
          <p:nvPicPr>
            <p:cNvPr id="1073" name="Picture 49"/>
            <p:cNvPicPr>
              <a:picLocks noChangeAspect="1" noChangeArrowheads="1"/>
            </p:cNvPicPr>
            <p:nvPr/>
          </p:nvPicPr>
          <p:blipFill>
            <a:blip r:embed="rId10">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6179" r="6286"/>
            <a:stretch>
              <a:fillRect/>
            </a:stretch>
          </p:blipFill>
          <p:spPr bwMode="auto">
            <a:xfrm>
              <a:off x="20955000" y="25003262"/>
              <a:ext cx="6477000" cy="3810000"/>
            </a:xfrm>
            <a:prstGeom prst="rect">
              <a:avLst/>
            </a:prstGeom>
            <a:noFill/>
            <a:ln w="28575" algn="ctr">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grpSp>
          <p:nvGrpSpPr>
            <p:cNvPr id="90" name="Group 89"/>
            <p:cNvGrpSpPr/>
            <p:nvPr/>
          </p:nvGrpSpPr>
          <p:grpSpPr>
            <a:xfrm>
              <a:off x="20802599" y="29032200"/>
              <a:ext cx="11811001" cy="619262"/>
              <a:chOff x="20802599" y="29032200"/>
              <a:chExt cx="11811001" cy="619262"/>
            </a:xfrm>
          </p:grpSpPr>
          <p:sp>
            <p:nvSpPr>
              <p:cNvPr id="1029" name="Text Box 50"/>
              <p:cNvSpPr txBox="1">
                <a:spLocks noChangeArrowheads="1"/>
              </p:cNvSpPr>
              <p:nvPr/>
            </p:nvSpPr>
            <p:spPr bwMode="auto">
              <a:xfrm>
                <a:off x="20802599" y="29032200"/>
                <a:ext cx="6705601" cy="61926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b" anchorCtr="0" compatLnSpc="1">
                <a:prstTxWarp prst="textNoShape">
                  <a:avLst/>
                </a:prstTxWarp>
              </a:bodyPr>
              <a:lstStyle/>
              <a:p>
                <a:pPr algn="ctr" fontAlgn="base">
                  <a:spcBef>
                    <a:spcPct val="0"/>
                  </a:spcBef>
                  <a:spcAft>
                    <a:spcPct val="0"/>
                  </a:spcAft>
                </a:pPr>
                <a:r>
                  <a:rPr lang="en-US" sz="2400" b="1" dirty="0">
                    <a:solidFill>
                      <a:srgbClr val="000000"/>
                    </a:solidFill>
                    <a:latin typeface="Arial" pitchFamily="34" charset="0"/>
                    <a:cs typeface="Arial" pitchFamily="34" charset="0"/>
                  </a:rPr>
                  <a:t>Figure 4. </a:t>
                </a:r>
                <a:r>
                  <a:rPr lang="en-US" sz="2400" u="sng" dirty="0">
                    <a:solidFill>
                      <a:srgbClr val="000000"/>
                    </a:solidFill>
                    <a:latin typeface="Arial" pitchFamily="34" charset="0"/>
                    <a:cs typeface="Arial" pitchFamily="34" charset="0"/>
                  </a:rPr>
                  <a:t>Reentry vehicle dropped from 120km</a:t>
                </a:r>
                <a:endParaRPr lang="en-US" sz="2000" dirty="0">
                  <a:latin typeface="Arial" pitchFamily="34" charset="0"/>
                  <a:cs typeface="Arial" pitchFamily="34" charset="0"/>
                </a:endParaRPr>
              </a:p>
            </p:txBody>
          </p:sp>
          <p:sp>
            <p:nvSpPr>
              <p:cNvPr id="1030" name="Text Box 51"/>
              <p:cNvSpPr txBox="1">
                <a:spLocks noChangeArrowheads="1"/>
              </p:cNvSpPr>
              <p:nvPr/>
            </p:nvSpPr>
            <p:spPr bwMode="auto">
              <a:xfrm>
                <a:off x="27660600" y="29032200"/>
                <a:ext cx="4953000" cy="61926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b" anchorCtr="0" compatLnSpc="1">
                <a:prstTxWarp prst="textNoShape">
                  <a:avLst/>
                </a:prstTxWarp>
              </a:bodyPr>
              <a:lstStyle/>
              <a:p>
                <a:pPr algn="ctr" fontAlgn="base">
                  <a:spcBef>
                    <a:spcPct val="0"/>
                  </a:spcBef>
                  <a:spcAft>
                    <a:spcPct val="0"/>
                  </a:spcAft>
                </a:pPr>
                <a:r>
                  <a:rPr lang="en-US" sz="2400" b="1" dirty="0">
                    <a:solidFill>
                      <a:srgbClr val="000000"/>
                    </a:solidFill>
                    <a:latin typeface="Arial" pitchFamily="34" charset="0"/>
                    <a:cs typeface="Arial" pitchFamily="34" charset="0"/>
                  </a:rPr>
                  <a:t>Figure 5</a:t>
                </a:r>
                <a:r>
                  <a:rPr lang="en-US" sz="2400" dirty="0">
                    <a:solidFill>
                      <a:srgbClr val="000000"/>
                    </a:solidFill>
                    <a:latin typeface="Arial" pitchFamily="34" charset="0"/>
                    <a:cs typeface="Arial" pitchFamily="34" charset="0"/>
                  </a:rPr>
                  <a:t>. </a:t>
                </a:r>
                <a:r>
                  <a:rPr lang="en-US" sz="2400" u="sng" dirty="0">
                    <a:solidFill>
                      <a:srgbClr val="000000"/>
                    </a:solidFill>
                    <a:latin typeface="Arial" pitchFamily="34" charset="0"/>
                    <a:cs typeface="Arial" pitchFamily="34" charset="0"/>
                  </a:rPr>
                  <a:t>Heat Energy of Reentry</a:t>
                </a:r>
                <a:endParaRPr lang="en-US" sz="2000" dirty="0">
                  <a:latin typeface="Arial" pitchFamily="34" charset="0"/>
                  <a:cs typeface="Arial" pitchFamily="34" charset="0"/>
                </a:endParaRPr>
              </a:p>
            </p:txBody>
          </p:sp>
        </p:grpSp>
        <p:pic>
          <p:nvPicPr>
            <p:cNvPr id="1076" name="Picture 52" descr="Power Shade R"/>
            <p:cNvPicPr>
              <a:picLocks noChangeAspect="1" noChangeArrowheads="1"/>
            </p:cNvPicPr>
            <p:nvPr/>
          </p:nvPicPr>
          <p:blipFill>
            <a:blip r:embed="rId11">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6755" r="5426"/>
            <a:stretch>
              <a:fillRect/>
            </a:stretch>
          </p:blipFill>
          <p:spPr bwMode="auto">
            <a:xfrm>
              <a:off x="27660600" y="25003262"/>
              <a:ext cx="4953000" cy="3810000"/>
            </a:xfrm>
            <a:prstGeom prst="rect">
              <a:avLst/>
            </a:prstGeom>
            <a:noFill/>
            <a:ln w="28575" algn="in">
              <a:solidFill>
                <a:srgbClr val="000000"/>
              </a:solidFill>
              <a:miter lim="800000"/>
              <a:headEnd/>
              <a:tailEn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grpSp>
      <p:grpSp>
        <p:nvGrpSpPr>
          <p:cNvPr id="1031" name="Group 54"/>
          <p:cNvGrpSpPr>
            <a:grpSpLocks/>
          </p:cNvGrpSpPr>
          <p:nvPr/>
        </p:nvGrpSpPr>
        <p:grpSpPr bwMode="auto">
          <a:xfrm flipH="1">
            <a:off x="11016908" y="18752307"/>
            <a:ext cx="9243116" cy="3955293"/>
            <a:chOff x="100012500" y="118757700"/>
            <a:chExt cx="7315200" cy="3106271"/>
          </a:xfrm>
        </p:grpSpPr>
        <p:pic>
          <p:nvPicPr>
            <p:cNvPr id="1079" name="Picture 55"/>
            <p:cNvPicPr>
              <a:picLocks noChangeAspect="1" noChangeArrowheads="1"/>
            </p:cNvPicPr>
            <p:nvPr/>
          </p:nvPicPr>
          <p:blipFill>
            <a:blip r:embed="rId12">
              <a:clrChange>
                <a:clrFrom>
                  <a:srgbClr val="E9E9CD"/>
                </a:clrFrom>
                <a:clrTo>
                  <a:srgbClr val="E9E9CD">
                    <a:alpha val="0"/>
                  </a:srgbClr>
                </a:clrTo>
              </a:clrChange>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1515" t="27501" r="1515" b="23877"/>
            <a:stretch>
              <a:fillRect/>
            </a:stretch>
          </p:blipFill>
          <p:spPr bwMode="auto">
            <a:xfrm>
              <a:off x="100012500" y="118757700"/>
              <a:ext cx="7315200" cy="310627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sp>
          <p:nvSpPr>
            <p:cNvPr id="1034" name="Oval 56"/>
            <p:cNvSpPr>
              <a:spLocks noChangeArrowheads="1"/>
            </p:cNvSpPr>
            <p:nvPr/>
          </p:nvSpPr>
          <p:spPr bwMode="auto">
            <a:xfrm>
              <a:off x="100012500" y="121158000"/>
              <a:ext cx="428625" cy="428625"/>
            </a:xfrm>
            <a:prstGeom prst="ellipse">
              <a:avLst/>
            </a:prstGeom>
            <a:solidFill>
              <a:srgbClr val="FFFFFF"/>
            </a:solidFill>
            <a:ln w="9525" algn="in">
              <a:solidFill>
                <a:srgbClr val="3E663A"/>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1</a:t>
              </a:r>
              <a:endParaRPr lang="en-US" sz="2000">
                <a:latin typeface="Arial" pitchFamily="34" charset="0"/>
                <a:cs typeface="Arial" pitchFamily="34" charset="0"/>
              </a:endParaRPr>
            </a:p>
          </p:txBody>
        </p:sp>
        <p:sp>
          <p:nvSpPr>
            <p:cNvPr id="1038" name="Oval 57"/>
            <p:cNvSpPr>
              <a:spLocks noChangeArrowheads="1"/>
            </p:cNvSpPr>
            <p:nvPr/>
          </p:nvSpPr>
          <p:spPr bwMode="auto">
            <a:xfrm>
              <a:off x="103670100" y="118872000"/>
              <a:ext cx="428625" cy="428625"/>
            </a:xfrm>
            <a:prstGeom prst="ellipse">
              <a:avLst/>
            </a:prstGeom>
            <a:solidFill>
              <a:srgbClr val="FFFFFF"/>
            </a:solidFill>
            <a:ln w="9525" algn="in">
              <a:solidFill>
                <a:srgbClr val="3E663A"/>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2</a:t>
              </a:r>
              <a:endParaRPr lang="en-US" sz="2000">
                <a:latin typeface="Arial" pitchFamily="34" charset="0"/>
                <a:cs typeface="Arial" pitchFamily="34" charset="0"/>
              </a:endParaRPr>
            </a:p>
          </p:txBody>
        </p:sp>
        <p:sp>
          <p:nvSpPr>
            <p:cNvPr id="1039" name="Oval 58"/>
            <p:cNvSpPr>
              <a:spLocks noChangeArrowheads="1"/>
            </p:cNvSpPr>
            <p:nvPr/>
          </p:nvSpPr>
          <p:spPr bwMode="auto">
            <a:xfrm>
              <a:off x="106641900" y="119443500"/>
              <a:ext cx="428625" cy="428625"/>
            </a:xfrm>
            <a:prstGeom prst="ellipse">
              <a:avLst/>
            </a:prstGeom>
            <a:solidFill>
              <a:srgbClr val="FFFFFF"/>
            </a:solidFill>
            <a:ln w="9525" algn="in">
              <a:solidFill>
                <a:srgbClr val="3E663A"/>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36576" tIns="36576" rIns="36576" bIns="36576" numCol="1" anchor="t"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3</a:t>
              </a:r>
              <a:endParaRPr lang="en-US" sz="2000">
                <a:latin typeface="Arial" pitchFamily="34" charset="0"/>
                <a:cs typeface="Arial" pitchFamily="34" charset="0"/>
              </a:endParaRPr>
            </a:p>
          </p:txBody>
        </p:sp>
      </p:grpSp>
      <p:sp>
        <p:nvSpPr>
          <p:cNvPr id="1040" name="Text Box 60"/>
          <p:cNvSpPr txBox="1">
            <a:spLocks noChangeArrowheads="1"/>
          </p:cNvSpPr>
          <p:nvPr/>
        </p:nvSpPr>
        <p:spPr bwMode="auto">
          <a:xfrm>
            <a:off x="11519031" y="22236046"/>
            <a:ext cx="6111404" cy="3519554"/>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ct val="0"/>
              </a:spcAft>
            </a:pPr>
            <a:r>
              <a:rPr lang="en-US" sz="3200" i="1" dirty="0">
                <a:solidFill>
                  <a:srgbClr val="000000"/>
                </a:solidFill>
                <a:latin typeface="Perpetua" pitchFamily="18" charset="0"/>
                <a:cs typeface="Arial" pitchFamily="34" charset="0"/>
              </a:rPr>
              <a:t>Reentry Capsule</a:t>
            </a:r>
          </a:p>
          <a:p>
            <a:pPr fontAlgn="base">
              <a:spcBef>
                <a:spcPct val="0"/>
              </a:spcBef>
              <a:spcAft>
                <a:spcPct val="0"/>
              </a:spcAft>
            </a:pPr>
            <a:r>
              <a:rPr lang="en-US" sz="3200" i="1" dirty="0">
                <a:solidFill>
                  <a:srgbClr val="000000"/>
                </a:solidFill>
                <a:latin typeface="Perpetua" pitchFamily="18" charset="0"/>
                <a:cs typeface="Arial" pitchFamily="34" charset="0"/>
              </a:rPr>
              <a:t>Capsule Harness/Lock</a:t>
            </a:r>
          </a:p>
          <a:p>
            <a:pPr fontAlgn="base">
              <a:spcBef>
                <a:spcPct val="0"/>
              </a:spcBef>
              <a:spcAft>
                <a:spcPct val="0"/>
              </a:spcAft>
            </a:pPr>
            <a:r>
              <a:rPr lang="en-US" sz="3200" i="1" dirty="0">
                <a:solidFill>
                  <a:srgbClr val="000000"/>
                </a:solidFill>
                <a:latin typeface="Perpetua" pitchFamily="18" charset="0"/>
                <a:cs typeface="Arial" pitchFamily="34" charset="0"/>
              </a:rPr>
              <a:t>Accelerator </a:t>
            </a:r>
            <a:r>
              <a:rPr lang="en-US" sz="2400" i="1" dirty="0">
                <a:solidFill>
                  <a:srgbClr val="000000"/>
                </a:solidFill>
                <a:latin typeface="Perpetua" pitchFamily="18" charset="0"/>
                <a:cs typeface="Arial" pitchFamily="34" charset="0"/>
              </a:rPr>
              <a:t>(Spring/Plunger)</a:t>
            </a:r>
          </a:p>
          <a:p>
            <a:pPr fontAlgn="base">
              <a:spcBef>
                <a:spcPct val="0"/>
              </a:spcBef>
              <a:spcAft>
                <a:spcPct val="0"/>
              </a:spcAft>
            </a:pPr>
            <a:r>
              <a:rPr lang="en-US" sz="3200" i="1" dirty="0">
                <a:solidFill>
                  <a:srgbClr val="000000"/>
                </a:solidFill>
                <a:latin typeface="Perpetua" pitchFamily="18" charset="0"/>
                <a:cs typeface="Arial" pitchFamily="34" charset="0"/>
              </a:rPr>
              <a:t>“Go Pro” HD Camera Housing</a:t>
            </a:r>
          </a:p>
          <a:p>
            <a:pPr fontAlgn="base">
              <a:spcBef>
                <a:spcPct val="0"/>
              </a:spcBef>
              <a:spcAft>
                <a:spcPct val="0"/>
              </a:spcAft>
            </a:pPr>
            <a:r>
              <a:rPr lang="en-US" sz="3200" i="1" dirty="0">
                <a:solidFill>
                  <a:srgbClr val="000000"/>
                </a:solidFill>
                <a:latin typeface="Perpetua" pitchFamily="18" charset="0"/>
                <a:cs typeface="Arial" pitchFamily="34" charset="0"/>
              </a:rPr>
              <a:t>Rocket-Mounted Deck </a:t>
            </a:r>
            <a:r>
              <a:rPr lang="en-US" sz="3200" i="1" dirty="0" smtClean="0">
                <a:solidFill>
                  <a:srgbClr val="000000"/>
                </a:solidFill>
                <a:latin typeface="Perpetua" pitchFamily="18" charset="0"/>
                <a:cs typeface="Arial" pitchFamily="34" charset="0"/>
              </a:rPr>
              <a:t>Plate</a:t>
            </a:r>
            <a:endParaRPr lang="en-US" sz="3200" i="1" dirty="0">
              <a:solidFill>
                <a:srgbClr val="000000"/>
              </a:solidFill>
              <a:latin typeface="Perpetua" pitchFamily="18" charset="0"/>
              <a:cs typeface="Arial" pitchFamily="34" charset="0"/>
            </a:endParaRPr>
          </a:p>
        </p:txBody>
      </p:sp>
      <p:grpSp>
        <p:nvGrpSpPr>
          <p:cNvPr id="1074" name="Group 1073"/>
          <p:cNvGrpSpPr/>
          <p:nvPr/>
        </p:nvGrpSpPr>
        <p:grpSpPr>
          <a:xfrm>
            <a:off x="10992185" y="22402800"/>
            <a:ext cx="491328" cy="2524879"/>
            <a:chOff x="11207953" y="24291094"/>
            <a:chExt cx="630062" cy="3237815"/>
          </a:xfrm>
        </p:grpSpPr>
        <p:sp>
          <p:nvSpPr>
            <p:cNvPr id="1041" name="Oval 61"/>
            <p:cNvSpPr>
              <a:spLocks noChangeArrowheads="1"/>
            </p:cNvSpPr>
            <p:nvPr/>
          </p:nvSpPr>
          <p:spPr bwMode="auto">
            <a:xfrm>
              <a:off x="11207953" y="24291094"/>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ts val="2286"/>
                </a:spcAft>
              </a:pPr>
              <a:r>
                <a:rPr lang="en-US" sz="2000" b="1" dirty="0">
                  <a:solidFill>
                    <a:srgbClr val="000000"/>
                  </a:solidFill>
                  <a:latin typeface="Perpetua" pitchFamily="18" charset="0"/>
                  <a:cs typeface="Arial" pitchFamily="34" charset="0"/>
                </a:rPr>
                <a:t>1</a:t>
              </a:r>
              <a:endParaRPr lang="en-US" sz="1600" dirty="0">
                <a:latin typeface="Arial" pitchFamily="34" charset="0"/>
                <a:cs typeface="Arial" pitchFamily="34" charset="0"/>
              </a:endParaRPr>
            </a:p>
          </p:txBody>
        </p:sp>
        <p:sp>
          <p:nvSpPr>
            <p:cNvPr id="1042" name="Oval 62"/>
            <p:cNvSpPr>
              <a:spLocks noChangeArrowheads="1"/>
            </p:cNvSpPr>
            <p:nvPr/>
          </p:nvSpPr>
          <p:spPr bwMode="auto">
            <a:xfrm>
              <a:off x="11207953" y="24938658"/>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ts val="2286"/>
                </a:spcAft>
              </a:pPr>
              <a:r>
                <a:rPr lang="en-US" sz="2000" b="1" dirty="0">
                  <a:solidFill>
                    <a:srgbClr val="000000"/>
                  </a:solidFill>
                  <a:latin typeface="Perpetua" pitchFamily="18" charset="0"/>
                  <a:cs typeface="Arial" pitchFamily="34" charset="0"/>
                </a:rPr>
                <a:t>2</a:t>
              </a:r>
              <a:endParaRPr lang="en-US" sz="1600" dirty="0">
                <a:latin typeface="Arial" pitchFamily="34" charset="0"/>
                <a:cs typeface="Arial" pitchFamily="34" charset="0"/>
              </a:endParaRPr>
            </a:p>
          </p:txBody>
        </p:sp>
        <p:sp>
          <p:nvSpPr>
            <p:cNvPr id="1044" name="Oval 63"/>
            <p:cNvSpPr>
              <a:spLocks noChangeArrowheads="1"/>
            </p:cNvSpPr>
            <p:nvPr/>
          </p:nvSpPr>
          <p:spPr bwMode="auto">
            <a:xfrm>
              <a:off x="11221468" y="25601205"/>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ts val="2286"/>
                </a:spcAft>
              </a:pPr>
              <a:r>
                <a:rPr lang="en-US" sz="2000" b="1" dirty="0">
                  <a:solidFill>
                    <a:srgbClr val="000000"/>
                  </a:solidFill>
                  <a:latin typeface="Perpetua" pitchFamily="18" charset="0"/>
                  <a:cs typeface="Arial" pitchFamily="34" charset="0"/>
                </a:rPr>
                <a:t>3</a:t>
              </a:r>
              <a:endParaRPr lang="en-US" sz="1600" dirty="0">
                <a:latin typeface="Arial" pitchFamily="34" charset="0"/>
                <a:cs typeface="Arial" pitchFamily="34" charset="0"/>
              </a:endParaRPr>
            </a:p>
          </p:txBody>
        </p:sp>
        <p:sp>
          <p:nvSpPr>
            <p:cNvPr id="1045" name="Oval 64"/>
            <p:cNvSpPr>
              <a:spLocks noChangeArrowheads="1"/>
            </p:cNvSpPr>
            <p:nvPr/>
          </p:nvSpPr>
          <p:spPr bwMode="auto">
            <a:xfrm>
              <a:off x="11218089" y="26262083"/>
              <a:ext cx="608102"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ts val="2286"/>
                </a:spcAft>
              </a:pPr>
              <a:r>
                <a:rPr lang="en-US" sz="2000" b="1" dirty="0" smtClean="0">
                  <a:solidFill>
                    <a:srgbClr val="000000"/>
                  </a:solidFill>
                  <a:latin typeface="Perpetua" pitchFamily="18" charset="0"/>
                  <a:cs typeface="Arial" pitchFamily="34" charset="0"/>
                </a:rPr>
                <a:t>4</a:t>
              </a:r>
              <a:endParaRPr lang="en-US" sz="1400" dirty="0">
                <a:latin typeface="Arial" pitchFamily="34" charset="0"/>
                <a:cs typeface="Arial" pitchFamily="34" charset="0"/>
              </a:endParaRPr>
            </a:p>
          </p:txBody>
        </p:sp>
        <p:sp>
          <p:nvSpPr>
            <p:cNvPr id="1046" name="Oval 65"/>
            <p:cNvSpPr>
              <a:spLocks noChangeArrowheads="1"/>
            </p:cNvSpPr>
            <p:nvPr/>
          </p:nvSpPr>
          <p:spPr bwMode="auto">
            <a:xfrm>
              <a:off x="11228225" y="26927957"/>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fontAlgn="base">
                <a:spcBef>
                  <a:spcPct val="0"/>
                </a:spcBef>
                <a:spcAft>
                  <a:spcPts val="2286"/>
                </a:spcAft>
              </a:pPr>
              <a:r>
                <a:rPr lang="en-US" sz="2000" b="1" dirty="0">
                  <a:solidFill>
                    <a:srgbClr val="000000"/>
                  </a:solidFill>
                  <a:latin typeface="Perpetua" pitchFamily="18" charset="0"/>
                  <a:cs typeface="Arial" pitchFamily="34" charset="0"/>
                </a:rPr>
                <a:t>5</a:t>
              </a:r>
              <a:endParaRPr lang="en-US" sz="1400" dirty="0">
                <a:latin typeface="Arial" pitchFamily="34" charset="0"/>
                <a:cs typeface="Arial" pitchFamily="34" charset="0"/>
              </a:endParaRPr>
            </a:p>
          </p:txBody>
        </p:sp>
      </p:grpSp>
      <p:sp>
        <p:nvSpPr>
          <p:cNvPr id="1052" name="Line 69"/>
          <p:cNvSpPr>
            <a:spLocks noChangeShapeType="1"/>
          </p:cNvSpPr>
          <p:nvPr/>
        </p:nvSpPr>
        <p:spPr bwMode="auto">
          <a:xfrm>
            <a:off x="15192530" y="28157016"/>
            <a:ext cx="364858" cy="239714"/>
          </a:xfrm>
          <a:prstGeom prst="line">
            <a:avLst/>
          </a:prstGeom>
          <a:noFill/>
          <a:ln w="9525">
            <a:solidFill>
              <a:srgbClr val="000000"/>
            </a:solidFill>
            <a:round/>
            <a:headEnd/>
            <a:tailEnd type="triangle" w="med" len="me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no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endParaRPr lang="en-US" sz="2000"/>
          </a:p>
        </p:txBody>
      </p:sp>
      <p:grpSp>
        <p:nvGrpSpPr>
          <p:cNvPr id="1078" name="Group 1077"/>
          <p:cNvGrpSpPr/>
          <p:nvPr/>
        </p:nvGrpSpPr>
        <p:grpSpPr>
          <a:xfrm>
            <a:off x="11506200" y="24920067"/>
            <a:ext cx="6449791" cy="5331333"/>
            <a:chOff x="12545776" y="27287529"/>
            <a:chExt cx="7542127" cy="6234247"/>
          </a:xfrm>
        </p:grpSpPr>
        <p:pic>
          <p:nvPicPr>
            <p:cNvPr id="1083" name="Picture 59"/>
            <p:cNvPicPr>
              <a:picLocks noChangeAspect="1" noChangeArrowheads="1"/>
            </p:cNvPicPr>
            <p:nvPr/>
          </p:nvPicPr>
          <p:blipFill>
            <a:blip r:embed="rId13">
              <a:clrChange>
                <a:clrFrom>
                  <a:srgbClr val="E9E9CD"/>
                </a:clrFrom>
                <a:clrTo>
                  <a:srgbClr val="E9E9CD">
                    <a:alpha val="0"/>
                  </a:srgbClr>
                </a:clrTo>
              </a:clrChange>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21912" t="6555" r="18298" b="7222"/>
            <a:stretch>
              <a:fillRect/>
            </a:stretch>
          </p:blipFill>
          <p:spPr bwMode="auto">
            <a:xfrm rot="3554683">
              <a:off x="13250377" y="26582928"/>
              <a:ext cx="5887993" cy="729719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grpSp>
          <p:nvGrpSpPr>
            <p:cNvPr id="1075" name="Group 1074"/>
            <p:cNvGrpSpPr/>
            <p:nvPr/>
          </p:nvGrpSpPr>
          <p:grpSpPr>
            <a:xfrm>
              <a:off x="14126832" y="27766959"/>
              <a:ext cx="5961071" cy="5754817"/>
              <a:chOff x="14126832" y="27766959"/>
              <a:chExt cx="5961071" cy="5754817"/>
            </a:xfrm>
          </p:grpSpPr>
          <p:sp>
            <p:nvSpPr>
              <p:cNvPr id="1047" name="Oval 66"/>
              <p:cNvSpPr>
                <a:spLocks noChangeArrowheads="1"/>
              </p:cNvSpPr>
              <p:nvPr/>
            </p:nvSpPr>
            <p:spPr bwMode="auto">
              <a:xfrm>
                <a:off x="18261915" y="29684677"/>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1</a:t>
                </a:r>
                <a:endParaRPr lang="en-US" sz="2000">
                  <a:latin typeface="Arial" pitchFamily="34" charset="0"/>
                  <a:cs typeface="Arial" pitchFamily="34" charset="0"/>
                </a:endParaRPr>
              </a:p>
            </p:txBody>
          </p:sp>
          <p:sp>
            <p:nvSpPr>
              <p:cNvPr id="1049" name="Oval 67"/>
              <p:cNvSpPr>
                <a:spLocks noChangeArrowheads="1"/>
              </p:cNvSpPr>
              <p:nvPr/>
            </p:nvSpPr>
            <p:spPr bwMode="auto">
              <a:xfrm>
                <a:off x="17288955" y="27766959"/>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2</a:t>
                </a:r>
                <a:endParaRPr lang="en-US" sz="2000">
                  <a:latin typeface="Arial" pitchFamily="34" charset="0"/>
                  <a:cs typeface="Arial" pitchFamily="34" charset="0"/>
                </a:endParaRPr>
              </a:p>
            </p:txBody>
          </p:sp>
          <p:sp>
            <p:nvSpPr>
              <p:cNvPr id="1050" name="Oval 68"/>
              <p:cNvSpPr>
                <a:spLocks noChangeArrowheads="1"/>
              </p:cNvSpPr>
              <p:nvPr/>
            </p:nvSpPr>
            <p:spPr bwMode="auto">
              <a:xfrm>
                <a:off x="14856553" y="28246386"/>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3200" b="1" dirty="0">
                    <a:solidFill>
                      <a:srgbClr val="000000"/>
                    </a:solidFill>
                    <a:latin typeface="Perpetua" pitchFamily="18" charset="0"/>
                    <a:cs typeface="Arial" pitchFamily="34" charset="0"/>
                  </a:rPr>
                  <a:t>3</a:t>
                </a:r>
                <a:endParaRPr lang="en-US" sz="2000" dirty="0">
                  <a:latin typeface="Arial" pitchFamily="34" charset="0"/>
                  <a:cs typeface="Arial" pitchFamily="34" charset="0"/>
                </a:endParaRPr>
              </a:p>
            </p:txBody>
          </p:sp>
          <p:sp>
            <p:nvSpPr>
              <p:cNvPr id="1053" name="Oval 70"/>
              <p:cNvSpPr>
                <a:spLocks noChangeArrowheads="1"/>
              </p:cNvSpPr>
              <p:nvPr/>
            </p:nvSpPr>
            <p:spPr bwMode="auto">
              <a:xfrm>
                <a:off x="15221416" y="30883250"/>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3200" b="1">
                    <a:solidFill>
                      <a:srgbClr val="000000"/>
                    </a:solidFill>
                    <a:latin typeface="Perpetua" pitchFamily="18" charset="0"/>
                    <a:cs typeface="Arial" pitchFamily="34" charset="0"/>
                  </a:rPr>
                  <a:t>4</a:t>
                </a:r>
                <a:endParaRPr lang="en-US" sz="2000">
                  <a:latin typeface="Arial" pitchFamily="34" charset="0"/>
                  <a:cs typeface="Arial" pitchFamily="34" charset="0"/>
                </a:endParaRPr>
              </a:p>
            </p:txBody>
          </p:sp>
          <p:sp>
            <p:nvSpPr>
              <p:cNvPr id="1054" name="Oval 71"/>
              <p:cNvSpPr>
                <a:spLocks noChangeArrowheads="1"/>
              </p:cNvSpPr>
              <p:nvPr/>
            </p:nvSpPr>
            <p:spPr bwMode="auto">
              <a:xfrm>
                <a:off x="19478113" y="30523679"/>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3200" b="1">
                    <a:solidFill>
                      <a:srgbClr val="000000"/>
                    </a:solidFill>
                    <a:latin typeface="Perpetua" pitchFamily="18" charset="0"/>
                    <a:cs typeface="Arial" pitchFamily="34" charset="0"/>
                  </a:rPr>
                  <a:t>5</a:t>
                </a:r>
                <a:endParaRPr lang="en-US" sz="2000">
                  <a:latin typeface="Arial" pitchFamily="34" charset="0"/>
                  <a:cs typeface="Arial" pitchFamily="34" charset="0"/>
                </a:endParaRPr>
              </a:p>
            </p:txBody>
          </p:sp>
          <p:sp>
            <p:nvSpPr>
              <p:cNvPr id="1055" name="Oval 72"/>
              <p:cNvSpPr>
                <a:spLocks noChangeArrowheads="1"/>
              </p:cNvSpPr>
              <p:nvPr/>
            </p:nvSpPr>
            <p:spPr bwMode="auto">
              <a:xfrm>
                <a:off x="14126832" y="32920824"/>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1</a:t>
                </a:r>
                <a:endParaRPr lang="en-US" sz="2000">
                  <a:latin typeface="Arial" pitchFamily="34" charset="0"/>
                  <a:cs typeface="Arial" pitchFamily="34" charset="0"/>
                </a:endParaRPr>
              </a:p>
            </p:txBody>
          </p:sp>
          <p:sp>
            <p:nvSpPr>
              <p:cNvPr id="1056" name="Oval 73"/>
              <p:cNvSpPr>
                <a:spLocks noChangeArrowheads="1"/>
              </p:cNvSpPr>
              <p:nvPr/>
            </p:nvSpPr>
            <p:spPr bwMode="auto">
              <a:xfrm>
                <a:off x="16559234" y="32561254"/>
                <a:ext cx="609790" cy="600952"/>
              </a:xfrm>
              <a:prstGeom prst="ellipse">
                <a:avLst/>
              </a:prstGeom>
              <a:solidFill>
                <a:srgbClr val="FFFFFF"/>
              </a:solidFill>
              <a:ln w="9525" algn="in">
                <a:solidFill>
                  <a:srgbClr val="000000"/>
                </a:solidFill>
                <a:round/>
                <a:headEnd/>
                <a:tailEnd/>
              </a:ln>
              <a:effectLst/>
              <a:extLs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ctr" anchorCtr="0" compatLnSpc="1">
                <a:prstTxWarp prst="textNoShape">
                  <a:avLst/>
                </a:prstTxWarp>
              </a:bodyPr>
              <a:lstStyle/>
              <a:p>
                <a:pPr algn="ctr" fontAlgn="base">
                  <a:spcBef>
                    <a:spcPct val="0"/>
                  </a:spcBef>
                  <a:spcAft>
                    <a:spcPts val="2286"/>
                  </a:spcAft>
                </a:pPr>
                <a:r>
                  <a:rPr lang="en-US" sz="2800" b="1">
                    <a:solidFill>
                      <a:srgbClr val="000000"/>
                    </a:solidFill>
                    <a:latin typeface="Perpetua" pitchFamily="18" charset="0"/>
                    <a:cs typeface="Arial" pitchFamily="34" charset="0"/>
                  </a:rPr>
                  <a:t>2</a:t>
                </a:r>
                <a:endParaRPr lang="en-US" sz="2000">
                  <a:latin typeface="Arial" pitchFamily="34" charset="0"/>
                  <a:cs typeface="Arial" pitchFamily="34" charset="0"/>
                </a:endParaRPr>
              </a:p>
            </p:txBody>
          </p:sp>
        </p:grpSp>
      </p:grpSp>
      <p:pic>
        <p:nvPicPr>
          <p:cNvPr id="1099" name="Picture 75"/>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4003000" y="12192000"/>
            <a:ext cx="6202620" cy="89892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ctr">
                <a:solidFill>
                  <a:srgbClr val="000000"/>
                </a:solidFill>
                <a:miter lim="800000"/>
                <a:headEnd/>
                <a:tailEnd/>
              </a14:hiddenLine>
            </a:ext>
          </a:extLst>
        </p:spPr>
      </p:pic>
      <p:grpSp>
        <p:nvGrpSpPr>
          <p:cNvPr id="1060" name="Group 77"/>
          <p:cNvGrpSpPr>
            <a:grpSpLocks/>
          </p:cNvGrpSpPr>
          <p:nvPr/>
        </p:nvGrpSpPr>
        <p:grpSpPr bwMode="auto">
          <a:xfrm>
            <a:off x="23622000" y="14706600"/>
            <a:ext cx="5845243" cy="3907027"/>
            <a:chOff x="111213900" y="108356400"/>
            <a:chExt cx="7366000" cy="5282687"/>
          </a:xfrm>
        </p:grpSpPr>
        <p:pic>
          <p:nvPicPr>
            <p:cNvPr id="1102" name="Picture 78" descr="VH"/>
            <p:cNvPicPr>
              <a:picLocks noChangeAspect="1" noChangeArrowheads="1"/>
            </p:cNvPicPr>
            <p:nvPr/>
          </p:nvPicPr>
          <p:blipFill>
            <a:blip r:embed="rId15">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5247" t="5124" r="8163" b="3931"/>
            <a:stretch>
              <a:fillRect/>
            </a:stretch>
          </p:blipFill>
          <p:spPr bwMode="auto">
            <a:xfrm>
              <a:off x="111213900" y="108356400"/>
              <a:ext cx="7366000" cy="5282687"/>
            </a:xfrm>
            <a:prstGeom prst="rect">
              <a:avLst/>
            </a:prstGeom>
            <a:noFill/>
            <a:ln w="28575" algn="in">
              <a:solidFill>
                <a:srgbClr val="000000"/>
              </a:solidFill>
              <a:miter lim="800000"/>
              <a:headEnd/>
              <a:tailEn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pic>
          <p:nvPicPr>
            <p:cNvPr id="1103" name="Picture 79" descr="terminal vfree"/>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l="13460" t="9352" r="10405" b="12929"/>
            <a:stretch>
              <a:fillRect/>
            </a:stretch>
          </p:blipFill>
          <p:spPr bwMode="auto">
            <a:xfrm>
              <a:off x="111899700" y="108578473"/>
              <a:ext cx="6515100" cy="4500121"/>
            </a:xfrm>
            <a:prstGeom prst="rect">
              <a:avLst/>
            </a:prstGeom>
            <a:noFill/>
            <a:ln w="9525" algn="in">
              <a:noFill/>
              <a:miter lim="800000"/>
              <a:headEnd/>
              <a:tailEnd/>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pic>
      </p:grpSp>
      <p:sp>
        <p:nvSpPr>
          <p:cNvPr id="1061" name="Text Box 80"/>
          <p:cNvSpPr txBox="1">
            <a:spLocks noChangeArrowheads="1"/>
          </p:cNvSpPr>
          <p:nvPr/>
        </p:nvSpPr>
        <p:spPr bwMode="auto">
          <a:xfrm>
            <a:off x="17023771" y="28743834"/>
            <a:ext cx="2417940" cy="364566"/>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2800" b="1" dirty="0">
                <a:solidFill>
                  <a:srgbClr val="000000"/>
                </a:solidFill>
                <a:latin typeface="Arial" pitchFamily="34" charset="0"/>
                <a:cs typeface="Arial" pitchFamily="34" charset="0"/>
              </a:rPr>
              <a:t>Figure 2</a:t>
            </a:r>
            <a:endParaRPr lang="en-US" sz="2000" dirty="0">
              <a:latin typeface="Arial" pitchFamily="34" charset="0"/>
              <a:cs typeface="Arial" pitchFamily="34" charset="0"/>
            </a:endParaRPr>
          </a:p>
        </p:txBody>
      </p:sp>
      <p:sp>
        <p:nvSpPr>
          <p:cNvPr id="1062" name="Text Box 81"/>
          <p:cNvSpPr txBox="1">
            <a:spLocks noChangeArrowheads="1"/>
          </p:cNvSpPr>
          <p:nvPr/>
        </p:nvSpPr>
        <p:spPr bwMode="auto">
          <a:xfrm>
            <a:off x="35737800" y="15877312"/>
            <a:ext cx="5351277" cy="429488"/>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2800" b="1" dirty="0">
                <a:solidFill>
                  <a:srgbClr val="000000"/>
                </a:solidFill>
                <a:latin typeface="Arial" pitchFamily="34" charset="0"/>
                <a:cs typeface="Arial" pitchFamily="34" charset="0"/>
              </a:rPr>
              <a:t>Figure</a:t>
            </a:r>
            <a:r>
              <a:rPr lang="en-US" sz="2800" b="1" dirty="0" smtClean="0">
                <a:solidFill>
                  <a:srgbClr val="000000"/>
                </a:solidFill>
                <a:latin typeface="Arial" pitchFamily="34" charset="0"/>
                <a:cs typeface="Arial" pitchFamily="34" charset="0"/>
              </a:rPr>
              <a:t> 6. </a:t>
            </a:r>
            <a:r>
              <a:rPr lang="en-US" sz="2800" u="sng" dirty="0" smtClean="0">
                <a:solidFill>
                  <a:srgbClr val="000000"/>
                </a:solidFill>
                <a:latin typeface="Arial" pitchFamily="34" charset="0"/>
                <a:cs typeface="Arial" pitchFamily="34" charset="0"/>
              </a:rPr>
              <a:t>Functional Block </a:t>
            </a:r>
            <a:r>
              <a:rPr lang="en-US" sz="2800" u="sng" dirty="0">
                <a:solidFill>
                  <a:srgbClr val="000000"/>
                </a:solidFill>
                <a:latin typeface="Arial" pitchFamily="34" charset="0"/>
                <a:cs typeface="Arial" pitchFamily="34" charset="0"/>
              </a:rPr>
              <a:t>Diagram</a:t>
            </a:r>
            <a:endParaRPr lang="en-US" sz="2000" dirty="0">
              <a:latin typeface="Arial" pitchFamily="34" charset="0"/>
              <a:cs typeface="Arial" pitchFamily="34" charset="0"/>
            </a:endParaRPr>
          </a:p>
        </p:txBody>
      </p:sp>
      <p:sp>
        <p:nvSpPr>
          <p:cNvPr id="89" name="Text Box 14"/>
          <p:cNvSpPr txBox="1">
            <a:spLocks noChangeArrowheads="1"/>
          </p:cNvSpPr>
          <p:nvPr/>
        </p:nvSpPr>
        <p:spPr bwMode="auto">
          <a:xfrm>
            <a:off x="12877800" y="3525827"/>
            <a:ext cx="16053834" cy="1198573"/>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lgn="in">
                <a:solidFill>
                  <a:srgbClr val="000000"/>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rgbClr val="C9C2D1"/>
                  </a:outerShdw>
                </a:effectLst>
              </a14:hiddenEffects>
            </a:ext>
          </a:extLst>
        </p:spPr>
        <p:txBody>
          <a:bodyPr vert="horz" wrap="square" lIns="167126" tIns="167126" rIns="167126" bIns="167126" numCol="1" anchor="t" anchorCtr="0" compatLnSpc="1">
            <a:prstTxWarp prst="textNoShape">
              <a:avLst/>
            </a:prstTxWarp>
          </a:bodyPr>
          <a:lstStyle/>
          <a:p>
            <a:pPr algn="ctr" fontAlgn="base">
              <a:spcBef>
                <a:spcPct val="0"/>
              </a:spcBef>
              <a:spcAft>
                <a:spcPct val="0"/>
              </a:spcAft>
            </a:pPr>
            <a:r>
              <a:rPr lang="en-US" sz="4000" dirty="0" smtClean="0">
                <a:solidFill>
                  <a:srgbClr val="000066"/>
                </a:solidFill>
                <a:latin typeface="Times New Roman" pitchFamily="18" charset="0"/>
                <a:cs typeface="Arial" pitchFamily="34" charset="0"/>
              </a:rPr>
              <a:t>M. Woods, A. Adamson, J. </a:t>
            </a:r>
            <a:r>
              <a:rPr lang="en-US" sz="4000" dirty="0" err="1" smtClean="0">
                <a:solidFill>
                  <a:srgbClr val="000066"/>
                </a:solidFill>
                <a:latin typeface="Times New Roman" pitchFamily="18" charset="0"/>
                <a:cs typeface="Arial" pitchFamily="34" charset="0"/>
              </a:rPr>
              <a:t>Aken</a:t>
            </a:r>
            <a:r>
              <a:rPr lang="en-US" sz="4000" dirty="0" smtClean="0">
                <a:solidFill>
                  <a:srgbClr val="000066"/>
                </a:solidFill>
                <a:latin typeface="Times New Roman" pitchFamily="18" charset="0"/>
                <a:cs typeface="Arial" pitchFamily="34" charset="0"/>
              </a:rPr>
              <a:t>, M. Honda, C. </a:t>
            </a:r>
            <a:r>
              <a:rPr lang="en-US" sz="4000" dirty="0" err="1" smtClean="0">
                <a:solidFill>
                  <a:srgbClr val="000066"/>
                </a:solidFill>
                <a:latin typeface="Times New Roman" pitchFamily="18" charset="0"/>
                <a:cs typeface="Arial" pitchFamily="34" charset="0"/>
              </a:rPr>
              <a:t>Kuhns</a:t>
            </a:r>
            <a:r>
              <a:rPr lang="en-US" sz="4000" dirty="0" smtClean="0">
                <a:solidFill>
                  <a:srgbClr val="000066"/>
                </a:solidFill>
                <a:latin typeface="Times New Roman" pitchFamily="18" charset="0"/>
                <a:cs typeface="Arial" pitchFamily="34" charset="0"/>
              </a:rPr>
              <a:t>, &amp; R. </a:t>
            </a:r>
            <a:r>
              <a:rPr lang="en-US" sz="4000" dirty="0" err="1" smtClean="0">
                <a:solidFill>
                  <a:srgbClr val="000066"/>
                </a:solidFill>
                <a:latin typeface="Times New Roman" pitchFamily="18" charset="0"/>
                <a:cs typeface="Arial" pitchFamily="34" charset="0"/>
              </a:rPr>
              <a:t>Shiely</a:t>
            </a:r>
            <a:endParaRPr lang="en-US" sz="4000" dirty="0" smtClean="0">
              <a:solidFill>
                <a:srgbClr val="000066"/>
              </a:solidFill>
              <a:latin typeface="Times New Roman" pitchFamily="18" charset="0"/>
              <a:cs typeface="Arial" pitchFamily="34" charset="0"/>
            </a:endParaRPr>
          </a:p>
          <a:p>
            <a:pPr algn="ctr" fontAlgn="base">
              <a:spcBef>
                <a:spcPct val="0"/>
              </a:spcBef>
              <a:spcAft>
                <a:spcPct val="0"/>
              </a:spcAft>
            </a:pPr>
            <a:r>
              <a:rPr lang="en-US" sz="4000" u="sng" dirty="0" smtClean="0">
                <a:solidFill>
                  <a:srgbClr val="000066"/>
                </a:solidFill>
                <a:latin typeface="Times New Roman" pitchFamily="18" charset="0"/>
                <a:cs typeface="Arial" pitchFamily="34" charset="0"/>
              </a:rPr>
              <a:t>Advisors</a:t>
            </a:r>
            <a:r>
              <a:rPr lang="en-US" sz="4000" dirty="0" smtClean="0">
                <a:solidFill>
                  <a:srgbClr val="000066"/>
                </a:solidFill>
                <a:latin typeface="Times New Roman" pitchFamily="18" charset="0"/>
                <a:cs typeface="Arial" pitchFamily="34" charset="0"/>
              </a:rPr>
              <a:t>: C. </a:t>
            </a:r>
            <a:r>
              <a:rPr lang="en-US" sz="4000" dirty="0" err="1" smtClean="0">
                <a:solidFill>
                  <a:srgbClr val="000066"/>
                </a:solidFill>
                <a:latin typeface="Times New Roman" pitchFamily="18" charset="0"/>
                <a:cs typeface="Arial" pitchFamily="34" charset="0"/>
              </a:rPr>
              <a:t>Galovich</a:t>
            </a:r>
            <a:r>
              <a:rPr lang="en-US" sz="4000" dirty="0" smtClean="0">
                <a:solidFill>
                  <a:srgbClr val="000066"/>
                </a:solidFill>
                <a:latin typeface="Times New Roman" pitchFamily="18" charset="0"/>
                <a:cs typeface="Arial" pitchFamily="34" charset="0"/>
              </a:rPr>
              <a:t>, M. </a:t>
            </a:r>
            <a:r>
              <a:rPr lang="en-US" sz="4000" dirty="0" err="1" smtClean="0">
                <a:solidFill>
                  <a:srgbClr val="000066"/>
                </a:solidFill>
                <a:latin typeface="Times New Roman" pitchFamily="18" charset="0"/>
                <a:cs typeface="Arial" pitchFamily="34" charset="0"/>
              </a:rPr>
              <a:t>Semak</a:t>
            </a:r>
            <a:r>
              <a:rPr lang="en-US" sz="4000" dirty="0" smtClean="0">
                <a:solidFill>
                  <a:srgbClr val="000066"/>
                </a:solidFill>
                <a:latin typeface="Times New Roman" pitchFamily="18" charset="0"/>
                <a:cs typeface="Arial" pitchFamily="34" charset="0"/>
              </a:rPr>
              <a:t>, &amp; R. </a:t>
            </a:r>
            <a:r>
              <a:rPr lang="en-US" sz="4000" dirty="0" err="1" smtClean="0">
                <a:solidFill>
                  <a:srgbClr val="000066"/>
                </a:solidFill>
                <a:latin typeface="Times New Roman" pitchFamily="18" charset="0"/>
                <a:cs typeface="Arial" pitchFamily="34" charset="0"/>
              </a:rPr>
              <a:t>Walch</a:t>
            </a:r>
            <a:endParaRPr lang="en-US" sz="1400" dirty="0">
              <a:latin typeface="Arial" pitchFamily="34" charset="0"/>
              <a:cs typeface="Arial" pitchFamily="34" charset="0"/>
            </a:endParaRPr>
          </a:p>
        </p:txBody>
      </p:sp>
      <p:pic>
        <p:nvPicPr>
          <p:cNvPr id="88" name="Picture 87" descr="ConceptOfFlight.png"/>
          <p:cNvPicPr>
            <a:picLocks noChangeAspect="1"/>
          </p:cNvPicPr>
          <p:nvPr/>
        </p:nvPicPr>
        <p:blipFill>
          <a:blip r:embed="rId17"/>
          <a:stretch>
            <a:fillRect/>
          </a:stretch>
        </p:blipFill>
        <p:spPr>
          <a:xfrm>
            <a:off x="304800" y="23317200"/>
            <a:ext cx="9922942" cy="6629400"/>
          </a:xfrm>
          <a:prstGeom prst="roundRect">
            <a:avLst>
              <a:gd name="adj" fmla="val 8594"/>
            </a:avLst>
          </a:prstGeom>
          <a:solidFill>
            <a:srgbClr val="FFFFFF">
              <a:shade val="85000"/>
            </a:srgbClr>
          </a:solidFill>
          <a:ln w="19050" cap="flat" cmpd="sng" algn="ctr">
            <a:solidFill>
              <a:schemeClr val="tx2">
                <a:lumMod val="50000"/>
              </a:schemeClr>
            </a:solidFill>
            <a:prstDash val="solid"/>
            <a:round/>
            <a:headEnd type="none" w="med" len="med"/>
            <a:tailEnd type="none" w="med" len="med"/>
          </a:ln>
          <a:effectLst/>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62367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1379</Words>
  <Application>Microsoft Macintosh PowerPoint</Application>
  <PresentationFormat>Custom</PresentationFormat>
  <Paragraphs>81</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University of Northern Colorado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Maurice Woods III</cp:lastModifiedBy>
  <cp:revision>22</cp:revision>
  <dcterms:created xsi:type="dcterms:W3CDTF">2012-03-30T06:57:04Z</dcterms:created>
  <dcterms:modified xsi:type="dcterms:W3CDTF">2012-03-30T08:00:23Z</dcterms:modified>
</cp:coreProperties>
</file>