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9327d49c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9327d49c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9327d49c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9327d49c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1f7dfed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1f7dfed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be56726f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be56726f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a97aac0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a97aac0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9327d49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9327d49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e56726f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e56726f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9327d49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9327d49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9327d49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9327d49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9327d49c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9327d49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9327d49c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9327d49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a97aac0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a97aac0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9327d49c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9327d49c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44000"/>
          </a:blip>
          <a:stretch>
            <a:fillRect/>
          </a:stretch>
        </p:blipFill>
        <p:spPr>
          <a:xfrm>
            <a:off x="0" y="52807"/>
            <a:ext cx="9143998" cy="503788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ReqM2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Erling Stage 2020-07-13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ReqM2 Dependencies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286000" y="1923050"/>
            <a:ext cx="8520600" cy="24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ReqM2 runs in modern browsers. It has been tested with Chrome and Firefox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Visual ReqM2</a:t>
            </a:r>
            <a:r>
              <a:rPr lang="en"/>
              <a:t> is written in javascript/HTML/CSS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has been tested on both Linux and Windows.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6430950" y="52800"/>
            <a:ext cx="2713051" cy="14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3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6430950" y="52800"/>
            <a:ext cx="2713051" cy="149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output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8520600" cy="11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generated svg can be downloaded by clicking the </a:t>
            </a:r>
            <a:r>
              <a:rPr lang="en" sz="1500" u="sng">
                <a:solidFill>
                  <a:srgbClr val="1155CC"/>
                </a:solidFill>
              </a:rPr>
              <a:t>download image</a:t>
            </a:r>
            <a:r>
              <a:rPr lang="en" sz="1500"/>
              <a:t> link.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The format can also be changed to png using the </a:t>
            </a:r>
            <a:r>
              <a:rPr b="1" lang="en" sz="1500"/>
              <a:t>Format</a:t>
            </a:r>
            <a:r>
              <a:rPr lang="en" sz="1500"/>
              <a:t> selection, and a right-click on graph allows png to be saved.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850" y="2436838"/>
            <a:ext cx="6876682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311700" y="2787025"/>
            <a:ext cx="8286000" cy="22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Zooming and panning is done with mouse wheel or scrolling gesture, around the mouse position.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Often the </a:t>
            </a:r>
            <a:r>
              <a:rPr b="1" lang="en" sz="1500">
                <a:solidFill>
                  <a:schemeClr val="dk2"/>
                </a:solidFill>
              </a:rPr>
              <a:t>&lt;id&gt;</a:t>
            </a:r>
            <a:r>
              <a:rPr lang="en" sz="1500">
                <a:solidFill>
                  <a:schemeClr val="dk2"/>
                </a:solidFill>
              </a:rPr>
              <a:t> of a requirement is needed to improve the filters. </a:t>
            </a:r>
            <a:r>
              <a:rPr b="1" lang="en" sz="1500">
                <a:solidFill>
                  <a:schemeClr val="dk2"/>
                </a:solidFill>
              </a:rPr>
              <a:t>Clicking </a:t>
            </a:r>
            <a:r>
              <a:rPr lang="en" sz="1500">
                <a:solidFill>
                  <a:schemeClr val="dk2"/>
                </a:solidFill>
              </a:rPr>
              <a:t>on a requirement </a:t>
            </a:r>
            <a:r>
              <a:rPr b="1" lang="en" sz="1500">
                <a:solidFill>
                  <a:schemeClr val="dk2"/>
                </a:solidFill>
              </a:rPr>
              <a:t>copies </a:t>
            </a:r>
            <a:r>
              <a:rPr lang="en" sz="1500">
                <a:solidFill>
                  <a:schemeClr val="dk2"/>
                </a:solidFill>
              </a:rPr>
              <a:t>the </a:t>
            </a:r>
            <a:r>
              <a:rPr b="1" lang="en" sz="1500">
                <a:solidFill>
                  <a:schemeClr val="dk2"/>
                </a:solidFill>
              </a:rPr>
              <a:t>&lt;id&gt;</a:t>
            </a:r>
            <a:r>
              <a:rPr lang="en" sz="1500">
                <a:solidFill>
                  <a:schemeClr val="dk2"/>
                </a:solidFill>
              </a:rPr>
              <a:t> on the </a:t>
            </a:r>
            <a:r>
              <a:rPr b="1" lang="en" sz="1500">
                <a:solidFill>
                  <a:schemeClr val="dk2"/>
                </a:solidFill>
              </a:rPr>
              <a:t>clipboard</a:t>
            </a:r>
            <a:r>
              <a:rPr lang="en" sz="1500">
                <a:solidFill>
                  <a:schemeClr val="dk2"/>
                </a:solidFill>
              </a:rPr>
              <a:t>, ready to </a:t>
            </a:r>
            <a:r>
              <a:rPr b="1" lang="en" sz="1500">
                <a:solidFill>
                  <a:schemeClr val="dk2"/>
                </a:solidFill>
              </a:rPr>
              <a:t>paste </a:t>
            </a:r>
            <a:r>
              <a:rPr lang="en" sz="1500">
                <a:solidFill>
                  <a:schemeClr val="dk2"/>
                </a:solidFill>
              </a:rPr>
              <a:t>into filter box.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Text in specobjects can be selected with mouse, but </a:t>
            </a:r>
            <a:r>
              <a:rPr b="1" lang="en" sz="1500">
                <a:solidFill>
                  <a:schemeClr val="dk2"/>
                </a:solidFill>
              </a:rPr>
              <a:t>Alt </a:t>
            </a:r>
            <a:r>
              <a:rPr lang="en" sz="1500">
                <a:solidFill>
                  <a:schemeClr val="dk2"/>
                </a:solidFill>
              </a:rPr>
              <a:t>key needs to be pressed. This is because of overlap with panning functionality using mouse drag.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4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6430950" y="52800"/>
            <a:ext cx="2713051" cy="149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differences between .oreqm files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 review what happened with requirements between two releases or commits, the reference feature is useful.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When a reference file is specified, the </a:t>
            </a:r>
            <a:r>
              <a:rPr b="1" lang="en" sz="1500"/>
              <a:t>new</a:t>
            </a:r>
            <a:r>
              <a:rPr lang="en" sz="1500"/>
              <a:t>, </a:t>
            </a:r>
            <a:r>
              <a:rPr b="1" lang="en" sz="1500"/>
              <a:t>changed</a:t>
            </a:r>
            <a:r>
              <a:rPr lang="en" sz="1500"/>
              <a:t> and </a:t>
            </a:r>
            <a:r>
              <a:rPr b="1" lang="en" sz="1500"/>
              <a:t>removed</a:t>
            </a:r>
            <a:r>
              <a:rPr lang="en" sz="1500"/>
              <a:t> </a:t>
            </a:r>
            <a:r>
              <a:rPr lang="en" sz="1500"/>
              <a:t>specobjects </a:t>
            </a:r>
            <a:r>
              <a:rPr lang="en" sz="1500"/>
              <a:t>are the starting points for finding </a:t>
            </a:r>
            <a:r>
              <a:rPr b="1" lang="en" sz="1500"/>
              <a:t>related</a:t>
            </a:r>
            <a:r>
              <a:rPr lang="en" sz="1500"/>
              <a:t> requirements.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These specobjects will be </a:t>
            </a:r>
            <a:r>
              <a:rPr b="1" lang="en" sz="1500"/>
              <a:t>outlined </a:t>
            </a:r>
            <a:r>
              <a:rPr lang="en" sz="1500"/>
              <a:t>and all other related specobjects will be shown as well (see following slide).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The utility of this depends on the number of changes being ‘reasonable’. Here again excluding &lt;id&gt;s and doctypes may help.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Additional filters and exclusions can be added.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The reference file can be cleared again.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076" y="0"/>
            <a:ext cx="7653846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/>
          <p:nvPr/>
        </p:nvSpPr>
        <p:spPr>
          <a:xfrm>
            <a:off x="2253600" y="873300"/>
            <a:ext cx="2318400" cy="327600"/>
          </a:xfrm>
          <a:prstGeom prst="wedgeRoundRectCallout">
            <a:avLst>
              <a:gd fmla="val 34766" name="adj1"/>
              <a:gd fmla="val 12052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requirement was changed</a:t>
            </a:r>
            <a:endParaRPr sz="1200"/>
          </a:p>
        </p:txBody>
      </p:sp>
      <p:sp>
        <p:nvSpPr>
          <p:cNvPr id="162" name="Google Shape;162;p25"/>
          <p:cNvSpPr/>
          <p:nvPr/>
        </p:nvSpPr>
        <p:spPr>
          <a:xfrm>
            <a:off x="3807850" y="152400"/>
            <a:ext cx="1879800" cy="327600"/>
          </a:xfrm>
          <a:prstGeom prst="wedgeRoundRectCallout">
            <a:avLst>
              <a:gd fmla="val 58660" name="adj1"/>
              <a:gd fmla="val 540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New </a:t>
            </a:r>
            <a:r>
              <a:rPr lang="en" sz="1200"/>
              <a:t>requirement added</a:t>
            </a:r>
            <a:endParaRPr sz="1200"/>
          </a:p>
        </p:txBody>
      </p:sp>
      <p:sp>
        <p:nvSpPr>
          <p:cNvPr id="163" name="Google Shape;163;p25"/>
          <p:cNvSpPr/>
          <p:nvPr/>
        </p:nvSpPr>
        <p:spPr>
          <a:xfrm>
            <a:off x="1160550" y="3412725"/>
            <a:ext cx="1879800" cy="327600"/>
          </a:xfrm>
          <a:prstGeom prst="wedgeRoundRectCallout">
            <a:avLst>
              <a:gd fmla="val 58660" name="adj1"/>
              <a:gd fmla="val 540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‘ghost’ is a removed requirement</a:t>
            </a:r>
            <a:endParaRPr sz="1200"/>
          </a:p>
        </p:txBody>
      </p:sp>
      <p:sp>
        <p:nvSpPr>
          <p:cNvPr id="164" name="Google Shape;164;p25"/>
          <p:cNvSpPr/>
          <p:nvPr/>
        </p:nvSpPr>
        <p:spPr>
          <a:xfrm>
            <a:off x="745075" y="4618225"/>
            <a:ext cx="1879800" cy="327600"/>
          </a:xfrm>
          <a:prstGeom prst="wedgeRoundRectCallout">
            <a:avLst>
              <a:gd fmla="val 66474" name="adj1"/>
              <a:gd fmla="val 57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graph legend has a summary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170125"/>
            <a:ext cx="5184300" cy="3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Visual ReqM2 will generate distinct colors for each separate doctype.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The tool has a predefined palette file. It generates pseudo-random pastel colors for new doctypes.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The palette can be exported as a simple JSON file with the “save colors” button.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Similarly a custom JSON can be loaded with “load colors” button.</a:t>
            </a:r>
            <a:endParaRPr sz="1200"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375" y="1170113"/>
            <a:ext cx="26139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6430950" y="52800"/>
            <a:ext cx="2713051" cy="14947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problem does it solve?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See relations between requirements at a glance with specobjecs color-coded by doctype.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Check if coverage relationships make sense and appear complete.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Find requirements with &lt;id&gt; or content matching search terms (regular expressions).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I.e. ask questions like: “do we have a requirement about ‘frobozz’?” and get a diagram of the context(s) it appears in.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700"/>
              <a:t>When creating or modifying or checking requirements, Visual ReqM2 provides focused overviews in full depth.</a:t>
            </a:r>
            <a:endParaRPr b="1"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5527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6430950" y="52800"/>
            <a:ext cx="2713051" cy="14947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1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ReqM2 run creates the well-known html report, but also leaves behind an .oreqm file (which is XML using an expanded ReqM2 schema).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This .oreqm file contains all the information about the requirements.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Visual ReqM2 reads this file and creates relevant data structures, enabling search for requirements and efficient </a:t>
            </a:r>
            <a:r>
              <a:rPr lang="en" sz="1500"/>
              <a:t>traversals of the </a:t>
            </a:r>
            <a:r>
              <a:rPr lang="en" sz="1500"/>
              <a:t>coverage relations.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The output is a ‘dot’ graph with one or more specobjects found by search as well as the additional specobjects reachable by coverage, going both up and down the doctype hierarchy.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The ‘dot’ graph is rendered in your browser as a svg image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6430950" y="52800"/>
            <a:ext cx="2713051" cy="149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of specobjects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841750" y="1175100"/>
            <a:ext cx="5205900" cy="3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Here is an overview of the selection logic in Visual ReqM2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When no filters are defined, the tool will show </a:t>
            </a:r>
            <a:r>
              <a:rPr b="1" lang="en" sz="1400"/>
              <a:t>all </a:t>
            </a:r>
            <a:r>
              <a:rPr lang="en" sz="1400"/>
              <a:t>specobjects.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This is often not desirable, as thousands of objects are not give a useful diagram.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When specobjecs are filtered, then identified specobjects and all </a:t>
            </a:r>
            <a:r>
              <a:rPr b="1" lang="en" sz="1400"/>
              <a:t>reachable</a:t>
            </a:r>
            <a:r>
              <a:rPr lang="en" sz="1400"/>
              <a:t> specobjects are shown.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This graph can be pruned by excluding specific &lt;id&gt;s or whole doctypes. The search for reachable specobjects will not traverse excluded &lt;id&gt;s or &lt;id&gt;s of excluded doctypes.</a:t>
            </a:r>
            <a:endParaRPr sz="14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025" y="1052725"/>
            <a:ext cx="1346850" cy="39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1594875" y="1175100"/>
            <a:ext cx="1944900" cy="333900"/>
          </a:xfrm>
          <a:prstGeom prst="wedgeRectCallout">
            <a:avLst>
              <a:gd fmla="val -85228" name="adj1"/>
              <a:gd fmla="val 6923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An .oreqm file from a ReqM2 run.</a:t>
            </a:r>
            <a:endParaRPr sz="700"/>
          </a:p>
        </p:txBody>
      </p:sp>
      <p:sp>
        <p:nvSpPr>
          <p:cNvPr id="85" name="Google Shape;85;p17"/>
          <p:cNvSpPr/>
          <p:nvPr/>
        </p:nvSpPr>
        <p:spPr>
          <a:xfrm>
            <a:off x="1594875" y="2237850"/>
            <a:ext cx="1944900" cy="333900"/>
          </a:xfrm>
          <a:prstGeom prst="wedgeRectCallout">
            <a:avLst>
              <a:gd fmla="val -73215" name="adj1"/>
              <a:gd fmla="val 7211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Regex match of specobject. This allows selecting multiple patterns using ‘|</a:t>
            </a:r>
            <a:endParaRPr sz="700"/>
          </a:p>
        </p:txBody>
      </p:sp>
      <p:sp>
        <p:nvSpPr>
          <p:cNvPr id="86" name="Google Shape;86;p17"/>
          <p:cNvSpPr/>
          <p:nvPr/>
        </p:nvSpPr>
        <p:spPr>
          <a:xfrm>
            <a:off x="1594875" y="2695625"/>
            <a:ext cx="1944900" cy="333900"/>
          </a:xfrm>
          <a:prstGeom prst="wedgeRectCallout">
            <a:avLst>
              <a:gd fmla="val -87280" name="adj1"/>
              <a:gd fmla="val 4463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Limit the search to &lt;id&gt; fields only</a:t>
            </a:r>
            <a:endParaRPr sz="700"/>
          </a:p>
        </p:txBody>
      </p:sp>
      <p:sp>
        <p:nvSpPr>
          <p:cNvPr id="87" name="Google Shape;87;p17"/>
          <p:cNvSpPr/>
          <p:nvPr/>
        </p:nvSpPr>
        <p:spPr>
          <a:xfrm>
            <a:off x="1594875" y="3150700"/>
            <a:ext cx="1944900" cy="333900"/>
          </a:xfrm>
          <a:prstGeom prst="wedgeRectCallout">
            <a:avLst>
              <a:gd fmla="val -70691" name="adj1"/>
              <a:gd fmla="val -1396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Exclude specific specobjects from the graph. This must be exact &lt;id&gt;s of specobjects</a:t>
            </a:r>
            <a:endParaRPr sz="700"/>
          </a:p>
        </p:txBody>
      </p:sp>
      <p:sp>
        <p:nvSpPr>
          <p:cNvPr id="88" name="Google Shape;88;p17"/>
          <p:cNvSpPr/>
          <p:nvPr/>
        </p:nvSpPr>
        <p:spPr>
          <a:xfrm>
            <a:off x="1573575" y="4244450"/>
            <a:ext cx="1966200" cy="333900"/>
          </a:xfrm>
          <a:prstGeom prst="wedgeRectCallout">
            <a:avLst>
              <a:gd fmla="val -61921" name="adj1"/>
              <a:gd fmla="val 2886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Exclude specobjects of a certain </a:t>
            </a:r>
            <a:r>
              <a:rPr b="1" lang="en" sz="700"/>
              <a:t>doctype</a:t>
            </a:r>
            <a:r>
              <a:rPr lang="en" sz="700"/>
              <a:t> from the graph.</a:t>
            </a:r>
            <a:endParaRPr sz="700"/>
          </a:p>
        </p:txBody>
      </p:sp>
      <p:sp>
        <p:nvSpPr>
          <p:cNvPr id="89" name="Google Shape;89;p17"/>
          <p:cNvSpPr/>
          <p:nvPr/>
        </p:nvSpPr>
        <p:spPr>
          <a:xfrm>
            <a:off x="1594875" y="1765925"/>
            <a:ext cx="1944900" cy="333900"/>
          </a:xfrm>
          <a:prstGeom prst="wedgeRectCallout">
            <a:avLst>
              <a:gd fmla="val -79029" name="adj1"/>
              <a:gd fmla="val 5960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Optionally compare with another</a:t>
            </a:r>
            <a:r>
              <a:rPr lang="en" sz="700"/>
              <a:t> .oreqm file from a earlier ReqM2 run.</a:t>
            </a:r>
            <a:endParaRPr sz="700"/>
          </a:p>
        </p:txBody>
      </p:sp>
      <p:sp>
        <p:nvSpPr>
          <p:cNvPr id="90" name="Google Shape;90;p17"/>
          <p:cNvSpPr/>
          <p:nvPr/>
        </p:nvSpPr>
        <p:spPr>
          <a:xfrm>
            <a:off x="1573575" y="3529575"/>
            <a:ext cx="1966200" cy="333900"/>
          </a:xfrm>
          <a:prstGeom prst="wedgeRectCallout">
            <a:avLst>
              <a:gd fmla="val -67653" name="adj1"/>
              <a:gd fmla="val 2180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For small graphs (&lt;150) elements auto-update is enabled.</a:t>
            </a:r>
            <a:endParaRPr sz="700"/>
          </a:p>
        </p:txBody>
      </p:sp>
      <p:sp>
        <p:nvSpPr>
          <p:cNvPr id="91" name="Google Shape;91;p17"/>
          <p:cNvSpPr/>
          <p:nvPr/>
        </p:nvSpPr>
        <p:spPr>
          <a:xfrm>
            <a:off x="1573575" y="3910600"/>
            <a:ext cx="1966200" cy="215100"/>
          </a:xfrm>
          <a:prstGeom prst="wedgeRectCallout">
            <a:avLst>
              <a:gd fmla="val -93780" name="adj1"/>
              <a:gd fmla="val -9179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For larger graphs a manual update is needed</a:t>
            </a:r>
            <a:endParaRPr sz="700"/>
          </a:p>
        </p:txBody>
      </p:sp>
      <p:sp>
        <p:nvSpPr>
          <p:cNvPr id="92" name="Google Shape;92;p17"/>
          <p:cNvSpPr/>
          <p:nvPr/>
        </p:nvSpPr>
        <p:spPr>
          <a:xfrm>
            <a:off x="1584225" y="4707425"/>
            <a:ext cx="1966200" cy="333900"/>
          </a:xfrm>
          <a:prstGeom prst="wedgeRectCallout">
            <a:avLst>
              <a:gd fmla="val -70808" name="adj1"/>
              <a:gd fmla="val 752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The JSON color palette can be controlled.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Each </a:t>
            </a:r>
            <a:r>
              <a:rPr b="1" lang="en" sz="700"/>
              <a:t>doctype</a:t>
            </a:r>
            <a:r>
              <a:rPr lang="en" sz="700"/>
              <a:t> has its own color boxes.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Reachable specobjects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266750" y="1017725"/>
            <a:ext cx="8520600" cy="1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Based on one of the search mechanism, a set of specobjects are selected.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/>
              <a:t>These specobjects will be shown with a </a:t>
            </a:r>
            <a:r>
              <a:rPr b="1" lang="en" sz="1300">
                <a:solidFill>
                  <a:srgbClr val="A64D79"/>
                </a:solidFill>
              </a:rPr>
              <a:t>magenta </a:t>
            </a:r>
            <a:r>
              <a:rPr lang="en" sz="1300"/>
              <a:t>outline in the graph. </a:t>
            </a:r>
            <a:r>
              <a:rPr b="1" lang="en" sz="1300"/>
              <a:t>All</a:t>
            </a:r>
            <a:r>
              <a:rPr lang="en" sz="1300"/>
              <a:t> coverage relations are shown for these nodes.</a:t>
            </a:r>
            <a:endParaRPr sz="1300"/>
          </a:p>
        </p:txBody>
      </p:sp>
      <p:sp>
        <p:nvSpPr>
          <p:cNvPr id="99" name="Google Shape;99;p18"/>
          <p:cNvSpPr txBox="1"/>
          <p:nvPr/>
        </p:nvSpPr>
        <p:spPr>
          <a:xfrm>
            <a:off x="311700" y="3129475"/>
            <a:ext cx="8004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The tool performs graph walks from these initial nodes and further selects any reachable specobjects for display. Notice that these secondary specobjects may not have all their coverage relations shown.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Only the relations reachable from the </a:t>
            </a:r>
            <a:r>
              <a:rPr b="1" lang="en" sz="1300">
                <a:solidFill>
                  <a:schemeClr val="dk2"/>
                </a:solidFill>
              </a:rPr>
              <a:t>selected</a:t>
            </a:r>
            <a:r>
              <a:rPr lang="en" sz="1300">
                <a:solidFill>
                  <a:schemeClr val="dk2"/>
                </a:solidFill>
              </a:rPr>
              <a:t> specobjects are shown.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</a:rPr>
              <a:t>Tip</a:t>
            </a:r>
            <a:r>
              <a:rPr lang="en" sz="1300">
                <a:solidFill>
                  <a:schemeClr val="dk2"/>
                </a:solidFill>
              </a:rPr>
              <a:t>: If all relations are wanted for a secondary specobject, change the search term to include it and re-generate the graph.</a:t>
            </a:r>
            <a:endParaRPr sz="12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150" y="1786925"/>
            <a:ext cx="4533473" cy="13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of the specobjects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656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specobjects are rendered using the “html-like” table feature in Grahviz/dot.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Rich text attributes, as supported by docbook, are not supported by Graphviz, and the program only uses the data present in the .oreqm file.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tool therefore removes docbook mark-up and hyperlinks from the text fields, such that the displayed text is readable. There are heuristics to keep lists recognizable as such.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Note</a:t>
            </a:r>
            <a:r>
              <a:rPr lang="en" sz="1400"/>
              <a:t>: A basic design premise for this tool was to use the excellent (though not perfect) capabilities of Graphviz for rendering specobjects.</a:t>
            </a:r>
            <a:endParaRPr sz="16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3449" y="1183725"/>
            <a:ext cx="2087475" cy="12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Specobject display layout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0" y="1433375"/>
            <a:ext cx="5372399" cy="31354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7406725" y="1017750"/>
            <a:ext cx="884100" cy="308400"/>
          </a:xfrm>
          <a:prstGeom prst="wedgeRoundRectCallout">
            <a:avLst>
              <a:gd fmla="val -34723" name="adj1"/>
              <a:gd fmla="val 8657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doctype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5984700" y="1017725"/>
            <a:ext cx="925800" cy="308400"/>
          </a:xfrm>
          <a:prstGeom prst="wedgeRoundRectCallout">
            <a:avLst>
              <a:gd fmla="val -8788" name="adj1"/>
              <a:gd fmla="val 8464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</a:t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3569950" y="1017725"/>
            <a:ext cx="561300" cy="308400"/>
          </a:xfrm>
          <a:prstGeom prst="wedgeRoundRectCallout">
            <a:avLst>
              <a:gd fmla="val -8788" name="adj1"/>
              <a:gd fmla="val 8464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</a:t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7861600" y="1682025"/>
            <a:ext cx="970800" cy="308400"/>
          </a:xfrm>
          <a:prstGeom prst="wedgeRoundRectCallout">
            <a:avLst>
              <a:gd fmla="val -73380" name="adj1"/>
              <a:gd fmla="val -945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needsobj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7897675" y="4168875"/>
            <a:ext cx="970800" cy="308400"/>
          </a:xfrm>
          <a:prstGeom prst="wedgeRoundRectCallout">
            <a:avLst>
              <a:gd fmla="val -73411" name="adj1"/>
              <a:gd fmla="val 5933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891900" y="1583500"/>
            <a:ext cx="1218600" cy="308400"/>
          </a:xfrm>
          <a:prstGeom prst="wedgeRoundRectCallout">
            <a:avLst>
              <a:gd fmla="val 79460" name="adj1"/>
              <a:gd fmla="val 1998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690250" y="2115925"/>
            <a:ext cx="1420200" cy="572700"/>
          </a:xfrm>
          <a:prstGeom prst="wedgeRoundRectCallout">
            <a:avLst>
              <a:gd fmla="val 73472" name="adj1"/>
              <a:gd fmla="val -5960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labelled text fields</a:t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889675" y="4659800"/>
            <a:ext cx="1499700" cy="308400"/>
          </a:xfrm>
          <a:prstGeom prst="wedgeRoundRectCallout">
            <a:avLst>
              <a:gd fmla="val 33443" name="adj1"/>
              <a:gd fmla="val -9984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tags &amp; platform</a:t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5715975" y="4676125"/>
            <a:ext cx="1155600" cy="308400"/>
          </a:xfrm>
          <a:prstGeom prst="wedgeRoundRectCallout">
            <a:avLst>
              <a:gd fmla="val 17114" name="adj1"/>
              <a:gd fmla="val -9256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safetyclass</a:t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690250" y="3191250"/>
            <a:ext cx="1420200" cy="572700"/>
          </a:xfrm>
          <a:prstGeom prst="wedgeRoundRectCallout">
            <a:avLst>
              <a:gd fmla="val 73472" name="adj1"/>
              <a:gd fmla="val -5960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labelled text fields</a:t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7225600" y="3358225"/>
            <a:ext cx="1642800" cy="405600"/>
          </a:xfrm>
          <a:prstGeom prst="wedgeRoundRectCallout">
            <a:avLst>
              <a:gd fmla="val -84757" name="adj1"/>
              <a:gd fmla="val -6282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Markup removed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Fulfilled-by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271950"/>
            <a:ext cx="8715900" cy="23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There are a few tweaks in Visual ReqM2 related to </a:t>
            </a:r>
            <a:r>
              <a:rPr b="1" lang="en" sz="1400"/>
              <a:t>fulfilledby</a:t>
            </a:r>
            <a:r>
              <a:rPr lang="en" sz="1400"/>
              <a:t> coverage. The connecting edges are </a:t>
            </a:r>
            <a:r>
              <a:rPr b="1" lang="en" sz="1400">
                <a:solidFill>
                  <a:srgbClr val="741B47"/>
                </a:solidFill>
              </a:rPr>
              <a:t>purple</a:t>
            </a:r>
            <a:r>
              <a:rPr lang="en" sz="1400"/>
              <a:t> and have the legend ‘ffb’, to make them easier to spot.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 the list of </a:t>
            </a:r>
            <a:r>
              <a:rPr b="1" lang="en" sz="1400"/>
              <a:t>needsobj</a:t>
            </a:r>
            <a:r>
              <a:rPr lang="en" sz="1400"/>
              <a:t> doctypes, the doctype of the </a:t>
            </a:r>
            <a:r>
              <a:rPr b="1" lang="en" sz="1400"/>
              <a:t>ffb</a:t>
            </a:r>
            <a:r>
              <a:rPr lang="en" sz="1400"/>
              <a:t> relation(s) is added with an asterisk ‘*’ suffix, to give a clear picture of all expected coverage doctypes.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Placeholder specobjects are created for fulfilledby references, if the referenced requirement does not exist in the .oreqm file. Their description is “</a:t>
            </a:r>
            <a:r>
              <a:rPr b="1" lang="en" sz="1400"/>
              <a:t>*FULFILLEDBY PLACEHOLDER*</a:t>
            </a:r>
            <a:r>
              <a:rPr lang="en" sz="1400"/>
              <a:t>”</a:t>
            </a:r>
            <a:endParaRPr sz="1400"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175" y="3327200"/>
            <a:ext cx="6534150" cy="18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/>
          <p:nvPr/>
        </p:nvSpPr>
        <p:spPr>
          <a:xfrm>
            <a:off x="6398500" y="3459050"/>
            <a:ext cx="1349400" cy="255900"/>
          </a:xfrm>
          <a:prstGeom prst="wedgeRoundRectCallout">
            <a:avLst>
              <a:gd fmla="val -90235" name="adj1"/>
              <a:gd fmla="val 9244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Pseudo needsobj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