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7"/>
  </p:notesMasterIdLst>
  <p:sldIdLst>
    <p:sldId id="257" r:id="rId2"/>
    <p:sldId id="519" r:id="rId3"/>
    <p:sldId id="265" r:id="rId4"/>
    <p:sldId id="266" r:id="rId5"/>
    <p:sldId id="268" r:id="rId6"/>
    <p:sldId id="269" r:id="rId7"/>
    <p:sldId id="270" r:id="rId8"/>
    <p:sldId id="271" r:id="rId9"/>
    <p:sldId id="273" r:id="rId10"/>
    <p:sldId id="272" r:id="rId11"/>
    <p:sldId id="274" r:id="rId12"/>
    <p:sldId id="275" r:id="rId13"/>
    <p:sldId id="276" r:id="rId14"/>
    <p:sldId id="277" r:id="rId15"/>
    <p:sldId id="278" r:id="rId16"/>
    <p:sldId id="279" r:id="rId17"/>
    <p:sldId id="280" r:id="rId18"/>
    <p:sldId id="435" r:id="rId19"/>
    <p:sldId id="520" r:id="rId20"/>
    <p:sldId id="512" r:id="rId21"/>
    <p:sldId id="281" r:id="rId22"/>
    <p:sldId id="282" r:id="rId23"/>
    <p:sldId id="283" r:id="rId24"/>
    <p:sldId id="284" r:id="rId25"/>
    <p:sldId id="285" r:id="rId26"/>
    <p:sldId id="286" r:id="rId27"/>
    <p:sldId id="287" r:id="rId28"/>
    <p:sldId id="288" r:id="rId29"/>
    <p:sldId id="513" r:id="rId30"/>
    <p:sldId id="514" r:id="rId31"/>
    <p:sldId id="515"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6" r:id="rId49"/>
    <p:sldId id="308" r:id="rId50"/>
    <p:sldId id="309" r:id="rId51"/>
    <p:sldId id="310" r:id="rId52"/>
    <p:sldId id="314" r:id="rId53"/>
    <p:sldId id="315" r:id="rId54"/>
    <p:sldId id="316" r:id="rId55"/>
    <p:sldId id="317" r:id="rId56"/>
    <p:sldId id="318" r:id="rId57"/>
    <p:sldId id="319" r:id="rId58"/>
    <p:sldId id="320" r:id="rId59"/>
    <p:sldId id="321" r:id="rId60"/>
    <p:sldId id="322" r:id="rId61"/>
    <p:sldId id="323" r:id="rId62"/>
    <p:sldId id="324" r:id="rId63"/>
    <p:sldId id="325" r:id="rId64"/>
    <p:sldId id="326" r:id="rId65"/>
    <p:sldId id="490" r:id="rId66"/>
    <p:sldId id="491" r:id="rId67"/>
    <p:sldId id="492" r:id="rId68"/>
    <p:sldId id="493" r:id="rId69"/>
    <p:sldId id="494" r:id="rId70"/>
    <p:sldId id="495" r:id="rId71"/>
    <p:sldId id="496" r:id="rId72"/>
    <p:sldId id="497" r:id="rId73"/>
    <p:sldId id="498" r:id="rId74"/>
    <p:sldId id="499" r:id="rId75"/>
    <p:sldId id="500" r:id="rId76"/>
    <p:sldId id="501" r:id="rId77"/>
    <p:sldId id="502" r:id="rId78"/>
    <p:sldId id="503" r:id="rId79"/>
    <p:sldId id="504" r:id="rId80"/>
    <p:sldId id="505" r:id="rId81"/>
    <p:sldId id="506" r:id="rId82"/>
    <p:sldId id="507" r:id="rId83"/>
    <p:sldId id="508" r:id="rId84"/>
    <p:sldId id="509" r:id="rId85"/>
    <p:sldId id="510" r:id="rId86"/>
    <p:sldId id="511" r:id="rId87"/>
    <p:sldId id="516" r:id="rId88"/>
    <p:sldId id="349" r:id="rId89"/>
    <p:sldId id="350" r:id="rId90"/>
    <p:sldId id="351" r:id="rId91"/>
    <p:sldId id="352" r:id="rId92"/>
    <p:sldId id="353" r:id="rId93"/>
    <p:sldId id="354" r:id="rId94"/>
    <p:sldId id="355" r:id="rId95"/>
    <p:sldId id="356" r:id="rId96"/>
    <p:sldId id="357" r:id="rId97"/>
    <p:sldId id="358" r:id="rId98"/>
    <p:sldId id="359" r:id="rId99"/>
    <p:sldId id="360" r:id="rId100"/>
    <p:sldId id="361" r:id="rId101"/>
    <p:sldId id="362" r:id="rId102"/>
    <p:sldId id="487" r:id="rId103"/>
    <p:sldId id="488" r:id="rId104"/>
    <p:sldId id="489" r:id="rId105"/>
    <p:sldId id="484" r:id="rId106"/>
    <p:sldId id="485" r:id="rId107"/>
    <p:sldId id="486" r:id="rId108"/>
    <p:sldId id="481" r:id="rId109"/>
    <p:sldId id="482" r:id="rId110"/>
    <p:sldId id="483" r:id="rId111"/>
    <p:sldId id="480" r:id="rId112"/>
    <p:sldId id="479" r:id="rId113"/>
    <p:sldId id="478" r:id="rId114"/>
    <p:sldId id="477" r:id="rId115"/>
    <p:sldId id="476" r:id="rId116"/>
    <p:sldId id="475" r:id="rId117"/>
    <p:sldId id="474" r:id="rId118"/>
    <p:sldId id="473" r:id="rId119"/>
    <p:sldId id="472" r:id="rId120"/>
    <p:sldId id="471" r:id="rId121"/>
    <p:sldId id="470" r:id="rId122"/>
    <p:sldId id="469" r:id="rId123"/>
    <p:sldId id="468" r:id="rId124"/>
    <p:sldId id="467" r:id="rId125"/>
    <p:sldId id="466" r:id="rId126"/>
    <p:sldId id="465" r:id="rId127"/>
    <p:sldId id="464" r:id="rId128"/>
    <p:sldId id="444" r:id="rId129"/>
    <p:sldId id="443" r:id="rId130"/>
    <p:sldId id="442" r:id="rId131"/>
    <p:sldId id="441" r:id="rId132"/>
    <p:sldId id="459" r:id="rId133"/>
    <p:sldId id="458" r:id="rId134"/>
    <p:sldId id="457" r:id="rId135"/>
    <p:sldId id="518" r:id="rId136"/>
    <p:sldId id="455" r:id="rId137"/>
    <p:sldId id="454" r:id="rId138"/>
    <p:sldId id="517" r:id="rId139"/>
    <p:sldId id="453" r:id="rId140"/>
    <p:sldId id="452" r:id="rId141"/>
    <p:sldId id="451" r:id="rId142"/>
    <p:sldId id="436" r:id="rId143"/>
    <p:sldId id="449" r:id="rId144"/>
    <p:sldId id="448" r:id="rId145"/>
    <p:sldId id="447" r:id="rId146"/>
    <p:sldId id="446" r:id="rId147"/>
    <p:sldId id="426" r:id="rId148"/>
    <p:sldId id="427" r:id="rId149"/>
    <p:sldId id="428" r:id="rId150"/>
    <p:sldId id="429" r:id="rId151"/>
    <p:sldId id="430" r:id="rId152"/>
    <p:sldId id="431" r:id="rId153"/>
    <p:sldId id="432" r:id="rId154"/>
    <p:sldId id="433" r:id="rId155"/>
    <p:sldId id="434" r:id="rId1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6455C"/>
    <a:srgbClr val="3878CF"/>
    <a:srgbClr val="347A44"/>
    <a:srgbClr val="404040"/>
    <a:srgbClr val="DDB9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p:cViewPr varScale="1">
        <p:scale>
          <a:sx n="63" d="100"/>
          <a:sy n="63" d="100"/>
        </p:scale>
        <p:origin x="1212" y="5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E5724B7-799B-4F97-8615-03E5C4C96A80}" type="datetimeFigureOut">
              <a:rPr lang="en-US" smtClean="0"/>
              <a:pPr/>
              <a:t>10/12/2022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FBCAD02-0C33-4E95-B20B-9B55D0BEA1D2}" type="slidenum">
              <a:rPr lang="en-US" smtClean="0"/>
              <a:pPr/>
              <a:t>‹#›</a:t>
            </a:fld>
            <a:endParaRPr lang="en-US" dirty="0"/>
          </a:p>
        </p:txBody>
      </p:sp>
    </p:spTree>
    <p:extLst>
      <p:ext uri="{BB962C8B-B14F-4D97-AF65-F5344CB8AC3E}">
        <p14:creationId xmlns:p14="http://schemas.microsoft.com/office/powerpoint/2010/main" val="272741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aterm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295400" y="2514600"/>
            <a:ext cx="6858000" cy="457200"/>
          </a:xfrm>
        </p:spPr>
        <p:txBody>
          <a:bodyPr>
            <a:noAutofit/>
          </a:bodyPr>
          <a:lstStyle>
            <a:lvl1pPr marL="0" indent="0" algn="l">
              <a:buNone/>
              <a:defRPr sz="2200">
                <a:solidFill>
                  <a:srgbClr val="404040"/>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of Presentation</a:t>
            </a:r>
          </a:p>
        </p:txBody>
      </p:sp>
      <p:sp>
        <p:nvSpPr>
          <p:cNvPr id="13" name="Text Placeholder 3"/>
          <p:cNvSpPr>
            <a:spLocks noGrp="1"/>
          </p:cNvSpPr>
          <p:nvPr>
            <p:ph type="body" sz="half" idx="2" hasCustomPrompt="1"/>
          </p:nvPr>
        </p:nvSpPr>
        <p:spPr>
          <a:xfrm>
            <a:off x="1295400" y="3733800"/>
            <a:ext cx="3008313" cy="1600200"/>
          </a:xfrm>
        </p:spPr>
        <p:txBody>
          <a:bodyPr>
            <a:noAutofit/>
          </a:bodyPr>
          <a:lstStyle>
            <a:lvl1pPr marL="0" indent="0">
              <a:spcBef>
                <a:spcPts val="0"/>
              </a:spcBef>
              <a:buNone/>
              <a:defRPr sz="2000">
                <a:solidFill>
                  <a:srgbClr val="404040"/>
                </a:solidFill>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Add Presenter(s)</a:t>
            </a:r>
          </a:p>
        </p:txBody>
      </p:sp>
      <p:sp>
        <p:nvSpPr>
          <p:cNvPr id="14" name="Text Placeholder 3"/>
          <p:cNvSpPr>
            <a:spLocks noGrp="1"/>
          </p:cNvSpPr>
          <p:nvPr>
            <p:ph type="body" sz="half" idx="13" hasCustomPrompt="1"/>
          </p:nvPr>
        </p:nvSpPr>
        <p:spPr>
          <a:xfrm>
            <a:off x="1295400" y="5943600"/>
            <a:ext cx="3008313" cy="457200"/>
          </a:xfrm>
        </p:spPr>
        <p:txBody>
          <a:bodyPr>
            <a:noAutofit/>
          </a:bodyPr>
          <a:lstStyle>
            <a:lvl1pPr marL="0" indent="0">
              <a:buNone/>
              <a:defRPr sz="1800">
                <a:solidFill>
                  <a:srgbClr val="000000"/>
                </a:solidFill>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Month, Day, Year</a:t>
            </a:r>
          </a:p>
        </p:txBody>
      </p:sp>
      <p:sp>
        <p:nvSpPr>
          <p:cNvPr id="20" name="Title 19"/>
          <p:cNvSpPr>
            <a:spLocks noGrp="1"/>
          </p:cNvSpPr>
          <p:nvPr>
            <p:ph type="title" hasCustomPrompt="1"/>
          </p:nvPr>
        </p:nvSpPr>
        <p:spPr>
          <a:xfrm>
            <a:off x="1295400" y="1752600"/>
            <a:ext cx="6858000" cy="533400"/>
          </a:xfrm>
        </p:spPr>
        <p:txBody>
          <a:bodyPr>
            <a:noAutofit/>
          </a:bodyPr>
          <a:lstStyle>
            <a:lvl1pPr algn="l">
              <a:defRPr sz="2600" b="1"/>
            </a:lvl1pPr>
          </a:lstStyle>
          <a:p>
            <a:r>
              <a:rPr lang="en-US" dirty="0"/>
              <a:t>Title of Presentation</a:t>
            </a: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_Comparison Slide Text/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hasCustomPrompt="1"/>
          </p:nvPr>
        </p:nvSpPr>
        <p:spPr>
          <a:xfrm>
            <a:off x="457200" y="1295400"/>
            <a:ext cx="4040188" cy="639762"/>
          </a:xfrm>
        </p:spPr>
        <p:txBody>
          <a:bodyPr anchor="b"/>
          <a:lstStyle>
            <a:lvl1pPr marL="0" indent="0">
              <a:buNone/>
              <a:defRPr sz="2400" b="1">
                <a:solidFill>
                  <a:srgbClr val="347A44"/>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Title</a:t>
            </a:r>
          </a:p>
        </p:txBody>
      </p:sp>
      <p:sp>
        <p:nvSpPr>
          <p:cNvPr id="4" name="Content Placeholder 3"/>
          <p:cNvSpPr>
            <a:spLocks noGrp="1"/>
          </p:cNvSpPr>
          <p:nvPr>
            <p:ph sz="half" idx="2" hasCustomPrompt="1"/>
          </p:nvPr>
        </p:nvSpPr>
        <p:spPr>
          <a:xfrm>
            <a:off x="457200" y="2174875"/>
            <a:ext cx="4040188" cy="3951288"/>
          </a:xfrm>
        </p:spPr>
        <p:txBody>
          <a:bodyPr/>
          <a:lstStyle>
            <a:lvl1pPr>
              <a:defRPr sz="2400">
                <a:latin typeface="Calibri" panose="020F0502020204030204" pitchFamily="34" charset="0"/>
                <a:cs typeface="Calibri" panose="020F0502020204030204" pitchFamily="34" charset="0"/>
              </a:defRPr>
            </a:lvl1pPr>
            <a:lvl2pPr>
              <a:defRPr sz="22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1800">
                <a:latin typeface="Calibri" panose="020F0502020204030204" pitchFamily="34" charset="0"/>
                <a:cs typeface="Calibri" panose="020F0502020204030204" pitchFamily="34" charset="0"/>
              </a:defRPr>
            </a:lvl4pPr>
            <a:lvl5pPr>
              <a:defRPr sz="1600"/>
            </a:lvl5pPr>
            <a:lvl6pPr>
              <a:defRPr sz="1600"/>
            </a:lvl6pPr>
            <a:lvl7pPr>
              <a:defRPr sz="1600"/>
            </a:lvl7pPr>
            <a:lvl8pPr>
              <a:defRPr sz="1600"/>
            </a:lvl8pPr>
            <a:lvl9pPr>
              <a:defRPr sz="1600"/>
            </a:lvl9pPr>
          </a:lstStyle>
          <a:p>
            <a:pPr lvl="0"/>
            <a:r>
              <a:rPr lang="en-US" dirty="0"/>
              <a:t>Click to Add Text/Graphic</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45025" y="1295400"/>
            <a:ext cx="4041775" cy="639762"/>
          </a:xfrm>
        </p:spPr>
        <p:txBody>
          <a:bodyPr anchor="b"/>
          <a:lstStyle>
            <a:lvl1pPr marL="0" indent="0">
              <a:buNone/>
              <a:defRPr sz="2400" b="1">
                <a:solidFill>
                  <a:srgbClr val="347A44"/>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Title</a:t>
            </a:r>
          </a:p>
        </p:txBody>
      </p:sp>
      <p:sp>
        <p:nvSpPr>
          <p:cNvPr id="6" name="Content Placeholder 5"/>
          <p:cNvSpPr>
            <a:spLocks noGrp="1"/>
          </p:cNvSpPr>
          <p:nvPr>
            <p:ph sz="quarter" idx="4" hasCustomPrompt="1"/>
          </p:nvPr>
        </p:nvSpPr>
        <p:spPr>
          <a:xfrm>
            <a:off x="4645025" y="2174875"/>
            <a:ext cx="4041775" cy="3951288"/>
          </a:xfrm>
        </p:spPr>
        <p:txBody>
          <a:bodyPr/>
          <a:lstStyle>
            <a:lvl1pPr>
              <a:defRPr sz="2400">
                <a:latin typeface="Calibri" panose="020F0502020204030204" pitchFamily="34" charset="0"/>
                <a:cs typeface="Calibri" panose="020F0502020204030204" pitchFamily="34" charset="0"/>
              </a:defRPr>
            </a:lvl1pPr>
            <a:lvl2pPr>
              <a:defRPr sz="22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1800">
                <a:latin typeface="Calibri" panose="020F0502020204030204" pitchFamily="34" charset="0"/>
                <a:cs typeface="Calibri" panose="020F0502020204030204" pitchFamily="34" charset="0"/>
              </a:defRPr>
            </a:lvl4pPr>
            <a:lvl5pPr>
              <a:defRPr sz="1600"/>
            </a:lvl5pPr>
            <a:lvl6pPr>
              <a:defRPr sz="1600"/>
            </a:lvl6pPr>
            <a:lvl7pPr>
              <a:defRPr sz="1600"/>
            </a:lvl7pPr>
            <a:lvl8pPr>
              <a:defRPr sz="1600"/>
            </a:lvl8pPr>
            <a:lvl9pPr>
              <a:defRPr sz="1600"/>
            </a:lvl9pPr>
          </a:lstStyle>
          <a:p>
            <a:pPr lvl="0"/>
            <a:r>
              <a:rPr lang="en-US" dirty="0"/>
              <a:t>Click to Add Text/Graphic</a:t>
            </a:r>
          </a:p>
          <a:p>
            <a:pPr lvl="1"/>
            <a:r>
              <a:rPr lang="en-US" dirty="0"/>
              <a:t>Second level</a:t>
            </a:r>
          </a:p>
          <a:p>
            <a:pPr lvl="2"/>
            <a:r>
              <a:rPr lang="en-US" dirty="0"/>
              <a:t>Third level</a:t>
            </a:r>
          </a:p>
          <a:p>
            <a:pPr lvl="3"/>
            <a:r>
              <a:rPr lang="en-US" dirty="0"/>
              <a:t>Fourth level</a:t>
            </a:r>
          </a:p>
        </p:txBody>
      </p:sp>
      <p:sp>
        <p:nvSpPr>
          <p:cNvPr id="9" name="Slide Number Placeholder 8"/>
          <p:cNvSpPr>
            <a:spLocks noGrp="1"/>
          </p:cNvSpPr>
          <p:nvPr>
            <p:ph type="sldNum" sz="quarter" idx="12"/>
          </p:nvPr>
        </p:nvSpPr>
        <p:spPr/>
        <p:txBody>
          <a:bodyPr/>
          <a:lstStyle/>
          <a:p>
            <a:fld id="{E652699A-549B-45A1-BA81-4020695B5A36}" type="slidenum">
              <a:rPr lang="en-US" smtClean="0"/>
              <a:pPr/>
              <a:t>‹#›</a:t>
            </a:fld>
            <a:endParaRPr lang="en-US" dirty="0"/>
          </a:p>
        </p:txBody>
      </p:sp>
    </p:spTree>
    <p:extLst>
      <p:ext uri="{BB962C8B-B14F-4D97-AF65-F5344CB8AC3E}">
        <p14:creationId xmlns:p14="http://schemas.microsoft.com/office/powerpoint/2010/main" val="179889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667000"/>
            <a:ext cx="8229600" cy="1143000"/>
          </a:xfrm>
        </p:spPr>
        <p:txBody>
          <a:bodyPr/>
          <a:lstStyle>
            <a:lvl1pPr>
              <a:defRPr/>
            </a:lvl1pPr>
          </a:lstStyle>
          <a:p>
            <a:r>
              <a:rPr lang="en-US" dirty="0"/>
              <a:t>Click to Add Text</a:t>
            </a:r>
          </a:p>
        </p:txBody>
      </p:sp>
      <p:sp>
        <p:nvSpPr>
          <p:cNvPr id="6" name="Slide Number Placeholder 5"/>
          <p:cNvSpPr>
            <a:spLocks noGrp="1"/>
          </p:cNvSpPr>
          <p:nvPr>
            <p:ph type="sldNum" sz="quarter" idx="12"/>
          </p:nvPr>
        </p:nvSpPr>
        <p:spPr>
          <a:xfrm>
            <a:off x="-63798" y="6629400"/>
            <a:ext cx="381000" cy="228600"/>
          </a:xfrm>
        </p:spPr>
        <p:txBody>
          <a:bodyPr/>
          <a:lstStyle/>
          <a:p>
            <a:fld id="{E652699A-549B-45A1-BA81-4020695B5A36}"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667000"/>
            <a:ext cx="8229600" cy="1143000"/>
          </a:xfrm>
        </p:spPr>
        <p:txBody>
          <a:bodyPr/>
          <a:lstStyle>
            <a:lvl1pPr>
              <a:defRPr/>
            </a:lvl1pPr>
          </a:lstStyle>
          <a:p>
            <a:r>
              <a:rPr lang="en-US" dirty="0"/>
              <a:t>Click to Add Text</a:t>
            </a:r>
          </a:p>
        </p:txBody>
      </p:sp>
      <p:sp>
        <p:nvSpPr>
          <p:cNvPr id="6" name="Slide Number Placeholder 5"/>
          <p:cNvSpPr>
            <a:spLocks noGrp="1"/>
          </p:cNvSpPr>
          <p:nvPr>
            <p:ph type="sldNum" sz="quarter" idx="12"/>
          </p:nvPr>
        </p:nvSpPr>
        <p:spPr>
          <a:xfrm>
            <a:off x="-63798" y="6629400"/>
            <a:ext cx="381000" cy="228600"/>
          </a:xfrm>
        </p:spPr>
        <p:txBody>
          <a:bodyPr/>
          <a:lstStyle/>
          <a:p>
            <a:fld id="{E652699A-549B-45A1-BA81-4020695B5A36}" type="slidenum">
              <a:rPr lang="en-US" smtClean="0"/>
              <a:pPr/>
              <a:t>‹#›</a:t>
            </a:fld>
            <a:endParaRPr lang="en-US" dirty="0"/>
          </a:p>
        </p:txBody>
      </p:sp>
    </p:spTree>
    <p:extLst>
      <p:ext uri="{BB962C8B-B14F-4D97-AF65-F5344CB8AC3E}">
        <p14:creationId xmlns:p14="http://schemas.microsoft.com/office/powerpoint/2010/main" val="3733014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Slide No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3798" y="6629400"/>
            <a:ext cx="381000" cy="228600"/>
          </a:xfrm>
        </p:spPr>
        <p:txBody>
          <a:bodyPr/>
          <a:lstStyle/>
          <a:p>
            <a:fld id="{E652699A-549B-45A1-BA81-4020695B5A36}"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lank Slide No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3798" y="6629400"/>
            <a:ext cx="381000" cy="228600"/>
          </a:xfrm>
        </p:spPr>
        <p:txBody>
          <a:bodyPr/>
          <a:lstStyle/>
          <a:p>
            <a:fld id="{E652699A-549B-45A1-BA81-4020695B5A36}" type="slidenum">
              <a:rPr lang="en-US" smtClean="0"/>
              <a:pPr/>
              <a:t>‹#›</a:t>
            </a:fld>
            <a:endParaRPr lang="en-US" dirty="0"/>
          </a:p>
        </p:txBody>
      </p:sp>
    </p:spTree>
    <p:extLst>
      <p:ext uri="{BB962C8B-B14F-4D97-AF65-F5344CB8AC3E}">
        <p14:creationId xmlns:p14="http://schemas.microsoft.com/office/powerpoint/2010/main" val="27791971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F5A5885-12E7-4F7A-8CCC-E3EEF67364E7}" type="datetimeFigureOut">
              <a:rPr lang="en-US" smtClean="0"/>
              <a:t>10/12/2022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794DCB-F6EB-4AFA-B1ED-BED4895FD1E2}" type="slidenum">
              <a:rPr lang="en-US" smtClean="0"/>
              <a:t>‹#›</a:t>
            </a:fld>
            <a:endParaRPr lang="en-US" dirty="0"/>
          </a:p>
        </p:txBody>
      </p:sp>
    </p:spTree>
    <p:extLst>
      <p:ext uri="{BB962C8B-B14F-4D97-AF65-F5344CB8AC3E}">
        <p14:creationId xmlns:p14="http://schemas.microsoft.com/office/powerpoint/2010/main" val="3546887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5A5885-12E7-4F7A-8CCC-E3EEF67364E7}" type="datetimeFigureOut">
              <a:rPr lang="en-US" smtClean="0"/>
              <a:t>10/12/2022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7794DCB-F6EB-4AFA-B1ED-BED4895FD1E2}" type="slidenum">
              <a:rPr lang="en-US" smtClean="0"/>
              <a:t>‹#›</a:t>
            </a:fld>
            <a:endParaRPr lang="en-US" dirty="0"/>
          </a:p>
        </p:txBody>
      </p:sp>
    </p:spTree>
    <p:extLst>
      <p:ext uri="{BB962C8B-B14F-4D97-AF65-F5344CB8AC3E}">
        <p14:creationId xmlns:p14="http://schemas.microsoft.com/office/powerpoint/2010/main" val="617583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No Waterm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295400" y="2514600"/>
            <a:ext cx="6400800" cy="457200"/>
          </a:xfrm>
        </p:spPr>
        <p:txBody>
          <a:bodyPr>
            <a:noAutofit/>
          </a:bodyPr>
          <a:lstStyle>
            <a:lvl1pPr marL="0" indent="0" algn="l">
              <a:buNone/>
              <a:defRPr sz="2200">
                <a:solidFill>
                  <a:srgbClr val="000000"/>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Subtitle of Presentation</a:t>
            </a:r>
          </a:p>
        </p:txBody>
      </p:sp>
      <p:sp>
        <p:nvSpPr>
          <p:cNvPr id="13" name="Text Placeholder 3"/>
          <p:cNvSpPr>
            <a:spLocks noGrp="1"/>
          </p:cNvSpPr>
          <p:nvPr>
            <p:ph type="body" sz="half" idx="2" hasCustomPrompt="1"/>
          </p:nvPr>
        </p:nvSpPr>
        <p:spPr>
          <a:xfrm>
            <a:off x="1295400" y="3733800"/>
            <a:ext cx="4419600" cy="1600200"/>
          </a:xfrm>
        </p:spPr>
        <p:txBody>
          <a:bodyPr>
            <a:noAutofit/>
          </a:bodyPr>
          <a:lstStyle>
            <a:lvl1pPr marL="0" indent="0">
              <a:spcBef>
                <a:spcPts val="0"/>
              </a:spcBef>
              <a:buNone/>
              <a:defRPr sz="2000">
                <a:solidFill>
                  <a:srgbClr val="404040"/>
                </a:solidFill>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Add Presenter(s)</a:t>
            </a:r>
          </a:p>
        </p:txBody>
      </p:sp>
      <p:sp>
        <p:nvSpPr>
          <p:cNvPr id="14" name="Text Placeholder 3"/>
          <p:cNvSpPr>
            <a:spLocks noGrp="1"/>
          </p:cNvSpPr>
          <p:nvPr>
            <p:ph type="body" sz="half" idx="13" hasCustomPrompt="1"/>
          </p:nvPr>
        </p:nvSpPr>
        <p:spPr>
          <a:xfrm>
            <a:off x="1295400" y="5943600"/>
            <a:ext cx="3008313" cy="457200"/>
          </a:xfrm>
        </p:spPr>
        <p:txBody>
          <a:bodyPr>
            <a:noAutofit/>
          </a:bodyPr>
          <a:lstStyle>
            <a:lvl1pPr marL="0" indent="0">
              <a:buNone/>
              <a:defRPr sz="1800">
                <a:solidFill>
                  <a:srgbClr val="000000"/>
                </a:solidFill>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Month, Day, Year</a:t>
            </a:r>
          </a:p>
        </p:txBody>
      </p:sp>
      <p:sp>
        <p:nvSpPr>
          <p:cNvPr id="20" name="Title 19"/>
          <p:cNvSpPr>
            <a:spLocks noGrp="1"/>
          </p:cNvSpPr>
          <p:nvPr>
            <p:ph type="title" hasCustomPrompt="1"/>
          </p:nvPr>
        </p:nvSpPr>
        <p:spPr>
          <a:xfrm>
            <a:off x="1295400" y="1752600"/>
            <a:ext cx="8229600" cy="685800"/>
          </a:xfrm>
        </p:spPr>
        <p:txBody>
          <a:bodyPr>
            <a:noAutofit/>
          </a:bodyPr>
          <a:lstStyle>
            <a:lvl1pPr algn="l">
              <a:defRPr sz="2600" b="1">
                <a:solidFill>
                  <a:srgbClr val="000000"/>
                </a:solidFill>
              </a:defRPr>
            </a:lvl1pPr>
          </a:lstStyle>
          <a:p>
            <a:r>
              <a:rPr lang="en-US" dirty="0"/>
              <a:t>Title of Presentation</a:t>
            </a: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Bullet Slide with Waterm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04800"/>
            <a:ext cx="8229600" cy="1143000"/>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457200" y="1417637"/>
            <a:ext cx="8229600" cy="4525963"/>
          </a:xfrm>
        </p:spPr>
        <p:txBody>
          <a:bodyPr/>
          <a:lstStyle>
            <a:lvl1pPr>
              <a:spcBef>
                <a:spcPts val="1200"/>
              </a:spcBef>
              <a:defRPr sz="2800">
                <a:latin typeface="Calibri" panose="020F0502020204030204" pitchFamily="34" charset="0"/>
                <a:cs typeface="Calibri" panose="020F0502020204030204" pitchFamily="34" charset="0"/>
              </a:defRPr>
            </a:lvl1pPr>
            <a:lvl2pPr>
              <a:spcBef>
                <a:spcPts val="1000"/>
              </a:spcBef>
              <a:defRPr sz="2600">
                <a:latin typeface="Calibri" panose="020F0502020204030204" pitchFamily="34" charset="0"/>
                <a:cs typeface="Calibri" panose="020F0502020204030204" pitchFamily="34" charset="0"/>
              </a:defRPr>
            </a:lvl2pPr>
            <a:lvl3pPr>
              <a:spcBef>
                <a:spcPts val="1000"/>
              </a:spcBef>
              <a:defRPr sz="2400">
                <a:latin typeface="Calibri" panose="020F0502020204030204" pitchFamily="34" charset="0"/>
                <a:cs typeface="Calibri" panose="020F0502020204030204" pitchFamily="34" charset="0"/>
              </a:defRPr>
            </a:lvl3pPr>
            <a:lvl4pPr>
              <a:spcBef>
                <a:spcPts val="1000"/>
              </a:spcBef>
              <a:defRPr sz="2200">
                <a:latin typeface="Calibri" panose="020F0502020204030204" pitchFamily="34" charset="0"/>
                <a:cs typeface="Calibri" panose="020F0502020204030204" pitchFamily="34" charset="0"/>
              </a:defRPr>
            </a:lvl4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a:xfrm>
            <a:off x="-63798" y="6629400"/>
            <a:ext cx="381000" cy="228600"/>
          </a:xfrm>
        </p:spPr>
        <p:txBody>
          <a:bodyPr/>
          <a:lstStyle/>
          <a:p>
            <a:fld id="{E652699A-549B-45A1-BA81-4020695B5A3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Bullet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04800"/>
            <a:ext cx="8229600" cy="1143000"/>
          </a:xfrm>
        </p:spPr>
        <p:txBody>
          <a:bodyPr/>
          <a:lstStyle>
            <a:lvl1pPr>
              <a:defRPr/>
            </a:lvl1pPr>
          </a:lstStyle>
          <a:p>
            <a:r>
              <a:rPr lang="en-US" dirty="0"/>
              <a:t>Click to Add Title</a:t>
            </a:r>
          </a:p>
        </p:txBody>
      </p:sp>
      <p:sp>
        <p:nvSpPr>
          <p:cNvPr id="3" name="Content Placeholder 2"/>
          <p:cNvSpPr>
            <a:spLocks noGrp="1"/>
          </p:cNvSpPr>
          <p:nvPr>
            <p:ph idx="1" hasCustomPrompt="1"/>
          </p:nvPr>
        </p:nvSpPr>
        <p:spPr>
          <a:xfrm>
            <a:off x="457200" y="1417637"/>
            <a:ext cx="8229600" cy="4525963"/>
          </a:xfrm>
        </p:spPr>
        <p:txBody>
          <a:bodyPr/>
          <a:lstStyle>
            <a:lvl1pPr>
              <a:spcBef>
                <a:spcPts val="1200"/>
              </a:spcBef>
              <a:defRPr sz="2800">
                <a:latin typeface="Calibri" panose="020F0502020204030204" pitchFamily="34" charset="0"/>
                <a:cs typeface="Calibri" panose="020F0502020204030204" pitchFamily="34" charset="0"/>
              </a:defRPr>
            </a:lvl1pPr>
            <a:lvl2pPr>
              <a:spcBef>
                <a:spcPts val="1000"/>
              </a:spcBef>
              <a:defRPr sz="2600">
                <a:latin typeface="Calibri" panose="020F0502020204030204" pitchFamily="34" charset="0"/>
                <a:cs typeface="Calibri" panose="020F0502020204030204" pitchFamily="34" charset="0"/>
              </a:defRPr>
            </a:lvl2pPr>
            <a:lvl3pPr>
              <a:spcBef>
                <a:spcPts val="1000"/>
              </a:spcBef>
              <a:defRPr sz="2400">
                <a:latin typeface="Calibri" panose="020F0502020204030204" pitchFamily="34" charset="0"/>
                <a:cs typeface="Calibri" panose="020F0502020204030204" pitchFamily="34" charset="0"/>
              </a:defRPr>
            </a:lvl3pPr>
            <a:lvl4pPr>
              <a:spcBef>
                <a:spcPts val="1000"/>
              </a:spcBef>
              <a:defRPr sz="2200">
                <a:latin typeface="Calibri" panose="020F0502020204030204" pitchFamily="34" charset="0"/>
                <a:cs typeface="Calibri" panose="020F0502020204030204" pitchFamily="34" charset="0"/>
              </a:defRPr>
            </a:lvl4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12"/>
          </p:nvPr>
        </p:nvSpPr>
        <p:spPr>
          <a:xfrm>
            <a:off x="-63798" y="6629400"/>
            <a:ext cx="381000" cy="228600"/>
          </a:xfrm>
        </p:spPr>
        <p:txBody>
          <a:bodyPr/>
          <a:lstStyle/>
          <a:p>
            <a:fld id="{E652699A-549B-45A1-BA81-4020695B5A36}" type="slidenum">
              <a:rPr lang="en-US" smtClean="0"/>
              <a:pPr/>
              <a:t>‹#›</a:t>
            </a:fld>
            <a:endParaRPr lang="en-US" dirty="0"/>
          </a:p>
        </p:txBody>
      </p:sp>
    </p:spTree>
    <p:extLst>
      <p:ext uri="{BB962C8B-B14F-4D97-AF65-F5344CB8AC3E}">
        <p14:creationId xmlns:p14="http://schemas.microsoft.com/office/powerpoint/2010/main" val="309042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Graphic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6" name="Slide Number Placeholder 5"/>
          <p:cNvSpPr>
            <a:spLocks noGrp="1"/>
          </p:cNvSpPr>
          <p:nvPr>
            <p:ph type="sldNum" sz="quarter" idx="12"/>
          </p:nvPr>
        </p:nvSpPr>
        <p:spPr>
          <a:xfrm>
            <a:off x="-63798" y="6629400"/>
            <a:ext cx="381000" cy="228600"/>
          </a:xfrm>
        </p:spPr>
        <p:txBody>
          <a:bodyPr/>
          <a:lstStyle/>
          <a:p>
            <a:fld id="{E652699A-549B-45A1-BA81-4020695B5A36}" type="slidenum">
              <a:rPr lang="en-US" smtClean="0"/>
              <a:pPr/>
              <a:t>‹#›</a:t>
            </a:fld>
            <a:endParaRPr lang="en-US" dirty="0"/>
          </a:p>
        </p:txBody>
      </p:sp>
    </p:spTree>
    <p:extLst>
      <p:ext uri="{BB962C8B-B14F-4D97-AF65-F5344CB8AC3E}">
        <p14:creationId xmlns:p14="http://schemas.microsoft.com/office/powerpoint/2010/main" val="3376491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aphic Slid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6" name="Slide Number Placeholder 5"/>
          <p:cNvSpPr>
            <a:spLocks noGrp="1"/>
          </p:cNvSpPr>
          <p:nvPr>
            <p:ph type="sldNum" sz="quarter" idx="12"/>
          </p:nvPr>
        </p:nvSpPr>
        <p:spPr>
          <a:xfrm>
            <a:off x="-63798" y="6629400"/>
            <a:ext cx="381000" cy="228600"/>
          </a:xfrm>
        </p:spPr>
        <p:txBody>
          <a:bodyPr/>
          <a:lstStyle/>
          <a:p>
            <a:fld id="{E652699A-549B-45A1-BA81-4020695B5A3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 Slide (no bulle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04800"/>
            <a:ext cx="8229600" cy="1143000"/>
          </a:xfrm>
        </p:spPr>
        <p:txBody>
          <a:bodyPr/>
          <a:lstStyle>
            <a:lvl1pPr>
              <a:defRPr/>
            </a:lvl1pPr>
          </a:lstStyle>
          <a:p>
            <a:r>
              <a:rPr lang="en-US" dirty="0"/>
              <a:t>Click to Add Title</a:t>
            </a:r>
          </a:p>
        </p:txBody>
      </p:sp>
      <p:sp>
        <p:nvSpPr>
          <p:cNvPr id="6" name="Slide Number Placeholder 5"/>
          <p:cNvSpPr>
            <a:spLocks noGrp="1"/>
          </p:cNvSpPr>
          <p:nvPr>
            <p:ph type="sldNum" sz="quarter" idx="12"/>
          </p:nvPr>
        </p:nvSpPr>
        <p:spPr>
          <a:xfrm>
            <a:off x="-63798" y="6629400"/>
            <a:ext cx="381000" cy="228600"/>
          </a:xfrm>
        </p:spPr>
        <p:txBody>
          <a:bodyPr/>
          <a:lstStyle/>
          <a:p>
            <a:fld id="{E652699A-549B-45A1-BA81-4020695B5A36}" type="slidenum">
              <a:rPr lang="en-US" smtClean="0"/>
              <a:pPr/>
              <a:t>‹#›</a:t>
            </a:fld>
            <a:endParaRPr lang="en-US" dirty="0"/>
          </a:p>
        </p:txBody>
      </p:sp>
      <p:sp>
        <p:nvSpPr>
          <p:cNvPr id="8" name="Text Placeholder 3"/>
          <p:cNvSpPr>
            <a:spLocks noGrp="1"/>
          </p:cNvSpPr>
          <p:nvPr>
            <p:ph type="body" sz="half" idx="2" hasCustomPrompt="1"/>
          </p:nvPr>
        </p:nvSpPr>
        <p:spPr>
          <a:xfrm>
            <a:off x="457200" y="1435100"/>
            <a:ext cx="8229600" cy="4691063"/>
          </a:xfrm>
        </p:spPr>
        <p:txBody>
          <a:bodyPr>
            <a:noAutofit/>
          </a:bodyPr>
          <a:lstStyle>
            <a:lvl1pPr marL="0" indent="0">
              <a:lnSpc>
                <a:spcPts val="3000"/>
              </a:lnSpc>
              <a:spcBef>
                <a:spcPts val="1400"/>
              </a:spcBef>
              <a:buNone/>
              <a:defRPr sz="3200">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Add Text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Slide (no bullet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04800"/>
            <a:ext cx="8229600" cy="1143000"/>
          </a:xfrm>
        </p:spPr>
        <p:txBody>
          <a:bodyPr/>
          <a:lstStyle>
            <a:lvl1pPr>
              <a:defRPr/>
            </a:lvl1pPr>
          </a:lstStyle>
          <a:p>
            <a:r>
              <a:rPr lang="en-US" dirty="0"/>
              <a:t>Click to Add Title</a:t>
            </a:r>
          </a:p>
        </p:txBody>
      </p:sp>
      <p:sp>
        <p:nvSpPr>
          <p:cNvPr id="6" name="Slide Number Placeholder 5"/>
          <p:cNvSpPr>
            <a:spLocks noGrp="1"/>
          </p:cNvSpPr>
          <p:nvPr>
            <p:ph type="sldNum" sz="quarter" idx="12"/>
          </p:nvPr>
        </p:nvSpPr>
        <p:spPr>
          <a:xfrm>
            <a:off x="-63798" y="6629400"/>
            <a:ext cx="381000" cy="228600"/>
          </a:xfrm>
        </p:spPr>
        <p:txBody>
          <a:bodyPr/>
          <a:lstStyle/>
          <a:p>
            <a:fld id="{E652699A-549B-45A1-BA81-4020695B5A36}" type="slidenum">
              <a:rPr lang="en-US" smtClean="0"/>
              <a:pPr/>
              <a:t>‹#›</a:t>
            </a:fld>
            <a:endParaRPr lang="en-US" dirty="0"/>
          </a:p>
        </p:txBody>
      </p:sp>
      <p:sp>
        <p:nvSpPr>
          <p:cNvPr id="8" name="Text Placeholder 3"/>
          <p:cNvSpPr>
            <a:spLocks noGrp="1"/>
          </p:cNvSpPr>
          <p:nvPr>
            <p:ph type="body" sz="half" idx="2" hasCustomPrompt="1"/>
          </p:nvPr>
        </p:nvSpPr>
        <p:spPr>
          <a:xfrm>
            <a:off x="457200" y="1435100"/>
            <a:ext cx="8229600" cy="4691063"/>
          </a:xfrm>
        </p:spPr>
        <p:txBody>
          <a:bodyPr>
            <a:noAutofit/>
          </a:bodyPr>
          <a:lstStyle>
            <a:lvl1pPr marL="0" indent="0">
              <a:lnSpc>
                <a:spcPts val="3000"/>
              </a:lnSpc>
              <a:spcBef>
                <a:spcPts val="1400"/>
              </a:spcBef>
              <a:buNone/>
              <a:defRPr sz="3200">
                <a:latin typeface="Calibri" panose="020F0502020204030204" pitchFamily="34" charset="0"/>
                <a:cs typeface="Calibri" panose="020F050202020403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Add Text</a:t>
            </a:r>
          </a:p>
        </p:txBody>
      </p:sp>
    </p:spTree>
    <p:extLst>
      <p:ext uri="{BB962C8B-B14F-4D97-AF65-F5344CB8AC3E}">
        <p14:creationId xmlns:p14="http://schemas.microsoft.com/office/powerpoint/2010/main" val="1043455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Slide Text/Graphic">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Add Title</a:t>
            </a:r>
          </a:p>
        </p:txBody>
      </p:sp>
      <p:sp>
        <p:nvSpPr>
          <p:cNvPr id="3" name="Text Placeholder 2"/>
          <p:cNvSpPr>
            <a:spLocks noGrp="1"/>
          </p:cNvSpPr>
          <p:nvPr>
            <p:ph type="body" idx="1" hasCustomPrompt="1"/>
          </p:nvPr>
        </p:nvSpPr>
        <p:spPr>
          <a:xfrm>
            <a:off x="457200" y="1295400"/>
            <a:ext cx="4040188" cy="639762"/>
          </a:xfrm>
        </p:spPr>
        <p:txBody>
          <a:bodyPr anchor="b"/>
          <a:lstStyle>
            <a:lvl1pPr marL="0" indent="0">
              <a:buNone/>
              <a:defRPr sz="2400" b="1">
                <a:solidFill>
                  <a:srgbClr val="347A44"/>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Title</a:t>
            </a:r>
          </a:p>
        </p:txBody>
      </p:sp>
      <p:sp>
        <p:nvSpPr>
          <p:cNvPr id="4" name="Content Placeholder 3"/>
          <p:cNvSpPr>
            <a:spLocks noGrp="1"/>
          </p:cNvSpPr>
          <p:nvPr>
            <p:ph sz="half" idx="2" hasCustomPrompt="1"/>
          </p:nvPr>
        </p:nvSpPr>
        <p:spPr>
          <a:xfrm>
            <a:off x="457200" y="2174875"/>
            <a:ext cx="4040188" cy="3951288"/>
          </a:xfrm>
        </p:spPr>
        <p:txBody>
          <a:bodyPr/>
          <a:lstStyle>
            <a:lvl1pPr>
              <a:defRPr sz="2400">
                <a:latin typeface="Calibri" panose="020F0502020204030204" pitchFamily="34" charset="0"/>
                <a:cs typeface="Calibri" panose="020F0502020204030204" pitchFamily="34" charset="0"/>
              </a:defRPr>
            </a:lvl1pPr>
            <a:lvl2pPr>
              <a:defRPr sz="22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1800">
                <a:latin typeface="Calibri" panose="020F0502020204030204" pitchFamily="34" charset="0"/>
                <a:cs typeface="Calibri" panose="020F0502020204030204" pitchFamily="34" charset="0"/>
              </a:defRPr>
            </a:lvl4pPr>
            <a:lvl5pPr>
              <a:defRPr sz="1600"/>
            </a:lvl5pPr>
            <a:lvl6pPr>
              <a:defRPr sz="1600"/>
            </a:lvl6pPr>
            <a:lvl7pPr>
              <a:defRPr sz="1600"/>
            </a:lvl7pPr>
            <a:lvl8pPr>
              <a:defRPr sz="1600"/>
            </a:lvl8pPr>
            <a:lvl9pPr>
              <a:defRPr sz="1600"/>
            </a:lvl9pPr>
          </a:lstStyle>
          <a:p>
            <a:pPr lvl="0"/>
            <a:r>
              <a:rPr lang="en-US" dirty="0"/>
              <a:t>Click to Add Text/Graphic</a:t>
            </a:r>
          </a:p>
          <a:p>
            <a:pPr lvl="1"/>
            <a:r>
              <a:rPr lang="en-US" dirty="0"/>
              <a:t>Second level</a:t>
            </a:r>
          </a:p>
          <a:p>
            <a:pPr lvl="2"/>
            <a:r>
              <a:rPr lang="en-US" dirty="0"/>
              <a:t>Third level</a:t>
            </a:r>
          </a:p>
          <a:p>
            <a:pPr lvl="3"/>
            <a:r>
              <a:rPr lang="en-US" dirty="0"/>
              <a:t>Fourth level</a:t>
            </a:r>
          </a:p>
        </p:txBody>
      </p:sp>
      <p:sp>
        <p:nvSpPr>
          <p:cNvPr id="5" name="Text Placeholder 4"/>
          <p:cNvSpPr>
            <a:spLocks noGrp="1"/>
          </p:cNvSpPr>
          <p:nvPr>
            <p:ph type="body" sz="quarter" idx="3" hasCustomPrompt="1"/>
          </p:nvPr>
        </p:nvSpPr>
        <p:spPr>
          <a:xfrm>
            <a:off x="4645025" y="1295400"/>
            <a:ext cx="4041775" cy="639762"/>
          </a:xfrm>
        </p:spPr>
        <p:txBody>
          <a:bodyPr anchor="b"/>
          <a:lstStyle>
            <a:lvl1pPr marL="0" indent="0">
              <a:buNone/>
              <a:defRPr sz="2400" b="1">
                <a:solidFill>
                  <a:srgbClr val="347A44"/>
                </a:solidFill>
                <a:latin typeface="Calibri" panose="020F0502020204030204" pitchFamily="34" charset="0"/>
                <a:cs typeface="Calibri" panose="020F050202020403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Title</a:t>
            </a:r>
          </a:p>
        </p:txBody>
      </p:sp>
      <p:sp>
        <p:nvSpPr>
          <p:cNvPr id="6" name="Content Placeholder 5"/>
          <p:cNvSpPr>
            <a:spLocks noGrp="1"/>
          </p:cNvSpPr>
          <p:nvPr>
            <p:ph sz="quarter" idx="4" hasCustomPrompt="1"/>
          </p:nvPr>
        </p:nvSpPr>
        <p:spPr>
          <a:xfrm>
            <a:off x="4645025" y="2174875"/>
            <a:ext cx="4041775" cy="3951288"/>
          </a:xfrm>
        </p:spPr>
        <p:txBody>
          <a:bodyPr/>
          <a:lstStyle>
            <a:lvl1pPr>
              <a:defRPr sz="2400">
                <a:latin typeface="Calibri" panose="020F0502020204030204" pitchFamily="34" charset="0"/>
                <a:cs typeface="Calibri" panose="020F0502020204030204" pitchFamily="34" charset="0"/>
              </a:defRPr>
            </a:lvl1pPr>
            <a:lvl2pPr>
              <a:defRPr sz="2200">
                <a:latin typeface="Calibri" panose="020F0502020204030204" pitchFamily="34" charset="0"/>
                <a:cs typeface="Calibri" panose="020F0502020204030204" pitchFamily="34" charset="0"/>
              </a:defRPr>
            </a:lvl2pPr>
            <a:lvl3pPr>
              <a:defRPr sz="2000">
                <a:latin typeface="Calibri" panose="020F0502020204030204" pitchFamily="34" charset="0"/>
                <a:cs typeface="Calibri" panose="020F0502020204030204" pitchFamily="34" charset="0"/>
              </a:defRPr>
            </a:lvl3pPr>
            <a:lvl4pPr>
              <a:defRPr sz="1800">
                <a:latin typeface="Calibri" panose="020F0502020204030204" pitchFamily="34" charset="0"/>
                <a:cs typeface="Calibri" panose="020F0502020204030204" pitchFamily="34" charset="0"/>
              </a:defRPr>
            </a:lvl4pPr>
            <a:lvl5pPr>
              <a:defRPr sz="1600"/>
            </a:lvl5pPr>
            <a:lvl6pPr>
              <a:defRPr sz="1600"/>
            </a:lvl6pPr>
            <a:lvl7pPr>
              <a:defRPr sz="1600"/>
            </a:lvl7pPr>
            <a:lvl8pPr>
              <a:defRPr sz="1600"/>
            </a:lvl8pPr>
            <a:lvl9pPr>
              <a:defRPr sz="1600"/>
            </a:lvl9pPr>
          </a:lstStyle>
          <a:p>
            <a:pPr lvl="0"/>
            <a:r>
              <a:rPr lang="en-US" dirty="0"/>
              <a:t>Click to Add Text/Graphic</a:t>
            </a:r>
          </a:p>
          <a:p>
            <a:pPr lvl="1"/>
            <a:r>
              <a:rPr lang="en-US" dirty="0"/>
              <a:t>Second level</a:t>
            </a:r>
          </a:p>
          <a:p>
            <a:pPr lvl="2"/>
            <a:r>
              <a:rPr lang="en-US" dirty="0"/>
              <a:t>Third level</a:t>
            </a:r>
          </a:p>
          <a:p>
            <a:pPr lvl="3"/>
            <a:r>
              <a:rPr lang="en-US" dirty="0"/>
              <a:t>Fourth level</a:t>
            </a:r>
          </a:p>
        </p:txBody>
      </p:sp>
      <p:sp>
        <p:nvSpPr>
          <p:cNvPr id="9" name="Slide Number Placeholder 8"/>
          <p:cNvSpPr>
            <a:spLocks noGrp="1"/>
          </p:cNvSpPr>
          <p:nvPr>
            <p:ph type="sldNum" sz="quarter" idx="12"/>
          </p:nvPr>
        </p:nvSpPr>
        <p:spPr/>
        <p:txBody>
          <a:bodyPr/>
          <a:lstStyle/>
          <a:p>
            <a:fld id="{E652699A-549B-45A1-BA81-4020695B5A3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04800"/>
            <a:ext cx="8229600" cy="1143000"/>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noChangeAspect="1"/>
          </p:cNvSpPr>
          <p:nvPr>
            <p:ph type="body" idx="1"/>
          </p:nvPr>
        </p:nvSpPr>
        <p:spPr>
          <a:xfrm>
            <a:off x="457200" y="1600200"/>
            <a:ext cx="82296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Slide Number Placeholder 5"/>
          <p:cNvSpPr>
            <a:spLocks noGrp="1"/>
          </p:cNvSpPr>
          <p:nvPr>
            <p:ph type="sldNum" sz="quarter" idx="4"/>
          </p:nvPr>
        </p:nvSpPr>
        <p:spPr>
          <a:xfrm>
            <a:off x="-31899" y="6629400"/>
            <a:ext cx="381000" cy="228600"/>
          </a:xfrm>
          <a:prstGeom prst="rect">
            <a:avLst/>
          </a:prstGeom>
        </p:spPr>
        <p:txBody>
          <a:bodyPr vert="horz" lIns="91440" tIns="45720" rIns="91440" bIns="45720" rtlCol="0" anchor="ctr"/>
          <a:lstStyle>
            <a:lvl1pPr algn="ctr">
              <a:defRPr sz="1000">
                <a:solidFill>
                  <a:schemeClr val="bg1"/>
                </a:solidFill>
                <a:latin typeface="Trebuchet MS" pitchFamily="34" charset="0"/>
              </a:defRPr>
            </a:lvl1pPr>
          </a:lstStyle>
          <a:p>
            <a:fld id="{E652699A-549B-45A1-BA81-4020695B5A3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77" r:id="rId2"/>
    <p:sldLayoutId id="2147483662" r:id="rId3"/>
    <p:sldLayoutId id="2147483678" r:id="rId4"/>
    <p:sldLayoutId id="2147483679" r:id="rId5"/>
    <p:sldLayoutId id="2147483650" r:id="rId6"/>
    <p:sldLayoutId id="2147483671" r:id="rId7"/>
    <p:sldLayoutId id="2147483680" r:id="rId8"/>
    <p:sldLayoutId id="2147483675" r:id="rId9"/>
    <p:sldLayoutId id="2147483681" r:id="rId10"/>
    <p:sldLayoutId id="2147483663" r:id="rId11"/>
    <p:sldLayoutId id="2147483682" r:id="rId12"/>
    <p:sldLayoutId id="2147483672" r:id="rId13"/>
    <p:sldLayoutId id="2147483683" r:id="rId14"/>
    <p:sldLayoutId id="2147483684" r:id="rId15"/>
    <p:sldLayoutId id="2147483685" r:id="rId16"/>
  </p:sldLayoutIdLst>
  <p:hf hdr="0" dt="0"/>
  <p:txStyles>
    <p:titleStyle>
      <a:lvl1pPr algn="l" defTabSz="914400" rtl="0" eaLnBrk="1" latinLnBrk="0" hangingPunct="1">
        <a:spcBef>
          <a:spcPct val="0"/>
        </a:spcBef>
        <a:buNone/>
        <a:defRPr sz="4400" b="1" kern="1200">
          <a:solidFill>
            <a:srgbClr val="3878CF"/>
          </a:solidFill>
          <a:latin typeface="Calibri" panose="020F0502020204030204" pitchFamily="34" charset="0"/>
          <a:ea typeface="+mj-ea"/>
          <a:cs typeface="Calibri" panose="020F0502020204030204" pitchFamily="34" charset="0"/>
        </a:defRPr>
      </a:lvl1pPr>
    </p:titleStyle>
    <p:body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5.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slideLayout" Target="../slideLayouts/slideLayout15.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1790700" y="4495800"/>
            <a:ext cx="5867400" cy="1600200"/>
          </a:xfrm>
        </p:spPr>
        <p:txBody>
          <a:bodyPr>
            <a:normAutofit fontScale="92500" lnSpcReduction="10000"/>
          </a:bodyPr>
          <a:lstStyle/>
          <a:p>
            <a:pPr lvl="0"/>
            <a:r>
              <a:rPr lang="en-US" sz="2400" dirty="0"/>
              <a:t>Mike Painter</a:t>
            </a:r>
          </a:p>
          <a:p>
            <a:pPr lvl="0"/>
            <a:r>
              <a:rPr lang="en-US" sz="2400" dirty="0"/>
              <a:t>WASPC Director of Professional Services</a:t>
            </a:r>
          </a:p>
          <a:p>
            <a:pPr lvl="0"/>
            <a:endParaRPr lang="en-US" sz="2400" dirty="0"/>
          </a:p>
          <a:p>
            <a:pPr lvl="0"/>
            <a:r>
              <a:rPr lang="en-US" sz="2400" dirty="0"/>
              <a:t>David Doll</a:t>
            </a:r>
          </a:p>
          <a:p>
            <a:pPr lvl="0"/>
            <a:r>
              <a:rPr lang="en-US" sz="2400" dirty="0"/>
              <a:t>WASPC Training and </a:t>
            </a:r>
            <a:r>
              <a:rPr lang="en-US" sz="2400"/>
              <a:t>Education Coordinator</a:t>
            </a:r>
            <a:endParaRPr lang="en-US" sz="2400" dirty="0"/>
          </a:p>
        </p:txBody>
      </p:sp>
      <p:sp>
        <p:nvSpPr>
          <p:cNvPr id="5" name="Title 4"/>
          <p:cNvSpPr>
            <a:spLocks noGrp="1"/>
          </p:cNvSpPr>
          <p:nvPr>
            <p:ph type="title"/>
          </p:nvPr>
        </p:nvSpPr>
        <p:spPr>
          <a:xfrm>
            <a:off x="1295400" y="1752600"/>
            <a:ext cx="6858000" cy="2590800"/>
          </a:xfrm>
        </p:spPr>
        <p:txBody>
          <a:bodyPr/>
          <a:lstStyle/>
          <a:p>
            <a:pPr algn="ctr"/>
            <a:r>
              <a:rPr lang="en-US" sz="3000" dirty="0">
                <a:solidFill>
                  <a:srgbClr val="000000"/>
                </a:solidFill>
                <a:latin typeface="+mj-lt"/>
              </a:rPr>
              <a:t>WASPC LAW ENFORCEMENT ACCREDITATION ONSITE</a:t>
            </a:r>
            <a:br>
              <a:rPr lang="en-US" sz="3000" dirty="0">
                <a:solidFill>
                  <a:srgbClr val="000000"/>
                </a:solidFill>
                <a:latin typeface="+mj-lt"/>
              </a:rPr>
            </a:br>
            <a:r>
              <a:rPr lang="en-US" sz="3000" dirty="0">
                <a:solidFill>
                  <a:srgbClr val="000000"/>
                </a:solidFill>
                <a:latin typeface="+mj-lt"/>
              </a:rPr>
              <a:t>AND </a:t>
            </a:r>
            <a:br>
              <a:rPr lang="en-US" sz="3000" dirty="0">
                <a:solidFill>
                  <a:srgbClr val="000000"/>
                </a:solidFill>
                <a:latin typeface="+mj-lt"/>
              </a:rPr>
            </a:br>
            <a:r>
              <a:rPr lang="en-US" sz="3000" dirty="0">
                <a:solidFill>
                  <a:srgbClr val="000000"/>
                </a:solidFill>
                <a:latin typeface="+mj-lt"/>
              </a:rPr>
              <a:t>REVIEW OF STANDARDS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lstStyle/>
          <a:p>
            <a:r>
              <a:rPr lang="en-US" sz="3600" dirty="0"/>
              <a:t>Role and Authority 2.1</a:t>
            </a:r>
            <a:br>
              <a:rPr lang="en-US" sz="3600" dirty="0"/>
            </a:br>
            <a:r>
              <a:rPr lang="en-US" sz="3600" dirty="0"/>
              <a:t>Oath of Office</a:t>
            </a:r>
          </a:p>
        </p:txBody>
      </p:sp>
      <p:sp>
        <p:nvSpPr>
          <p:cNvPr id="3" name="Slide Number Placeholder 2"/>
          <p:cNvSpPr>
            <a:spLocks noGrp="1"/>
          </p:cNvSpPr>
          <p:nvPr>
            <p:ph type="sldNum" sz="quarter" idx="12"/>
          </p:nvPr>
        </p:nvSpPr>
        <p:spPr/>
        <p:txBody>
          <a:bodyPr/>
          <a:lstStyle/>
          <a:p>
            <a:fld id="{E652699A-549B-45A1-BA81-4020695B5A36}" type="slidenum">
              <a:rPr lang="en-US" smtClean="0"/>
              <a:pPr/>
              <a:t>10</a:t>
            </a:fld>
            <a:endParaRPr lang="en-US" dirty="0"/>
          </a:p>
        </p:txBody>
      </p:sp>
      <p:sp>
        <p:nvSpPr>
          <p:cNvPr id="4" name="Subtitle 2"/>
          <p:cNvSpPr txBox="1">
            <a:spLocks/>
          </p:cNvSpPr>
          <p:nvPr/>
        </p:nvSpPr>
        <p:spPr>
          <a:xfrm>
            <a:off x="762000" y="1981200"/>
            <a:ext cx="7620000" cy="2133600"/>
          </a:xfrm>
          <a:prstGeom prst="rect">
            <a:avLst/>
          </a:prstGeom>
        </p:spPr>
        <p:txBody>
          <a:bodyPr>
            <a:norm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300"/>
              </a:spcAft>
              <a:buNone/>
            </a:pPr>
            <a:r>
              <a:rPr lang="en-US" sz="2600" b="1" cap="small" dirty="0">
                <a:solidFill>
                  <a:schemeClr val="tx1"/>
                </a:solidFill>
              </a:rPr>
              <a:t>The agency requires all law enforcement personnel to take and abide by an Oath of Office to support, obey and defend the Constitution of the United States and the Washington Constitution and the laws of Washington and the governmental subdivisions.</a:t>
            </a:r>
          </a:p>
          <a:p>
            <a:endParaRPr lang="en-US" dirty="0"/>
          </a:p>
        </p:txBody>
      </p:sp>
      <p:sp>
        <p:nvSpPr>
          <p:cNvPr id="5" name="TextBox 4"/>
          <p:cNvSpPr txBox="1"/>
          <p:nvPr/>
        </p:nvSpPr>
        <p:spPr>
          <a:xfrm>
            <a:off x="914400" y="4572000"/>
            <a:ext cx="3962400" cy="1092607"/>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buClr>
                <a:srgbClr val="3878CF"/>
              </a:buClr>
              <a:buFont typeface="Wingdings" panose="05000000000000000000" pitchFamily="2" charset="2"/>
              <a:buChar char="v"/>
            </a:pPr>
            <a:r>
              <a:rPr lang="en-US" sz="2400" dirty="0"/>
              <a:t>Copy of signed oath in file</a:t>
            </a:r>
          </a:p>
        </p:txBody>
      </p:sp>
    </p:spTree>
    <p:extLst>
      <p:ext uri="{BB962C8B-B14F-4D97-AF65-F5344CB8AC3E}">
        <p14:creationId xmlns:p14="http://schemas.microsoft.com/office/powerpoint/2010/main" val="119376272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Internal Affairs 14.5</a:t>
            </a:r>
            <a:br>
              <a:rPr lang="en-US" sz="3600" dirty="0">
                <a:latin typeface="+mj-lt"/>
              </a:rPr>
            </a:br>
            <a:r>
              <a:rPr lang="en-US" sz="3600" dirty="0">
                <a:latin typeface="+mj-lt"/>
              </a:rPr>
              <a:t>Records of Complaints/Dispositions</a:t>
            </a:r>
          </a:p>
        </p:txBody>
      </p:sp>
      <p:sp>
        <p:nvSpPr>
          <p:cNvPr id="3" name="Subtitle 2"/>
          <p:cNvSpPr>
            <a:spLocks noGrp="1"/>
          </p:cNvSpPr>
          <p:nvPr>
            <p:ph type="subTitle" idx="4294967295"/>
          </p:nvPr>
        </p:nvSpPr>
        <p:spPr>
          <a:xfrm>
            <a:off x="1142999" y="2133600"/>
            <a:ext cx="6858000" cy="1600200"/>
          </a:xfrm>
        </p:spPr>
        <p:txBody>
          <a:bodyPr>
            <a:normAutofit/>
          </a:bodyPr>
          <a:lstStyle/>
          <a:p>
            <a:pPr marL="0" indent="0">
              <a:lnSpc>
                <a:spcPct val="100000"/>
              </a:lnSpc>
              <a:spcAft>
                <a:spcPts val="1200"/>
              </a:spcAft>
              <a:buNone/>
            </a:pPr>
            <a:r>
              <a:rPr lang="en-US" b="1" cap="small" dirty="0">
                <a:solidFill>
                  <a:srgbClr val="000000"/>
                </a:solidFill>
              </a:rPr>
              <a:t>The agency maintains records of complaints and their dispositions in accordance with </a:t>
            </a:r>
            <a:br>
              <a:rPr lang="en-US" b="1" cap="small" dirty="0">
                <a:solidFill>
                  <a:srgbClr val="000000"/>
                </a:solidFill>
              </a:rPr>
            </a:br>
            <a:r>
              <a:rPr lang="en-US" b="1" cap="small" dirty="0">
                <a:solidFill>
                  <a:srgbClr val="000000"/>
                </a:solidFill>
              </a:rPr>
              <a:t>Washington State Retention Guidelines.</a:t>
            </a:r>
          </a:p>
          <a:p>
            <a:endParaRPr lang="en-US" dirty="0">
              <a:solidFill>
                <a:srgbClr val="000000"/>
              </a:solidFill>
            </a:endParaRPr>
          </a:p>
        </p:txBody>
      </p:sp>
      <p:sp>
        <p:nvSpPr>
          <p:cNvPr id="4" name="TextBox 3"/>
          <p:cNvSpPr txBox="1"/>
          <p:nvPr/>
        </p:nvSpPr>
        <p:spPr>
          <a:xfrm>
            <a:off x="1219200" y="4114800"/>
            <a:ext cx="6973769" cy="1538883"/>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Current/recent destruction log  </a:t>
            </a:r>
          </a:p>
          <a:p>
            <a:pPr marL="342900" indent="-342900">
              <a:spcAft>
                <a:spcPts val="600"/>
              </a:spcAft>
              <a:buClr>
                <a:srgbClr val="3878CF"/>
              </a:buClr>
              <a:buFont typeface="Wingdings" panose="05000000000000000000" pitchFamily="2" charset="2"/>
              <a:buChar char="v"/>
            </a:pPr>
            <a:r>
              <a:rPr lang="en-US" sz="2400" dirty="0"/>
              <a:t>Interview with Records custodian or I/A investigator</a:t>
            </a:r>
          </a:p>
        </p:txBody>
      </p:sp>
    </p:spTree>
    <p:extLst>
      <p:ext uri="{BB962C8B-B14F-4D97-AF65-F5344CB8AC3E}">
        <p14:creationId xmlns:p14="http://schemas.microsoft.com/office/powerpoint/2010/main" val="1770740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normAutofit/>
          </a:bodyPr>
          <a:lstStyle/>
          <a:p>
            <a:r>
              <a:rPr lang="en-US" sz="3200" dirty="0">
                <a:latin typeface="+mj-lt"/>
              </a:rPr>
              <a:t>WASPC LAW ENFORCEMENT ACCREDITATION</a:t>
            </a:r>
            <a:br>
              <a:rPr lang="en-US" sz="3200" dirty="0">
                <a:latin typeface="+mj-lt"/>
              </a:rPr>
            </a:br>
            <a:r>
              <a:rPr lang="en-US" sz="3200" dirty="0">
                <a:latin typeface="+mj-lt"/>
              </a:rPr>
              <a:t>STANDARDS MANUAL</a:t>
            </a:r>
          </a:p>
        </p:txBody>
      </p:sp>
      <p:sp>
        <p:nvSpPr>
          <p:cNvPr id="3" name="Subtitle 2"/>
          <p:cNvSpPr>
            <a:spLocks noGrp="1"/>
          </p:cNvSpPr>
          <p:nvPr>
            <p:ph type="subTitle" idx="4294967295"/>
          </p:nvPr>
        </p:nvSpPr>
        <p:spPr>
          <a:xfrm>
            <a:off x="1066800" y="2209800"/>
            <a:ext cx="6858000" cy="2590800"/>
          </a:xfrm>
        </p:spPr>
        <p:txBody>
          <a:bodyPr>
            <a:normAutofit/>
          </a:bodyPr>
          <a:lstStyle/>
          <a:p>
            <a:pPr marL="0" lvl="1">
              <a:buClr>
                <a:schemeClr val="accent1"/>
              </a:buClr>
              <a:buSzPct val="85000"/>
            </a:pPr>
            <a:endParaRPr lang="en-US" sz="2400" dirty="0">
              <a:solidFill>
                <a:srgbClr val="000000"/>
              </a:solidFill>
            </a:endParaRPr>
          </a:p>
          <a:p>
            <a:pPr marL="0" indent="0" algn="ctr">
              <a:spcAft>
                <a:spcPts val="1800"/>
              </a:spcAft>
              <a:buClr>
                <a:schemeClr val="accent1"/>
              </a:buClr>
              <a:buSzPct val="85000"/>
              <a:buNone/>
            </a:pPr>
            <a:r>
              <a:rPr lang="en-US" sz="4000" dirty="0">
                <a:solidFill>
                  <a:srgbClr val="000000"/>
                </a:solidFill>
              </a:rPr>
              <a:t>Section 2</a:t>
            </a:r>
          </a:p>
          <a:p>
            <a:pPr marL="0" lvl="1" indent="0" algn="ctr">
              <a:buClr>
                <a:schemeClr val="accent1"/>
              </a:buClr>
              <a:buSzPct val="85000"/>
              <a:buNone/>
            </a:pPr>
            <a:r>
              <a:rPr lang="en-US" sz="4000" dirty="0">
                <a:solidFill>
                  <a:srgbClr val="000000"/>
                </a:solidFill>
              </a:rPr>
              <a:t>OPERATIONAL STANDARDS</a:t>
            </a:r>
          </a:p>
        </p:txBody>
      </p:sp>
    </p:spTree>
    <p:extLst>
      <p:ext uri="{BB962C8B-B14F-4D97-AF65-F5344CB8AC3E}">
        <p14:creationId xmlns:p14="http://schemas.microsoft.com/office/powerpoint/2010/main" val="2614134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447800"/>
          </a:xfrm>
        </p:spPr>
        <p:txBody>
          <a:bodyPr>
            <a:noAutofit/>
          </a:bodyPr>
          <a:lstStyle/>
          <a:p>
            <a:r>
              <a:rPr lang="en-US" sz="3600" dirty="0">
                <a:latin typeface="+mj-lt"/>
              </a:rPr>
              <a:t>Patrol Function 15.1</a:t>
            </a:r>
            <a:br>
              <a:rPr lang="en-US" sz="3600" dirty="0">
                <a:latin typeface="+mj-lt"/>
              </a:rPr>
            </a:br>
            <a:r>
              <a:rPr lang="en-US" sz="3600" dirty="0">
                <a:latin typeface="+mj-lt"/>
              </a:rPr>
              <a:t>Response to Emergencies</a:t>
            </a:r>
          </a:p>
        </p:txBody>
      </p:sp>
      <p:sp>
        <p:nvSpPr>
          <p:cNvPr id="3" name="Subtitle 2"/>
          <p:cNvSpPr>
            <a:spLocks noGrp="1"/>
          </p:cNvSpPr>
          <p:nvPr>
            <p:ph type="subTitle" idx="4294967295"/>
          </p:nvPr>
        </p:nvSpPr>
        <p:spPr>
          <a:xfrm>
            <a:off x="723898" y="1905000"/>
            <a:ext cx="7696200" cy="2057400"/>
          </a:xfrm>
        </p:spPr>
        <p:txBody>
          <a:bodyPr>
            <a:normAutofit/>
          </a:bodyPr>
          <a:lstStyle/>
          <a:p>
            <a:pPr marL="0" indent="0">
              <a:lnSpc>
                <a:spcPct val="100000"/>
              </a:lnSpc>
              <a:spcAft>
                <a:spcPts val="1200"/>
              </a:spcAft>
              <a:buNone/>
            </a:pPr>
            <a:r>
              <a:rPr lang="en-US" b="1" cap="small" dirty="0">
                <a:solidFill>
                  <a:srgbClr val="000000"/>
                </a:solidFill>
              </a:rPr>
              <a:t>The agency provides response to emergency events 24/7 by sworn employees who have completed Basic Training per the Washington State Criminal Justice Training Commission.</a:t>
            </a:r>
          </a:p>
          <a:p>
            <a:endParaRPr lang="en-US" dirty="0">
              <a:solidFill>
                <a:srgbClr val="000000"/>
              </a:solidFill>
            </a:endParaRPr>
          </a:p>
        </p:txBody>
      </p:sp>
      <p:sp>
        <p:nvSpPr>
          <p:cNvPr id="4" name="TextBox 3"/>
          <p:cNvSpPr txBox="1"/>
          <p:nvPr/>
        </p:nvSpPr>
        <p:spPr>
          <a:xfrm>
            <a:off x="914400" y="4267200"/>
            <a:ext cx="5410200" cy="1538883"/>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CAD activity report for prior period</a:t>
            </a:r>
          </a:p>
          <a:p>
            <a:pPr marL="342900" indent="-342900">
              <a:spcAft>
                <a:spcPts val="600"/>
              </a:spcAft>
              <a:buClr>
                <a:srgbClr val="3878CF"/>
              </a:buClr>
              <a:buFont typeface="Wingdings" panose="05000000000000000000" pitchFamily="2" charset="2"/>
              <a:buChar char="v"/>
            </a:pPr>
            <a:r>
              <a:rPr lang="en-US" sz="2400" dirty="0"/>
              <a:t>BLEA certificates</a:t>
            </a:r>
          </a:p>
        </p:txBody>
      </p:sp>
    </p:spTree>
    <p:extLst>
      <p:ext uri="{BB962C8B-B14F-4D97-AF65-F5344CB8AC3E}">
        <p14:creationId xmlns:p14="http://schemas.microsoft.com/office/powerpoint/2010/main" val="4712203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Patrol Function 15.2</a:t>
            </a:r>
            <a:br>
              <a:rPr lang="en-US" sz="3600" dirty="0">
                <a:latin typeface="+mj-lt"/>
              </a:rPr>
            </a:br>
            <a:r>
              <a:rPr lang="en-US" sz="3600" dirty="0">
                <a:latin typeface="+mj-lt"/>
              </a:rPr>
              <a:t>Emergency and Non-Emergent Responses</a:t>
            </a:r>
          </a:p>
        </p:txBody>
      </p:sp>
      <p:sp>
        <p:nvSpPr>
          <p:cNvPr id="3" name="Subtitle 2"/>
          <p:cNvSpPr>
            <a:spLocks noGrp="1"/>
          </p:cNvSpPr>
          <p:nvPr>
            <p:ph type="subTitle" idx="4294967295"/>
          </p:nvPr>
        </p:nvSpPr>
        <p:spPr>
          <a:xfrm>
            <a:off x="1257298" y="2201770"/>
            <a:ext cx="6629399" cy="1463859"/>
          </a:xfrm>
        </p:spPr>
        <p:txBody>
          <a:bodyPr>
            <a:normAutofit/>
          </a:bodyPr>
          <a:lstStyle/>
          <a:p>
            <a:pPr marL="0" indent="0">
              <a:lnSpc>
                <a:spcPct val="100000"/>
              </a:lnSpc>
              <a:spcAft>
                <a:spcPts val="1200"/>
              </a:spcAft>
              <a:buNone/>
            </a:pPr>
            <a:r>
              <a:rPr lang="en-US" sz="3000" b="1" cap="small" dirty="0">
                <a:solidFill>
                  <a:srgbClr val="000000"/>
                </a:solidFill>
              </a:rPr>
              <a:t>The agency has procedures for response to emergency and non-emergency calls</a:t>
            </a:r>
            <a:r>
              <a:rPr lang="en-US" sz="3000" b="1" cap="small" dirty="0">
                <a:solidFill>
                  <a:srgbClr val="000000"/>
                </a:solidFill>
                <a:latin typeface="Calisto MT" panose="02040603050505030304" pitchFamily="18" charset="0"/>
              </a:rPr>
              <a:t>.</a:t>
            </a:r>
          </a:p>
          <a:p>
            <a:endParaRPr lang="en-US" dirty="0">
              <a:solidFill>
                <a:srgbClr val="000000"/>
              </a:solidFill>
            </a:endParaRPr>
          </a:p>
        </p:txBody>
      </p:sp>
      <p:sp>
        <p:nvSpPr>
          <p:cNvPr id="5" name="TextBox 4"/>
          <p:cNvSpPr txBox="1"/>
          <p:nvPr/>
        </p:nvSpPr>
        <p:spPr>
          <a:xfrm>
            <a:off x="1289955" y="3962400"/>
            <a:ext cx="6913721" cy="1908215"/>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Written procedures/directives/policy</a:t>
            </a:r>
          </a:p>
          <a:p>
            <a:pPr marL="342900" indent="-342900">
              <a:buClr>
                <a:srgbClr val="3878CF"/>
              </a:buClr>
              <a:buFont typeface="Wingdings" panose="05000000000000000000" pitchFamily="2" charset="2"/>
              <a:buChar char="v"/>
            </a:pPr>
            <a:r>
              <a:rPr lang="en-US" sz="2400" dirty="0"/>
              <a:t>Case or incident reports identifying response to</a:t>
            </a:r>
            <a:br>
              <a:rPr lang="en-US" sz="2400" dirty="0"/>
            </a:br>
            <a:r>
              <a:rPr lang="en-US" sz="2400" dirty="0"/>
              <a:t>both type of calls.</a:t>
            </a:r>
          </a:p>
        </p:txBody>
      </p:sp>
    </p:spTree>
    <p:extLst>
      <p:ext uri="{BB962C8B-B14F-4D97-AF65-F5344CB8AC3E}">
        <p14:creationId xmlns:p14="http://schemas.microsoft.com/office/powerpoint/2010/main" val="890135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noAutofit/>
          </a:bodyPr>
          <a:lstStyle/>
          <a:p>
            <a:r>
              <a:rPr lang="en-US" sz="3600" dirty="0">
                <a:latin typeface="+mj-lt"/>
              </a:rPr>
              <a:t>Patrol Function 15.3</a:t>
            </a:r>
            <a:br>
              <a:rPr lang="en-US" sz="3600" dirty="0">
                <a:latin typeface="+mj-lt"/>
              </a:rPr>
            </a:br>
            <a:r>
              <a:rPr lang="en-US" sz="3600" dirty="0">
                <a:latin typeface="+mj-lt"/>
              </a:rPr>
              <a:t>Vehicle Emergency Equipment</a:t>
            </a:r>
          </a:p>
        </p:txBody>
      </p:sp>
      <p:sp>
        <p:nvSpPr>
          <p:cNvPr id="3" name="Subtitle 2"/>
          <p:cNvSpPr>
            <a:spLocks noGrp="1"/>
          </p:cNvSpPr>
          <p:nvPr>
            <p:ph type="subTitle" idx="4294967295"/>
          </p:nvPr>
        </p:nvSpPr>
        <p:spPr>
          <a:xfrm>
            <a:off x="914400" y="2209800"/>
            <a:ext cx="7162800" cy="1371600"/>
          </a:xfrm>
        </p:spPr>
        <p:txBody>
          <a:bodyPr>
            <a:noAutofit/>
          </a:bodyPr>
          <a:lstStyle/>
          <a:p>
            <a:pPr marL="0" indent="0">
              <a:lnSpc>
                <a:spcPct val="100000"/>
              </a:lnSpc>
              <a:spcAft>
                <a:spcPts val="1200"/>
              </a:spcAft>
              <a:buNone/>
            </a:pPr>
            <a:r>
              <a:rPr lang="en-US" sz="3000" b="1" cap="small" dirty="0">
                <a:solidFill>
                  <a:srgbClr val="000000"/>
                </a:solidFill>
              </a:rPr>
              <a:t>The agency has written guidelines for the use of authorized vehicle emergency equipment</a:t>
            </a:r>
          </a:p>
        </p:txBody>
      </p:sp>
      <p:sp>
        <p:nvSpPr>
          <p:cNvPr id="4" name="TextBox 3"/>
          <p:cNvSpPr txBox="1"/>
          <p:nvPr/>
        </p:nvSpPr>
        <p:spPr>
          <a:xfrm>
            <a:off x="928255" y="3886200"/>
            <a:ext cx="6438879" cy="1985159"/>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Written policy or guidelines that meet standard</a:t>
            </a:r>
          </a:p>
          <a:p>
            <a:pPr marL="342900" indent="-342900">
              <a:spcAft>
                <a:spcPts val="600"/>
              </a:spcAft>
              <a:buClr>
                <a:srgbClr val="3878CF"/>
              </a:buClr>
              <a:buFont typeface="Wingdings" panose="05000000000000000000" pitchFamily="2" charset="2"/>
              <a:buChar char="v"/>
            </a:pPr>
            <a:r>
              <a:rPr lang="en-US" sz="2400" dirty="0"/>
              <a:t>Case or incident report proving compliance</a:t>
            </a:r>
          </a:p>
          <a:p>
            <a:pPr marL="342900" indent="-342900">
              <a:spcAft>
                <a:spcPts val="600"/>
              </a:spcAft>
              <a:buClr>
                <a:srgbClr val="3878CF"/>
              </a:buClr>
              <a:buFont typeface="Wingdings" panose="05000000000000000000" pitchFamily="2" charset="2"/>
              <a:buChar char="v"/>
            </a:pPr>
            <a:r>
              <a:rPr lang="en-US" sz="2400" dirty="0"/>
              <a:t>Interview of officer or sergeant</a:t>
            </a:r>
          </a:p>
        </p:txBody>
      </p:sp>
    </p:spTree>
    <p:extLst>
      <p:ext uri="{BB962C8B-B14F-4D97-AF65-F5344CB8AC3E}">
        <p14:creationId xmlns:p14="http://schemas.microsoft.com/office/powerpoint/2010/main" val="4241065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noAutofit/>
          </a:bodyPr>
          <a:lstStyle/>
          <a:p>
            <a:r>
              <a:rPr lang="en-US" sz="3600" dirty="0">
                <a:latin typeface="+mj-lt"/>
              </a:rPr>
              <a:t>Pursuits 15.4</a:t>
            </a:r>
            <a:br>
              <a:rPr lang="en-US" sz="3600" dirty="0">
                <a:latin typeface="+mj-lt"/>
              </a:rPr>
            </a:br>
            <a:r>
              <a:rPr lang="en-US" sz="3600" dirty="0">
                <a:latin typeface="+mj-lt"/>
              </a:rPr>
              <a:t>Motor Vehicle Pursuits</a:t>
            </a:r>
          </a:p>
        </p:txBody>
      </p:sp>
      <p:sp>
        <p:nvSpPr>
          <p:cNvPr id="4" name="TextBox 3"/>
          <p:cNvSpPr txBox="1"/>
          <p:nvPr/>
        </p:nvSpPr>
        <p:spPr>
          <a:xfrm>
            <a:off x="647700" y="4648200"/>
            <a:ext cx="7848600" cy="1641475"/>
          </a:xfrm>
          <a:prstGeom prst="rect">
            <a:avLst/>
          </a:prstGeom>
          <a:noFill/>
          <a:ln w="12700">
            <a:noFill/>
            <a:prstDash val="sysDot"/>
          </a:ln>
        </p:spPr>
        <p:txBody>
          <a:bodyPr wrap="square" rtlCol="0">
            <a:spAutoFit/>
          </a:bodyPr>
          <a:lstStyle/>
          <a:p>
            <a:pPr>
              <a:spcAft>
                <a:spcPts val="600"/>
              </a:spcAft>
            </a:pPr>
            <a:r>
              <a:rPr lang="en-US" sz="2300" b="1" cap="small" dirty="0"/>
              <a:t>Evidence/Proof of Compliance </a:t>
            </a:r>
          </a:p>
          <a:p>
            <a:pPr marL="285750" indent="-285750">
              <a:spcAft>
                <a:spcPts val="400"/>
              </a:spcAft>
              <a:buClr>
                <a:srgbClr val="3878CF"/>
              </a:buClr>
              <a:buFont typeface="Wingdings" panose="05000000000000000000" pitchFamily="2" charset="2"/>
              <a:buChar char="v"/>
            </a:pPr>
            <a:r>
              <a:rPr lang="en-US" sz="2200" dirty="0"/>
              <a:t>Policy that meets standard </a:t>
            </a:r>
            <a:r>
              <a:rPr lang="en-US" sz="2200" b="1" u="sng" dirty="0">
                <a:solidFill>
                  <a:srgbClr val="FF0000"/>
                </a:solidFill>
              </a:rPr>
              <a:t>and the latest RCW revisions</a:t>
            </a:r>
          </a:p>
          <a:p>
            <a:pPr marL="285750" indent="-285750">
              <a:spcAft>
                <a:spcPts val="400"/>
              </a:spcAft>
              <a:buClr>
                <a:srgbClr val="3878CF"/>
              </a:buClr>
              <a:buFont typeface="Wingdings" panose="05000000000000000000" pitchFamily="2" charset="2"/>
              <a:buChar char="v"/>
            </a:pPr>
            <a:r>
              <a:rPr lang="en-US" sz="2200" dirty="0"/>
              <a:t>Copy of redacted case report pages that cover policy and RCW.</a:t>
            </a:r>
          </a:p>
          <a:p>
            <a:pPr marL="285750" indent="-285750">
              <a:spcAft>
                <a:spcPts val="400"/>
              </a:spcAft>
              <a:buClr>
                <a:srgbClr val="3878CF"/>
              </a:buClr>
              <a:buFont typeface="Wingdings" panose="05000000000000000000" pitchFamily="2" charset="2"/>
              <a:buChar char="v"/>
            </a:pPr>
            <a:r>
              <a:rPr lang="en-US" sz="2200" dirty="0"/>
              <a:t>NOTE: Be aware of training requirements of RCW and your policy</a:t>
            </a:r>
          </a:p>
        </p:txBody>
      </p:sp>
      <p:sp>
        <p:nvSpPr>
          <p:cNvPr id="6" name="TextBox 5"/>
          <p:cNvSpPr txBox="1"/>
          <p:nvPr/>
        </p:nvSpPr>
        <p:spPr>
          <a:xfrm>
            <a:off x="533400" y="1828800"/>
            <a:ext cx="8229599" cy="2286780"/>
          </a:xfrm>
          <a:prstGeom prst="rect">
            <a:avLst/>
          </a:prstGeom>
          <a:noFill/>
        </p:spPr>
        <p:txBody>
          <a:bodyPr wrap="square" rtlCol="0">
            <a:spAutoFit/>
          </a:bodyPr>
          <a:lstStyle/>
          <a:p>
            <a:pPr>
              <a:lnSpc>
                <a:spcPct val="110000"/>
              </a:lnSpc>
              <a:spcAft>
                <a:spcPts val="1800"/>
              </a:spcAft>
            </a:pPr>
            <a:r>
              <a:rPr lang="en-US" sz="2800" b="1" cap="small" dirty="0">
                <a:ea typeface="Calibri"/>
                <a:cs typeface="Times New Roman"/>
              </a:rPr>
              <a:t>The agency has policies governing the pursuit of motor vehicles that conforms to Washington State law.</a:t>
            </a:r>
          </a:p>
          <a:p>
            <a:r>
              <a:rPr lang="en-US" sz="2200" i="1" spc="100" dirty="0"/>
              <a:t>Purpose: </a:t>
            </a:r>
            <a:r>
              <a:rPr lang="en-US" sz="2200" i="1" dirty="0"/>
              <a:t>In compliance with state laws to establish clear direction on the initiation and conduct of police pursuits that includes on-going training requirements and a review/analysis processes.</a:t>
            </a:r>
            <a:endParaRPr lang="en-US" sz="2200" dirty="0"/>
          </a:p>
        </p:txBody>
      </p:sp>
    </p:spTree>
    <p:extLst>
      <p:ext uri="{BB962C8B-B14F-4D97-AF65-F5344CB8AC3E}">
        <p14:creationId xmlns:p14="http://schemas.microsoft.com/office/powerpoint/2010/main" val="1995966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noAutofit/>
          </a:bodyPr>
          <a:lstStyle/>
          <a:p>
            <a:r>
              <a:rPr lang="en-US" sz="3600" dirty="0">
                <a:latin typeface="+mj-lt"/>
              </a:rPr>
              <a:t>Traffic Function 15.5</a:t>
            </a:r>
            <a:br>
              <a:rPr lang="en-US" sz="3600" dirty="0">
                <a:latin typeface="+mj-lt"/>
              </a:rPr>
            </a:br>
            <a:r>
              <a:rPr lang="en-US" sz="3600" dirty="0">
                <a:latin typeface="+mj-lt"/>
              </a:rPr>
              <a:t>Investigating Vehicle Crashes</a:t>
            </a:r>
          </a:p>
        </p:txBody>
      </p:sp>
      <p:sp>
        <p:nvSpPr>
          <p:cNvPr id="3" name="Subtitle 2"/>
          <p:cNvSpPr>
            <a:spLocks noGrp="1"/>
          </p:cNvSpPr>
          <p:nvPr>
            <p:ph type="subTitle" idx="4294967295"/>
          </p:nvPr>
        </p:nvSpPr>
        <p:spPr>
          <a:xfrm>
            <a:off x="609600" y="2068286"/>
            <a:ext cx="7772400" cy="2209800"/>
          </a:xfrm>
        </p:spPr>
        <p:txBody>
          <a:bodyPr>
            <a:noAutofit/>
          </a:bodyPr>
          <a:lstStyle/>
          <a:p>
            <a:pPr marL="0" indent="0">
              <a:lnSpc>
                <a:spcPct val="100000"/>
              </a:lnSpc>
              <a:spcAft>
                <a:spcPts val="1200"/>
              </a:spcAft>
              <a:buNone/>
            </a:pPr>
            <a:r>
              <a:rPr lang="en-US" b="1" cap="small" dirty="0">
                <a:solidFill>
                  <a:srgbClr val="000000"/>
                </a:solidFill>
              </a:rPr>
              <a:t>The agency has procedures for investigating vehicle collisions on public and private property and uses the current Washington State Patrol, or e-reporting (sector), accident reporting forms.</a:t>
            </a:r>
            <a:endParaRPr lang="en-US" b="1" cap="all" dirty="0">
              <a:solidFill>
                <a:srgbClr val="000000"/>
              </a:solidFill>
              <a:latin typeface="Calisto MT" panose="02040603050505030304" pitchFamily="18" charset="0"/>
            </a:endParaRPr>
          </a:p>
        </p:txBody>
      </p:sp>
      <p:sp>
        <p:nvSpPr>
          <p:cNvPr id="5" name="TextBox 4"/>
          <p:cNvSpPr txBox="1"/>
          <p:nvPr/>
        </p:nvSpPr>
        <p:spPr>
          <a:xfrm>
            <a:off x="762000" y="4495800"/>
            <a:ext cx="6096000" cy="1538883"/>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Policy or procedure that meets standard</a:t>
            </a:r>
          </a:p>
          <a:p>
            <a:pPr marL="342900" indent="-342900">
              <a:spcAft>
                <a:spcPts val="600"/>
              </a:spcAft>
              <a:buClr>
                <a:srgbClr val="3878CF"/>
              </a:buClr>
              <a:buFont typeface="Wingdings" panose="05000000000000000000" pitchFamily="2" charset="2"/>
              <a:buChar char="v"/>
            </a:pPr>
            <a:r>
              <a:rPr lang="en-US" sz="2400" dirty="0"/>
              <a:t>Copy of redacted traffic accident report </a:t>
            </a:r>
          </a:p>
        </p:txBody>
      </p:sp>
    </p:spTree>
    <p:extLst>
      <p:ext uri="{BB962C8B-B14F-4D97-AF65-F5344CB8AC3E}">
        <p14:creationId xmlns:p14="http://schemas.microsoft.com/office/powerpoint/2010/main" val="2896217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noAutofit/>
          </a:bodyPr>
          <a:lstStyle/>
          <a:p>
            <a:r>
              <a:rPr lang="en-US" sz="3600" dirty="0">
                <a:latin typeface="+mj-lt"/>
              </a:rPr>
              <a:t>Traffic Function 15.6</a:t>
            </a:r>
            <a:br>
              <a:rPr lang="en-US" sz="3600" dirty="0">
                <a:latin typeface="+mj-lt"/>
              </a:rPr>
            </a:br>
            <a:r>
              <a:rPr lang="en-US" sz="3600" dirty="0">
                <a:latin typeface="+mj-lt"/>
              </a:rPr>
              <a:t>Hazardous Road Conditions</a:t>
            </a:r>
          </a:p>
        </p:txBody>
      </p:sp>
      <p:sp>
        <p:nvSpPr>
          <p:cNvPr id="3" name="Subtitle 2"/>
          <p:cNvSpPr>
            <a:spLocks noGrp="1"/>
          </p:cNvSpPr>
          <p:nvPr>
            <p:ph type="subTitle" idx="4294967295"/>
          </p:nvPr>
        </p:nvSpPr>
        <p:spPr>
          <a:xfrm>
            <a:off x="876300" y="2362200"/>
            <a:ext cx="7391400" cy="990600"/>
          </a:xfrm>
        </p:spPr>
        <p:txBody>
          <a:bodyPr>
            <a:noAutofit/>
          </a:bodyPr>
          <a:lstStyle/>
          <a:p>
            <a:pPr marL="0" indent="0">
              <a:lnSpc>
                <a:spcPct val="100000"/>
              </a:lnSpc>
              <a:spcAft>
                <a:spcPts val="1200"/>
              </a:spcAft>
              <a:buNone/>
            </a:pPr>
            <a:r>
              <a:rPr lang="en-US" sz="3000" b="1" cap="small" dirty="0">
                <a:solidFill>
                  <a:srgbClr val="000000"/>
                </a:solidFill>
              </a:rPr>
              <a:t>The agency has procedures to take timely action to address hazardous road conditions.</a:t>
            </a:r>
          </a:p>
          <a:p>
            <a:pPr>
              <a:lnSpc>
                <a:spcPct val="100000"/>
              </a:lnSpc>
              <a:spcAft>
                <a:spcPts val="1200"/>
              </a:spcAft>
            </a:pPr>
            <a:endParaRPr lang="en-US" sz="3000" b="1" cap="all" dirty="0">
              <a:solidFill>
                <a:srgbClr val="000000"/>
              </a:solidFill>
              <a:latin typeface="Calisto MT" panose="02040603050505030304" pitchFamily="18" charset="0"/>
            </a:endParaRPr>
          </a:p>
        </p:txBody>
      </p:sp>
      <p:sp>
        <p:nvSpPr>
          <p:cNvPr id="4" name="TextBox 3"/>
          <p:cNvSpPr txBox="1"/>
          <p:nvPr/>
        </p:nvSpPr>
        <p:spPr>
          <a:xfrm>
            <a:off x="878609" y="4114800"/>
            <a:ext cx="5793702" cy="1538883"/>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Policy or procedure that meets standard</a:t>
            </a:r>
          </a:p>
          <a:p>
            <a:pPr marL="342900" indent="-342900">
              <a:spcAft>
                <a:spcPts val="600"/>
              </a:spcAft>
              <a:buClr>
                <a:srgbClr val="3878CF"/>
              </a:buClr>
              <a:buFont typeface="Wingdings" panose="05000000000000000000" pitchFamily="2" charset="2"/>
              <a:buChar char="v"/>
            </a:pPr>
            <a:r>
              <a:rPr lang="en-US" sz="2400" dirty="0"/>
              <a:t>Interview with Officer/Deputy or Sergeant</a:t>
            </a:r>
          </a:p>
        </p:txBody>
      </p:sp>
    </p:spTree>
    <p:extLst>
      <p:ext uri="{BB962C8B-B14F-4D97-AF65-F5344CB8AC3E}">
        <p14:creationId xmlns:p14="http://schemas.microsoft.com/office/powerpoint/2010/main" val="2086103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noAutofit/>
          </a:bodyPr>
          <a:lstStyle/>
          <a:p>
            <a:r>
              <a:rPr lang="en-US" sz="3600" dirty="0">
                <a:latin typeface="+mj-lt"/>
              </a:rPr>
              <a:t>Patrol Function 15.7</a:t>
            </a:r>
            <a:br>
              <a:rPr lang="en-US" sz="3600" dirty="0">
                <a:latin typeface="+mj-lt"/>
              </a:rPr>
            </a:br>
            <a:r>
              <a:rPr lang="en-US" sz="3600" dirty="0">
                <a:latin typeface="+mj-lt"/>
              </a:rPr>
              <a:t>Domestic Violence Investigations</a:t>
            </a:r>
          </a:p>
        </p:txBody>
      </p:sp>
      <p:sp>
        <p:nvSpPr>
          <p:cNvPr id="3" name="Subtitle 2"/>
          <p:cNvSpPr>
            <a:spLocks noGrp="1"/>
          </p:cNvSpPr>
          <p:nvPr>
            <p:ph type="subTitle" idx="4294967295"/>
          </p:nvPr>
        </p:nvSpPr>
        <p:spPr>
          <a:xfrm>
            <a:off x="990600" y="2339109"/>
            <a:ext cx="7162800" cy="1371600"/>
          </a:xfrm>
        </p:spPr>
        <p:txBody>
          <a:bodyPr>
            <a:normAutofit/>
          </a:bodyPr>
          <a:lstStyle/>
          <a:p>
            <a:pPr marL="0" indent="0">
              <a:lnSpc>
                <a:spcPct val="100000"/>
              </a:lnSpc>
              <a:spcAft>
                <a:spcPts val="1200"/>
              </a:spcAft>
              <a:buNone/>
            </a:pPr>
            <a:r>
              <a:rPr lang="en-US" sz="3000" b="1" cap="small" dirty="0">
                <a:solidFill>
                  <a:srgbClr val="000000"/>
                </a:solidFill>
                <a:latin typeface="+mj-lt"/>
              </a:rPr>
              <a:t>The agency has procedures for responding to and investigating domestic violence calls. </a:t>
            </a:r>
          </a:p>
          <a:p>
            <a:endParaRPr lang="en-US" dirty="0">
              <a:solidFill>
                <a:srgbClr val="000000"/>
              </a:solidFill>
            </a:endParaRPr>
          </a:p>
        </p:txBody>
      </p:sp>
      <p:sp>
        <p:nvSpPr>
          <p:cNvPr id="4" name="TextBox 3"/>
          <p:cNvSpPr txBox="1"/>
          <p:nvPr/>
        </p:nvSpPr>
        <p:spPr>
          <a:xfrm>
            <a:off x="1143000" y="4419600"/>
            <a:ext cx="4343400" cy="1538883"/>
          </a:xfrm>
          <a:prstGeom prst="rect">
            <a:avLst/>
          </a:prstGeom>
          <a:noFill/>
          <a:ln w="12700">
            <a:noFill/>
            <a:prstDash val="sysDot"/>
          </a:ln>
        </p:spPr>
        <p:txBody>
          <a:bodyPr wrap="square" rtlCol="0">
            <a:spAutoFit/>
          </a:bodyPr>
          <a:lstStyle/>
          <a:p>
            <a:pPr>
              <a:lnSpc>
                <a:spcPct val="150000"/>
              </a:lnSpc>
              <a:spcAft>
                <a:spcPts val="600"/>
              </a:spcAft>
              <a:buClr>
                <a:srgbClr val="3878CF"/>
              </a:buClr>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Policy that meets standard</a:t>
            </a:r>
          </a:p>
          <a:p>
            <a:pPr marL="342900" indent="-342900">
              <a:spcAft>
                <a:spcPts val="600"/>
              </a:spcAft>
              <a:buClr>
                <a:srgbClr val="3878CF"/>
              </a:buClr>
              <a:buFont typeface="Wingdings" panose="05000000000000000000" pitchFamily="2" charset="2"/>
              <a:buChar char="v"/>
            </a:pPr>
            <a:r>
              <a:rPr lang="en-US" sz="2400" dirty="0"/>
              <a:t>Copy of DV case report</a:t>
            </a:r>
          </a:p>
        </p:txBody>
      </p:sp>
    </p:spTree>
    <p:extLst>
      <p:ext uri="{BB962C8B-B14F-4D97-AF65-F5344CB8AC3E}">
        <p14:creationId xmlns:p14="http://schemas.microsoft.com/office/powerpoint/2010/main" val="2075345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447800"/>
          </a:xfrm>
        </p:spPr>
        <p:txBody>
          <a:bodyPr>
            <a:noAutofit/>
          </a:bodyPr>
          <a:lstStyle/>
          <a:p>
            <a:r>
              <a:rPr lang="en-US" sz="3600" dirty="0">
                <a:latin typeface="+mj-lt"/>
              </a:rPr>
              <a:t>Patrol Function 15.8</a:t>
            </a:r>
            <a:br>
              <a:rPr lang="en-US" sz="3600" dirty="0">
                <a:latin typeface="+mj-lt"/>
              </a:rPr>
            </a:br>
            <a:r>
              <a:rPr lang="en-US" sz="3600" dirty="0">
                <a:latin typeface="+mj-lt"/>
              </a:rPr>
              <a:t>Public Alert Systems</a:t>
            </a:r>
          </a:p>
        </p:txBody>
      </p:sp>
      <p:sp>
        <p:nvSpPr>
          <p:cNvPr id="3" name="Subtitle 2"/>
          <p:cNvSpPr>
            <a:spLocks noGrp="1"/>
          </p:cNvSpPr>
          <p:nvPr>
            <p:ph type="subTitle" idx="4294967295"/>
          </p:nvPr>
        </p:nvSpPr>
        <p:spPr>
          <a:xfrm>
            <a:off x="1981200" y="2154382"/>
            <a:ext cx="5181600" cy="1219200"/>
          </a:xfrm>
        </p:spPr>
        <p:txBody>
          <a:bodyPr>
            <a:normAutofit/>
          </a:bodyPr>
          <a:lstStyle/>
          <a:p>
            <a:pPr marL="0" indent="0">
              <a:lnSpc>
                <a:spcPct val="100000"/>
              </a:lnSpc>
              <a:spcAft>
                <a:spcPts val="1200"/>
              </a:spcAft>
              <a:buNone/>
            </a:pPr>
            <a:r>
              <a:rPr lang="en-US" sz="3000" b="1" cap="small" dirty="0">
                <a:solidFill>
                  <a:srgbClr val="000000"/>
                </a:solidFill>
              </a:rPr>
              <a:t>The agency has procedures for</a:t>
            </a:r>
            <a:br>
              <a:rPr lang="en-US" sz="3000" b="1" cap="small" dirty="0">
                <a:solidFill>
                  <a:srgbClr val="000000"/>
                </a:solidFill>
              </a:rPr>
            </a:br>
            <a:r>
              <a:rPr lang="en-US" sz="3000" b="1" cap="small" dirty="0">
                <a:solidFill>
                  <a:srgbClr val="000000"/>
                </a:solidFill>
              </a:rPr>
              <a:t>utilizing Public Alert Systems.</a:t>
            </a:r>
          </a:p>
          <a:p>
            <a:endParaRPr lang="en-US" dirty="0">
              <a:solidFill>
                <a:srgbClr val="000000"/>
              </a:solidFill>
            </a:endParaRPr>
          </a:p>
        </p:txBody>
      </p:sp>
      <p:sp>
        <p:nvSpPr>
          <p:cNvPr id="5" name="TextBox 4"/>
          <p:cNvSpPr txBox="1"/>
          <p:nvPr/>
        </p:nvSpPr>
        <p:spPr>
          <a:xfrm>
            <a:off x="1008480" y="3733800"/>
            <a:ext cx="7678320" cy="2569934"/>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 </a:t>
            </a:r>
          </a:p>
          <a:p>
            <a:pPr marL="342900" indent="-342900">
              <a:buClr>
                <a:srgbClr val="FF0000"/>
              </a:buClr>
              <a:buFont typeface="Wingdings" panose="05000000000000000000" pitchFamily="2" charset="2"/>
              <a:buChar char="v"/>
            </a:pPr>
            <a:r>
              <a:rPr lang="en-US" sz="2300" dirty="0">
                <a:solidFill>
                  <a:srgbClr val="FF0000"/>
                </a:solidFill>
              </a:rPr>
              <a:t>Policy that meets standard</a:t>
            </a:r>
          </a:p>
          <a:p>
            <a:pPr marL="800100" lvl="1" indent="-342900">
              <a:buClr>
                <a:srgbClr val="FF0000"/>
              </a:buClr>
              <a:buFont typeface="Arial" panose="020B0604020202020204" pitchFamily="34" charset="0"/>
              <a:buChar char="•"/>
            </a:pPr>
            <a:r>
              <a:rPr lang="en-US" sz="2300" u="sng" dirty="0">
                <a:solidFill>
                  <a:srgbClr val="FF0000"/>
                </a:solidFill>
              </a:rPr>
              <a:t>Does the policy contain the most updated Public Alert </a:t>
            </a:r>
            <a:br>
              <a:rPr lang="en-US" sz="2300" u="sng" dirty="0">
                <a:solidFill>
                  <a:srgbClr val="FF0000"/>
                </a:solidFill>
              </a:rPr>
            </a:br>
            <a:r>
              <a:rPr lang="en-US" sz="2300" u="sng" dirty="0">
                <a:solidFill>
                  <a:srgbClr val="FF0000"/>
                </a:solidFill>
              </a:rPr>
              <a:t>language (Amber, Blue, Silver/Missing Exploited person)</a:t>
            </a:r>
          </a:p>
          <a:p>
            <a:pPr marL="342900" indent="-342900">
              <a:spcAft>
                <a:spcPts val="600"/>
              </a:spcAft>
              <a:buClr>
                <a:srgbClr val="3878CF"/>
              </a:buClr>
              <a:buFont typeface="Wingdings" panose="05000000000000000000" pitchFamily="2" charset="2"/>
              <a:buChar char="v"/>
            </a:pPr>
            <a:r>
              <a:rPr lang="en-US" sz="2300" dirty="0"/>
              <a:t>Case report with Public Alert documentation</a:t>
            </a:r>
          </a:p>
          <a:p>
            <a:pPr marL="342900" indent="-342900">
              <a:spcAft>
                <a:spcPts val="600"/>
              </a:spcAft>
              <a:buClr>
                <a:srgbClr val="3878CF"/>
              </a:buClr>
              <a:buFont typeface="Wingdings" panose="05000000000000000000" pitchFamily="2" charset="2"/>
              <a:buChar char="v"/>
            </a:pPr>
            <a:r>
              <a:rPr lang="en-US" sz="2300" dirty="0"/>
              <a:t>Memo to file if no incidents</a:t>
            </a:r>
          </a:p>
        </p:txBody>
      </p:sp>
    </p:spTree>
    <p:extLst>
      <p:ext uri="{BB962C8B-B14F-4D97-AF65-F5344CB8AC3E}">
        <p14:creationId xmlns:p14="http://schemas.microsoft.com/office/powerpoint/2010/main" val="2266239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lstStyle/>
          <a:p>
            <a:r>
              <a:rPr lang="en-US" sz="3600" dirty="0"/>
              <a:t>Role and Authority 2.2</a:t>
            </a:r>
            <a:br>
              <a:rPr lang="en-US" sz="3600" dirty="0"/>
            </a:br>
            <a:r>
              <a:rPr lang="en-US" sz="3600" dirty="0"/>
              <a:t>Statutory Authorization</a:t>
            </a:r>
          </a:p>
        </p:txBody>
      </p:sp>
      <p:sp>
        <p:nvSpPr>
          <p:cNvPr id="3" name="Slide Number Placeholder 2"/>
          <p:cNvSpPr>
            <a:spLocks noGrp="1"/>
          </p:cNvSpPr>
          <p:nvPr>
            <p:ph type="sldNum" sz="quarter" idx="12"/>
          </p:nvPr>
        </p:nvSpPr>
        <p:spPr/>
        <p:txBody>
          <a:bodyPr/>
          <a:lstStyle/>
          <a:p>
            <a:fld id="{E652699A-549B-45A1-BA81-4020695B5A36}" type="slidenum">
              <a:rPr lang="en-US" smtClean="0"/>
              <a:pPr/>
              <a:t>11</a:t>
            </a:fld>
            <a:endParaRPr lang="en-US" dirty="0"/>
          </a:p>
        </p:txBody>
      </p:sp>
      <p:sp>
        <p:nvSpPr>
          <p:cNvPr id="4" name="Subtitle 2"/>
          <p:cNvSpPr txBox="1">
            <a:spLocks/>
          </p:cNvSpPr>
          <p:nvPr/>
        </p:nvSpPr>
        <p:spPr>
          <a:xfrm>
            <a:off x="838200" y="1981200"/>
            <a:ext cx="7505700" cy="1371600"/>
          </a:xfrm>
          <a:prstGeom prst="rect">
            <a:avLst/>
          </a:prstGeom>
        </p:spPr>
        <p:txBody>
          <a:bodyPr>
            <a:norm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b="1" cap="small" dirty="0">
                <a:solidFill>
                  <a:schemeClr val="tx1"/>
                </a:solidFill>
              </a:rPr>
              <a:t>Statutory authorization for the agency to perform law enforcement services is identified by the laws of the state of Washington and/or local ordinance.</a:t>
            </a:r>
          </a:p>
          <a:p>
            <a:endParaRPr lang="en-US" dirty="0"/>
          </a:p>
          <a:p>
            <a:endParaRPr lang="en-US" dirty="0"/>
          </a:p>
          <a:p>
            <a:endParaRPr lang="en-US" dirty="0"/>
          </a:p>
        </p:txBody>
      </p:sp>
      <p:sp>
        <p:nvSpPr>
          <p:cNvPr id="5" name="TextBox 4"/>
          <p:cNvSpPr txBox="1"/>
          <p:nvPr/>
        </p:nvSpPr>
        <p:spPr>
          <a:xfrm>
            <a:off x="990600" y="3581400"/>
            <a:ext cx="7239000" cy="2354491"/>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Copy of RCW or City/County ordinance</a:t>
            </a:r>
          </a:p>
          <a:p>
            <a:pPr marL="342900" indent="-342900">
              <a:spcAft>
                <a:spcPts val="600"/>
              </a:spcAft>
              <a:buClr>
                <a:srgbClr val="3878CF"/>
              </a:buClr>
              <a:buFont typeface="Wingdings" panose="05000000000000000000" pitchFamily="2" charset="2"/>
              <a:buChar char="v"/>
            </a:pPr>
            <a:r>
              <a:rPr lang="en-US" sz="2400" dirty="0"/>
              <a:t>City Policy language that refers to authority to law enforcement in jurisdiction.</a:t>
            </a:r>
          </a:p>
          <a:p>
            <a:pPr marL="342900" indent="-342900">
              <a:spcAft>
                <a:spcPts val="600"/>
              </a:spcAft>
              <a:buClr>
                <a:srgbClr val="3878CF"/>
              </a:buClr>
              <a:buFont typeface="Wingdings" panose="05000000000000000000" pitchFamily="2" charset="2"/>
              <a:buChar char="v"/>
            </a:pPr>
            <a:r>
              <a:rPr lang="en-US" sz="2400" dirty="0"/>
              <a:t>Any case report showing LE activities</a:t>
            </a:r>
          </a:p>
        </p:txBody>
      </p:sp>
    </p:spTree>
    <p:extLst>
      <p:ext uri="{BB962C8B-B14F-4D97-AF65-F5344CB8AC3E}">
        <p14:creationId xmlns:p14="http://schemas.microsoft.com/office/powerpoint/2010/main" val="8366807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noAutofit/>
          </a:bodyPr>
          <a:lstStyle/>
          <a:p>
            <a:r>
              <a:rPr lang="en-US" sz="4000" dirty="0">
                <a:latin typeface="+mj-lt"/>
              </a:rPr>
              <a:t>Patrol Function 15.9</a:t>
            </a:r>
            <a:br>
              <a:rPr lang="en-US" dirty="0">
                <a:latin typeface="+mj-lt"/>
              </a:rPr>
            </a:br>
            <a:r>
              <a:rPr lang="en-US" dirty="0">
                <a:latin typeface="+mj-lt"/>
              </a:rPr>
              <a:t>Responding to the Mentally Ill</a:t>
            </a:r>
          </a:p>
        </p:txBody>
      </p:sp>
      <p:sp>
        <p:nvSpPr>
          <p:cNvPr id="3" name="Subtitle 2"/>
          <p:cNvSpPr>
            <a:spLocks noGrp="1"/>
          </p:cNvSpPr>
          <p:nvPr>
            <p:ph type="subTitle" idx="4294967295"/>
          </p:nvPr>
        </p:nvSpPr>
        <p:spPr>
          <a:xfrm>
            <a:off x="838200" y="2209800"/>
            <a:ext cx="7467600" cy="1752600"/>
          </a:xfrm>
        </p:spPr>
        <p:txBody>
          <a:bodyPr>
            <a:noAutofit/>
          </a:bodyPr>
          <a:lstStyle/>
          <a:p>
            <a:pPr marL="0" indent="0">
              <a:lnSpc>
                <a:spcPct val="100000"/>
              </a:lnSpc>
              <a:spcAft>
                <a:spcPts val="1200"/>
              </a:spcAft>
              <a:buNone/>
            </a:pPr>
            <a:r>
              <a:rPr lang="en-US" b="1" cap="small" dirty="0">
                <a:solidFill>
                  <a:srgbClr val="000000"/>
                </a:solidFill>
              </a:rPr>
              <a:t>The agency has procedures for the handling of mentally ill individuals, including those pending criminal charges and mental health commitment.</a:t>
            </a:r>
          </a:p>
        </p:txBody>
      </p:sp>
      <p:sp>
        <p:nvSpPr>
          <p:cNvPr id="4" name="TextBox 3"/>
          <p:cNvSpPr txBox="1"/>
          <p:nvPr/>
        </p:nvSpPr>
        <p:spPr>
          <a:xfrm>
            <a:off x="838200" y="3962400"/>
            <a:ext cx="6704880" cy="2277547"/>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Policy/Procedure/Directive that meets standard</a:t>
            </a:r>
          </a:p>
          <a:p>
            <a:pPr marL="742950" lvl="1" indent="-285750">
              <a:buFont typeface="Arial" panose="020B0604020202020204" pitchFamily="34" charset="0"/>
              <a:buChar char="•"/>
            </a:pPr>
            <a:r>
              <a:rPr lang="en-US" sz="2400" dirty="0">
                <a:solidFill>
                  <a:srgbClr val="FF0000"/>
                </a:solidFill>
              </a:rPr>
              <a:t>Be aware of the language related to offenders awaiting trial or serving mental health commitments</a:t>
            </a:r>
          </a:p>
        </p:txBody>
      </p:sp>
    </p:spTree>
    <p:extLst>
      <p:ext uri="{BB962C8B-B14F-4D97-AF65-F5344CB8AC3E}">
        <p14:creationId xmlns:p14="http://schemas.microsoft.com/office/powerpoint/2010/main" val="683357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417260"/>
          </a:xfrm>
        </p:spPr>
        <p:txBody>
          <a:bodyPr>
            <a:noAutofit/>
          </a:bodyPr>
          <a:lstStyle/>
          <a:p>
            <a:r>
              <a:rPr lang="en-US" sz="3600" dirty="0">
                <a:latin typeface="+mj-lt"/>
              </a:rPr>
              <a:t>Patrol Function 15.10</a:t>
            </a:r>
            <a:br>
              <a:rPr lang="en-US" sz="3600" dirty="0">
                <a:latin typeface="+mj-lt"/>
              </a:rPr>
            </a:br>
            <a:r>
              <a:rPr lang="en-US" sz="3600" dirty="0">
                <a:latin typeface="+mj-lt"/>
              </a:rPr>
              <a:t>Mental Health Referrals</a:t>
            </a:r>
          </a:p>
        </p:txBody>
      </p:sp>
      <p:sp>
        <p:nvSpPr>
          <p:cNvPr id="4" name="TextBox 3"/>
          <p:cNvSpPr txBox="1"/>
          <p:nvPr/>
        </p:nvSpPr>
        <p:spPr>
          <a:xfrm>
            <a:off x="990600" y="3733800"/>
            <a:ext cx="7086600" cy="2754600"/>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Policy that meets standard</a:t>
            </a:r>
          </a:p>
          <a:p>
            <a:pPr marL="342900" indent="-342900">
              <a:spcAft>
                <a:spcPts val="600"/>
              </a:spcAft>
              <a:buClr>
                <a:srgbClr val="3878CF"/>
              </a:buClr>
              <a:buFont typeface="Wingdings" panose="05000000000000000000" pitchFamily="2" charset="2"/>
              <a:buChar char="v"/>
            </a:pPr>
            <a:r>
              <a:rPr lang="en-US" sz="2300" dirty="0"/>
              <a:t>Redacted case reports or referral/commitment documents</a:t>
            </a:r>
          </a:p>
          <a:p>
            <a:pPr lvl="1">
              <a:spcAft>
                <a:spcPts val="600"/>
              </a:spcAft>
            </a:pPr>
            <a:r>
              <a:rPr lang="en-US" sz="2300" b="1" dirty="0"/>
              <a:t>NOTE:  </a:t>
            </a:r>
            <a:r>
              <a:rPr lang="en-US" sz="2300" dirty="0"/>
              <a:t>Ensure officers are aware of police responsibilities when handling suicidal subjects.</a:t>
            </a:r>
            <a:r>
              <a:rPr lang="en-US" sz="2400" dirty="0">
                <a:solidFill>
                  <a:srgbClr val="FF0000"/>
                </a:solidFill>
              </a:rPr>
              <a:t>	</a:t>
            </a:r>
            <a:r>
              <a:rPr lang="en-US" dirty="0">
                <a:solidFill>
                  <a:srgbClr val="FF0000"/>
                </a:solidFill>
              </a:rPr>
              <a:t>	</a:t>
            </a:r>
          </a:p>
        </p:txBody>
      </p:sp>
      <p:sp>
        <p:nvSpPr>
          <p:cNvPr id="5" name="Rectangle 4"/>
          <p:cNvSpPr/>
          <p:nvPr/>
        </p:nvSpPr>
        <p:spPr>
          <a:xfrm>
            <a:off x="914400" y="1905000"/>
            <a:ext cx="7315200" cy="1384995"/>
          </a:xfrm>
          <a:prstGeom prst="rect">
            <a:avLst/>
          </a:prstGeom>
        </p:spPr>
        <p:txBody>
          <a:bodyPr wrap="square">
            <a:spAutoFit/>
          </a:bodyPr>
          <a:lstStyle/>
          <a:p>
            <a:pPr>
              <a:spcAft>
                <a:spcPts val="1200"/>
              </a:spcAft>
            </a:pPr>
            <a:r>
              <a:rPr lang="en-US" sz="2800" b="1" cap="small" dirty="0"/>
              <a:t>The agency has policy that addresses referral of subjects to a mental health agency after receiving a report of threatened or attempted suicide</a:t>
            </a:r>
          </a:p>
        </p:txBody>
      </p:sp>
    </p:spTree>
    <p:extLst>
      <p:ext uri="{BB962C8B-B14F-4D97-AF65-F5344CB8AC3E}">
        <p14:creationId xmlns:p14="http://schemas.microsoft.com/office/powerpoint/2010/main" val="2360886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noAutofit/>
          </a:bodyPr>
          <a:lstStyle/>
          <a:p>
            <a:r>
              <a:rPr lang="en-US" sz="3600" dirty="0">
                <a:latin typeface="+mj-lt"/>
              </a:rPr>
              <a:t>Patrol Function 15.11</a:t>
            </a:r>
            <a:br>
              <a:rPr lang="en-US" sz="3600" dirty="0">
                <a:latin typeface="+mj-lt"/>
              </a:rPr>
            </a:br>
            <a:r>
              <a:rPr lang="en-US" sz="3600" dirty="0">
                <a:latin typeface="+mj-lt"/>
              </a:rPr>
              <a:t>Eyewitness Identification</a:t>
            </a:r>
          </a:p>
        </p:txBody>
      </p:sp>
      <p:sp>
        <p:nvSpPr>
          <p:cNvPr id="3" name="Subtitle 2"/>
          <p:cNvSpPr>
            <a:spLocks noGrp="1"/>
          </p:cNvSpPr>
          <p:nvPr>
            <p:ph type="subTitle" idx="4294967295"/>
          </p:nvPr>
        </p:nvSpPr>
        <p:spPr>
          <a:xfrm>
            <a:off x="952500" y="1981200"/>
            <a:ext cx="7239000" cy="1752600"/>
          </a:xfrm>
        </p:spPr>
        <p:txBody>
          <a:bodyPr>
            <a:noAutofit/>
          </a:bodyPr>
          <a:lstStyle/>
          <a:p>
            <a:pPr marL="0" indent="0">
              <a:lnSpc>
                <a:spcPct val="110000"/>
              </a:lnSpc>
              <a:spcAft>
                <a:spcPts val="1200"/>
              </a:spcAft>
              <a:buNone/>
            </a:pPr>
            <a:r>
              <a:rPr lang="en-US" b="1" cap="small" dirty="0">
                <a:solidFill>
                  <a:srgbClr val="000000"/>
                </a:solidFill>
              </a:rPr>
              <a:t>The agency has policy(s) covering eyewitness identification including the presentation of photo arrays and physical lineups.</a:t>
            </a:r>
          </a:p>
        </p:txBody>
      </p:sp>
      <p:sp>
        <p:nvSpPr>
          <p:cNvPr id="4" name="TextBox 3"/>
          <p:cNvSpPr txBox="1"/>
          <p:nvPr/>
        </p:nvSpPr>
        <p:spPr>
          <a:xfrm>
            <a:off x="952500" y="4114800"/>
            <a:ext cx="6513771" cy="1862048"/>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Policy/Procedure/Directive that meets standard</a:t>
            </a:r>
          </a:p>
          <a:p>
            <a:pPr marL="342900" indent="-342900">
              <a:buClr>
                <a:srgbClr val="3878CF"/>
              </a:buClr>
              <a:buFont typeface="Wingdings" panose="05000000000000000000" pitchFamily="2" charset="2"/>
              <a:buChar char="v"/>
            </a:pPr>
            <a:r>
              <a:rPr lang="en-US" sz="2300" dirty="0"/>
              <a:t>Case or investigative follow up reports identifying </a:t>
            </a:r>
            <a:br>
              <a:rPr lang="en-US" sz="2300" dirty="0"/>
            </a:br>
            <a:r>
              <a:rPr lang="en-US" sz="2300" dirty="0"/>
              <a:t>delivery of identification method.</a:t>
            </a:r>
            <a:r>
              <a:rPr lang="en-US" sz="2300" dirty="0">
                <a:solidFill>
                  <a:srgbClr val="FF0000"/>
                </a:solidFill>
              </a:rPr>
              <a:t>		</a:t>
            </a:r>
          </a:p>
        </p:txBody>
      </p:sp>
    </p:spTree>
    <p:extLst>
      <p:ext uri="{BB962C8B-B14F-4D97-AF65-F5344CB8AC3E}">
        <p14:creationId xmlns:p14="http://schemas.microsoft.com/office/powerpoint/2010/main" val="939713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3600" dirty="0">
                <a:latin typeface="+mj-lt"/>
              </a:rPr>
              <a:t>Patrol Function 15.12</a:t>
            </a:r>
            <a:br>
              <a:rPr lang="en-US" sz="3600" dirty="0">
                <a:latin typeface="+mj-lt"/>
              </a:rPr>
            </a:br>
            <a:r>
              <a:rPr lang="en-US" sz="3600" dirty="0">
                <a:latin typeface="+mj-lt"/>
              </a:rPr>
              <a:t>Protection Orders (updated 5/2022)</a:t>
            </a:r>
          </a:p>
        </p:txBody>
      </p:sp>
      <p:sp>
        <p:nvSpPr>
          <p:cNvPr id="3" name="Subtitle 2"/>
          <p:cNvSpPr>
            <a:spLocks noGrp="1"/>
          </p:cNvSpPr>
          <p:nvPr>
            <p:ph type="subTitle" idx="4294967295"/>
          </p:nvPr>
        </p:nvSpPr>
        <p:spPr>
          <a:xfrm>
            <a:off x="685800" y="1676400"/>
            <a:ext cx="7620000" cy="2544618"/>
          </a:xfrm>
        </p:spPr>
        <p:txBody>
          <a:bodyPr>
            <a:noAutofit/>
          </a:bodyPr>
          <a:lstStyle/>
          <a:p>
            <a:pPr marL="0" indent="0">
              <a:lnSpc>
                <a:spcPct val="100000"/>
              </a:lnSpc>
              <a:spcAft>
                <a:spcPts val="1200"/>
              </a:spcAft>
              <a:buNone/>
            </a:pPr>
            <a:r>
              <a:rPr lang="en-US" sz="2500" b="1" cap="small" dirty="0">
                <a:solidFill>
                  <a:srgbClr val="000000"/>
                </a:solidFill>
              </a:rPr>
              <a:t>Agency has policy </a:t>
            </a:r>
            <a:r>
              <a:rPr lang="en-US" sz="2500" b="1" cap="small" dirty="0">
                <a:solidFill>
                  <a:srgbClr val="FF0000"/>
                </a:solidFill>
              </a:rPr>
              <a:t>and provides training </a:t>
            </a:r>
            <a:r>
              <a:rPr lang="en-US" sz="2500" b="1" cap="small" dirty="0">
                <a:solidFill>
                  <a:srgbClr val="000000"/>
                </a:solidFill>
              </a:rPr>
              <a:t>on the service of protection orders, Extreme Risk Protection Orders (ERPOs), and orders to surrender weapons. Policy directs personnel to </a:t>
            </a:r>
            <a:r>
              <a:rPr lang="en-US" sz="2500" b="1" i="1" u="sng" cap="small" dirty="0">
                <a:solidFill>
                  <a:srgbClr val="000000"/>
                </a:solidFill>
              </a:rPr>
              <a:t>attempt personal service not more than 10 </a:t>
            </a:r>
            <a:r>
              <a:rPr lang="en-US" sz="2500" b="1" cap="small" dirty="0">
                <a:solidFill>
                  <a:srgbClr val="000000"/>
                </a:solidFill>
              </a:rPr>
              <a:t>days after the agency has received the order (RCW 7.94.060). </a:t>
            </a:r>
          </a:p>
        </p:txBody>
      </p:sp>
      <p:sp>
        <p:nvSpPr>
          <p:cNvPr id="4" name="TextBox 3"/>
          <p:cNvSpPr txBox="1"/>
          <p:nvPr/>
        </p:nvSpPr>
        <p:spPr>
          <a:xfrm>
            <a:off x="838200" y="4419600"/>
            <a:ext cx="7086600" cy="2046714"/>
          </a:xfrm>
          <a:prstGeom prst="rect">
            <a:avLst/>
          </a:prstGeom>
          <a:noFill/>
          <a:ln w="12700">
            <a:noFill/>
            <a:prstDash val="sysDot"/>
          </a:ln>
        </p:spPr>
        <p:txBody>
          <a:bodyPr wrap="square" rtlCol="0">
            <a:spAutoFit/>
          </a:bodyPr>
          <a:lstStyle/>
          <a:p>
            <a:pPr>
              <a:spcAft>
                <a:spcPts val="600"/>
              </a:spcAft>
            </a:pPr>
            <a:r>
              <a:rPr lang="en-US" sz="2300" b="1" cap="small" dirty="0"/>
              <a:t>Evidence/Proof of Compliance </a:t>
            </a:r>
          </a:p>
          <a:p>
            <a:pPr marL="285750" indent="-285750">
              <a:spcAft>
                <a:spcPts val="600"/>
              </a:spcAft>
              <a:buClr>
                <a:srgbClr val="3878CF"/>
              </a:buClr>
              <a:buFont typeface="Wingdings" panose="05000000000000000000" pitchFamily="2" charset="2"/>
              <a:buChar char="v"/>
            </a:pPr>
            <a:r>
              <a:rPr lang="en-US" sz="2200" dirty="0"/>
              <a:t>Policy/Procedure/Directive that meets standard</a:t>
            </a:r>
          </a:p>
          <a:p>
            <a:pPr marL="285750" indent="-285750">
              <a:spcAft>
                <a:spcPts val="600"/>
              </a:spcAft>
              <a:buClr>
                <a:srgbClr val="3878CF"/>
              </a:buClr>
              <a:buFont typeface="Wingdings" panose="05000000000000000000" pitchFamily="2" charset="2"/>
              <a:buChar char="v"/>
            </a:pPr>
            <a:r>
              <a:rPr lang="en-US" sz="2200" dirty="0"/>
              <a:t>Training lesson plan or related documents and roster of attendees</a:t>
            </a:r>
          </a:p>
          <a:p>
            <a:pPr marL="285750" indent="-285750">
              <a:spcAft>
                <a:spcPts val="600"/>
              </a:spcAft>
              <a:buClr>
                <a:srgbClr val="3878CF"/>
              </a:buClr>
              <a:buFont typeface="Wingdings" panose="05000000000000000000" pitchFamily="2" charset="2"/>
              <a:buChar char="v"/>
            </a:pPr>
            <a:r>
              <a:rPr lang="en-US" sz="2200" dirty="0"/>
              <a:t>Redacted case reports or memo to file</a:t>
            </a:r>
            <a:r>
              <a:rPr lang="en-US" sz="2300" dirty="0">
                <a:solidFill>
                  <a:srgbClr val="FF0000"/>
                </a:solidFill>
                <a:latin typeface="Calisto MT" panose="02040603050505030304" pitchFamily="18" charset="0"/>
              </a:rPr>
              <a:t>	</a:t>
            </a:r>
          </a:p>
        </p:txBody>
      </p:sp>
    </p:spTree>
    <p:extLst>
      <p:ext uri="{BB962C8B-B14F-4D97-AF65-F5344CB8AC3E}">
        <p14:creationId xmlns:p14="http://schemas.microsoft.com/office/powerpoint/2010/main" val="1147616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Investigative Function 16.1</a:t>
            </a:r>
            <a:br>
              <a:rPr lang="en-US" sz="3600" dirty="0">
                <a:latin typeface="+mj-lt"/>
              </a:rPr>
            </a:br>
            <a:r>
              <a:rPr lang="en-US" sz="3600" dirty="0">
                <a:latin typeface="+mj-lt"/>
              </a:rPr>
              <a:t>Case Management System</a:t>
            </a:r>
          </a:p>
        </p:txBody>
      </p:sp>
      <p:sp>
        <p:nvSpPr>
          <p:cNvPr id="3" name="Subtitle 2"/>
          <p:cNvSpPr>
            <a:spLocks noGrp="1"/>
          </p:cNvSpPr>
          <p:nvPr>
            <p:ph type="subTitle" idx="4294967295"/>
          </p:nvPr>
        </p:nvSpPr>
        <p:spPr>
          <a:xfrm>
            <a:off x="838200" y="2133600"/>
            <a:ext cx="7467600" cy="1371600"/>
          </a:xfrm>
        </p:spPr>
        <p:txBody>
          <a:bodyPr>
            <a:noAutofit/>
          </a:bodyPr>
          <a:lstStyle/>
          <a:p>
            <a:pPr marL="0" indent="0">
              <a:lnSpc>
                <a:spcPct val="100000"/>
              </a:lnSpc>
              <a:spcAft>
                <a:spcPts val="1200"/>
              </a:spcAft>
              <a:buNone/>
            </a:pPr>
            <a:r>
              <a:rPr lang="en-US" sz="3000" b="1" cap="small" dirty="0">
                <a:solidFill>
                  <a:srgbClr val="000000"/>
                </a:solidFill>
              </a:rPr>
              <a:t>The agency utilizes a case management system for screening and assigning incident reports for follow-up investigations.</a:t>
            </a:r>
          </a:p>
          <a:p>
            <a:pPr>
              <a:lnSpc>
                <a:spcPct val="100000"/>
              </a:lnSpc>
              <a:spcAft>
                <a:spcPts val="1200"/>
              </a:spcAft>
            </a:pPr>
            <a:endParaRPr lang="en-US" sz="3000" b="1" cap="small" dirty="0">
              <a:latin typeface="Calisto MT" panose="02040603050505030304" pitchFamily="18" charset="0"/>
            </a:endParaRPr>
          </a:p>
        </p:txBody>
      </p:sp>
      <p:sp>
        <p:nvSpPr>
          <p:cNvPr id="5" name="TextBox 4"/>
          <p:cNvSpPr txBox="1"/>
          <p:nvPr/>
        </p:nvSpPr>
        <p:spPr>
          <a:xfrm>
            <a:off x="838200" y="4343400"/>
            <a:ext cx="7611379" cy="1538883"/>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Copy of case management system report for Detective(s)</a:t>
            </a:r>
          </a:p>
          <a:p>
            <a:pPr marL="342900" indent="-342900">
              <a:spcAft>
                <a:spcPts val="600"/>
              </a:spcAft>
              <a:buClr>
                <a:srgbClr val="3878CF"/>
              </a:buClr>
              <a:buFont typeface="Wingdings" panose="05000000000000000000" pitchFamily="2" charset="2"/>
              <a:buChar char="v"/>
            </a:pPr>
            <a:r>
              <a:rPr lang="en-US" sz="2300" dirty="0"/>
              <a:t>Policy to guide/direct employees</a:t>
            </a:r>
          </a:p>
        </p:txBody>
      </p:sp>
    </p:spTree>
    <p:extLst>
      <p:ext uri="{BB962C8B-B14F-4D97-AF65-F5344CB8AC3E}">
        <p14:creationId xmlns:p14="http://schemas.microsoft.com/office/powerpoint/2010/main" val="191175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447800"/>
          </a:xfrm>
        </p:spPr>
        <p:txBody>
          <a:bodyPr>
            <a:noAutofit/>
          </a:bodyPr>
          <a:lstStyle/>
          <a:p>
            <a:r>
              <a:rPr lang="en-US" sz="3600" dirty="0">
                <a:latin typeface="+mj-lt"/>
              </a:rPr>
              <a:t>Investigative Function 16.2</a:t>
            </a:r>
            <a:br>
              <a:rPr lang="en-US" sz="3600" dirty="0">
                <a:latin typeface="+mj-lt"/>
              </a:rPr>
            </a:br>
            <a:r>
              <a:rPr lang="en-US" sz="3600" dirty="0">
                <a:latin typeface="+mj-lt"/>
              </a:rPr>
              <a:t>Elder Abuse Investigations</a:t>
            </a:r>
          </a:p>
        </p:txBody>
      </p:sp>
      <p:sp>
        <p:nvSpPr>
          <p:cNvPr id="3" name="Subtitle 2"/>
          <p:cNvSpPr>
            <a:spLocks noGrp="1"/>
          </p:cNvSpPr>
          <p:nvPr>
            <p:ph type="subTitle" idx="4294967295"/>
          </p:nvPr>
        </p:nvSpPr>
        <p:spPr>
          <a:xfrm>
            <a:off x="1638300" y="2133600"/>
            <a:ext cx="5867400" cy="1066800"/>
          </a:xfrm>
        </p:spPr>
        <p:txBody>
          <a:bodyPr/>
          <a:lstStyle/>
          <a:p>
            <a:pPr marL="0" indent="0">
              <a:lnSpc>
                <a:spcPct val="100000"/>
              </a:lnSpc>
              <a:spcAft>
                <a:spcPts val="1200"/>
              </a:spcAft>
              <a:buNone/>
            </a:pPr>
            <a:r>
              <a:rPr lang="en-US" sz="3000" b="1" cap="small" dirty="0">
                <a:solidFill>
                  <a:srgbClr val="000000"/>
                </a:solidFill>
              </a:rPr>
              <a:t>The agency has written guidelines for investigating elder abuse</a:t>
            </a:r>
            <a:r>
              <a:rPr lang="en-US" sz="3000" cap="small" dirty="0">
                <a:solidFill>
                  <a:srgbClr val="000000"/>
                </a:solidFill>
              </a:rPr>
              <a:t>.</a:t>
            </a:r>
          </a:p>
          <a:p>
            <a:endParaRPr lang="en-US" dirty="0"/>
          </a:p>
        </p:txBody>
      </p:sp>
      <p:sp>
        <p:nvSpPr>
          <p:cNvPr id="4" name="TextBox 3"/>
          <p:cNvSpPr txBox="1"/>
          <p:nvPr/>
        </p:nvSpPr>
        <p:spPr>
          <a:xfrm>
            <a:off x="1638300" y="3773775"/>
            <a:ext cx="5905500" cy="2169825"/>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Policy or procedure that meets standard</a:t>
            </a:r>
          </a:p>
          <a:p>
            <a:pPr marL="342900" indent="-342900">
              <a:spcAft>
                <a:spcPts val="600"/>
              </a:spcAft>
              <a:buClr>
                <a:srgbClr val="3878CF"/>
              </a:buClr>
              <a:buFont typeface="Wingdings" panose="05000000000000000000" pitchFamily="2" charset="2"/>
              <a:buChar char="v"/>
            </a:pPr>
            <a:r>
              <a:rPr lang="en-US" sz="2300" dirty="0"/>
              <a:t>Copy of case report or memo to file</a:t>
            </a:r>
          </a:p>
          <a:p>
            <a:pPr marL="342900" indent="-342900">
              <a:spcAft>
                <a:spcPts val="600"/>
              </a:spcAft>
              <a:buClr>
                <a:srgbClr val="3878CF"/>
              </a:buClr>
              <a:buFont typeface="Wingdings" panose="05000000000000000000" pitchFamily="2" charset="2"/>
              <a:buChar char="v"/>
            </a:pPr>
            <a:r>
              <a:rPr lang="en-US" sz="2300" dirty="0"/>
              <a:t>Interview with Officer/Deputy or Sergeant </a:t>
            </a:r>
            <a:br>
              <a:rPr lang="en-US" sz="2300" dirty="0"/>
            </a:br>
            <a:r>
              <a:rPr lang="en-US" sz="2300" dirty="0"/>
              <a:t>to confirm protocols</a:t>
            </a:r>
          </a:p>
        </p:txBody>
      </p:sp>
    </p:spTree>
    <p:extLst>
      <p:ext uri="{BB962C8B-B14F-4D97-AF65-F5344CB8AC3E}">
        <p14:creationId xmlns:p14="http://schemas.microsoft.com/office/powerpoint/2010/main" val="1535667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371600"/>
          </a:xfrm>
        </p:spPr>
        <p:txBody>
          <a:bodyPr>
            <a:noAutofit/>
          </a:bodyPr>
          <a:lstStyle/>
          <a:p>
            <a:pPr>
              <a:lnSpc>
                <a:spcPct val="100000"/>
              </a:lnSpc>
              <a:spcAft>
                <a:spcPts val="600"/>
              </a:spcAft>
            </a:pPr>
            <a:r>
              <a:rPr lang="en-US" sz="3600" dirty="0">
                <a:latin typeface="+mj-lt"/>
              </a:rPr>
              <a:t>Investigative Function 16.3</a:t>
            </a:r>
            <a:br>
              <a:rPr lang="en-US" sz="3600" dirty="0">
                <a:latin typeface="+mj-lt"/>
              </a:rPr>
            </a:br>
            <a:r>
              <a:rPr lang="en-US" sz="3600" dirty="0">
                <a:latin typeface="+mj-lt"/>
              </a:rPr>
              <a:t>Child Abuse Investigations</a:t>
            </a:r>
          </a:p>
        </p:txBody>
      </p:sp>
      <p:sp>
        <p:nvSpPr>
          <p:cNvPr id="3" name="Subtitle 2"/>
          <p:cNvSpPr>
            <a:spLocks noGrp="1"/>
          </p:cNvSpPr>
          <p:nvPr>
            <p:ph type="subTitle" idx="4294967295"/>
          </p:nvPr>
        </p:nvSpPr>
        <p:spPr>
          <a:xfrm>
            <a:off x="1647825" y="2362200"/>
            <a:ext cx="5695950" cy="990600"/>
          </a:xfrm>
        </p:spPr>
        <p:txBody>
          <a:bodyPr>
            <a:noAutofit/>
          </a:bodyPr>
          <a:lstStyle/>
          <a:p>
            <a:pPr marL="0" indent="0">
              <a:lnSpc>
                <a:spcPct val="100000"/>
              </a:lnSpc>
              <a:spcAft>
                <a:spcPts val="1200"/>
              </a:spcAft>
              <a:buNone/>
            </a:pPr>
            <a:r>
              <a:rPr lang="en-US" sz="3000" b="1" cap="small" dirty="0">
                <a:solidFill>
                  <a:srgbClr val="000000"/>
                </a:solidFill>
              </a:rPr>
              <a:t>The agency has written guidelines for investigating child abuse.</a:t>
            </a:r>
          </a:p>
          <a:p>
            <a:pPr>
              <a:lnSpc>
                <a:spcPct val="100000"/>
              </a:lnSpc>
              <a:spcAft>
                <a:spcPts val="1200"/>
              </a:spcAft>
            </a:pPr>
            <a:endParaRPr lang="en-US" sz="2400" b="1" cap="all" dirty="0">
              <a:latin typeface="Calisto MT" panose="02040603050505030304" pitchFamily="18" charset="0"/>
            </a:endParaRPr>
          </a:p>
        </p:txBody>
      </p:sp>
      <p:sp>
        <p:nvSpPr>
          <p:cNvPr id="4" name="TextBox 3"/>
          <p:cNvSpPr txBox="1"/>
          <p:nvPr/>
        </p:nvSpPr>
        <p:spPr>
          <a:xfrm>
            <a:off x="1722797" y="4267200"/>
            <a:ext cx="5546005" cy="1538883"/>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Policy or procedure that meets standard</a:t>
            </a:r>
          </a:p>
          <a:p>
            <a:pPr marL="342900" indent="-342900">
              <a:spcAft>
                <a:spcPts val="600"/>
              </a:spcAft>
              <a:buClr>
                <a:srgbClr val="3878CF"/>
              </a:buClr>
              <a:buFont typeface="Wingdings" panose="05000000000000000000" pitchFamily="2" charset="2"/>
              <a:buChar char="v"/>
            </a:pPr>
            <a:r>
              <a:rPr lang="en-US" sz="2300" dirty="0"/>
              <a:t>Copy of case report or memo to file</a:t>
            </a:r>
          </a:p>
        </p:txBody>
      </p:sp>
    </p:spTree>
    <p:extLst>
      <p:ext uri="{BB962C8B-B14F-4D97-AF65-F5344CB8AC3E}">
        <p14:creationId xmlns:p14="http://schemas.microsoft.com/office/powerpoint/2010/main" val="517232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noAutofit/>
          </a:bodyPr>
          <a:lstStyle/>
          <a:p>
            <a:r>
              <a:rPr lang="en-US" sz="3600" dirty="0">
                <a:latin typeface="+mj-lt"/>
              </a:rPr>
              <a:t>Investigative Function 16.4</a:t>
            </a:r>
            <a:br>
              <a:rPr lang="en-US" sz="3600" dirty="0">
                <a:latin typeface="+mj-lt"/>
              </a:rPr>
            </a:br>
            <a:r>
              <a:rPr lang="en-US" sz="3600" dirty="0">
                <a:latin typeface="+mj-lt"/>
              </a:rPr>
              <a:t>Interviews of Child Victims</a:t>
            </a:r>
          </a:p>
        </p:txBody>
      </p:sp>
      <p:sp>
        <p:nvSpPr>
          <p:cNvPr id="3" name="Subtitle 2"/>
          <p:cNvSpPr>
            <a:spLocks noGrp="1"/>
          </p:cNvSpPr>
          <p:nvPr>
            <p:ph type="subTitle" idx="4294967295"/>
          </p:nvPr>
        </p:nvSpPr>
        <p:spPr>
          <a:xfrm>
            <a:off x="928234" y="2133600"/>
            <a:ext cx="7287528" cy="1749669"/>
          </a:xfrm>
        </p:spPr>
        <p:txBody>
          <a:bodyPr>
            <a:normAutofit fontScale="92500" lnSpcReduction="10000"/>
          </a:bodyPr>
          <a:lstStyle/>
          <a:p>
            <a:pPr marL="0" indent="0">
              <a:lnSpc>
                <a:spcPct val="100000"/>
              </a:lnSpc>
              <a:spcAft>
                <a:spcPts val="1200"/>
              </a:spcAft>
              <a:buNone/>
            </a:pPr>
            <a:r>
              <a:rPr lang="en-US" b="1" cap="small" dirty="0">
                <a:solidFill>
                  <a:srgbClr val="000000"/>
                </a:solidFill>
              </a:rPr>
              <a:t>The agency requires that interviewers of child victims of sexual abuse cases have received the mandated training from the Washington State Criminal Justice Training Commission.</a:t>
            </a:r>
          </a:p>
          <a:p>
            <a:pPr>
              <a:lnSpc>
                <a:spcPct val="100000"/>
              </a:lnSpc>
              <a:spcAft>
                <a:spcPts val="1200"/>
              </a:spcAft>
            </a:pPr>
            <a:endParaRPr lang="en-US" sz="2000" b="1" cap="all" dirty="0">
              <a:latin typeface="Calisto MT" panose="02040603050505030304" pitchFamily="18" charset="0"/>
            </a:endParaRPr>
          </a:p>
        </p:txBody>
      </p:sp>
      <p:sp>
        <p:nvSpPr>
          <p:cNvPr id="4" name="TextBox 3"/>
          <p:cNvSpPr txBox="1"/>
          <p:nvPr/>
        </p:nvSpPr>
        <p:spPr>
          <a:xfrm>
            <a:off x="942089" y="4038600"/>
            <a:ext cx="7197497" cy="2292935"/>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Copy of CJTC training certificate(s) for interviewers</a:t>
            </a:r>
          </a:p>
          <a:p>
            <a:pPr marL="342900" indent="-342900">
              <a:spcAft>
                <a:spcPts val="600"/>
              </a:spcAft>
              <a:buClr>
                <a:srgbClr val="3878CF"/>
              </a:buClr>
              <a:buFont typeface="Wingdings" panose="05000000000000000000" pitchFamily="2" charset="2"/>
              <a:buChar char="v"/>
            </a:pPr>
            <a:r>
              <a:rPr lang="en-US" sz="2300" dirty="0"/>
              <a:t>Policy or procedures that guide child interviews</a:t>
            </a:r>
          </a:p>
          <a:p>
            <a:pPr marL="342900" indent="-342900">
              <a:spcAft>
                <a:spcPts val="600"/>
              </a:spcAft>
              <a:buClr>
                <a:srgbClr val="3878CF"/>
              </a:buClr>
              <a:buFont typeface="Wingdings" panose="05000000000000000000" pitchFamily="2" charset="2"/>
              <a:buChar char="v"/>
            </a:pPr>
            <a:r>
              <a:rPr lang="en-US" sz="2300" dirty="0"/>
              <a:t>Redacted case report with detective credentials included in text</a:t>
            </a:r>
          </a:p>
        </p:txBody>
      </p:sp>
    </p:spTree>
    <p:extLst>
      <p:ext uri="{BB962C8B-B14F-4D97-AF65-F5344CB8AC3E}">
        <p14:creationId xmlns:p14="http://schemas.microsoft.com/office/powerpoint/2010/main" val="1287093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noAutofit/>
          </a:bodyPr>
          <a:lstStyle/>
          <a:p>
            <a:r>
              <a:rPr lang="en-US" sz="3600" dirty="0">
                <a:latin typeface="+mj-lt"/>
              </a:rPr>
              <a:t>Investigative Function 16.5</a:t>
            </a:r>
            <a:br>
              <a:rPr lang="en-US" sz="3600" dirty="0">
                <a:latin typeface="+mj-lt"/>
              </a:rPr>
            </a:br>
            <a:r>
              <a:rPr lang="en-US" sz="3600" dirty="0">
                <a:latin typeface="+mj-lt"/>
              </a:rPr>
              <a:t>Hate Crime Investigations</a:t>
            </a:r>
          </a:p>
        </p:txBody>
      </p:sp>
      <p:sp>
        <p:nvSpPr>
          <p:cNvPr id="3" name="Subtitle 2"/>
          <p:cNvSpPr>
            <a:spLocks noGrp="1"/>
          </p:cNvSpPr>
          <p:nvPr>
            <p:ph type="subTitle" idx="4294967295"/>
          </p:nvPr>
        </p:nvSpPr>
        <p:spPr>
          <a:xfrm>
            <a:off x="1876474" y="2362200"/>
            <a:ext cx="5391052" cy="1295400"/>
          </a:xfrm>
        </p:spPr>
        <p:txBody>
          <a:bodyPr/>
          <a:lstStyle/>
          <a:p>
            <a:pPr marL="0" indent="0">
              <a:lnSpc>
                <a:spcPct val="100000"/>
              </a:lnSpc>
              <a:spcAft>
                <a:spcPts val="1200"/>
              </a:spcAft>
              <a:buNone/>
            </a:pPr>
            <a:r>
              <a:rPr lang="en-US" sz="3000" b="1" cap="small" dirty="0">
                <a:solidFill>
                  <a:srgbClr val="000000"/>
                </a:solidFill>
              </a:rPr>
              <a:t>The agency has written guidelines </a:t>
            </a:r>
            <a:br>
              <a:rPr lang="en-US" sz="3000" b="1" cap="small" dirty="0">
                <a:solidFill>
                  <a:srgbClr val="000000"/>
                </a:solidFill>
              </a:rPr>
            </a:br>
            <a:r>
              <a:rPr lang="en-US" sz="3000" b="1" cap="small" dirty="0">
                <a:solidFill>
                  <a:srgbClr val="000000"/>
                </a:solidFill>
              </a:rPr>
              <a:t>or investigating hate crimes.</a:t>
            </a:r>
          </a:p>
          <a:p>
            <a:endParaRPr lang="en-US" dirty="0"/>
          </a:p>
        </p:txBody>
      </p:sp>
      <p:sp>
        <p:nvSpPr>
          <p:cNvPr id="4" name="TextBox 3"/>
          <p:cNvSpPr txBox="1"/>
          <p:nvPr/>
        </p:nvSpPr>
        <p:spPr>
          <a:xfrm>
            <a:off x="1921595" y="4495800"/>
            <a:ext cx="5546005" cy="1354217"/>
          </a:xfrm>
          <a:prstGeom prst="rect">
            <a:avLst/>
          </a:prstGeom>
          <a:noFill/>
          <a:ln w="12700">
            <a:noFill/>
            <a:prstDash val="sysDot"/>
          </a:ln>
        </p:spPr>
        <p:txBody>
          <a:bodyPr wrap="none" rtlCol="0">
            <a:spAutoFit/>
          </a:bodyPr>
          <a:lstStyle/>
          <a:p>
            <a:pPr>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Policy or procedure that meets standard</a:t>
            </a:r>
          </a:p>
          <a:p>
            <a:pPr marL="342900" indent="-342900">
              <a:spcAft>
                <a:spcPts val="600"/>
              </a:spcAft>
              <a:buClr>
                <a:srgbClr val="3878CF"/>
              </a:buClr>
              <a:buFont typeface="Wingdings" panose="05000000000000000000" pitchFamily="2" charset="2"/>
              <a:buChar char="v"/>
            </a:pPr>
            <a:r>
              <a:rPr lang="en-US" sz="2300" dirty="0"/>
              <a:t>Copy of case report or memo to file</a:t>
            </a:r>
          </a:p>
        </p:txBody>
      </p:sp>
    </p:spTree>
    <p:extLst>
      <p:ext uri="{BB962C8B-B14F-4D97-AF65-F5344CB8AC3E}">
        <p14:creationId xmlns:p14="http://schemas.microsoft.com/office/powerpoint/2010/main" val="4170448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7008232" cy="1371600"/>
          </a:xfrm>
        </p:spPr>
        <p:txBody>
          <a:bodyPr>
            <a:noAutofit/>
          </a:bodyPr>
          <a:lstStyle/>
          <a:p>
            <a:r>
              <a:rPr lang="en-US" sz="3600" dirty="0">
                <a:latin typeface="+mj-lt"/>
              </a:rPr>
              <a:t>Investigative Function 16.6</a:t>
            </a:r>
            <a:br>
              <a:rPr lang="en-US" sz="3600" dirty="0">
                <a:latin typeface="+mj-lt"/>
              </a:rPr>
            </a:br>
            <a:r>
              <a:rPr lang="en-US" sz="3600" dirty="0">
                <a:latin typeface="+mj-lt"/>
              </a:rPr>
              <a:t>Identity Theft Investigations</a:t>
            </a:r>
          </a:p>
        </p:txBody>
      </p:sp>
      <p:sp>
        <p:nvSpPr>
          <p:cNvPr id="3" name="Subtitle 2"/>
          <p:cNvSpPr>
            <a:spLocks noGrp="1"/>
          </p:cNvSpPr>
          <p:nvPr>
            <p:ph type="subTitle" idx="4294967295"/>
          </p:nvPr>
        </p:nvSpPr>
        <p:spPr>
          <a:xfrm>
            <a:off x="1600199" y="2438400"/>
            <a:ext cx="5833440" cy="1295400"/>
          </a:xfrm>
        </p:spPr>
        <p:txBody>
          <a:bodyPr>
            <a:normAutofit/>
          </a:bodyPr>
          <a:lstStyle/>
          <a:p>
            <a:pPr marL="0" indent="0">
              <a:lnSpc>
                <a:spcPct val="100000"/>
              </a:lnSpc>
              <a:spcAft>
                <a:spcPts val="1200"/>
              </a:spcAft>
              <a:buNone/>
            </a:pPr>
            <a:r>
              <a:rPr lang="en-US" sz="3000" b="1" cap="small" dirty="0">
                <a:solidFill>
                  <a:srgbClr val="000000"/>
                </a:solidFill>
              </a:rPr>
              <a:t>The agency has written guidelines for investigating identity theft.</a:t>
            </a:r>
          </a:p>
        </p:txBody>
      </p:sp>
      <p:sp>
        <p:nvSpPr>
          <p:cNvPr id="4" name="TextBox 3"/>
          <p:cNvSpPr txBox="1"/>
          <p:nvPr/>
        </p:nvSpPr>
        <p:spPr>
          <a:xfrm>
            <a:off x="1743917" y="4343400"/>
            <a:ext cx="5546005" cy="1538883"/>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Policy or procedure that meets standard</a:t>
            </a:r>
          </a:p>
          <a:p>
            <a:pPr marL="342900" indent="-342900">
              <a:spcAft>
                <a:spcPts val="600"/>
              </a:spcAft>
              <a:buClr>
                <a:srgbClr val="3878CF"/>
              </a:buClr>
              <a:buFont typeface="Wingdings" panose="05000000000000000000" pitchFamily="2" charset="2"/>
              <a:buChar char="v"/>
            </a:pPr>
            <a:r>
              <a:rPr lang="en-US" sz="2400" dirty="0"/>
              <a:t>Copy of case report </a:t>
            </a:r>
          </a:p>
        </p:txBody>
      </p:sp>
    </p:spTree>
    <p:extLst>
      <p:ext uri="{BB962C8B-B14F-4D97-AF65-F5344CB8AC3E}">
        <p14:creationId xmlns:p14="http://schemas.microsoft.com/office/powerpoint/2010/main" val="1472167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lstStyle/>
          <a:p>
            <a:r>
              <a:rPr lang="en-US" sz="3600" dirty="0"/>
              <a:t>Role and Authority 2.3</a:t>
            </a:r>
            <a:br>
              <a:rPr lang="en-US" sz="3600" dirty="0"/>
            </a:br>
            <a:r>
              <a:rPr lang="en-US" sz="3600" dirty="0"/>
              <a:t>Physical Arrests</a:t>
            </a:r>
          </a:p>
        </p:txBody>
      </p:sp>
      <p:sp>
        <p:nvSpPr>
          <p:cNvPr id="3" name="Slide Number Placeholder 2"/>
          <p:cNvSpPr>
            <a:spLocks noGrp="1"/>
          </p:cNvSpPr>
          <p:nvPr>
            <p:ph type="sldNum" sz="quarter" idx="12"/>
          </p:nvPr>
        </p:nvSpPr>
        <p:spPr/>
        <p:txBody>
          <a:bodyPr/>
          <a:lstStyle/>
          <a:p>
            <a:fld id="{E652699A-549B-45A1-BA81-4020695B5A36}" type="slidenum">
              <a:rPr lang="en-US" smtClean="0"/>
              <a:pPr/>
              <a:t>12</a:t>
            </a:fld>
            <a:endParaRPr lang="en-US" dirty="0"/>
          </a:p>
        </p:txBody>
      </p:sp>
      <p:sp>
        <p:nvSpPr>
          <p:cNvPr id="4" name="Subtitle 2"/>
          <p:cNvSpPr txBox="1">
            <a:spLocks/>
          </p:cNvSpPr>
          <p:nvPr/>
        </p:nvSpPr>
        <p:spPr>
          <a:xfrm>
            <a:off x="647699" y="2057400"/>
            <a:ext cx="7696200" cy="1600200"/>
          </a:xfrm>
          <a:prstGeom prst="rect">
            <a:avLst/>
          </a:prstGeom>
        </p:spPr>
        <p:txBody>
          <a:bodyPr>
            <a:no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cap="small" dirty="0">
                <a:solidFill>
                  <a:schemeClr val="tx1"/>
                </a:solidFill>
              </a:rPr>
              <a:t>The agency has policies specifying legal requirements and procedures for any physical arrest completed with </a:t>
            </a:r>
            <a:r>
              <a:rPr lang="en-US" b="1" u="sng" cap="small" dirty="0">
                <a:solidFill>
                  <a:srgbClr val="FF0000"/>
                </a:solidFill>
              </a:rPr>
              <a:t>or</a:t>
            </a:r>
            <a:r>
              <a:rPr lang="en-US" b="1" cap="small" dirty="0"/>
              <a:t> </a:t>
            </a:r>
            <a:r>
              <a:rPr lang="en-US" b="1" cap="small" dirty="0">
                <a:solidFill>
                  <a:schemeClr val="tx1"/>
                </a:solidFill>
              </a:rPr>
              <a:t>without an authorized warrant.</a:t>
            </a:r>
          </a:p>
        </p:txBody>
      </p:sp>
      <p:sp>
        <p:nvSpPr>
          <p:cNvPr id="5" name="TextBox 4"/>
          <p:cNvSpPr txBox="1"/>
          <p:nvPr/>
        </p:nvSpPr>
        <p:spPr>
          <a:xfrm>
            <a:off x="1022027" y="4156364"/>
            <a:ext cx="6947543" cy="1831271"/>
          </a:xfrm>
          <a:prstGeom prst="rect">
            <a:avLst/>
          </a:prstGeom>
          <a:noFill/>
          <a:ln w="12700">
            <a:noFill/>
          </a:ln>
        </p:spPr>
        <p:txBody>
          <a:bodyPr wrap="none" rtlCol="0">
            <a:spAutoFit/>
          </a:bodyPr>
          <a:lstStyle/>
          <a:p>
            <a:pPr>
              <a:lnSpc>
                <a:spcPct val="150000"/>
              </a:lnSpc>
              <a:spcAft>
                <a:spcPts val="600"/>
              </a:spcAft>
            </a:pPr>
            <a:r>
              <a:rPr lang="en-US" sz="2400" b="1" cap="small" dirty="0"/>
              <a:t>Evidence/Proof of Compliance </a:t>
            </a:r>
          </a:p>
          <a:p>
            <a:pPr marL="342900" indent="-342900">
              <a:lnSpc>
                <a:spcPct val="150000"/>
              </a:lnSpc>
              <a:buClr>
                <a:srgbClr val="3878CF"/>
              </a:buClr>
              <a:buFont typeface="Wingdings" panose="05000000000000000000" pitchFamily="2" charset="2"/>
              <a:buChar char="v"/>
            </a:pPr>
            <a:r>
              <a:rPr lang="en-US" sz="2300" dirty="0"/>
              <a:t>Policies covering arrest criteria</a:t>
            </a:r>
          </a:p>
          <a:p>
            <a:pPr marL="342900" indent="-342900">
              <a:lnSpc>
                <a:spcPct val="150000"/>
              </a:lnSpc>
              <a:buClr>
                <a:srgbClr val="3878CF"/>
              </a:buClr>
              <a:buFont typeface="Wingdings" panose="05000000000000000000" pitchFamily="2" charset="2"/>
              <a:buChar char="v"/>
            </a:pPr>
            <a:r>
              <a:rPr lang="en-US" sz="2300" dirty="0"/>
              <a:t>Copies of case reports covering </a:t>
            </a:r>
            <a:r>
              <a:rPr lang="en-US" sz="2300" u="sng" dirty="0">
                <a:solidFill>
                  <a:srgbClr val="FF0000"/>
                </a:solidFill>
              </a:rPr>
              <a:t>both</a:t>
            </a:r>
            <a:r>
              <a:rPr lang="en-US" sz="2300" dirty="0"/>
              <a:t> type of arrests</a:t>
            </a:r>
          </a:p>
        </p:txBody>
      </p:sp>
    </p:spTree>
    <p:extLst>
      <p:ext uri="{BB962C8B-B14F-4D97-AF65-F5344CB8AC3E}">
        <p14:creationId xmlns:p14="http://schemas.microsoft.com/office/powerpoint/2010/main" val="64348564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7038"/>
            <a:ext cx="8229600" cy="1350963"/>
          </a:xfrm>
        </p:spPr>
        <p:txBody>
          <a:bodyPr>
            <a:noAutofit/>
          </a:bodyPr>
          <a:lstStyle/>
          <a:p>
            <a:r>
              <a:rPr lang="en-US" sz="3600" dirty="0">
                <a:latin typeface="+mj-lt"/>
              </a:rPr>
              <a:t>Investigative Function 16.7</a:t>
            </a:r>
            <a:br>
              <a:rPr lang="en-US" sz="3600" dirty="0">
                <a:latin typeface="+mj-lt"/>
              </a:rPr>
            </a:br>
            <a:r>
              <a:rPr lang="en-US" sz="3600" dirty="0">
                <a:latin typeface="+mj-lt"/>
              </a:rPr>
              <a:t>Use of Informants</a:t>
            </a:r>
          </a:p>
        </p:txBody>
      </p:sp>
      <p:sp>
        <p:nvSpPr>
          <p:cNvPr id="3" name="Subtitle 2"/>
          <p:cNvSpPr>
            <a:spLocks noGrp="1"/>
          </p:cNvSpPr>
          <p:nvPr>
            <p:ph type="subTitle" idx="4294967295"/>
          </p:nvPr>
        </p:nvSpPr>
        <p:spPr>
          <a:xfrm>
            <a:off x="1485898" y="2302119"/>
            <a:ext cx="6172200" cy="1198563"/>
          </a:xfrm>
        </p:spPr>
        <p:txBody>
          <a:bodyPr>
            <a:normAutofit/>
          </a:bodyPr>
          <a:lstStyle/>
          <a:p>
            <a:pPr marL="0" indent="0">
              <a:lnSpc>
                <a:spcPct val="100000"/>
              </a:lnSpc>
              <a:spcAft>
                <a:spcPts val="1200"/>
              </a:spcAft>
              <a:buNone/>
            </a:pPr>
            <a:r>
              <a:rPr lang="en-US" sz="3000" b="1" cap="small" dirty="0">
                <a:solidFill>
                  <a:srgbClr val="000000"/>
                </a:solidFill>
              </a:rPr>
              <a:t>The agency has policies and procedures governing the use of informants.</a:t>
            </a:r>
          </a:p>
          <a:p>
            <a:pPr marL="0" lvl="1">
              <a:buClr>
                <a:schemeClr val="accent1"/>
              </a:buClr>
              <a:buSzPct val="85000"/>
            </a:pPr>
            <a:endParaRPr lang="en-US" sz="2400" dirty="0"/>
          </a:p>
          <a:p>
            <a:endParaRPr lang="en-US" dirty="0"/>
          </a:p>
        </p:txBody>
      </p:sp>
      <p:sp>
        <p:nvSpPr>
          <p:cNvPr id="4" name="TextBox 3"/>
          <p:cNvSpPr txBox="1"/>
          <p:nvPr/>
        </p:nvSpPr>
        <p:spPr>
          <a:xfrm>
            <a:off x="1485898" y="3733800"/>
            <a:ext cx="6362698" cy="2616101"/>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 </a:t>
            </a:r>
          </a:p>
          <a:p>
            <a:pPr marL="342900" indent="-342900">
              <a:spcAft>
                <a:spcPts val="600"/>
              </a:spcAft>
              <a:buFont typeface="Wingdings" panose="05000000000000000000" pitchFamily="2" charset="2"/>
              <a:buChar char="v"/>
            </a:pPr>
            <a:r>
              <a:rPr lang="en-US" sz="2300" dirty="0"/>
              <a:t>Policy or procedure that meets standard</a:t>
            </a:r>
          </a:p>
          <a:p>
            <a:pPr marL="342900" indent="-342900">
              <a:spcAft>
                <a:spcPts val="600"/>
              </a:spcAft>
              <a:buFont typeface="Wingdings" panose="05000000000000000000" pitchFamily="2" charset="2"/>
              <a:buChar char="v"/>
            </a:pPr>
            <a:r>
              <a:rPr lang="en-US" sz="2300" dirty="0"/>
              <a:t>Interview with Detective or Sergeant </a:t>
            </a:r>
          </a:p>
          <a:p>
            <a:pPr marL="342900" indent="-342900">
              <a:spcAft>
                <a:spcPts val="600"/>
              </a:spcAft>
              <a:buFont typeface="Wingdings" panose="05000000000000000000" pitchFamily="2" charset="2"/>
              <a:buChar char="v"/>
            </a:pPr>
            <a:r>
              <a:rPr lang="en-US" sz="2300" dirty="0"/>
              <a:t>Redacted informant file to confirm compliance with standard and local agency policies. </a:t>
            </a:r>
          </a:p>
          <a:p>
            <a:pPr marL="342900" indent="-342900">
              <a:spcAft>
                <a:spcPts val="600"/>
              </a:spcAft>
              <a:buFont typeface="Wingdings" panose="05000000000000000000" pitchFamily="2" charset="2"/>
              <a:buChar char="v"/>
            </a:pPr>
            <a:r>
              <a:rPr lang="en-US" sz="2300" dirty="0"/>
              <a:t>Audits of investigative funds? (see 9.6)</a:t>
            </a:r>
          </a:p>
        </p:txBody>
      </p:sp>
    </p:spTree>
    <p:extLst>
      <p:ext uri="{BB962C8B-B14F-4D97-AF65-F5344CB8AC3E}">
        <p14:creationId xmlns:p14="http://schemas.microsoft.com/office/powerpoint/2010/main" val="50590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001000" cy="1371600"/>
          </a:xfrm>
        </p:spPr>
        <p:txBody>
          <a:bodyPr>
            <a:noAutofit/>
          </a:bodyPr>
          <a:lstStyle/>
          <a:p>
            <a:r>
              <a:rPr lang="en-US" sz="3600" dirty="0">
                <a:latin typeface="+mj-lt"/>
              </a:rPr>
              <a:t>Investigative Function 16.8</a:t>
            </a:r>
            <a:br>
              <a:rPr lang="en-US" sz="3600" dirty="0">
                <a:latin typeface="+mj-lt"/>
              </a:rPr>
            </a:br>
            <a:r>
              <a:rPr lang="en-US" sz="3600" dirty="0">
                <a:latin typeface="+mj-lt"/>
              </a:rPr>
              <a:t>Victim/Witness Privacy and Protection</a:t>
            </a:r>
          </a:p>
        </p:txBody>
      </p:sp>
      <p:sp>
        <p:nvSpPr>
          <p:cNvPr id="3" name="Subtitle 2"/>
          <p:cNvSpPr>
            <a:spLocks noGrp="1"/>
          </p:cNvSpPr>
          <p:nvPr>
            <p:ph type="subTitle" idx="4294967295"/>
          </p:nvPr>
        </p:nvSpPr>
        <p:spPr>
          <a:xfrm>
            <a:off x="952500" y="2286000"/>
            <a:ext cx="6705600" cy="1524000"/>
          </a:xfrm>
        </p:spPr>
        <p:txBody>
          <a:bodyPr>
            <a:normAutofit lnSpcReduction="10000"/>
          </a:bodyPr>
          <a:lstStyle/>
          <a:p>
            <a:pPr marL="0" indent="0">
              <a:lnSpc>
                <a:spcPct val="100000"/>
              </a:lnSpc>
              <a:spcAft>
                <a:spcPts val="1200"/>
              </a:spcAft>
              <a:buNone/>
            </a:pPr>
            <a:r>
              <a:rPr lang="en-US" sz="3000" b="1" cap="small" dirty="0">
                <a:solidFill>
                  <a:srgbClr val="000000"/>
                </a:solidFill>
              </a:rPr>
              <a:t>Victims and witnesses are interviewed in locations that are separated by sight and sound from the public areas of the facility.</a:t>
            </a:r>
          </a:p>
          <a:p>
            <a:endParaRPr lang="en-US" dirty="0"/>
          </a:p>
        </p:txBody>
      </p:sp>
      <p:sp>
        <p:nvSpPr>
          <p:cNvPr id="4" name="TextBox 3"/>
          <p:cNvSpPr txBox="1"/>
          <p:nvPr/>
        </p:nvSpPr>
        <p:spPr>
          <a:xfrm>
            <a:off x="1066800" y="4343400"/>
            <a:ext cx="5972084" cy="1538883"/>
          </a:xfrm>
          <a:prstGeom prst="rect">
            <a:avLst/>
          </a:prstGeom>
          <a:noFill/>
          <a:ln w="12700">
            <a:noFill/>
          </a:ln>
        </p:spPr>
        <p:txBody>
          <a:bodyPr wrap="non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Inspection of interview facilities during tour</a:t>
            </a:r>
          </a:p>
          <a:p>
            <a:pPr marL="342900" indent="-342900">
              <a:spcAft>
                <a:spcPts val="600"/>
              </a:spcAft>
              <a:buClr>
                <a:srgbClr val="3878CF"/>
              </a:buClr>
              <a:buFont typeface="Wingdings" panose="05000000000000000000" pitchFamily="2" charset="2"/>
              <a:buChar char="v"/>
            </a:pPr>
            <a:r>
              <a:rPr lang="en-US" sz="2300" dirty="0"/>
              <a:t>Interview of Officer/Deputy/Detective</a:t>
            </a:r>
          </a:p>
        </p:txBody>
      </p:sp>
    </p:spTree>
    <p:extLst>
      <p:ext uri="{BB962C8B-B14F-4D97-AF65-F5344CB8AC3E}">
        <p14:creationId xmlns:p14="http://schemas.microsoft.com/office/powerpoint/2010/main" val="1765540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noAutofit/>
          </a:bodyPr>
          <a:lstStyle/>
          <a:p>
            <a:pPr>
              <a:lnSpc>
                <a:spcPct val="100000"/>
              </a:lnSpc>
              <a:spcAft>
                <a:spcPts val="600"/>
              </a:spcAft>
            </a:pPr>
            <a:r>
              <a:rPr lang="en-US" sz="3200" dirty="0">
                <a:latin typeface="+mj-lt"/>
              </a:rPr>
              <a:t>Evidence and Property Control Function 16.9</a:t>
            </a:r>
            <a:br>
              <a:rPr lang="en-US" sz="3600" dirty="0">
                <a:latin typeface="+mj-lt"/>
              </a:rPr>
            </a:br>
            <a:r>
              <a:rPr lang="en-US" sz="3000" dirty="0">
                <a:latin typeface="+mj-lt"/>
              </a:rPr>
              <a:t>Notification - Notifying Owners of Property Seized</a:t>
            </a:r>
          </a:p>
        </p:txBody>
      </p:sp>
      <p:sp>
        <p:nvSpPr>
          <p:cNvPr id="3" name="Subtitle 2"/>
          <p:cNvSpPr>
            <a:spLocks noGrp="1"/>
          </p:cNvSpPr>
          <p:nvPr>
            <p:ph type="subTitle" idx="4294967295"/>
          </p:nvPr>
        </p:nvSpPr>
        <p:spPr>
          <a:xfrm>
            <a:off x="609600" y="1600200"/>
            <a:ext cx="7924800" cy="2438400"/>
          </a:xfrm>
        </p:spPr>
        <p:txBody>
          <a:bodyPr>
            <a:noAutofit/>
          </a:bodyPr>
          <a:lstStyle/>
          <a:p>
            <a:pPr marL="0" indent="0">
              <a:lnSpc>
                <a:spcPct val="100000"/>
              </a:lnSpc>
              <a:spcAft>
                <a:spcPts val="1200"/>
              </a:spcAft>
              <a:buNone/>
            </a:pPr>
            <a:r>
              <a:rPr lang="en-US" b="1" cap="small" dirty="0">
                <a:solidFill>
                  <a:srgbClr val="000000"/>
                </a:solidFill>
              </a:rPr>
              <a:t>Seizures and Forfeitures: Persons with a vested interest in property and evidence are provided the legal reason for the seizure and intended forfeiture as defined by state law. The agency has procedures for notification, appeal and disposition.</a:t>
            </a:r>
          </a:p>
          <a:p>
            <a:endParaRPr lang="en-US" sz="2000" cap="small" dirty="0"/>
          </a:p>
        </p:txBody>
      </p:sp>
      <p:sp>
        <p:nvSpPr>
          <p:cNvPr id="4" name="TextBox 3"/>
          <p:cNvSpPr txBox="1"/>
          <p:nvPr/>
        </p:nvSpPr>
        <p:spPr>
          <a:xfrm>
            <a:off x="823185" y="4281353"/>
            <a:ext cx="7497630" cy="1800493"/>
          </a:xfrm>
          <a:prstGeom prst="rect">
            <a:avLst/>
          </a:prstGeom>
          <a:noFill/>
          <a:ln w="12700">
            <a:noFill/>
            <a:prstDash val="sysDot"/>
          </a:ln>
        </p:spPr>
        <p:txBody>
          <a:bodyPr wrap="none" rtlCol="0">
            <a:spAutoFit/>
          </a:bodyPr>
          <a:lstStyle/>
          <a:p>
            <a:pPr>
              <a:spcAft>
                <a:spcPts val="600"/>
              </a:spcAft>
            </a:pPr>
            <a:r>
              <a:rPr lang="en-US" sz="2400" b="1" cap="small" dirty="0">
                <a:latin typeface="+mj-lt"/>
              </a:rPr>
              <a:t>Evidence/Proof of Compliance </a:t>
            </a:r>
          </a:p>
          <a:p>
            <a:pPr marL="285750" indent="-285750">
              <a:spcAft>
                <a:spcPts val="600"/>
              </a:spcAft>
              <a:buClr>
                <a:srgbClr val="3878CF"/>
              </a:buClr>
              <a:buFont typeface="Wingdings" panose="05000000000000000000" pitchFamily="2" charset="2"/>
              <a:buChar char="v"/>
            </a:pPr>
            <a:r>
              <a:rPr lang="en-US" sz="2300" dirty="0">
                <a:latin typeface="+mj-lt"/>
              </a:rPr>
              <a:t>Policy or procedure that meets standard</a:t>
            </a:r>
          </a:p>
          <a:p>
            <a:pPr marL="285750" indent="-285750">
              <a:spcAft>
                <a:spcPts val="600"/>
              </a:spcAft>
              <a:buClr>
                <a:srgbClr val="3878CF"/>
              </a:buClr>
              <a:buFont typeface="Wingdings" panose="05000000000000000000" pitchFamily="2" charset="2"/>
              <a:buChar char="v"/>
            </a:pPr>
            <a:r>
              <a:rPr lang="en-US" sz="2300" dirty="0">
                <a:latin typeface="+mj-lt"/>
              </a:rPr>
              <a:t>Copy of seizure notification and adjudication documents</a:t>
            </a:r>
          </a:p>
          <a:p>
            <a:pPr marL="285750" indent="-285750">
              <a:spcAft>
                <a:spcPts val="600"/>
              </a:spcAft>
              <a:buClr>
                <a:srgbClr val="3878CF"/>
              </a:buClr>
              <a:buFont typeface="Wingdings" panose="05000000000000000000" pitchFamily="2" charset="2"/>
              <a:buChar char="v"/>
            </a:pPr>
            <a:r>
              <a:rPr lang="en-US" sz="2300" dirty="0">
                <a:latin typeface="+mj-lt"/>
              </a:rPr>
              <a:t>Interview with seizure officer to confirm protocols</a:t>
            </a:r>
          </a:p>
        </p:txBody>
      </p:sp>
    </p:spTree>
    <p:extLst>
      <p:ext uri="{BB962C8B-B14F-4D97-AF65-F5344CB8AC3E}">
        <p14:creationId xmlns:p14="http://schemas.microsoft.com/office/powerpoint/2010/main" val="100590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Investigative Function 16.10</a:t>
            </a:r>
            <a:br>
              <a:rPr lang="en-US" sz="3600" dirty="0">
                <a:latin typeface="+mj-lt"/>
              </a:rPr>
            </a:br>
            <a:r>
              <a:rPr lang="en-US" sz="3600" dirty="0">
                <a:latin typeface="+mj-lt"/>
              </a:rPr>
              <a:t>Case Deconfliction</a:t>
            </a:r>
          </a:p>
        </p:txBody>
      </p:sp>
      <p:sp>
        <p:nvSpPr>
          <p:cNvPr id="3" name="Subtitle 2"/>
          <p:cNvSpPr>
            <a:spLocks noGrp="1"/>
          </p:cNvSpPr>
          <p:nvPr>
            <p:ph type="subTitle" idx="4294967295"/>
          </p:nvPr>
        </p:nvSpPr>
        <p:spPr>
          <a:xfrm>
            <a:off x="800100" y="1896208"/>
            <a:ext cx="7543800" cy="1761392"/>
          </a:xfrm>
        </p:spPr>
        <p:txBody>
          <a:bodyPr>
            <a:noAutofit/>
          </a:bodyPr>
          <a:lstStyle/>
          <a:p>
            <a:pPr marL="0" indent="0">
              <a:lnSpc>
                <a:spcPct val="110000"/>
              </a:lnSpc>
              <a:spcAft>
                <a:spcPts val="1200"/>
              </a:spcAft>
              <a:buNone/>
            </a:pPr>
            <a:r>
              <a:rPr lang="en-US" b="1" cap="small" dirty="0">
                <a:solidFill>
                  <a:srgbClr val="000000"/>
                </a:solidFill>
              </a:rPr>
              <a:t>The agency has clearly defined deconfliction procedures in place when conducting felony level investigations that pose greater than normal risk to officers, citizens and/or property.</a:t>
            </a:r>
          </a:p>
        </p:txBody>
      </p:sp>
      <p:sp>
        <p:nvSpPr>
          <p:cNvPr id="4" name="TextBox 3"/>
          <p:cNvSpPr txBox="1"/>
          <p:nvPr/>
        </p:nvSpPr>
        <p:spPr>
          <a:xfrm>
            <a:off x="838200" y="4191000"/>
            <a:ext cx="6477000" cy="1985159"/>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Policy or procedures that meets standard</a:t>
            </a:r>
          </a:p>
          <a:p>
            <a:pPr marL="342900" indent="-342900">
              <a:spcAft>
                <a:spcPts val="600"/>
              </a:spcAft>
              <a:buClr>
                <a:srgbClr val="3878CF"/>
              </a:buClr>
              <a:buFont typeface="Wingdings" panose="05000000000000000000" pitchFamily="2" charset="2"/>
              <a:buChar char="v"/>
            </a:pPr>
            <a:r>
              <a:rPr lang="en-US" sz="2300" dirty="0"/>
              <a:t>Copy of ops plan, incident or after-action report</a:t>
            </a:r>
          </a:p>
          <a:p>
            <a:pPr marL="342900" indent="-342900">
              <a:spcAft>
                <a:spcPts val="600"/>
              </a:spcAft>
              <a:buClr>
                <a:srgbClr val="3878CF"/>
              </a:buClr>
              <a:buFont typeface="Wingdings" panose="05000000000000000000" pitchFamily="2" charset="2"/>
              <a:buChar char="v"/>
            </a:pPr>
            <a:r>
              <a:rPr lang="en-US" sz="2300" dirty="0"/>
              <a:t>Interview with officer or detective</a:t>
            </a:r>
          </a:p>
        </p:txBody>
      </p:sp>
    </p:spTree>
    <p:extLst>
      <p:ext uri="{BB962C8B-B14F-4D97-AF65-F5344CB8AC3E}">
        <p14:creationId xmlns:p14="http://schemas.microsoft.com/office/powerpoint/2010/main" val="424279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a:latin typeface="+mj-lt"/>
              </a:rPr>
              <a:t>Evidence and Property Control Function 17.1</a:t>
            </a:r>
            <a:br>
              <a:rPr lang="en-US" sz="3600" dirty="0">
                <a:latin typeface="+mj-lt"/>
              </a:rPr>
            </a:br>
            <a:r>
              <a:rPr lang="en-US" sz="3600" dirty="0">
                <a:latin typeface="+mj-lt"/>
              </a:rPr>
              <a:t>Collection and Identification</a:t>
            </a:r>
          </a:p>
        </p:txBody>
      </p:sp>
      <p:sp>
        <p:nvSpPr>
          <p:cNvPr id="3" name="Subtitle 2"/>
          <p:cNvSpPr>
            <a:spLocks noGrp="1"/>
          </p:cNvSpPr>
          <p:nvPr>
            <p:ph type="subTitle" idx="4294967295"/>
          </p:nvPr>
        </p:nvSpPr>
        <p:spPr>
          <a:xfrm>
            <a:off x="685800" y="1752600"/>
            <a:ext cx="7848600" cy="1981200"/>
          </a:xfrm>
        </p:spPr>
        <p:txBody>
          <a:bodyPr>
            <a:normAutofit/>
          </a:bodyPr>
          <a:lstStyle/>
          <a:p>
            <a:pPr marL="57150" indent="0">
              <a:spcAft>
                <a:spcPts val="1200"/>
              </a:spcAft>
              <a:buNone/>
            </a:pPr>
            <a:r>
              <a:rPr lang="en-US" b="1" cap="small" dirty="0">
                <a:solidFill>
                  <a:srgbClr val="000000"/>
                </a:solidFill>
              </a:rPr>
              <a:t>The agency has procedures for the proper collection and identification of evidence and property consistent with the Washington State Patrol Crime Lab guidelines.</a:t>
            </a:r>
          </a:p>
          <a:p>
            <a:endParaRPr lang="en-US" dirty="0">
              <a:solidFill>
                <a:srgbClr val="000000"/>
              </a:solidFill>
            </a:endParaRPr>
          </a:p>
        </p:txBody>
      </p:sp>
      <p:sp>
        <p:nvSpPr>
          <p:cNvPr id="4" name="TextBox 3"/>
          <p:cNvSpPr txBox="1"/>
          <p:nvPr/>
        </p:nvSpPr>
        <p:spPr>
          <a:xfrm>
            <a:off x="838200" y="4038600"/>
            <a:ext cx="6324600" cy="2169825"/>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 </a:t>
            </a:r>
          </a:p>
          <a:p>
            <a:pPr marL="285750" indent="-285750">
              <a:spcAft>
                <a:spcPts val="600"/>
              </a:spcAft>
              <a:buClr>
                <a:srgbClr val="3878CF"/>
              </a:buClr>
              <a:buFont typeface="Wingdings" panose="05000000000000000000" pitchFamily="2" charset="2"/>
              <a:buChar char="v"/>
            </a:pPr>
            <a:r>
              <a:rPr lang="en-US" sz="2300" dirty="0"/>
              <a:t>Policy or procedure that meets standard</a:t>
            </a:r>
          </a:p>
          <a:p>
            <a:pPr marL="285750" indent="-285750">
              <a:spcAft>
                <a:spcPts val="600"/>
              </a:spcAft>
              <a:buClr>
                <a:srgbClr val="3878CF"/>
              </a:buClr>
              <a:buFont typeface="Wingdings" panose="05000000000000000000" pitchFamily="2" charset="2"/>
              <a:buChar char="v"/>
            </a:pPr>
            <a:r>
              <a:rPr lang="en-US" sz="2300" dirty="0"/>
              <a:t>Copy of completed evidence form/report</a:t>
            </a:r>
          </a:p>
          <a:p>
            <a:pPr marL="285750" indent="-285750">
              <a:buClr>
                <a:srgbClr val="3878CF"/>
              </a:buClr>
              <a:buFont typeface="Wingdings" panose="05000000000000000000" pitchFamily="2" charset="2"/>
              <a:buChar char="v"/>
            </a:pPr>
            <a:r>
              <a:rPr lang="en-US" sz="2300" dirty="0"/>
              <a:t>Interview with property custodian to confirm </a:t>
            </a:r>
            <a:br>
              <a:rPr lang="en-US" sz="2300" dirty="0"/>
            </a:br>
            <a:r>
              <a:rPr lang="en-US" sz="2300" dirty="0"/>
              <a:t>compliance with policy.</a:t>
            </a:r>
          </a:p>
        </p:txBody>
      </p:sp>
    </p:spTree>
    <p:extLst>
      <p:ext uri="{BB962C8B-B14F-4D97-AF65-F5344CB8AC3E}">
        <p14:creationId xmlns:p14="http://schemas.microsoft.com/office/powerpoint/2010/main" val="5197836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1828800"/>
          </a:xfrm>
        </p:spPr>
        <p:txBody>
          <a:bodyPr>
            <a:noAutofit/>
          </a:bodyPr>
          <a:lstStyle/>
          <a:p>
            <a:r>
              <a:rPr lang="en-US" sz="3400" dirty="0">
                <a:latin typeface="+mj-lt"/>
              </a:rPr>
              <a:t>Evidence and Property Control Function 17.2</a:t>
            </a:r>
            <a:br>
              <a:rPr lang="en-US" sz="3600" dirty="0">
                <a:latin typeface="+mj-lt"/>
              </a:rPr>
            </a:br>
            <a:r>
              <a:rPr lang="en-US" sz="3600" dirty="0">
                <a:latin typeface="+mj-lt"/>
              </a:rPr>
              <a:t>Notification- Notifying Owners of Property Recovered</a:t>
            </a:r>
          </a:p>
        </p:txBody>
      </p:sp>
      <p:sp>
        <p:nvSpPr>
          <p:cNvPr id="3" name="Subtitle 2"/>
          <p:cNvSpPr>
            <a:spLocks noGrp="1"/>
          </p:cNvSpPr>
          <p:nvPr>
            <p:ph type="subTitle" idx="4294967295"/>
          </p:nvPr>
        </p:nvSpPr>
        <p:spPr>
          <a:xfrm>
            <a:off x="609600" y="2286000"/>
            <a:ext cx="7467600" cy="1752600"/>
          </a:xfrm>
        </p:spPr>
        <p:txBody>
          <a:bodyPr>
            <a:noAutofit/>
          </a:bodyPr>
          <a:lstStyle/>
          <a:p>
            <a:pPr marL="0" indent="0">
              <a:lnSpc>
                <a:spcPct val="100000"/>
              </a:lnSpc>
              <a:spcAft>
                <a:spcPts val="1200"/>
              </a:spcAft>
              <a:buNone/>
            </a:pPr>
            <a:r>
              <a:rPr lang="en-US" b="1" cap="small" dirty="0">
                <a:solidFill>
                  <a:srgbClr val="000000"/>
                </a:solidFill>
              </a:rPr>
              <a:t>Notifications: The agency has policies requiring efforts are made to identify and notify the owners or custodians of property and evidence in the agency’s custody.</a:t>
            </a:r>
          </a:p>
        </p:txBody>
      </p:sp>
      <p:sp>
        <p:nvSpPr>
          <p:cNvPr id="4" name="TextBox 3"/>
          <p:cNvSpPr txBox="1"/>
          <p:nvPr/>
        </p:nvSpPr>
        <p:spPr>
          <a:xfrm>
            <a:off x="838200" y="4419600"/>
            <a:ext cx="5546005" cy="1538883"/>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Policy or procedure that meets standard</a:t>
            </a:r>
          </a:p>
          <a:p>
            <a:pPr marL="342900" indent="-342900">
              <a:spcAft>
                <a:spcPts val="600"/>
              </a:spcAft>
              <a:buClr>
                <a:srgbClr val="3878CF"/>
              </a:buClr>
              <a:buFont typeface="Wingdings" panose="05000000000000000000" pitchFamily="2" charset="2"/>
              <a:buChar char="v"/>
            </a:pPr>
            <a:r>
              <a:rPr lang="en-US" sz="2300" dirty="0"/>
              <a:t>Copy of redacted notification letter</a:t>
            </a:r>
          </a:p>
        </p:txBody>
      </p:sp>
    </p:spTree>
    <p:extLst>
      <p:ext uri="{BB962C8B-B14F-4D97-AF65-F5344CB8AC3E}">
        <p14:creationId xmlns:p14="http://schemas.microsoft.com/office/powerpoint/2010/main" val="2859021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400" dirty="0">
                <a:latin typeface="+mj-lt"/>
              </a:rPr>
              <a:t>Evidence and Property Control Function 17.3</a:t>
            </a:r>
            <a:br>
              <a:rPr lang="en-US" dirty="0">
                <a:latin typeface="+mj-lt"/>
              </a:rPr>
            </a:br>
            <a:r>
              <a:rPr lang="en-US" sz="3600" dirty="0">
                <a:latin typeface="+mj-lt"/>
              </a:rPr>
              <a:t>Booking - Booking Before End of Shift</a:t>
            </a:r>
          </a:p>
        </p:txBody>
      </p:sp>
      <p:sp>
        <p:nvSpPr>
          <p:cNvPr id="3" name="Subtitle 2"/>
          <p:cNvSpPr>
            <a:spLocks noGrp="1"/>
          </p:cNvSpPr>
          <p:nvPr>
            <p:ph type="subTitle" idx="4294967295"/>
          </p:nvPr>
        </p:nvSpPr>
        <p:spPr>
          <a:xfrm>
            <a:off x="609600" y="1828800"/>
            <a:ext cx="7924800" cy="1905000"/>
          </a:xfrm>
        </p:spPr>
        <p:txBody>
          <a:bodyPr>
            <a:noAutofit/>
          </a:bodyPr>
          <a:lstStyle/>
          <a:p>
            <a:pPr marL="0" indent="0">
              <a:lnSpc>
                <a:spcPct val="100000"/>
              </a:lnSpc>
              <a:spcAft>
                <a:spcPts val="1200"/>
              </a:spcAft>
              <a:buNone/>
            </a:pPr>
            <a:r>
              <a:rPr lang="en-US" b="1" cap="small" dirty="0">
                <a:solidFill>
                  <a:srgbClr val="000000"/>
                </a:solidFill>
              </a:rPr>
              <a:t>Booking – The agency has policy that require Property and evidence is placed under the control of the property and evidence function before the officer completes their shift.</a:t>
            </a:r>
          </a:p>
        </p:txBody>
      </p:sp>
      <p:sp>
        <p:nvSpPr>
          <p:cNvPr id="4" name="TextBox 3"/>
          <p:cNvSpPr txBox="1"/>
          <p:nvPr/>
        </p:nvSpPr>
        <p:spPr>
          <a:xfrm>
            <a:off x="694560" y="4114800"/>
            <a:ext cx="7754880" cy="2169825"/>
          </a:xfrm>
          <a:prstGeom prst="rect">
            <a:avLst/>
          </a:prstGeom>
          <a:noFill/>
          <a:ln>
            <a:noFill/>
            <a:prstDash val="sysDot"/>
          </a:ln>
        </p:spPr>
        <p:txBody>
          <a:bodyPr wrap="none" rtlCol="0">
            <a:spAutoFit/>
          </a:bodyPr>
          <a:lstStyle/>
          <a:p>
            <a:pPr>
              <a:spcAft>
                <a:spcPts val="600"/>
              </a:spcAft>
            </a:pPr>
            <a:r>
              <a:rPr lang="en-US" sz="2400" b="1" cap="small" dirty="0"/>
              <a:t>Evidence/Proof of Compliance </a:t>
            </a:r>
          </a:p>
          <a:p>
            <a:pPr marL="342900" indent="-342900">
              <a:spcAft>
                <a:spcPts val="400"/>
              </a:spcAft>
              <a:buFont typeface="Wingdings" panose="05000000000000000000" pitchFamily="2" charset="2"/>
              <a:buChar char="v"/>
            </a:pPr>
            <a:r>
              <a:rPr lang="en-US" sz="2300" dirty="0"/>
              <a:t>Policy or procedure that meets standard</a:t>
            </a:r>
          </a:p>
          <a:p>
            <a:pPr marL="342900" indent="-342900">
              <a:spcAft>
                <a:spcPts val="400"/>
              </a:spcAft>
              <a:buFont typeface="Wingdings" panose="05000000000000000000" pitchFamily="2" charset="2"/>
              <a:buChar char="v"/>
            </a:pPr>
            <a:r>
              <a:rPr lang="en-US" sz="2300" dirty="0"/>
              <a:t>Copy of case report indicating chain of custody and timing</a:t>
            </a:r>
          </a:p>
          <a:p>
            <a:pPr marL="342900" indent="-342900">
              <a:spcAft>
                <a:spcPts val="400"/>
              </a:spcAft>
              <a:buFont typeface="Wingdings" panose="05000000000000000000" pitchFamily="2" charset="2"/>
              <a:buChar char="v"/>
            </a:pPr>
            <a:r>
              <a:rPr lang="en-US" sz="2300" dirty="0"/>
              <a:t>Interview with Officer/Deputy to confirm protocols</a:t>
            </a:r>
          </a:p>
          <a:p>
            <a:pPr marL="342900" indent="-342900">
              <a:spcAft>
                <a:spcPts val="400"/>
              </a:spcAft>
              <a:buFont typeface="Wingdings" panose="05000000000000000000" pitchFamily="2" charset="2"/>
              <a:buChar char="v"/>
            </a:pPr>
            <a:r>
              <a:rPr lang="en-US" sz="2300" dirty="0">
                <a:solidFill>
                  <a:srgbClr val="FF0000"/>
                </a:solidFill>
              </a:rPr>
              <a:t>No exceptions to this standard</a:t>
            </a:r>
          </a:p>
        </p:txBody>
      </p:sp>
    </p:spTree>
    <p:extLst>
      <p:ext uri="{BB962C8B-B14F-4D97-AF65-F5344CB8AC3E}">
        <p14:creationId xmlns:p14="http://schemas.microsoft.com/office/powerpoint/2010/main" val="1989892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143000"/>
          </a:xfrm>
        </p:spPr>
        <p:txBody>
          <a:bodyPr>
            <a:noAutofit/>
          </a:bodyPr>
          <a:lstStyle/>
          <a:p>
            <a:r>
              <a:rPr lang="en-US" sz="3400" dirty="0">
                <a:latin typeface="+mj-lt"/>
              </a:rPr>
              <a:t>Evidence and Property Control Function 17.4</a:t>
            </a:r>
            <a:br>
              <a:rPr lang="en-US" dirty="0">
                <a:latin typeface="+mj-lt"/>
              </a:rPr>
            </a:br>
            <a:r>
              <a:rPr lang="en-US" sz="3600" dirty="0">
                <a:latin typeface="+mj-lt"/>
              </a:rPr>
              <a:t>Temporary Storage and Processing</a:t>
            </a:r>
          </a:p>
        </p:txBody>
      </p:sp>
      <p:sp>
        <p:nvSpPr>
          <p:cNvPr id="3" name="Subtitle 2"/>
          <p:cNvSpPr>
            <a:spLocks noGrp="1"/>
          </p:cNvSpPr>
          <p:nvPr>
            <p:ph type="subTitle" idx="4294967295"/>
          </p:nvPr>
        </p:nvSpPr>
        <p:spPr>
          <a:xfrm>
            <a:off x="438727" y="2057400"/>
            <a:ext cx="8153400" cy="1600200"/>
          </a:xfrm>
        </p:spPr>
        <p:txBody>
          <a:bodyPr>
            <a:noAutofit/>
          </a:bodyPr>
          <a:lstStyle/>
          <a:p>
            <a:pPr marL="0" indent="0">
              <a:lnSpc>
                <a:spcPct val="100000"/>
              </a:lnSpc>
              <a:spcAft>
                <a:spcPts val="1200"/>
              </a:spcAft>
              <a:buNone/>
            </a:pPr>
            <a:r>
              <a:rPr lang="en-US" b="1" cap="small" dirty="0">
                <a:solidFill>
                  <a:srgbClr val="000000"/>
                </a:solidFill>
              </a:rPr>
              <a:t>Booking – The agency has the means to temporarily separate and secure property and evidence while it is waiting processing into the permanent storage facility.</a:t>
            </a:r>
          </a:p>
        </p:txBody>
      </p:sp>
      <p:sp>
        <p:nvSpPr>
          <p:cNvPr id="4" name="TextBox 3"/>
          <p:cNvSpPr txBox="1"/>
          <p:nvPr/>
        </p:nvSpPr>
        <p:spPr>
          <a:xfrm>
            <a:off x="533400" y="4343400"/>
            <a:ext cx="8229600" cy="1508105"/>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Inspection of property room </a:t>
            </a:r>
          </a:p>
          <a:p>
            <a:pPr marL="342900" indent="-342900">
              <a:spcAft>
                <a:spcPts val="600"/>
              </a:spcAft>
              <a:buClr>
                <a:srgbClr val="3878CF"/>
              </a:buClr>
              <a:buFont typeface="Wingdings" panose="05000000000000000000" pitchFamily="2" charset="2"/>
              <a:buChar char="v"/>
            </a:pPr>
            <a:r>
              <a:rPr lang="en-US" sz="2300" dirty="0"/>
              <a:t>Interview with Patrol Officer/Deputy or Property room officer</a:t>
            </a:r>
          </a:p>
        </p:txBody>
      </p:sp>
    </p:spTree>
    <p:extLst>
      <p:ext uri="{BB962C8B-B14F-4D97-AF65-F5344CB8AC3E}">
        <p14:creationId xmlns:p14="http://schemas.microsoft.com/office/powerpoint/2010/main" val="970548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0308"/>
            <a:ext cx="8229600" cy="1143000"/>
          </a:xfrm>
        </p:spPr>
        <p:txBody>
          <a:bodyPr>
            <a:noAutofit/>
          </a:bodyPr>
          <a:lstStyle/>
          <a:p>
            <a:pPr>
              <a:lnSpc>
                <a:spcPct val="100000"/>
              </a:lnSpc>
              <a:spcAft>
                <a:spcPts val="600"/>
              </a:spcAft>
            </a:pPr>
            <a:r>
              <a:rPr lang="en-US" sz="3400" dirty="0">
                <a:latin typeface="+mj-lt"/>
              </a:rPr>
              <a:t>Evidence and Property Control Function 17.5</a:t>
            </a:r>
            <a:br>
              <a:rPr lang="en-US" dirty="0">
                <a:latin typeface="+mj-lt"/>
              </a:rPr>
            </a:br>
            <a:r>
              <a:rPr lang="en-US" sz="3600" dirty="0">
                <a:latin typeface="+mj-lt"/>
              </a:rPr>
              <a:t>Perishable Evidence or Property</a:t>
            </a:r>
          </a:p>
        </p:txBody>
      </p:sp>
      <p:sp>
        <p:nvSpPr>
          <p:cNvPr id="3" name="Subtitle 2"/>
          <p:cNvSpPr>
            <a:spLocks noGrp="1"/>
          </p:cNvSpPr>
          <p:nvPr>
            <p:ph type="subTitle" idx="4294967295"/>
          </p:nvPr>
        </p:nvSpPr>
        <p:spPr>
          <a:xfrm>
            <a:off x="609600" y="1981200"/>
            <a:ext cx="7620000" cy="1714500"/>
          </a:xfrm>
        </p:spPr>
        <p:txBody>
          <a:bodyPr>
            <a:noAutofit/>
          </a:bodyPr>
          <a:lstStyle/>
          <a:p>
            <a:pPr marL="0" indent="0">
              <a:lnSpc>
                <a:spcPct val="100000"/>
              </a:lnSpc>
              <a:spcAft>
                <a:spcPts val="1200"/>
              </a:spcAft>
              <a:buNone/>
            </a:pPr>
            <a:r>
              <a:rPr lang="en-US" sz="3000" b="1" cap="small" dirty="0">
                <a:solidFill>
                  <a:srgbClr val="000000"/>
                </a:solidFill>
              </a:rPr>
              <a:t>Booking – The agency has the means to properly preserve and secure perishable property both temporarily and after it is received in the permanent storage facility.</a:t>
            </a:r>
          </a:p>
        </p:txBody>
      </p:sp>
      <p:sp>
        <p:nvSpPr>
          <p:cNvPr id="4" name="TextBox 3"/>
          <p:cNvSpPr txBox="1"/>
          <p:nvPr/>
        </p:nvSpPr>
        <p:spPr>
          <a:xfrm>
            <a:off x="609600" y="4278301"/>
            <a:ext cx="7620000" cy="1908215"/>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Inspection of property room</a:t>
            </a:r>
          </a:p>
          <a:p>
            <a:pPr marL="342900" indent="-342900">
              <a:buClr>
                <a:srgbClr val="3878CF"/>
              </a:buClr>
              <a:buFont typeface="Wingdings" panose="05000000000000000000" pitchFamily="2" charset="2"/>
              <a:buChar char="v"/>
            </a:pPr>
            <a:r>
              <a:rPr lang="en-US" sz="2300" dirty="0"/>
              <a:t>Interview with Property room officer to confirm drying cabinet or freezer(s)</a:t>
            </a:r>
          </a:p>
        </p:txBody>
      </p:sp>
    </p:spTree>
    <p:extLst>
      <p:ext uri="{BB962C8B-B14F-4D97-AF65-F5344CB8AC3E}">
        <p14:creationId xmlns:p14="http://schemas.microsoft.com/office/powerpoint/2010/main" val="2471424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r>
              <a:rPr lang="en-US" sz="3400" dirty="0">
                <a:latin typeface="+mj-lt"/>
              </a:rPr>
              <a:t>Evidence and Property Control Function 17.6</a:t>
            </a:r>
            <a:br>
              <a:rPr lang="en-US" sz="3400" dirty="0">
                <a:latin typeface="+mj-lt"/>
              </a:rPr>
            </a:br>
            <a:r>
              <a:rPr lang="en-US" sz="3600" dirty="0">
                <a:latin typeface="+mj-lt"/>
              </a:rPr>
              <a:t>Hazardous Materials</a:t>
            </a:r>
          </a:p>
        </p:txBody>
      </p:sp>
      <p:sp>
        <p:nvSpPr>
          <p:cNvPr id="3" name="Subtitle 2"/>
          <p:cNvSpPr>
            <a:spLocks noGrp="1"/>
          </p:cNvSpPr>
          <p:nvPr>
            <p:ph type="subTitle" idx="4294967295"/>
          </p:nvPr>
        </p:nvSpPr>
        <p:spPr>
          <a:xfrm>
            <a:off x="621084" y="1981200"/>
            <a:ext cx="7901831" cy="1828800"/>
          </a:xfrm>
        </p:spPr>
        <p:txBody>
          <a:bodyPr>
            <a:noAutofit/>
          </a:bodyPr>
          <a:lstStyle/>
          <a:p>
            <a:pPr marL="0" indent="0">
              <a:lnSpc>
                <a:spcPct val="100000"/>
              </a:lnSpc>
              <a:spcAft>
                <a:spcPts val="1200"/>
              </a:spcAft>
              <a:buNone/>
            </a:pPr>
            <a:r>
              <a:rPr lang="en-US" b="1" cap="small" dirty="0">
                <a:solidFill>
                  <a:srgbClr val="000000"/>
                </a:solidFill>
                <a:latin typeface="+mj-lt"/>
              </a:rPr>
              <a:t>Booking – The agency has the means to temporarily separate and secure evidence containing hazardous materials while it is waiting processing into the appropriate </a:t>
            </a:r>
            <a:r>
              <a:rPr lang="en-US" b="1" u="sng" cap="small" dirty="0">
                <a:solidFill>
                  <a:srgbClr val="000000"/>
                </a:solidFill>
                <a:latin typeface="+mj-lt"/>
              </a:rPr>
              <a:t>permanent</a:t>
            </a:r>
            <a:r>
              <a:rPr lang="en-US" b="1" cap="small" dirty="0">
                <a:solidFill>
                  <a:srgbClr val="000000"/>
                </a:solidFill>
                <a:latin typeface="+mj-lt"/>
              </a:rPr>
              <a:t> storage facility.</a:t>
            </a:r>
          </a:p>
        </p:txBody>
      </p:sp>
      <p:sp>
        <p:nvSpPr>
          <p:cNvPr id="4" name="TextBox 3"/>
          <p:cNvSpPr txBox="1"/>
          <p:nvPr/>
        </p:nvSpPr>
        <p:spPr>
          <a:xfrm>
            <a:off x="762000" y="4267200"/>
            <a:ext cx="7322774" cy="1908215"/>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Inspection of property room and/or storage vessel</a:t>
            </a:r>
          </a:p>
          <a:p>
            <a:pPr marL="342900" indent="-342900">
              <a:buClr>
                <a:srgbClr val="3878CF"/>
              </a:buClr>
              <a:buFont typeface="Wingdings" panose="05000000000000000000" pitchFamily="2" charset="2"/>
              <a:buChar char="v"/>
            </a:pPr>
            <a:r>
              <a:rPr lang="en-US" sz="2300" dirty="0"/>
              <a:t>Interview with Patrol Officer/Deputy or Property room</a:t>
            </a:r>
            <a:br>
              <a:rPr lang="en-US" sz="2300" dirty="0"/>
            </a:br>
            <a:r>
              <a:rPr lang="en-US" sz="2300" dirty="0"/>
              <a:t>Officer to confirm protocols</a:t>
            </a:r>
          </a:p>
        </p:txBody>
      </p:sp>
    </p:spTree>
    <p:extLst>
      <p:ext uri="{BB962C8B-B14F-4D97-AF65-F5344CB8AC3E}">
        <p14:creationId xmlns:p14="http://schemas.microsoft.com/office/powerpoint/2010/main" val="3321246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lstStyle/>
          <a:p>
            <a:r>
              <a:rPr lang="en-US" sz="3600" dirty="0"/>
              <a:t>Role and Authority 2.4</a:t>
            </a:r>
            <a:br>
              <a:rPr lang="en-US" sz="3600" dirty="0"/>
            </a:br>
            <a:r>
              <a:rPr lang="en-US" sz="3600" dirty="0"/>
              <a:t>Constitutional Requirements</a:t>
            </a:r>
          </a:p>
        </p:txBody>
      </p:sp>
      <p:sp>
        <p:nvSpPr>
          <p:cNvPr id="3" name="Slide Number Placeholder 2"/>
          <p:cNvSpPr>
            <a:spLocks noGrp="1"/>
          </p:cNvSpPr>
          <p:nvPr>
            <p:ph type="sldNum" sz="quarter" idx="12"/>
          </p:nvPr>
        </p:nvSpPr>
        <p:spPr/>
        <p:txBody>
          <a:bodyPr/>
          <a:lstStyle/>
          <a:p>
            <a:fld id="{E652699A-549B-45A1-BA81-4020695B5A36}" type="slidenum">
              <a:rPr lang="en-US" smtClean="0"/>
              <a:pPr/>
              <a:t>13</a:t>
            </a:fld>
            <a:endParaRPr lang="en-US" dirty="0"/>
          </a:p>
        </p:txBody>
      </p:sp>
      <p:sp>
        <p:nvSpPr>
          <p:cNvPr id="4" name="Subtitle 2"/>
          <p:cNvSpPr txBox="1">
            <a:spLocks/>
          </p:cNvSpPr>
          <p:nvPr/>
        </p:nvSpPr>
        <p:spPr>
          <a:xfrm>
            <a:off x="762000" y="1905000"/>
            <a:ext cx="7391400" cy="1905000"/>
          </a:xfrm>
          <a:prstGeom prst="rect">
            <a:avLst/>
          </a:prstGeom>
        </p:spPr>
        <p:txBody>
          <a:bodyPr>
            <a:norm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b="1" cap="small" dirty="0">
                <a:solidFill>
                  <a:schemeClr val="tx1"/>
                </a:solidFill>
              </a:rPr>
              <a:t>The agency has policies assuring compliance with all applicable constitutional requirements for in-custody situations including Interviews and interrogations, Access to Counsel and Search and seizure</a:t>
            </a:r>
          </a:p>
          <a:p>
            <a:endParaRPr lang="en-US" dirty="0"/>
          </a:p>
        </p:txBody>
      </p:sp>
      <p:sp>
        <p:nvSpPr>
          <p:cNvPr id="5" name="TextBox 4"/>
          <p:cNvSpPr txBox="1"/>
          <p:nvPr/>
        </p:nvSpPr>
        <p:spPr>
          <a:xfrm>
            <a:off x="716626" y="4191000"/>
            <a:ext cx="6598574" cy="1985159"/>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 </a:t>
            </a:r>
          </a:p>
          <a:p>
            <a:pPr marL="285750" indent="-285750">
              <a:lnSpc>
                <a:spcPct val="150000"/>
              </a:lnSpc>
              <a:spcAft>
                <a:spcPts val="1200"/>
              </a:spcAft>
              <a:buClr>
                <a:srgbClr val="3878CF"/>
              </a:buClr>
              <a:buFont typeface="Wingdings" panose="05000000000000000000" pitchFamily="2" charset="2"/>
              <a:buChar char="v"/>
            </a:pPr>
            <a:r>
              <a:rPr lang="en-US" sz="2300" dirty="0"/>
              <a:t>Policy that guides Officer/Deputy actions</a:t>
            </a:r>
          </a:p>
          <a:p>
            <a:pPr marL="285750" indent="-285750">
              <a:buClr>
                <a:srgbClr val="3878CF"/>
              </a:buClr>
              <a:buFont typeface="Wingdings" panose="05000000000000000000" pitchFamily="2" charset="2"/>
              <a:buChar char="v"/>
            </a:pPr>
            <a:r>
              <a:rPr lang="en-US" sz="2300" dirty="0"/>
              <a:t>Case report with Miranda, suspect interview and</a:t>
            </a:r>
            <a:br>
              <a:rPr lang="en-US" sz="2300" dirty="0"/>
            </a:br>
            <a:r>
              <a:rPr lang="en-US" sz="2300" dirty="0"/>
              <a:t>search/seizure</a:t>
            </a:r>
          </a:p>
        </p:txBody>
      </p:sp>
    </p:spTree>
    <p:extLst>
      <p:ext uri="{BB962C8B-B14F-4D97-AF65-F5344CB8AC3E}">
        <p14:creationId xmlns:p14="http://schemas.microsoft.com/office/powerpoint/2010/main" val="243262546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75357"/>
            <a:ext cx="8229600" cy="1143000"/>
          </a:xfrm>
        </p:spPr>
        <p:txBody>
          <a:bodyPr>
            <a:noAutofit/>
          </a:bodyPr>
          <a:lstStyle/>
          <a:p>
            <a:r>
              <a:rPr lang="en-US" sz="3400" dirty="0">
                <a:latin typeface="+mj-lt"/>
              </a:rPr>
              <a:t>Evidence and Property Control Function 17.7</a:t>
            </a:r>
            <a:br>
              <a:rPr lang="en-US" dirty="0">
                <a:latin typeface="+mj-lt"/>
              </a:rPr>
            </a:br>
            <a:r>
              <a:rPr lang="en-US" sz="3600" dirty="0">
                <a:latin typeface="+mj-lt"/>
              </a:rPr>
              <a:t>Facility Security</a:t>
            </a:r>
          </a:p>
        </p:txBody>
      </p:sp>
      <p:sp>
        <p:nvSpPr>
          <p:cNvPr id="4" name="TextBox 3"/>
          <p:cNvSpPr txBox="1"/>
          <p:nvPr/>
        </p:nvSpPr>
        <p:spPr>
          <a:xfrm>
            <a:off x="762000" y="4514060"/>
            <a:ext cx="6940728" cy="1723549"/>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Inspection of property room to check for standard compliance and alarms for both entry and fire.</a:t>
            </a:r>
          </a:p>
          <a:p>
            <a:pPr marL="342900" indent="-342900">
              <a:spcAft>
                <a:spcPts val="600"/>
              </a:spcAft>
              <a:buClr>
                <a:srgbClr val="3878CF"/>
              </a:buClr>
              <a:buFont typeface="Wingdings" panose="05000000000000000000" pitchFamily="2" charset="2"/>
              <a:buChar char="v"/>
            </a:pPr>
            <a:r>
              <a:rPr lang="en-US" sz="2300" dirty="0"/>
              <a:t>Interview with Property room officer</a:t>
            </a:r>
          </a:p>
        </p:txBody>
      </p:sp>
      <p:sp>
        <p:nvSpPr>
          <p:cNvPr id="5" name="Rectangle 4"/>
          <p:cNvSpPr/>
          <p:nvPr/>
        </p:nvSpPr>
        <p:spPr>
          <a:xfrm>
            <a:off x="666750" y="1905000"/>
            <a:ext cx="7658100" cy="2246769"/>
          </a:xfrm>
          <a:prstGeom prst="rect">
            <a:avLst/>
          </a:prstGeom>
        </p:spPr>
        <p:txBody>
          <a:bodyPr wrap="square">
            <a:spAutoFit/>
          </a:bodyPr>
          <a:lstStyle/>
          <a:p>
            <a:pPr>
              <a:spcAft>
                <a:spcPts val="1200"/>
              </a:spcAft>
            </a:pPr>
            <a:r>
              <a:rPr lang="en-US" sz="2800" b="1" cap="small" dirty="0"/>
              <a:t>The </a:t>
            </a:r>
            <a:r>
              <a:rPr lang="en-US" sz="2800" b="1" u="sng" cap="small" dirty="0"/>
              <a:t>permanent</a:t>
            </a:r>
            <a:r>
              <a:rPr lang="en-US" sz="2800" b="1" cap="small" dirty="0"/>
              <a:t> storage facility has controls to keep property protected from unauthorized entry, fire, moisture, extreme temperature, and pests. At a minimum, alarms for unauthorized entry and fire must be monitored 24/7.</a:t>
            </a:r>
          </a:p>
        </p:txBody>
      </p:sp>
    </p:spTree>
    <p:extLst>
      <p:ext uri="{BB962C8B-B14F-4D97-AF65-F5344CB8AC3E}">
        <p14:creationId xmlns:p14="http://schemas.microsoft.com/office/powerpoint/2010/main" val="4145912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70715"/>
            <a:ext cx="8229600" cy="1143000"/>
          </a:xfrm>
        </p:spPr>
        <p:txBody>
          <a:bodyPr>
            <a:noAutofit/>
          </a:bodyPr>
          <a:lstStyle/>
          <a:p>
            <a:r>
              <a:rPr lang="en-US" sz="3400" dirty="0">
                <a:latin typeface="+mj-lt"/>
              </a:rPr>
              <a:t>Evidence and Property Control Function 17.8</a:t>
            </a:r>
            <a:br>
              <a:rPr lang="en-US" dirty="0">
                <a:latin typeface="+mj-lt"/>
              </a:rPr>
            </a:br>
            <a:r>
              <a:rPr lang="en-US" sz="3600" dirty="0">
                <a:latin typeface="+mj-lt"/>
              </a:rPr>
              <a:t>Facility Controls – Preventing Exposure</a:t>
            </a:r>
          </a:p>
        </p:txBody>
      </p:sp>
      <p:sp>
        <p:nvSpPr>
          <p:cNvPr id="3" name="Subtitle 2"/>
          <p:cNvSpPr>
            <a:spLocks noGrp="1"/>
          </p:cNvSpPr>
          <p:nvPr>
            <p:ph type="subTitle" idx="4294967295"/>
          </p:nvPr>
        </p:nvSpPr>
        <p:spPr>
          <a:xfrm>
            <a:off x="1143000" y="1981200"/>
            <a:ext cx="6705600" cy="2160724"/>
          </a:xfrm>
        </p:spPr>
        <p:txBody>
          <a:bodyPr>
            <a:normAutofit fontScale="25000" lnSpcReduction="20000"/>
          </a:bodyPr>
          <a:lstStyle/>
          <a:p>
            <a:pPr marL="0" indent="0">
              <a:lnSpc>
                <a:spcPct val="110000"/>
              </a:lnSpc>
              <a:spcAft>
                <a:spcPts val="1200"/>
              </a:spcAft>
              <a:buNone/>
            </a:pPr>
            <a:r>
              <a:rPr lang="en-US" sz="11200" b="1" cap="small" dirty="0">
                <a:solidFill>
                  <a:srgbClr val="000000"/>
                </a:solidFill>
              </a:rPr>
              <a:t>The permanent storage facility containing biohazards or organic matter has systems in place to prevent the exposure of hazards and noxious odors to agency employees and the public.</a:t>
            </a:r>
            <a:endParaRPr lang="en-US" sz="2000" b="1" cap="all" dirty="0">
              <a:solidFill>
                <a:srgbClr val="000000"/>
              </a:solidFill>
              <a:latin typeface="Calisto MT" panose="02040603050505030304" pitchFamily="18" charset="0"/>
            </a:endParaRPr>
          </a:p>
        </p:txBody>
      </p:sp>
      <p:sp>
        <p:nvSpPr>
          <p:cNvPr id="4" name="TextBox 3"/>
          <p:cNvSpPr txBox="1"/>
          <p:nvPr/>
        </p:nvSpPr>
        <p:spPr>
          <a:xfrm>
            <a:off x="1828800" y="4572000"/>
            <a:ext cx="45719" cy="369332"/>
          </a:xfrm>
          <a:prstGeom prst="rect">
            <a:avLst/>
          </a:prstGeom>
          <a:noFill/>
        </p:spPr>
        <p:txBody>
          <a:bodyPr wrap="square" rtlCol="0">
            <a:spAutoFit/>
          </a:bodyPr>
          <a:lstStyle/>
          <a:p>
            <a:endParaRPr lang="en-US" dirty="0"/>
          </a:p>
        </p:txBody>
      </p:sp>
      <p:sp>
        <p:nvSpPr>
          <p:cNvPr id="5" name="TextBox 4"/>
          <p:cNvSpPr txBox="1"/>
          <p:nvPr/>
        </p:nvSpPr>
        <p:spPr>
          <a:xfrm>
            <a:off x="1219200" y="4419600"/>
            <a:ext cx="6828729" cy="1538883"/>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Inspection of property room to confirm ventilation</a:t>
            </a:r>
          </a:p>
          <a:p>
            <a:pPr marL="342900" indent="-342900">
              <a:spcAft>
                <a:spcPts val="600"/>
              </a:spcAft>
              <a:buClr>
                <a:srgbClr val="3878CF"/>
              </a:buClr>
              <a:buFont typeface="Wingdings" panose="05000000000000000000" pitchFamily="2" charset="2"/>
              <a:buChar char="v"/>
            </a:pPr>
            <a:r>
              <a:rPr lang="en-US" sz="2400" dirty="0"/>
              <a:t>Interview with Property room officer</a:t>
            </a:r>
          </a:p>
        </p:txBody>
      </p:sp>
    </p:spTree>
    <p:extLst>
      <p:ext uri="{BB962C8B-B14F-4D97-AF65-F5344CB8AC3E}">
        <p14:creationId xmlns:p14="http://schemas.microsoft.com/office/powerpoint/2010/main" val="353344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7474" y="344305"/>
            <a:ext cx="8229600" cy="1219200"/>
          </a:xfrm>
        </p:spPr>
        <p:txBody>
          <a:bodyPr>
            <a:noAutofit/>
          </a:bodyPr>
          <a:lstStyle/>
          <a:p>
            <a:r>
              <a:rPr lang="en-US" sz="3400" dirty="0">
                <a:latin typeface="+mj-lt"/>
              </a:rPr>
              <a:t>Evidence and Property Control Function 17.9</a:t>
            </a:r>
            <a:br>
              <a:rPr lang="en-US" sz="3400" dirty="0">
                <a:latin typeface="+mj-lt"/>
              </a:rPr>
            </a:br>
            <a:r>
              <a:rPr lang="en-US" sz="3600" dirty="0">
                <a:latin typeface="+mj-lt"/>
              </a:rPr>
              <a:t>Facility Restricted Access</a:t>
            </a:r>
          </a:p>
        </p:txBody>
      </p:sp>
      <p:sp>
        <p:nvSpPr>
          <p:cNvPr id="3" name="Subtitle 2"/>
          <p:cNvSpPr>
            <a:spLocks noGrp="1"/>
          </p:cNvSpPr>
          <p:nvPr>
            <p:ph type="subTitle" idx="4294967295"/>
          </p:nvPr>
        </p:nvSpPr>
        <p:spPr>
          <a:xfrm>
            <a:off x="1040874" y="2133600"/>
            <a:ext cx="7162800" cy="1371600"/>
          </a:xfrm>
        </p:spPr>
        <p:txBody>
          <a:bodyPr>
            <a:noAutofit/>
          </a:bodyPr>
          <a:lstStyle/>
          <a:p>
            <a:pPr marL="0" indent="0">
              <a:lnSpc>
                <a:spcPct val="100000"/>
              </a:lnSpc>
              <a:spcAft>
                <a:spcPts val="1200"/>
              </a:spcAft>
              <a:buNone/>
            </a:pPr>
            <a:r>
              <a:rPr lang="en-US" sz="3000" b="1" cap="small" dirty="0">
                <a:solidFill>
                  <a:srgbClr val="000000"/>
                </a:solidFill>
              </a:rPr>
              <a:t>Physical Security – Access to the agency’s property and evidence facilities is restricted to authorized employees only.</a:t>
            </a:r>
          </a:p>
        </p:txBody>
      </p:sp>
      <p:sp>
        <p:nvSpPr>
          <p:cNvPr id="4" name="TextBox 3"/>
          <p:cNvSpPr txBox="1"/>
          <p:nvPr/>
        </p:nvSpPr>
        <p:spPr>
          <a:xfrm>
            <a:off x="1143000" y="4191000"/>
            <a:ext cx="7162800" cy="1908215"/>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Policy or procedure to support standard</a:t>
            </a:r>
          </a:p>
          <a:p>
            <a:pPr marL="342900" indent="-342900">
              <a:buClr>
                <a:srgbClr val="3878CF"/>
              </a:buClr>
              <a:buFont typeface="Wingdings" panose="05000000000000000000" pitchFamily="2" charset="2"/>
              <a:buChar char="v"/>
            </a:pPr>
            <a:r>
              <a:rPr lang="en-US" sz="2300" dirty="0"/>
              <a:t>Interview with Property Room officer or Commander to confirm compliance</a:t>
            </a:r>
          </a:p>
        </p:txBody>
      </p:sp>
    </p:spTree>
    <p:extLst>
      <p:ext uri="{BB962C8B-B14F-4D97-AF65-F5344CB8AC3E}">
        <p14:creationId xmlns:p14="http://schemas.microsoft.com/office/powerpoint/2010/main" val="3653225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31177"/>
            <a:ext cx="8229600" cy="1143000"/>
          </a:xfrm>
        </p:spPr>
        <p:txBody>
          <a:bodyPr>
            <a:noAutofit/>
          </a:bodyPr>
          <a:lstStyle/>
          <a:p>
            <a:r>
              <a:rPr lang="en-US" sz="3200" dirty="0">
                <a:latin typeface="+mj-lt"/>
              </a:rPr>
              <a:t>Evidence and Property Control Function 17.10</a:t>
            </a:r>
            <a:br>
              <a:rPr lang="en-US" dirty="0">
                <a:latin typeface="+mj-lt"/>
              </a:rPr>
            </a:br>
            <a:r>
              <a:rPr lang="en-US" sz="3600" dirty="0">
                <a:latin typeface="+mj-lt"/>
              </a:rPr>
              <a:t>Person Entry/Exit Recording</a:t>
            </a:r>
          </a:p>
        </p:txBody>
      </p:sp>
      <p:sp>
        <p:nvSpPr>
          <p:cNvPr id="3" name="Subtitle 2"/>
          <p:cNvSpPr>
            <a:spLocks noGrp="1"/>
          </p:cNvSpPr>
          <p:nvPr>
            <p:ph type="subTitle" idx="4294967295"/>
          </p:nvPr>
        </p:nvSpPr>
        <p:spPr>
          <a:xfrm>
            <a:off x="838198" y="1752600"/>
            <a:ext cx="7467600" cy="2057400"/>
          </a:xfrm>
        </p:spPr>
        <p:txBody>
          <a:bodyPr>
            <a:noAutofit/>
          </a:bodyPr>
          <a:lstStyle/>
          <a:p>
            <a:pPr marL="0" indent="0">
              <a:lnSpc>
                <a:spcPct val="100000"/>
              </a:lnSpc>
              <a:spcAft>
                <a:spcPts val="1200"/>
              </a:spcAft>
              <a:buNone/>
            </a:pPr>
            <a:r>
              <a:rPr lang="en-US" b="1" cap="small" dirty="0">
                <a:solidFill>
                  <a:srgbClr val="000000"/>
                </a:solidFill>
              </a:rPr>
              <a:t>Physical Security – The agency records the name, date, time, and purpose of persons who enter and leave the storage facility, who are not assigned to the property/evidence function.</a:t>
            </a:r>
          </a:p>
        </p:txBody>
      </p:sp>
      <p:sp>
        <p:nvSpPr>
          <p:cNvPr id="4" name="TextBox 3"/>
          <p:cNvSpPr txBox="1"/>
          <p:nvPr/>
        </p:nvSpPr>
        <p:spPr>
          <a:xfrm>
            <a:off x="849743" y="3936023"/>
            <a:ext cx="7162800" cy="2169825"/>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 </a:t>
            </a:r>
          </a:p>
          <a:p>
            <a:pPr marL="457200" indent="-457200">
              <a:spcAft>
                <a:spcPts val="600"/>
              </a:spcAft>
              <a:buClr>
                <a:srgbClr val="3878CF"/>
              </a:buClr>
              <a:buFont typeface="Wingdings" panose="05000000000000000000" pitchFamily="2" charset="2"/>
              <a:buChar char="v"/>
            </a:pPr>
            <a:r>
              <a:rPr lang="en-US" sz="2300" dirty="0"/>
              <a:t>Policy or procedure to support standard</a:t>
            </a:r>
          </a:p>
          <a:p>
            <a:pPr marL="457200" indent="-457200">
              <a:spcAft>
                <a:spcPts val="600"/>
              </a:spcAft>
              <a:buClr>
                <a:srgbClr val="3878CF"/>
              </a:buClr>
              <a:buFont typeface="Wingdings" panose="05000000000000000000" pitchFamily="2" charset="2"/>
              <a:buChar char="v"/>
            </a:pPr>
            <a:r>
              <a:rPr lang="en-US" sz="2300" dirty="0"/>
              <a:t>Inspection of property room entry log</a:t>
            </a:r>
          </a:p>
          <a:p>
            <a:pPr marL="457200" indent="-457200">
              <a:buClr>
                <a:srgbClr val="3878CF"/>
              </a:buClr>
              <a:buFont typeface="Wingdings" panose="05000000000000000000" pitchFamily="2" charset="2"/>
              <a:buChar char="v"/>
            </a:pPr>
            <a:r>
              <a:rPr lang="en-US" sz="2300" dirty="0"/>
              <a:t>Interview with Property Room officer or Commander to confirm compliance</a:t>
            </a:r>
            <a:r>
              <a:rPr lang="en-US" sz="2400" dirty="0"/>
              <a:t>	</a:t>
            </a:r>
          </a:p>
        </p:txBody>
      </p:sp>
    </p:spTree>
    <p:extLst>
      <p:ext uri="{BB962C8B-B14F-4D97-AF65-F5344CB8AC3E}">
        <p14:creationId xmlns:p14="http://schemas.microsoft.com/office/powerpoint/2010/main" val="1459485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mj-lt"/>
              </a:rPr>
              <a:t>Evidence and Property Control Function 17.11</a:t>
            </a:r>
            <a:br>
              <a:rPr lang="en-US" dirty="0">
                <a:latin typeface="+mj-lt"/>
              </a:rPr>
            </a:br>
            <a:r>
              <a:rPr lang="en-US" sz="3600" dirty="0">
                <a:latin typeface="+mj-lt"/>
              </a:rPr>
              <a:t>Security of Sensitive Property</a:t>
            </a:r>
          </a:p>
        </p:txBody>
      </p:sp>
      <p:sp>
        <p:nvSpPr>
          <p:cNvPr id="3" name="Subtitle 2"/>
          <p:cNvSpPr>
            <a:spLocks noGrp="1"/>
          </p:cNvSpPr>
          <p:nvPr>
            <p:ph type="subTitle" idx="4294967295"/>
          </p:nvPr>
        </p:nvSpPr>
        <p:spPr>
          <a:xfrm>
            <a:off x="857250" y="1918855"/>
            <a:ext cx="7429500" cy="2209800"/>
          </a:xfrm>
        </p:spPr>
        <p:txBody>
          <a:bodyPr>
            <a:noAutofit/>
          </a:bodyPr>
          <a:lstStyle/>
          <a:p>
            <a:pPr marL="0" indent="0">
              <a:lnSpc>
                <a:spcPct val="100000"/>
              </a:lnSpc>
              <a:spcAft>
                <a:spcPts val="1200"/>
              </a:spcAft>
              <a:buNone/>
            </a:pPr>
            <a:r>
              <a:rPr lang="en-US" b="1" cap="small" dirty="0">
                <a:solidFill>
                  <a:srgbClr val="000000"/>
                </a:solidFill>
              </a:rPr>
              <a:t>Physical Security – The agency provides additional security for guns, drugs, cash, jewelry, or other sensitive or valuable property, that is over and above that provided for other property and evidence.</a:t>
            </a:r>
          </a:p>
        </p:txBody>
      </p:sp>
      <p:sp>
        <p:nvSpPr>
          <p:cNvPr id="5" name="TextBox 4"/>
          <p:cNvSpPr txBox="1"/>
          <p:nvPr/>
        </p:nvSpPr>
        <p:spPr>
          <a:xfrm>
            <a:off x="914400" y="4419600"/>
            <a:ext cx="7372350" cy="1908215"/>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Inspection of property room to confirm additional security measures</a:t>
            </a:r>
          </a:p>
          <a:p>
            <a:pPr marL="342900" indent="-342900">
              <a:spcAft>
                <a:spcPts val="600"/>
              </a:spcAft>
              <a:buClr>
                <a:srgbClr val="3878CF"/>
              </a:buClr>
              <a:buFont typeface="Wingdings" panose="05000000000000000000" pitchFamily="2" charset="2"/>
              <a:buChar char="v"/>
            </a:pPr>
            <a:r>
              <a:rPr lang="en-US" sz="2300" dirty="0"/>
              <a:t>Interview with Property room officer</a:t>
            </a:r>
          </a:p>
        </p:txBody>
      </p:sp>
    </p:spTree>
    <p:extLst>
      <p:ext uri="{BB962C8B-B14F-4D97-AF65-F5344CB8AC3E}">
        <p14:creationId xmlns:p14="http://schemas.microsoft.com/office/powerpoint/2010/main" val="3016482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219200"/>
          </a:xfrm>
        </p:spPr>
        <p:txBody>
          <a:bodyPr>
            <a:noAutofit/>
          </a:bodyPr>
          <a:lstStyle/>
          <a:p>
            <a:r>
              <a:rPr lang="en-US" sz="3200" dirty="0">
                <a:latin typeface="+mj-lt"/>
              </a:rPr>
              <a:t>Evidence and Property Control Function 17.12</a:t>
            </a:r>
            <a:br>
              <a:rPr lang="en-US" dirty="0">
                <a:latin typeface="+mj-lt"/>
              </a:rPr>
            </a:br>
            <a:r>
              <a:rPr lang="en-US" sz="3400" dirty="0">
                <a:latin typeface="+mj-lt"/>
              </a:rPr>
              <a:t>Tracking: Evidence/Property Tracking System</a:t>
            </a:r>
          </a:p>
        </p:txBody>
      </p:sp>
      <p:sp>
        <p:nvSpPr>
          <p:cNvPr id="3" name="Subtitle 2"/>
          <p:cNvSpPr>
            <a:spLocks noGrp="1"/>
          </p:cNvSpPr>
          <p:nvPr>
            <p:ph type="subTitle" idx="4294967295"/>
          </p:nvPr>
        </p:nvSpPr>
        <p:spPr>
          <a:xfrm>
            <a:off x="495300" y="1676400"/>
            <a:ext cx="8001000" cy="3048000"/>
          </a:xfrm>
        </p:spPr>
        <p:txBody>
          <a:bodyPr>
            <a:normAutofit fontScale="32500" lnSpcReduction="20000"/>
          </a:bodyPr>
          <a:lstStyle/>
          <a:p>
            <a:pPr marL="0" indent="0">
              <a:lnSpc>
                <a:spcPct val="110000"/>
              </a:lnSpc>
              <a:spcAft>
                <a:spcPts val="1200"/>
              </a:spcAft>
              <a:buNone/>
            </a:pPr>
            <a:r>
              <a:rPr lang="en-US" sz="8000" b="1" cap="small" dirty="0">
                <a:solidFill>
                  <a:srgbClr val="000000"/>
                </a:solidFill>
              </a:rPr>
              <a:t>Evidence and property is packaged, individually tagged and logged into a centralized tracking system as soon as possible. The tracking system must accurately describe the current location of every piece of property and evidence. </a:t>
            </a:r>
          </a:p>
          <a:p>
            <a:pPr marL="0" indent="0" algn="l">
              <a:lnSpc>
                <a:spcPct val="110000"/>
              </a:lnSpc>
              <a:spcAft>
                <a:spcPts val="1200"/>
              </a:spcAft>
              <a:buNone/>
            </a:pPr>
            <a:r>
              <a:rPr lang="en-US" sz="6800" i="1" dirty="0">
                <a:solidFill>
                  <a:srgbClr val="000000"/>
                </a:solidFill>
              </a:rPr>
              <a:t>Purpose: A meaningful records and tracking procedure for the evidence and property system is a requirement for the protection and integrity of the evidence and property in the custody of the law enforcement agency. </a:t>
            </a:r>
          </a:p>
        </p:txBody>
      </p:sp>
      <p:sp>
        <p:nvSpPr>
          <p:cNvPr id="4" name="TextBox 3"/>
          <p:cNvSpPr txBox="1"/>
          <p:nvPr/>
        </p:nvSpPr>
        <p:spPr>
          <a:xfrm>
            <a:off x="527628" y="4807527"/>
            <a:ext cx="8000999" cy="1631216"/>
          </a:xfrm>
          <a:prstGeom prst="rect">
            <a:avLst/>
          </a:prstGeom>
          <a:noFill/>
          <a:ln w="12700">
            <a:noFill/>
            <a:prstDash val="sysDot"/>
          </a:ln>
        </p:spPr>
        <p:txBody>
          <a:bodyPr wrap="square" rtlCol="0">
            <a:spAutoFit/>
          </a:bodyPr>
          <a:lstStyle/>
          <a:p>
            <a:pPr>
              <a:spcAft>
                <a:spcPts val="600"/>
              </a:spcAft>
            </a:pPr>
            <a:r>
              <a:rPr lang="en-US" sz="2300" b="1" cap="small" dirty="0"/>
              <a:t>Evidence/Proof of Compliance </a:t>
            </a:r>
          </a:p>
          <a:p>
            <a:pPr marL="285750" indent="-285750">
              <a:spcAft>
                <a:spcPts val="600"/>
              </a:spcAft>
              <a:buClr>
                <a:srgbClr val="3878CF"/>
              </a:buClr>
              <a:buFont typeface="Wingdings" panose="05000000000000000000" pitchFamily="2" charset="2"/>
              <a:buChar char="v"/>
            </a:pPr>
            <a:r>
              <a:rPr lang="en-US" sz="2200" dirty="0"/>
              <a:t>Copy of evidence/property form/report confirming chain of custody</a:t>
            </a:r>
          </a:p>
          <a:p>
            <a:pPr marL="285750" indent="-285750">
              <a:spcAft>
                <a:spcPts val="600"/>
              </a:spcAft>
              <a:buClr>
                <a:srgbClr val="3878CF"/>
              </a:buClr>
              <a:buFont typeface="Wingdings" panose="05000000000000000000" pitchFamily="2" charset="2"/>
              <a:buChar char="v"/>
            </a:pPr>
            <a:r>
              <a:rPr lang="en-US" sz="2200" dirty="0"/>
              <a:t>Inspection of property room and confirmation of tracking system</a:t>
            </a:r>
          </a:p>
        </p:txBody>
      </p:sp>
    </p:spTree>
    <p:extLst>
      <p:ext uri="{BB962C8B-B14F-4D97-AF65-F5344CB8AC3E}">
        <p14:creationId xmlns:p14="http://schemas.microsoft.com/office/powerpoint/2010/main" val="1329993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8229600" cy="1143000"/>
          </a:xfrm>
        </p:spPr>
        <p:txBody>
          <a:bodyPr>
            <a:noAutofit/>
          </a:bodyPr>
          <a:lstStyle/>
          <a:p>
            <a:r>
              <a:rPr lang="en-US" sz="3300" dirty="0">
                <a:latin typeface="+mj-lt"/>
              </a:rPr>
              <a:t>Evidence and Property Control Function 17.13</a:t>
            </a:r>
            <a:br>
              <a:rPr lang="en-US" dirty="0">
                <a:latin typeface="+mj-lt"/>
              </a:rPr>
            </a:br>
            <a:r>
              <a:rPr lang="en-US" sz="3600" dirty="0">
                <a:latin typeface="+mj-lt"/>
              </a:rPr>
              <a:t>Tracking: Evidence/Property Reports</a:t>
            </a:r>
          </a:p>
        </p:txBody>
      </p:sp>
      <p:sp>
        <p:nvSpPr>
          <p:cNvPr id="3" name="Subtitle 2"/>
          <p:cNvSpPr>
            <a:spLocks noGrp="1"/>
          </p:cNvSpPr>
          <p:nvPr>
            <p:ph type="subTitle" idx="4294967295"/>
          </p:nvPr>
        </p:nvSpPr>
        <p:spPr>
          <a:xfrm>
            <a:off x="685799" y="2057400"/>
            <a:ext cx="7772399" cy="1524000"/>
          </a:xfrm>
        </p:spPr>
        <p:txBody>
          <a:bodyPr>
            <a:normAutofit lnSpcReduction="10000"/>
          </a:bodyPr>
          <a:lstStyle/>
          <a:p>
            <a:pPr marL="0" indent="0">
              <a:lnSpc>
                <a:spcPct val="100000"/>
              </a:lnSpc>
              <a:spcAft>
                <a:spcPts val="1200"/>
              </a:spcAft>
              <a:buNone/>
            </a:pPr>
            <a:r>
              <a:rPr lang="en-US" sz="3000" b="1" cap="small" dirty="0">
                <a:solidFill>
                  <a:srgbClr val="000000"/>
                </a:solidFill>
              </a:rPr>
              <a:t>Tracking – Every piece of property and evidence is related to a report describing the circumstances of the seizure or custody by the agency.</a:t>
            </a:r>
          </a:p>
          <a:p>
            <a:pPr>
              <a:lnSpc>
                <a:spcPct val="100000"/>
              </a:lnSpc>
              <a:spcAft>
                <a:spcPts val="1200"/>
              </a:spcAft>
            </a:pPr>
            <a:endParaRPr lang="en-US" sz="2000" b="1" cap="all" dirty="0">
              <a:solidFill>
                <a:srgbClr val="000000"/>
              </a:solidFill>
              <a:latin typeface="Calisto MT" panose="02040603050505030304" pitchFamily="18" charset="0"/>
            </a:endParaRPr>
          </a:p>
        </p:txBody>
      </p:sp>
      <p:sp>
        <p:nvSpPr>
          <p:cNvPr id="4" name="TextBox 3"/>
          <p:cNvSpPr txBox="1"/>
          <p:nvPr/>
        </p:nvSpPr>
        <p:spPr>
          <a:xfrm>
            <a:off x="762000" y="3886200"/>
            <a:ext cx="6705600" cy="1862048"/>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285750" indent="-285750">
              <a:spcAft>
                <a:spcPts val="600"/>
              </a:spcAft>
              <a:buClr>
                <a:srgbClr val="3878CF"/>
              </a:buClr>
              <a:buFont typeface="Wingdings" panose="05000000000000000000" pitchFamily="2" charset="2"/>
              <a:buChar char="v"/>
            </a:pPr>
            <a:r>
              <a:rPr lang="en-US" sz="2300" dirty="0"/>
              <a:t>Case report describing circumstances of seizure</a:t>
            </a:r>
          </a:p>
          <a:p>
            <a:pPr marL="285750" indent="-285750">
              <a:buClr>
                <a:srgbClr val="3878CF"/>
              </a:buClr>
              <a:buFont typeface="Wingdings" panose="05000000000000000000" pitchFamily="2" charset="2"/>
              <a:buChar char="v"/>
            </a:pPr>
            <a:r>
              <a:rPr lang="en-US" sz="2300" dirty="0"/>
              <a:t>Audit of random item(s) entered into evidence with corresponding case and evidence forms. </a:t>
            </a:r>
          </a:p>
        </p:txBody>
      </p:sp>
    </p:spTree>
    <p:extLst>
      <p:ext uri="{BB962C8B-B14F-4D97-AF65-F5344CB8AC3E}">
        <p14:creationId xmlns:p14="http://schemas.microsoft.com/office/powerpoint/2010/main" val="953022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762000"/>
          </a:xfrm>
        </p:spPr>
        <p:txBody>
          <a:bodyPr>
            <a:noAutofit/>
          </a:bodyPr>
          <a:lstStyle/>
          <a:p>
            <a:r>
              <a:rPr lang="en-US" sz="3600" dirty="0"/>
              <a:t>Evidence Weighing and Destruction </a:t>
            </a:r>
            <a:r>
              <a:rPr lang="en-US" sz="3300" dirty="0">
                <a:latin typeface="+mj-lt"/>
              </a:rPr>
              <a:t>17.14</a:t>
            </a:r>
            <a:br>
              <a:rPr lang="en-US" dirty="0">
                <a:latin typeface="+mj-lt"/>
              </a:rPr>
            </a:br>
            <a:endParaRPr lang="en-US" dirty="0">
              <a:latin typeface="+mj-lt"/>
            </a:endParaRPr>
          </a:p>
        </p:txBody>
      </p:sp>
      <p:sp>
        <p:nvSpPr>
          <p:cNvPr id="3" name="Subtitle 2"/>
          <p:cNvSpPr>
            <a:spLocks noGrp="1"/>
          </p:cNvSpPr>
          <p:nvPr>
            <p:ph type="subTitle" idx="4294967295"/>
          </p:nvPr>
        </p:nvSpPr>
        <p:spPr>
          <a:xfrm>
            <a:off x="485775" y="1600200"/>
            <a:ext cx="7867650" cy="1905000"/>
          </a:xfrm>
        </p:spPr>
        <p:txBody>
          <a:bodyPr>
            <a:noAutofit/>
          </a:bodyPr>
          <a:lstStyle/>
          <a:p>
            <a:pPr marL="0" lvl="1" indent="0">
              <a:spcAft>
                <a:spcPts val="1200"/>
              </a:spcAft>
              <a:buClr>
                <a:schemeClr val="accent1"/>
              </a:buClr>
              <a:buSzPct val="85000"/>
              <a:buNone/>
            </a:pPr>
            <a:r>
              <a:rPr lang="en-US" sz="3000" b="1" cap="small" dirty="0">
                <a:solidFill>
                  <a:srgbClr val="000000"/>
                </a:solidFill>
              </a:rPr>
              <a:t>Drugs are weighed using a calibrated scale whenever they enter or leave the secured facility unless they are being prepared for destruction.</a:t>
            </a:r>
          </a:p>
          <a:p>
            <a:pPr marL="0" lvl="1" indent="0">
              <a:lnSpc>
                <a:spcPct val="100000"/>
              </a:lnSpc>
              <a:spcAft>
                <a:spcPts val="1200"/>
              </a:spcAft>
              <a:buClr>
                <a:schemeClr val="accent1"/>
              </a:buClr>
              <a:buSzPct val="85000"/>
              <a:buNone/>
            </a:pPr>
            <a:br>
              <a:rPr lang="en-US" sz="2200" b="1" cap="small" dirty="0">
                <a:solidFill>
                  <a:srgbClr val="000000"/>
                </a:solidFill>
              </a:rPr>
            </a:br>
            <a:endParaRPr lang="en-US" sz="2200" b="1" u="sng" cap="small" dirty="0">
              <a:solidFill>
                <a:srgbClr val="000000"/>
              </a:solidFill>
            </a:endParaRPr>
          </a:p>
        </p:txBody>
      </p:sp>
      <p:sp>
        <p:nvSpPr>
          <p:cNvPr id="4" name="TextBox 3"/>
          <p:cNvSpPr txBox="1"/>
          <p:nvPr/>
        </p:nvSpPr>
        <p:spPr>
          <a:xfrm>
            <a:off x="558078" y="3657600"/>
            <a:ext cx="7723043" cy="2569934"/>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spcAft>
                <a:spcPts val="300"/>
              </a:spcAft>
              <a:buClr>
                <a:srgbClr val="3878CF"/>
              </a:buClr>
              <a:buFont typeface="Wingdings" panose="05000000000000000000" pitchFamily="2" charset="2"/>
              <a:buChar char="v"/>
            </a:pPr>
            <a:r>
              <a:rPr lang="en-US" sz="2300" dirty="0"/>
              <a:t>Policy or procedure to support standard</a:t>
            </a:r>
          </a:p>
          <a:p>
            <a:pPr marL="342900" indent="-342900">
              <a:spcAft>
                <a:spcPts val="300"/>
              </a:spcAft>
              <a:buClr>
                <a:srgbClr val="3878CF"/>
              </a:buClr>
              <a:buFont typeface="Wingdings" panose="05000000000000000000" pitchFamily="2" charset="2"/>
              <a:buChar char="v"/>
            </a:pPr>
            <a:r>
              <a:rPr lang="en-US" sz="2300" dirty="0"/>
              <a:t>Inspection of scale with calibration sticker or documents</a:t>
            </a:r>
          </a:p>
          <a:p>
            <a:pPr marL="342900" indent="-342900">
              <a:spcAft>
                <a:spcPts val="300"/>
              </a:spcAft>
              <a:buClr>
                <a:srgbClr val="3878CF"/>
              </a:buClr>
              <a:buFont typeface="Wingdings" panose="05000000000000000000" pitchFamily="2" charset="2"/>
              <a:buChar char="v"/>
            </a:pPr>
            <a:r>
              <a:rPr lang="en-US" sz="2300" dirty="0"/>
              <a:t>Evidence chain of custody documents, or property records, showing weighing of drugs as they exit/enter the property room.</a:t>
            </a:r>
          </a:p>
        </p:txBody>
      </p:sp>
    </p:spTree>
    <p:extLst>
      <p:ext uri="{BB962C8B-B14F-4D97-AF65-F5344CB8AC3E}">
        <p14:creationId xmlns:p14="http://schemas.microsoft.com/office/powerpoint/2010/main" val="338544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762000"/>
          </a:xfrm>
        </p:spPr>
        <p:txBody>
          <a:bodyPr>
            <a:noAutofit/>
          </a:bodyPr>
          <a:lstStyle/>
          <a:p>
            <a:r>
              <a:rPr lang="en-US" sz="3600" dirty="0"/>
              <a:t>Evidence Weighing and Destruction </a:t>
            </a:r>
            <a:r>
              <a:rPr lang="en-US" sz="3300" dirty="0">
                <a:latin typeface="+mj-lt"/>
              </a:rPr>
              <a:t>17.15</a:t>
            </a:r>
            <a:br>
              <a:rPr lang="en-US" dirty="0">
                <a:latin typeface="+mj-lt"/>
              </a:rPr>
            </a:br>
            <a:endParaRPr lang="en-US" dirty="0">
              <a:latin typeface="+mj-lt"/>
            </a:endParaRPr>
          </a:p>
        </p:txBody>
      </p:sp>
      <p:sp>
        <p:nvSpPr>
          <p:cNvPr id="3" name="Subtitle 2"/>
          <p:cNvSpPr>
            <a:spLocks noGrp="1"/>
          </p:cNvSpPr>
          <p:nvPr>
            <p:ph type="subTitle" idx="4294967295"/>
          </p:nvPr>
        </p:nvSpPr>
        <p:spPr>
          <a:xfrm>
            <a:off x="457200" y="1066800"/>
            <a:ext cx="7867650" cy="3505200"/>
          </a:xfrm>
        </p:spPr>
        <p:txBody>
          <a:bodyPr>
            <a:noAutofit/>
          </a:bodyPr>
          <a:lstStyle/>
          <a:p>
            <a:pPr marL="0" indent="0">
              <a:buNone/>
            </a:pPr>
            <a:r>
              <a:rPr lang="en-US" b="1" cap="small" dirty="0">
                <a:solidFill>
                  <a:srgbClr val="000000"/>
                </a:solidFill>
              </a:rPr>
              <a:t>The agency has processes for the destruction of drug evidence that includes, at a minimum, a visual inspection of the property item to detect possible tampering and weighing of random selections.</a:t>
            </a:r>
          </a:p>
          <a:p>
            <a:pPr marL="0" indent="0">
              <a:buNone/>
            </a:pPr>
            <a:r>
              <a:rPr lang="en-US" sz="2300" i="1" dirty="0">
                <a:solidFill>
                  <a:srgbClr val="000000"/>
                </a:solidFill>
              </a:rPr>
              <a:t>Purpose: Agencies should provide additional processes to ensure that drug evidence is not tampered with prior to destruction. This process and the destruction are witnessed by at least one other person who does not have access to the property room.</a:t>
            </a:r>
            <a:endParaRPr lang="en-US" sz="2300" dirty="0">
              <a:solidFill>
                <a:srgbClr val="000000"/>
              </a:solidFill>
            </a:endParaRPr>
          </a:p>
          <a:p>
            <a:pPr marL="0" lvl="1" indent="0">
              <a:lnSpc>
                <a:spcPct val="100000"/>
              </a:lnSpc>
              <a:spcAft>
                <a:spcPts val="1200"/>
              </a:spcAft>
              <a:buClr>
                <a:schemeClr val="accent1"/>
              </a:buClr>
              <a:buSzPct val="85000"/>
              <a:buNone/>
            </a:pPr>
            <a:br>
              <a:rPr lang="en-US" sz="2200" b="1" cap="small" dirty="0">
                <a:solidFill>
                  <a:srgbClr val="000000"/>
                </a:solidFill>
              </a:rPr>
            </a:br>
            <a:endParaRPr lang="en-US" sz="2200" b="1" u="sng" cap="small" dirty="0">
              <a:solidFill>
                <a:srgbClr val="000000"/>
              </a:solidFill>
            </a:endParaRPr>
          </a:p>
        </p:txBody>
      </p:sp>
      <p:sp>
        <p:nvSpPr>
          <p:cNvPr id="4" name="TextBox 3"/>
          <p:cNvSpPr txBox="1"/>
          <p:nvPr/>
        </p:nvSpPr>
        <p:spPr>
          <a:xfrm>
            <a:off x="533400" y="4572000"/>
            <a:ext cx="7943850" cy="1900520"/>
          </a:xfrm>
          <a:prstGeom prst="rect">
            <a:avLst/>
          </a:prstGeom>
          <a:noFill/>
          <a:ln w="12700">
            <a:noFill/>
            <a:prstDash val="sysDot"/>
          </a:ln>
        </p:spPr>
        <p:txBody>
          <a:bodyPr wrap="square" rtlCol="0">
            <a:spAutoFit/>
          </a:bodyPr>
          <a:lstStyle/>
          <a:p>
            <a:pPr>
              <a:spcAft>
                <a:spcPts val="600"/>
              </a:spcAft>
            </a:pPr>
            <a:r>
              <a:rPr lang="en-US" sz="2200" b="1" cap="small" dirty="0"/>
              <a:t>Evidence/Proof of Compliance </a:t>
            </a:r>
          </a:p>
          <a:p>
            <a:pPr marL="342900" indent="-342900">
              <a:spcAft>
                <a:spcPts val="300"/>
              </a:spcAft>
              <a:buClr>
                <a:srgbClr val="3878CF"/>
              </a:buClr>
              <a:buFont typeface="Wingdings" panose="05000000000000000000" pitchFamily="2" charset="2"/>
              <a:buChar char="v"/>
            </a:pPr>
            <a:r>
              <a:rPr lang="en-US" sz="2200" dirty="0"/>
              <a:t>Policy or procedure to support standard</a:t>
            </a:r>
          </a:p>
          <a:p>
            <a:pPr marL="342900" indent="-342900">
              <a:buClr>
                <a:srgbClr val="3878CF"/>
              </a:buClr>
              <a:buFont typeface="Wingdings" panose="05000000000000000000" pitchFamily="2" charset="2"/>
              <a:buChar char="v"/>
            </a:pPr>
            <a:r>
              <a:rPr lang="en-US" sz="2200" dirty="0"/>
              <a:t>Memo to file explaining each destruction event including checking of package seals and weighing of random drug items at destruction</a:t>
            </a:r>
          </a:p>
        </p:txBody>
      </p:sp>
    </p:spTree>
    <p:extLst>
      <p:ext uri="{BB962C8B-B14F-4D97-AF65-F5344CB8AC3E}">
        <p14:creationId xmlns:p14="http://schemas.microsoft.com/office/powerpoint/2010/main" val="328647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42" y="318721"/>
            <a:ext cx="8229600" cy="1143000"/>
          </a:xfrm>
        </p:spPr>
        <p:txBody>
          <a:bodyPr>
            <a:noAutofit/>
          </a:bodyPr>
          <a:lstStyle/>
          <a:p>
            <a:r>
              <a:rPr lang="en-US" sz="3200" dirty="0">
                <a:latin typeface="+mj-lt"/>
              </a:rPr>
              <a:t>Evidence and Property Control Function 17.16</a:t>
            </a:r>
            <a:br>
              <a:rPr lang="en-US" dirty="0">
                <a:latin typeface="+mj-lt"/>
              </a:rPr>
            </a:br>
            <a:r>
              <a:rPr lang="en-US" dirty="0">
                <a:latin typeface="+mj-lt"/>
              </a:rPr>
              <a:t>Purging: Releasing Property</a:t>
            </a:r>
          </a:p>
        </p:txBody>
      </p:sp>
      <p:sp>
        <p:nvSpPr>
          <p:cNvPr id="3" name="Subtitle 2"/>
          <p:cNvSpPr>
            <a:spLocks noGrp="1"/>
          </p:cNvSpPr>
          <p:nvPr>
            <p:ph type="subTitle" idx="4294967295"/>
          </p:nvPr>
        </p:nvSpPr>
        <p:spPr>
          <a:xfrm>
            <a:off x="739542" y="2362200"/>
            <a:ext cx="7620000" cy="1600200"/>
          </a:xfrm>
        </p:spPr>
        <p:txBody>
          <a:bodyPr>
            <a:normAutofit/>
          </a:bodyPr>
          <a:lstStyle/>
          <a:p>
            <a:pPr marL="0" indent="0">
              <a:lnSpc>
                <a:spcPct val="100000"/>
              </a:lnSpc>
              <a:spcAft>
                <a:spcPts val="1200"/>
              </a:spcAft>
              <a:buNone/>
            </a:pPr>
            <a:r>
              <a:rPr lang="en-US" sz="2600" b="1" cap="small" dirty="0">
                <a:solidFill>
                  <a:srgbClr val="000000"/>
                </a:solidFill>
              </a:rPr>
              <a:t>Purging – The agency has policies governing the release and disposition of property and evidence in Accordance with applicable state law.</a:t>
            </a:r>
          </a:p>
        </p:txBody>
      </p:sp>
      <p:sp>
        <p:nvSpPr>
          <p:cNvPr id="4" name="TextBox 3"/>
          <p:cNvSpPr txBox="1"/>
          <p:nvPr/>
        </p:nvSpPr>
        <p:spPr>
          <a:xfrm>
            <a:off x="771235" y="4495800"/>
            <a:ext cx="7077885" cy="1169551"/>
          </a:xfrm>
          <a:prstGeom prst="rect">
            <a:avLst/>
          </a:prstGeom>
          <a:noFill/>
          <a:ln w="12700">
            <a:noFill/>
            <a:prstDash val="sysDot"/>
          </a:ln>
        </p:spPr>
        <p:txBody>
          <a:bodyPr wrap="square" rtlCol="0">
            <a:spAutoFit/>
          </a:bodyPr>
          <a:lstStyle/>
          <a:p>
            <a:pPr>
              <a:spcAft>
                <a:spcPts val="600"/>
              </a:spcAft>
            </a:pPr>
            <a:r>
              <a:rPr lang="en-US" sz="2000" dirty="0"/>
              <a:t>Evidence/Proof of Compliance </a:t>
            </a:r>
          </a:p>
          <a:p>
            <a:pPr marL="342900" indent="-342900">
              <a:spcAft>
                <a:spcPts val="600"/>
              </a:spcAft>
              <a:buClr>
                <a:srgbClr val="3878CF"/>
              </a:buClr>
              <a:buFont typeface="Wingdings" panose="05000000000000000000" pitchFamily="2" charset="2"/>
              <a:buChar char="v"/>
            </a:pPr>
            <a:r>
              <a:rPr lang="en-US" sz="2000" dirty="0"/>
              <a:t>Policy or procedure to support standard</a:t>
            </a:r>
          </a:p>
          <a:p>
            <a:pPr marL="342900" indent="-342900">
              <a:spcAft>
                <a:spcPts val="600"/>
              </a:spcAft>
              <a:buClr>
                <a:srgbClr val="3878CF"/>
              </a:buClr>
              <a:buFont typeface="Wingdings" panose="05000000000000000000" pitchFamily="2" charset="2"/>
              <a:buChar char="v"/>
            </a:pPr>
            <a:r>
              <a:rPr lang="en-US" sz="2000" dirty="0"/>
              <a:t>Copy of evidence/property form confirming policy compliance</a:t>
            </a:r>
          </a:p>
        </p:txBody>
      </p:sp>
    </p:spTree>
    <p:extLst>
      <p:ext uri="{BB962C8B-B14F-4D97-AF65-F5344CB8AC3E}">
        <p14:creationId xmlns:p14="http://schemas.microsoft.com/office/powerpoint/2010/main" val="2979361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676400"/>
          </a:xfrm>
        </p:spPr>
        <p:txBody>
          <a:bodyPr/>
          <a:lstStyle/>
          <a:p>
            <a:r>
              <a:rPr lang="en-US" sz="3600" dirty="0"/>
              <a:t>Role and Authority 2.5</a:t>
            </a:r>
            <a:br>
              <a:rPr lang="en-US" sz="3600" dirty="0"/>
            </a:br>
            <a:r>
              <a:rPr lang="en-US" sz="3600" dirty="0"/>
              <a:t>Search and Seizure</a:t>
            </a:r>
          </a:p>
        </p:txBody>
      </p:sp>
      <p:sp>
        <p:nvSpPr>
          <p:cNvPr id="3" name="Slide Number Placeholder 2"/>
          <p:cNvSpPr>
            <a:spLocks noGrp="1"/>
          </p:cNvSpPr>
          <p:nvPr>
            <p:ph type="sldNum" sz="quarter" idx="12"/>
          </p:nvPr>
        </p:nvSpPr>
        <p:spPr/>
        <p:txBody>
          <a:bodyPr/>
          <a:lstStyle/>
          <a:p>
            <a:fld id="{E652699A-549B-45A1-BA81-4020695B5A36}" type="slidenum">
              <a:rPr lang="en-US" smtClean="0"/>
              <a:pPr/>
              <a:t>14</a:t>
            </a:fld>
            <a:endParaRPr lang="en-US" dirty="0"/>
          </a:p>
        </p:txBody>
      </p:sp>
      <p:sp>
        <p:nvSpPr>
          <p:cNvPr id="4" name="Subtitle 2"/>
          <p:cNvSpPr txBox="1">
            <a:spLocks/>
          </p:cNvSpPr>
          <p:nvPr/>
        </p:nvSpPr>
        <p:spPr>
          <a:xfrm>
            <a:off x="990600" y="1676400"/>
            <a:ext cx="7162800" cy="4419600"/>
          </a:xfrm>
          <a:prstGeom prst="rect">
            <a:avLst/>
          </a:prstGeom>
        </p:spPr>
        <p:txBody>
          <a:bodyPr>
            <a:norm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b="1" cap="small" dirty="0">
                <a:solidFill>
                  <a:schemeClr val="tx1"/>
                </a:solidFill>
                <a:ea typeface="Calibri"/>
                <a:cs typeface="Times New Roman"/>
              </a:rPr>
              <a:t>The agency has search and seizure policies that adhere to state and federal law.</a:t>
            </a:r>
          </a:p>
          <a:p>
            <a:pPr marL="0" indent="0">
              <a:spcBef>
                <a:spcPts val="0"/>
              </a:spcBef>
              <a:buNone/>
            </a:pPr>
            <a:endParaRPr lang="en-US" b="1" cap="small" dirty="0">
              <a:solidFill>
                <a:schemeClr val="tx1"/>
              </a:solidFill>
              <a:ea typeface="Calibri"/>
              <a:cs typeface="Times New Roman"/>
            </a:endParaRPr>
          </a:p>
          <a:p>
            <a:pPr marL="0" indent="0">
              <a:lnSpc>
                <a:spcPct val="110000"/>
              </a:lnSpc>
              <a:spcBef>
                <a:spcPts val="0"/>
              </a:spcBef>
              <a:spcAft>
                <a:spcPts val="600"/>
              </a:spcAft>
              <a:buNone/>
            </a:pPr>
            <a:r>
              <a:rPr lang="en-US" sz="2200" i="1" dirty="0">
                <a:solidFill>
                  <a:schemeClr val="tx1"/>
                </a:solidFill>
              </a:rPr>
              <a:t>Purpose: To provide clear and basic guidelines for evaluating search and seizure issues and conducting searches within existing legal parameters that ensure the constitutional right of persons to be free from unreasonable government intrusion. Proof of compliance may include copies of incident reports that detail stop and frisk incidents; search by consent, search of a vehicle and searches that are part of a crime scene or are part of an inventory process</a:t>
            </a:r>
            <a:r>
              <a:rPr lang="en-US" sz="2200" i="1" cap="all" dirty="0">
                <a:solidFill>
                  <a:schemeClr val="tx1"/>
                </a:solidFill>
              </a:rPr>
              <a:t>.  </a:t>
            </a:r>
            <a:endParaRPr lang="en-US" sz="2200" cap="all" dirty="0">
              <a:solidFill>
                <a:schemeClr val="tx1"/>
              </a:solidFill>
            </a:endParaRPr>
          </a:p>
          <a:p>
            <a:pPr marL="0" indent="0">
              <a:lnSpc>
                <a:spcPct val="115000"/>
              </a:lnSpc>
              <a:spcBef>
                <a:spcPts val="0"/>
              </a:spcBef>
              <a:spcAft>
                <a:spcPts val="1000"/>
              </a:spcAft>
              <a:buNone/>
            </a:pPr>
            <a:endParaRPr lang="en-US" sz="1400" dirty="0">
              <a:solidFill>
                <a:schemeClr val="tx1"/>
              </a:solidFill>
              <a:latin typeface="Times New Roman"/>
              <a:ea typeface="Calibri"/>
              <a:cs typeface="Times New Roman"/>
            </a:endParaRPr>
          </a:p>
          <a:p>
            <a:pPr marL="0" indent="0">
              <a:lnSpc>
                <a:spcPct val="115000"/>
              </a:lnSpc>
              <a:spcBef>
                <a:spcPts val="0"/>
              </a:spcBef>
              <a:spcAft>
                <a:spcPts val="1000"/>
              </a:spcAft>
              <a:buNone/>
            </a:pPr>
            <a:endParaRPr lang="en-US" sz="1400" dirty="0">
              <a:latin typeface="Calibri"/>
              <a:ea typeface="Calibri"/>
              <a:cs typeface="Times New Roman"/>
            </a:endParaRPr>
          </a:p>
        </p:txBody>
      </p:sp>
    </p:spTree>
    <p:extLst>
      <p:ext uri="{BB962C8B-B14F-4D97-AF65-F5344CB8AC3E}">
        <p14:creationId xmlns:p14="http://schemas.microsoft.com/office/powerpoint/2010/main" val="388730499"/>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026" y="457200"/>
            <a:ext cx="8229600" cy="1143000"/>
          </a:xfrm>
        </p:spPr>
        <p:txBody>
          <a:bodyPr>
            <a:noAutofit/>
          </a:bodyPr>
          <a:lstStyle/>
          <a:p>
            <a:r>
              <a:rPr lang="en-US" sz="3000" dirty="0">
                <a:latin typeface="+mj-lt"/>
              </a:rPr>
              <a:t>Evidence and Property Control 17.17</a:t>
            </a:r>
            <a:br>
              <a:rPr lang="en-US" sz="2800" dirty="0">
                <a:latin typeface="+mj-lt"/>
              </a:rPr>
            </a:br>
            <a:r>
              <a:rPr lang="en-US" sz="3600" dirty="0">
                <a:latin typeface="+mj-lt"/>
              </a:rPr>
              <a:t>Purging: Disposal of Hazardous Materials</a:t>
            </a:r>
            <a:br>
              <a:rPr lang="en-US" sz="3200" dirty="0">
                <a:latin typeface="+mj-lt"/>
              </a:rPr>
            </a:br>
            <a:endParaRPr lang="en-US" sz="3600" dirty="0">
              <a:latin typeface="+mj-lt"/>
            </a:endParaRPr>
          </a:p>
        </p:txBody>
      </p:sp>
      <p:sp>
        <p:nvSpPr>
          <p:cNvPr id="4" name="TextBox 3"/>
          <p:cNvSpPr txBox="1"/>
          <p:nvPr/>
        </p:nvSpPr>
        <p:spPr>
          <a:xfrm>
            <a:off x="685800" y="3925431"/>
            <a:ext cx="7391400" cy="2246769"/>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Policy or procedure to support standard</a:t>
            </a:r>
          </a:p>
          <a:p>
            <a:pPr marL="342900" indent="-342900">
              <a:spcAft>
                <a:spcPts val="600"/>
              </a:spcAft>
              <a:buClr>
                <a:srgbClr val="3878CF"/>
              </a:buClr>
              <a:buFont typeface="Wingdings" panose="05000000000000000000" pitchFamily="2" charset="2"/>
              <a:buChar char="v"/>
            </a:pPr>
            <a:r>
              <a:rPr lang="en-US" sz="2400" dirty="0"/>
              <a:t>Invoice from entity facilitating destruction</a:t>
            </a:r>
          </a:p>
          <a:p>
            <a:pPr marL="342900" indent="-342900">
              <a:spcAft>
                <a:spcPts val="600"/>
              </a:spcAft>
              <a:buClr>
                <a:srgbClr val="3878CF"/>
              </a:buClr>
              <a:buFont typeface="Wingdings" panose="05000000000000000000" pitchFamily="2" charset="2"/>
              <a:buChar char="v"/>
            </a:pPr>
            <a:r>
              <a:rPr lang="en-US" sz="2400" dirty="0"/>
              <a:t>Memo to file explaining destruction event</a:t>
            </a:r>
          </a:p>
          <a:p>
            <a:pPr marL="342900" indent="-342900">
              <a:spcAft>
                <a:spcPts val="600"/>
              </a:spcAft>
              <a:buClr>
                <a:srgbClr val="3878CF"/>
              </a:buClr>
              <a:buFont typeface="Wingdings" panose="05000000000000000000" pitchFamily="2" charset="2"/>
              <a:buChar char="v"/>
            </a:pPr>
            <a:r>
              <a:rPr lang="en-US" sz="2400" dirty="0"/>
              <a:t>Interview with Property Room officer</a:t>
            </a:r>
          </a:p>
        </p:txBody>
      </p:sp>
      <p:sp>
        <p:nvSpPr>
          <p:cNvPr id="5" name="Rectangle 4"/>
          <p:cNvSpPr/>
          <p:nvPr/>
        </p:nvSpPr>
        <p:spPr>
          <a:xfrm>
            <a:off x="534525" y="1828800"/>
            <a:ext cx="7848600" cy="1815882"/>
          </a:xfrm>
          <a:prstGeom prst="rect">
            <a:avLst/>
          </a:prstGeom>
        </p:spPr>
        <p:txBody>
          <a:bodyPr wrap="square">
            <a:spAutoFit/>
          </a:bodyPr>
          <a:lstStyle/>
          <a:p>
            <a:pPr>
              <a:lnSpc>
                <a:spcPct val="100000"/>
              </a:lnSpc>
              <a:spcAft>
                <a:spcPts val="1200"/>
              </a:spcAft>
            </a:pPr>
            <a:r>
              <a:rPr lang="en-US" sz="2800" b="1" cap="small" dirty="0"/>
              <a:t>Purging – Property containing hazardous materials, biological hazards or other materials restricted by State or local health regulations is disposed of properly.</a:t>
            </a:r>
          </a:p>
        </p:txBody>
      </p:sp>
    </p:spTree>
    <p:extLst>
      <p:ext uri="{BB962C8B-B14F-4D97-AF65-F5344CB8AC3E}">
        <p14:creationId xmlns:p14="http://schemas.microsoft.com/office/powerpoint/2010/main" val="3936648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mj-lt"/>
              </a:rPr>
              <a:t>Evidence and Property Control Function 17.18</a:t>
            </a:r>
            <a:br>
              <a:rPr lang="en-US" dirty="0">
                <a:latin typeface="+mj-lt"/>
              </a:rPr>
            </a:br>
            <a:r>
              <a:rPr lang="en-US" dirty="0">
                <a:latin typeface="+mj-lt"/>
              </a:rPr>
              <a:t>Purging: Recording Sold Property</a:t>
            </a:r>
          </a:p>
        </p:txBody>
      </p:sp>
      <p:sp>
        <p:nvSpPr>
          <p:cNvPr id="3" name="Subtitle 2"/>
          <p:cNvSpPr>
            <a:spLocks noGrp="1"/>
          </p:cNvSpPr>
          <p:nvPr>
            <p:ph type="subTitle" idx="4294967295"/>
          </p:nvPr>
        </p:nvSpPr>
        <p:spPr>
          <a:xfrm>
            <a:off x="952500" y="2286000"/>
            <a:ext cx="7239000" cy="1439008"/>
          </a:xfrm>
        </p:spPr>
        <p:txBody>
          <a:bodyPr>
            <a:normAutofit lnSpcReduction="10000"/>
          </a:bodyPr>
          <a:lstStyle/>
          <a:p>
            <a:pPr marL="0" indent="0">
              <a:lnSpc>
                <a:spcPct val="100000"/>
              </a:lnSpc>
              <a:spcAft>
                <a:spcPts val="1200"/>
              </a:spcAft>
              <a:buNone/>
            </a:pPr>
            <a:r>
              <a:rPr lang="en-US" b="1" cap="small" dirty="0">
                <a:solidFill>
                  <a:srgbClr val="000000"/>
                </a:solidFill>
              </a:rPr>
              <a:t>Purging – When property is sold, the disposition of the money received is accounted for and recorded according to State law. </a:t>
            </a:r>
          </a:p>
          <a:p>
            <a:pPr>
              <a:lnSpc>
                <a:spcPct val="100000"/>
              </a:lnSpc>
              <a:spcAft>
                <a:spcPts val="1200"/>
              </a:spcAft>
            </a:pPr>
            <a:endParaRPr lang="en-US" sz="2000" b="1" cap="all" dirty="0">
              <a:solidFill>
                <a:srgbClr val="000000"/>
              </a:solidFill>
              <a:latin typeface="Calisto MT" panose="02040603050505030304" pitchFamily="18" charset="0"/>
            </a:endParaRPr>
          </a:p>
        </p:txBody>
      </p:sp>
      <p:sp>
        <p:nvSpPr>
          <p:cNvPr id="4" name="TextBox 3"/>
          <p:cNvSpPr txBox="1"/>
          <p:nvPr/>
        </p:nvSpPr>
        <p:spPr>
          <a:xfrm>
            <a:off x="952500" y="4267200"/>
            <a:ext cx="7581899" cy="1723549"/>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Copy of report or receipts documenting sale of property and disposition of proceeds into local treasury.</a:t>
            </a:r>
          </a:p>
          <a:p>
            <a:pPr marL="342900" indent="-342900">
              <a:spcAft>
                <a:spcPts val="600"/>
              </a:spcAft>
              <a:buClr>
                <a:srgbClr val="3878CF"/>
              </a:buClr>
              <a:buFont typeface="Wingdings" panose="05000000000000000000" pitchFamily="2" charset="2"/>
              <a:buChar char="v"/>
            </a:pPr>
            <a:r>
              <a:rPr lang="en-US" sz="2300" dirty="0"/>
              <a:t>Interview with Property Room officer</a:t>
            </a:r>
          </a:p>
        </p:txBody>
      </p:sp>
    </p:spTree>
    <p:extLst>
      <p:ext uri="{BB962C8B-B14F-4D97-AF65-F5344CB8AC3E}">
        <p14:creationId xmlns:p14="http://schemas.microsoft.com/office/powerpoint/2010/main" val="192667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534400" cy="1219200"/>
          </a:xfrm>
        </p:spPr>
        <p:txBody>
          <a:bodyPr>
            <a:normAutofit fontScale="90000"/>
          </a:bodyPr>
          <a:lstStyle/>
          <a:p>
            <a:r>
              <a:rPr lang="en-US" sz="3600" dirty="0">
                <a:latin typeface="+mj-lt"/>
              </a:rPr>
              <a:t>Evidence and Property Control Function 17.19</a:t>
            </a:r>
            <a:br>
              <a:rPr lang="en-US" sz="3200" dirty="0">
                <a:latin typeface="+mj-lt"/>
              </a:rPr>
            </a:br>
            <a:r>
              <a:rPr lang="en-US" sz="4000" dirty="0">
                <a:latin typeface="+mj-lt"/>
              </a:rPr>
              <a:t>Purging: Destruction of Drugs/Contraband</a:t>
            </a:r>
          </a:p>
        </p:txBody>
      </p:sp>
      <p:sp>
        <p:nvSpPr>
          <p:cNvPr id="3" name="Subtitle 2"/>
          <p:cNvSpPr>
            <a:spLocks noGrp="1"/>
          </p:cNvSpPr>
          <p:nvPr>
            <p:ph type="subTitle" idx="4294967295"/>
          </p:nvPr>
        </p:nvSpPr>
        <p:spPr>
          <a:xfrm>
            <a:off x="609600" y="1905000"/>
            <a:ext cx="7658100" cy="2209800"/>
          </a:xfrm>
        </p:spPr>
        <p:txBody>
          <a:bodyPr>
            <a:normAutofit lnSpcReduction="10000"/>
          </a:bodyPr>
          <a:lstStyle/>
          <a:p>
            <a:pPr marL="0" indent="0">
              <a:lnSpc>
                <a:spcPct val="100000"/>
              </a:lnSpc>
              <a:spcAft>
                <a:spcPts val="1200"/>
              </a:spcAft>
              <a:buNone/>
            </a:pPr>
            <a:r>
              <a:rPr lang="en-US" b="1" cap="small" dirty="0">
                <a:solidFill>
                  <a:srgbClr val="000000"/>
                </a:solidFill>
              </a:rPr>
              <a:t>Purging – The agency destroys illegal drugs, contraband and other illegal items by methods that are safe. Documentation of destruction is maintained according to the State’s retention schedule.</a:t>
            </a:r>
          </a:p>
          <a:p>
            <a:endParaRPr lang="en-US" dirty="0">
              <a:solidFill>
                <a:srgbClr val="000000"/>
              </a:solidFill>
            </a:endParaRPr>
          </a:p>
        </p:txBody>
      </p:sp>
      <p:sp>
        <p:nvSpPr>
          <p:cNvPr id="4" name="TextBox 3"/>
          <p:cNvSpPr txBox="1"/>
          <p:nvPr/>
        </p:nvSpPr>
        <p:spPr>
          <a:xfrm>
            <a:off x="666750" y="4191000"/>
            <a:ext cx="7543800" cy="2115964"/>
          </a:xfrm>
          <a:prstGeom prst="rect">
            <a:avLst/>
          </a:prstGeom>
          <a:noFill/>
          <a:ln w="12700">
            <a:noFill/>
            <a:prstDash val="sysDot"/>
          </a:ln>
        </p:spPr>
        <p:txBody>
          <a:bodyPr wrap="square" rtlCol="0">
            <a:spAutoFit/>
          </a:bodyPr>
          <a:lstStyle/>
          <a:p>
            <a:pPr>
              <a:lnSpc>
                <a:spcPct val="150000"/>
              </a:lnSpc>
              <a:spcAft>
                <a:spcPts val="600"/>
              </a:spcAft>
            </a:pPr>
            <a:r>
              <a:rPr lang="en-US" sz="2300" b="1" cap="small" dirty="0"/>
              <a:t>Evidence/Proof of Compliance </a:t>
            </a:r>
          </a:p>
          <a:p>
            <a:pPr marL="342900" indent="-342900">
              <a:buClr>
                <a:srgbClr val="3878CF"/>
              </a:buClr>
              <a:buFont typeface="Wingdings" panose="05000000000000000000" pitchFamily="2" charset="2"/>
              <a:buChar char="v"/>
            </a:pPr>
            <a:r>
              <a:rPr lang="en-US" sz="2300" dirty="0"/>
              <a:t>Destruction documentation and report/memo to CEO</a:t>
            </a:r>
          </a:p>
          <a:p>
            <a:pPr marL="342900" indent="-342900">
              <a:buClr>
                <a:srgbClr val="3878CF"/>
              </a:buClr>
              <a:buFont typeface="Wingdings" panose="05000000000000000000" pitchFamily="2" charset="2"/>
              <a:buChar char="v"/>
            </a:pPr>
            <a:r>
              <a:rPr lang="en-US" sz="2300" dirty="0"/>
              <a:t>Invoice from destroying entity (if applicable)</a:t>
            </a:r>
          </a:p>
          <a:p>
            <a:pPr marL="342900" indent="-342900">
              <a:buClr>
                <a:srgbClr val="3878CF"/>
              </a:buClr>
              <a:buFont typeface="Wingdings" panose="05000000000000000000" pitchFamily="2" charset="2"/>
              <a:buChar char="v"/>
            </a:pPr>
            <a:r>
              <a:rPr lang="en-US" sz="2300" dirty="0"/>
              <a:t>Copy of evidence/property form confirming destruction</a:t>
            </a:r>
          </a:p>
          <a:p>
            <a:pPr marL="342900" indent="-342900">
              <a:buClr>
                <a:srgbClr val="3878CF"/>
              </a:buClr>
              <a:buFont typeface="Wingdings" panose="05000000000000000000" pitchFamily="2" charset="2"/>
              <a:buChar char="v"/>
            </a:pPr>
            <a:r>
              <a:rPr lang="en-US" sz="2300" dirty="0"/>
              <a:t>Interview with Property Room officer</a:t>
            </a:r>
          </a:p>
        </p:txBody>
      </p:sp>
    </p:spTree>
    <p:extLst>
      <p:ext uri="{BB962C8B-B14F-4D97-AF65-F5344CB8AC3E}">
        <p14:creationId xmlns:p14="http://schemas.microsoft.com/office/powerpoint/2010/main" val="66065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latin typeface="+mj-lt"/>
              </a:rPr>
              <a:t>Evidence and Property Control Function 17.20</a:t>
            </a:r>
            <a:br>
              <a:rPr lang="en-US" sz="3600" dirty="0">
                <a:latin typeface="+mj-lt"/>
              </a:rPr>
            </a:br>
            <a:r>
              <a:rPr lang="en-US" sz="3600" dirty="0">
                <a:latin typeface="+mj-lt"/>
              </a:rPr>
              <a:t>Audits of Property</a:t>
            </a:r>
          </a:p>
        </p:txBody>
      </p:sp>
      <p:sp>
        <p:nvSpPr>
          <p:cNvPr id="4" name="TextBox 3"/>
          <p:cNvSpPr txBox="1"/>
          <p:nvPr/>
        </p:nvSpPr>
        <p:spPr>
          <a:xfrm>
            <a:off x="609600" y="4217075"/>
            <a:ext cx="7391399" cy="2031325"/>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Policy or procedure to support standard</a:t>
            </a:r>
          </a:p>
          <a:p>
            <a:pPr marL="342900" indent="-342900">
              <a:buClr>
                <a:srgbClr val="3878CF"/>
              </a:buClr>
              <a:buFont typeface="Wingdings" panose="05000000000000000000" pitchFamily="2" charset="2"/>
              <a:buChar char="v"/>
            </a:pPr>
            <a:r>
              <a:rPr lang="en-US" sz="2300" dirty="0"/>
              <a:t>Copy of memo or report documenting audit</a:t>
            </a:r>
          </a:p>
          <a:p>
            <a:pPr marL="742950" lvl="1" indent="-285750">
              <a:buFont typeface="Arial" panose="020B0604020202020204" pitchFamily="34" charset="0"/>
              <a:buChar char="•"/>
            </a:pPr>
            <a:r>
              <a:rPr lang="en-US" sz="2300" dirty="0">
                <a:solidFill>
                  <a:srgbClr val="FF0000"/>
                </a:solidFill>
              </a:rPr>
              <a:t>Scope of audit is at the discretion of the CEO but must include at least those items identified in the standard</a:t>
            </a:r>
          </a:p>
        </p:txBody>
      </p:sp>
      <p:sp>
        <p:nvSpPr>
          <p:cNvPr id="5" name="Rectangle 4"/>
          <p:cNvSpPr/>
          <p:nvPr/>
        </p:nvSpPr>
        <p:spPr>
          <a:xfrm>
            <a:off x="457200" y="1600200"/>
            <a:ext cx="7696200" cy="2246769"/>
          </a:xfrm>
          <a:prstGeom prst="rect">
            <a:avLst/>
          </a:prstGeom>
        </p:spPr>
        <p:txBody>
          <a:bodyPr wrap="square">
            <a:spAutoFit/>
          </a:bodyPr>
          <a:lstStyle/>
          <a:p>
            <a:r>
              <a:rPr lang="en-US" sz="2800" b="1" cap="small" dirty="0"/>
              <a:t>Audits – The agency ensures that an unannounced audit of evidence and property, including </a:t>
            </a:r>
            <a:r>
              <a:rPr lang="en-US" sz="2800" b="1" u="sng" cap="small" dirty="0"/>
              <a:t>drugs, money, jewelry and firearms is conducted at least annually</a:t>
            </a:r>
            <a:r>
              <a:rPr lang="en-US" sz="2800" b="1" cap="small" dirty="0">
                <a:solidFill>
                  <a:srgbClr val="FF0000"/>
                </a:solidFill>
              </a:rPr>
              <a:t>*</a:t>
            </a:r>
            <a:r>
              <a:rPr lang="en-US" sz="2800" b="1" cap="small" dirty="0"/>
              <a:t> by personnel not directly in the evidence unit’s chain of command. </a:t>
            </a:r>
          </a:p>
        </p:txBody>
      </p:sp>
    </p:spTree>
    <p:extLst>
      <p:ext uri="{BB962C8B-B14F-4D97-AF65-F5344CB8AC3E}">
        <p14:creationId xmlns:p14="http://schemas.microsoft.com/office/powerpoint/2010/main" val="1004386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42900"/>
            <a:ext cx="8229600" cy="1371600"/>
          </a:xfrm>
        </p:spPr>
        <p:txBody>
          <a:bodyPr>
            <a:noAutofit/>
          </a:bodyPr>
          <a:lstStyle/>
          <a:p>
            <a:r>
              <a:rPr lang="en-US" sz="3200" dirty="0">
                <a:latin typeface="+mj-lt"/>
              </a:rPr>
              <a:t>Evidence and Property Control Function 17.21</a:t>
            </a:r>
            <a:br>
              <a:rPr lang="en-US" dirty="0">
                <a:latin typeface="+mj-lt"/>
              </a:rPr>
            </a:br>
            <a:r>
              <a:rPr lang="en-US" sz="3600" dirty="0">
                <a:latin typeface="+mj-lt"/>
              </a:rPr>
              <a:t>Inventory After Change of Command</a:t>
            </a:r>
          </a:p>
        </p:txBody>
      </p:sp>
      <p:sp>
        <p:nvSpPr>
          <p:cNvPr id="3" name="Subtitle 2"/>
          <p:cNvSpPr>
            <a:spLocks noGrp="1"/>
          </p:cNvSpPr>
          <p:nvPr>
            <p:ph type="subTitle" idx="4294967295"/>
          </p:nvPr>
        </p:nvSpPr>
        <p:spPr>
          <a:xfrm>
            <a:off x="495300" y="1905000"/>
            <a:ext cx="7848600" cy="1905000"/>
          </a:xfrm>
        </p:spPr>
        <p:txBody>
          <a:bodyPr>
            <a:noAutofit/>
          </a:bodyPr>
          <a:lstStyle/>
          <a:p>
            <a:pPr marL="0" lvl="1" indent="0">
              <a:lnSpc>
                <a:spcPct val="100000"/>
              </a:lnSpc>
              <a:spcAft>
                <a:spcPts val="1200"/>
              </a:spcAft>
              <a:buClr>
                <a:schemeClr val="accent1"/>
              </a:buClr>
              <a:buSzPct val="85000"/>
              <a:buNone/>
            </a:pPr>
            <a:r>
              <a:rPr lang="en-US" sz="3000" b="1" cap="small" dirty="0">
                <a:solidFill>
                  <a:srgbClr val="000000"/>
                </a:solidFill>
              </a:rPr>
              <a:t>A full </a:t>
            </a:r>
            <a:r>
              <a:rPr lang="en-US" sz="3000" b="1" u="sng" cap="small" dirty="0">
                <a:solidFill>
                  <a:srgbClr val="FF0000"/>
                </a:solidFill>
              </a:rPr>
              <a:t>inventory</a:t>
            </a:r>
            <a:r>
              <a:rPr lang="en-US" sz="3000" b="1" cap="small" dirty="0"/>
              <a:t> </a:t>
            </a:r>
            <a:r>
              <a:rPr lang="en-US" sz="3000" b="1" cap="small" dirty="0">
                <a:solidFill>
                  <a:srgbClr val="000000"/>
                </a:solidFill>
              </a:rPr>
              <a:t>of sensitive items, to include money, jewelry, drugs and guns, is conducted whenever a change of the </a:t>
            </a:r>
            <a:r>
              <a:rPr lang="en-US" sz="3000" b="1" u="sng" cap="small" dirty="0">
                <a:solidFill>
                  <a:srgbClr val="000000"/>
                </a:solidFill>
              </a:rPr>
              <a:t>Property Room Manager </a:t>
            </a:r>
            <a:r>
              <a:rPr lang="en-US" sz="3000" b="1" cap="small" dirty="0">
                <a:solidFill>
                  <a:srgbClr val="000000"/>
                </a:solidFill>
              </a:rPr>
              <a:t>occurs.</a:t>
            </a:r>
          </a:p>
        </p:txBody>
      </p:sp>
      <p:sp>
        <p:nvSpPr>
          <p:cNvPr id="4" name="TextBox 3"/>
          <p:cNvSpPr txBox="1"/>
          <p:nvPr/>
        </p:nvSpPr>
        <p:spPr>
          <a:xfrm>
            <a:off x="609600" y="4114800"/>
            <a:ext cx="6553200" cy="1985159"/>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285750" indent="-285750">
              <a:spcAft>
                <a:spcPts val="600"/>
              </a:spcAft>
              <a:buClr>
                <a:srgbClr val="3878CF"/>
              </a:buClr>
              <a:buFont typeface="Wingdings" panose="05000000000000000000" pitchFamily="2" charset="2"/>
              <a:buChar char="v"/>
            </a:pPr>
            <a:r>
              <a:rPr lang="en-US" sz="2400" dirty="0"/>
              <a:t>Policy or procedure to support standard</a:t>
            </a:r>
          </a:p>
          <a:p>
            <a:pPr marL="285750" indent="-285750">
              <a:spcAft>
                <a:spcPts val="600"/>
              </a:spcAft>
              <a:buClr>
                <a:srgbClr val="3878CF"/>
              </a:buClr>
              <a:buFont typeface="Wingdings" panose="05000000000000000000" pitchFamily="2" charset="2"/>
              <a:buChar char="v"/>
            </a:pPr>
            <a:r>
              <a:rPr lang="en-US" sz="2400" dirty="0"/>
              <a:t>Report of audit/inventory to CEO</a:t>
            </a:r>
          </a:p>
          <a:p>
            <a:pPr marL="285750" indent="-285750">
              <a:spcAft>
                <a:spcPts val="600"/>
              </a:spcAft>
              <a:buClr>
                <a:srgbClr val="3878CF"/>
              </a:buClr>
              <a:buFont typeface="Wingdings" panose="05000000000000000000" pitchFamily="2" charset="2"/>
              <a:buChar char="v"/>
            </a:pPr>
            <a:r>
              <a:rPr lang="en-US" sz="2400" dirty="0"/>
              <a:t>Memo to file if no change of manager</a:t>
            </a:r>
          </a:p>
        </p:txBody>
      </p:sp>
    </p:spTree>
    <p:extLst>
      <p:ext uri="{BB962C8B-B14F-4D97-AF65-F5344CB8AC3E}">
        <p14:creationId xmlns:p14="http://schemas.microsoft.com/office/powerpoint/2010/main" val="1540923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95890"/>
            <a:ext cx="8229600" cy="1143000"/>
          </a:xfrm>
        </p:spPr>
        <p:txBody>
          <a:bodyPr>
            <a:noAutofit/>
          </a:bodyPr>
          <a:lstStyle/>
          <a:p>
            <a:r>
              <a:rPr lang="en-US" sz="3200" dirty="0">
                <a:latin typeface="+mj-lt"/>
              </a:rPr>
              <a:t>Evidence and Property Control Function 17.22</a:t>
            </a:r>
            <a:r>
              <a:rPr lang="en-US" sz="3200" dirty="0">
                <a:solidFill>
                  <a:srgbClr val="FF0000"/>
                </a:solidFill>
                <a:latin typeface="+mj-lt"/>
              </a:rPr>
              <a:t>*</a:t>
            </a:r>
            <a:br>
              <a:rPr lang="en-US" sz="3200" dirty="0">
                <a:latin typeface="+mj-lt"/>
              </a:rPr>
            </a:br>
            <a:r>
              <a:rPr lang="en-US" sz="3600" dirty="0">
                <a:latin typeface="+mj-lt"/>
              </a:rPr>
              <a:t>Clearing Evidence/Property</a:t>
            </a:r>
          </a:p>
        </p:txBody>
      </p:sp>
      <p:sp>
        <p:nvSpPr>
          <p:cNvPr id="3" name="Subtitle 2"/>
          <p:cNvSpPr>
            <a:spLocks noGrp="1"/>
          </p:cNvSpPr>
          <p:nvPr>
            <p:ph type="subTitle" idx="4294967295"/>
          </p:nvPr>
        </p:nvSpPr>
        <p:spPr>
          <a:xfrm>
            <a:off x="609600" y="1676400"/>
            <a:ext cx="7772400" cy="2304992"/>
          </a:xfrm>
        </p:spPr>
        <p:txBody>
          <a:bodyPr>
            <a:normAutofit/>
          </a:bodyPr>
          <a:lstStyle/>
          <a:p>
            <a:pPr marL="0" indent="0">
              <a:spcBef>
                <a:spcPts val="0"/>
              </a:spcBef>
              <a:buNone/>
            </a:pPr>
            <a:r>
              <a:rPr lang="en-US" b="1" cap="small" dirty="0">
                <a:solidFill>
                  <a:srgbClr val="000000"/>
                </a:solidFill>
              </a:rPr>
              <a:t>The agency has procedures to clear eligible property/evidence from the property room.</a:t>
            </a:r>
            <a:br>
              <a:rPr lang="en-US" b="1" cap="small" dirty="0">
                <a:solidFill>
                  <a:srgbClr val="000000"/>
                </a:solidFill>
              </a:rPr>
            </a:br>
            <a:r>
              <a:rPr lang="en-US" b="1" cap="small" dirty="0">
                <a:solidFill>
                  <a:srgbClr val="000000"/>
                </a:solidFill>
              </a:rPr>
              <a:t>The property room manager will provide an annual</a:t>
            </a:r>
            <a:r>
              <a:rPr lang="en-US" b="1" cap="small" dirty="0">
                <a:solidFill>
                  <a:srgbClr val="FF0000"/>
                </a:solidFill>
              </a:rPr>
              <a:t>*</a:t>
            </a:r>
            <a:r>
              <a:rPr lang="en-US" b="1" cap="small" dirty="0"/>
              <a:t> </a:t>
            </a:r>
            <a:r>
              <a:rPr lang="en-US" b="1" cap="small" dirty="0">
                <a:solidFill>
                  <a:srgbClr val="000000"/>
                </a:solidFill>
              </a:rPr>
              <a:t>written report to the Chief Executive on the number of items cleared during the prior year.  </a:t>
            </a:r>
          </a:p>
          <a:p>
            <a:endParaRPr lang="en-US" dirty="0"/>
          </a:p>
          <a:p>
            <a:endParaRPr lang="en-US" dirty="0"/>
          </a:p>
        </p:txBody>
      </p:sp>
      <p:sp>
        <p:nvSpPr>
          <p:cNvPr id="4" name="TextBox 3"/>
          <p:cNvSpPr txBox="1"/>
          <p:nvPr/>
        </p:nvSpPr>
        <p:spPr>
          <a:xfrm>
            <a:off x="762000" y="4572000"/>
            <a:ext cx="6324600" cy="1354217"/>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Policy or procedure to support standard</a:t>
            </a:r>
          </a:p>
          <a:p>
            <a:pPr marL="342900" indent="-342900">
              <a:spcAft>
                <a:spcPts val="600"/>
              </a:spcAft>
              <a:buClr>
                <a:srgbClr val="3878CF"/>
              </a:buClr>
              <a:buFont typeface="Wingdings" panose="05000000000000000000" pitchFamily="2" charset="2"/>
              <a:buChar char="v"/>
            </a:pPr>
            <a:r>
              <a:rPr lang="en-US" sz="2400" dirty="0"/>
              <a:t>Annual reports of cleared property to CEO</a:t>
            </a:r>
          </a:p>
        </p:txBody>
      </p:sp>
    </p:spTree>
    <p:extLst>
      <p:ext uri="{BB962C8B-B14F-4D97-AF65-F5344CB8AC3E}">
        <p14:creationId xmlns:p14="http://schemas.microsoft.com/office/powerpoint/2010/main" val="338494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388145"/>
            <a:ext cx="8229600" cy="1143000"/>
          </a:xfrm>
        </p:spPr>
        <p:txBody>
          <a:bodyPr>
            <a:noAutofit/>
          </a:bodyPr>
          <a:lstStyle/>
          <a:p>
            <a:r>
              <a:rPr lang="en-US" sz="3200" dirty="0">
                <a:latin typeface="+mj-lt"/>
              </a:rPr>
              <a:t>Evidence and Property Control Function 17.23</a:t>
            </a:r>
            <a:br>
              <a:rPr lang="en-US" dirty="0">
                <a:latin typeface="+mj-lt"/>
              </a:rPr>
            </a:br>
            <a:r>
              <a:rPr lang="en-US" sz="3600" dirty="0">
                <a:latin typeface="+mj-lt"/>
              </a:rPr>
              <a:t>Surrendered Firearms</a:t>
            </a:r>
          </a:p>
        </p:txBody>
      </p:sp>
      <p:sp>
        <p:nvSpPr>
          <p:cNvPr id="3" name="Subtitle 2"/>
          <p:cNvSpPr>
            <a:spLocks noGrp="1"/>
          </p:cNvSpPr>
          <p:nvPr>
            <p:ph type="subTitle" idx="4294967295"/>
          </p:nvPr>
        </p:nvSpPr>
        <p:spPr>
          <a:xfrm>
            <a:off x="609600" y="1905000"/>
            <a:ext cx="7848600" cy="1981199"/>
          </a:xfrm>
        </p:spPr>
        <p:txBody>
          <a:bodyPr>
            <a:noAutofit/>
          </a:bodyPr>
          <a:lstStyle/>
          <a:p>
            <a:pPr marL="0" indent="0">
              <a:spcBef>
                <a:spcPts val="0"/>
              </a:spcBef>
              <a:buNone/>
            </a:pPr>
            <a:r>
              <a:rPr lang="en-US" b="1" cap="small" dirty="0">
                <a:solidFill>
                  <a:srgbClr val="000000"/>
                </a:solidFill>
                <a:latin typeface="+mj-lt"/>
              </a:rPr>
              <a:t>The agency has policy complying with RCWs 7.94 and 9.41 regarding the acceptance, storage, and release of firearms surrendered to the department.</a:t>
            </a:r>
            <a:br>
              <a:rPr lang="en-US" b="1" cap="small" dirty="0">
                <a:latin typeface="+mj-lt"/>
              </a:rPr>
            </a:br>
            <a:r>
              <a:rPr lang="en-US" sz="2600" b="1" cap="small" dirty="0">
                <a:latin typeface="+mj-lt"/>
              </a:rPr>
              <a:t> </a:t>
            </a:r>
            <a:r>
              <a:rPr lang="en-US" sz="2600" b="1" cap="small" dirty="0">
                <a:solidFill>
                  <a:srgbClr val="FF0000"/>
                </a:solidFill>
                <a:latin typeface="+mj-lt"/>
              </a:rPr>
              <a:t>(</a:t>
            </a:r>
            <a:r>
              <a:rPr lang="en-US" sz="2600" b="1" i="1" cap="small" dirty="0">
                <a:solidFill>
                  <a:srgbClr val="FF0000"/>
                </a:solidFill>
                <a:latin typeface="+mj-lt"/>
              </a:rPr>
              <a:t>See lengthy purpose statement in standards document)</a:t>
            </a:r>
            <a:endParaRPr lang="en-US" sz="2600" dirty="0">
              <a:latin typeface="+mj-lt"/>
            </a:endParaRPr>
          </a:p>
        </p:txBody>
      </p:sp>
      <p:sp>
        <p:nvSpPr>
          <p:cNvPr id="4" name="TextBox 3"/>
          <p:cNvSpPr txBox="1"/>
          <p:nvPr/>
        </p:nvSpPr>
        <p:spPr>
          <a:xfrm>
            <a:off x="762000" y="3962400"/>
            <a:ext cx="7391400" cy="2354491"/>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285750" indent="-285750">
              <a:spcAft>
                <a:spcPts val="600"/>
              </a:spcAft>
              <a:buClr>
                <a:srgbClr val="3878CF"/>
              </a:buClr>
              <a:buFont typeface="Wingdings" panose="05000000000000000000" pitchFamily="2" charset="2"/>
              <a:buChar char="v"/>
            </a:pPr>
            <a:r>
              <a:rPr lang="en-US" sz="2300" dirty="0"/>
              <a:t>Policy to support standard</a:t>
            </a:r>
          </a:p>
          <a:p>
            <a:pPr marL="285750" indent="-285750">
              <a:spcAft>
                <a:spcPts val="600"/>
              </a:spcAft>
              <a:buClr>
                <a:srgbClr val="3878CF"/>
              </a:buClr>
              <a:buFont typeface="Wingdings" panose="05000000000000000000" pitchFamily="2" charset="2"/>
              <a:buChar char="v"/>
            </a:pPr>
            <a:r>
              <a:rPr lang="en-US" sz="2300" dirty="0"/>
              <a:t>Case report, court documents and/or property room documents related to surrendered firearms.</a:t>
            </a:r>
          </a:p>
          <a:p>
            <a:pPr marL="285750" indent="-285750">
              <a:spcAft>
                <a:spcPts val="600"/>
              </a:spcAft>
              <a:buClr>
                <a:srgbClr val="3878CF"/>
              </a:buClr>
              <a:buFont typeface="Wingdings" panose="05000000000000000000" pitchFamily="2" charset="2"/>
              <a:buChar char="v"/>
            </a:pPr>
            <a:r>
              <a:rPr lang="en-US" sz="2300" dirty="0"/>
              <a:t>Memo to file if no incidents</a:t>
            </a:r>
          </a:p>
        </p:txBody>
      </p:sp>
    </p:spTree>
    <p:extLst>
      <p:ext uri="{BB962C8B-B14F-4D97-AF65-F5344CB8AC3E}">
        <p14:creationId xmlns:p14="http://schemas.microsoft.com/office/powerpoint/2010/main" val="3760731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447800"/>
          </a:xfrm>
        </p:spPr>
        <p:txBody>
          <a:bodyPr>
            <a:noAutofit/>
          </a:bodyPr>
          <a:lstStyle/>
          <a:p>
            <a:r>
              <a:rPr lang="en-US" sz="3300" dirty="0">
                <a:latin typeface="+mj-lt"/>
              </a:rPr>
              <a:t>Evidence and Property Control Function 17.24</a:t>
            </a:r>
            <a:br>
              <a:rPr lang="en-US" dirty="0">
                <a:latin typeface="+mj-lt"/>
              </a:rPr>
            </a:br>
            <a:r>
              <a:rPr lang="en-US" sz="3600" dirty="0">
                <a:latin typeface="+mj-lt"/>
              </a:rPr>
              <a:t>Release of Firearms</a:t>
            </a:r>
          </a:p>
        </p:txBody>
      </p:sp>
      <p:sp>
        <p:nvSpPr>
          <p:cNvPr id="3" name="Subtitle 2"/>
          <p:cNvSpPr>
            <a:spLocks noGrp="1"/>
          </p:cNvSpPr>
          <p:nvPr>
            <p:ph type="subTitle" idx="4294967295"/>
          </p:nvPr>
        </p:nvSpPr>
        <p:spPr>
          <a:xfrm>
            <a:off x="609600" y="1715655"/>
            <a:ext cx="7924800" cy="2209800"/>
          </a:xfrm>
        </p:spPr>
        <p:txBody>
          <a:bodyPr>
            <a:noAutofit/>
          </a:bodyPr>
          <a:lstStyle/>
          <a:p>
            <a:pPr marL="0" indent="0">
              <a:spcAft>
                <a:spcPts val="1200"/>
              </a:spcAft>
              <a:buNone/>
            </a:pPr>
            <a:r>
              <a:rPr lang="en-US" b="1" cap="small" dirty="0">
                <a:solidFill>
                  <a:srgbClr val="000000"/>
                </a:solidFill>
              </a:rPr>
              <a:t>The agency has policy complying with RCWs 7.94 and 9.41 for notification of family or household members when firearms held pursuant to a court order are released. </a:t>
            </a:r>
            <a:br>
              <a:rPr lang="en-US" sz="2600" b="1" cap="small" dirty="0"/>
            </a:br>
            <a:r>
              <a:rPr lang="en-US" sz="2600" b="1" cap="small" dirty="0">
                <a:solidFill>
                  <a:srgbClr val="FF0000"/>
                </a:solidFill>
              </a:rPr>
              <a:t>(See lengthy purpose statement in standards document)</a:t>
            </a:r>
          </a:p>
        </p:txBody>
      </p:sp>
      <p:sp>
        <p:nvSpPr>
          <p:cNvPr id="4" name="TextBox 3"/>
          <p:cNvSpPr txBox="1"/>
          <p:nvPr/>
        </p:nvSpPr>
        <p:spPr>
          <a:xfrm>
            <a:off x="762000" y="4159064"/>
            <a:ext cx="7391400" cy="2354491"/>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Policy to support standard</a:t>
            </a:r>
          </a:p>
          <a:p>
            <a:pPr marL="342900" indent="-342900">
              <a:spcAft>
                <a:spcPts val="600"/>
              </a:spcAft>
              <a:buClr>
                <a:srgbClr val="3878CF"/>
              </a:buClr>
              <a:buFont typeface="Wingdings" panose="05000000000000000000" pitchFamily="2" charset="2"/>
              <a:buChar char="v"/>
            </a:pPr>
            <a:r>
              <a:rPr lang="en-US" sz="2300" dirty="0"/>
              <a:t>Case report, court documents and/or property room notification documents.</a:t>
            </a:r>
          </a:p>
          <a:p>
            <a:pPr marL="342900" indent="-342900">
              <a:spcAft>
                <a:spcPts val="600"/>
              </a:spcAft>
              <a:buClr>
                <a:srgbClr val="3878CF"/>
              </a:buClr>
              <a:buFont typeface="Wingdings" panose="05000000000000000000" pitchFamily="2" charset="2"/>
              <a:buChar char="v"/>
            </a:pPr>
            <a:r>
              <a:rPr lang="en-US" sz="2300" dirty="0"/>
              <a:t>Memo to file if no incidents</a:t>
            </a:r>
          </a:p>
        </p:txBody>
      </p:sp>
    </p:spTree>
    <p:extLst>
      <p:ext uri="{BB962C8B-B14F-4D97-AF65-F5344CB8AC3E}">
        <p14:creationId xmlns:p14="http://schemas.microsoft.com/office/powerpoint/2010/main" val="401060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Prisoner Security 18.1</a:t>
            </a:r>
            <a:br>
              <a:rPr lang="en-US" sz="3600" dirty="0">
                <a:latin typeface="+mj-lt"/>
              </a:rPr>
            </a:br>
            <a:r>
              <a:rPr lang="en-US" sz="3600" dirty="0">
                <a:latin typeface="+mj-lt"/>
              </a:rPr>
              <a:t>Restraint During Transport</a:t>
            </a:r>
          </a:p>
        </p:txBody>
      </p:sp>
      <p:sp>
        <p:nvSpPr>
          <p:cNvPr id="3" name="Subtitle 2"/>
          <p:cNvSpPr>
            <a:spLocks noGrp="1"/>
          </p:cNvSpPr>
          <p:nvPr>
            <p:ph type="subTitle" idx="4294967295"/>
          </p:nvPr>
        </p:nvSpPr>
        <p:spPr>
          <a:xfrm>
            <a:off x="871682" y="1905000"/>
            <a:ext cx="7391400" cy="1483158"/>
          </a:xfrm>
        </p:spPr>
        <p:txBody>
          <a:bodyPr>
            <a:normAutofit lnSpcReduction="10000"/>
          </a:bodyPr>
          <a:lstStyle/>
          <a:p>
            <a:pPr marL="0" indent="0">
              <a:lnSpc>
                <a:spcPct val="100000"/>
              </a:lnSpc>
              <a:spcAft>
                <a:spcPts val="1200"/>
              </a:spcAft>
              <a:buNone/>
            </a:pPr>
            <a:r>
              <a:rPr lang="en-US" b="1" cap="small" dirty="0">
                <a:solidFill>
                  <a:srgbClr val="000000"/>
                </a:solidFill>
              </a:rPr>
              <a:t>The agency has written guidelines governing the methods and use of restraining devices used during prisoner transports.</a:t>
            </a:r>
          </a:p>
          <a:p>
            <a:pPr>
              <a:lnSpc>
                <a:spcPct val="100000"/>
              </a:lnSpc>
              <a:spcAft>
                <a:spcPts val="1200"/>
              </a:spcAft>
            </a:pPr>
            <a:endParaRPr lang="en-US" sz="2000" b="1" cap="all" dirty="0">
              <a:solidFill>
                <a:srgbClr val="000000"/>
              </a:solidFill>
              <a:latin typeface="Calisto MT" panose="02040603050505030304" pitchFamily="18" charset="0"/>
            </a:endParaRPr>
          </a:p>
        </p:txBody>
      </p:sp>
      <p:sp>
        <p:nvSpPr>
          <p:cNvPr id="4" name="TextBox 3"/>
          <p:cNvSpPr txBox="1"/>
          <p:nvPr/>
        </p:nvSpPr>
        <p:spPr>
          <a:xfrm>
            <a:off x="990600" y="3845358"/>
            <a:ext cx="7277100" cy="2292935"/>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Policy or procedure to support standard</a:t>
            </a:r>
          </a:p>
          <a:p>
            <a:pPr marL="342900" indent="-342900">
              <a:spcAft>
                <a:spcPts val="600"/>
              </a:spcAft>
              <a:buClr>
                <a:srgbClr val="3878CF"/>
              </a:buClr>
              <a:buFont typeface="Wingdings" panose="05000000000000000000" pitchFamily="2" charset="2"/>
              <a:buChar char="v"/>
            </a:pPr>
            <a:r>
              <a:rPr lang="en-US" sz="2300" dirty="0"/>
              <a:t>Case reports describing representative use of restraints</a:t>
            </a:r>
          </a:p>
          <a:p>
            <a:pPr marL="342900" indent="-342900">
              <a:spcAft>
                <a:spcPts val="600"/>
              </a:spcAft>
              <a:buClr>
                <a:srgbClr val="3878CF"/>
              </a:buClr>
              <a:buFont typeface="Wingdings" panose="05000000000000000000" pitchFamily="2" charset="2"/>
              <a:buChar char="v"/>
            </a:pPr>
            <a:r>
              <a:rPr lang="en-US" sz="2300" dirty="0"/>
              <a:t>Interview with Patrol Officer/Deputy or Transport Officer(s) to confirm policy compliance.</a:t>
            </a:r>
          </a:p>
        </p:txBody>
      </p:sp>
    </p:spTree>
    <p:extLst>
      <p:ext uri="{BB962C8B-B14F-4D97-AF65-F5344CB8AC3E}">
        <p14:creationId xmlns:p14="http://schemas.microsoft.com/office/powerpoint/2010/main" val="1145245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001000" cy="1371600"/>
          </a:xfrm>
        </p:spPr>
        <p:txBody>
          <a:bodyPr>
            <a:noAutofit/>
          </a:bodyPr>
          <a:lstStyle/>
          <a:p>
            <a:pPr>
              <a:lnSpc>
                <a:spcPct val="100000"/>
              </a:lnSpc>
              <a:spcAft>
                <a:spcPts val="600"/>
              </a:spcAft>
            </a:pPr>
            <a:r>
              <a:rPr lang="en-US" sz="3200" dirty="0">
                <a:latin typeface="+mj-lt"/>
              </a:rPr>
              <a:t>Prisoner Security 18.2</a:t>
            </a:r>
            <a:br>
              <a:rPr lang="en-US" dirty="0">
                <a:latin typeface="+mj-lt"/>
              </a:rPr>
            </a:br>
            <a:r>
              <a:rPr lang="en-US" sz="3600" dirty="0">
                <a:latin typeface="+mj-lt"/>
              </a:rPr>
              <a:t>Transporting the Sick and Mentally Ill</a:t>
            </a:r>
            <a:endParaRPr lang="en-US" sz="2800" dirty="0">
              <a:latin typeface="+mj-lt"/>
            </a:endParaRPr>
          </a:p>
        </p:txBody>
      </p:sp>
      <p:sp>
        <p:nvSpPr>
          <p:cNvPr id="3" name="Subtitle 2"/>
          <p:cNvSpPr>
            <a:spLocks noGrp="1"/>
          </p:cNvSpPr>
          <p:nvPr>
            <p:ph type="subTitle" idx="4294967295"/>
          </p:nvPr>
        </p:nvSpPr>
        <p:spPr>
          <a:xfrm>
            <a:off x="600972" y="1981200"/>
            <a:ext cx="7543800" cy="1219200"/>
          </a:xfrm>
        </p:spPr>
        <p:txBody>
          <a:bodyPr>
            <a:noAutofit/>
          </a:bodyPr>
          <a:lstStyle/>
          <a:p>
            <a:pPr marL="0" indent="0">
              <a:lnSpc>
                <a:spcPct val="100000"/>
              </a:lnSpc>
              <a:spcAft>
                <a:spcPts val="1200"/>
              </a:spcAft>
              <a:buNone/>
            </a:pPr>
            <a:r>
              <a:rPr lang="en-US" sz="3000" b="1" cap="small" dirty="0">
                <a:solidFill>
                  <a:srgbClr val="000000"/>
                </a:solidFill>
              </a:rPr>
              <a:t>The agency has written guidelines for transporting the sick, mentally ill, injured, or disabled prisoners.</a:t>
            </a:r>
            <a:endParaRPr lang="en-US" sz="3000" dirty="0">
              <a:solidFill>
                <a:srgbClr val="000000"/>
              </a:solidFill>
            </a:endParaRPr>
          </a:p>
        </p:txBody>
      </p:sp>
      <p:sp>
        <p:nvSpPr>
          <p:cNvPr id="4" name="TextBox 3"/>
          <p:cNvSpPr txBox="1"/>
          <p:nvPr/>
        </p:nvSpPr>
        <p:spPr>
          <a:xfrm>
            <a:off x="600972" y="4038600"/>
            <a:ext cx="8162028" cy="2169825"/>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Policy or procedure to support standard</a:t>
            </a:r>
          </a:p>
          <a:p>
            <a:pPr marL="342900" indent="-342900">
              <a:spcAft>
                <a:spcPts val="600"/>
              </a:spcAft>
              <a:buClr>
                <a:srgbClr val="3878CF"/>
              </a:buClr>
              <a:buFont typeface="Wingdings" panose="05000000000000000000" pitchFamily="2" charset="2"/>
              <a:buChar char="v"/>
            </a:pPr>
            <a:r>
              <a:rPr lang="en-US" sz="2300" dirty="0"/>
              <a:t>Case reports describing transport of representative populations.</a:t>
            </a:r>
          </a:p>
          <a:p>
            <a:pPr marL="342900" indent="-342900">
              <a:buClr>
                <a:srgbClr val="3878CF"/>
              </a:buClr>
              <a:buFont typeface="Wingdings" panose="05000000000000000000" pitchFamily="2" charset="2"/>
              <a:buChar char="v"/>
            </a:pPr>
            <a:r>
              <a:rPr lang="en-US" sz="2300" dirty="0"/>
              <a:t>Memo to file if any population has not been transported during</a:t>
            </a:r>
            <a:br>
              <a:rPr lang="en-US" sz="2300" dirty="0"/>
            </a:br>
            <a:r>
              <a:rPr lang="en-US" sz="2300" dirty="0"/>
              <a:t>accreditation period. </a:t>
            </a:r>
          </a:p>
        </p:txBody>
      </p:sp>
    </p:spTree>
    <p:extLst>
      <p:ext uri="{BB962C8B-B14F-4D97-AF65-F5344CB8AC3E}">
        <p14:creationId xmlns:p14="http://schemas.microsoft.com/office/powerpoint/2010/main" val="2975904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Role and Authority 2.5</a:t>
            </a:r>
            <a:br>
              <a:rPr lang="en-US" sz="3600" dirty="0"/>
            </a:br>
            <a:r>
              <a:rPr lang="en-US" sz="3600" dirty="0"/>
              <a:t>Search and Seizure (cont’d)</a:t>
            </a:r>
          </a:p>
        </p:txBody>
      </p:sp>
      <p:sp>
        <p:nvSpPr>
          <p:cNvPr id="3" name="Slide Number Placeholder 2"/>
          <p:cNvSpPr>
            <a:spLocks noGrp="1"/>
          </p:cNvSpPr>
          <p:nvPr>
            <p:ph type="sldNum" sz="quarter" idx="12"/>
          </p:nvPr>
        </p:nvSpPr>
        <p:spPr/>
        <p:txBody>
          <a:bodyPr/>
          <a:lstStyle/>
          <a:p>
            <a:fld id="{E652699A-549B-45A1-BA81-4020695B5A36}" type="slidenum">
              <a:rPr lang="en-US" smtClean="0"/>
              <a:pPr/>
              <a:t>15</a:t>
            </a:fld>
            <a:endParaRPr lang="en-US" dirty="0"/>
          </a:p>
        </p:txBody>
      </p:sp>
      <p:sp>
        <p:nvSpPr>
          <p:cNvPr id="4" name="TextBox 3"/>
          <p:cNvSpPr txBox="1"/>
          <p:nvPr/>
        </p:nvSpPr>
        <p:spPr>
          <a:xfrm>
            <a:off x="1113585" y="2438400"/>
            <a:ext cx="6916830" cy="3200876"/>
          </a:xfrm>
          <a:prstGeom prst="rect">
            <a:avLst/>
          </a:prstGeom>
          <a:noFill/>
          <a:ln w="12700">
            <a:noFill/>
            <a:prstDash val="sysDot"/>
          </a:ln>
        </p:spPr>
        <p:txBody>
          <a:bodyPr wrap="none" rtlCol="0">
            <a:spAutoFit/>
          </a:bodyPr>
          <a:lstStyle/>
          <a:p>
            <a:pPr>
              <a:lnSpc>
                <a:spcPct val="150000"/>
              </a:lnSpc>
              <a:spcAft>
                <a:spcPts val="1200"/>
              </a:spcAft>
            </a:pPr>
            <a:r>
              <a:rPr lang="en-US" sz="2400" b="1" cap="small" dirty="0"/>
              <a:t>Evidence/Proof of Compliance </a:t>
            </a:r>
          </a:p>
          <a:p>
            <a:pPr marL="342900" indent="-342900">
              <a:lnSpc>
                <a:spcPct val="150000"/>
              </a:lnSpc>
              <a:spcAft>
                <a:spcPts val="600"/>
              </a:spcAft>
              <a:buClr>
                <a:srgbClr val="3878CF"/>
              </a:buClr>
              <a:buFont typeface="Wingdings" panose="05000000000000000000" pitchFamily="2" charset="2"/>
              <a:buChar char="v"/>
            </a:pPr>
            <a:r>
              <a:rPr lang="en-US" sz="2400" dirty="0"/>
              <a:t> Policy or written procedures that meet standard</a:t>
            </a:r>
          </a:p>
          <a:p>
            <a:pPr marL="342900" indent="-342900">
              <a:lnSpc>
                <a:spcPct val="150000"/>
              </a:lnSpc>
              <a:spcAft>
                <a:spcPts val="600"/>
              </a:spcAft>
              <a:buClr>
                <a:srgbClr val="3878CF"/>
              </a:buClr>
              <a:buFont typeface="Wingdings" panose="05000000000000000000" pitchFamily="2" charset="2"/>
              <a:buChar char="v"/>
            </a:pPr>
            <a:r>
              <a:rPr lang="en-US" sz="2400" dirty="0"/>
              <a:t> Case report or documentation that supports policy</a:t>
            </a:r>
          </a:p>
          <a:p>
            <a:pPr marL="342900" indent="-342900">
              <a:lnSpc>
                <a:spcPct val="150000"/>
              </a:lnSpc>
              <a:spcAft>
                <a:spcPts val="600"/>
              </a:spcAft>
              <a:buClr>
                <a:srgbClr val="3878CF"/>
              </a:buClr>
              <a:buFont typeface="Wingdings" panose="05000000000000000000" pitchFamily="2" charset="2"/>
              <a:buChar char="v"/>
            </a:pPr>
            <a:r>
              <a:rPr lang="en-US" sz="2400" dirty="0"/>
              <a:t> Memo to file if no incidents</a:t>
            </a:r>
          </a:p>
          <a:p>
            <a:pPr>
              <a:lnSpc>
                <a:spcPct val="150000"/>
              </a:lnSpc>
              <a:spcAft>
                <a:spcPts val="600"/>
              </a:spcAft>
              <a:buClr>
                <a:srgbClr val="3878CF"/>
              </a:buClr>
            </a:pPr>
            <a:endParaRPr lang="en-US" sz="2200" dirty="0"/>
          </a:p>
        </p:txBody>
      </p:sp>
    </p:spTree>
    <p:extLst>
      <p:ext uri="{BB962C8B-B14F-4D97-AF65-F5344CB8AC3E}">
        <p14:creationId xmlns:p14="http://schemas.microsoft.com/office/powerpoint/2010/main" val="365584024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Prisoner Security 18.3</a:t>
            </a:r>
            <a:br>
              <a:rPr lang="en-US" sz="3600" dirty="0">
                <a:latin typeface="+mj-lt"/>
              </a:rPr>
            </a:br>
            <a:r>
              <a:rPr lang="en-US" sz="3600" dirty="0">
                <a:latin typeface="+mj-lt"/>
              </a:rPr>
              <a:t>Prisoner Search Prior to Transport</a:t>
            </a:r>
          </a:p>
        </p:txBody>
      </p:sp>
      <p:sp>
        <p:nvSpPr>
          <p:cNvPr id="3" name="Subtitle 2"/>
          <p:cNvSpPr>
            <a:spLocks noGrp="1"/>
          </p:cNvSpPr>
          <p:nvPr>
            <p:ph type="subTitle" idx="4294967295"/>
          </p:nvPr>
        </p:nvSpPr>
        <p:spPr>
          <a:xfrm>
            <a:off x="533400" y="2367973"/>
            <a:ext cx="7391400" cy="1295400"/>
          </a:xfrm>
        </p:spPr>
        <p:txBody>
          <a:bodyPr>
            <a:noAutofit/>
          </a:bodyPr>
          <a:lstStyle/>
          <a:p>
            <a:pPr marL="0" indent="0">
              <a:lnSpc>
                <a:spcPct val="100000"/>
              </a:lnSpc>
              <a:spcAft>
                <a:spcPts val="1200"/>
              </a:spcAft>
              <a:buNone/>
            </a:pPr>
            <a:r>
              <a:rPr lang="en-US" sz="3000" b="1" cap="small" dirty="0">
                <a:solidFill>
                  <a:srgbClr val="000000"/>
                </a:solidFill>
              </a:rPr>
              <a:t>The agency requires transporting officers to conduct a thorough search of prisoners prior to transport.</a:t>
            </a:r>
          </a:p>
          <a:p>
            <a:endParaRPr lang="en-US" sz="2600" cap="small" dirty="0">
              <a:solidFill>
                <a:srgbClr val="000000"/>
              </a:solidFill>
            </a:endParaRPr>
          </a:p>
        </p:txBody>
      </p:sp>
      <p:sp>
        <p:nvSpPr>
          <p:cNvPr id="5" name="TextBox 4"/>
          <p:cNvSpPr txBox="1"/>
          <p:nvPr/>
        </p:nvSpPr>
        <p:spPr>
          <a:xfrm>
            <a:off x="657225" y="4648200"/>
            <a:ext cx="7143750" cy="1538883"/>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Policy or procedure to support standard</a:t>
            </a:r>
          </a:p>
          <a:p>
            <a:pPr marL="342900" indent="-342900">
              <a:spcAft>
                <a:spcPts val="600"/>
              </a:spcAft>
              <a:buClr>
                <a:srgbClr val="3878CF"/>
              </a:buClr>
              <a:buFont typeface="Wingdings" panose="05000000000000000000" pitchFamily="2" charset="2"/>
              <a:buChar char="v"/>
            </a:pPr>
            <a:r>
              <a:rPr lang="en-US" sz="2400" dirty="0"/>
              <a:t>Case report describing officer actions following arrest</a:t>
            </a:r>
          </a:p>
        </p:txBody>
      </p:sp>
    </p:spTree>
    <p:extLst>
      <p:ext uri="{BB962C8B-B14F-4D97-AF65-F5344CB8AC3E}">
        <p14:creationId xmlns:p14="http://schemas.microsoft.com/office/powerpoint/2010/main" val="1274937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799"/>
            <a:ext cx="8229600" cy="1295401"/>
          </a:xfrm>
        </p:spPr>
        <p:txBody>
          <a:bodyPr>
            <a:noAutofit/>
          </a:bodyPr>
          <a:lstStyle/>
          <a:p>
            <a:pPr>
              <a:lnSpc>
                <a:spcPct val="100000"/>
              </a:lnSpc>
            </a:pPr>
            <a:r>
              <a:rPr lang="en-US" sz="3600" dirty="0">
                <a:latin typeface="+mj-lt"/>
              </a:rPr>
              <a:t>Prisoner Security 18.4</a:t>
            </a:r>
            <a:br>
              <a:rPr lang="en-US" sz="3600" dirty="0">
                <a:latin typeface="+mj-lt"/>
              </a:rPr>
            </a:br>
            <a:r>
              <a:rPr lang="en-US" sz="3600" dirty="0">
                <a:latin typeface="+mj-lt"/>
              </a:rPr>
              <a:t>Vehicle Search Before and After Transport	</a:t>
            </a:r>
          </a:p>
        </p:txBody>
      </p:sp>
      <p:sp>
        <p:nvSpPr>
          <p:cNvPr id="3" name="Subtitle 2"/>
          <p:cNvSpPr>
            <a:spLocks noGrp="1"/>
          </p:cNvSpPr>
          <p:nvPr>
            <p:ph type="subTitle" idx="4294967295"/>
          </p:nvPr>
        </p:nvSpPr>
        <p:spPr>
          <a:xfrm>
            <a:off x="647700" y="2038927"/>
            <a:ext cx="7848600" cy="1447800"/>
          </a:xfrm>
        </p:spPr>
        <p:txBody>
          <a:bodyPr>
            <a:noAutofit/>
          </a:bodyPr>
          <a:lstStyle/>
          <a:p>
            <a:pPr marL="0" indent="0">
              <a:lnSpc>
                <a:spcPct val="100000"/>
              </a:lnSpc>
              <a:spcAft>
                <a:spcPts val="1200"/>
              </a:spcAft>
              <a:buNone/>
            </a:pPr>
            <a:r>
              <a:rPr lang="en-US" sz="3000" b="1" cap="small" dirty="0">
                <a:solidFill>
                  <a:srgbClr val="000000"/>
                </a:solidFill>
              </a:rPr>
              <a:t>The agency requires a thorough search of all vehicles used for transporting prisoners before and after transport</a:t>
            </a:r>
          </a:p>
        </p:txBody>
      </p:sp>
      <p:sp>
        <p:nvSpPr>
          <p:cNvPr id="4" name="TextBox 3"/>
          <p:cNvSpPr txBox="1"/>
          <p:nvPr/>
        </p:nvSpPr>
        <p:spPr>
          <a:xfrm>
            <a:off x="682336" y="3962400"/>
            <a:ext cx="7699664" cy="2369880"/>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Policy or procedure to support standard</a:t>
            </a:r>
          </a:p>
          <a:p>
            <a:pPr marL="342900" indent="-342900">
              <a:spcAft>
                <a:spcPts val="600"/>
              </a:spcAft>
              <a:buClr>
                <a:srgbClr val="3878CF"/>
              </a:buClr>
              <a:buFont typeface="Wingdings" panose="05000000000000000000" pitchFamily="2" charset="2"/>
              <a:buChar char="v"/>
            </a:pPr>
            <a:r>
              <a:rPr lang="en-US" sz="2300" dirty="0"/>
              <a:t>Case report describing vehicle search with contraband case?</a:t>
            </a:r>
          </a:p>
          <a:p>
            <a:pPr marL="342900" indent="-342900">
              <a:spcAft>
                <a:spcPts val="600"/>
              </a:spcAft>
              <a:buClr>
                <a:srgbClr val="3878CF"/>
              </a:buClr>
              <a:buFont typeface="Wingdings" panose="05000000000000000000" pitchFamily="2" charset="2"/>
              <a:buChar char="v"/>
            </a:pPr>
            <a:r>
              <a:rPr lang="en-US" sz="2300" dirty="0"/>
              <a:t>Interview of officers</a:t>
            </a:r>
          </a:p>
          <a:p>
            <a:pPr marL="342900" indent="-342900">
              <a:spcAft>
                <a:spcPts val="600"/>
              </a:spcAft>
              <a:buClr>
                <a:srgbClr val="3878CF"/>
              </a:buClr>
              <a:buFont typeface="Wingdings" panose="05000000000000000000" pitchFamily="2" charset="2"/>
              <a:buChar char="v"/>
            </a:pPr>
            <a:r>
              <a:rPr lang="en-US" sz="2300" dirty="0">
                <a:solidFill>
                  <a:srgbClr val="FF0000"/>
                </a:solidFill>
              </a:rPr>
              <a:t>Tough standard to prove</a:t>
            </a:r>
          </a:p>
        </p:txBody>
      </p:sp>
    </p:spTree>
    <p:extLst>
      <p:ext uri="{BB962C8B-B14F-4D97-AF65-F5344CB8AC3E}">
        <p14:creationId xmlns:p14="http://schemas.microsoft.com/office/powerpoint/2010/main" val="214208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noAutofit/>
          </a:bodyPr>
          <a:lstStyle/>
          <a:p>
            <a:r>
              <a:rPr lang="en-US" sz="3600" dirty="0">
                <a:latin typeface="+mj-lt"/>
              </a:rPr>
              <a:t>Prisoner Security 18.5</a:t>
            </a:r>
            <a:br>
              <a:rPr lang="en-US" sz="3600" dirty="0">
                <a:latin typeface="+mj-lt"/>
              </a:rPr>
            </a:br>
            <a:r>
              <a:rPr lang="en-US" sz="3600" dirty="0">
                <a:latin typeface="+mj-lt"/>
              </a:rPr>
              <a:t>Temporary Holding Facilities</a:t>
            </a:r>
          </a:p>
        </p:txBody>
      </p:sp>
      <p:sp>
        <p:nvSpPr>
          <p:cNvPr id="3" name="Subtitle 2"/>
          <p:cNvSpPr>
            <a:spLocks noGrp="1"/>
          </p:cNvSpPr>
          <p:nvPr>
            <p:ph type="subTitle" idx="4294967295"/>
          </p:nvPr>
        </p:nvSpPr>
        <p:spPr>
          <a:xfrm>
            <a:off x="609600" y="2357582"/>
            <a:ext cx="7580745" cy="1524000"/>
          </a:xfrm>
        </p:spPr>
        <p:txBody>
          <a:bodyPr/>
          <a:lstStyle/>
          <a:p>
            <a:pPr marL="0" indent="0">
              <a:lnSpc>
                <a:spcPct val="100000"/>
              </a:lnSpc>
              <a:spcAft>
                <a:spcPts val="1200"/>
              </a:spcAft>
              <a:buNone/>
            </a:pPr>
            <a:r>
              <a:rPr lang="en-US" sz="3000" b="1" cap="small" dirty="0">
                <a:solidFill>
                  <a:srgbClr val="000000"/>
                </a:solidFill>
              </a:rPr>
              <a:t>The agency’s temporary holding facility includes access to shelter, warmth, potable water, and a toilet.</a:t>
            </a:r>
          </a:p>
          <a:p>
            <a:pPr marL="0" lvl="1">
              <a:lnSpc>
                <a:spcPct val="100000"/>
              </a:lnSpc>
              <a:spcAft>
                <a:spcPts val="1200"/>
              </a:spcAft>
              <a:buClr>
                <a:schemeClr val="accent1"/>
              </a:buClr>
              <a:buSzPct val="85000"/>
            </a:pPr>
            <a:endParaRPr lang="en-US" sz="2800" b="1" cap="all" dirty="0">
              <a:solidFill>
                <a:srgbClr val="000000"/>
              </a:solidFill>
              <a:latin typeface="Calisto MT" panose="02040603050505030304" pitchFamily="18" charset="0"/>
            </a:endParaRPr>
          </a:p>
          <a:p>
            <a:endParaRPr lang="en-US" dirty="0">
              <a:solidFill>
                <a:srgbClr val="000000"/>
              </a:solidFill>
            </a:endParaRPr>
          </a:p>
        </p:txBody>
      </p:sp>
      <p:sp>
        <p:nvSpPr>
          <p:cNvPr id="4" name="TextBox 3"/>
          <p:cNvSpPr txBox="1"/>
          <p:nvPr/>
        </p:nvSpPr>
        <p:spPr>
          <a:xfrm>
            <a:off x="762000" y="4495800"/>
            <a:ext cx="6912918" cy="1092607"/>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Inspection of temporary holding facility during tour</a:t>
            </a:r>
          </a:p>
        </p:txBody>
      </p:sp>
    </p:spTree>
    <p:extLst>
      <p:ext uri="{BB962C8B-B14F-4D97-AF65-F5344CB8AC3E}">
        <p14:creationId xmlns:p14="http://schemas.microsoft.com/office/powerpoint/2010/main" val="15238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5105400"/>
            <a:ext cx="6324600" cy="1354217"/>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Inspection of temporary holding facility</a:t>
            </a:r>
          </a:p>
          <a:p>
            <a:pPr marL="342900" indent="-342900">
              <a:spcAft>
                <a:spcPts val="600"/>
              </a:spcAft>
              <a:buClr>
                <a:srgbClr val="3878CF"/>
              </a:buClr>
              <a:buFont typeface="Wingdings" panose="05000000000000000000" pitchFamily="2" charset="2"/>
              <a:buChar char="v"/>
            </a:pPr>
            <a:r>
              <a:rPr lang="en-US" sz="2300" dirty="0"/>
              <a:t>Observation forms or logs</a:t>
            </a:r>
          </a:p>
        </p:txBody>
      </p:sp>
      <p:sp>
        <p:nvSpPr>
          <p:cNvPr id="5" name="Rectangle 4"/>
          <p:cNvSpPr/>
          <p:nvPr/>
        </p:nvSpPr>
        <p:spPr>
          <a:xfrm>
            <a:off x="571499" y="1600200"/>
            <a:ext cx="7924800" cy="3393237"/>
          </a:xfrm>
          <a:prstGeom prst="rect">
            <a:avLst/>
          </a:prstGeom>
        </p:spPr>
        <p:txBody>
          <a:bodyPr wrap="square">
            <a:spAutoFit/>
          </a:bodyPr>
          <a:lstStyle/>
          <a:p>
            <a:pPr>
              <a:spcAft>
                <a:spcPts val="600"/>
              </a:spcAft>
            </a:pPr>
            <a:r>
              <a:rPr lang="en-US" sz="2600" b="1" cap="small" dirty="0">
                <a:cs typeface="Times New Roman" panose="02020603050405020304" pitchFamily="18" charset="0"/>
              </a:rPr>
              <a:t>The agency has procedures for using temporary holding facilities that requires: </a:t>
            </a:r>
          </a:p>
          <a:p>
            <a:pPr lvl="0">
              <a:lnSpc>
                <a:spcPts val="3120"/>
              </a:lnSpc>
            </a:pPr>
            <a:r>
              <a:rPr lang="en-US" sz="2600" b="1" cap="small" dirty="0">
                <a:cs typeface="Times New Roman" panose="02020603050405020304" pitchFamily="18" charset="0"/>
              </a:rPr>
              <a:t>Prisoner checks every 30 minutes; Separation by gender and status (i.e. adults/juveniles).</a:t>
            </a:r>
            <a:br>
              <a:rPr lang="en-US" sz="2600" b="1" cap="small" dirty="0">
                <a:cs typeface="Times New Roman" panose="02020603050405020304" pitchFamily="18" charset="0"/>
              </a:rPr>
            </a:br>
            <a:endParaRPr lang="en-US" sz="2600" b="1" cap="small" dirty="0">
              <a:cs typeface="Times New Roman" panose="02020603050405020304" pitchFamily="18" charset="0"/>
            </a:endParaRPr>
          </a:p>
          <a:p>
            <a:pPr lvl="0">
              <a:spcAft>
                <a:spcPts val="1200"/>
              </a:spcAft>
            </a:pPr>
            <a:r>
              <a:rPr lang="en-US" sz="2000" i="1" dirty="0">
                <a:cs typeface="Times New Roman" panose="02020603050405020304" pitchFamily="18" charset="0"/>
              </a:rPr>
              <a:t>Purpose: To ensure appropriate operation of a temporary holding facility in a professional and legal manner and to establish policies and procedures governing booking, housing, maintenance of prisoners, and required annual inspections.</a:t>
            </a:r>
            <a:endParaRPr lang="en-US" sz="2000" cap="all" dirty="0"/>
          </a:p>
        </p:txBody>
      </p:sp>
      <p:sp>
        <p:nvSpPr>
          <p:cNvPr id="2" name="Title 1"/>
          <p:cNvSpPr>
            <a:spLocks noGrp="1"/>
          </p:cNvSpPr>
          <p:nvPr>
            <p:ph type="title"/>
          </p:nvPr>
        </p:nvSpPr>
        <p:spPr>
          <a:xfrm>
            <a:off x="457200" y="304800"/>
            <a:ext cx="8229600" cy="1447800"/>
          </a:xfrm>
        </p:spPr>
        <p:txBody>
          <a:bodyPr/>
          <a:lstStyle/>
          <a:p>
            <a:r>
              <a:rPr lang="en-US" sz="3600" dirty="0">
                <a:latin typeface="+mj-lt"/>
              </a:rPr>
              <a:t>Prisoner Security 18.6</a:t>
            </a:r>
            <a:br>
              <a:rPr lang="en-US" sz="3600" dirty="0">
                <a:latin typeface="+mj-lt"/>
              </a:rPr>
            </a:br>
            <a:r>
              <a:rPr lang="en-US" sz="3600" dirty="0">
                <a:latin typeface="+mj-lt"/>
              </a:rPr>
              <a:t>Temporary Holding Facilities</a:t>
            </a:r>
          </a:p>
        </p:txBody>
      </p:sp>
    </p:spTree>
    <p:extLst>
      <p:ext uri="{BB962C8B-B14F-4D97-AF65-F5344CB8AC3E}">
        <p14:creationId xmlns:p14="http://schemas.microsoft.com/office/powerpoint/2010/main" val="333717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Prisoner Security 18.7</a:t>
            </a:r>
            <a:br>
              <a:rPr lang="en-US" sz="3600" dirty="0">
                <a:latin typeface="+mj-lt"/>
              </a:rPr>
            </a:br>
            <a:r>
              <a:rPr lang="en-US" sz="3600" dirty="0">
                <a:latin typeface="+mj-lt"/>
              </a:rPr>
              <a:t>Handling of Status Offenders</a:t>
            </a:r>
          </a:p>
        </p:txBody>
      </p:sp>
      <p:sp>
        <p:nvSpPr>
          <p:cNvPr id="4" name="TextBox 3"/>
          <p:cNvSpPr txBox="1"/>
          <p:nvPr/>
        </p:nvSpPr>
        <p:spPr>
          <a:xfrm>
            <a:off x="1385284" y="4147066"/>
            <a:ext cx="6373423" cy="1800493"/>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a:t>
            </a:r>
          </a:p>
          <a:p>
            <a:pPr marL="342900" indent="-342900">
              <a:spcAft>
                <a:spcPts val="600"/>
              </a:spcAft>
              <a:buClr>
                <a:srgbClr val="3878CF"/>
              </a:buClr>
              <a:buFont typeface="Wingdings" panose="05000000000000000000" pitchFamily="2" charset="2"/>
              <a:buChar char="v"/>
            </a:pPr>
            <a:r>
              <a:rPr lang="en-US" sz="2300" dirty="0"/>
              <a:t>Inspection of temporary holding facility</a:t>
            </a:r>
          </a:p>
          <a:p>
            <a:pPr marL="342900" indent="-342900">
              <a:spcAft>
                <a:spcPts val="600"/>
              </a:spcAft>
              <a:buClr>
                <a:srgbClr val="3878CF"/>
              </a:buClr>
              <a:buFont typeface="Wingdings" panose="05000000000000000000" pitchFamily="2" charset="2"/>
              <a:buChar char="v"/>
            </a:pPr>
            <a:r>
              <a:rPr lang="en-US" sz="2300" dirty="0"/>
              <a:t>Copy of OJJDP certificate or completed survey</a:t>
            </a:r>
          </a:p>
          <a:p>
            <a:pPr marL="342900" indent="-342900">
              <a:spcAft>
                <a:spcPts val="600"/>
              </a:spcAft>
              <a:buClr>
                <a:srgbClr val="3878CF"/>
              </a:buClr>
              <a:buFont typeface="Wingdings" panose="05000000000000000000" pitchFamily="2" charset="2"/>
              <a:buChar char="v"/>
            </a:pPr>
            <a:r>
              <a:rPr lang="en-US" sz="2300" dirty="0"/>
              <a:t>Interview of officers/deputies</a:t>
            </a:r>
          </a:p>
        </p:txBody>
      </p:sp>
      <p:sp>
        <p:nvSpPr>
          <p:cNvPr id="5" name="TextBox 4"/>
          <p:cNvSpPr txBox="1"/>
          <p:nvPr/>
        </p:nvSpPr>
        <p:spPr>
          <a:xfrm>
            <a:off x="3429000" y="3962400"/>
            <a:ext cx="2971800" cy="369332"/>
          </a:xfrm>
          <a:prstGeom prst="rect">
            <a:avLst/>
          </a:prstGeom>
          <a:noFill/>
        </p:spPr>
        <p:txBody>
          <a:bodyPr wrap="square" rtlCol="0">
            <a:spAutoFit/>
          </a:bodyPr>
          <a:lstStyle/>
          <a:p>
            <a:endParaRPr lang="en-US" dirty="0"/>
          </a:p>
        </p:txBody>
      </p:sp>
      <p:sp>
        <p:nvSpPr>
          <p:cNvPr id="6" name="TextBox 5"/>
          <p:cNvSpPr txBox="1"/>
          <p:nvPr/>
        </p:nvSpPr>
        <p:spPr>
          <a:xfrm>
            <a:off x="1385283" y="2169575"/>
            <a:ext cx="6373424" cy="1292662"/>
          </a:xfrm>
          <a:prstGeom prst="rect">
            <a:avLst/>
          </a:prstGeom>
          <a:noFill/>
        </p:spPr>
        <p:txBody>
          <a:bodyPr wrap="square" rtlCol="0">
            <a:spAutoFit/>
          </a:bodyPr>
          <a:lstStyle/>
          <a:p>
            <a:r>
              <a:rPr lang="en-US" sz="3000" b="1" cap="small" dirty="0">
                <a:ea typeface="Calibri"/>
                <a:cs typeface="Times New Roman"/>
              </a:rPr>
              <a:t>The agency has procedures for handling juveniles who are status offenders.</a:t>
            </a:r>
          </a:p>
          <a:p>
            <a:endParaRPr lang="en-US" dirty="0"/>
          </a:p>
        </p:txBody>
      </p:sp>
    </p:spTree>
    <p:extLst>
      <p:ext uri="{BB962C8B-B14F-4D97-AF65-F5344CB8AC3E}">
        <p14:creationId xmlns:p14="http://schemas.microsoft.com/office/powerpoint/2010/main" val="176853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09800"/>
            <a:ext cx="8229600" cy="1143000"/>
          </a:xfrm>
        </p:spPr>
        <p:txBody>
          <a:bodyPr>
            <a:normAutofit/>
          </a:bodyPr>
          <a:lstStyle/>
          <a:p>
            <a:pPr algn="ctr"/>
            <a:r>
              <a:rPr lang="en-US" sz="5400" b="1" dirty="0">
                <a:latin typeface="+mj-lt"/>
              </a:rPr>
              <a:t> Questions?</a:t>
            </a:r>
          </a:p>
        </p:txBody>
      </p:sp>
    </p:spTree>
    <p:extLst>
      <p:ext uri="{BB962C8B-B14F-4D97-AF65-F5344CB8AC3E}">
        <p14:creationId xmlns:p14="http://schemas.microsoft.com/office/powerpoint/2010/main" val="2056393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lstStyle/>
          <a:p>
            <a:r>
              <a:rPr lang="en-US" sz="3600" dirty="0"/>
              <a:t>Role and Authority 2.6</a:t>
            </a:r>
            <a:br>
              <a:rPr lang="en-US" sz="3600" dirty="0"/>
            </a:br>
            <a:r>
              <a:rPr lang="en-US" sz="3600" dirty="0"/>
              <a:t>Strip and Body Cavity Searches</a:t>
            </a:r>
          </a:p>
        </p:txBody>
      </p:sp>
      <p:sp>
        <p:nvSpPr>
          <p:cNvPr id="3" name="Slide Number Placeholder 2"/>
          <p:cNvSpPr>
            <a:spLocks noGrp="1"/>
          </p:cNvSpPr>
          <p:nvPr>
            <p:ph type="sldNum" sz="quarter" idx="12"/>
          </p:nvPr>
        </p:nvSpPr>
        <p:spPr/>
        <p:txBody>
          <a:bodyPr/>
          <a:lstStyle/>
          <a:p>
            <a:fld id="{E652699A-549B-45A1-BA81-4020695B5A36}" type="slidenum">
              <a:rPr lang="en-US" smtClean="0"/>
              <a:pPr/>
              <a:t>16</a:t>
            </a:fld>
            <a:endParaRPr lang="en-US" dirty="0"/>
          </a:p>
        </p:txBody>
      </p:sp>
      <p:sp>
        <p:nvSpPr>
          <p:cNvPr id="4" name="Subtitle 2"/>
          <p:cNvSpPr txBox="1">
            <a:spLocks/>
          </p:cNvSpPr>
          <p:nvPr/>
        </p:nvSpPr>
        <p:spPr>
          <a:xfrm>
            <a:off x="533400" y="1570412"/>
            <a:ext cx="7772400" cy="3077788"/>
          </a:xfrm>
          <a:prstGeom prst="rect">
            <a:avLst/>
          </a:prstGeom>
        </p:spPr>
        <p:txBody>
          <a:bodyPr>
            <a:no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b="1" cap="small" dirty="0">
                <a:solidFill>
                  <a:srgbClr val="000000"/>
                </a:solidFill>
              </a:rPr>
              <a:t>The agency has policies for conducting strip and/or body cavity searches that include:</a:t>
            </a:r>
          </a:p>
          <a:p>
            <a:pPr>
              <a:buClr>
                <a:srgbClr val="3878CF"/>
              </a:buClr>
              <a:buFont typeface="Wingdings" panose="05000000000000000000" pitchFamily="2" charset="2"/>
              <a:buChar char="v"/>
            </a:pPr>
            <a:r>
              <a:rPr lang="en-US" sz="2400" b="1" cap="small" dirty="0">
                <a:solidFill>
                  <a:srgbClr val="000000"/>
                </a:solidFill>
              </a:rPr>
              <a:t>Authority for conducting such searches with and without a search warrant;</a:t>
            </a:r>
          </a:p>
          <a:p>
            <a:pPr>
              <a:buClr>
                <a:srgbClr val="3878CF"/>
              </a:buClr>
              <a:buFont typeface="Wingdings" panose="05000000000000000000" pitchFamily="2" charset="2"/>
              <a:buChar char="v"/>
            </a:pPr>
            <a:r>
              <a:rPr lang="en-US" sz="2400" b="1" cap="small" dirty="0">
                <a:solidFill>
                  <a:srgbClr val="000000"/>
                </a:solidFill>
              </a:rPr>
              <a:t>Privacy provisions with search by same gender; and</a:t>
            </a:r>
          </a:p>
          <a:p>
            <a:pPr>
              <a:buClr>
                <a:srgbClr val="3878CF"/>
              </a:buClr>
              <a:buFont typeface="Wingdings" panose="05000000000000000000" pitchFamily="2" charset="2"/>
              <a:buChar char="v"/>
            </a:pPr>
            <a:r>
              <a:rPr lang="en-US" sz="2400" b="1" cap="small" dirty="0">
                <a:solidFill>
                  <a:srgbClr val="000000"/>
                </a:solidFill>
              </a:rPr>
              <a:t>Any required reporting procedures when such searches are conducted</a:t>
            </a:r>
          </a:p>
        </p:txBody>
      </p:sp>
      <p:sp>
        <p:nvSpPr>
          <p:cNvPr id="5" name="TextBox 4"/>
          <p:cNvSpPr txBox="1"/>
          <p:nvPr/>
        </p:nvSpPr>
        <p:spPr>
          <a:xfrm>
            <a:off x="1409700" y="4648200"/>
            <a:ext cx="6019800" cy="1754326"/>
          </a:xfrm>
          <a:prstGeom prst="rect">
            <a:avLst/>
          </a:prstGeom>
          <a:noFill/>
          <a:ln w="12700">
            <a:noFill/>
            <a:prstDash val="sysDot"/>
          </a:ln>
        </p:spPr>
        <p:txBody>
          <a:bodyPr wrap="square" rtlCol="0">
            <a:spAutoFit/>
          </a:bodyPr>
          <a:lstStyle/>
          <a:p>
            <a:pPr>
              <a:spcAft>
                <a:spcPts val="600"/>
              </a:spcAft>
            </a:pPr>
            <a:r>
              <a:rPr lang="en-US" sz="2200" b="1" cap="small" dirty="0"/>
              <a:t>Evidence/Proof of Compliance </a:t>
            </a:r>
          </a:p>
          <a:p>
            <a:pPr marL="342900" indent="-342900">
              <a:spcBef>
                <a:spcPts val="600"/>
              </a:spcBef>
              <a:buClr>
                <a:srgbClr val="3878CF"/>
              </a:buClr>
              <a:buFont typeface="Wingdings" panose="05000000000000000000" pitchFamily="2" charset="2"/>
              <a:buChar char="§"/>
            </a:pPr>
            <a:r>
              <a:rPr lang="en-US" sz="2200" dirty="0"/>
              <a:t>Policy to guide Officer/Deputy actions</a:t>
            </a:r>
          </a:p>
          <a:p>
            <a:pPr marL="342900" indent="-342900">
              <a:spcBef>
                <a:spcPts val="600"/>
              </a:spcBef>
              <a:buClr>
                <a:srgbClr val="3878CF"/>
              </a:buClr>
              <a:buFont typeface="Wingdings" panose="05000000000000000000" pitchFamily="2" charset="2"/>
              <a:buChar char="§"/>
            </a:pPr>
            <a:r>
              <a:rPr lang="en-US" sz="2200" dirty="0"/>
              <a:t>Case reports to support actions</a:t>
            </a:r>
          </a:p>
          <a:p>
            <a:pPr marL="342900" indent="-342900">
              <a:spcBef>
                <a:spcPts val="600"/>
              </a:spcBef>
              <a:buClr>
                <a:srgbClr val="3878CF"/>
              </a:buClr>
              <a:buFont typeface="Wingdings" panose="05000000000000000000" pitchFamily="2" charset="2"/>
              <a:buChar char="§"/>
            </a:pPr>
            <a:r>
              <a:rPr lang="en-US" sz="2200" dirty="0"/>
              <a:t>Memo to file if N/A</a:t>
            </a:r>
          </a:p>
        </p:txBody>
      </p:sp>
    </p:spTree>
    <p:extLst>
      <p:ext uri="{BB962C8B-B14F-4D97-AF65-F5344CB8AC3E}">
        <p14:creationId xmlns:p14="http://schemas.microsoft.com/office/powerpoint/2010/main" val="4201278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lstStyle/>
          <a:p>
            <a:r>
              <a:rPr lang="en-US" sz="3600" dirty="0"/>
              <a:t>Role and Authority 2.7</a:t>
            </a:r>
            <a:br>
              <a:rPr lang="en-US" sz="3600" dirty="0"/>
            </a:br>
            <a:r>
              <a:rPr lang="en-US" sz="3600" dirty="0"/>
              <a:t>Arrest and Detention of Foreign Nationals</a:t>
            </a:r>
          </a:p>
        </p:txBody>
      </p:sp>
      <p:sp>
        <p:nvSpPr>
          <p:cNvPr id="3" name="Slide Number Placeholder 2"/>
          <p:cNvSpPr>
            <a:spLocks noGrp="1"/>
          </p:cNvSpPr>
          <p:nvPr>
            <p:ph type="sldNum" sz="quarter" idx="12"/>
          </p:nvPr>
        </p:nvSpPr>
        <p:spPr/>
        <p:txBody>
          <a:bodyPr/>
          <a:lstStyle/>
          <a:p>
            <a:fld id="{E652699A-549B-45A1-BA81-4020695B5A36}" type="slidenum">
              <a:rPr lang="en-US" smtClean="0"/>
              <a:pPr/>
              <a:t>17</a:t>
            </a:fld>
            <a:endParaRPr lang="en-US" dirty="0"/>
          </a:p>
        </p:txBody>
      </p:sp>
      <p:sp>
        <p:nvSpPr>
          <p:cNvPr id="4" name="Subtitle 2"/>
          <p:cNvSpPr txBox="1">
            <a:spLocks/>
          </p:cNvSpPr>
          <p:nvPr/>
        </p:nvSpPr>
        <p:spPr>
          <a:xfrm>
            <a:off x="798238" y="1828800"/>
            <a:ext cx="7543800" cy="990600"/>
          </a:xfrm>
          <a:prstGeom prst="rect">
            <a:avLst/>
          </a:prstGeom>
        </p:spPr>
        <p:txBody>
          <a:bodyPr>
            <a:norm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b="1" cap="small" dirty="0">
                <a:solidFill>
                  <a:schemeClr val="tx1"/>
                </a:solidFill>
              </a:rPr>
              <a:t>The agency has policies and procedures concerning the arrest or detention of foreign nationals.</a:t>
            </a:r>
          </a:p>
          <a:p>
            <a:endParaRPr lang="en-US" dirty="0"/>
          </a:p>
        </p:txBody>
      </p:sp>
      <p:sp>
        <p:nvSpPr>
          <p:cNvPr id="5" name="TextBox 4"/>
          <p:cNvSpPr txBox="1"/>
          <p:nvPr/>
        </p:nvSpPr>
        <p:spPr>
          <a:xfrm>
            <a:off x="685800" y="3009900"/>
            <a:ext cx="8211735" cy="3016210"/>
          </a:xfrm>
          <a:prstGeom prst="rect">
            <a:avLst/>
          </a:prstGeom>
          <a:noFill/>
          <a:ln w="12700">
            <a:noFill/>
            <a:prstDash val="sysDot"/>
          </a:ln>
        </p:spPr>
        <p:txBody>
          <a:bodyPr wrap="none" rtlCol="0">
            <a:spAutoFit/>
          </a:bodyPr>
          <a:lstStyle/>
          <a:p>
            <a:pPr>
              <a:spcAft>
                <a:spcPts val="600"/>
              </a:spcAft>
            </a:pPr>
            <a:r>
              <a:rPr lang="en-US" sz="2000" b="1" cap="small" dirty="0"/>
              <a:t>Evidence/Proof of Compliance </a:t>
            </a:r>
          </a:p>
          <a:p>
            <a:pPr marL="285750" indent="-285750">
              <a:spcBef>
                <a:spcPts val="600"/>
              </a:spcBef>
              <a:buClr>
                <a:srgbClr val="3878CF"/>
              </a:buClr>
              <a:buFont typeface="Wingdings" panose="05000000000000000000" pitchFamily="2" charset="2"/>
              <a:buChar char="v"/>
            </a:pPr>
            <a:r>
              <a:rPr lang="en-US" sz="2000" dirty="0"/>
              <a:t>Policy to guide Officer/Deputy actions</a:t>
            </a:r>
          </a:p>
          <a:p>
            <a:pPr marL="742950" lvl="1" indent="-285750">
              <a:spcBef>
                <a:spcPts val="600"/>
              </a:spcBef>
              <a:spcAft>
                <a:spcPts val="600"/>
              </a:spcAft>
              <a:buClr>
                <a:srgbClr val="3878CF"/>
              </a:buClr>
              <a:buFont typeface="Wingdings" panose="05000000000000000000" pitchFamily="2" charset="2"/>
              <a:buChar char="§"/>
            </a:pPr>
            <a:r>
              <a:rPr lang="en-US" sz="2000" dirty="0"/>
              <a:t>Contact the State Department or Consular office for training materials</a:t>
            </a:r>
          </a:p>
          <a:p>
            <a:pPr marL="285750" indent="-285750">
              <a:spcBef>
                <a:spcPts val="600"/>
              </a:spcBef>
              <a:spcAft>
                <a:spcPts val="400"/>
              </a:spcAft>
              <a:buClr>
                <a:srgbClr val="3878CF"/>
              </a:buClr>
              <a:buFont typeface="Wingdings" panose="05000000000000000000" pitchFamily="2" charset="2"/>
              <a:buChar char="v"/>
            </a:pPr>
            <a:r>
              <a:rPr lang="en-US" sz="2000" dirty="0"/>
              <a:t>Case reports to support actions</a:t>
            </a:r>
          </a:p>
          <a:p>
            <a:pPr marL="285750" indent="-285750">
              <a:spcBef>
                <a:spcPts val="600"/>
              </a:spcBef>
              <a:spcAft>
                <a:spcPts val="400"/>
              </a:spcAft>
              <a:buClr>
                <a:srgbClr val="3878CF"/>
              </a:buClr>
              <a:buFont typeface="Wingdings" panose="05000000000000000000" pitchFamily="2" charset="2"/>
              <a:buChar char="v"/>
            </a:pPr>
            <a:r>
              <a:rPr lang="en-US" sz="2000" dirty="0"/>
              <a:t>Memo to file if not action in this area</a:t>
            </a:r>
          </a:p>
          <a:p>
            <a:pPr marL="285750" indent="-285750">
              <a:spcBef>
                <a:spcPts val="600"/>
              </a:spcBef>
              <a:spcAft>
                <a:spcPts val="400"/>
              </a:spcAft>
              <a:buClr>
                <a:srgbClr val="3878CF"/>
              </a:buClr>
              <a:buFont typeface="Wingdings" panose="05000000000000000000" pitchFamily="2" charset="2"/>
              <a:buChar char="v"/>
            </a:pPr>
            <a:r>
              <a:rPr lang="en-US" sz="2000" dirty="0"/>
              <a:t>Do agency staff know what a foreign national is?</a:t>
            </a:r>
          </a:p>
          <a:p>
            <a:pPr marL="285750" indent="-285750">
              <a:spcBef>
                <a:spcPts val="600"/>
              </a:spcBef>
              <a:spcAft>
                <a:spcPts val="400"/>
              </a:spcAft>
              <a:buClr>
                <a:srgbClr val="FF0000"/>
              </a:buClr>
              <a:buFont typeface="Wingdings" panose="05000000000000000000" pitchFamily="2" charset="2"/>
              <a:buChar char="v"/>
            </a:pPr>
            <a:r>
              <a:rPr lang="en-US" sz="2000" dirty="0">
                <a:solidFill>
                  <a:srgbClr val="FF0000"/>
                </a:solidFill>
              </a:rPr>
              <a:t>Watch for in-service training requirements in policy</a:t>
            </a:r>
          </a:p>
        </p:txBody>
      </p:sp>
    </p:spTree>
    <p:extLst>
      <p:ext uri="{BB962C8B-B14F-4D97-AF65-F5344CB8AC3E}">
        <p14:creationId xmlns:p14="http://schemas.microsoft.com/office/powerpoint/2010/main" val="2168709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algn="ctr"/>
            <a:r>
              <a:rPr lang="en-US" sz="3600" dirty="0"/>
              <a:t>Juvenile Access to Counsel Prior </a:t>
            </a:r>
            <a:br>
              <a:rPr lang="en-US" sz="3600" dirty="0"/>
            </a:br>
            <a:r>
              <a:rPr lang="en-US" sz="3600" dirty="0"/>
              <a:t>to Interrogation 2.8 (updated 1/1/2023)	</a:t>
            </a:r>
            <a:br>
              <a:rPr lang="en-US" sz="3600" dirty="0"/>
            </a:br>
            <a:endParaRPr lang="en-US" sz="3600" dirty="0"/>
          </a:p>
        </p:txBody>
      </p:sp>
      <p:sp>
        <p:nvSpPr>
          <p:cNvPr id="3" name="Slide Number Placeholder 2"/>
          <p:cNvSpPr>
            <a:spLocks noGrp="1"/>
          </p:cNvSpPr>
          <p:nvPr>
            <p:ph type="sldNum" sz="quarter" idx="12"/>
          </p:nvPr>
        </p:nvSpPr>
        <p:spPr/>
        <p:txBody>
          <a:bodyPr/>
          <a:lstStyle/>
          <a:p>
            <a:fld id="{E652699A-549B-45A1-BA81-4020695B5A36}" type="slidenum">
              <a:rPr lang="en-US" smtClean="0"/>
              <a:pPr/>
              <a:t>18</a:t>
            </a:fld>
            <a:endParaRPr lang="en-US" dirty="0"/>
          </a:p>
        </p:txBody>
      </p:sp>
      <p:sp>
        <p:nvSpPr>
          <p:cNvPr id="6" name="TextBox 5"/>
          <p:cNvSpPr txBox="1"/>
          <p:nvPr/>
        </p:nvSpPr>
        <p:spPr>
          <a:xfrm>
            <a:off x="990600" y="1524000"/>
            <a:ext cx="7696200" cy="4770537"/>
          </a:xfrm>
          <a:prstGeom prst="rect">
            <a:avLst/>
          </a:prstGeom>
          <a:noFill/>
        </p:spPr>
        <p:txBody>
          <a:bodyPr wrap="square" rtlCol="0">
            <a:spAutoFit/>
          </a:bodyPr>
          <a:lstStyle/>
          <a:p>
            <a:pPr>
              <a:spcBef>
                <a:spcPts val="600"/>
              </a:spcBef>
              <a:spcAft>
                <a:spcPts val="600"/>
              </a:spcAft>
            </a:pPr>
            <a:r>
              <a:rPr lang="en-US" sz="2400" b="1" cap="small" dirty="0">
                <a:ea typeface="+mj-ea"/>
                <a:cs typeface="Calibri" panose="020F0502020204030204" pitchFamily="34" charset="0"/>
              </a:rPr>
              <a:t>The agency has policies that ensure any juvenile (under age 18) will have access to an attorney for consultation before the juvenile waives any constitutional rights if the officer/deputy:</a:t>
            </a:r>
          </a:p>
          <a:p>
            <a:pPr marL="342900" indent="-342900">
              <a:spcBef>
                <a:spcPts val="600"/>
              </a:spcBef>
              <a:spcAft>
                <a:spcPts val="600"/>
              </a:spcAft>
              <a:buFont typeface="Arial" panose="020B0604020202020204" pitchFamily="34" charset="0"/>
              <a:buChar char="•"/>
            </a:pPr>
            <a:r>
              <a:rPr lang="en-US" sz="2400" b="1" cap="small" dirty="0">
                <a:ea typeface="+mj-ea"/>
                <a:cs typeface="Calibri" panose="020F0502020204030204" pitchFamily="34" charset="0"/>
              </a:rPr>
              <a:t>Questions a juvenile during a custodial interrogation, </a:t>
            </a:r>
          </a:p>
          <a:p>
            <a:pPr marL="342900" indent="-342900">
              <a:spcBef>
                <a:spcPts val="600"/>
              </a:spcBef>
              <a:spcAft>
                <a:spcPts val="600"/>
              </a:spcAft>
              <a:buFont typeface="Arial" panose="020B0604020202020204" pitchFamily="34" charset="0"/>
              <a:buChar char="•"/>
            </a:pPr>
            <a:r>
              <a:rPr lang="en-US" sz="2400" b="1" cap="small" dirty="0">
                <a:ea typeface="+mj-ea"/>
                <a:cs typeface="Calibri" panose="020F0502020204030204" pitchFamily="34" charset="0"/>
              </a:rPr>
              <a:t>Detains a juvenile based upon probable cause of involvement in criminal activity, or;</a:t>
            </a:r>
          </a:p>
          <a:p>
            <a:pPr marL="342900" indent="-342900">
              <a:spcBef>
                <a:spcPts val="600"/>
              </a:spcBef>
              <a:spcAft>
                <a:spcPts val="600"/>
              </a:spcAft>
              <a:buFont typeface="Arial" panose="020B0604020202020204" pitchFamily="34" charset="0"/>
              <a:buChar char="•"/>
            </a:pPr>
            <a:r>
              <a:rPr lang="en-US" sz="2400" b="1" cap="small" dirty="0">
                <a:ea typeface="+mj-ea"/>
                <a:cs typeface="Calibri" panose="020F0502020204030204" pitchFamily="34" charset="0"/>
              </a:rPr>
              <a:t>Asks a juvenile to authorize a consent search of their person, property, dwelling or vehicle under the juvenile’s control. </a:t>
            </a:r>
          </a:p>
          <a:p>
            <a:pPr>
              <a:spcBef>
                <a:spcPts val="600"/>
              </a:spcBef>
              <a:spcAft>
                <a:spcPts val="600"/>
              </a:spcAft>
            </a:pPr>
            <a:endParaRPr lang="en-US" sz="2400" b="1" cap="small" dirty="0">
              <a:ea typeface="+mj-ea"/>
              <a:cs typeface="Calibri" panose="020F0502020204030204" pitchFamily="34" charset="0"/>
            </a:endParaRPr>
          </a:p>
        </p:txBody>
      </p:sp>
    </p:spTree>
    <p:extLst>
      <p:ext uri="{BB962C8B-B14F-4D97-AF65-F5344CB8AC3E}">
        <p14:creationId xmlns:p14="http://schemas.microsoft.com/office/powerpoint/2010/main" val="1791037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8B2F-F7DF-A979-42A0-4A5F9D93B255}"/>
              </a:ext>
            </a:extLst>
          </p:cNvPr>
          <p:cNvSpPr>
            <a:spLocks noGrp="1"/>
          </p:cNvSpPr>
          <p:nvPr>
            <p:ph type="title"/>
          </p:nvPr>
        </p:nvSpPr>
        <p:spPr>
          <a:xfrm>
            <a:off x="457200" y="304800"/>
            <a:ext cx="8229600" cy="1143000"/>
          </a:xfrm>
        </p:spPr>
        <p:txBody>
          <a:bodyPr anchor="t">
            <a:normAutofit/>
          </a:bodyPr>
          <a:lstStyle/>
          <a:p>
            <a:pPr algn="ctr">
              <a:lnSpc>
                <a:spcPct val="90000"/>
              </a:lnSpc>
            </a:pPr>
            <a:r>
              <a:rPr lang="en-US" sz="3700" dirty="0"/>
              <a:t>Juvenile Access to Counsel Prior </a:t>
            </a:r>
            <a:br>
              <a:rPr lang="en-US" sz="3700" dirty="0"/>
            </a:br>
            <a:r>
              <a:rPr lang="en-US" sz="3700" dirty="0"/>
              <a:t>to Interrogation 2.8 (cont’d)</a:t>
            </a:r>
          </a:p>
        </p:txBody>
      </p:sp>
      <p:sp>
        <p:nvSpPr>
          <p:cNvPr id="8" name="Content Placeholder 2">
            <a:extLst>
              <a:ext uri="{FF2B5EF4-FFF2-40B4-BE49-F238E27FC236}">
                <a16:creationId xmlns:a16="http://schemas.microsoft.com/office/drawing/2014/main" id="{7CB02BD3-7720-A82A-4278-177E633B6B86}"/>
              </a:ext>
            </a:extLst>
          </p:cNvPr>
          <p:cNvSpPr>
            <a:spLocks noGrp="1"/>
          </p:cNvSpPr>
          <p:nvPr>
            <p:ph idx="1"/>
          </p:nvPr>
        </p:nvSpPr>
        <p:spPr>
          <a:xfrm>
            <a:off x="457200" y="1417637"/>
            <a:ext cx="8229600" cy="4525963"/>
          </a:xfrm>
        </p:spPr>
        <p:txBody>
          <a:bodyPr/>
          <a:lstStyle/>
          <a:p>
            <a:pPr marL="0" indent="0">
              <a:buNone/>
            </a:pPr>
            <a:r>
              <a:rPr lang="en-US" b="1" dirty="0"/>
              <a:t>Proof of Compliance</a:t>
            </a:r>
          </a:p>
          <a:p>
            <a:pPr marL="457200" indent="-457200"/>
            <a:r>
              <a:rPr lang="en-US" dirty="0"/>
              <a:t>Agency policy</a:t>
            </a:r>
          </a:p>
          <a:p>
            <a:pPr marL="457200" indent="-457200"/>
            <a:r>
              <a:rPr lang="en-US" dirty="0"/>
              <a:t>Incident or supplemental report narrative documenting contact with counsel</a:t>
            </a:r>
          </a:p>
          <a:p>
            <a:pPr marL="457200" indent="-457200"/>
            <a:r>
              <a:rPr lang="en-US" dirty="0"/>
              <a:t>Memo to file if no incidents</a:t>
            </a:r>
          </a:p>
          <a:p>
            <a:endParaRPr lang="en-US" dirty="0"/>
          </a:p>
        </p:txBody>
      </p:sp>
      <p:sp>
        <p:nvSpPr>
          <p:cNvPr id="3" name="Slide Number Placeholder 2">
            <a:extLst>
              <a:ext uri="{FF2B5EF4-FFF2-40B4-BE49-F238E27FC236}">
                <a16:creationId xmlns:a16="http://schemas.microsoft.com/office/drawing/2014/main" id="{D93C9C4D-6362-AB5D-0936-F17B6B644EBA}"/>
              </a:ext>
            </a:extLst>
          </p:cNvPr>
          <p:cNvSpPr>
            <a:spLocks noGrp="1"/>
          </p:cNvSpPr>
          <p:nvPr>
            <p:ph type="sldNum" sz="quarter" idx="12"/>
          </p:nvPr>
        </p:nvSpPr>
        <p:spPr>
          <a:xfrm>
            <a:off x="-63798" y="6629400"/>
            <a:ext cx="381000" cy="228600"/>
          </a:xfrm>
        </p:spPr>
        <p:txBody>
          <a:bodyPr anchor="ctr">
            <a:normAutofit/>
          </a:bodyPr>
          <a:lstStyle/>
          <a:p>
            <a:pPr>
              <a:lnSpc>
                <a:spcPct val="90000"/>
              </a:lnSpc>
              <a:spcAft>
                <a:spcPts val="600"/>
              </a:spcAft>
            </a:pPr>
            <a:fld id="{E652699A-549B-45A1-BA81-4020695B5A36}" type="slidenum">
              <a:rPr lang="en-US" smtClean="0"/>
              <a:pPr>
                <a:lnSpc>
                  <a:spcPct val="90000"/>
                </a:lnSpc>
                <a:spcAft>
                  <a:spcPts val="600"/>
                </a:spcAft>
              </a:pPr>
              <a:t>19</a:t>
            </a:fld>
            <a:endParaRPr lang="en-US"/>
          </a:p>
        </p:txBody>
      </p:sp>
    </p:spTree>
    <p:extLst>
      <p:ext uri="{BB962C8B-B14F-4D97-AF65-F5344CB8AC3E}">
        <p14:creationId xmlns:p14="http://schemas.microsoft.com/office/powerpoint/2010/main" val="3888831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2971800" cy="685800"/>
          </a:xfrm>
        </p:spPr>
        <p:txBody>
          <a:bodyPr/>
          <a:lstStyle/>
          <a:p>
            <a:pPr algn="ctr"/>
            <a:r>
              <a:rPr lang="en-US" sz="3600" dirty="0"/>
              <a:t>THE ASSESSOR</a:t>
            </a:r>
          </a:p>
        </p:txBody>
      </p:sp>
      <p:sp>
        <p:nvSpPr>
          <p:cNvPr id="3" name="Slide Number Placeholder 2"/>
          <p:cNvSpPr>
            <a:spLocks noGrp="1"/>
          </p:cNvSpPr>
          <p:nvPr>
            <p:ph type="sldNum" sz="quarter" idx="12"/>
          </p:nvPr>
        </p:nvSpPr>
        <p:spPr/>
        <p:txBody>
          <a:bodyPr/>
          <a:lstStyle/>
          <a:p>
            <a:fld id="{E652699A-549B-45A1-BA81-4020695B5A36}" type="slidenum">
              <a:rPr lang="en-US" smtClean="0"/>
              <a:pPr/>
              <a:t>2</a:t>
            </a:fld>
            <a:endParaRPr lang="en-US" dirty="0"/>
          </a:p>
        </p:txBody>
      </p:sp>
      <p:sp>
        <p:nvSpPr>
          <p:cNvPr id="4" name="Subtitle 2"/>
          <p:cNvSpPr txBox="1">
            <a:spLocks/>
          </p:cNvSpPr>
          <p:nvPr/>
        </p:nvSpPr>
        <p:spPr>
          <a:xfrm>
            <a:off x="762000" y="1295400"/>
            <a:ext cx="7162800" cy="4343400"/>
          </a:xfrm>
          <a:prstGeom prst="rect">
            <a:avLst/>
          </a:prstGeom>
        </p:spPr>
        <p:txBody>
          <a:bodyPr>
            <a:norm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nSpc>
                <a:spcPct val="110000"/>
              </a:lnSpc>
              <a:spcAft>
                <a:spcPts val="1200"/>
              </a:spcAft>
              <a:buClr>
                <a:schemeClr val="accent1"/>
              </a:buClr>
              <a:buSzPct val="85000"/>
              <a:buNone/>
            </a:pPr>
            <a:r>
              <a:rPr lang="en-US" sz="2800" b="1" dirty="0">
                <a:solidFill>
                  <a:schemeClr val="tx1"/>
                </a:solidFill>
              </a:rPr>
              <a:t>Ideal Assessor Traits</a:t>
            </a:r>
          </a:p>
          <a:p>
            <a:pPr marL="457200" lvl="1" indent="-457200">
              <a:spcAft>
                <a:spcPts val="600"/>
              </a:spcAft>
              <a:buClr>
                <a:schemeClr val="accent1"/>
              </a:buClr>
              <a:buSzPct val="85000"/>
              <a:buFont typeface="Wingdings" panose="05000000000000000000" pitchFamily="2" charset="2"/>
              <a:buChar char="v"/>
            </a:pPr>
            <a:r>
              <a:rPr lang="en-US" sz="2800" dirty="0">
                <a:solidFill>
                  <a:schemeClr val="tx1"/>
                </a:solidFill>
              </a:rPr>
              <a:t>Fluent in current WASPC standards and process</a:t>
            </a:r>
          </a:p>
          <a:p>
            <a:pPr marL="457200" lvl="1" indent="-457200">
              <a:spcAft>
                <a:spcPts val="600"/>
              </a:spcAft>
              <a:buClr>
                <a:schemeClr val="accent1"/>
              </a:buClr>
              <a:buSzPct val="85000"/>
              <a:buFont typeface="Wingdings" panose="05000000000000000000" pitchFamily="2" charset="2"/>
              <a:buChar char="v"/>
            </a:pPr>
            <a:r>
              <a:rPr lang="en-US" sz="2800" dirty="0">
                <a:solidFill>
                  <a:schemeClr val="tx1"/>
                </a:solidFill>
              </a:rPr>
              <a:t>Judgment and Empathy</a:t>
            </a:r>
            <a:endParaRPr lang="en-US" sz="2800" b="1" dirty="0">
              <a:solidFill>
                <a:schemeClr val="tx1"/>
              </a:solidFill>
            </a:endParaRPr>
          </a:p>
          <a:p>
            <a:pPr marL="457200" lvl="1" indent="-457200">
              <a:spcAft>
                <a:spcPts val="600"/>
              </a:spcAft>
              <a:buClr>
                <a:schemeClr val="accent1"/>
              </a:buClr>
              <a:buSzPct val="85000"/>
              <a:buFont typeface="Wingdings" panose="05000000000000000000" pitchFamily="2" charset="2"/>
              <a:buChar char="v"/>
            </a:pPr>
            <a:r>
              <a:rPr lang="en-US" sz="2800" dirty="0">
                <a:solidFill>
                  <a:schemeClr val="tx1"/>
                </a:solidFill>
              </a:rPr>
              <a:t>Student of your chosen field of expertise—stay on top of your game</a:t>
            </a:r>
          </a:p>
          <a:p>
            <a:pPr marL="457200" lvl="1" indent="-457200">
              <a:spcAft>
                <a:spcPts val="600"/>
              </a:spcAft>
              <a:buClr>
                <a:schemeClr val="accent1"/>
              </a:buClr>
              <a:buSzPct val="85000"/>
              <a:buFont typeface="Wingdings" panose="05000000000000000000" pitchFamily="2" charset="2"/>
              <a:buChar char="v"/>
            </a:pPr>
            <a:r>
              <a:rPr lang="en-US" sz="2800" dirty="0">
                <a:solidFill>
                  <a:schemeClr val="tx1"/>
                </a:solidFill>
              </a:rPr>
              <a:t>Must attend the WASPC assessor training</a:t>
            </a:r>
          </a:p>
          <a:p>
            <a:pPr marL="342900" lvl="1" indent="-342900">
              <a:buClr>
                <a:schemeClr val="accent1"/>
              </a:buClr>
              <a:buSzPct val="85000"/>
              <a:buFont typeface="Arial" pitchFamily="34" charset="0"/>
              <a:buChar char="•"/>
            </a:pPr>
            <a:endParaRPr lang="en-US" sz="2000" dirty="0"/>
          </a:p>
          <a:p>
            <a:pPr marL="342900" lvl="1" indent="-342900">
              <a:buClr>
                <a:schemeClr val="accent1"/>
              </a:buClr>
              <a:buSzPct val="85000"/>
              <a:buFont typeface="Arial" pitchFamily="34" charset="0"/>
              <a:buChar char="•"/>
            </a:pPr>
            <a:endParaRPr lang="en-US" dirty="0"/>
          </a:p>
          <a:p>
            <a:pPr marL="342900" lvl="1" indent="-342900">
              <a:buClr>
                <a:schemeClr val="accent1"/>
              </a:buClr>
              <a:buSzPct val="85000"/>
              <a:buFont typeface="Arial" pitchFamily="34" charset="0"/>
              <a:buChar char="•"/>
            </a:pPr>
            <a:endParaRPr lang="en-US" dirty="0"/>
          </a:p>
        </p:txBody>
      </p:sp>
    </p:spTree>
    <p:extLst>
      <p:ext uri="{BB962C8B-B14F-4D97-AF65-F5344CB8AC3E}">
        <p14:creationId xmlns:p14="http://schemas.microsoft.com/office/powerpoint/2010/main" val="757846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lstStyle/>
          <a:p>
            <a:r>
              <a:rPr lang="en-US" sz="3600" dirty="0"/>
              <a:t>Electronic Recording of </a:t>
            </a:r>
            <a:br>
              <a:rPr lang="en-US" sz="3600" dirty="0"/>
            </a:br>
            <a:r>
              <a:rPr lang="en-US" sz="3600" dirty="0"/>
              <a:t>Custodial Interrogations 2.9</a:t>
            </a:r>
          </a:p>
        </p:txBody>
      </p:sp>
      <p:sp>
        <p:nvSpPr>
          <p:cNvPr id="3" name="Slide Number Placeholder 2"/>
          <p:cNvSpPr>
            <a:spLocks noGrp="1"/>
          </p:cNvSpPr>
          <p:nvPr>
            <p:ph type="sldNum" sz="quarter" idx="12"/>
          </p:nvPr>
        </p:nvSpPr>
        <p:spPr/>
        <p:txBody>
          <a:bodyPr/>
          <a:lstStyle/>
          <a:p>
            <a:fld id="{E652699A-549B-45A1-BA81-4020695B5A36}" type="slidenum">
              <a:rPr lang="en-US" smtClean="0"/>
              <a:pPr/>
              <a:t>20</a:t>
            </a:fld>
            <a:endParaRPr lang="en-US" dirty="0"/>
          </a:p>
        </p:txBody>
      </p:sp>
      <p:sp>
        <p:nvSpPr>
          <p:cNvPr id="4" name="TextBox 3"/>
          <p:cNvSpPr txBox="1"/>
          <p:nvPr/>
        </p:nvSpPr>
        <p:spPr>
          <a:xfrm>
            <a:off x="838200" y="1676400"/>
            <a:ext cx="7239000" cy="4308872"/>
          </a:xfrm>
          <a:prstGeom prst="rect">
            <a:avLst/>
          </a:prstGeom>
          <a:noFill/>
        </p:spPr>
        <p:txBody>
          <a:bodyPr wrap="square" rtlCol="0">
            <a:spAutoFit/>
          </a:bodyPr>
          <a:lstStyle/>
          <a:p>
            <a:r>
              <a:rPr lang="en-US" sz="2600" b="1" cap="small" dirty="0"/>
              <a:t>The agency has policies that require electronic recording of custodial interrogations of both adults and juveniles that conform with state law.  </a:t>
            </a:r>
          </a:p>
          <a:p>
            <a:endParaRPr lang="en-US" sz="2800" b="1" cap="all" dirty="0"/>
          </a:p>
          <a:p>
            <a:pPr>
              <a:spcAft>
                <a:spcPts val="600"/>
              </a:spcAft>
            </a:pPr>
            <a:r>
              <a:rPr lang="en-US" sz="2600" b="1" cap="small" dirty="0">
                <a:latin typeface="Calibri" panose="020F0502020204030204" pitchFamily="34" charset="0"/>
                <a:cs typeface="Calibri" panose="020F0502020204030204" pitchFamily="34" charset="0"/>
              </a:rPr>
              <a:t>Proof of Compliance</a:t>
            </a:r>
          </a:p>
          <a:p>
            <a:pPr marL="742950" lvl="1" indent="-285750">
              <a:spcAft>
                <a:spcPts val="600"/>
              </a:spcAft>
              <a:buClr>
                <a:srgbClr val="3878CF"/>
              </a:buClr>
              <a:buFont typeface="Wingdings" panose="05000000000000000000" pitchFamily="2" charset="2"/>
              <a:buChar char="v"/>
            </a:pPr>
            <a:r>
              <a:rPr lang="en-US" sz="2600" b="1" cap="small"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Agency policies</a:t>
            </a:r>
          </a:p>
          <a:p>
            <a:pPr marL="742950" lvl="1" indent="-285750">
              <a:buClr>
                <a:srgbClr val="3878CF"/>
              </a:buClr>
              <a:buFont typeface="Wingdings" panose="05000000000000000000" pitchFamily="2" charset="2"/>
              <a:buChar char="v"/>
            </a:pPr>
            <a:r>
              <a:rPr lang="en-US" sz="2600" cap="small" dirty="0">
                <a:latin typeface="Calibri" panose="020F0502020204030204" pitchFamily="34" charset="0"/>
                <a:cs typeface="Calibri" panose="020F0502020204030204" pitchFamily="34" charset="0"/>
              </a:rPr>
              <a:t> </a:t>
            </a:r>
            <a:r>
              <a:rPr lang="en-US" sz="2600" dirty="0">
                <a:latin typeface="Calibri" panose="020F0502020204030204" pitchFamily="34" charset="0"/>
                <a:cs typeface="Calibri" panose="020F0502020204030204" pitchFamily="34" charset="0"/>
              </a:rPr>
              <a:t>Redacted short or partial transcript of a </a:t>
            </a:r>
            <a:br>
              <a:rPr lang="en-US" sz="2600" dirty="0">
                <a:latin typeface="Calibri" panose="020F0502020204030204" pitchFamily="34" charset="0"/>
                <a:cs typeface="Calibri" panose="020F0502020204030204" pitchFamily="34" charset="0"/>
              </a:rPr>
            </a:br>
            <a:r>
              <a:rPr lang="en-US" sz="2600" dirty="0">
                <a:latin typeface="Calibri" panose="020F0502020204030204" pitchFamily="34" charset="0"/>
                <a:cs typeface="Calibri" panose="020F0502020204030204" pitchFamily="34" charset="0"/>
              </a:rPr>
              <a:t> recorded interrogation of an adult or juvenile</a:t>
            </a:r>
            <a:br>
              <a:rPr lang="en-US" sz="2600" dirty="0">
                <a:latin typeface="Calibri" panose="020F0502020204030204" pitchFamily="34" charset="0"/>
                <a:cs typeface="Calibri" panose="020F0502020204030204" pitchFamily="34" charset="0"/>
              </a:rPr>
            </a:br>
            <a:r>
              <a:rPr lang="en-US" sz="2600" dirty="0">
                <a:latin typeface="Calibri" panose="020F0502020204030204" pitchFamily="34" charset="0"/>
                <a:cs typeface="Calibri" panose="020F0502020204030204" pitchFamily="34" charset="0"/>
              </a:rPr>
              <a:t> subject. </a:t>
            </a:r>
            <a:endParaRPr lang="en-US" sz="2600" dirty="0"/>
          </a:p>
          <a:p>
            <a:endParaRPr lang="en-US" sz="2800" b="1" cap="all" dirty="0"/>
          </a:p>
        </p:txBody>
      </p:sp>
    </p:spTree>
    <p:extLst>
      <p:ext uri="{BB962C8B-B14F-4D97-AF65-F5344CB8AC3E}">
        <p14:creationId xmlns:p14="http://schemas.microsoft.com/office/powerpoint/2010/main" val="3623317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lstStyle/>
          <a:p>
            <a:r>
              <a:rPr lang="en-US" sz="3600" dirty="0"/>
              <a:t>Use of Force 3.1</a:t>
            </a:r>
            <a:br>
              <a:rPr lang="en-US" sz="3600" dirty="0"/>
            </a:br>
            <a:r>
              <a:rPr lang="en-US" sz="3600" dirty="0"/>
              <a:t>Use of Force</a:t>
            </a:r>
          </a:p>
        </p:txBody>
      </p:sp>
      <p:sp>
        <p:nvSpPr>
          <p:cNvPr id="3" name="Slide Number Placeholder 2"/>
          <p:cNvSpPr>
            <a:spLocks noGrp="1"/>
          </p:cNvSpPr>
          <p:nvPr>
            <p:ph type="sldNum" sz="quarter" idx="12"/>
          </p:nvPr>
        </p:nvSpPr>
        <p:spPr/>
        <p:txBody>
          <a:bodyPr/>
          <a:lstStyle/>
          <a:p>
            <a:fld id="{E652699A-549B-45A1-BA81-4020695B5A36}" type="slidenum">
              <a:rPr lang="en-US" smtClean="0"/>
              <a:pPr/>
              <a:t>21</a:t>
            </a:fld>
            <a:endParaRPr lang="en-US" dirty="0"/>
          </a:p>
        </p:txBody>
      </p:sp>
      <p:sp>
        <p:nvSpPr>
          <p:cNvPr id="4" name="Subtitle 2"/>
          <p:cNvSpPr txBox="1">
            <a:spLocks/>
          </p:cNvSpPr>
          <p:nvPr/>
        </p:nvSpPr>
        <p:spPr>
          <a:xfrm>
            <a:off x="609600" y="1714500"/>
            <a:ext cx="7696200" cy="2476500"/>
          </a:xfrm>
          <a:prstGeom prst="rect">
            <a:avLst/>
          </a:prstGeom>
        </p:spPr>
        <p:txBody>
          <a:bodyPr>
            <a:no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cap="small" dirty="0">
                <a:solidFill>
                  <a:srgbClr val="000000"/>
                </a:solidFill>
              </a:rPr>
              <a:t>The agency has policies directing personnel to utilize force as prescribed by federal, state and local laws.  </a:t>
            </a:r>
          </a:p>
          <a:p>
            <a:pPr marL="0" indent="0">
              <a:buNone/>
            </a:pPr>
            <a:r>
              <a:rPr lang="en-US" sz="2400" i="1" dirty="0">
                <a:solidFill>
                  <a:srgbClr val="000000"/>
                </a:solidFill>
              </a:rPr>
              <a:t>Purpose:  To provide clear direction to peace officers that complies with  the law and provides a clear understanding of the limitations on their authority to use force. </a:t>
            </a:r>
            <a:endParaRPr lang="en-US" sz="2400" dirty="0">
              <a:solidFill>
                <a:srgbClr val="000000"/>
              </a:solidFill>
            </a:endParaRPr>
          </a:p>
        </p:txBody>
      </p:sp>
      <p:sp>
        <p:nvSpPr>
          <p:cNvPr id="5" name="TextBox 4"/>
          <p:cNvSpPr txBox="1"/>
          <p:nvPr/>
        </p:nvSpPr>
        <p:spPr>
          <a:xfrm>
            <a:off x="762000" y="4495800"/>
            <a:ext cx="6649705" cy="1589346"/>
          </a:xfrm>
          <a:prstGeom prst="rect">
            <a:avLst/>
          </a:prstGeom>
          <a:noFill/>
          <a:ln w="12700">
            <a:noFill/>
            <a:prstDash val="sysDot"/>
          </a:ln>
        </p:spPr>
        <p:txBody>
          <a:bodyPr wrap="none" rtlCol="0">
            <a:spAutoFit/>
          </a:bodyPr>
          <a:lstStyle/>
          <a:p>
            <a:pPr>
              <a:spcAft>
                <a:spcPts val="600"/>
              </a:spcAft>
            </a:pPr>
            <a:r>
              <a:rPr lang="en-US" sz="2400" b="1" cap="small" dirty="0"/>
              <a:t>Evidence/Proof of Compliance </a:t>
            </a:r>
          </a:p>
          <a:p>
            <a:pPr marL="342900" indent="-342900">
              <a:lnSpc>
                <a:spcPct val="150000"/>
              </a:lnSpc>
              <a:buClr>
                <a:srgbClr val="3878CF"/>
              </a:buClr>
              <a:buFont typeface="Wingdings" panose="05000000000000000000" pitchFamily="2" charset="2"/>
              <a:buChar char="v"/>
            </a:pPr>
            <a:r>
              <a:rPr lang="en-US" sz="2400" dirty="0"/>
              <a:t>Policy that meets standard</a:t>
            </a:r>
          </a:p>
          <a:p>
            <a:pPr marL="342900" indent="-342900">
              <a:lnSpc>
                <a:spcPct val="150000"/>
              </a:lnSpc>
              <a:buClr>
                <a:srgbClr val="3878CF"/>
              </a:buClr>
              <a:buFont typeface="Wingdings" panose="05000000000000000000" pitchFamily="2" charset="2"/>
              <a:buChar char="v"/>
            </a:pPr>
            <a:r>
              <a:rPr lang="en-US" sz="2400" dirty="0"/>
              <a:t>Case report that supports compliance with policy</a:t>
            </a:r>
          </a:p>
        </p:txBody>
      </p:sp>
    </p:spTree>
    <p:extLst>
      <p:ext uri="{BB962C8B-B14F-4D97-AF65-F5344CB8AC3E}">
        <p14:creationId xmlns:p14="http://schemas.microsoft.com/office/powerpoint/2010/main" val="472396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19200"/>
          </a:xfrm>
        </p:spPr>
        <p:txBody>
          <a:bodyPr/>
          <a:lstStyle/>
          <a:p>
            <a:r>
              <a:rPr lang="en-US" sz="3600" dirty="0"/>
              <a:t>Use of Force 3.2</a:t>
            </a:r>
            <a:br>
              <a:rPr lang="en-US" sz="3600" dirty="0"/>
            </a:br>
            <a:r>
              <a:rPr lang="en-US" sz="3600" dirty="0"/>
              <a:t>Warning Shots</a:t>
            </a:r>
          </a:p>
        </p:txBody>
      </p:sp>
      <p:sp>
        <p:nvSpPr>
          <p:cNvPr id="3" name="Slide Number Placeholder 2"/>
          <p:cNvSpPr>
            <a:spLocks noGrp="1"/>
          </p:cNvSpPr>
          <p:nvPr>
            <p:ph type="sldNum" sz="quarter" idx="12"/>
          </p:nvPr>
        </p:nvSpPr>
        <p:spPr/>
        <p:txBody>
          <a:bodyPr/>
          <a:lstStyle/>
          <a:p>
            <a:fld id="{E652699A-549B-45A1-BA81-4020695B5A36}" type="slidenum">
              <a:rPr lang="en-US" smtClean="0"/>
              <a:pPr/>
              <a:t>22</a:t>
            </a:fld>
            <a:endParaRPr lang="en-US" dirty="0"/>
          </a:p>
        </p:txBody>
      </p:sp>
      <p:sp>
        <p:nvSpPr>
          <p:cNvPr id="4" name="Subtitle 2"/>
          <p:cNvSpPr txBox="1">
            <a:spLocks/>
          </p:cNvSpPr>
          <p:nvPr/>
        </p:nvSpPr>
        <p:spPr>
          <a:xfrm>
            <a:off x="1752600" y="2105819"/>
            <a:ext cx="5638800" cy="1122362"/>
          </a:xfrm>
          <a:prstGeom prst="rect">
            <a:avLst/>
          </a:prstGeom>
        </p:spPr>
        <p:txBody>
          <a:bodyPr>
            <a:no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sz="3000" b="1" cap="small" dirty="0">
                <a:solidFill>
                  <a:srgbClr val="000000"/>
                </a:solidFill>
              </a:rPr>
              <a:t>The agency has a policy </a:t>
            </a:r>
            <a:r>
              <a:rPr lang="en-US" sz="3000" b="1" cap="small" dirty="0">
                <a:solidFill>
                  <a:srgbClr val="FF0000"/>
                </a:solidFill>
              </a:rPr>
              <a:t>governing the use</a:t>
            </a:r>
            <a:r>
              <a:rPr lang="en-US" sz="3000" b="1" cap="small" dirty="0"/>
              <a:t> </a:t>
            </a:r>
            <a:r>
              <a:rPr lang="en-US" sz="3000" b="1" cap="small" dirty="0">
                <a:solidFill>
                  <a:srgbClr val="000000"/>
                </a:solidFill>
              </a:rPr>
              <a:t>of warning shots.</a:t>
            </a:r>
          </a:p>
        </p:txBody>
      </p:sp>
      <p:sp>
        <p:nvSpPr>
          <p:cNvPr id="5" name="TextBox 4"/>
          <p:cNvSpPr txBox="1"/>
          <p:nvPr/>
        </p:nvSpPr>
        <p:spPr>
          <a:xfrm>
            <a:off x="1905000" y="3831771"/>
            <a:ext cx="4521609" cy="1908215"/>
          </a:xfrm>
          <a:prstGeom prst="rect">
            <a:avLst/>
          </a:prstGeom>
          <a:noFill/>
          <a:ln w="12700">
            <a:noFill/>
            <a:prstDash val="sysDot"/>
          </a:ln>
        </p:spPr>
        <p:txBody>
          <a:bodyPr wrap="square" rtlCol="0">
            <a:spAutoFit/>
          </a:bodyPr>
          <a:lstStyle/>
          <a:p>
            <a:pPr>
              <a:lnSpc>
                <a:spcPct val="150000"/>
              </a:lnSpc>
              <a:spcAft>
                <a:spcPts val="600"/>
              </a:spcAft>
              <a:buClr>
                <a:srgbClr val="3878CF"/>
              </a:buClr>
            </a:pPr>
            <a:r>
              <a:rPr lang="en-US" sz="2400" b="1" cap="small" dirty="0"/>
              <a:t>Evidence/Proof of Compliance </a:t>
            </a:r>
          </a:p>
          <a:p>
            <a:pPr marL="342900" indent="-342900">
              <a:lnSpc>
                <a:spcPct val="150000"/>
              </a:lnSpc>
              <a:spcAft>
                <a:spcPts val="600"/>
              </a:spcAft>
              <a:buClr>
                <a:srgbClr val="3878CF"/>
              </a:buClr>
              <a:buFont typeface="Wingdings" panose="05000000000000000000" pitchFamily="2" charset="2"/>
              <a:buChar char="v"/>
            </a:pPr>
            <a:r>
              <a:rPr lang="en-US" sz="2400" dirty="0"/>
              <a:t>Policy that meets standard</a:t>
            </a:r>
          </a:p>
          <a:p>
            <a:pPr marL="342900" indent="-342900">
              <a:lnSpc>
                <a:spcPct val="150000"/>
              </a:lnSpc>
              <a:spcAft>
                <a:spcPts val="600"/>
              </a:spcAft>
              <a:buClr>
                <a:srgbClr val="3878CF"/>
              </a:buClr>
              <a:buFont typeface="Wingdings" panose="05000000000000000000" pitchFamily="2" charset="2"/>
              <a:buChar char="v"/>
            </a:pPr>
            <a:r>
              <a:rPr lang="en-US" sz="2400" dirty="0"/>
              <a:t>Case report or memo to file</a:t>
            </a:r>
          </a:p>
        </p:txBody>
      </p:sp>
    </p:spTree>
    <p:extLst>
      <p:ext uri="{BB962C8B-B14F-4D97-AF65-F5344CB8AC3E}">
        <p14:creationId xmlns:p14="http://schemas.microsoft.com/office/powerpoint/2010/main" val="2631234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lstStyle/>
          <a:p>
            <a:r>
              <a:rPr lang="en-US" sz="3600" dirty="0"/>
              <a:t>Use of Force 3.3</a:t>
            </a:r>
            <a:br>
              <a:rPr lang="en-US" sz="3600" dirty="0"/>
            </a:br>
            <a:r>
              <a:rPr lang="en-US" sz="3600" dirty="0"/>
              <a:t>Non-Lethal Weapons</a:t>
            </a:r>
          </a:p>
        </p:txBody>
      </p:sp>
      <p:sp>
        <p:nvSpPr>
          <p:cNvPr id="3" name="Slide Number Placeholder 2"/>
          <p:cNvSpPr>
            <a:spLocks noGrp="1"/>
          </p:cNvSpPr>
          <p:nvPr>
            <p:ph type="sldNum" sz="quarter" idx="12"/>
          </p:nvPr>
        </p:nvSpPr>
        <p:spPr/>
        <p:txBody>
          <a:bodyPr/>
          <a:lstStyle/>
          <a:p>
            <a:fld id="{E652699A-549B-45A1-BA81-4020695B5A36}" type="slidenum">
              <a:rPr lang="en-US" smtClean="0"/>
              <a:pPr/>
              <a:t>23</a:t>
            </a:fld>
            <a:endParaRPr lang="en-US" dirty="0"/>
          </a:p>
        </p:txBody>
      </p:sp>
      <p:sp>
        <p:nvSpPr>
          <p:cNvPr id="4" name="Subtitle 2"/>
          <p:cNvSpPr txBox="1">
            <a:spLocks/>
          </p:cNvSpPr>
          <p:nvPr/>
        </p:nvSpPr>
        <p:spPr>
          <a:xfrm>
            <a:off x="1600200" y="2144486"/>
            <a:ext cx="5449647" cy="1143000"/>
          </a:xfrm>
          <a:prstGeom prst="rect">
            <a:avLst/>
          </a:prstGeom>
        </p:spPr>
        <p:txBody>
          <a:bodyPr>
            <a:norm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000" b="1" cap="small" dirty="0">
                <a:solidFill>
                  <a:srgbClr val="000000"/>
                </a:solidFill>
              </a:rPr>
              <a:t>The agency has a policy governing </a:t>
            </a:r>
            <a:br>
              <a:rPr lang="en-US" sz="3000" b="1" cap="small" dirty="0">
                <a:solidFill>
                  <a:srgbClr val="000000"/>
                </a:solidFill>
              </a:rPr>
            </a:br>
            <a:r>
              <a:rPr lang="en-US" sz="3000" b="1" cap="small" dirty="0">
                <a:solidFill>
                  <a:srgbClr val="000000"/>
                </a:solidFill>
              </a:rPr>
              <a:t>the use of Non-lethal weapons.</a:t>
            </a:r>
          </a:p>
          <a:p>
            <a:endParaRPr lang="en-US" sz="2400" cap="small" dirty="0"/>
          </a:p>
        </p:txBody>
      </p:sp>
      <p:sp>
        <p:nvSpPr>
          <p:cNvPr id="5" name="TextBox 4"/>
          <p:cNvSpPr txBox="1"/>
          <p:nvPr/>
        </p:nvSpPr>
        <p:spPr>
          <a:xfrm>
            <a:off x="1828800" y="3733800"/>
            <a:ext cx="5334000" cy="2400657"/>
          </a:xfrm>
          <a:prstGeom prst="rect">
            <a:avLst/>
          </a:prstGeom>
          <a:noFill/>
          <a:ln w="12700">
            <a:noFill/>
          </a:ln>
        </p:spPr>
        <p:txBody>
          <a:bodyPr wrap="square" rtlCol="0">
            <a:spAutoFit/>
          </a:bodyPr>
          <a:lstStyle/>
          <a:p>
            <a:pPr>
              <a:spcBef>
                <a:spcPts val="600"/>
              </a:spcBef>
              <a:spcAft>
                <a:spcPts val="600"/>
              </a:spcAft>
              <a:buClr>
                <a:srgbClr val="3878CF"/>
              </a:buClr>
            </a:pPr>
            <a:r>
              <a:rPr lang="en-US" sz="2400" b="1" cap="small" dirty="0"/>
              <a:t>Evidence/Proof of Compliance </a:t>
            </a:r>
          </a:p>
          <a:p>
            <a:pPr marL="342900" indent="-342900">
              <a:spcBef>
                <a:spcPts val="600"/>
              </a:spcBef>
              <a:spcAft>
                <a:spcPts val="600"/>
              </a:spcAft>
              <a:buClr>
                <a:srgbClr val="3878CF"/>
              </a:buClr>
              <a:buFont typeface="Wingdings" panose="05000000000000000000" pitchFamily="2" charset="2"/>
              <a:buChar char="v"/>
            </a:pPr>
            <a:r>
              <a:rPr lang="en-US" sz="2400" dirty="0"/>
              <a:t>Policy that meets standard</a:t>
            </a:r>
          </a:p>
          <a:p>
            <a:pPr marL="342900" indent="-342900">
              <a:spcBef>
                <a:spcPts val="600"/>
              </a:spcBef>
              <a:spcAft>
                <a:spcPts val="600"/>
              </a:spcAft>
              <a:buClr>
                <a:srgbClr val="3878CF"/>
              </a:buClr>
              <a:buFont typeface="Wingdings" panose="05000000000000000000" pitchFamily="2" charset="2"/>
              <a:buChar char="v"/>
            </a:pPr>
            <a:r>
              <a:rPr lang="en-US" sz="2400" dirty="0"/>
              <a:t>Case report that supports policy</a:t>
            </a:r>
          </a:p>
          <a:p>
            <a:pPr marL="342900" indent="-342900">
              <a:spcBef>
                <a:spcPts val="600"/>
              </a:spcBef>
              <a:spcAft>
                <a:spcPts val="600"/>
              </a:spcAft>
              <a:buClr>
                <a:srgbClr val="FF0000"/>
              </a:buClr>
              <a:buFont typeface="Wingdings" panose="05000000000000000000" pitchFamily="2" charset="2"/>
              <a:buChar char="v"/>
            </a:pPr>
            <a:r>
              <a:rPr lang="en-US" sz="2400" dirty="0">
                <a:solidFill>
                  <a:srgbClr val="FF0000"/>
                </a:solidFill>
              </a:rPr>
              <a:t>Note:  This is not a training standard </a:t>
            </a:r>
            <a:br>
              <a:rPr lang="en-US" sz="2400" dirty="0">
                <a:solidFill>
                  <a:srgbClr val="FF0000"/>
                </a:solidFill>
              </a:rPr>
            </a:br>
            <a:r>
              <a:rPr lang="en-US" sz="2400" dirty="0">
                <a:solidFill>
                  <a:srgbClr val="FF0000"/>
                </a:solidFill>
              </a:rPr>
              <a:t>(training is covered in 11.8).</a:t>
            </a:r>
          </a:p>
        </p:txBody>
      </p:sp>
    </p:spTree>
    <p:extLst>
      <p:ext uri="{BB962C8B-B14F-4D97-AF65-F5344CB8AC3E}">
        <p14:creationId xmlns:p14="http://schemas.microsoft.com/office/powerpoint/2010/main" val="1036516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447800"/>
          </a:xfrm>
        </p:spPr>
        <p:txBody>
          <a:bodyPr/>
          <a:lstStyle/>
          <a:p>
            <a:r>
              <a:rPr lang="en-US" sz="3600" dirty="0"/>
              <a:t>Use of Force 3.4</a:t>
            </a:r>
            <a:br>
              <a:rPr lang="en-US" sz="3600" dirty="0"/>
            </a:br>
            <a:r>
              <a:rPr lang="en-US" sz="3600" dirty="0"/>
              <a:t>Requesting Medical Aid</a:t>
            </a:r>
          </a:p>
        </p:txBody>
      </p:sp>
      <p:sp>
        <p:nvSpPr>
          <p:cNvPr id="3" name="Slide Number Placeholder 2"/>
          <p:cNvSpPr>
            <a:spLocks noGrp="1"/>
          </p:cNvSpPr>
          <p:nvPr>
            <p:ph type="sldNum" sz="quarter" idx="12"/>
          </p:nvPr>
        </p:nvSpPr>
        <p:spPr/>
        <p:txBody>
          <a:bodyPr/>
          <a:lstStyle/>
          <a:p>
            <a:fld id="{E652699A-549B-45A1-BA81-4020695B5A36}" type="slidenum">
              <a:rPr lang="en-US" smtClean="0"/>
              <a:pPr/>
              <a:t>24</a:t>
            </a:fld>
            <a:endParaRPr lang="en-US" dirty="0"/>
          </a:p>
        </p:txBody>
      </p:sp>
      <p:sp>
        <p:nvSpPr>
          <p:cNvPr id="4" name="Subtitle 2"/>
          <p:cNvSpPr txBox="1">
            <a:spLocks/>
          </p:cNvSpPr>
          <p:nvPr/>
        </p:nvSpPr>
        <p:spPr>
          <a:xfrm>
            <a:off x="838200" y="2209800"/>
            <a:ext cx="7391400" cy="1447800"/>
          </a:xfrm>
          <a:prstGeom prst="rect">
            <a:avLst/>
          </a:prstGeom>
        </p:spPr>
        <p:txBody>
          <a:bodyPr>
            <a:norm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b="1" cap="small" dirty="0">
                <a:solidFill>
                  <a:srgbClr val="000000"/>
                </a:solidFill>
              </a:rPr>
              <a:t>The agency has a policy requiring appropriate medical aid after the use of force, </a:t>
            </a:r>
            <a:r>
              <a:rPr lang="en-US" b="1" cap="small" dirty="0">
                <a:solidFill>
                  <a:srgbClr val="FF0000"/>
                </a:solidFill>
              </a:rPr>
              <a:t>when an injury is known, suspected, or is alleged.</a:t>
            </a:r>
          </a:p>
          <a:p>
            <a:endParaRPr lang="en-US" dirty="0"/>
          </a:p>
        </p:txBody>
      </p:sp>
      <p:sp>
        <p:nvSpPr>
          <p:cNvPr id="5" name="TextBox 4"/>
          <p:cNvSpPr txBox="1"/>
          <p:nvPr/>
        </p:nvSpPr>
        <p:spPr>
          <a:xfrm>
            <a:off x="1110190" y="4076700"/>
            <a:ext cx="6923620" cy="1882567"/>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 </a:t>
            </a:r>
          </a:p>
          <a:p>
            <a:pPr marL="342900" indent="-342900">
              <a:lnSpc>
                <a:spcPct val="150000"/>
              </a:lnSpc>
              <a:spcAft>
                <a:spcPts val="400"/>
              </a:spcAft>
              <a:buClr>
                <a:srgbClr val="3878CF"/>
              </a:buClr>
              <a:buFont typeface="Wingdings" panose="05000000000000000000" pitchFamily="2" charset="2"/>
              <a:buChar char="v"/>
            </a:pPr>
            <a:r>
              <a:rPr lang="en-US" sz="2400" dirty="0"/>
              <a:t>Policy that meets standard</a:t>
            </a:r>
          </a:p>
          <a:p>
            <a:pPr marL="342900" indent="-342900">
              <a:spcAft>
                <a:spcPts val="400"/>
              </a:spcAft>
              <a:buClr>
                <a:srgbClr val="3878CF"/>
              </a:buClr>
              <a:buFont typeface="Wingdings" panose="05000000000000000000" pitchFamily="2" charset="2"/>
              <a:buChar char="v"/>
            </a:pPr>
            <a:r>
              <a:rPr lang="en-US" sz="2400" dirty="0"/>
              <a:t>Case report that covers medical aid after use of force application</a:t>
            </a:r>
          </a:p>
        </p:txBody>
      </p:sp>
    </p:spTree>
    <p:extLst>
      <p:ext uri="{BB962C8B-B14F-4D97-AF65-F5344CB8AC3E}">
        <p14:creationId xmlns:p14="http://schemas.microsoft.com/office/powerpoint/2010/main" val="24237603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lstStyle/>
          <a:p>
            <a:r>
              <a:rPr lang="en-US" sz="3600" dirty="0"/>
              <a:t>Use of Force 3.5</a:t>
            </a:r>
            <a:br>
              <a:rPr lang="en-US" sz="3600" dirty="0"/>
            </a:br>
            <a:r>
              <a:rPr lang="en-US" sz="3600" dirty="0"/>
              <a:t>Reporting Use of Force</a:t>
            </a:r>
          </a:p>
        </p:txBody>
      </p:sp>
      <p:sp>
        <p:nvSpPr>
          <p:cNvPr id="3" name="Slide Number Placeholder 2"/>
          <p:cNvSpPr>
            <a:spLocks noGrp="1"/>
          </p:cNvSpPr>
          <p:nvPr>
            <p:ph type="sldNum" sz="quarter" idx="12"/>
          </p:nvPr>
        </p:nvSpPr>
        <p:spPr/>
        <p:txBody>
          <a:bodyPr/>
          <a:lstStyle/>
          <a:p>
            <a:fld id="{E652699A-549B-45A1-BA81-4020695B5A36}" type="slidenum">
              <a:rPr lang="en-US" smtClean="0"/>
              <a:pPr/>
              <a:t>25</a:t>
            </a:fld>
            <a:endParaRPr lang="en-US" dirty="0"/>
          </a:p>
        </p:txBody>
      </p:sp>
      <p:sp>
        <p:nvSpPr>
          <p:cNvPr id="4" name="Subtitle 2"/>
          <p:cNvSpPr txBox="1">
            <a:spLocks/>
          </p:cNvSpPr>
          <p:nvPr/>
        </p:nvSpPr>
        <p:spPr>
          <a:xfrm>
            <a:off x="685800" y="1665514"/>
            <a:ext cx="6934200" cy="2590801"/>
          </a:xfrm>
          <a:prstGeom prst="rect">
            <a:avLst/>
          </a:prstGeom>
        </p:spPr>
        <p:txBody>
          <a:bodyPr>
            <a:no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b="1" cap="small" dirty="0">
                <a:solidFill>
                  <a:srgbClr val="000000"/>
                </a:solidFill>
              </a:rPr>
              <a:t>The agency has a policy requiring personnel to submit a use of force report to the agency Chief Executive Officer or designee when they:</a:t>
            </a:r>
          </a:p>
          <a:p>
            <a:pPr>
              <a:buClr>
                <a:srgbClr val="3878CF"/>
              </a:buClr>
              <a:buFont typeface="Wingdings" panose="05000000000000000000" pitchFamily="2" charset="2"/>
              <a:buChar char="v"/>
            </a:pPr>
            <a:r>
              <a:rPr lang="en-US" sz="2200" dirty="0">
                <a:solidFill>
                  <a:srgbClr val="000000"/>
                </a:solidFill>
              </a:rPr>
              <a:t>Discharge a firearm (other than routine training or for recreational purposes); </a:t>
            </a:r>
          </a:p>
          <a:p>
            <a:pPr>
              <a:buClr>
                <a:srgbClr val="3878CF"/>
              </a:buClr>
              <a:buFont typeface="Wingdings" panose="05000000000000000000" pitchFamily="2" charset="2"/>
              <a:buChar char="v"/>
            </a:pPr>
            <a:r>
              <a:rPr lang="en-US" sz="2200" dirty="0">
                <a:solidFill>
                  <a:srgbClr val="000000"/>
                </a:solidFill>
              </a:rPr>
              <a:t>Take any action that is capable of injuring a person.  </a:t>
            </a:r>
          </a:p>
        </p:txBody>
      </p:sp>
      <p:sp>
        <p:nvSpPr>
          <p:cNvPr id="5" name="TextBox 4"/>
          <p:cNvSpPr txBox="1"/>
          <p:nvPr/>
        </p:nvSpPr>
        <p:spPr>
          <a:xfrm>
            <a:off x="1066800" y="4495800"/>
            <a:ext cx="4858902" cy="1754326"/>
          </a:xfrm>
          <a:prstGeom prst="rect">
            <a:avLst/>
          </a:prstGeom>
          <a:noFill/>
          <a:ln w="12700">
            <a:noFill/>
            <a:prstDash val="sysDot"/>
          </a:ln>
        </p:spPr>
        <p:txBody>
          <a:bodyPr wrap="square" rtlCol="0">
            <a:spAutoFit/>
          </a:bodyPr>
          <a:lstStyle/>
          <a:p>
            <a:pPr>
              <a:lnSpc>
                <a:spcPct val="150000"/>
              </a:lnSpc>
            </a:pPr>
            <a:r>
              <a:rPr lang="en-US" sz="2400" b="1" cap="small" dirty="0"/>
              <a:t>Evidence/Proof of Compliance </a:t>
            </a:r>
          </a:p>
          <a:p>
            <a:pPr marL="342900" indent="-342900">
              <a:buClr>
                <a:srgbClr val="3878CF"/>
              </a:buClr>
              <a:buFont typeface="Wingdings" panose="05000000000000000000" pitchFamily="2" charset="2"/>
              <a:buChar char="§"/>
            </a:pPr>
            <a:r>
              <a:rPr lang="en-US" sz="2400" dirty="0"/>
              <a:t>Policy that meets standard</a:t>
            </a:r>
          </a:p>
          <a:p>
            <a:pPr marL="342900" indent="-342900">
              <a:buClr>
                <a:srgbClr val="3878CF"/>
              </a:buClr>
              <a:buFont typeface="Wingdings" panose="05000000000000000000" pitchFamily="2" charset="2"/>
              <a:buChar char="§"/>
            </a:pPr>
            <a:r>
              <a:rPr lang="en-US" sz="2400" dirty="0"/>
              <a:t>Case report that support policy</a:t>
            </a:r>
          </a:p>
          <a:p>
            <a:pPr marL="342900" indent="-342900">
              <a:buFont typeface="Wingdings" panose="05000000000000000000" pitchFamily="2" charset="2"/>
              <a:buChar char="§"/>
            </a:pPr>
            <a:r>
              <a:rPr lang="en-US" sz="2400" dirty="0">
                <a:solidFill>
                  <a:srgbClr val="FF0000"/>
                </a:solidFill>
              </a:rPr>
              <a:t>Be aware of linkage to 4.3</a:t>
            </a:r>
          </a:p>
        </p:txBody>
      </p:sp>
    </p:spTree>
    <p:extLst>
      <p:ext uri="{BB962C8B-B14F-4D97-AF65-F5344CB8AC3E}">
        <p14:creationId xmlns:p14="http://schemas.microsoft.com/office/powerpoint/2010/main" val="33181831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24000"/>
          </a:xfrm>
        </p:spPr>
        <p:txBody>
          <a:bodyPr/>
          <a:lstStyle/>
          <a:p>
            <a:r>
              <a:rPr lang="en-US" sz="3600" dirty="0"/>
              <a:t>Use of Force 3.6</a:t>
            </a:r>
            <a:br>
              <a:rPr lang="en-US" sz="3600" dirty="0"/>
            </a:br>
            <a:r>
              <a:rPr lang="en-US" sz="3600" dirty="0"/>
              <a:t>Investigations of Deadly Force</a:t>
            </a:r>
          </a:p>
        </p:txBody>
      </p:sp>
      <p:sp>
        <p:nvSpPr>
          <p:cNvPr id="3" name="Slide Number Placeholder 2"/>
          <p:cNvSpPr>
            <a:spLocks noGrp="1"/>
          </p:cNvSpPr>
          <p:nvPr>
            <p:ph type="sldNum" sz="quarter" idx="12"/>
          </p:nvPr>
        </p:nvSpPr>
        <p:spPr/>
        <p:txBody>
          <a:bodyPr/>
          <a:lstStyle/>
          <a:p>
            <a:fld id="{E652699A-549B-45A1-BA81-4020695B5A36}" type="slidenum">
              <a:rPr lang="en-US" smtClean="0"/>
              <a:pPr/>
              <a:t>26</a:t>
            </a:fld>
            <a:endParaRPr lang="en-US" dirty="0"/>
          </a:p>
        </p:txBody>
      </p:sp>
      <p:sp>
        <p:nvSpPr>
          <p:cNvPr id="5" name="Rectangle 4"/>
          <p:cNvSpPr/>
          <p:nvPr/>
        </p:nvSpPr>
        <p:spPr>
          <a:xfrm>
            <a:off x="609600" y="1981200"/>
            <a:ext cx="7543800" cy="1815882"/>
          </a:xfrm>
          <a:prstGeom prst="rect">
            <a:avLst/>
          </a:prstGeom>
        </p:spPr>
        <p:txBody>
          <a:bodyPr wrap="square">
            <a:spAutoFit/>
          </a:bodyPr>
          <a:lstStyle/>
          <a:p>
            <a:r>
              <a:rPr lang="en-US" sz="2800" b="1" cap="small" dirty="0"/>
              <a:t>The agency has an officer involved shooting/deadly force response policy that includes steps for first responders and includes a comprehensive </a:t>
            </a:r>
            <a:r>
              <a:rPr lang="en-US" sz="2800" b="1" cap="small" dirty="0">
                <a:solidFill>
                  <a:srgbClr val="FF0000"/>
                </a:solidFill>
              </a:rPr>
              <a:t>Independent</a:t>
            </a:r>
            <a:r>
              <a:rPr lang="en-US" sz="2800" b="1" cap="small" dirty="0"/>
              <a:t> investigation and review of the event.</a:t>
            </a:r>
            <a:endParaRPr lang="en-US" sz="2800" cap="small" dirty="0"/>
          </a:p>
        </p:txBody>
      </p:sp>
      <p:sp>
        <p:nvSpPr>
          <p:cNvPr id="6" name="Subtitle 2"/>
          <p:cNvSpPr txBox="1">
            <a:spLocks/>
          </p:cNvSpPr>
          <p:nvPr/>
        </p:nvSpPr>
        <p:spPr>
          <a:xfrm>
            <a:off x="1028700" y="4267200"/>
            <a:ext cx="6705600" cy="1828800"/>
          </a:xfrm>
          <a:prstGeom prst="rect">
            <a:avLst/>
          </a:prstGeom>
          <a:ln>
            <a:noFill/>
            <a:prstDash val="sysDot"/>
          </a:ln>
        </p:spPr>
        <p:txBody>
          <a:bodyPr>
            <a:normAutofit fontScale="92500" lnSpcReduction="10000"/>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i="1" dirty="0">
                <a:solidFill>
                  <a:srgbClr val="000000"/>
                </a:solidFill>
              </a:rPr>
              <a:t>Purpose: To ensure the agency has in place a formal response, review and investigative process for officer involved shootings that result in injury or loss of life, that comply with state law to protect interests, rights, and mental health of involved officers.</a:t>
            </a:r>
            <a:endParaRPr lang="en-US" sz="2600" dirty="0">
              <a:solidFill>
                <a:srgbClr val="000000"/>
              </a:solidFill>
            </a:endParaRPr>
          </a:p>
          <a:p>
            <a:pPr>
              <a:spcAft>
                <a:spcPts val="200"/>
              </a:spcAft>
            </a:pPr>
            <a:endParaRPr lang="en-US" dirty="0"/>
          </a:p>
        </p:txBody>
      </p:sp>
    </p:spTree>
    <p:extLst>
      <p:ext uri="{BB962C8B-B14F-4D97-AF65-F5344CB8AC3E}">
        <p14:creationId xmlns:p14="http://schemas.microsoft.com/office/powerpoint/2010/main" val="1693493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Investigations of Deadly Force                                               </a:t>
            </a:r>
            <a:r>
              <a:rPr lang="en-US" sz="2800" dirty="0"/>
              <a:t>(Cont’d)</a:t>
            </a:r>
          </a:p>
        </p:txBody>
      </p:sp>
      <p:sp>
        <p:nvSpPr>
          <p:cNvPr id="3" name="Slide Number Placeholder 2"/>
          <p:cNvSpPr>
            <a:spLocks noGrp="1"/>
          </p:cNvSpPr>
          <p:nvPr>
            <p:ph type="sldNum" sz="quarter" idx="12"/>
          </p:nvPr>
        </p:nvSpPr>
        <p:spPr/>
        <p:txBody>
          <a:bodyPr/>
          <a:lstStyle/>
          <a:p>
            <a:fld id="{E652699A-549B-45A1-BA81-4020695B5A36}" type="slidenum">
              <a:rPr lang="en-US" smtClean="0"/>
              <a:pPr/>
              <a:t>27</a:t>
            </a:fld>
            <a:endParaRPr lang="en-US" dirty="0"/>
          </a:p>
        </p:txBody>
      </p:sp>
      <p:sp>
        <p:nvSpPr>
          <p:cNvPr id="4" name="TextBox 3"/>
          <p:cNvSpPr txBox="1"/>
          <p:nvPr/>
        </p:nvSpPr>
        <p:spPr>
          <a:xfrm>
            <a:off x="723900" y="1828800"/>
            <a:ext cx="7696200" cy="3985706"/>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lnSpc>
                <a:spcPct val="150000"/>
              </a:lnSpc>
              <a:spcAft>
                <a:spcPts val="600"/>
              </a:spcAft>
              <a:buClr>
                <a:srgbClr val="3878CF"/>
              </a:buClr>
              <a:buFont typeface="Wingdings" panose="05000000000000000000" pitchFamily="2" charset="2"/>
              <a:buChar char="v"/>
            </a:pPr>
            <a:r>
              <a:rPr lang="en-US" sz="2400" dirty="0"/>
              <a:t>Policy or written procedures that meet standard</a:t>
            </a:r>
          </a:p>
          <a:p>
            <a:pPr marL="342900" indent="-342900">
              <a:lnSpc>
                <a:spcPct val="150000"/>
              </a:lnSpc>
              <a:spcAft>
                <a:spcPts val="600"/>
              </a:spcAft>
              <a:buClr>
                <a:srgbClr val="3878CF"/>
              </a:buClr>
              <a:buFont typeface="Wingdings" panose="05000000000000000000" pitchFamily="2" charset="2"/>
              <a:buChar char="v"/>
            </a:pPr>
            <a:r>
              <a:rPr lang="en-US" sz="2400" dirty="0"/>
              <a:t>Case report or documentation that supports policy</a:t>
            </a:r>
          </a:p>
          <a:p>
            <a:pPr marL="342900" indent="-342900">
              <a:lnSpc>
                <a:spcPct val="150000"/>
              </a:lnSpc>
              <a:spcAft>
                <a:spcPts val="600"/>
              </a:spcAft>
              <a:buClr>
                <a:srgbClr val="3878CF"/>
              </a:buClr>
              <a:buFont typeface="Wingdings" panose="05000000000000000000" pitchFamily="2" charset="2"/>
              <a:buChar char="v"/>
            </a:pPr>
            <a:r>
              <a:rPr lang="en-US" sz="2400" dirty="0"/>
              <a:t>Memo to file if no incidents</a:t>
            </a:r>
          </a:p>
          <a:p>
            <a:pPr marL="342900" indent="-342900">
              <a:lnSpc>
                <a:spcPct val="150000"/>
              </a:lnSpc>
              <a:spcAft>
                <a:spcPts val="600"/>
              </a:spcAft>
              <a:buClr>
                <a:srgbClr val="3878CF"/>
              </a:buClr>
              <a:buFont typeface="Wingdings" panose="05000000000000000000" pitchFamily="2" charset="2"/>
              <a:buChar char="v"/>
            </a:pPr>
            <a:r>
              <a:rPr lang="en-US" sz="2400" dirty="0"/>
              <a:t>NOTE:  Do not include an entire investigation as proof.</a:t>
            </a:r>
          </a:p>
          <a:p>
            <a:r>
              <a:rPr lang="en-US" sz="2400" dirty="0"/>
              <a:t>An executive summary is acceptable so long as the elements of the standard are covered. </a:t>
            </a:r>
          </a:p>
        </p:txBody>
      </p:sp>
    </p:spTree>
    <p:extLst>
      <p:ext uri="{BB962C8B-B14F-4D97-AF65-F5344CB8AC3E}">
        <p14:creationId xmlns:p14="http://schemas.microsoft.com/office/powerpoint/2010/main" val="2932060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202" y="304800"/>
            <a:ext cx="8382000" cy="1371600"/>
          </a:xfrm>
        </p:spPr>
        <p:txBody>
          <a:bodyPr/>
          <a:lstStyle/>
          <a:p>
            <a:r>
              <a:rPr lang="en-US" sz="3600" dirty="0"/>
              <a:t>Use of Force 3.7</a:t>
            </a:r>
            <a:br>
              <a:rPr lang="en-US" sz="3600" dirty="0"/>
            </a:br>
            <a:r>
              <a:rPr lang="en-US" sz="3600" dirty="0"/>
              <a:t>Authorized Weapons and Ammunition</a:t>
            </a:r>
          </a:p>
        </p:txBody>
      </p:sp>
      <p:sp>
        <p:nvSpPr>
          <p:cNvPr id="3" name="Slide Number Placeholder 2"/>
          <p:cNvSpPr>
            <a:spLocks noGrp="1"/>
          </p:cNvSpPr>
          <p:nvPr>
            <p:ph type="sldNum" sz="quarter" idx="12"/>
          </p:nvPr>
        </p:nvSpPr>
        <p:spPr/>
        <p:txBody>
          <a:bodyPr/>
          <a:lstStyle/>
          <a:p>
            <a:fld id="{E652699A-549B-45A1-BA81-4020695B5A36}" type="slidenum">
              <a:rPr lang="en-US" smtClean="0"/>
              <a:pPr/>
              <a:t>28</a:t>
            </a:fld>
            <a:endParaRPr lang="en-US" dirty="0"/>
          </a:p>
        </p:txBody>
      </p:sp>
      <p:sp>
        <p:nvSpPr>
          <p:cNvPr id="4" name="Subtitle 2"/>
          <p:cNvSpPr txBox="1">
            <a:spLocks/>
          </p:cNvSpPr>
          <p:nvPr/>
        </p:nvSpPr>
        <p:spPr>
          <a:xfrm>
            <a:off x="838200" y="1657350"/>
            <a:ext cx="7315200" cy="1466850"/>
          </a:xfrm>
          <a:prstGeom prst="rect">
            <a:avLst/>
          </a:prstGeom>
        </p:spPr>
        <p:txBody>
          <a:bodyPr>
            <a:norm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cap="small" dirty="0">
                <a:solidFill>
                  <a:srgbClr val="000000"/>
                </a:solidFill>
              </a:rPr>
              <a:t>The agency has a policy that requires only authorized weapons and ammunition shall be carried and/or used on-duty.</a:t>
            </a:r>
          </a:p>
          <a:p>
            <a:endParaRPr lang="en-US" dirty="0"/>
          </a:p>
        </p:txBody>
      </p:sp>
      <p:sp>
        <p:nvSpPr>
          <p:cNvPr id="5" name="TextBox 4"/>
          <p:cNvSpPr txBox="1"/>
          <p:nvPr/>
        </p:nvSpPr>
        <p:spPr>
          <a:xfrm>
            <a:off x="838200" y="3200400"/>
            <a:ext cx="6638315" cy="3054682"/>
          </a:xfrm>
          <a:prstGeom prst="rect">
            <a:avLst/>
          </a:prstGeom>
          <a:noFill/>
          <a:ln w="12700">
            <a:noFill/>
            <a:prstDash val="sysDot"/>
          </a:ln>
        </p:spPr>
        <p:txBody>
          <a:bodyPr wrap="square" rtlCol="0">
            <a:spAutoFit/>
          </a:bodyPr>
          <a:lstStyle/>
          <a:p>
            <a:pPr>
              <a:lnSpc>
                <a:spcPct val="150000"/>
              </a:lnSpc>
              <a:spcAft>
                <a:spcPts val="600"/>
              </a:spcAft>
            </a:pPr>
            <a:r>
              <a:rPr lang="en-US" sz="23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Policy that meets standard and identifies weapons/ammunition authorized for agency use.</a:t>
            </a:r>
          </a:p>
          <a:p>
            <a:pPr marL="342900" indent="-342900">
              <a:spcAft>
                <a:spcPts val="600"/>
              </a:spcAft>
              <a:buClr>
                <a:srgbClr val="3878CF"/>
              </a:buClr>
              <a:buFont typeface="Wingdings" panose="05000000000000000000" pitchFamily="2" charset="2"/>
              <a:buChar char="v"/>
            </a:pPr>
            <a:r>
              <a:rPr lang="en-US" sz="2300" dirty="0"/>
              <a:t>Documentation/directive or memo that supports policy</a:t>
            </a:r>
          </a:p>
          <a:p>
            <a:pPr marL="342900" indent="-342900">
              <a:spcAft>
                <a:spcPts val="600"/>
              </a:spcAft>
              <a:buClr>
                <a:srgbClr val="3878CF"/>
              </a:buClr>
              <a:buFont typeface="Wingdings" panose="05000000000000000000" pitchFamily="2" charset="2"/>
              <a:buChar char="v"/>
            </a:pPr>
            <a:r>
              <a:rPr lang="en-US" sz="2300" dirty="0"/>
              <a:t>Lists of authorized weapons and ammunition</a:t>
            </a:r>
          </a:p>
          <a:p>
            <a:pPr marL="800100" lvl="1" indent="-342900">
              <a:spcAft>
                <a:spcPts val="600"/>
              </a:spcAft>
              <a:buFont typeface="Wingdings" panose="05000000000000000000" pitchFamily="2" charset="2"/>
              <a:buChar char="§"/>
            </a:pPr>
            <a:r>
              <a:rPr lang="en-US" sz="2300" dirty="0">
                <a:solidFill>
                  <a:srgbClr val="FF0000"/>
                </a:solidFill>
              </a:rPr>
              <a:t>Ensure backup weapons are covered in policy</a:t>
            </a:r>
            <a:r>
              <a:rPr lang="en-US" sz="2200" dirty="0">
                <a:solidFill>
                  <a:srgbClr val="FF0000"/>
                </a:solidFill>
              </a:rPr>
              <a:t>.  </a:t>
            </a:r>
          </a:p>
        </p:txBody>
      </p:sp>
    </p:spTree>
    <p:extLst>
      <p:ext uri="{BB962C8B-B14F-4D97-AF65-F5344CB8AC3E}">
        <p14:creationId xmlns:p14="http://schemas.microsoft.com/office/powerpoint/2010/main" val="20477880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Neck Restraints  3.8</a:t>
            </a:r>
          </a:p>
        </p:txBody>
      </p:sp>
      <p:sp>
        <p:nvSpPr>
          <p:cNvPr id="3" name="Slide Number Placeholder 2"/>
          <p:cNvSpPr>
            <a:spLocks noGrp="1"/>
          </p:cNvSpPr>
          <p:nvPr>
            <p:ph type="sldNum" sz="quarter" idx="12"/>
          </p:nvPr>
        </p:nvSpPr>
        <p:spPr/>
        <p:txBody>
          <a:bodyPr/>
          <a:lstStyle/>
          <a:p>
            <a:fld id="{E652699A-549B-45A1-BA81-4020695B5A36}" type="slidenum">
              <a:rPr lang="en-US" smtClean="0"/>
              <a:pPr/>
              <a:t>29</a:t>
            </a:fld>
            <a:endParaRPr lang="en-US" dirty="0"/>
          </a:p>
        </p:txBody>
      </p:sp>
      <p:sp>
        <p:nvSpPr>
          <p:cNvPr id="4" name="TextBox 3"/>
          <p:cNvSpPr txBox="1"/>
          <p:nvPr/>
        </p:nvSpPr>
        <p:spPr>
          <a:xfrm>
            <a:off x="609600" y="1828800"/>
            <a:ext cx="7239000" cy="1477328"/>
          </a:xfrm>
          <a:prstGeom prst="rect">
            <a:avLst/>
          </a:prstGeom>
          <a:noFill/>
        </p:spPr>
        <p:txBody>
          <a:bodyPr wrap="square" rtlCol="0">
            <a:spAutoFit/>
          </a:bodyPr>
          <a:lstStyle/>
          <a:p>
            <a:r>
              <a:rPr lang="en-US" sz="3000" b="1" cap="small" dirty="0"/>
              <a:t>The agency has policies that direct employees in the use of neck restraints that conform to state law.</a:t>
            </a:r>
          </a:p>
        </p:txBody>
      </p:sp>
      <p:sp>
        <p:nvSpPr>
          <p:cNvPr id="5" name="TextBox 4"/>
          <p:cNvSpPr txBox="1"/>
          <p:nvPr/>
        </p:nvSpPr>
        <p:spPr>
          <a:xfrm>
            <a:off x="685800" y="3962400"/>
            <a:ext cx="7772400" cy="1938992"/>
          </a:xfrm>
          <a:prstGeom prst="rect">
            <a:avLst/>
          </a:prstGeom>
          <a:noFill/>
        </p:spPr>
        <p:txBody>
          <a:bodyPr wrap="square" rtlCol="0">
            <a:spAutoFit/>
          </a:bodyPr>
          <a:lstStyle/>
          <a:p>
            <a:r>
              <a:rPr lang="en-US" sz="2400" b="1" cap="small" dirty="0">
                <a:latin typeface="Calibri" panose="020F0502020204030204" pitchFamily="34" charset="0"/>
                <a:cs typeface="Calibri" panose="020F0502020204030204" pitchFamily="34" charset="0"/>
              </a:rPr>
              <a:t>Proof of Compliance</a:t>
            </a:r>
          </a:p>
          <a:p>
            <a:pPr marL="742950" lvl="1" indent="-285750">
              <a:lnSpc>
                <a:spcPct val="150000"/>
              </a:lnSpc>
              <a:buClr>
                <a:srgbClr val="3878CF"/>
              </a:buClr>
              <a:buFont typeface="Wingdings" panose="05000000000000000000" pitchFamily="2" charset="2"/>
              <a:buChar char="v"/>
            </a:pPr>
            <a:r>
              <a:rPr lang="en-US" sz="2400" dirty="0">
                <a:latin typeface="Calibri" panose="020F0502020204030204" pitchFamily="34" charset="0"/>
                <a:cs typeface="Calibri" panose="020F0502020204030204" pitchFamily="34" charset="0"/>
              </a:rPr>
              <a:t>Agency policy</a:t>
            </a:r>
          </a:p>
          <a:p>
            <a:pPr marL="742950" lvl="1" indent="-285750">
              <a:buClr>
                <a:srgbClr val="3878CF"/>
              </a:buClr>
              <a:buFont typeface="Wingdings" panose="05000000000000000000" pitchFamily="2" charset="2"/>
              <a:buChar char="v"/>
            </a:pPr>
            <a:r>
              <a:rPr lang="en-US" sz="2400" dirty="0"/>
              <a:t>Incident Report narrative documenting use of restraint</a:t>
            </a:r>
          </a:p>
          <a:p>
            <a:pPr marL="742950" lvl="1" indent="-285750">
              <a:lnSpc>
                <a:spcPct val="150000"/>
              </a:lnSpc>
              <a:buClr>
                <a:srgbClr val="3878CF"/>
              </a:buClr>
              <a:buFont typeface="Wingdings" panose="05000000000000000000" pitchFamily="2" charset="2"/>
              <a:buChar char="v"/>
            </a:pPr>
            <a:r>
              <a:rPr lang="en-US" sz="2400" dirty="0"/>
              <a:t>Memo to file</a:t>
            </a:r>
            <a:endParaRPr lang="en-US" sz="2800" b="1" dirty="0"/>
          </a:p>
        </p:txBody>
      </p:sp>
    </p:spTree>
    <p:extLst>
      <p:ext uri="{BB962C8B-B14F-4D97-AF65-F5344CB8AC3E}">
        <p14:creationId xmlns:p14="http://schemas.microsoft.com/office/powerpoint/2010/main" val="2032275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4800" y="381000"/>
            <a:ext cx="4648200" cy="762000"/>
          </a:xfrm>
        </p:spPr>
        <p:txBody>
          <a:bodyPr>
            <a:noAutofit/>
          </a:bodyPr>
          <a:lstStyle/>
          <a:p>
            <a:r>
              <a:rPr lang="en-US" sz="3600" dirty="0"/>
              <a:t>THE ASSESSOR </a:t>
            </a:r>
            <a:endParaRPr lang="en-US" sz="3600" b="1" dirty="0">
              <a:solidFill>
                <a:srgbClr val="00133A"/>
              </a:solidFill>
              <a:latin typeface="+mj-lt"/>
            </a:endParaRPr>
          </a:p>
        </p:txBody>
      </p:sp>
      <p:sp>
        <p:nvSpPr>
          <p:cNvPr id="3" name="Subtitle 2"/>
          <p:cNvSpPr>
            <a:spLocks noGrp="1"/>
          </p:cNvSpPr>
          <p:nvPr>
            <p:ph type="subTitle" idx="1"/>
          </p:nvPr>
        </p:nvSpPr>
        <p:spPr>
          <a:xfrm>
            <a:off x="609600" y="1600200"/>
            <a:ext cx="7391400" cy="3505200"/>
          </a:xfrm>
        </p:spPr>
        <p:txBody>
          <a:bodyPr>
            <a:normAutofit/>
          </a:bodyPr>
          <a:lstStyle/>
          <a:p>
            <a:pPr marL="0" lvl="1" algn="l">
              <a:spcAft>
                <a:spcPts val="1200"/>
              </a:spcAft>
              <a:buClr>
                <a:schemeClr val="accent1"/>
              </a:buClr>
              <a:buSzPct val="85000"/>
            </a:pPr>
            <a:r>
              <a:rPr lang="en-US" sz="2600" b="1" dirty="0">
                <a:solidFill>
                  <a:schemeClr val="tx1"/>
                </a:solidFill>
              </a:rPr>
              <a:t>Ideal Assessor traits (cont’d)</a:t>
            </a:r>
            <a:endParaRPr lang="en-US" sz="2600" dirty="0">
              <a:solidFill>
                <a:schemeClr val="tx1"/>
              </a:solidFill>
            </a:endParaRPr>
          </a:p>
          <a:p>
            <a:pPr marL="342900" lvl="1" indent="-342900" algn="l">
              <a:spcAft>
                <a:spcPts val="1200"/>
              </a:spcAft>
              <a:buClr>
                <a:schemeClr val="accent1"/>
              </a:buClr>
              <a:buSzPct val="85000"/>
              <a:buFont typeface="Wingdings" panose="05000000000000000000" pitchFamily="2" charset="2"/>
              <a:buChar char="v"/>
            </a:pPr>
            <a:r>
              <a:rPr lang="en-US" sz="2600" dirty="0">
                <a:solidFill>
                  <a:schemeClr val="tx1"/>
                </a:solidFill>
              </a:rPr>
              <a:t>Availability to conduct 1-2 virtual mock and/or final file reviews per year</a:t>
            </a:r>
          </a:p>
          <a:p>
            <a:pPr marL="342900" lvl="1" indent="-342900" algn="l">
              <a:spcAft>
                <a:spcPts val="1200"/>
              </a:spcAft>
              <a:buClr>
                <a:schemeClr val="accent1"/>
              </a:buClr>
              <a:buSzPct val="85000"/>
              <a:buFont typeface="Wingdings" panose="05000000000000000000" pitchFamily="2" charset="2"/>
              <a:buChar char="v"/>
            </a:pPr>
            <a:r>
              <a:rPr lang="en-US" sz="2600" dirty="0">
                <a:solidFill>
                  <a:schemeClr val="tx1"/>
                </a:solidFill>
              </a:rPr>
              <a:t>Preferred attendance at the WASPC Professional Services Committee meetings.</a:t>
            </a:r>
          </a:p>
          <a:p>
            <a:pPr marL="342900" lvl="1" indent="-342900" algn="l">
              <a:spcAft>
                <a:spcPts val="1200"/>
              </a:spcAft>
              <a:buClr>
                <a:schemeClr val="accent1"/>
              </a:buClr>
              <a:buSzPct val="85000"/>
              <a:buFont typeface="Wingdings" panose="05000000000000000000" pitchFamily="2" charset="2"/>
              <a:buChar char="v"/>
            </a:pPr>
            <a:r>
              <a:rPr lang="en-US" sz="2600" dirty="0">
                <a:solidFill>
                  <a:schemeClr val="tx1"/>
                </a:solidFill>
              </a:rPr>
              <a:t>Ambassador for the WASPC Accreditation program</a:t>
            </a:r>
          </a:p>
          <a:p>
            <a:pPr marL="0" lvl="1" algn="l">
              <a:buClr>
                <a:schemeClr val="accent1"/>
              </a:buClr>
              <a:buSzPct val="85000"/>
            </a:pPr>
            <a:endParaRPr lang="en-US" dirty="0"/>
          </a:p>
        </p:txBody>
      </p:sp>
    </p:spTree>
    <p:extLst>
      <p:ext uri="{BB962C8B-B14F-4D97-AF65-F5344CB8AC3E}">
        <p14:creationId xmlns:p14="http://schemas.microsoft.com/office/powerpoint/2010/main" val="314874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t>Duty to Intervene 3.9</a:t>
            </a:r>
          </a:p>
        </p:txBody>
      </p:sp>
      <p:sp>
        <p:nvSpPr>
          <p:cNvPr id="3" name="Slide Number Placeholder 2"/>
          <p:cNvSpPr>
            <a:spLocks noGrp="1"/>
          </p:cNvSpPr>
          <p:nvPr>
            <p:ph type="sldNum" sz="quarter" idx="12"/>
          </p:nvPr>
        </p:nvSpPr>
        <p:spPr/>
        <p:txBody>
          <a:bodyPr/>
          <a:lstStyle/>
          <a:p>
            <a:fld id="{E652699A-549B-45A1-BA81-4020695B5A36}" type="slidenum">
              <a:rPr lang="en-US" smtClean="0"/>
              <a:pPr/>
              <a:t>30</a:t>
            </a:fld>
            <a:endParaRPr lang="en-US" dirty="0"/>
          </a:p>
        </p:txBody>
      </p:sp>
      <p:sp>
        <p:nvSpPr>
          <p:cNvPr id="4" name="TextBox 3"/>
          <p:cNvSpPr txBox="1"/>
          <p:nvPr/>
        </p:nvSpPr>
        <p:spPr>
          <a:xfrm>
            <a:off x="558800" y="3659449"/>
            <a:ext cx="7442200" cy="1107996"/>
          </a:xfrm>
          <a:prstGeom prst="rect">
            <a:avLst/>
          </a:prstGeom>
          <a:noFill/>
        </p:spPr>
        <p:txBody>
          <a:bodyPr wrap="square" rtlCol="0">
            <a:spAutoFit/>
          </a:bodyPr>
          <a:lstStyle/>
          <a:p>
            <a:r>
              <a:rPr lang="en-US" sz="2200" i="1" dirty="0"/>
              <a:t>Purpose:  Agencies must adopt policy that requires supervisor notification in accordance with agency policy and should be as soon as practical following the intervention.  </a:t>
            </a:r>
          </a:p>
        </p:txBody>
      </p:sp>
      <p:sp>
        <p:nvSpPr>
          <p:cNvPr id="5" name="TextBox 4"/>
          <p:cNvSpPr txBox="1"/>
          <p:nvPr/>
        </p:nvSpPr>
        <p:spPr>
          <a:xfrm>
            <a:off x="558800" y="1066800"/>
            <a:ext cx="7797800" cy="2492990"/>
          </a:xfrm>
          <a:prstGeom prst="rect">
            <a:avLst/>
          </a:prstGeom>
          <a:noFill/>
        </p:spPr>
        <p:txBody>
          <a:bodyPr wrap="square" rtlCol="0">
            <a:spAutoFit/>
          </a:bodyPr>
          <a:lstStyle/>
          <a:p>
            <a:r>
              <a:rPr lang="en-US" sz="2600" b="1" cap="small" dirty="0"/>
              <a:t>The agency has policies that require officers to intervene, and attempt to end actions, anytime they witness another officer using or attempting to use excessive force.  The policy must further require mandatory reporting of the intervention or wrongdoing to a supervisor in accordance with agency policy. </a:t>
            </a:r>
            <a:endParaRPr lang="en-US" sz="2600" cap="small" dirty="0"/>
          </a:p>
        </p:txBody>
      </p:sp>
      <p:sp>
        <p:nvSpPr>
          <p:cNvPr id="6" name="TextBox 5"/>
          <p:cNvSpPr txBox="1"/>
          <p:nvPr/>
        </p:nvSpPr>
        <p:spPr>
          <a:xfrm>
            <a:off x="717550" y="4953000"/>
            <a:ext cx="7480300" cy="1446550"/>
          </a:xfrm>
          <a:prstGeom prst="rect">
            <a:avLst/>
          </a:prstGeom>
          <a:noFill/>
        </p:spPr>
        <p:txBody>
          <a:bodyPr wrap="square" rtlCol="0">
            <a:spAutoFit/>
          </a:bodyPr>
          <a:lstStyle/>
          <a:p>
            <a:r>
              <a:rPr lang="en-US" sz="2200" b="1" cap="small" dirty="0">
                <a:latin typeface="Calibri" panose="020F0502020204030204" pitchFamily="34" charset="0"/>
                <a:cs typeface="Calibri" panose="020F0502020204030204" pitchFamily="34" charset="0"/>
              </a:rPr>
              <a:t>Proof of Compliance</a:t>
            </a:r>
          </a:p>
          <a:p>
            <a:pPr marL="285750" indent="-285750">
              <a:buClr>
                <a:srgbClr val="3878CF"/>
              </a:buClr>
              <a:buFont typeface="Wingdings" panose="05000000000000000000" pitchFamily="2" charset="2"/>
              <a:buChar char="v"/>
            </a:pPr>
            <a:r>
              <a:rPr lang="en-US" sz="2200" dirty="0">
                <a:latin typeface="Calibri" panose="020F0502020204030204" pitchFamily="34" charset="0"/>
                <a:cs typeface="Calibri" panose="020F0502020204030204" pitchFamily="34" charset="0"/>
              </a:rPr>
              <a:t>Agency policy</a:t>
            </a:r>
          </a:p>
          <a:p>
            <a:pPr marL="285750" indent="-285750">
              <a:buClr>
                <a:srgbClr val="3878CF"/>
              </a:buClr>
              <a:buFont typeface="Wingdings" panose="05000000000000000000" pitchFamily="2" charset="2"/>
              <a:buChar char="v"/>
            </a:pPr>
            <a:r>
              <a:rPr lang="en-US" sz="2200" dirty="0"/>
              <a:t>Redacted memo reporting intervention to supervisor</a:t>
            </a:r>
          </a:p>
          <a:p>
            <a:pPr marL="285750" indent="-285750">
              <a:buClr>
                <a:srgbClr val="3878CF"/>
              </a:buClr>
              <a:buFont typeface="Wingdings" panose="05000000000000000000" pitchFamily="2" charset="2"/>
              <a:buChar char="v"/>
            </a:pPr>
            <a:r>
              <a:rPr lang="en-US" sz="2200" dirty="0"/>
              <a:t>Memo to file if no incident</a:t>
            </a:r>
          </a:p>
        </p:txBody>
      </p:sp>
    </p:spTree>
    <p:extLst>
      <p:ext uri="{BB962C8B-B14F-4D97-AF65-F5344CB8AC3E}">
        <p14:creationId xmlns:p14="http://schemas.microsoft.com/office/powerpoint/2010/main" val="35344569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sz="3600" dirty="0"/>
              <a:t>Shooting at moving vehicles 3.10</a:t>
            </a:r>
          </a:p>
        </p:txBody>
      </p:sp>
      <p:sp>
        <p:nvSpPr>
          <p:cNvPr id="3" name="Slide Number Placeholder 2"/>
          <p:cNvSpPr>
            <a:spLocks noGrp="1"/>
          </p:cNvSpPr>
          <p:nvPr>
            <p:ph type="sldNum" sz="quarter" idx="12"/>
          </p:nvPr>
        </p:nvSpPr>
        <p:spPr/>
        <p:txBody>
          <a:bodyPr/>
          <a:lstStyle/>
          <a:p>
            <a:fld id="{E652699A-549B-45A1-BA81-4020695B5A36}" type="slidenum">
              <a:rPr lang="en-US" smtClean="0"/>
              <a:pPr/>
              <a:t>31</a:t>
            </a:fld>
            <a:endParaRPr lang="en-US" dirty="0"/>
          </a:p>
        </p:txBody>
      </p:sp>
      <p:sp>
        <p:nvSpPr>
          <p:cNvPr id="4" name="TextBox 3"/>
          <p:cNvSpPr txBox="1"/>
          <p:nvPr/>
        </p:nvSpPr>
        <p:spPr>
          <a:xfrm>
            <a:off x="685800" y="977205"/>
            <a:ext cx="7390953" cy="1384995"/>
          </a:xfrm>
          <a:prstGeom prst="rect">
            <a:avLst/>
          </a:prstGeom>
          <a:noFill/>
        </p:spPr>
        <p:txBody>
          <a:bodyPr wrap="square" rtlCol="0">
            <a:spAutoFit/>
          </a:bodyPr>
          <a:lstStyle/>
          <a:p>
            <a:r>
              <a:rPr lang="en-US" sz="2800" b="1" cap="small" dirty="0"/>
              <a:t>The agency has a policy that clearly defines the circumstances when a peace officer may discharge a firearm at a moving vehicle.</a:t>
            </a:r>
            <a:endParaRPr lang="en-US" sz="2800" cap="small" dirty="0"/>
          </a:p>
        </p:txBody>
      </p:sp>
      <p:sp>
        <p:nvSpPr>
          <p:cNvPr id="5" name="TextBox 4"/>
          <p:cNvSpPr txBox="1"/>
          <p:nvPr/>
        </p:nvSpPr>
        <p:spPr>
          <a:xfrm>
            <a:off x="685800" y="2498035"/>
            <a:ext cx="7238702" cy="2123658"/>
          </a:xfrm>
          <a:prstGeom prst="rect">
            <a:avLst/>
          </a:prstGeom>
          <a:noFill/>
        </p:spPr>
        <p:txBody>
          <a:bodyPr wrap="square" rtlCol="0">
            <a:spAutoFit/>
          </a:bodyPr>
          <a:lstStyle/>
          <a:p>
            <a:r>
              <a:rPr lang="en-US" sz="2200" i="1" dirty="0"/>
              <a:t>Purpose:  Albeit rare, circumstances may require a peace officer to discharge a firearm at a moving vehicle (i.e., to protect against an imminent threat of harm by the operator’s use of the vehicle as a deadly weapon). The agency shall have policies that define the circumstances when it is permissible to use force in this manner. </a:t>
            </a:r>
            <a:endParaRPr lang="en-US" dirty="0"/>
          </a:p>
        </p:txBody>
      </p:sp>
      <p:sp>
        <p:nvSpPr>
          <p:cNvPr id="6" name="TextBox 5"/>
          <p:cNvSpPr txBox="1"/>
          <p:nvPr/>
        </p:nvSpPr>
        <p:spPr>
          <a:xfrm>
            <a:off x="762000" y="4723418"/>
            <a:ext cx="8229600" cy="1677382"/>
          </a:xfrm>
          <a:prstGeom prst="rect">
            <a:avLst/>
          </a:prstGeom>
          <a:noFill/>
        </p:spPr>
        <p:txBody>
          <a:bodyPr wrap="square" rtlCol="0">
            <a:spAutoFit/>
          </a:bodyPr>
          <a:lstStyle/>
          <a:p>
            <a:pPr>
              <a:lnSpc>
                <a:spcPct val="150000"/>
              </a:lnSpc>
            </a:pPr>
            <a:r>
              <a:rPr lang="en-US" sz="2200" b="1" cap="small" dirty="0">
                <a:latin typeface="Calibri" panose="020F0502020204030204" pitchFamily="34" charset="0"/>
                <a:cs typeface="Calibri" panose="020F0502020204030204" pitchFamily="34" charset="0"/>
              </a:rPr>
              <a:t>Proof of Compliance</a:t>
            </a:r>
          </a:p>
          <a:p>
            <a:pPr marL="285750" indent="-285750">
              <a:spcAft>
                <a:spcPts val="600"/>
              </a:spcAft>
              <a:buClr>
                <a:srgbClr val="3878CF"/>
              </a:buClr>
              <a:buFont typeface="Wingdings" panose="05000000000000000000" pitchFamily="2" charset="2"/>
              <a:buChar char="v"/>
            </a:pPr>
            <a:r>
              <a:rPr lang="en-US" sz="2000" dirty="0">
                <a:latin typeface="Calibri" panose="020F0502020204030204" pitchFamily="34" charset="0"/>
                <a:cs typeface="Calibri" panose="020F0502020204030204" pitchFamily="34" charset="0"/>
              </a:rPr>
              <a:t>Agency policy</a:t>
            </a:r>
          </a:p>
          <a:p>
            <a:pPr marL="285750" indent="-285750">
              <a:spcAft>
                <a:spcPts val="600"/>
              </a:spcAft>
              <a:buClr>
                <a:srgbClr val="3878CF"/>
              </a:buClr>
              <a:buFont typeface="Wingdings" panose="05000000000000000000" pitchFamily="2" charset="2"/>
              <a:buChar char="v"/>
            </a:pPr>
            <a:r>
              <a:rPr lang="en-US" sz="2000" dirty="0"/>
              <a:t>Incident Report narrative documenting circumstances of incident</a:t>
            </a:r>
          </a:p>
          <a:p>
            <a:pPr marL="285750" indent="-285750">
              <a:spcAft>
                <a:spcPts val="600"/>
              </a:spcAft>
              <a:buClr>
                <a:srgbClr val="3878CF"/>
              </a:buClr>
              <a:buFont typeface="Wingdings" panose="05000000000000000000" pitchFamily="2" charset="2"/>
              <a:buChar char="v"/>
            </a:pPr>
            <a:r>
              <a:rPr lang="en-US" sz="2000" dirty="0"/>
              <a:t>Memo to file</a:t>
            </a:r>
          </a:p>
        </p:txBody>
      </p:sp>
    </p:spTree>
    <p:extLst>
      <p:ext uri="{BB962C8B-B14F-4D97-AF65-F5344CB8AC3E}">
        <p14:creationId xmlns:p14="http://schemas.microsoft.com/office/powerpoint/2010/main" val="37802187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219200"/>
          </a:xfrm>
        </p:spPr>
        <p:txBody>
          <a:bodyPr/>
          <a:lstStyle/>
          <a:p>
            <a:r>
              <a:rPr lang="en-US" sz="3400" dirty="0"/>
              <a:t>Management, Staffing, Organization and </a:t>
            </a:r>
            <a:r>
              <a:rPr lang="en-US" sz="3200" dirty="0"/>
              <a:t>Utilization of Personnel 4.1 </a:t>
            </a:r>
            <a:br>
              <a:rPr lang="en-US" sz="3200" dirty="0"/>
            </a:br>
            <a:r>
              <a:rPr lang="en-US" sz="3200" dirty="0"/>
              <a:t>Situation Protocol</a:t>
            </a:r>
          </a:p>
        </p:txBody>
      </p:sp>
      <p:sp>
        <p:nvSpPr>
          <p:cNvPr id="3" name="Slide Number Placeholder 2"/>
          <p:cNvSpPr>
            <a:spLocks noGrp="1"/>
          </p:cNvSpPr>
          <p:nvPr>
            <p:ph type="sldNum" sz="quarter" idx="12"/>
          </p:nvPr>
        </p:nvSpPr>
        <p:spPr/>
        <p:txBody>
          <a:bodyPr/>
          <a:lstStyle/>
          <a:p>
            <a:fld id="{E652699A-549B-45A1-BA81-4020695B5A36}" type="slidenum">
              <a:rPr lang="en-US" smtClean="0"/>
              <a:pPr/>
              <a:t>32</a:t>
            </a:fld>
            <a:endParaRPr lang="en-US" dirty="0"/>
          </a:p>
        </p:txBody>
      </p:sp>
      <p:sp>
        <p:nvSpPr>
          <p:cNvPr id="4" name="Subtitle 2"/>
          <p:cNvSpPr txBox="1">
            <a:spLocks/>
          </p:cNvSpPr>
          <p:nvPr/>
        </p:nvSpPr>
        <p:spPr>
          <a:xfrm>
            <a:off x="457200" y="1868855"/>
            <a:ext cx="7924800" cy="2895600"/>
          </a:xfrm>
          <a:prstGeom prst="rect">
            <a:avLst/>
          </a:prstGeom>
        </p:spPr>
        <p:txBody>
          <a:bodyPr>
            <a:no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sz="2600" b="1" cap="small" dirty="0">
                <a:solidFill>
                  <a:srgbClr val="000000"/>
                </a:solidFill>
              </a:rPr>
              <a:t>The agency has a protocol and procedures for situations including the following:</a:t>
            </a:r>
          </a:p>
          <a:p>
            <a:pPr marL="457200" indent="-457200">
              <a:spcBef>
                <a:spcPts val="600"/>
              </a:spcBef>
              <a:buClr>
                <a:srgbClr val="3878CF"/>
              </a:buClr>
              <a:buFont typeface="Wingdings" panose="05000000000000000000" pitchFamily="2" charset="2"/>
              <a:buChar char="v"/>
            </a:pPr>
            <a:r>
              <a:rPr lang="en-US" sz="2600" b="1" cap="small" dirty="0">
                <a:solidFill>
                  <a:srgbClr val="000000"/>
                </a:solidFill>
              </a:rPr>
              <a:t>Absence of the Chief Executive Officer</a:t>
            </a:r>
          </a:p>
          <a:p>
            <a:pPr marL="457200" indent="-457200">
              <a:spcBef>
                <a:spcPts val="600"/>
              </a:spcBef>
              <a:buClr>
                <a:srgbClr val="3878CF"/>
              </a:buClr>
              <a:buFont typeface="Wingdings" panose="05000000000000000000" pitchFamily="2" charset="2"/>
              <a:buChar char="v"/>
            </a:pPr>
            <a:r>
              <a:rPr lang="en-US" sz="2600" b="1" cap="small" dirty="0">
                <a:solidFill>
                  <a:srgbClr val="000000"/>
                </a:solidFill>
              </a:rPr>
              <a:t>Exceptional situations involving different specialty units deployed in a common joint operation</a:t>
            </a:r>
          </a:p>
          <a:p>
            <a:pPr marL="457200" indent="-457200">
              <a:spcBef>
                <a:spcPts val="600"/>
              </a:spcBef>
              <a:buClr>
                <a:srgbClr val="3878CF"/>
              </a:buClr>
              <a:buFont typeface="Wingdings" panose="05000000000000000000" pitchFamily="2" charset="2"/>
              <a:buChar char="v"/>
            </a:pPr>
            <a:r>
              <a:rPr lang="en-US" sz="2600" b="1" cap="small" dirty="0">
                <a:solidFill>
                  <a:srgbClr val="000000"/>
                </a:solidFill>
              </a:rPr>
              <a:t>Routine, day-to-day operations</a:t>
            </a:r>
            <a:endParaRPr lang="en-US" sz="2600" dirty="0"/>
          </a:p>
        </p:txBody>
      </p:sp>
      <p:sp>
        <p:nvSpPr>
          <p:cNvPr id="5" name="TextBox 4"/>
          <p:cNvSpPr txBox="1"/>
          <p:nvPr/>
        </p:nvSpPr>
        <p:spPr>
          <a:xfrm>
            <a:off x="685800" y="4764455"/>
            <a:ext cx="7239000" cy="1636345"/>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 </a:t>
            </a:r>
          </a:p>
          <a:p>
            <a:pPr marL="342900" indent="-342900">
              <a:spcAft>
                <a:spcPts val="400"/>
              </a:spcAft>
              <a:buClr>
                <a:srgbClr val="3878CF"/>
              </a:buClr>
              <a:buFont typeface="Wingdings" panose="05000000000000000000" pitchFamily="2" charset="2"/>
              <a:buChar char="§"/>
            </a:pPr>
            <a:r>
              <a:rPr lang="en-US" sz="2300" dirty="0"/>
              <a:t>Policy or procedures that meets standard</a:t>
            </a:r>
          </a:p>
          <a:p>
            <a:pPr marL="342900" indent="-342900">
              <a:spcAft>
                <a:spcPts val="400"/>
              </a:spcAft>
              <a:buClr>
                <a:srgbClr val="3878CF"/>
              </a:buClr>
              <a:buFont typeface="Wingdings" panose="05000000000000000000" pitchFamily="2" charset="2"/>
              <a:buChar char="§"/>
            </a:pPr>
            <a:r>
              <a:rPr lang="en-US" sz="2300" dirty="0"/>
              <a:t>Email, employee schedule, operation plans or after-action reports </a:t>
            </a:r>
          </a:p>
        </p:txBody>
      </p:sp>
    </p:spTree>
    <p:extLst>
      <p:ext uri="{BB962C8B-B14F-4D97-AF65-F5344CB8AC3E}">
        <p14:creationId xmlns:p14="http://schemas.microsoft.com/office/powerpoint/2010/main" val="11537783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237" y="311150"/>
            <a:ext cx="8229600" cy="1295400"/>
          </a:xfrm>
        </p:spPr>
        <p:txBody>
          <a:bodyPr/>
          <a:lstStyle/>
          <a:p>
            <a:r>
              <a:rPr lang="en-US" sz="3400" dirty="0"/>
              <a:t>Management, Staffing, Organization and Utilization of Personnel 4.2 </a:t>
            </a:r>
            <a:br>
              <a:rPr lang="en-US" sz="3400" dirty="0"/>
            </a:br>
            <a:r>
              <a:rPr lang="en-US" sz="3400" dirty="0"/>
              <a:t>Obeying Orders</a:t>
            </a:r>
          </a:p>
        </p:txBody>
      </p:sp>
      <p:sp>
        <p:nvSpPr>
          <p:cNvPr id="3" name="Slide Number Placeholder 2"/>
          <p:cNvSpPr>
            <a:spLocks noGrp="1"/>
          </p:cNvSpPr>
          <p:nvPr>
            <p:ph type="sldNum" sz="quarter" idx="12"/>
          </p:nvPr>
        </p:nvSpPr>
        <p:spPr/>
        <p:txBody>
          <a:bodyPr/>
          <a:lstStyle/>
          <a:p>
            <a:fld id="{E652699A-549B-45A1-BA81-4020695B5A36}" type="slidenum">
              <a:rPr lang="en-US" smtClean="0"/>
              <a:pPr/>
              <a:t>33</a:t>
            </a:fld>
            <a:endParaRPr lang="en-US" dirty="0"/>
          </a:p>
        </p:txBody>
      </p:sp>
      <p:sp>
        <p:nvSpPr>
          <p:cNvPr id="4" name="Subtitle 2"/>
          <p:cNvSpPr txBox="1">
            <a:spLocks/>
          </p:cNvSpPr>
          <p:nvPr/>
        </p:nvSpPr>
        <p:spPr>
          <a:xfrm>
            <a:off x="609600" y="2209800"/>
            <a:ext cx="7772400" cy="1524000"/>
          </a:xfrm>
          <a:prstGeom prst="rect">
            <a:avLst/>
          </a:prstGeom>
        </p:spPr>
        <p:txBody>
          <a:bodyPr>
            <a:norm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cap="small" dirty="0">
                <a:solidFill>
                  <a:srgbClr val="000000"/>
                </a:solidFill>
              </a:rPr>
              <a:t>The agency has a policy that requires personnel to obey any </a:t>
            </a:r>
            <a:r>
              <a:rPr lang="en-US" b="1" cap="small" dirty="0">
                <a:solidFill>
                  <a:srgbClr val="FF0000"/>
                </a:solidFill>
              </a:rPr>
              <a:t>lawful</a:t>
            </a:r>
            <a:r>
              <a:rPr lang="en-US" b="1" cap="small" dirty="0"/>
              <a:t> </a:t>
            </a:r>
            <a:r>
              <a:rPr lang="en-US" b="1" cap="small" dirty="0">
                <a:solidFill>
                  <a:srgbClr val="000000"/>
                </a:solidFill>
              </a:rPr>
              <a:t>order of a superior officer and also addresses</a:t>
            </a:r>
            <a:r>
              <a:rPr lang="en-US" b="1" cap="small" dirty="0"/>
              <a:t> </a:t>
            </a:r>
            <a:r>
              <a:rPr lang="en-US" b="1" cap="small" dirty="0">
                <a:solidFill>
                  <a:srgbClr val="FF0000"/>
                </a:solidFill>
              </a:rPr>
              <a:t>conflicting</a:t>
            </a:r>
            <a:r>
              <a:rPr lang="en-US" b="1" cap="small" dirty="0"/>
              <a:t> </a:t>
            </a:r>
            <a:r>
              <a:rPr lang="en-US" b="1" cap="small" dirty="0">
                <a:solidFill>
                  <a:srgbClr val="000000"/>
                </a:solidFill>
              </a:rPr>
              <a:t>or</a:t>
            </a:r>
            <a:r>
              <a:rPr lang="en-US" b="1" cap="small" dirty="0"/>
              <a:t> </a:t>
            </a:r>
            <a:r>
              <a:rPr lang="en-US" b="1" cap="small" dirty="0">
                <a:solidFill>
                  <a:srgbClr val="FF0000"/>
                </a:solidFill>
              </a:rPr>
              <a:t>unlawful</a:t>
            </a:r>
            <a:r>
              <a:rPr lang="en-US" b="1" cap="small" dirty="0"/>
              <a:t> </a:t>
            </a:r>
            <a:r>
              <a:rPr lang="en-US" b="1" cap="small" dirty="0">
                <a:solidFill>
                  <a:srgbClr val="000000"/>
                </a:solidFill>
              </a:rPr>
              <a:t>orders.</a:t>
            </a:r>
          </a:p>
          <a:p>
            <a:endParaRPr lang="en-US" sz="2600" dirty="0"/>
          </a:p>
        </p:txBody>
      </p:sp>
      <p:sp>
        <p:nvSpPr>
          <p:cNvPr id="5" name="TextBox 4"/>
          <p:cNvSpPr txBox="1"/>
          <p:nvPr/>
        </p:nvSpPr>
        <p:spPr>
          <a:xfrm>
            <a:off x="685800" y="3733800"/>
            <a:ext cx="6858000" cy="2354491"/>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285750" indent="-285750">
              <a:spcAft>
                <a:spcPts val="400"/>
              </a:spcAft>
              <a:buClr>
                <a:srgbClr val="3878CF"/>
              </a:buClr>
              <a:buFont typeface="Wingdings" panose="05000000000000000000" pitchFamily="2" charset="2"/>
              <a:buChar char="v"/>
            </a:pPr>
            <a:r>
              <a:rPr lang="en-US" sz="2400" dirty="0"/>
              <a:t>Policy that meets standard</a:t>
            </a:r>
          </a:p>
          <a:p>
            <a:pPr marL="285750" indent="-285750">
              <a:spcAft>
                <a:spcPts val="400"/>
              </a:spcAft>
              <a:buClr>
                <a:srgbClr val="3878CF"/>
              </a:buClr>
              <a:buFont typeface="Wingdings" panose="05000000000000000000" pitchFamily="2" charset="2"/>
              <a:buChar char="v"/>
            </a:pPr>
            <a:r>
              <a:rPr lang="en-US" sz="2400" dirty="0"/>
              <a:t>Documentation that supports policy</a:t>
            </a:r>
          </a:p>
          <a:p>
            <a:pPr marL="285750" indent="-285750">
              <a:spcAft>
                <a:spcPts val="400"/>
              </a:spcAft>
              <a:buClr>
                <a:srgbClr val="3878CF"/>
              </a:buClr>
              <a:buFont typeface="Wingdings" panose="05000000000000000000" pitchFamily="2" charset="2"/>
              <a:buChar char="v"/>
            </a:pPr>
            <a:r>
              <a:rPr lang="en-US" sz="2400" dirty="0"/>
              <a:t>Memo to file</a:t>
            </a:r>
          </a:p>
          <a:p>
            <a:pPr>
              <a:spcAft>
                <a:spcPts val="400"/>
              </a:spcAft>
              <a:buClr>
                <a:srgbClr val="3878CF"/>
              </a:buClr>
            </a:pPr>
            <a:r>
              <a:rPr lang="en-US" sz="2400" dirty="0"/>
              <a:t>   *Note – policy must cover all </a:t>
            </a:r>
            <a:r>
              <a:rPr lang="en-US" sz="2400" dirty="0">
                <a:solidFill>
                  <a:srgbClr val="FF0000"/>
                </a:solidFill>
              </a:rPr>
              <a:t>three</a:t>
            </a:r>
            <a:r>
              <a:rPr lang="en-US" sz="2400" dirty="0"/>
              <a:t> type of orders</a:t>
            </a:r>
          </a:p>
        </p:txBody>
      </p:sp>
    </p:spTree>
    <p:extLst>
      <p:ext uri="{BB962C8B-B14F-4D97-AF65-F5344CB8AC3E}">
        <p14:creationId xmlns:p14="http://schemas.microsoft.com/office/powerpoint/2010/main" val="12056371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371600"/>
          </a:xfrm>
        </p:spPr>
        <p:txBody>
          <a:bodyPr/>
          <a:lstStyle/>
          <a:p>
            <a:r>
              <a:rPr lang="en-US" sz="3600" dirty="0"/>
              <a:t>Review of Pursuits, Use of Force, Internal Investigations and Bias Based Policing 4.3</a:t>
            </a:r>
          </a:p>
        </p:txBody>
      </p:sp>
      <p:sp>
        <p:nvSpPr>
          <p:cNvPr id="3" name="Slide Number Placeholder 2"/>
          <p:cNvSpPr>
            <a:spLocks noGrp="1"/>
          </p:cNvSpPr>
          <p:nvPr>
            <p:ph type="sldNum" sz="quarter" idx="12"/>
          </p:nvPr>
        </p:nvSpPr>
        <p:spPr/>
        <p:txBody>
          <a:bodyPr/>
          <a:lstStyle/>
          <a:p>
            <a:fld id="{E652699A-549B-45A1-BA81-4020695B5A36}" type="slidenum">
              <a:rPr lang="en-US" smtClean="0"/>
              <a:pPr/>
              <a:t>34</a:t>
            </a:fld>
            <a:endParaRPr lang="en-US" dirty="0"/>
          </a:p>
        </p:txBody>
      </p:sp>
      <p:sp>
        <p:nvSpPr>
          <p:cNvPr id="4" name="Subtitle 2"/>
          <p:cNvSpPr txBox="1">
            <a:spLocks/>
          </p:cNvSpPr>
          <p:nvPr/>
        </p:nvSpPr>
        <p:spPr>
          <a:xfrm>
            <a:off x="762000" y="1524000"/>
            <a:ext cx="7620000" cy="2959100"/>
          </a:xfrm>
          <a:prstGeom prst="rect">
            <a:avLst/>
          </a:prstGeom>
        </p:spPr>
        <p:txBody>
          <a:bodyPr>
            <a:norm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spcAft>
                <a:spcPts val="400"/>
              </a:spcAft>
              <a:buClr>
                <a:srgbClr val="3878CF"/>
              </a:buClr>
              <a:buNone/>
            </a:pPr>
            <a:r>
              <a:rPr lang="en-US" sz="2400" b="1" cap="small" dirty="0">
                <a:solidFill>
                  <a:srgbClr val="000000"/>
                </a:solidFill>
              </a:rPr>
              <a:t>The agency has a policy that requires an </a:t>
            </a:r>
            <a:r>
              <a:rPr lang="en-US" sz="2400" b="1" u="sng" cap="small" dirty="0">
                <a:solidFill>
                  <a:srgbClr val="FF0000"/>
                </a:solidFill>
              </a:rPr>
              <a:t>annual*</a:t>
            </a:r>
            <a:r>
              <a:rPr lang="en-US" sz="2400" b="1" u="sng" cap="small" dirty="0"/>
              <a:t> </a:t>
            </a:r>
            <a:r>
              <a:rPr lang="en-US" sz="2400" b="1" u="sng" cap="small" dirty="0">
                <a:solidFill>
                  <a:srgbClr val="000000"/>
                </a:solidFill>
              </a:rPr>
              <a:t>management review and analysis</a:t>
            </a:r>
            <a:r>
              <a:rPr lang="en-US" sz="2400" b="1" cap="small" dirty="0">
                <a:solidFill>
                  <a:srgbClr val="000000"/>
                </a:solidFill>
              </a:rPr>
              <a:t>, with final review approved by the chief executive officer, of the following incidents:</a:t>
            </a:r>
          </a:p>
          <a:p>
            <a:pPr marL="800100" lvl="1" indent="-457200">
              <a:lnSpc>
                <a:spcPct val="110000"/>
              </a:lnSpc>
              <a:spcBef>
                <a:spcPts val="0"/>
              </a:spcBef>
              <a:buClr>
                <a:srgbClr val="3878CF"/>
              </a:buClr>
              <a:buFont typeface="Wingdings" panose="05000000000000000000" pitchFamily="2" charset="2"/>
              <a:buChar char="v"/>
            </a:pPr>
            <a:r>
              <a:rPr lang="en-US" sz="2400" b="1" cap="small" dirty="0">
                <a:solidFill>
                  <a:srgbClr val="000000"/>
                </a:solidFill>
              </a:rPr>
              <a:t>Vehicle pursuits</a:t>
            </a:r>
          </a:p>
          <a:p>
            <a:pPr marL="800100" lvl="1" indent="-457200">
              <a:lnSpc>
                <a:spcPct val="110000"/>
              </a:lnSpc>
              <a:spcBef>
                <a:spcPts val="0"/>
              </a:spcBef>
              <a:buClr>
                <a:srgbClr val="3878CF"/>
              </a:buClr>
              <a:buFont typeface="Wingdings" panose="05000000000000000000" pitchFamily="2" charset="2"/>
              <a:buChar char="v"/>
            </a:pPr>
            <a:r>
              <a:rPr lang="en-US" sz="2400" b="1" cap="small" dirty="0">
                <a:solidFill>
                  <a:srgbClr val="000000"/>
                </a:solidFill>
              </a:rPr>
              <a:t>Use of force events</a:t>
            </a:r>
          </a:p>
          <a:p>
            <a:pPr marL="800100" lvl="1" indent="-457200">
              <a:lnSpc>
                <a:spcPct val="110000"/>
              </a:lnSpc>
              <a:spcBef>
                <a:spcPts val="0"/>
              </a:spcBef>
              <a:buClr>
                <a:srgbClr val="3878CF"/>
              </a:buClr>
              <a:buFont typeface="Wingdings" panose="05000000000000000000" pitchFamily="2" charset="2"/>
              <a:buChar char="v"/>
            </a:pPr>
            <a:r>
              <a:rPr lang="en-US" sz="2400" b="1" cap="small" dirty="0">
                <a:solidFill>
                  <a:srgbClr val="000000"/>
                </a:solidFill>
              </a:rPr>
              <a:t>Internal investigations </a:t>
            </a:r>
          </a:p>
          <a:p>
            <a:pPr marL="800100" lvl="1" indent="-457200">
              <a:lnSpc>
                <a:spcPct val="110000"/>
              </a:lnSpc>
              <a:spcBef>
                <a:spcPts val="0"/>
              </a:spcBef>
              <a:buClr>
                <a:srgbClr val="3878CF"/>
              </a:buClr>
              <a:buFont typeface="Wingdings" panose="05000000000000000000" pitchFamily="2" charset="2"/>
              <a:buChar char="v"/>
            </a:pPr>
            <a:r>
              <a:rPr lang="en-US" sz="2400" b="1" cap="small" dirty="0">
                <a:solidFill>
                  <a:srgbClr val="000000"/>
                </a:solidFill>
              </a:rPr>
              <a:t>Bias based profiling incidents </a:t>
            </a:r>
          </a:p>
          <a:p>
            <a:pPr marL="285750" indent="-285750">
              <a:buFont typeface="Wingdings" panose="05000000000000000000" pitchFamily="2" charset="2"/>
              <a:buChar char="§"/>
            </a:pPr>
            <a:endParaRPr lang="en-US" sz="2400" cap="small" dirty="0"/>
          </a:p>
          <a:p>
            <a:pPr marL="285750" indent="-285750"/>
            <a:endParaRPr lang="en-US" cap="small" dirty="0"/>
          </a:p>
          <a:p>
            <a:pPr marL="285750" indent="-285750"/>
            <a:endParaRPr lang="en-US" dirty="0"/>
          </a:p>
          <a:p>
            <a:pPr marL="285750" indent="-285750"/>
            <a:endParaRPr lang="en-US" dirty="0"/>
          </a:p>
          <a:p>
            <a:pPr marL="285750" indent="-285750"/>
            <a:endParaRPr lang="en-US" dirty="0"/>
          </a:p>
        </p:txBody>
      </p:sp>
      <p:sp>
        <p:nvSpPr>
          <p:cNvPr id="5" name="TextBox 4"/>
          <p:cNvSpPr txBox="1"/>
          <p:nvPr/>
        </p:nvSpPr>
        <p:spPr>
          <a:xfrm>
            <a:off x="1219200" y="4584700"/>
            <a:ext cx="7040325" cy="1785104"/>
          </a:xfrm>
          <a:prstGeom prst="rect">
            <a:avLst/>
          </a:prstGeom>
          <a:noFill/>
          <a:ln w="12700">
            <a:noFill/>
            <a:prstDash val="sysDot"/>
          </a:ln>
        </p:spPr>
        <p:txBody>
          <a:bodyPr wrap="none" rtlCol="0">
            <a:spAutoFit/>
          </a:bodyPr>
          <a:lstStyle/>
          <a:p>
            <a:pPr>
              <a:spcAft>
                <a:spcPts val="600"/>
              </a:spcAft>
            </a:pPr>
            <a:r>
              <a:rPr lang="en-US" sz="2000" b="1" cap="small" dirty="0"/>
              <a:t>Evidence/Proof of Compliance </a:t>
            </a:r>
          </a:p>
          <a:p>
            <a:pPr marL="285750" indent="-285750">
              <a:spcAft>
                <a:spcPts val="600"/>
              </a:spcAft>
              <a:buClr>
                <a:srgbClr val="3878CF"/>
              </a:buClr>
              <a:buFont typeface="Wingdings" panose="05000000000000000000" pitchFamily="2" charset="2"/>
              <a:buChar char="§"/>
            </a:pPr>
            <a:r>
              <a:rPr lang="en-US" sz="2000" dirty="0"/>
              <a:t>Policy that meets standard</a:t>
            </a:r>
          </a:p>
          <a:p>
            <a:pPr marL="285750" indent="-285750">
              <a:buClr>
                <a:srgbClr val="3878CF"/>
              </a:buClr>
              <a:buFont typeface="Wingdings" panose="05000000000000000000" pitchFamily="2" charset="2"/>
              <a:buChar char="§"/>
            </a:pPr>
            <a:r>
              <a:rPr lang="en-US" sz="2000" dirty="0"/>
              <a:t>Documentation that supports policy</a:t>
            </a:r>
          </a:p>
          <a:p>
            <a:pPr marL="742950" lvl="1" indent="-285750">
              <a:buFont typeface="Courier New" panose="02070309020205020404" pitchFamily="49" charset="0"/>
              <a:buChar char="o"/>
            </a:pPr>
            <a:r>
              <a:rPr lang="en-US" sz="2000" dirty="0"/>
              <a:t>Memo to CEO </a:t>
            </a:r>
            <a:r>
              <a:rPr lang="en-US" sz="2000" u="sng" dirty="0">
                <a:solidFill>
                  <a:srgbClr val="FF0000"/>
                </a:solidFill>
              </a:rPr>
              <a:t>with analysis </a:t>
            </a:r>
            <a:r>
              <a:rPr lang="en-US" sz="2000" dirty="0"/>
              <a:t>covering each area of standard</a:t>
            </a:r>
          </a:p>
          <a:p>
            <a:pPr marL="742950" lvl="1" indent="-285750">
              <a:buFont typeface="Courier New" panose="02070309020205020404" pitchFamily="49" charset="0"/>
              <a:buChar char="o"/>
            </a:pPr>
            <a:r>
              <a:rPr lang="en-US" sz="2000" dirty="0"/>
              <a:t>Can combine all four areas into one annual memo </a:t>
            </a:r>
          </a:p>
        </p:txBody>
      </p:sp>
    </p:spTree>
    <p:extLst>
      <p:ext uri="{BB962C8B-B14F-4D97-AF65-F5344CB8AC3E}">
        <p14:creationId xmlns:p14="http://schemas.microsoft.com/office/powerpoint/2010/main" val="11711993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9099" y="381000"/>
            <a:ext cx="8229600" cy="1600200"/>
          </a:xfrm>
        </p:spPr>
        <p:txBody>
          <a:bodyPr/>
          <a:lstStyle/>
          <a:p>
            <a:r>
              <a:rPr lang="en-US" sz="3200" dirty="0"/>
              <a:t>Management, Staffing, Organization and Utilization of Personnel 4.4</a:t>
            </a:r>
            <a:br>
              <a:rPr lang="en-US" sz="3200" dirty="0"/>
            </a:br>
            <a:r>
              <a:rPr lang="en-US" sz="3200" dirty="0"/>
              <a:t>Written Directives</a:t>
            </a:r>
          </a:p>
        </p:txBody>
      </p:sp>
      <p:sp>
        <p:nvSpPr>
          <p:cNvPr id="3" name="Slide Number Placeholder 2"/>
          <p:cNvSpPr>
            <a:spLocks noGrp="1"/>
          </p:cNvSpPr>
          <p:nvPr>
            <p:ph type="sldNum" sz="quarter" idx="12"/>
          </p:nvPr>
        </p:nvSpPr>
        <p:spPr/>
        <p:txBody>
          <a:bodyPr/>
          <a:lstStyle/>
          <a:p>
            <a:fld id="{E652699A-549B-45A1-BA81-4020695B5A36}" type="slidenum">
              <a:rPr lang="en-US" smtClean="0"/>
              <a:pPr/>
              <a:t>35</a:t>
            </a:fld>
            <a:endParaRPr lang="en-US" dirty="0"/>
          </a:p>
        </p:txBody>
      </p:sp>
      <p:sp>
        <p:nvSpPr>
          <p:cNvPr id="4" name="Subtitle 2"/>
          <p:cNvSpPr txBox="1">
            <a:spLocks/>
          </p:cNvSpPr>
          <p:nvPr/>
        </p:nvSpPr>
        <p:spPr>
          <a:xfrm>
            <a:off x="552449" y="1981200"/>
            <a:ext cx="7962899" cy="3352800"/>
          </a:xfrm>
          <a:prstGeom prst="rect">
            <a:avLst/>
          </a:prstGeom>
        </p:spPr>
        <p:txBody>
          <a:bodyPr>
            <a:norm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sz="2400" b="1" cap="small" dirty="0">
                <a:solidFill>
                  <a:srgbClr val="000000"/>
                </a:solidFill>
              </a:rPr>
              <a:t>The agency has a system of written directives that includes procedures for developing, approving and disseminating directives to all personnel. The system will include:</a:t>
            </a:r>
          </a:p>
          <a:p>
            <a:pPr marL="685800" lvl="1" indent="-342900">
              <a:buClr>
                <a:srgbClr val="3878CF"/>
              </a:buClr>
              <a:buFont typeface="Wingdings" panose="05000000000000000000" pitchFamily="2" charset="2"/>
              <a:buChar char="v"/>
            </a:pPr>
            <a:r>
              <a:rPr lang="en-US" sz="2400" b="1" cap="small" dirty="0">
                <a:solidFill>
                  <a:srgbClr val="000000"/>
                </a:solidFill>
              </a:rPr>
              <a:t>Methods for tracking changes and archiving prior versions of policies;</a:t>
            </a:r>
          </a:p>
          <a:p>
            <a:pPr marL="685800" lvl="1" indent="-342900">
              <a:buClr>
                <a:srgbClr val="3878CF"/>
              </a:buClr>
              <a:buFont typeface="Wingdings" panose="05000000000000000000" pitchFamily="2" charset="2"/>
              <a:buChar char="v"/>
            </a:pPr>
            <a:r>
              <a:rPr lang="en-US" sz="2400" b="1" cap="small" dirty="0">
                <a:solidFill>
                  <a:srgbClr val="000000"/>
                </a:solidFill>
              </a:rPr>
              <a:t>A process that confirms receipt of directives by affected personnel.</a:t>
            </a:r>
          </a:p>
          <a:p>
            <a:endParaRPr lang="en-US" sz="2200" b="1" cap="small" dirty="0">
              <a:latin typeface="Calisto MT" panose="02040603050505030304" pitchFamily="18" charset="0"/>
            </a:endParaRPr>
          </a:p>
        </p:txBody>
      </p:sp>
      <p:sp>
        <p:nvSpPr>
          <p:cNvPr id="5" name="TextBox 4"/>
          <p:cNvSpPr txBox="1"/>
          <p:nvPr/>
        </p:nvSpPr>
        <p:spPr>
          <a:xfrm>
            <a:off x="1371600" y="4953000"/>
            <a:ext cx="6934202" cy="1400383"/>
          </a:xfrm>
          <a:prstGeom prst="rect">
            <a:avLst/>
          </a:prstGeom>
          <a:noFill/>
          <a:ln w="12700">
            <a:noFill/>
            <a:prstDash val="sysDot"/>
          </a:ln>
        </p:spPr>
        <p:txBody>
          <a:bodyPr wrap="square" rtlCol="0">
            <a:spAutoFit/>
          </a:bodyPr>
          <a:lstStyle/>
          <a:p>
            <a:pPr>
              <a:spcAft>
                <a:spcPts val="600"/>
              </a:spcAft>
            </a:pPr>
            <a:r>
              <a:rPr lang="en-US" sz="2000" b="1" cap="small" dirty="0"/>
              <a:t>Evidence/Proof of Compliance </a:t>
            </a:r>
          </a:p>
          <a:p>
            <a:pPr marL="285750" indent="-285750">
              <a:buClr>
                <a:srgbClr val="3878CF"/>
              </a:buClr>
              <a:buFont typeface="Wingdings" panose="05000000000000000000" pitchFamily="2" charset="2"/>
              <a:buChar char="§"/>
            </a:pPr>
            <a:r>
              <a:rPr lang="en-US" sz="2000" dirty="0"/>
              <a:t>Policy that meets standard</a:t>
            </a:r>
          </a:p>
          <a:p>
            <a:pPr marL="285750" indent="-285750">
              <a:buClr>
                <a:srgbClr val="3878CF"/>
              </a:buClr>
              <a:buFont typeface="Wingdings" panose="05000000000000000000" pitchFamily="2" charset="2"/>
              <a:buChar char="§"/>
            </a:pPr>
            <a:r>
              <a:rPr lang="en-US" sz="2000" dirty="0"/>
              <a:t>Read receipt, report or acknowledgement roster of policy </a:t>
            </a:r>
            <a:br>
              <a:rPr lang="en-US" sz="2000" dirty="0"/>
            </a:br>
            <a:r>
              <a:rPr lang="en-US" sz="2000" dirty="0"/>
              <a:t>updates and directives accepted by employees</a:t>
            </a:r>
          </a:p>
        </p:txBody>
      </p:sp>
    </p:spTree>
    <p:extLst>
      <p:ext uri="{BB962C8B-B14F-4D97-AF65-F5344CB8AC3E}">
        <p14:creationId xmlns:p14="http://schemas.microsoft.com/office/powerpoint/2010/main" val="1348256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lstStyle/>
          <a:p>
            <a:r>
              <a:rPr lang="en-US" sz="3200" dirty="0"/>
              <a:t>Records Management 5.1</a:t>
            </a:r>
            <a:br>
              <a:rPr lang="en-US" dirty="0"/>
            </a:br>
            <a:r>
              <a:rPr lang="en-US" sz="3600" dirty="0"/>
              <a:t>Uniform Records Management System</a:t>
            </a:r>
          </a:p>
        </p:txBody>
      </p:sp>
      <p:sp>
        <p:nvSpPr>
          <p:cNvPr id="3" name="Slide Number Placeholder 2"/>
          <p:cNvSpPr>
            <a:spLocks noGrp="1"/>
          </p:cNvSpPr>
          <p:nvPr>
            <p:ph type="sldNum" sz="quarter" idx="12"/>
          </p:nvPr>
        </p:nvSpPr>
        <p:spPr/>
        <p:txBody>
          <a:bodyPr/>
          <a:lstStyle/>
          <a:p>
            <a:fld id="{E652699A-549B-45A1-BA81-4020695B5A36}" type="slidenum">
              <a:rPr lang="en-US" smtClean="0"/>
              <a:pPr/>
              <a:t>36</a:t>
            </a:fld>
            <a:endParaRPr lang="en-US" dirty="0"/>
          </a:p>
        </p:txBody>
      </p:sp>
      <p:sp>
        <p:nvSpPr>
          <p:cNvPr id="4" name="Subtitle 2"/>
          <p:cNvSpPr txBox="1">
            <a:spLocks/>
          </p:cNvSpPr>
          <p:nvPr/>
        </p:nvSpPr>
        <p:spPr>
          <a:xfrm>
            <a:off x="1562100" y="2401914"/>
            <a:ext cx="6019800" cy="1676400"/>
          </a:xfrm>
          <a:prstGeom prst="rect">
            <a:avLst/>
          </a:prstGeom>
        </p:spPr>
        <p:txBody>
          <a:bodyPr>
            <a:no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sz="3200" b="1" cap="small" dirty="0">
                <a:solidFill>
                  <a:srgbClr val="000000"/>
                </a:solidFill>
              </a:rPr>
              <a:t>The agency has a Standardized </a:t>
            </a:r>
            <a:br>
              <a:rPr lang="en-US" sz="3200" b="1" cap="small" dirty="0">
                <a:solidFill>
                  <a:srgbClr val="000000"/>
                </a:solidFill>
              </a:rPr>
            </a:br>
            <a:r>
              <a:rPr lang="en-US" sz="3200" b="1" cap="small" dirty="0">
                <a:solidFill>
                  <a:srgbClr val="000000"/>
                </a:solidFill>
              </a:rPr>
              <a:t>records management system.</a:t>
            </a:r>
          </a:p>
          <a:p>
            <a:endParaRPr lang="en-US" sz="2200" dirty="0"/>
          </a:p>
        </p:txBody>
      </p:sp>
      <p:sp>
        <p:nvSpPr>
          <p:cNvPr id="5" name="TextBox 4"/>
          <p:cNvSpPr txBox="1"/>
          <p:nvPr/>
        </p:nvSpPr>
        <p:spPr>
          <a:xfrm>
            <a:off x="2324100" y="4572000"/>
            <a:ext cx="4495800" cy="1307537"/>
          </a:xfrm>
          <a:prstGeom prst="rect">
            <a:avLst/>
          </a:prstGeom>
          <a:noFill/>
          <a:ln w="12700">
            <a:noFill/>
            <a:prstDash val="sysDot"/>
          </a:ln>
        </p:spPr>
        <p:txBody>
          <a:bodyPr wrap="square" rtlCol="0">
            <a:spAutoFit/>
          </a:bodyPr>
          <a:lstStyle/>
          <a:p>
            <a:pPr>
              <a:lnSpc>
                <a:spcPct val="150000"/>
              </a:lnSpc>
              <a:spcAft>
                <a:spcPts val="600"/>
              </a:spcAft>
            </a:pPr>
            <a:r>
              <a:rPr lang="en-US" sz="2600" b="1" cap="small" dirty="0"/>
              <a:t>Evidence/Proof of Compliance </a:t>
            </a:r>
          </a:p>
          <a:p>
            <a:pPr marL="342900" indent="-342900">
              <a:lnSpc>
                <a:spcPct val="150000"/>
              </a:lnSpc>
              <a:buClr>
                <a:srgbClr val="3878CF"/>
              </a:buClr>
              <a:buFont typeface="Wingdings" panose="05000000000000000000" pitchFamily="2" charset="2"/>
              <a:buChar char="v"/>
            </a:pPr>
            <a:r>
              <a:rPr lang="en-US" sz="2600" dirty="0"/>
              <a:t>Recent screenshot of RMS</a:t>
            </a:r>
          </a:p>
        </p:txBody>
      </p:sp>
    </p:spTree>
    <p:extLst>
      <p:ext uri="{BB962C8B-B14F-4D97-AF65-F5344CB8AC3E}">
        <p14:creationId xmlns:p14="http://schemas.microsoft.com/office/powerpoint/2010/main" val="16558871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447800"/>
          </a:xfrm>
        </p:spPr>
        <p:txBody>
          <a:bodyPr/>
          <a:lstStyle/>
          <a:p>
            <a:r>
              <a:rPr lang="en-US" sz="3600" dirty="0"/>
              <a:t>Records Management 5.2</a:t>
            </a:r>
            <a:br>
              <a:rPr lang="en-US" sz="3600" dirty="0"/>
            </a:br>
            <a:r>
              <a:rPr lang="en-US" sz="3600" dirty="0"/>
              <a:t>Recording Calls for Service</a:t>
            </a:r>
          </a:p>
        </p:txBody>
      </p:sp>
      <p:sp>
        <p:nvSpPr>
          <p:cNvPr id="3" name="Slide Number Placeholder 2"/>
          <p:cNvSpPr>
            <a:spLocks noGrp="1"/>
          </p:cNvSpPr>
          <p:nvPr>
            <p:ph type="sldNum" sz="quarter" idx="12"/>
          </p:nvPr>
        </p:nvSpPr>
        <p:spPr/>
        <p:txBody>
          <a:bodyPr/>
          <a:lstStyle/>
          <a:p>
            <a:fld id="{E652699A-549B-45A1-BA81-4020695B5A36}" type="slidenum">
              <a:rPr lang="en-US" smtClean="0"/>
              <a:pPr/>
              <a:t>37</a:t>
            </a:fld>
            <a:endParaRPr lang="en-US" dirty="0"/>
          </a:p>
        </p:txBody>
      </p:sp>
      <p:sp>
        <p:nvSpPr>
          <p:cNvPr id="4" name="Subtitle 2"/>
          <p:cNvSpPr txBox="1">
            <a:spLocks/>
          </p:cNvSpPr>
          <p:nvPr/>
        </p:nvSpPr>
        <p:spPr>
          <a:xfrm>
            <a:off x="962024" y="2514600"/>
            <a:ext cx="7219952" cy="1440198"/>
          </a:xfrm>
          <a:prstGeom prst="rect">
            <a:avLst/>
          </a:prstGeom>
        </p:spPr>
        <p:txBody>
          <a:bodyPr>
            <a:norm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3200" b="1" cap="small" dirty="0">
                <a:solidFill>
                  <a:srgbClr val="000000"/>
                </a:solidFill>
              </a:rPr>
              <a:t>The agency has a system to record and maintain a record of every call for service.</a:t>
            </a:r>
          </a:p>
          <a:p>
            <a:endParaRPr lang="en-US" dirty="0"/>
          </a:p>
        </p:txBody>
      </p:sp>
      <p:sp>
        <p:nvSpPr>
          <p:cNvPr id="5" name="TextBox 4"/>
          <p:cNvSpPr txBox="1"/>
          <p:nvPr/>
        </p:nvSpPr>
        <p:spPr>
          <a:xfrm>
            <a:off x="1308061" y="4343400"/>
            <a:ext cx="6527877" cy="1220014"/>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latin typeface="+mj-lt"/>
              </a:rPr>
              <a:t>Evidence/Proof of Compliance </a:t>
            </a:r>
          </a:p>
          <a:p>
            <a:pPr marL="285750" indent="-285750">
              <a:lnSpc>
                <a:spcPct val="150000"/>
              </a:lnSpc>
              <a:spcAft>
                <a:spcPts val="600"/>
              </a:spcAft>
              <a:buClr>
                <a:srgbClr val="3878CF"/>
              </a:buClr>
              <a:buFont typeface="Wingdings" panose="05000000000000000000" pitchFamily="2" charset="2"/>
              <a:buChar char="v"/>
            </a:pPr>
            <a:r>
              <a:rPr lang="en-US" sz="2400" dirty="0">
                <a:latin typeface="+mj-lt"/>
              </a:rPr>
              <a:t>Copy of CAD report or request for CAD recording</a:t>
            </a:r>
          </a:p>
        </p:txBody>
      </p:sp>
    </p:spTree>
    <p:extLst>
      <p:ext uri="{BB962C8B-B14F-4D97-AF65-F5344CB8AC3E}">
        <p14:creationId xmlns:p14="http://schemas.microsoft.com/office/powerpoint/2010/main" val="29443297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lstStyle/>
          <a:p>
            <a:r>
              <a:rPr lang="en-US" sz="3600" dirty="0"/>
              <a:t>Records Management 5.3</a:t>
            </a:r>
            <a:br>
              <a:rPr lang="en-US" sz="3600" dirty="0"/>
            </a:br>
            <a:r>
              <a:rPr lang="en-US" sz="3600" dirty="0"/>
              <a:t>ACCESS Compliance</a:t>
            </a:r>
          </a:p>
        </p:txBody>
      </p:sp>
      <p:sp>
        <p:nvSpPr>
          <p:cNvPr id="3" name="Slide Number Placeholder 2"/>
          <p:cNvSpPr>
            <a:spLocks noGrp="1"/>
          </p:cNvSpPr>
          <p:nvPr>
            <p:ph type="sldNum" sz="quarter" idx="12"/>
          </p:nvPr>
        </p:nvSpPr>
        <p:spPr/>
        <p:txBody>
          <a:bodyPr/>
          <a:lstStyle/>
          <a:p>
            <a:fld id="{E652699A-549B-45A1-BA81-4020695B5A36}" type="slidenum">
              <a:rPr lang="en-US" smtClean="0"/>
              <a:pPr/>
              <a:t>38</a:t>
            </a:fld>
            <a:endParaRPr lang="en-US" dirty="0"/>
          </a:p>
        </p:txBody>
      </p:sp>
      <p:sp>
        <p:nvSpPr>
          <p:cNvPr id="6" name="Subtitle 2"/>
          <p:cNvSpPr txBox="1">
            <a:spLocks/>
          </p:cNvSpPr>
          <p:nvPr/>
        </p:nvSpPr>
        <p:spPr>
          <a:xfrm>
            <a:off x="469900" y="1524000"/>
            <a:ext cx="8064500" cy="2819400"/>
          </a:xfrm>
          <a:prstGeom prst="rect">
            <a:avLst/>
          </a:prstGeom>
        </p:spPr>
        <p:txBody>
          <a:bodyPr>
            <a:no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sz="2400" b="1" cap="small" dirty="0">
                <a:solidFill>
                  <a:srgbClr val="000000"/>
                </a:solidFill>
              </a:rPr>
              <a:t>The agency has polices governing its compliance with all rules for ACCESS participation, to include:</a:t>
            </a:r>
          </a:p>
          <a:p>
            <a:pPr>
              <a:buClr>
                <a:srgbClr val="3878CF"/>
              </a:buClr>
              <a:buFont typeface="Wingdings" panose="05000000000000000000" pitchFamily="2" charset="2"/>
              <a:buChar char="v"/>
            </a:pPr>
            <a:r>
              <a:rPr lang="en-US" sz="2400" b="1" cap="small" dirty="0">
                <a:solidFill>
                  <a:srgbClr val="000000"/>
                </a:solidFill>
              </a:rPr>
              <a:t>The agency can show 100% compliance or has made corrections to comply with any ACCESS findings from the previous triennial audit</a:t>
            </a:r>
          </a:p>
          <a:p>
            <a:pPr>
              <a:buClr>
                <a:srgbClr val="3878CF"/>
              </a:buClr>
              <a:buFont typeface="Wingdings" panose="05000000000000000000" pitchFamily="2" charset="2"/>
              <a:buChar char="v"/>
            </a:pPr>
            <a:r>
              <a:rPr lang="en-US" sz="2400" b="1" cap="small" dirty="0">
                <a:solidFill>
                  <a:srgbClr val="000000"/>
                </a:solidFill>
              </a:rPr>
              <a:t>The agency can show that all personnel have been trained and certified</a:t>
            </a:r>
          </a:p>
        </p:txBody>
      </p:sp>
      <p:sp>
        <p:nvSpPr>
          <p:cNvPr id="7" name="TextBox 6"/>
          <p:cNvSpPr txBox="1"/>
          <p:nvPr/>
        </p:nvSpPr>
        <p:spPr>
          <a:xfrm>
            <a:off x="819242" y="4708520"/>
            <a:ext cx="7505516" cy="1708160"/>
          </a:xfrm>
          <a:prstGeom prst="rect">
            <a:avLst/>
          </a:prstGeom>
          <a:noFill/>
          <a:ln w="12700">
            <a:noFill/>
            <a:prstDash val="sysDot"/>
          </a:ln>
        </p:spPr>
        <p:txBody>
          <a:bodyPr wrap="none" rtlCol="0">
            <a:spAutoFit/>
          </a:bodyPr>
          <a:lstStyle/>
          <a:p>
            <a:pPr>
              <a:spcAft>
                <a:spcPts val="600"/>
              </a:spcAft>
            </a:pPr>
            <a:r>
              <a:rPr lang="en-US" sz="2000" b="1" cap="small" dirty="0"/>
              <a:t>Evidence/Proof of Compliance </a:t>
            </a:r>
          </a:p>
          <a:p>
            <a:pPr marL="742950" lvl="1" indent="-285750">
              <a:buClr>
                <a:srgbClr val="3878CF"/>
              </a:buClr>
              <a:buFont typeface="Wingdings" panose="05000000000000000000" pitchFamily="2" charset="2"/>
              <a:buChar char="§"/>
            </a:pPr>
            <a:r>
              <a:rPr lang="en-US" sz="2000" dirty="0"/>
              <a:t>Policy that meets standard</a:t>
            </a:r>
          </a:p>
          <a:p>
            <a:pPr marL="742950" lvl="1" indent="-285750">
              <a:buClr>
                <a:srgbClr val="3878CF"/>
              </a:buClr>
              <a:buFont typeface="Wingdings" panose="05000000000000000000" pitchFamily="2" charset="2"/>
              <a:buChar char="§"/>
            </a:pPr>
            <a:r>
              <a:rPr lang="en-US" sz="2000" dirty="0"/>
              <a:t>ACCESS business audit certificate</a:t>
            </a:r>
          </a:p>
          <a:p>
            <a:pPr marL="742950" lvl="1" indent="-285750">
              <a:buClr>
                <a:srgbClr val="3878CF"/>
              </a:buClr>
              <a:buFont typeface="Wingdings" panose="05000000000000000000" pitchFamily="2" charset="2"/>
              <a:buChar char="§"/>
            </a:pPr>
            <a:r>
              <a:rPr lang="en-US" sz="2000" dirty="0"/>
              <a:t>Current ACCESS user roster printed no more than 7 days before</a:t>
            </a:r>
            <a:br>
              <a:rPr lang="en-US" sz="2000" dirty="0"/>
            </a:br>
            <a:r>
              <a:rPr lang="en-US" sz="2000" dirty="0"/>
              <a:t>onsite. Ensure everyone is current on roster. </a:t>
            </a:r>
          </a:p>
        </p:txBody>
      </p:sp>
    </p:spTree>
    <p:extLst>
      <p:ext uri="{BB962C8B-B14F-4D97-AF65-F5344CB8AC3E}">
        <p14:creationId xmlns:p14="http://schemas.microsoft.com/office/powerpoint/2010/main" val="2978417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lstStyle/>
          <a:p>
            <a:r>
              <a:rPr lang="en-US" sz="3600" dirty="0"/>
              <a:t>Records Management 5.4</a:t>
            </a:r>
            <a:br>
              <a:rPr lang="en-US" sz="3600" dirty="0"/>
            </a:br>
            <a:r>
              <a:rPr lang="en-US" sz="3600" dirty="0"/>
              <a:t>Privacy and Security of Records</a:t>
            </a:r>
          </a:p>
        </p:txBody>
      </p:sp>
      <p:sp>
        <p:nvSpPr>
          <p:cNvPr id="3" name="Slide Number Placeholder 2"/>
          <p:cNvSpPr>
            <a:spLocks noGrp="1"/>
          </p:cNvSpPr>
          <p:nvPr>
            <p:ph type="sldNum" sz="quarter" idx="12"/>
          </p:nvPr>
        </p:nvSpPr>
        <p:spPr/>
        <p:txBody>
          <a:bodyPr/>
          <a:lstStyle/>
          <a:p>
            <a:fld id="{E652699A-549B-45A1-BA81-4020695B5A36}" type="slidenum">
              <a:rPr lang="en-US" smtClean="0"/>
              <a:pPr/>
              <a:t>39</a:t>
            </a:fld>
            <a:endParaRPr lang="en-US" dirty="0"/>
          </a:p>
        </p:txBody>
      </p:sp>
      <p:sp>
        <p:nvSpPr>
          <p:cNvPr id="4" name="Subtitle 2"/>
          <p:cNvSpPr txBox="1">
            <a:spLocks/>
          </p:cNvSpPr>
          <p:nvPr/>
        </p:nvSpPr>
        <p:spPr>
          <a:xfrm>
            <a:off x="1085850" y="1866900"/>
            <a:ext cx="6972300" cy="2438400"/>
          </a:xfrm>
          <a:prstGeom prst="rect">
            <a:avLst/>
          </a:prstGeom>
        </p:spPr>
        <p:txBody>
          <a:bodyPr>
            <a:norm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600" b="1" cap="small" dirty="0">
                <a:solidFill>
                  <a:srgbClr val="000000"/>
                </a:solidFill>
              </a:rPr>
              <a:t>The agency physically protects the privacy and security of agency records in a manner that assures that only authorized personnel with the appropriate need to know - and right to know – can access those records.</a:t>
            </a:r>
          </a:p>
          <a:p>
            <a:endParaRPr lang="en-US" dirty="0"/>
          </a:p>
        </p:txBody>
      </p:sp>
      <p:sp>
        <p:nvSpPr>
          <p:cNvPr id="5" name="TextBox 4"/>
          <p:cNvSpPr txBox="1"/>
          <p:nvPr/>
        </p:nvSpPr>
        <p:spPr>
          <a:xfrm>
            <a:off x="1181100" y="4495800"/>
            <a:ext cx="6781800" cy="1538883"/>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285750" indent="-285750">
              <a:spcAft>
                <a:spcPts val="600"/>
              </a:spcAft>
              <a:buFont typeface="Wingdings" panose="05000000000000000000" pitchFamily="2" charset="2"/>
              <a:buChar char="v"/>
            </a:pPr>
            <a:r>
              <a:rPr lang="en-US" sz="2400" dirty="0">
                <a:solidFill>
                  <a:srgbClr val="FF0000"/>
                </a:solidFill>
              </a:rPr>
              <a:t>Inspection of security measure for records area.</a:t>
            </a:r>
          </a:p>
          <a:p>
            <a:pPr marL="285750" indent="-285750">
              <a:spcAft>
                <a:spcPts val="600"/>
              </a:spcAft>
              <a:buFont typeface="Wingdings" panose="05000000000000000000" pitchFamily="2" charset="2"/>
              <a:buChar char="v"/>
            </a:pPr>
            <a:r>
              <a:rPr lang="en-US" sz="2400" dirty="0">
                <a:solidFill>
                  <a:srgbClr val="FF0000"/>
                </a:solidFill>
              </a:rPr>
              <a:t>Who has access to records area?</a:t>
            </a:r>
          </a:p>
        </p:txBody>
      </p:sp>
    </p:spTree>
    <p:extLst>
      <p:ext uri="{BB962C8B-B14F-4D97-AF65-F5344CB8AC3E}">
        <p14:creationId xmlns:p14="http://schemas.microsoft.com/office/powerpoint/2010/main" val="1621759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81000" y="457200"/>
            <a:ext cx="8077200" cy="685800"/>
          </a:xfrm>
        </p:spPr>
        <p:txBody>
          <a:bodyPr>
            <a:normAutofit/>
          </a:bodyPr>
          <a:lstStyle/>
          <a:p>
            <a:r>
              <a:rPr lang="en-US" sz="3600" dirty="0"/>
              <a:t>The Best ASSESSORS…….</a:t>
            </a:r>
          </a:p>
        </p:txBody>
      </p:sp>
      <p:sp>
        <p:nvSpPr>
          <p:cNvPr id="3" name="Subtitle 2"/>
          <p:cNvSpPr>
            <a:spLocks noGrp="1"/>
          </p:cNvSpPr>
          <p:nvPr>
            <p:ph type="subTitle" idx="1"/>
          </p:nvPr>
        </p:nvSpPr>
        <p:spPr>
          <a:xfrm>
            <a:off x="609600" y="1600200"/>
            <a:ext cx="8077200" cy="4267200"/>
          </a:xfrm>
        </p:spPr>
        <p:txBody>
          <a:bodyPr>
            <a:normAutofit lnSpcReduction="10000"/>
          </a:bodyPr>
          <a:lstStyle/>
          <a:p>
            <a:pPr marL="457200" lvl="1" indent="-457200" algn="l">
              <a:spcAft>
                <a:spcPts val="1200"/>
              </a:spcAft>
              <a:buClr>
                <a:srgbClr val="3878CF"/>
              </a:buClr>
              <a:buSzPct val="85000"/>
              <a:buFont typeface="Wingdings" panose="05000000000000000000" pitchFamily="2" charset="2"/>
              <a:buChar char="v"/>
            </a:pPr>
            <a:r>
              <a:rPr lang="en-US" sz="2800" dirty="0">
                <a:solidFill>
                  <a:schemeClr val="tx1"/>
                </a:solidFill>
              </a:rPr>
              <a:t>Are able to balance current workload and conduct file reviews over a three-day period</a:t>
            </a:r>
          </a:p>
          <a:p>
            <a:pPr marL="457200" lvl="1" indent="-457200" algn="l">
              <a:spcAft>
                <a:spcPts val="1200"/>
              </a:spcAft>
              <a:buClr>
                <a:srgbClr val="3878CF"/>
              </a:buClr>
              <a:buSzPct val="85000"/>
              <a:buFont typeface="Wingdings" panose="05000000000000000000" pitchFamily="2" charset="2"/>
              <a:buChar char="v"/>
            </a:pPr>
            <a:r>
              <a:rPr lang="en-US" sz="2800" dirty="0">
                <a:solidFill>
                  <a:schemeClr val="tx1"/>
                </a:solidFill>
              </a:rPr>
              <a:t>Have very strong analytical skills</a:t>
            </a:r>
          </a:p>
          <a:p>
            <a:pPr marL="457200" lvl="1" indent="-457200" algn="l">
              <a:spcAft>
                <a:spcPts val="1200"/>
              </a:spcAft>
              <a:buClr>
                <a:srgbClr val="3878CF"/>
              </a:buClr>
              <a:buSzPct val="85000"/>
              <a:buFont typeface="Wingdings" panose="05000000000000000000" pitchFamily="2" charset="2"/>
              <a:buChar char="v"/>
            </a:pPr>
            <a:r>
              <a:rPr lang="en-US" sz="2800" dirty="0">
                <a:solidFill>
                  <a:schemeClr val="tx1"/>
                </a:solidFill>
              </a:rPr>
              <a:t>Have heightened attention to detail</a:t>
            </a:r>
          </a:p>
          <a:p>
            <a:pPr marL="457200" lvl="1" indent="-457200" algn="l">
              <a:spcAft>
                <a:spcPts val="1200"/>
              </a:spcAft>
              <a:buClr>
                <a:srgbClr val="3878CF"/>
              </a:buClr>
              <a:buSzPct val="85000"/>
              <a:buFont typeface="Wingdings" panose="05000000000000000000" pitchFamily="2" charset="2"/>
              <a:buChar char="v"/>
            </a:pPr>
            <a:r>
              <a:rPr lang="en-US" sz="2800" dirty="0">
                <a:solidFill>
                  <a:schemeClr val="tx1"/>
                </a:solidFill>
              </a:rPr>
              <a:t>Have above average written and verbal skills</a:t>
            </a:r>
          </a:p>
          <a:p>
            <a:pPr marL="457200" lvl="1" indent="-457200" algn="l">
              <a:spcAft>
                <a:spcPts val="1200"/>
              </a:spcAft>
              <a:buClr>
                <a:srgbClr val="3878CF"/>
              </a:buClr>
              <a:buSzPct val="85000"/>
              <a:buFont typeface="Wingdings" panose="05000000000000000000" pitchFamily="2" charset="2"/>
              <a:buChar char="v"/>
            </a:pPr>
            <a:r>
              <a:rPr lang="en-US" sz="2800" dirty="0">
                <a:solidFill>
                  <a:schemeClr val="tx1"/>
                </a:solidFill>
              </a:rPr>
              <a:t>Have an understanding of all WASPC standards and can explain the </a:t>
            </a:r>
            <a:r>
              <a:rPr lang="en-US" sz="2800" b="1" u="sng" dirty="0">
                <a:solidFill>
                  <a:schemeClr val="tx1"/>
                </a:solidFill>
              </a:rPr>
              <a:t>why?</a:t>
            </a:r>
            <a:r>
              <a:rPr lang="en-US" sz="2800" dirty="0">
                <a:solidFill>
                  <a:schemeClr val="tx1"/>
                </a:solidFill>
              </a:rPr>
              <a:t> of the standard</a:t>
            </a:r>
          </a:p>
          <a:p>
            <a:pPr marL="342900" lvl="1" indent="-342900" algn="l">
              <a:buClr>
                <a:schemeClr val="accent1"/>
              </a:buClr>
              <a:buSzPct val="85000"/>
              <a:buFont typeface="Arial" pitchFamily="34" charset="0"/>
              <a:buChar char="•"/>
            </a:pPr>
            <a:endParaRPr lang="en-US" dirty="0">
              <a:solidFill>
                <a:schemeClr val="tx1"/>
              </a:solidFill>
            </a:endParaRPr>
          </a:p>
          <a:p>
            <a:pPr marL="342900" lvl="1" indent="-342900" algn="l">
              <a:buClr>
                <a:schemeClr val="accent1"/>
              </a:buClr>
              <a:buSzPct val="85000"/>
              <a:buFont typeface="Arial" pitchFamily="34" charset="0"/>
              <a:buChar char="•"/>
            </a:pPr>
            <a:endParaRPr lang="en-US" dirty="0"/>
          </a:p>
          <a:p>
            <a:pPr marL="342900" lvl="1" indent="-342900" algn="l">
              <a:buClr>
                <a:schemeClr val="accent1"/>
              </a:buClr>
              <a:buSzPct val="85000"/>
              <a:buFont typeface="Arial" pitchFamily="34" charset="0"/>
              <a:buChar char="•"/>
            </a:pPr>
            <a:endParaRPr lang="en-US" dirty="0"/>
          </a:p>
        </p:txBody>
      </p:sp>
    </p:spTree>
    <p:extLst>
      <p:ext uri="{BB962C8B-B14F-4D97-AF65-F5344CB8AC3E}">
        <p14:creationId xmlns:p14="http://schemas.microsoft.com/office/powerpoint/2010/main" val="12190307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lstStyle/>
          <a:p>
            <a:pPr algn="ctr"/>
            <a:r>
              <a:rPr lang="en-US" sz="3600" dirty="0"/>
              <a:t>Records Management 5.5</a:t>
            </a:r>
            <a:br>
              <a:rPr lang="en-US" sz="3600" dirty="0"/>
            </a:br>
            <a:r>
              <a:rPr lang="en-US" sz="3600" dirty="0"/>
              <a:t>Dissemination of Records</a:t>
            </a:r>
          </a:p>
        </p:txBody>
      </p:sp>
      <p:sp>
        <p:nvSpPr>
          <p:cNvPr id="3" name="Slide Number Placeholder 2"/>
          <p:cNvSpPr>
            <a:spLocks noGrp="1"/>
          </p:cNvSpPr>
          <p:nvPr>
            <p:ph type="sldNum" sz="quarter" idx="12"/>
          </p:nvPr>
        </p:nvSpPr>
        <p:spPr/>
        <p:txBody>
          <a:bodyPr/>
          <a:lstStyle/>
          <a:p>
            <a:fld id="{E652699A-549B-45A1-BA81-4020695B5A36}" type="slidenum">
              <a:rPr lang="en-US" smtClean="0"/>
              <a:pPr/>
              <a:t>40</a:t>
            </a:fld>
            <a:endParaRPr lang="en-US" dirty="0"/>
          </a:p>
        </p:txBody>
      </p:sp>
      <p:sp>
        <p:nvSpPr>
          <p:cNvPr id="4" name="Subtitle 2"/>
          <p:cNvSpPr txBox="1">
            <a:spLocks/>
          </p:cNvSpPr>
          <p:nvPr/>
        </p:nvSpPr>
        <p:spPr>
          <a:xfrm>
            <a:off x="1143000" y="1816924"/>
            <a:ext cx="6858000" cy="1295400"/>
          </a:xfrm>
          <a:prstGeom prst="rect">
            <a:avLst/>
          </a:prstGeom>
        </p:spPr>
        <p:txBody>
          <a:bodyPr>
            <a:no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cap="small" dirty="0">
                <a:solidFill>
                  <a:srgbClr val="000000"/>
                </a:solidFill>
              </a:rPr>
              <a:t>The agency complies with Washington State law governing dissemination of records.</a:t>
            </a:r>
          </a:p>
        </p:txBody>
      </p:sp>
      <p:sp>
        <p:nvSpPr>
          <p:cNvPr id="5" name="TextBox 4"/>
          <p:cNvSpPr txBox="1"/>
          <p:nvPr/>
        </p:nvSpPr>
        <p:spPr>
          <a:xfrm>
            <a:off x="1562100" y="3317996"/>
            <a:ext cx="6019800" cy="2862322"/>
          </a:xfrm>
          <a:prstGeom prst="rect">
            <a:avLst/>
          </a:prstGeom>
          <a:noFill/>
          <a:ln w="12700">
            <a:noFill/>
            <a:prstDash val="sysDot"/>
          </a:ln>
        </p:spPr>
        <p:txBody>
          <a:bodyPr wrap="square" rtlCol="0">
            <a:spAutoFit/>
          </a:bodyPr>
          <a:lstStyle/>
          <a:p>
            <a:pPr>
              <a:spcAft>
                <a:spcPts val="600"/>
              </a:spcAft>
            </a:pPr>
            <a:r>
              <a:rPr lang="en-US" sz="2200" b="1" cap="small" dirty="0"/>
              <a:t>Evidence/Proof of Compliance </a:t>
            </a:r>
          </a:p>
          <a:p>
            <a:pPr marL="285750" indent="-285750">
              <a:lnSpc>
                <a:spcPct val="150000"/>
              </a:lnSpc>
              <a:spcAft>
                <a:spcPts val="600"/>
              </a:spcAft>
              <a:buClr>
                <a:srgbClr val="3878CF"/>
              </a:buClr>
              <a:buFont typeface="Wingdings" panose="05000000000000000000" pitchFamily="2" charset="2"/>
              <a:buChar char="v"/>
            </a:pPr>
            <a:r>
              <a:rPr lang="en-US" sz="2200" dirty="0"/>
              <a:t>Policy or protocols that meet RCW</a:t>
            </a:r>
          </a:p>
          <a:p>
            <a:pPr marL="285750" indent="-285750">
              <a:lnSpc>
                <a:spcPct val="150000"/>
              </a:lnSpc>
              <a:spcAft>
                <a:spcPts val="600"/>
              </a:spcAft>
              <a:buClr>
                <a:srgbClr val="3878CF"/>
              </a:buClr>
              <a:buFont typeface="Wingdings" panose="05000000000000000000" pitchFamily="2" charset="2"/>
              <a:buChar char="v"/>
            </a:pPr>
            <a:r>
              <a:rPr lang="en-US" sz="2200" dirty="0"/>
              <a:t>PDR request forms and exemption log</a:t>
            </a:r>
          </a:p>
          <a:p>
            <a:pPr marL="285750" indent="-285750">
              <a:lnSpc>
                <a:spcPct val="150000"/>
              </a:lnSpc>
              <a:buClr>
                <a:srgbClr val="3878CF"/>
              </a:buClr>
              <a:buFont typeface="Wingdings" panose="05000000000000000000" pitchFamily="2" charset="2"/>
              <a:buChar char="v"/>
            </a:pPr>
            <a:r>
              <a:rPr lang="en-US" sz="2200" dirty="0"/>
              <a:t>Interview with Records Staff</a:t>
            </a:r>
          </a:p>
          <a:p>
            <a:pPr marL="742950" lvl="1" indent="-285750">
              <a:spcAft>
                <a:spcPts val="600"/>
              </a:spcAft>
              <a:buFont typeface="Wingdings" panose="05000000000000000000" pitchFamily="2" charset="2"/>
              <a:buChar char="§"/>
            </a:pPr>
            <a:r>
              <a:rPr lang="en-US" sz="2200" b="1" u="sng" dirty="0">
                <a:solidFill>
                  <a:srgbClr val="FF0000"/>
                </a:solidFill>
              </a:rPr>
              <a:t>Confirm website and all PDR related documents are in compliance with RCW</a:t>
            </a:r>
          </a:p>
        </p:txBody>
      </p:sp>
    </p:spTree>
    <p:extLst>
      <p:ext uri="{BB962C8B-B14F-4D97-AF65-F5344CB8AC3E}">
        <p14:creationId xmlns:p14="http://schemas.microsoft.com/office/powerpoint/2010/main" val="7429679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lstStyle/>
          <a:p>
            <a:r>
              <a:rPr lang="en-US" sz="3200" dirty="0"/>
              <a:t>Records Management 5.6</a:t>
            </a:r>
            <a:br>
              <a:rPr lang="en-US" dirty="0"/>
            </a:br>
            <a:r>
              <a:rPr lang="en-US" sz="3600" dirty="0"/>
              <a:t>Preservation and Destruction of Records</a:t>
            </a:r>
          </a:p>
        </p:txBody>
      </p:sp>
      <p:sp>
        <p:nvSpPr>
          <p:cNvPr id="3" name="Slide Number Placeholder 2"/>
          <p:cNvSpPr>
            <a:spLocks noGrp="1"/>
          </p:cNvSpPr>
          <p:nvPr>
            <p:ph type="sldNum" sz="quarter" idx="12"/>
          </p:nvPr>
        </p:nvSpPr>
        <p:spPr/>
        <p:txBody>
          <a:bodyPr/>
          <a:lstStyle/>
          <a:p>
            <a:fld id="{E652699A-549B-45A1-BA81-4020695B5A36}" type="slidenum">
              <a:rPr lang="en-US" smtClean="0"/>
              <a:pPr/>
              <a:t>41</a:t>
            </a:fld>
            <a:endParaRPr lang="en-US" dirty="0"/>
          </a:p>
        </p:txBody>
      </p:sp>
      <p:sp>
        <p:nvSpPr>
          <p:cNvPr id="4" name="Subtitle 2"/>
          <p:cNvSpPr txBox="1">
            <a:spLocks/>
          </p:cNvSpPr>
          <p:nvPr/>
        </p:nvSpPr>
        <p:spPr>
          <a:xfrm>
            <a:off x="533400" y="1600200"/>
            <a:ext cx="8153400" cy="3505200"/>
          </a:xfrm>
          <a:prstGeom prst="rect">
            <a:avLst/>
          </a:prstGeom>
        </p:spPr>
        <p:txBody>
          <a:bodyPr>
            <a:norm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b="1" cap="small" dirty="0">
                <a:solidFill>
                  <a:srgbClr val="000000"/>
                </a:solidFill>
              </a:rPr>
              <a:t>The agency complies with Washington State law governing preservation and destruction of records.</a:t>
            </a:r>
          </a:p>
          <a:p>
            <a:pPr marL="0" indent="0">
              <a:spcAft>
                <a:spcPts val="600"/>
              </a:spcAft>
              <a:buNone/>
            </a:pPr>
            <a:r>
              <a:rPr lang="en-US" sz="2200" i="1" dirty="0">
                <a:solidFill>
                  <a:srgbClr val="000000"/>
                </a:solidFill>
              </a:rPr>
              <a:t>Purpose: To ensure that the agency is in compliance with Washington State law governing preservation and destruction of records to include identification and maintenance of essential/permanent records. Policy governing compliance as well as common practice should be demonstrated.  All law enforcement agencies shall submit eligible sex offense cases to WASPC per RCW 40.14.070.</a:t>
            </a:r>
            <a:endParaRPr lang="en-US" sz="2200" dirty="0">
              <a:solidFill>
                <a:srgbClr val="000000"/>
              </a:solidFill>
            </a:endParaRPr>
          </a:p>
        </p:txBody>
      </p:sp>
      <p:sp>
        <p:nvSpPr>
          <p:cNvPr id="5" name="TextBox 4"/>
          <p:cNvSpPr txBox="1"/>
          <p:nvPr/>
        </p:nvSpPr>
        <p:spPr>
          <a:xfrm>
            <a:off x="1175441" y="5029200"/>
            <a:ext cx="6793118" cy="1277273"/>
          </a:xfrm>
          <a:prstGeom prst="rect">
            <a:avLst/>
          </a:prstGeom>
          <a:noFill/>
          <a:ln w="12700">
            <a:noFill/>
            <a:prstDash val="sysDot"/>
          </a:ln>
        </p:spPr>
        <p:txBody>
          <a:bodyPr wrap="square" rtlCol="0">
            <a:spAutoFit/>
          </a:bodyPr>
          <a:lstStyle/>
          <a:p>
            <a:pPr>
              <a:spcAft>
                <a:spcPts val="600"/>
              </a:spcAft>
            </a:pPr>
            <a:r>
              <a:rPr lang="en-US" sz="2400" b="1" cap="small" dirty="0"/>
              <a:t>Proof of Compliance </a:t>
            </a:r>
          </a:p>
          <a:p>
            <a:pPr marL="285750" indent="-285750">
              <a:buClr>
                <a:srgbClr val="3878CF"/>
              </a:buClr>
              <a:buFont typeface="Wingdings" panose="05000000000000000000" pitchFamily="2" charset="2"/>
              <a:buChar char="v"/>
            </a:pPr>
            <a:r>
              <a:rPr lang="en-US" sz="2400" dirty="0"/>
              <a:t> Policy or protocols that meets RCW or WAC</a:t>
            </a:r>
          </a:p>
          <a:p>
            <a:pPr marL="285750" indent="-285750">
              <a:buClr>
                <a:srgbClr val="3878CF"/>
              </a:buClr>
              <a:buFont typeface="Wingdings" panose="05000000000000000000" pitchFamily="2" charset="2"/>
              <a:buChar char="v"/>
            </a:pPr>
            <a:r>
              <a:rPr lang="en-US" sz="2400" dirty="0"/>
              <a:t> Copy of  completed Destruction Authorization log</a:t>
            </a:r>
          </a:p>
        </p:txBody>
      </p:sp>
    </p:spTree>
    <p:extLst>
      <p:ext uri="{BB962C8B-B14F-4D97-AF65-F5344CB8AC3E}">
        <p14:creationId xmlns:p14="http://schemas.microsoft.com/office/powerpoint/2010/main" val="10335459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lstStyle/>
          <a:p>
            <a:r>
              <a:rPr lang="en-US" sz="3600" dirty="0"/>
              <a:t>Records Management 5.7</a:t>
            </a:r>
            <a:br>
              <a:rPr lang="en-US" sz="3600" dirty="0"/>
            </a:br>
            <a:r>
              <a:rPr lang="en-US" sz="3600" dirty="0"/>
              <a:t>Traffic Citations</a:t>
            </a:r>
          </a:p>
        </p:txBody>
      </p:sp>
      <p:sp>
        <p:nvSpPr>
          <p:cNvPr id="3" name="Slide Number Placeholder 2"/>
          <p:cNvSpPr>
            <a:spLocks noGrp="1"/>
          </p:cNvSpPr>
          <p:nvPr>
            <p:ph type="sldNum" sz="quarter" idx="12"/>
          </p:nvPr>
        </p:nvSpPr>
        <p:spPr/>
        <p:txBody>
          <a:bodyPr/>
          <a:lstStyle/>
          <a:p>
            <a:fld id="{E652699A-549B-45A1-BA81-4020695B5A36}" type="slidenum">
              <a:rPr lang="en-US" smtClean="0"/>
              <a:pPr/>
              <a:t>42</a:t>
            </a:fld>
            <a:endParaRPr lang="en-US" dirty="0"/>
          </a:p>
        </p:txBody>
      </p:sp>
      <p:sp>
        <p:nvSpPr>
          <p:cNvPr id="4" name="Subtitle 2"/>
          <p:cNvSpPr txBox="1">
            <a:spLocks/>
          </p:cNvSpPr>
          <p:nvPr/>
        </p:nvSpPr>
        <p:spPr>
          <a:xfrm>
            <a:off x="838200" y="2133600"/>
            <a:ext cx="7467600" cy="1143000"/>
          </a:xfrm>
          <a:prstGeom prst="rect">
            <a:avLst/>
          </a:prstGeom>
        </p:spPr>
        <p:txBody>
          <a:bodyPr>
            <a:norm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b="1" cap="small" dirty="0">
                <a:solidFill>
                  <a:srgbClr val="000000"/>
                </a:solidFill>
              </a:rPr>
              <a:t>The agency has procedures for processing and maintaining notice of infractions and citations.</a:t>
            </a:r>
          </a:p>
          <a:p>
            <a:endParaRPr lang="en-US" dirty="0">
              <a:solidFill>
                <a:srgbClr val="000000"/>
              </a:solidFill>
            </a:endParaRPr>
          </a:p>
        </p:txBody>
      </p:sp>
      <p:sp>
        <p:nvSpPr>
          <p:cNvPr id="5" name="TextBox 4"/>
          <p:cNvSpPr txBox="1"/>
          <p:nvPr/>
        </p:nvSpPr>
        <p:spPr>
          <a:xfrm>
            <a:off x="1232213" y="3835400"/>
            <a:ext cx="6679574" cy="2246769"/>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Interview with Records Staff</a:t>
            </a:r>
          </a:p>
          <a:p>
            <a:pPr marL="342900" indent="-342900">
              <a:spcAft>
                <a:spcPts val="600"/>
              </a:spcAft>
              <a:buClr>
                <a:srgbClr val="3878CF"/>
              </a:buClr>
              <a:buFont typeface="Wingdings" panose="05000000000000000000" pitchFamily="2" charset="2"/>
              <a:buChar char="v"/>
            </a:pPr>
            <a:r>
              <a:rPr lang="en-US" sz="2400" dirty="0"/>
              <a:t>Policy or protocols that offers staff direction</a:t>
            </a:r>
          </a:p>
          <a:p>
            <a:pPr marL="342900" indent="-342900">
              <a:spcAft>
                <a:spcPts val="600"/>
              </a:spcAft>
              <a:buClr>
                <a:srgbClr val="3878CF"/>
              </a:buClr>
              <a:buFont typeface="Wingdings" panose="05000000000000000000" pitchFamily="2" charset="2"/>
              <a:buChar char="v"/>
            </a:pPr>
            <a:r>
              <a:rPr lang="en-US" sz="2400" dirty="0"/>
              <a:t>Security?  Audits?  Voiding processes.</a:t>
            </a:r>
          </a:p>
          <a:p>
            <a:pPr marL="342900" indent="-342900">
              <a:spcAft>
                <a:spcPts val="600"/>
              </a:spcAft>
              <a:buClr>
                <a:srgbClr val="3878CF"/>
              </a:buClr>
              <a:buFont typeface="Wingdings" panose="05000000000000000000" pitchFamily="2" charset="2"/>
              <a:buChar char="v"/>
            </a:pPr>
            <a:r>
              <a:rPr lang="en-US" sz="2400" dirty="0"/>
              <a:t>See RCW 46.64.010</a:t>
            </a:r>
          </a:p>
        </p:txBody>
      </p:sp>
    </p:spTree>
    <p:extLst>
      <p:ext uri="{BB962C8B-B14F-4D97-AF65-F5344CB8AC3E}">
        <p14:creationId xmlns:p14="http://schemas.microsoft.com/office/powerpoint/2010/main" val="25389081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447800"/>
          </a:xfrm>
        </p:spPr>
        <p:txBody>
          <a:bodyPr/>
          <a:lstStyle/>
          <a:p>
            <a:r>
              <a:rPr lang="en-US" sz="3600" dirty="0"/>
              <a:t>Records Management 5.8</a:t>
            </a:r>
            <a:br>
              <a:rPr lang="en-US" sz="3600" dirty="0"/>
            </a:br>
            <a:r>
              <a:rPr lang="en-US" sz="3600" dirty="0"/>
              <a:t>Public Information</a:t>
            </a:r>
          </a:p>
        </p:txBody>
      </p:sp>
      <p:sp>
        <p:nvSpPr>
          <p:cNvPr id="3" name="Slide Number Placeholder 2"/>
          <p:cNvSpPr>
            <a:spLocks noGrp="1"/>
          </p:cNvSpPr>
          <p:nvPr>
            <p:ph type="sldNum" sz="quarter" idx="12"/>
          </p:nvPr>
        </p:nvSpPr>
        <p:spPr/>
        <p:txBody>
          <a:bodyPr/>
          <a:lstStyle/>
          <a:p>
            <a:fld id="{E652699A-549B-45A1-BA81-4020695B5A36}" type="slidenum">
              <a:rPr lang="en-US" smtClean="0"/>
              <a:pPr/>
              <a:t>43</a:t>
            </a:fld>
            <a:endParaRPr lang="en-US" dirty="0"/>
          </a:p>
        </p:txBody>
      </p:sp>
      <p:sp>
        <p:nvSpPr>
          <p:cNvPr id="4" name="Subtitle 2"/>
          <p:cNvSpPr txBox="1">
            <a:spLocks/>
          </p:cNvSpPr>
          <p:nvPr/>
        </p:nvSpPr>
        <p:spPr>
          <a:xfrm>
            <a:off x="1181098" y="2362200"/>
            <a:ext cx="6781800" cy="1066800"/>
          </a:xfrm>
          <a:prstGeom prst="rect">
            <a:avLst/>
          </a:prstGeom>
        </p:spPr>
        <p:txBody>
          <a:bodyPr>
            <a:normAutofit fontScale="85000" lnSpcReduction="10000"/>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sz="3500" b="1" cap="small" dirty="0">
                <a:solidFill>
                  <a:srgbClr val="000000"/>
                </a:solidFill>
              </a:rPr>
              <a:t>The agency has guidelines to address the release of public information to the media.</a:t>
            </a:r>
          </a:p>
          <a:p>
            <a:pPr marL="0" lvl="1">
              <a:buClr>
                <a:schemeClr val="accent1"/>
              </a:buClr>
              <a:buSzPct val="85000"/>
            </a:pPr>
            <a:endParaRPr lang="en-US" sz="2400" b="1" cap="all" dirty="0">
              <a:solidFill>
                <a:srgbClr val="000000"/>
              </a:solidFill>
              <a:latin typeface="Calisto MT" panose="02040603050505030304" pitchFamily="18" charset="0"/>
            </a:endParaRPr>
          </a:p>
          <a:p>
            <a:endParaRPr lang="en-US" b="1" cap="all" dirty="0">
              <a:solidFill>
                <a:srgbClr val="000000"/>
              </a:solidFill>
              <a:latin typeface="Calisto MT" panose="02040603050505030304" pitchFamily="18" charset="0"/>
            </a:endParaRPr>
          </a:p>
        </p:txBody>
      </p:sp>
      <p:sp>
        <p:nvSpPr>
          <p:cNvPr id="5" name="TextBox 4"/>
          <p:cNvSpPr txBox="1"/>
          <p:nvPr/>
        </p:nvSpPr>
        <p:spPr>
          <a:xfrm>
            <a:off x="1572779" y="4114800"/>
            <a:ext cx="5998437" cy="1800493"/>
          </a:xfrm>
          <a:prstGeom prst="rect">
            <a:avLst/>
          </a:prstGeom>
          <a:noFill/>
          <a:ln w="12700">
            <a:noFill/>
            <a:prstDash val="sysDot"/>
          </a:ln>
        </p:spPr>
        <p:txBody>
          <a:bodyPr wrap="none" rtlCol="0">
            <a:spAutoFit/>
          </a:bodyPr>
          <a:lstStyle/>
          <a:p>
            <a:pPr>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News release</a:t>
            </a:r>
          </a:p>
          <a:p>
            <a:pPr marL="342900" indent="-342900">
              <a:spcAft>
                <a:spcPts val="600"/>
              </a:spcAft>
              <a:buClr>
                <a:srgbClr val="3878CF"/>
              </a:buClr>
              <a:buFont typeface="Wingdings" panose="05000000000000000000" pitchFamily="2" charset="2"/>
              <a:buChar char="v"/>
            </a:pPr>
            <a:r>
              <a:rPr lang="en-US" sz="2400" dirty="0"/>
              <a:t>Interview with Records Staff or PIO</a:t>
            </a:r>
          </a:p>
          <a:p>
            <a:pPr marL="342900" indent="-342900">
              <a:spcAft>
                <a:spcPts val="600"/>
              </a:spcAft>
              <a:buClr>
                <a:srgbClr val="3878CF"/>
              </a:buClr>
              <a:buFont typeface="Wingdings" panose="05000000000000000000" pitchFamily="2" charset="2"/>
              <a:buChar char="v"/>
            </a:pPr>
            <a:r>
              <a:rPr lang="en-US" sz="2400" dirty="0"/>
              <a:t>Policy or protocols that offers staff direction</a:t>
            </a:r>
          </a:p>
        </p:txBody>
      </p:sp>
    </p:spTree>
    <p:extLst>
      <p:ext uri="{BB962C8B-B14F-4D97-AF65-F5344CB8AC3E}">
        <p14:creationId xmlns:p14="http://schemas.microsoft.com/office/powerpoint/2010/main" val="30556444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382000" cy="1371600"/>
          </a:xfrm>
        </p:spPr>
        <p:txBody>
          <a:bodyPr/>
          <a:lstStyle/>
          <a:p>
            <a:r>
              <a:rPr lang="en-US" sz="3600" dirty="0"/>
              <a:t>Records Management 5.9</a:t>
            </a:r>
            <a:br>
              <a:rPr lang="en-US" sz="3600" dirty="0"/>
            </a:br>
            <a:r>
              <a:rPr lang="en-US" sz="3600" dirty="0"/>
              <a:t>Sex Offender Community Notifications</a:t>
            </a:r>
          </a:p>
        </p:txBody>
      </p:sp>
      <p:sp>
        <p:nvSpPr>
          <p:cNvPr id="3" name="Slide Number Placeholder 2"/>
          <p:cNvSpPr>
            <a:spLocks noGrp="1"/>
          </p:cNvSpPr>
          <p:nvPr>
            <p:ph type="sldNum" sz="quarter" idx="12"/>
          </p:nvPr>
        </p:nvSpPr>
        <p:spPr/>
        <p:txBody>
          <a:bodyPr/>
          <a:lstStyle/>
          <a:p>
            <a:fld id="{E652699A-549B-45A1-BA81-4020695B5A36}" type="slidenum">
              <a:rPr lang="en-US" smtClean="0"/>
              <a:pPr/>
              <a:t>44</a:t>
            </a:fld>
            <a:endParaRPr lang="en-US" dirty="0"/>
          </a:p>
        </p:txBody>
      </p:sp>
      <p:sp>
        <p:nvSpPr>
          <p:cNvPr id="4" name="Subtitle 2"/>
          <p:cNvSpPr txBox="1">
            <a:spLocks/>
          </p:cNvSpPr>
          <p:nvPr/>
        </p:nvSpPr>
        <p:spPr>
          <a:xfrm>
            <a:off x="495300" y="1981200"/>
            <a:ext cx="8001000" cy="1143000"/>
          </a:xfrm>
          <a:prstGeom prst="rect">
            <a:avLst/>
          </a:prstGeom>
        </p:spPr>
        <p:txBody>
          <a:bodyPr>
            <a:normAutofit fontScale="92500"/>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sz="3000" b="1" cap="small" dirty="0">
                <a:solidFill>
                  <a:srgbClr val="000000"/>
                </a:solidFill>
              </a:rPr>
              <a:t>The agency has policy and procedures for community notifications of registered sex offenders.</a:t>
            </a:r>
          </a:p>
          <a:p>
            <a:endParaRPr lang="en-US" dirty="0">
              <a:solidFill>
                <a:srgbClr val="000000"/>
              </a:solidFill>
            </a:endParaRPr>
          </a:p>
        </p:txBody>
      </p:sp>
      <p:sp>
        <p:nvSpPr>
          <p:cNvPr id="5" name="TextBox 4"/>
          <p:cNvSpPr txBox="1"/>
          <p:nvPr/>
        </p:nvSpPr>
        <p:spPr>
          <a:xfrm>
            <a:off x="1040353" y="3429000"/>
            <a:ext cx="7215693" cy="2697341"/>
          </a:xfrm>
          <a:prstGeom prst="rect">
            <a:avLst/>
          </a:prstGeom>
          <a:noFill/>
          <a:ln w="12700">
            <a:noFill/>
            <a:prstDash val="sysDot"/>
          </a:ln>
        </p:spPr>
        <p:txBody>
          <a:bodyPr wrap="none" rtlCol="0">
            <a:spAutoFit/>
          </a:bodyPr>
          <a:lstStyle/>
          <a:p>
            <a:pPr>
              <a:spcAft>
                <a:spcPts val="600"/>
              </a:spcAft>
            </a:pPr>
            <a:r>
              <a:rPr lang="en-US" sz="2400" b="1" cap="small" dirty="0"/>
              <a:t>Evidence/Proof of Compliance </a:t>
            </a:r>
          </a:p>
          <a:p>
            <a:pPr marL="342900" indent="-342900">
              <a:lnSpc>
                <a:spcPct val="150000"/>
              </a:lnSpc>
              <a:buClr>
                <a:srgbClr val="3878CF"/>
              </a:buClr>
              <a:buFont typeface="Wingdings" panose="05000000000000000000" pitchFamily="2" charset="2"/>
              <a:buChar char="v"/>
            </a:pPr>
            <a:r>
              <a:rPr lang="en-US" sz="2400" dirty="0"/>
              <a:t>Policy or procedures that offers staff direction</a:t>
            </a:r>
          </a:p>
          <a:p>
            <a:pPr marL="342900" indent="-342900">
              <a:lnSpc>
                <a:spcPct val="150000"/>
              </a:lnSpc>
              <a:buClr>
                <a:srgbClr val="3878CF"/>
              </a:buClr>
              <a:buFont typeface="Wingdings" panose="05000000000000000000" pitchFamily="2" charset="2"/>
              <a:buChar char="v"/>
            </a:pPr>
            <a:r>
              <a:rPr lang="en-US" sz="2400" dirty="0"/>
              <a:t>Sex offender notification or bulletin in file</a:t>
            </a:r>
          </a:p>
          <a:p>
            <a:pPr marL="342900" indent="-342900">
              <a:lnSpc>
                <a:spcPct val="150000"/>
              </a:lnSpc>
              <a:buClr>
                <a:srgbClr val="3878CF"/>
              </a:buClr>
              <a:buFont typeface="Wingdings" panose="05000000000000000000" pitchFamily="2" charset="2"/>
              <a:buChar char="v"/>
            </a:pPr>
            <a:r>
              <a:rPr lang="en-US" sz="2400" dirty="0"/>
              <a:t>Interview with Staff responsible for RSO management</a:t>
            </a:r>
          </a:p>
          <a:p>
            <a:pPr marL="342900" indent="-342900">
              <a:lnSpc>
                <a:spcPct val="150000"/>
              </a:lnSpc>
              <a:buClr>
                <a:srgbClr val="3878CF"/>
              </a:buClr>
              <a:buFont typeface="Wingdings" panose="05000000000000000000" pitchFamily="2" charset="2"/>
              <a:buChar char="v"/>
            </a:pPr>
            <a:r>
              <a:rPr lang="en-US" sz="2400" dirty="0"/>
              <a:t>Memo to file if handled by local Sheriffs Office</a:t>
            </a:r>
          </a:p>
        </p:txBody>
      </p:sp>
    </p:spTree>
    <p:extLst>
      <p:ext uri="{BB962C8B-B14F-4D97-AF65-F5344CB8AC3E}">
        <p14:creationId xmlns:p14="http://schemas.microsoft.com/office/powerpoint/2010/main" val="36749784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lstStyle/>
          <a:p>
            <a:r>
              <a:rPr lang="en-US" sz="3600" dirty="0"/>
              <a:t>Records Management 5.10</a:t>
            </a:r>
            <a:br>
              <a:rPr lang="en-US" sz="3600" dirty="0"/>
            </a:br>
            <a:r>
              <a:rPr lang="en-US" sz="3600" dirty="0"/>
              <a:t>Missing Persons</a:t>
            </a:r>
          </a:p>
        </p:txBody>
      </p:sp>
      <p:sp>
        <p:nvSpPr>
          <p:cNvPr id="3" name="Slide Number Placeholder 2"/>
          <p:cNvSpPr>
            <a:spLocks noGrp="1"/>
          </p:cNvSpPr>
          <p:nvPr>
            <p:ph type="sldNum" sz="quarter" idx="12"/>
          </p:nvPr>
        </p:nvSpPr>
        <p:spPr/>
        <p:txBody>
          <a:bodyPr/>
          <a:lstStyle/>
          <a:p>
            <a:fld id="{E652699A-549B-45A1-BA81-4020695B5A36}" type="slidenum">
              <a:rPr lang="en-US" smtClean="0"/>
              <a:pPr/>
              <a:t>45</a:t>
            </a:fld>
            <a:endParaRPr lang="en-US" dirty="0"/>
          </a:p>
        </p:txBody>
      </p:sp>
      <p:sp>
        <p:nvSpPr>
          <p:cNvPr id="4" name="Subtitle 2"/>
          <p:cNvSpPr txBox="1">
            <a:spLocks/>
          </p:cNvSpPr>
          <p:nvPr/>
        </p:nvSpPr>
        <p:spPr>
          <a:xfrm>
            <a:off x="609600" y="1905000"/>
            <a:ext cx="7620000" cy="2057400"/>
          </a:xfrm>
          <a:prstGeom prst="rect">
            <a:avLst/>
          </a:prstGeom>
        </p:spPr>
        <p:txBody>
          <a:bodyPr>
            <a:normAutofit lnSpcReduction="10000"/>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US" b="1" cap="small" dirty="0">
                <a:solidFill>
                  <a:srgbClr val="000000"/>
                </a:solidFill>
              </a:rPr>
              <a:t>The agency has policy and procedures for investigating and verifying missing persons, including updating ACCESS databases with additional identifying features as they become available.</a:t>
            </a:r>
          </a:p>
          <a:p>
            <a:endParaRPr lang="en-US" dirty="0">
              <a:solidFill>
                <a:srgbClr val="000000"/>
              </a:solidFill>
            </a:endParaRPr>
          </a:p>
        </p:txBody>
      </p:sp>
      <p:sp>
        <p:nvSpPr>
          <p:cNvPr id="5" name="TextBox 4"/>
          <p:cNvSpPr txBox="1"/>
          <p:nvPr/>
        </p:nvSpPr>
        <p:spPr>
          <a:xfrm>
            <a:off x="685800" y="4267200"/>
            <a:ext cx="7543800" cy="1831271"/>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 </a:t>
            </a:r>
          </a:p>
          <a:p>
            <a:pPr marL="342900" indent="-342900">
              <a:buClr>
                <a:srgbClr val="3878CF"/>
              </a:buClr>
              <a:buFont typeface="Wingdings" panose="05000000000000000000" pitchFamily="2" charset="2"/>
              <a:buChar char="v"/>
            </a:pPr>
            <a:r>
              <a:rPr lang="en-US" sz="2400" dirty="0"/>
              <a:t>Policy or protocols that offers staff direction on investigation, monitoring and follow up.</a:t>
            </a:r>
          </a:p>
          <a:p>
            <a:pPr marL="342900" indent="-342900">
              <a:lnSpc>
                <a:spcPct val="150000"/>
              </a:lnSpc>
              <a:spcAft>
                <a:spcPts val="600"/>
              </a:spcAft>
              <a:buClr>
                <a:srgbClr val="3878CF"/>
              </a:buClr>
              <a:buFont typeface="Wingdings" panose="05000000000000000000" pitchFamily="2" charset="2"/>
              <a:buChar char="v"/>
            </a:pPr>
            <a:r>
              <a:rPr lang="en-US" sz="2400" dirty="0"/>
              <a:t>Missing Persons Report</a:t>
            </a:r>
          </a:p>
        </p:txBody>
      </p:sp>
    </p:spTree>
    <p:extLst>
      <p:ext uri="{BB962C8B-B14F-4D97-AF65-F5344CB8AC3E}">
        <p14:creationId xmlns:p14="http://schemas.microsoft.com/office/powerpoint/2010/main" val="2840837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lstStyle/>
          <a:p>
            <a:r>
              <a:rPr lang="en-US" sz="3600" dirty="0"/>
              <a:t>Records Management 5.11</a:t>
            </a:r>
            <a:br>
              <a:rPr lang="en-US" sz="3600" dirty="0"/>
            </a:br>
            <a:r>
              <a:rPr lang="en-US" sz="3600" dirty="0"/>
              <a:t>Vehicle Impounds</a:t>
            </a:r>
          </a:p>
        </p:txBody>
      </p:sp>
      <p:sp>
        <p:nvSpPr>
          <p:cNvPr id="3" name="Slide Number Placeholder 2"/>
          <p:cNvSpPr>
            <a:spLocks noGrp="1"/>
          </p:cNvSpPr>
          <p:nvPr>
            <p:ph type="sldNum" sz="quarter" idx="12"/>
          </p:nvPr>
        </p:nvSpPr>
        <p:spPr/>
        <p:txBody>
          <a:bodyPr/>
          <a:lstStyle/>
          <a:p>
            <a:fld id="{E652699A-549B-45A1-BA81-4020695B5A36}" type="slidenum">
              <a:rPr lang="en-US" smtClean="0"/>
              <a:pPr/>
              <a:t>46</a:t>
            </a:fld>
            <a:endParaRPr lang="en-US" dirty="0"/>
          </a:p>
        </p:txBody>
      </p:sp>
      <p:sp>
        <p:nvSpPr>
          <p:cNvPr id="4" name="Subtitle 2"/>
          <p:cNvSpPr txBox="1">
            <a:spLocks/>
          </p:cNvSpPr>
          <p:nvPr/>
        </p:nvSpPr>
        <p:spPr>
          <a:xfrm>
            <a:off x="457200" y="1930400"/>
            <a:ext cx="7391400" cy="2209800"/>
          </a:xfrm>
          <a:prstGeom prst="rect">
            <a:avLst/>
          </a:prstGeom>
        </p:spPr>
        <p:txBody>
          <a:bodyPr>
            <a:normAutofit fontScale="85000" lnSpcReduction="10000"/>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lnSpc>
                <a:spcPct val="120000"/>
              </a:lnSpc>
              <a:spcAft>
                <a:spcPts val="600"/>
              </a:spcAft>
              <a:buNone/>
            </a:pPr>
            <a:r>
              <a:rPr lang="en-US" sz="2800" b="1" cap="all" dirty="0">
                <a:solidFill>
                  <a:srgbClr val="000000"/>
                </a:solidFill>
              </a:rPr>
              <a:t>The agency has policy and procedures for:</a:t>
            </a:r>
          </a:p>
          <a:p>
            <a:pPr marL="800100" lvl="1" indent="-457200">
              <a:lnSpc>
                <a:spcPct val="120000"/>
              </a:lnSpc>
              <a:spcAft>
                <a:spcPts val="600"/>
              </a:spcAft>
              <a:buClr>
                <a:srgbClr val="3878CF"/>
              </a:buClr>
              <a:buFont typeface="Wingdings" panose="05000000000000000000" pitchFamily="2" charset="2"/>
              <a:buChar char="v"/>
            </a:pPr>
            <a:r>
              <a:rPr lang="en-US" sz="2800" b="1" cap="all" dirty="0">
                <a:solidFill>
                  <a:srgbClr val="000000"/>
                </a:solidFill>
              </a:rPr>
              <a:t>The lawful impounding of vehicles</a:t>
            </a:r>
          </a:p>
          <a:p>
            <a:pPr marL="800100" lvl="1" indent="-457200">
              <a:buClr>
                <a:srgbClr val="3878CF"/>
              </a:buClr>
              <a:buFont typeface="Wingdings" panose="05000000000000000000" pitchFamily="2" charset="2"/>
              <a:buChar char="v"/>
            </a:pPr>
            <a:r>
              <a:rPr lang="en-US" sz="2800" b="1" cap="all" dirty="0">
                <a:solidFill>
                  <a:srgbClr val="000000"/>
                </a:solidFill>
              </a:rPr>
              <a:t>The recovery of stolen vehicles, to </a:t>
            </a:r>
            <a:br>
              <a:rPr lang="en-US" sz="2800" b="1" cap="all" dirty="0"/>
            </a:br>
            <a:r>
              <a:rPr lang="en-US" sz="2800" b="1" u="sng" cap="all" dirty="0">
                <a:solidFill>
                  <a:srgbClr val="FF0000"/>
                </a:solidFill>
              </a:rPr>
              <a:t>include attempts to notify vehicle owners</a:t>
            </a:r>
            <a:endParaRPr lang="en-US" dirty="0"/>
          </a:p>
        </p:txBody>
      </p:sp>
      <p:sp>
        <p:nvSpPr>
          <p:cNvPr id="5" name="TextBox 4"/>
          <p:cNvSpPr txBox="1"/>
          <p:nvPr/>
        </p:nvSpPr>
        <p:spPr>
          <a:xfrm>
            <a:off x="919800" y="4470400"/>
            <a:ext cx="7304399" cy="1677382"/>
          </a:xfrm>
          <a:prstGeom prst="rect">
            <a:avLst/>
          </a:prstGeom>
          <a:noFill/>
          <a:ln w="12700">
            <a:noFill/>
            <a:prstDash val="sysDot"/>
          </a:ln>
        </p:spPr>
        <p:txBody>
          <a:bodyPr wrap="square" rtlCol="0">
            <a:spAutoFit/>
          </a:bodyPr>
          <a:lstStyle/>
          <a:p>
            <a:pPr>
              <a:spcAft>
                <a:spcPts val="600"/>
              </a:spcAft>
            </a:pPr>
            <a:r>
              <a:rPr lang="en-US" sz="2200" b="1" cap="small" dirty="0"/>
              <a:t>Evidence/Proof of Compliance </a:t>
            </a:r>
          </a:p>
          <a:p>
            <a:pPr marL="285750" indent="-285750">
              <a:spcAft>
                <a:spcPts val="600"/>
              </a:spcAft>
              <a:buClr>
                <a:srgbClr val="3878CF"/>
              </a:buClr>
              <a:buFont typeface="Wingdings" panose="05000000000000000000" pitchFamily="2" charset="2"/>
              <a:buChar char="§"/>
            </a:pPr>
            <a:r>
              <a:rPr lang="en-US" sz="2200" dirty="0"/>
              <a:t>Copy of stolen recovery report including owner notification</a:t>
            </a:r>
          </a:p>
          <a:p>
            <a:pPr marL="285750" indent="-285750">
              <a:spcAft>
                <a:spcPts val="600"/>
              </a:spcAft>
              <a:buClr>
                <a:srgbClr val="3878CF"/>
              </a:buClr>
              <a:buFont typeface="Wingdings" panose="05000000000000000000" pitchFamily="2" charset="2"/>
              <a:buChar char="§"/>
            </a:pPr>
            <a:r>
              <a:rPr lang="en-US" sz="2200" dirty="0"/>
              <a:t>Policy or protocols that offers staff direction</a:t>
            </a:r>
          </a:p>
          <a:p>
            <a:pPr marL="285750" indent="-285750">
              <a:spcAft>
                <a:spcPts val="600"/>
              </a:spcAft>
              <a:buClr>
                <a:srgbClr val="3878CF"/>
              </a:buClr>
              <a:buFont typeface="Wingdings" panose="05000000000000000000" pitchFamily="2" charset="2"/>
              <a:buChar char="§"/>
            </a:pPr>
            <a:r>
              <a:rPr lang="en-US" sz="2200" dirty="0"/>
              <a:t>Interviews with Records or Sworn staff</a:t>
            </a:r>
          </a:p>
        </p:txBody>
      </p:sp>
    </p:spTree>
    <p:extLst>
      <p:ext uri="{BB962C8B-B14F-4D97-AF65-F5344CB8AC3E}">
        <p14:creationId xmlns:p14="http://schemas.microsoft.com/office/powerpoint/2010/main" val="1710914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401128"/>
          </a:xfrm>
        </p:spPr>
        <p:txBody>
          <a:bodyPr/>
          <a:lstStyle/>
          <a:p>
            <a:r>
              <a:rPr lang="en-US" sz="3600" dirty="0"/>
              <a:t>Records Management 5.12</a:t>
            </a:r>
            <a:br>
              <a:rPr lang="en-US" sz="3600" dirty="0"/>
            </a:br>
            <a:r>
              <a:rPr lang="en-US" sz="3600" dirty="0"/>
              <a:t>Uniform Crime Reporting</a:t>
            </a:r>
          </a:p>
        </p:txBody>
      </p:sp>
      <p:sp>
        <p:nvSpPr>
          <p:cNvPr id="3" name="Slide Number Placeholder 2"/>
          <p:cNvSpPr>
            <a:spLocks noGrp="1"/>
          </p:cNvSpPr>
          <p:nvPr>
            <p:ph type="sldNum" sz="quarter" idx="12"/>
          </p:nvPr>
        </p:nvSpPr>
        <p:spPr/>
        <p:txBody>
          <a:bodyPr/>
          <a:lstStyle/>
          <a:p>
            <a:fld id="{E652699A-549B-45A1-BA81-4020695B5A36}" type="slidenum">
              <a:rPr lang="en-US" smtClean="0"/>
              <a:pPr/>
              <a:t>47</a:t>
            </a:fld>
            <a:endParaRPr lang="en-US" dirty="0"/>
          </a:p>
        </p:txBody>
      </p:sp>
      <p:sp>
        <p:nvSpPr>
          <p:cNvPr id="5" name="TextBox 4"/>
          <p:cNvSpPr txBox="1"/>
          <p:nvPr/>
        </p:nvSpPr>
        <p:spPr>
          <a:xfrm>
            <a:off x="762000" y="4343400"/>
            <a:ext cx="6057901" cy="1354217"/>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Copy of UCR or NIBRS report to WASPC</a:t>
            </a:r>
          </a:p>
          <a:p>
            <a:pPr marL="342900" indent="-342900">
              <a:spcAft>
                <a:spcPts val="600"/>
              </a:spcAft>
              <a:buClr>
                <a:srgbClr val="3878CF"/>
              </a:buClr>
              <a:buFont typeface="Wingdings" panose="05000000000000000000" pitchFamily="2" charset="2"/>
              <a:buChar char="v"/>
            </a:pPr>
            <a:r>
              <a:rPr lang="en-US" sz="2400" dirty="0"/>
              <a:t>Copy of waiver or extension from WASPC</a:t>
            </a:r>
          </a:p>
        </p:txBody>
      </p:sp>
      <p:sp>
        <p:nvSpPr>
          <p:cNvPr id="7" name="TextBox 6"/>
          <p:cNvSpPr txBox="1"/>
          <p:nvPr/>
        </p:nvSpPr>
        <p:spPr>
          <a:xfrm>
            <a:off x="533400" y="2209800"/>
            <a:ext cx="8077200" cy="1015663"/>
          </a:xfrm>
          <a:prstGeom prst="rect">
            <a:avLst/>
          </a:prstGeom>
          <a:noFill/>
        </p:spPr>
        <p:txBody>
          <a:bodyPr wrap="square" rtlCol="0">
            <a:spAutoFit/>
          </a:bodyPr>
          <a:lstStyle/>
          <a:p>
            <a:r>
              <a:rPr lang="en-US" sz="3000" b="1" dirty="0"/>
              <a:t>T</a:t>
            </a:r>
            <a:r>
              <a:rPr lang="en-US" sz="3000" b="1" cap="small" dirty="0"/>
              <a:t>he agency participates in Uniform Crime Reporting and/or NIBRS by reporting to WASPC as required.</a:t>
            </a:r>
            <a:endParaRPr lang="en-US" sz="3000" b="1" dirty="0"/>
          </a:p>
        </p:txBody>
      </p:sp>
    </p:spTree>
    <p:extLst>
      <p:ext uri="{BB962C8B-B14F-4D97-AF65-F5344CB8AC3E}">
        <p14:creationId xmlns:p14="http://schemas.microsoft.com/office/powerpoint/2010/main" val="39667382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524000"/>
          </a:xfrm>
        </p:spPr>
        <p:txBody>
          <a:bodyPr/>
          <a:lstStyle/>
          <a:p>
            <a:r>
              <a:rPr lang="en-US" sz="3600" dirty="0"/>
              <a:t>Information Technology 6.1</a:t>
            </a:r>
            <a:br>
              <a:rPr lang="en-US" sz="3600" dirty="0"/>
            </a:br>
            <a:r>
              <a:rPr lang="en-US" sz="3600" dirty="0"/>
              <a:t>Electronic File Security</a:t>
            </a:r>
          </a:p>
        </p:txBody>
      </p:sp>
      <p:sp>
        <p:nvSpPr>
          <p:cNvPr id="3" name="Slide Number Placeholder 2"/>
          <p:cNvSpPr>
            <a:spLocks noGrp="1"/>
          </p:cNvSpPr>
          <p:nvPr>
            <p:ph type="sldNum" sz="quarter" idx="12"/>
          </p:nvPr>
        </p:nvSpPr>
        <p:spPr/>
        <p:txBody>
          <a:bodyPr/>
          <a:lstStyle/>
          <a:p>
            <a:fld id="{E652699A-549B-45A1-BA81-4020695B5A36}" type="slidenum">
              <a:rPr lang="en-US" smtClean="0"/>
              <a:pPr/>
              <a:t>48</a:t>
            </a:fld>
            <a:endParaRPr lang="en-US" dirty="0"/>
          </a:p>
        </p:txBody>
      </p:sp>
      <p:sp>
        <p:nvSpPr>
          <p:cNvPr id="4" name="Subtitle 2"/>
          <p:cNvSpPr txBox="1">
            <a:spLocks/>
          </p:cNvSpPr>
          <p:nvPr/>
        </p:nvSpPr>
        <p:spPr>
          <a:xfrm>
            <a:off x="609600" y="1828800"/>
            <a:ext cx="7467598" cy="1981200"/>
          </a:xfrm>
          <a:prstGeom prst="rect">
            <a:avLst/>
          </a:prstGeom>
        </p:spPr>
        <p:txBody>
          <a:bodyPr>
            <a:no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sz="3000" b="1" cap="small" dirty="0">
                <a:solidFill>
                  <a:srgbClr val="000000"/>
                </a:solidFill>
              </a:rPr>
              <a:t>Access to the agency’s computer system is secure with restricted access to those who are authorized and who have passed background investigation</a:t>
            </a:r>
            <a:r>
              <a:rPr lang="en-US" b="1" cap="all" dirty="0">
                <a:solidFill>
                  <a:srgbClr val="000000"/>
                </a:solidFill>
              </a:rPr>
              <a:t>.</a:t>
            </a:r>
            <a:endParaRPr lang="en-US" dirty="0"/>
          </a:p>
        </p:txBody>
      </p:sp>
      <p:sp>
        <p:nvSpPr>
          <p:cNvPr id="5" name="TextBox 4"/>
          <p:cNvSpPr txBox="1"/>
          <p:nvPr/>
        </p:nvSpPr>
        <p:spPr>
          <a:xfrm>
            <a:off x="762000" y="3962400"/>
            <a:ext cx="7086600" cy="2354491"/>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285750" indent="-285750">
              <a:spcAft>
                <a:spcPts val="1200"/>
              </a:spcAft>
              <a:buClr>
                <a:srgbClr val="3878CF"/>
              </a:buClr>
              <a:buFont typeface="Wingdings" panose="05000000000000000000" pitchFamily="2" charset="2"/>
              <a:buChar char="v"/>
            </a:pPr>
            <a:r>
              <a:rPr lang="en-US" sz="2400" dirty="0"/>
              <a:t>Interview with Records and/or IT staff; confirm background investigation</a:t>
            </a:r>
          </a:p>
          <a:p>
            <a:pPr marL="285750" indent="-285750">
              <a:spcAft>
                <a:spcPts val="600"/>
              </a:spcAft>
              <a:buClr>
                <a:srgbClr val="3878CF"/>
              </a:buClr>
              <a:buFont typeface="Wingdings" panose="05000000000000000000" pitchFamily="2" charset="2"/>
              <a:buChar char="v"/>
            </a:pPr>
            <a:r>
              <a:rPr lang="en-US" sz="2400" dirty="0"/>
              <a:t>Physical inspection of server room or photo in file if off site</a:t>
            </a:r>
          </a:p>
        </p:txBody>
      </p:sp>
    </p:spTree>
    <p:extLst>
      <p:ext uri="{BB962C8B-B14F-4D97-AF65-F5344CB8AC3E}">
        <p14:creationId xmlns:p14="http://schemas.microsoft.com/office/powerpoint/2010/main" val="7964069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normAutofit/>
          </a:bodyPr>
          <a:lstStyle/>
          <a:p>
            <a:pPr>
              <a:lnSpc>
                <a:spcPct val="100000"/>
              </a:lnSpc>
              <a:spcAft>
                <a:spcPts val="1200"/>
              </a:spcAft>
            </a:pPr>
            <a:r>
              <a:rPr lang="en-US" sz="3600" dirty="0">
                <a:latin typeface="+mj-lt"/>
              </a:rPr>
              <a:t>Information Technology 6.2</a:t>
            </a:r>
            <a:br>
              <a:rPr lang="en-US" sz="3600" dirty="0">
                <a:latin typeface="+mj-lt"/>
              </a:rPr>
            </a:br>
            <a:r>
              <a:rPr lang="en-US" sz="3600" dirty="0">
                <a:latin typeface="+mj-lt"/>
              </a:rPr>
              <a:t>ACCESS/CJIS Compliance</a:t>
            </a:r>
            <a:r>
              <a:rPr lang="en-US" sz="3600" dirty="0">
                <a:latin typeface="+mn-lt"/>
              </a:rPr>
              <a:t>	</a:t>
            </a:r>
          </a:p>
        </p:txBody>
      </p:sp>
      <p:sp>
        <p:nvSpPr>
          <p:cNvPr id="3" name="Subtitle 2"/>
          <p:cNvSpPr>
            <a:spLocks noGrp="1"/>
          </p:cNvSpPr>
          <p:nvPr>
            <p:ph type="subTitle" idx="4294967295"/>
          </p:nvPr>
        </p:nvSpPr>
        <p:spPr>
          <a:xfrm>
            <a:off x="871136" y="1803400"/>
            <a:ext cx="6934200" cy="2133600"/>
          </a:xfrm>
        </p:spPr>
        <p:txBody>
          <a:bodyPr>
            <a:normAutofit/>
          </a:bodyPr>
          <a:lstStyle/>
          <a:p>
            <a:pPr marL="0" indent="0">
              <a:lnSpc>
                <a:spcPct val="100000"/>
              </a:lnSpc>
              <a:spcAft>
                <a:spcPts val="600"/>
              </a:spcAft>
              <a:buNone/>
            </a:pPr>
            <a:r>
              <a:rPr lang="en-US" sz="2800" b="1" cap="small" dirty="0">
                <a:solidFill>
                  <a:srgbClr val="000000"/>
                </a:solidFill>
              </a:rPr>
              <a:t>The agency can show 100% compliance or that it has made corrections to comply with any ACCESS/CJIS findings from the previous technical triennial audit and/or FBI audit.</a:t>
            </a:r>
          </a:p>
        </p:txBody>
      </p:sp>
      <p:sp>
        <p:nvSpPr>
          <p:cNvPr id="4" name="TextBox 3"/>
          <p:cNvSpPr txBox="1"/>
          <p:nvPr/>
        </p:nvSpPr>
        <p:spPr>
          <a:xfrm>
            <a:off x="871136" y="4140200"/>
            <a:ext cx="6085672" cy="1985159"/>
          </a:xfrm>
          <a:prstGeom prst="rect">
            <a:avLst/>
          </a:prstGeom>
          <a:noFill/>
          <a:ln w="12700">
            <a:noFill/>
            <a:prstDash val="sysDot"/>
          </a:ln>
        </p:spPr>
        <p:txBody>
          <a:bodyPr wrap="square" rtlCol="0">
            <a:spAutoFit/>
          </a:bodyPr>
          <a:lstStyle/>
          <a:p>
            <a:pPr>
              <a:spcAft>
                <a:spcPts val="600"/>
              </a:spcAft>
            </a:pPr>
            <a:r>
              <a:rPr lang="en-US" sz="2400" b="1" cap="small" dirty="0"/>
              <a:t>Evidence/Proof of Compliance </a:t>
            </a:r>
          </a:p>
          <a:p>
            <a:pPr marL="342900" indent="-342900">
              <a:lnSpc>
                <a:spcPct val="150000"/>
              </a:lnSpc>
              <a:spcAft>
                <a:spcPts val="1200"/>
              </a:spcAft>
              <a:buClr>
                <a:srgbClr val="3878CF"/>
              </a:buClr>
              <a:buFont typeface="Wingdings" panose="05000000000000000000" pitchFamily="2" charset="2"/>
              <a:buChar char="v"/>
            </a:pPr>
            <a:r>
              <a:rPr lang="en-US" sz="2400" dirty="0"/>
              <a:t>Copy of </a:t>
            </a:r>
            <a:r>
              <a:rPr lang="en-US" sz="2400" b="1" dirty="0"/>
              <a:t>CJIS*</a:t>
            </a:r>
            <a:r>
              <a:rPr lang="en-US" sz="2400" dirty="0"/>
              <a:t> security audit certificate</a:t>
            </a:r>
          </a:p>
          <a:p>
            <a:pPr marL="342900" indent="-342900">
              <a:spcAft>
                <a:spcPts val="600"/>
              </a:spcAft>
              <a:buClr>
                <a:srgbClr val="3878CF"/>
              </a:buClr>
              <a:buFont typeface="Wingdings" panose="05000000000000000000" pitchFamily="2" charset="2"/>
              <a:buChar char="v"/>
            </a:pPr>
            <a:r>
              <a:rPr lang="en-US" sz="2400" b="1" dirty="0"/>
              <a:t>* </a:t>
            </a:r>
            <a:r>
              <a:rPr lang="en-US" sz="2400" b="1" dirty="0">
                <a:solidFill>
                  <a:srgbClr val="FF0000"/>
                </a:solidFill>
              </a:rPr>
              <a:t>This is a different audit than the ACCESS</a:t>
            </a:r>
            <a:br>
              <a:rPr lang="en-US" sz="2400" b="1" dirty="0">
                <a:solidFill>
                  <a:srgbClr val="FF0000"/>
                </a:solidFill>
              </a:rPr>
            </a:br>
            <a:r>
              <a:rPr lang="en-US" sz="2400" b="1" dirty="0">
                <a:solidFill>
                  <a:srgbClr val="FF0000"/>
                </a:solidFill>
              </a:rPr>
              <a:t>    business audit</a:t>
            </a:r>
          </a:p>
        </p:txBody>
      </p:sp>
    </p:spTree>
    <p:extLst>
      <p:ext uri="{BB962C8B-B14F-4D97-AF65-F5344CB8AC3E}">
        <p14:creationId xmlns:p14="http://schemas.microsoft.com/office/powerpoint/2010/main" val="3029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382000" cy="1143000"/>
          </a:xfrm>
        </p:spPr>
        <p:txBody>
          <a:bodyPr/>
          <a:lstStyle/>
          <a:p>
            <a:pPr algn="ctr"/>
            <a:r>
              <a:rPr lang="en-US" sz="3600" dirty="0"/>
              <a:t>WASPC Accreditation Program </a:t>
            </a:r>
            <a:br>
              <a:rPr lang="en-US" sz="3600" dirty="0"/>
            </a:br>
            <a:r>
              <a:rPr lang="en-US" sz="3600" dirty="0"/>
              <a:t>Standards Review </a:t>
            </a:r>
          </a:p>
        </p:txBody>
      </p:sp>
      <p:sp>
        <p:nvSpPr>
          <p:cNvPr id="3" name="Slide Number Placeholder 2"/>
          <p:cNvSpPr>
            <a:spLocks noGrp="1"/>
          </p:cNvSpPr>
          <p:nvPr>
            <p:ph type="sldNum" sz="quarter" idx="12"/>
          </p:nvPr>
        </p:nvSpPr>
        <p:spPr/>
        <p:txBody>
          <a:bodyPr/>
          <a:lstStyle/>
          <a:p>
            <a:fld id="{E652699A-549B-45A1-BA81-4020695B5A36}" type="slidenum">
              <a:rPr lang="en-US" smtClean="0"/>
              <a:pPr/>
              <a:t>5</a:t>
            </a:fld>
            <a:endParaRPr lang="en-US" dirty="0"/>
          </a:p>
        </p:txBody>
      </p:sp>
      <p:sp>
        <p:nvSpPr>
          <p:cNvPr id="4" name="Subtitle 2"/>
          <p:cNvSpPr txBox="1">
            <a:spLocks/>
          </p:cNvSpPr>
          <p:nvPr/>
        </p:nvSpPr>
        <p:spPr>
          <a:xfrm>
            <a:off x="685800" y="1524000"/>
            <a:ext cx="7924800" cy="4953000"/>
          </a:xfrm>
          <a:prstGeom prst="rect">
            <a:avLst/>
          </a:prstGeom>
        </p:spPr>
        <p:txBody>
          <a:bodyPr>
            <a:normAutofit fontScale="25000" lnSpcReduction="20000"/>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Aft>
                <a:spcPts val="1200"/>
              </a:spcAft>
              <a:buClr>
                <a:schemeClr val="accent1"/>
              </a:buClr>
              <a:buSzPct val="85000"/>
              <a:buNone/>
            </a:pPr>
            <a:r>
              <a:rPr lang="en-US" sz="8800" b="1" dirty="0">
                <a:solidFill>
                  <a:schemeClr val="tx1"/>
                </a:solidFill>
              </a:rPr>
              <a:t>Today’s presentation</a:t>
            </a:r>
          </a:p>
          <a:p>
            <a:pPr marL="342900" lvl="1" indent="-342900">
              <a:spcAft>
                <a:spcPts val="1200"/>
              </a:spcAft>
              <a:buClr>
                <a:srgbClr val="3878CF"/>
              </a:buClr>
              <a:buSzPct val="85000"/>
              <a:buFont typeface="Wingdings" panose="05000000000000000000" pitchFamily="2" charset="2"/>
              <a:buChar char="v"/>
            </a:pPr>
            <a:r>
              <a:rPr lang="en-US" sz="8800" dirty="0">
                <a:solidFill>
                  <a:schemeClr val="tx1"/>
                </a:solidFill>
                <a:sym typeface="Wingdings" pitchFamily="2" charset="2"/>
              </a:rPr>
              <a:t>Items to look for in presentation:</a:t>
            </a:r>
          </a:p>
          <a:p>
            <a:pPr marL="800100" lvl="2" indent="-342900">
              <a:lnSpc>
                <a:spcPct val="120000"/>
              </a:lnSpc>
              <a:spcBef>
                <a:spcPts val="0"/>
              </a:spcBef>
              <a:buClr>
                <a:srgbClr val="3878CF"/>
              </a:buClr>
              <a:buSzPct val="85000"/>
              <a:buFont typeface="Wingdings" panose="05000000000000000000" pitchFamily="2" charset="2"/>
              <a:buChar char="§"/>
            </a:pPr>
            <a:r>
              <a:rPr lang="en-US" sz="8800" dirty="0">
                <a:solidFill>
                  <a:schemeClr val="tx1"/>
                </a:solidFill>
                <a:sym typeface="Wingdings" pitchFamily="2" charset="2"/>
              </a:rPr>
              <a:t>Proofs are prioritized in each text box below the </a:t>
            </a:r>
            <a:br>
              <a:rPr lang="en-US" sz="8800" dirty="0">
                <a:solidFill>
                  <a:schemeClr val="tx1"/>
                </a:solidFill>
                <a:sym typeface="Wingdings" pitchFamily="2" charset="2"/>
              </a:rPr>
            </a:br>
            <a:r>
              <a:rPr lang="en-US" sz="8800" dirty="0">
                <a:solidFill>
                  <a:schemeClr val="tx1"/>
                </a:solidFill>
                <a:sym typeface="Wingdings" pitchFamily="2" charset="2"/>
              </a:rPr>
              <a:t>standard (top is the best proof, bottom not as strong). </a:t>
            </a:r>
          </a:p>
          <a:p>
            <a:pPr marL="800100" lvl="2" indent="-342900">
              <a:lnSpc>
                <a:spcPct val="120000"/>
              </a:lnSpc>
              <a:spcBef>
                <a:spcPts val="0"/>
              </a:spcBef>
              <a:buClr>
                <a:srgbClr val="3878CF"/>
              </a:buClr>
              <a:buSzPct val="85000"/>
              <a:buFont typeface="Wingdings" panose="05000000000000000000" pitchFamily="2" charset="2"/>
              <a:buChar char="§"/>
            </a:pPr>
            <a:r>
              <a:rPr lang="en-US" sz="8800" dirty="0">
                <a:solidFill>
                  <a:srgbClr val="FF0000"/>
                </a:solidFill>
                <a:sym typeface="Wingdings" pitchFamily="2" charset="2"/>
              </a:rPr>
              <a:t>Policy requirements? </a:t>
            </a:r>
          </a:p>
          <a:p>
            <a:pPr marL="800100" lvl="2" indent="-342900">
              <a:lnSpc>
                <a:spcPct val="120000"/>
              </a:lnSpc>
              <a:spcBef>
                <a:spcPts val="0"/>
              </a:spcBef>
              <a:buClr>
                <a:srgbClr val="3878CF"/>
              </a:buClr>
              <a:buSzPct val="85000"/>
              <a:buFont typeface="Wingdings" panose="05000000000000000000" pitchFamily="2" charset="2"/>
              <a:buChar char="§"/>
            </a:pPr>
            <a:r>
              <a:rPr lang="en-US" sz="8800" dirty="0">
                <a:solidFill>
                  <a:srgbClr val="FF0000"/>
                </a:solidFill>
                <a:sym typeface="Wingdings" pitchFamily="2" charset="2"/>
              </a:rPr>
              <a:t>Purpose Statements are NOT enforceable, guiding language.</a:t>
            </a:r>
          </a:p>
          <a:p>
            <a:pPr marL="342900" lvl="1" indent="-342900">
              <a:spcAft>
                <a:spcPts val="1200"/>
              </a:spcAft>
              <a:buClr>
                <a:srgbClr val="3878CF"/>
              </a:buClr>
              <a:buSzPct val="85000"/>
              <a:buFont typeface="Wingdings" panose="05000000000000000000" pitchFamily="2" charset="2"/>
              <a:buChar char="v"/>
            </a:pPr>
            <a:r>
              <a:rPr lang="en-US" sz="8800" dirty="0">
                <a:solidFill>
                  <a:schemeClr val="tx1"/>
                </a:solidFill>
                <a:sym typeface="Wingdings" pitchFamily="2" charset="2"/>
              </a:rPr>
              <a:t>Two questions for each standard</a:t>
            </a:r>
          </a:p>
          <a:p>
            <a:pPr marL="800100" lvl="2" indent="-342900">
              <a:lnSpc>
                <a:spcPct val="120000"/>
              </a:lnSpc>
              <a:spcBef>
                <a:spcPts val="0"/>
              </a:spcBef>
              <a:buClr>
                <a:srgbClr val="3878CF"/>
              </a:buClr>
              <a:buSzPct val="85000"/>
              <a:buFont typeface="Wingdings" panose="05000000000000000000" pitchFamily="2" charset="2"/>
              <a:buChar char="§"/>
            </a:pPr>
            <a:r>
              <a:rPr lang="en-US" sz="8800" dirty="0">
                <a:solidFill>
                  <a:schemeClr val="tx1"/>
                </a:solidFill>
                <a:sym typeface="Wingdings" pitchFamily="2" charset="2"/>
              </a:rPr>
              <a:t>Does the agency(policy, procedure, protocol, etc.) meet the WASPC standard?</a:t>
            </a:r>
          </a:p>
          <a:p>
            <a:pPr marL="800100" lvl="2" indent="-342900">
              <a:lnSpc>
                <a:spcPct val="120000"/>
              </a:lnSpc>
              <a:spcBef>
                <a:spcPts val="0"/>
              </a:spcBef>
              <a:spcAft>
                <a:spcPts val="1200"/>
              </a:spcAft>
              <a:buClr>
                <a:srgbClr val="3878CF"/>
              </a:buClr>
              <a:buSzPct val="85000"/>
              <a:buFont typeface="Wingdings" panose="05000000000000000000" pitchFamily="2" charset="2"/>
              <a:buChar char="§"/>
            </a:pPr>
            <a:r>
              <a:rPr lang="en-US" sz="8800" dirty="0">
                <a:solidFill>
                  <a:schemeClr val="tx1"/>
                </a:solidFill>
                <a:sym typeface="Wingdings" pitchFamily="2" charset="2"/>
              </a:rPr>
              <a:t>Does the agency have proof that they follow their own policy, procedure, guideline?</a:t>
            </a:r>
          </a:p>
          <a:p>
            <a:pPr marL="514350" lvl="1" indent="-457200">
              <a:lnSpc>
                <a:spcPct val="120000"/>
              </a:lnSpc>
              <a:spcBef>
                <a:spcPts val="0"/>
              </a:spcBef>
              <a:buClr>
                <a:srgbClr val="3878CF"/>
              </a:buClr>
              <a:buSzPct val="85000"/>
              <a:buFont typeface="Wingdings" panose="05000000000000000000" pitchFamily="2" charset="2"/>
              <a:buChar char="v"/>
            </a:pPr>
            <a:r>
              <a:rPr lang="en-US" sz="8800" dirty="0">
                <a:solidFill>
                  <a:srgbClr val="000000"/>
                </a:solidFill>
                <a:sym typeface="Wingdings" pitchFamily="2" charset="2"/>
              </a:rPr>
              <a:t>Jail Standards </a:t>
            </a:r>
            <a:r>
              <a:rPr lang="en-US" sz="8800">
                <a:solidFill>
                  <a:srgbClr val="000000"/>
                </a:solidFill>
                <a:sym typeface="Wingdings" pitchFamily="2" charset="2"/>
              </a:rPr>
              <a:t>are similar to </a:t>
            </a:r>
            <a:r>
              <a:rPr lang="en-US" sz="8800" dirty="0">
                <a:solidFill>
                  <a:srgbClr val="000000"/>
                </a:solidFill>
                <a:sym typeface="Wingdings" pitchFamily="2" charset="2"/>
              </a:rPr>
              <a:t>Ops standards through Chapter 14</a:t>
            </a:r>
          </a:p>
          <a:p>
            <a:pPr marL="342900" lvl="1" indent="-342900">
              <a:buClr>
                <a:schemeClr val="accent1"/>
              </a:buClr>
              <a:buSzPct val="85000"/>
              <a:buFont typeface="Arial" pitchFamily="34" charset="0"/>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19703657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normAutofit/>
          </a:bodyPr>
          <a:lstStyle/>
          <a:p>
            <a:pPr>
              <a:lnSpc>
                <a:spcPct val="100000"/>
              </a:lnSpc>
              <a:spcAft>
                <a:spcPts val="1200"/>
              </a:spcAft>
            </a:pPr>
            <a:r>
              <a:rPr lang="en-US" sz="3600" dirty="0">
                <a:latin typeface="+mn-lt"/>
              </a:rPr>
              <a:t>Information Technology 6.3</a:t>
            </a:r>
            <a:br>
              <a:rPr lang="en-US" sz="3600" dirty="0">
                <a:latin typeface="+mn-lt"/>
              </a:rPr>
            </a:br>
            <a:r>
              <a:rPr lang="en-US" sz="3600" dirty="0">
                <a:latin typeface="+mn-lt"/>
              </a:rPr>
              <a:t>Use of Agency Technology</a:t>
            </a:r>
          </a:p>
        </p:txBody>
      </p:sp>
      <p:sp>
        <p:nvSpPr>
          <p:cNvPr id="3" name="Subtitle 2"/>
          <p:cNvSpPr>
            <a:spLocks noGrp="1"/>
          </p:cNvSpPr>
          <p:nvPr>
            <p:ph type="subTitle" idx="4294967295"/>
          </p:nvPr>
        </p:nvSpPr>
        <p:spPr>
          <a:xfrm>
            <a:off x="1371600" y="2286000"/>
            <a:ext cx="6400800" cy="990600"/>
          </a:xfrm>
        </p:spPr>
        <p:txBody>
          <a:bodyPr>
            <a:normAutofit fontScale="25000" lnSpcReduction="20000"/>
          </a:bodyPr>
          <a:lstStyle/>
          <a:p>
            <a:pPr marL="0" indent="0">
              <a:lnSpc>
                <a:spcPct val="100000"/>
              </a:lnSpc>
              <a:spcAft>
                <a:spcPts val="600"/>
              </a:spcAft>
              <a:buNone/>
            </a:pPr>
            <a:r>
              <a:rPr lang="en-US" sz="12000" b="1" cap="small" dirty="0">
                <a:solidFill>
                  <a:srgbClr val="000000"/>
                </a:solidFill>
              </a:rPr>
              <a:t>The agency has policies governing appropriate use of agency technology.</a:t>
            </a:r>
          </a:p>
          <a:p>
            <a:endParaRPr lang="en-US" dirty="0">
              <a:solidFill>
                <a:srgbClr val="000000"/>
              </a:solidFill>
            </a:endParaRPr>
          </a:p>
        </p:txBody>
      </p:sp>
      <p:sp>
        <p:nvSpPr>
          <p:cNvPr id="4" name="TextBox 3"/>
          <p:cNvSpPr txBox="1"/>
          <p:nvPr/>
        </p:nvSpPr>
        <p:spPr>
          <a:xfrm>
            <a:off x="1028700" y="3886200"/>
            <a:ext cx="7086600" cy="1985159"/>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285750" indent="-285750">
              <a:spcAft>
                <a:spcPts val="1200"/>
              </a:spcAft>
              <a:buClr>
                <a:srgbClr val="3878CF"/>
              </a:buClr>
              <a:buFont typeface="Wingdings" panose="05000000000000000000" pitchFamily="2" charset="2"/>
              <a:buChar char="v"/>
            </a:pPr>
            <a:r>
              <a:rPr lang="en-US" sz="2400" dirty="0"/>
              <a:t>Policy or protocols in place that guide use of agency technology</a:t>
            </a:r>
          </a:p>
          <a:p>
            <a:pPr marL="285750" indent="-285750">
              <a:spcAft>
                <a:spcPts val="600"/>
              </a:spcAft>
              <a:buClr>
                <a:srgbClr val="3878CF"/>
              </a:buClr>
              <a:buFont typeface="Wingdings" panose="05000000000000000000" pitchFamily="2" charset="2"/>
              <a:buChar char="v"/>
            </a:pPr>
            <a:r>
              <a:rPr lang="en-US" sz="2400" dirty="0"/>
              <a:t>Redacted investigation summary or memo to file</a:t>
            </a:r>
          </a:p>
        </p:txBody>
      </p:sp>
    </p:spTree>
    <p:extLst>
      <p:ext uri="{BB962C8B-B14F-4D97-AF65-F5344CB8AC3E}">
        <p14:creationId xmlns:p14="http://schemas.microsoft.com/office/powerpoint/2010/main" val="2329848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normAutofit/>
          </a:bodyPr>
          <a:lstStyle/>
          <a:p>
            <a:pPr>
              <a:lnSpc>
                <a:spcPct val="100000"/>
              </a:lnSpc>
              <a:spcAft>
                <a:spcPts val="1200"/>
              </a:spcAft>
            </a:pPr>
            <a:r>
              <a:rPr lang="en-US" sz="3600" dirty="0">
                <a:latin typeface="+mn-lt"/>
              </a:rPr>
              <a:t>Information Technology 6.4</a:t>
            </a:r>
            <a:br>
              <a:rPr lang="en-US" sz="3600" dirty="0">
                <a:latin typeface="+mn-lt"/>
              </a:rPr>
            </a:br>
            <a:r>
              <a:rPr lang="en-US" sz="3600" dirty="0">
                <a:latin typeface="+mn-lt"/>
              </a:rPr>
              <a:t>Software Security</a:t>
            </a:r>
          </a:p>
        </p:txBody>
      </p:sp>
      <p:sp>
        <p:nvSpPr>
          <p:cNvPr id="3" name="Subtitle 2"/>
          <p:cNvSpPr>
            <a:spLocks noGrp="1"/>
          </p:cNvSpPr>
          <p:nvPr>
            <p:ph type="subTitle" idx="4294967295"/>
          </p:nvPr>
        </p:nvSpPr>
        <p:spPr>
          <a:xfrm>
            <a:off x="685800" y="1828800"/>
            <a:ext cx="7124700" cy="1905000"/>
          </a:xfrm>
        </p:spPr>
        <p:txBody>
          <a:bodyPr>
            <a:noAutofit/>
          </a:bodyPr>
          <a:lstStyle/>
          <a:p>
            <a:pPr marL="0" indent="0">
              <a:lnSpc>
                <a:spcPct val="100000"/>
              </a:lnSpc>
              <a:spcBef>
                <a:spcPts val="0"/>
              </a:spcBef>
              <a:buNone/>
            </a:pPr>
            <a:r>
              <a:rPr lang="en-US" b="1" cap="small" dirty="0">
                <a:solidFill>
                  <a:srgbClr val="000000"/>
                </a:solidFill>
              </a:rPr>
              <a:t>Each fixed and mobile computer workstation has an up-to-date copy of agency-approved, security software installed and running while the equipment is in use.</a:t>
            </a:r>
          </a:p>
          <a:p>
            <a:endParaRPr lang="en-US" dirty="0">
              <a:solidFill>
                <a:srgbClr val="000000"/>
              </a:solidFill>
            </a:endParaRPr>
          </a:p>
        </p:txBody>
      </p:sp>
      <p:sp>
        <p:nvSpPr>
          <p:cNvPr id="4" name="TextBox 3"/>
          <p:cNvSpPr txBox="1"/>
          <p:nvPr/>
        </p:nvSpPr>
        <p:spPr>
          <a:xfrm>
            <a:off x="781050" y="4114800"/>
            <a:ext cx="6934200" cy="1985159"/>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Record of security software (invoice, receipt, etc.)</a:t>
            </a:r>
          </a:p>
          <a:p>
            <a:pPr marL="342900" indent="-342900">
              <a:spcAft>
                <a:spcPts val="600"/>
              </a:spcAft>
              <a:buClr>
                <a:srgbClr val="3878CF"/>
              </a:buClr>
              <a:buFont typeface="Wingdings" panose="05000000000000000000" pitchFamily="2" charset="2"/>
              <a:buChar char="v"/>
            </a:pPr>
            <a:r>
              <a:rPr lang="en-US" sz="2400" dirty="0"/>
              <a:t>Interview with Records or IT staff</a:t>
            </a:r>
          </a:p>
          <a:p>
            <a:pPr marL="342900" indent="-342900">
              <a:spcAft>
                <a:spcPts val="600"/>
              </a:spcAft>
              <a:buClr>
                <a:srgbClr val="3878CF"/>
              </a:buClr>
              <a:buFont typeface="Wingdings" panose="05000000000000000000" pitchFamily="2" charset="2"/>
              <a:buChar char="v"/>
            </a:pPr>
            <a:r>
              <a:rPr lang="en-US" sz="2400" dirty="0"/>
              <a:t>Visual inspection of local workstation or MDC</a:t>
            </a:r>
          </a:p>
        </p:txBody>
      </p:sp>
    </p:spTree>
    <p:extLst>
      <p:ext uri="{BB962C8B-B14F-4D97-AF65-F5344CB8AC3E}">
        <p14:creationId xmlns:p14="http://schemas.microsoft.com/office/powerpoint/2010/main" val="1437105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normAutofit/>
          </a:bodyPr>
          <a:lstStyle/>
          <a:p>
            <a:pPr>
              <a:lnSpc>
                <a:spcPct val="100000"/>
              </a:lnSpc>
              <a:spcAft>
                <a:spcPts val="1200"/>
              </a:spcAft>
            </a:pPr>
            <a:r>
              <a:rPr lang="en-US" sz="3600" dirty="0">
                <a:latin typeface="+mn-lt"/>
              </a:rPr>
              <a:t>Information Technology 6.5</a:t>
            </a:r>
            <a:br>
              <a:rPr lang="en-US" sz="3600" dirty="0">
                <a:latin typeface="+mn-lt"/>
              </a:rPr>
            </a:br>
            <a:r>
              <a:rPr lang="en-US" sz="3600" dirty="0">
                <a:latin typeface="+mn-lt"/>
              </a:rPr>
              <a:t>Database Back Up</a:t>
            </a:r>
          </a:p>
        </p:txBody>
      </p:sp>
      <p:sp>
        <p:nvSpPr>
          <p:cNvPr id="3" name="Subtitle 2"/>
          <p:cNvSpPr>
            <a:spLocks noGrp="1"/>
          </p:cNvSpPr>
          <p:nvPr>
            <p:ph type="subTitle" idx="4294967295"/>
          </p:nvPr>
        </p:nvSpPr>
        <p:spPr>
          <a:xfrm>
            <a:off x="914401" y="1828800"/>
            <a:ext cx="7315198" cy="1963615"/>
          </a:xfrm>
        </p:spPr>
        <p:txBody>
          <a:bodyPr>
            <a:normAutofit/>
          </a:bodyPr>
          <a:lstStyle/>
          <a:p>
            <a:pPr marL="0" indent="0">
              <a:lnSpc>
                <a:spcPts val="3600"/>
              </a:lnSpc>
              <a:spcBef>
                <a:spcPts val="0"/>
              </a:spcBef>
              <a:buNone/>
            </a:pPr>
            <a:r>
              <a:rPr lang="en-US" sz="3000" b="1" cap="small" dirty="0">
                <a:solidFill>
                  <a:srgbClr val="000000"/>
                </a:solidFill>
              </a:rPr>
              <a:t>Electronic information is routinely backed-up at least once a week. Back-up data is kept in secure storage and is completely destroyed when no longer needed.</a:t>
            </a:r>
          </a:p>
          <a:p>
            <a:endParaRPr lang="en-US" dirty="0">
              <a:solidFill>
                <a:srgbClr val="000000"/>
              </a:solidFill>
            </a:endParaRPr>
          </a:p>
        </p:txBody>
      </p:sp>
      <p:sp>
        <p:nvSpPr>
          <p:cNvPr id="4" name="TextBox 3"/>
          <p:cNvSpPr txBox="1"/>
          <p:nvPr/>
        </p:nvSpPr>
        <p:spPr>
          <a:xfrm>
            <a:off x="807604" y="4003430"/>
            <a:ext cx="7528792" cy="2354491"/>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 </a:t>
            </a:r>
          </a:p>
          <a:p>
            <a:pPr marL="342900" indent="-342900">
              <a:spcAft>
                <a:spcPts val="400"/>
              </a:spcAft>
              <a:buClr>
                <a:srgbClr val="3878CF"/>
              </a:buClr>
              <a:buFont typeface="Wingdings" panose="05000000000000000000" pitchFamily="2" charset="2"/>
              <a:buChar char="v"/>
            </a:pPr>
            <a:r>
              <a:rPr lang="en-US" sz="2400" dirty="0"/>
              <a:t>Memo to file indicating back up and destruction process</a:t>
            </a:r>
          </a:p>
          <a:p>
            <a:pPr marL="342900" indent="-342900">
              <a:spcAft>
                <a:spcPts val="400"/>
              </a:spcAft>
              <a:buClr>
                <a:srgbClr val="3878CF"/>
              </a:buClr>
              <a:buFont typeface="Wingdings" panose="05000000000000000000" pitchFamily="2" charset="2"/>
              <a:buChar char="v"/>
            </a:pPr>
            <a:r>
              <a:rPr lang="en-US" sz="2400" dirty="0"/>
              <a:t>Interview with IT staff</a:t>
            </a:r>
          </a:p>
          <a:p>
            <a:pPr marL="342900" indent="-342900">
              <a:spcAft>
                <a:spcPts val="400"/>
              </a:spcAft>
              <a:buClr>
                <a:srgbClr val="3878CF"/>
              </a:buClr>
              <a:buFont typeface="Wingdings" panose="05000000000000000000" pitchFamily="2" charset="2"/>
              <a:buChar char="v"/>
            </a:pPr>
            <a:r>
              <a:rPr lang="en-US" sz="2400" dirty="0"/>
              <a:t>Record/document frequency of backups</a:t>
            </a:r>
          </a:p>
          <a:p>
            <a:pPr marL="342900" indent="-342900">
              <a:spcAft>
                <a:spcPts val="400"/>
              </a:spcAft>
              <a:buClr>
                <a:srgbClr val="3878CF"/>
              </a:buClr>
              <a:buFont typeface="Wingdings" panose="05000000000000000000" pitchFamily="2" charset="2"/>
              <a:buChar char="v"/>
            </a:pPr>
            <a:r>
              <a:rPr lang="en-US" sz="2400" dirty="0"/>
              <a:t>Any documentation or destruction log – if available</a:t>
            </a:r>
          </a:p>
        </p:txBody>
      </p:sp>
    </p:spTree>
    <p:extLst>
      <p:ext uri="{BB962C8B-B14F-4D97-AF65-F5344CB8AC3E}">
        <p14:creationId xmlns:p14="http://schemas.microsoft.com/office/powerpoint/2010/main" val="3286480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2057400"/>
          </a:xfrm>
        </p:spPr>
        <p:txBody>
          <a:bodyPr>
            <a:normAutofit/>
          </a:bodyPr>
          <a:lstStyle/>
          <a:p>
            <a:pPr>
              <a:lnSpc>
                <a:spcPct val="100000"/>
              </a:lnSpc>
              <a:spcAft>
                <a:spcPts val="1200"/>
              </a:spcAft>
            </a:pPr>
            <a:r>
              <a:rPr lang="en-US" sz="3600" dirty="0">
                <a:latin typeface="+mn-lt"/>
              </a:rPr>
              <a:t>Unusual Occurrences 7.1</a:t>
            </a:r>
            <a:br>
              <a:rPr lang="en-US" sz="3600" dirty="0">
                <a:latin typeface="+mn-lt"/>
              </a:rPr>
            </a:br>
            <a:r>
              <a:rPr lang="en-US" sz="3600" dirty="0">
                <a:latin typeface="+mn-lt"/>
              </a:rPr>
              <a:t>National Incident Management </a:t>
            </a:r>
            <a:br>
              <a:rPr lang="en-US" sz="3600" dirty="0">
                <a:latin typeface="+mn-lt"/>
              </a:rPr>
            </a:br>
            <a:r>
              <a:rPr lang="en-US" sz="3600" dirty="0">
                <a:latin typeface="+mn-lt"/>
              </a:rPr>
              <a:t>System Training</a:t>
            </a:r>
          </a:p>
        </p:txBody>
      </p:sp>
      <p:sp>
        <p:nvSpPr>
          <p:cNvPr id="3" name="Subtitle 2"/>
          <p:cNvSpPr>
            <a:spLocks noGrp="1"/>
          </p:cNvSpPr>
          <p:nvPr>
            <p:ph type="subTitle" idx="4294967295"/>
          </p:nvPr>
        </p:nvSpPr>
        <p:spPr>
          <a:xfrm>
            <a:off x="952500" y="2209800"/>
            <a:ext cx="7429500" cy="2195146"/>
          </a:xfrm>
        </p:spPr>
        <p:txBody>
          <a:bodyPr>
            <a:normAutofit/>
          </a:bodyPr>
          <a:lstStyle/>
          <a:p>
            <a:pPr marL="0" indent="0">
              <a:lnSpc>
                <a:spcPts val="2880"/>
              </a:lnSpc>
              <a:spcBef>
                <a:spcPts val="0"/>
              </a:spcBef>
              <a:buNone/>
            </a:pPr>
            <a:r>
              <a:rPr lang="en-US" sz="2600" b="1" cap="small" dirty="0">
                <a:solidFill>
                  <a:srgbClr val="000000"/>
                </a:solidFill>
              </a:rPr>
              <a:t>Every sworn member of the agency has completed the National Incident Management System introductory training course(s).</a:t>
            </a:r>
          </a:p>
          <a:p>
            <a:pPr marL="0" indent="0">
              <a:buNone/>
            </a:pPr>
            <a:r>
              <a:rPr lang="en-US" sz="2200" i="1" dirty="0">
                <a:solidFill>
                  <a:srgbClr val="000000"/>
                </a:solidFill>
              </a:rPr>
              <a:t>Purpose: To ensure all sworn personnel has completed both IS700 and ICS100</a:t>
            </a:r>
          </a:p>
          <a:p>
            <a:endParaRPr lang="en-US" dirty="0">
              <a:solidFill>
                <a:srgbClr val="000000"/>
              </a:solidFill>
            </a:endParaRPr>
          </a:p>
          <a:p>
            <a:endParaRPr lang="en-US" dirty="0">
              <a:solidFill>
                <a:srgbClr val="000000"/>
              </a:solidFill>
            </a:endParaRPr>
          </a:p>
        </p:txBody>
      </p:sp>
      <p:sp>
        <p:nvSpPr>
          <p:cNvPr id="4" name="TextBox 3"/>
          <p:cNvSpPr txBox="1"/>
          <p:nvPr/>
        </p:nvSpPr>
        <p:spPr>
          <a:xfrm>
            <a:off x="939800" y="4417646"/>
            <a:ext cx="7829550" cy="1908215"/>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285750" indent="-285750">
              <a:spcAft>
                <a:spcPts val="600"/>
              </a:spcAft>
              <a:buClr>
                <a:srgbClr val="3878CF"/>
              </a:buClr>
              <a:buFont typeface="Wingdings" panose="05000000000000000000" pitchFamily="2" charset="2"/>
              <a:buChar char="v"/>
            </a:pPr>
            <a:r>
              <a:rPr lang="en-US" sz="2400" dirty="0"/>
              <a:t>Training roster/spreadsheet indicating </a:t>
            </a:r>
            <a:r>
              <a:rPr lang="en-US" sz="2400" dirty="0">
                <a:solidFill>
                  <a:srgbClr val="FF0000"/>
                </a:solidFill>
              </a:rPr>
              <a:t>ICS 100 </a:t>
            </a:r>
            <a:r>
              <a:rPr lang="en-US" sz="2400" u="sng" dirty="0">
                <a:solidFill>
                  <a:srgbClr val="FF0000"/>
                </a:solidFill>
              </a:rPr>
              <a:t>and</a:t>
            </a:r>
            <a:r>
              <a:rPr lang="en-US" sz="2400" dirty="0">
                <a:solidFill>
                  <a:srgbClr val="FF0000"/>
                </a:solidFill>
              </a:rPr>
              <a:t> IS 700 </a:t>
            </a:r>
            <a:br>
              <a:rPr lang="en-US" sz="2400" dirty="0">
                <a:solidFill>
                  <a:srgbClr val="FF0000"/>
                </a:solidFill>
              </a:rPr>
            </a:br>
            <a:r>
              <a:rPr lang="en-US" sz="2400" dirty="0"/>
              <a:t>by all sworn members.  </a:t>
            </a:r>
          </a:p>
          <a:p>
            <a:pPr marL="285750" indent="-285750">
              <a:spcAft>
                <a:spcPts val="600"/>
              </a:spcAft>
              <a:buClr>
                <a:srgbClr val="3878CF"/>
              </a:buClr>
              <a:buFont typeface="Wingdings" panose="05000000000000000000" pitchFamily="2" charset="2"/>
              <a:buChar char="v"/>
            </a:pPr>
            <a:r>
              <a:rPr lang="en-US" sz="2400" dirty="0"/>
              <a:t>Representative samples of certificates</a:t>
            </a:r>
          </a:p>
        </p:txBody>
      </p:sp>
    </p:spTree>
    <p:extLst>
      <p:ext uri="{BB962C8B-B14F-4D97-AF65-F5344CB8AC3E}">
        <p14:creationId xmlns:p14="http://schemas.microsoft.com/office/powerpoint/2010/main" val="6898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00000"/>
              </a:lnSpc>
              <a:spcAft>
                <a:spcPts val="1200"/>
              </a:spcAft>
            </a:pPr>
            <a:r>
              <a:rPr lang="en-US" sz="3600" dirty="0">
                <a:latin typeface="+mj-lt"/>
              </a:rPr>
              <a:t>Unusual Occurrences 7.2</a:t>
            </a:r>
            <a:br>
              <a:rPr lang="en-US" sz="3600" dirty="0">
                <a:latin typeface="+mj-lt"/>
              </a:rPr>
            </a:br>
            <a:r>
              <a:rPr lang="en-US" sz="3600" dirty="0">
                <a:latin typeface="+mj-lt"/>
              </a:rPr>
              <a:t>Natural and Man-Made Disaster Plans</a:t>
            </a:r>
          </a:p>
        </p:txBody>
      </p:sp>
      <p:sp>
        <p:nvSpPr>
          <p:cNvPr id="3" name="Subtitle 2"/>
          <p:cNvSpPr>
            <a:spLocks noGrp="1"/>
          </p:cNvSpPr>
          <p:nvPr>
            <p:ph type="subTitle" idx="4294967295"/>
          </p:nvPr>
        </p:nvSpPr>
        <p:spPr>
          <a:xfrm>
            <a:off x="976311" y="1981200"/>
            <a:ext cx="7191375" cy="1905000"/>
          </a:xfrm>
        </p:spPr>
        <p:txBody>
          <a:bodyPr>
            <a:normAutofit/>
          </a:bodyPr>
          <a:lstStyle/>
          <a:p>
            <a:pPr marL="0" indent="0" algn="l">
              <a:buNone/>
            </a:pPr>
            <a:r>
              <a:rPr lang="en-US" b="1" cap="small" dirty="0">
                <a:solidFill>
                  <a:srgbClr val="000000"/>
                </a:solidFill>
                <a:latin typeface="Calibri" panose="020F0502020204030204" pitchFamily="34" charset="0"/>
                <a:cs typeface="Calibri" panose="020F0502020204030204" pitchFamily="34" charset="0"/>
              </a:rPr>
              <a:t>The agency has plans for responding to natural and man-made disasters, civil disturbances, and other unusual occurrences</a:t>
            </a:r>
            <a:r>
              <a:rPr lang="en-US" sz="2600" b="1" cap="small" dirty="0">
                <a:solidFill>
                  <a:srgbClr val="000000"/>
                </a:solidFill>
                <a:latin typeface="Calibri" panose="020F0502020204030204" pitchFamily="34" charset="0"/>
                <a:cs typeface="Calibri" panose="020F0502020204030204" pitchFamily="34" charset="0"/>
              </a:rPr>
              <a:t>.</a:t>
            </a:r>
          </a:p>
        </p:txBody>
      </p:sp>
      <p:sp>
        <p:nvSpPr>
          <p:cNvPr id="4" name="TextBox 3"/>
          <p:cNvSpPr txBox="1"/>
          <p:nvPr/>
        </p:nvSpPr>
        <p:spPr>
          <a:xfrm>
            <a:off x="1090610" y="3886200"/>
            <a:ext cx="6962775" cy="1908215"/>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latin typeface="Calibri" panose="020F0502020204030204" pitchFamily="34" charset="0"/>
                <a:cs typeface="Calibri" panose="020F0502020204030204" pitchFamily="34" charset="0"/>
              </a:rPr>
              <a:t>Evidence/Proof of Compliance </a:t>
            </a:r>
          </a:p>
          <a:p>
            <a:pPr marL="285750" indent="-285750">
              <a:spcAft>
                <a:spcPts val="600"/>
              </a:spcAft>
              <a:buClr>
                <a:srgbClr val="3878CF"/>
              </a:buClr>
              <a:buFont typeface="Wingdings" panose="05000000000000000000" pitchFamily="2" charset="2"/>
              <a:buChar char="v"/>
            </a:pPr>
            <a:r>
              <a:rPr lang="en-US" sz="2400" dirty="0">
                <a:latin typeface="Calibri" panose="020F0502020204030204" pitchFamily="34" charset="0"/>
                <a:cs typeface="Calibri" panose="020F0502020204030204" pitchFamily="34" charset="0"/>
              </a:rPr>
              <a:t>Copy of CEMP with law enforcement responsibilities identified</a:t>
            </a:r>
          </a:p>
          <a:p>
            <a:pPr marL="285750" indent="-285750">
              <a:spcAft>
                <a:spcPts val="600"/>
              </a:spcAft>
              <a:buClr>
                <a:srgbClr val="3878CF"/>
              </a:buClr>
              <a:buFont typeface="Wingdings" panose="05000000000000000000" pitchFamily="2" charset="2"/>
              <a:buChar char="v"/>
            </a:pPr>
            <a:r>
              <a:rPr lang="en-US" sz="2400" dirty="0">
                <a:latin typeface="Calibri" panose="020F0502020204030204" pitchFamily="34" charset="0"/>
                <a:cs typeface="Calibri" panose="020F0502020204030204" pitchFamily="34" charset="0"/>
              </a:rPr>
              <a:t>Interview with EMD officer or agency liaison</a:t>
            </a:r>
            <a:endParaRPr lang="en-US" sz="24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9100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normAutofit/>
          </a:bodyPr>
          <a:lstStyle/>
          <a:p>
            <a:pPr>
              <a:lnSpc>
                <a:spcPct val="100000"/>
              </a:lnSpc>
              <a:spcAft>
                <a:spcPts val="1200"/>
              </a:spcAft>
            </a:pPr>
            <a:r>
              <a:rPr lang="en-US" sz="3600" dirty="0">
                <a:latin typeface="+mj-lt"/>
              </a:rPr>
              <a:t>Unusual Occurrences 7.3</a:t>
            </a:r>
            <a:br>
              <a:rPr lang="en-US" sz="3600" dirty="0">
                <a:latin typeface="+mj-lt"/>
              </a:rPr>
            </a:br>
            <a:r>
              <a:rPr lang="en-US" sz="3600" dirty="0">
                <a:latin typeface="+mj-lt"/>
              </a:rPr>
              <a:t>Regional/State Mobilization Planning</a:t>
            </a:r>
          </a:p>
        </p:txBody>
      </p:sp>
      <p:sp>
        <p:nvSpPr>
          <p:cNvPr id="3" name="Subtitle 2"/>
          <p:cNvSpPr>
            <a:spLocks noGrp="1"/>
          </p:cNvSpPr>
          <p:nvPr>
            <p:ph type="subTitle" idx="4294967295"/>
          </p:nvPr>
        </p:nvSpPr>
        <p:spPr>
          <a:xfrm>
            <a:off x="1066800" y="2133600"/>
            <a:ext cx="7239000" cy="1600200"/>
          </a:xfrm>
        </p:spPr>
        <p:txBody>
          <a:bodyPr>
            <a:normAutofit/>
          </a:bodyPr>
          <a:lstStyle/>
          <a:p>
            <a:pPr marL="0" indent="0">
              <a:lnSpc>
                <a:spcPct val="100000"/>
              </a:lnSpc>
              <a:spcAft>
                <a:spcPts val="600"/>
              </a:spcAft>
              <a:buNone/>
            </a:pPr>
            <a:r>
              <a:rPr lang="en-US" b="1" cap="small" dirty="0">
                <a:solidFill>
                  <a:srgbClr val="000000"/>
                </a:solidFill>
              </a:rPr>
              <a:t>The agency works with the County and/or regional agencies in developing a county or regional disaster or emergency response plan.</a:t>
            </a:r>
          </a:p>
        </p:txBody>
      </p:sp>
      <p:sp>
        <p:nvSpPr>
          <p:cNvPr id="4" name="TextBox 3"/>
          <p:cNvSpPr txBox="1"/>
          <p:nvPr/>
        </p:nvSpPr>
        <p:spPr>
          <a:xfrm>
            <a:off x="952500" y="4191000"/>
            <a:ext cx="7543800" cy="2015936"/>
          </a:xfrm>
          <a:prstGeom prst="rect">
            <a:avLst/>
          </a:prstGeom>
          <a:noFill/>
          <a:ln w="12700">
            <a:noFill/>
          </a:ln>
        </p:spPr>
        <p:txBody>
          <a:bodyPr wrap="square" rtlCol="0">
            <a:spAutoFit/>
          </a:bodyPr>
          <a:lstStyle/>
          <a:p>
            <a:pPr marL="285750" indent="-285750">
              <a:spcAft>
                <a:spcPts val="600"/>
              </a:spcAft>
              <a:buClr>
                <a:srgbClr val="3878CF"/>
              </a:buClr>
              <a:buFont typeface="Wingdings" panose="05000000000000000000" pitchFamily="2" charset="2"/>
              <a:buChar char="v"/>
            </a:pPr>
            <a:r>
              <a:rPr lang="en-US" sz="2300" dirty="0"/>
              <a:t>Standard is about </a:t>
            </a:r>
            <a:r>
              <a:rPr lang="en-US" sz="2300" dirty="0">
                <a:solidFill>
                  <a:srgbClr val="FF0000"/>
                </a:solidFill>
              </a:rPr>
              <a:t>regional </a:t>
            </a:r>
            <a:r>
              <a:rPr lang="en-US" sz="2300" dirty="0"/>
              <a:t>collaboration and </a:t>
            </a:r>
            <a:r>
              <a:rPr lang="en-US" sz="2300" dirty="0">
                <a:solidFill>
                  <a:srgbClr val="FF0000"/>
                </a:solidFill>
              </a:rPr>
              <a:t>participation</a:t>
            </a:r>
          </a:p>
          <a:p>
            <a:pPr marL="285750" indent="-285750">
              <a:spcAft>
                <a:spcPts val="600"/>
              </a:spcAft>
              <a:buClr>
                <a:srgbClr val="3878CF"/>
              </a:buClr>
              <a:buFont typeface="Wingdings" panose="05000000000000000000" pitchFamily="2" charset="2"/>
              <a:buChar char="v"/>
            </a:pPr>
            <a:r>
              <a:rPr lang="en-US" sz="2300" dirty="0"/>
              <a:t>Documentation that shows collaboration (training, meetings, exercising) at the Regional level. </a:t>
            </a:r>
          </a:p>
          <a:p>
            <a:pPr marL="285750" indent="-285750">
              <a:spcAft>
                <a:spcPts val="600"/>
              </a:spcAft>
              <a:buClr>
                <a:srgbClr val="3878CF"/>
              </a:buClr>
              <a:buFont typeface="Wingdings" panose="05000000000000000000" pitchFamily="2" charset="2"/>
              <a:buChar char="v"/>
            </a:pPr>
            <a:r>
              <a:rPr lang="en-US" sz="2300" dirty="0"/>
              <a:t>Interview with EMD officer or Command liaison to discuss Regional involvement.</a:t>
            </a:r>
          </a:p>
        </p:txBody>
      </p:sp>
    </p:spTree>
    <p:extLst>
      <p:ext uri="{BB962C8B-B14F-4D97-AF65-F5344CB8AC3E}">
        <p14:creationId xmlns:p14="http://schemas.microsoft.com/office/powerpoint/2010/main" val="3311237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0997" y="381000"/>
            <a:ext cx="8229600" cy="1143000"/>
          </a:xfrm>
        </p:spPr>
        <p:txBody>
          <a:bodyPr>
            <a:noAutofit/>
          </a:bodyPr>
          <a:lstStyle/>
          <a:p>
            <a:pPr>
              <a:lnSpc>
                <a:spcPct val="100000"/>
              </a:lnSpc>
              <a:spcAft>
                <a:spcPts val="1200"/>
              </a:spcAft>
            </a:pPr>
            <a:r>
              <a:rPr lang="en-US" sz="3600" dirty="0">
                <a:latin typeface="+mj-lt"/>
              </a:rPr>
              <a:t>Unusual Occurrences 7.4</a:t>
            </a:r>
            <a:br>
              <a:rPr lang="en-US" sz="3600" dirty="0">
                <a:latin typeface="+mj-lt"/>
              </a:rPr>
            </a:br>
            <a:r>
              <a:rPr lang="en-US" sz="3600" dirty="0">
                <a:latin typeface="+mj-lt"/>
              </a:rPr>
              <a:t>Mutual Aid</a:t>
            </a:r>
          </a:p>
        </p:txBody>
      </p:sp>
      <p:sp>
        <p:nvSpPr>
          <p:cNvPr id="3" name="Subtitle 2"/>
          <p:cNvSpPr>
            <a:spLocks noGrp="1"/>
          </p:cNvSpPr>
          <p:nvPr>
            <p:ph type="subTitle" idx="4294967295"/>
          </p:nvPr>
        </p:nvSpPr>
        <p:spPr>
          <a:xfrm>
            <a:off x="685800" y="2107622"/>
            <a:ext cx="6781800" cy="1118755"/>
          </a:xfrm>
        </p:spPr>
        <p:txBody>
          <a:bodyPr>
            <a:normAutofit/>
          </a:bodyPr>
          <a:lstStyle/>
          <a:p>
            <a:pPr marL="0" indent="0">
              <a:lnSpc>
                <a:spcPct val="100000"/>
              </a:lnSpc>
              <a:spcAft>
                <a:spcPts val="600"/>
              </a:spcAft>
              <a:buNone/>
            </a:pPr>
            <a:r>
              <a:rPr lang="en-US" sz="3000" b="1" cap="small" dirty="0">
                <a:solidFill>
                  <a:srgbClr val="000000"/>
                </a:solidFill>
              </a:rPr>
              <a:t>The agency has a policy for requesting and providing mutual aid.</a:t>
            </a:r>
          </a:p>
          <a:p>
            <a:endParaRPr lang="en-US" dirty="0">
              <a:solidFill>
                <a:srgbClr val="000000"/>
              </a:solidFill>
            </a:endParaRPr>
          </a:p>
        </p:txBody>
      </p:sp>
      <p:sp>
        <p:nvSpPr>
          <p:cNvPr id="5" name="TextBox 4"/>
          <p:cNvSpPr txBox="1"/>
          <p:nvPr/>
        </p:nvSpPr>
        <p:spPr>
          <a:xfrm>
            <a:off x="762000" y="3733800"/>
            <a:ext cx="7083275" cy="2277547"/>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a:t>
            </a:r>
          </a:p>
          <a:p>
            <a:pPr marL="342900" indent="-342900">
              <a:spcAft>
                <a:spcPts val="600"/>
              </a:spcAft>
              <a:buClr>
                <a:srgbClr val="3878CF"/>
              </a:buClr>
              <a:buFont typeface="Wingdings" panose="05000000000000000000" pitchFamily="2" charset="2"/>
              <a:buChar char="v"/>
            </a:pPr>
            <a:r>
              <a:rPr lang="en-US" sz="2400" dirty="0"/>
              <a:t>Policy that complies with standard (NOTE: must cover both prongs of mutual aid).</a:t>
            </a:r>
          </a:p>
          <a:p>
            <a:pPr marL="342900" indent="-342900">
              <a:spcAft>
                <a:spcPts val="600"/>
              </a:spcAft>
              <a:buClr>
                <a:srgbClr val="3878CF"/>
              </a:buClr>
              <a:buFont typeface="Wingdings" panose="05000000000000000000" pitchFamily="2" charset="2"/>
              <a:buChar char="v"/>
            </a:pPr>
            <a:r>
              <a:rPr lang="en-US" sz="2400" dirty="0"/>
              <a:t>After action report or incident reports indicating mutual aid requests or responses</a:t>
            </a:r>
          </a:p>
        </p:txBody>
      </p:sp>
    </p:spTree>
    <p:extLst>
      <p:ext uri="{BB962C8B-B14F-4D97-AF65-F5344CB8AC3E}">
        <p14:creationId xmlns:p14="http://schemas.microsoft.com/office/powerpoint/2010/main" val="1509636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00000"/>
              </a:lnSpc>
              <a:spcAft>
                <a:spcPts val="1200"/>
              </a:spcAft>
            </a:pPr>
            <a:r>
              <a:rPr lang="en-US" sz="3600" dirty="0">
                <a:latin typeface="+mj-lt"/>
              </a:rPr>
              <a:t>Health and Safety 8.1</a:t>
            </a:r>
            <a:br>
              <a:rPr lang="en-US" sz="3600" dirty="0">
                <a:latin typeface="+mj-lt"/>
              </a:rPr>
            </a:br>
            <a:r>
              <a:rPr lang="en-US" sz="3600" dirty="0">
                <a:latin typeface="+mj-lt"/>
              </a:rPr>
              <a:t>Air/Blood Borne Pathogens</a:t>
            </a:r>
          </a:p>
        </p:txBody>
      </p:sp>
      <p:sp>
        <p:nvSpPr>
          <p:cNvPr id="3" name="Subtitle 2"/>
          <p:cNvSpPr>
            <a:spLocks noGrp="1"/>
          </p:cNvSpPr>
          <p:nvPr>
            <p:ph type="subTitle" idx="4294967295"/>
          </p:nvPr>
        </p:nvSpPr>
        <p:spPr>
          <a:xfrm>
            <a:off x="723807" y="2057400"/>
            <a:ext cx="7416923" cy="1295400"/>
          </a:xfrm>
        </p:spPr>
        <p:txBody>
          <a:bodyPr>
            <a:normAutofit fontScale="25000" lnSpcReduction="20000"/>
          </a:bodyPr>
          <a:lstStyle/>
          <a:p>
            <a:pPr marL="0" indent="0">
              <a:lnSpc>
                <a:spcPct val="100000"/>
              </a:lnSpc>
              <a:spcAft>
                <a:spcPts val="600"/>
              </a:spcAft>
              <a:buNone/>
            </a:pPr>
            <a:r>
              <a:rPr lang="en-US" sz="11200" b="1" cap="small" dirty="0">
                <a:solidFill>
                  <a:srgbClr val="000000"/>
                </a:solidFill>
              </a:rPr>
              <a:t>The agency has written guidelines that inform employees of the threats and hazards associated with airborne and blood borne pathogens.</a:t>
            </a:r>
          </a:p>
          <a:p>
            <a:pPr marL="0" lvl="1" indent="0" algn="l">
              <a:buClr>
                <a:schemeClr val="accent1"/>
              </a:buClr>
              <a:buSzPct val="85000"/>
              <a:buNone/>
            </a:pPr>
            <a:endParaRPr lang="en-US" sz="2400" dirty="0">
              <a:solidFill>
                <a:srgbClr val="000000"/>
              </a:solidFill>
            </a:endParaRPr>
          </a:p>
          <a:p>
            <a:pPr marL="0" indent="0" algn="l">
              <a:buNone/>
            </a:pPr>
            <a:endParaRPr lang="en-US" dirty="0">
              <a:solidFill>
                <a:srgbClr val="000000"/>
              </a:solidFill>
            </a:endParaRPr>
          </a:p>
        </p:txBody>
      </p:sp>
      <p:sp>
        <p:nvSpPr>
          <p:cNvPr id="5" name="TextBox 4"/>
          <p:cNvSpPr txBox="1"/>
          <p:nvPr/>
        </p:nvSpPr>
        <p:spPr>
          <a:xfrm>
            <a:off x="863537" y="3581400"/>
            <a:ext cx="7137462" cy="2346796"/>
          </a:xfrm>
          <a:prstGeom prst="rect">
            <a:avLst/>
          </a:prstGeom>
          <a:noFill/>
          <a:ln w="12700">
            <a:noFill/>
            <a:prstDash val="sysDot"/>
          </a:ln>
        </p:spPr>
        <p:txBody>
          <a:bodyPr wrap="square" rtlCol="0">
            <a:spAutoFit/>
          </a:bodyPr>
          <a:lstStyle/>
          <a:p>
            <a:pPr>
              <a:lnSpc>
                <a:spcPct val="150000"/>
              </a:lnSpc>
              <a:spcAft>
                <a:spcPts val="600"/>
              </a:spcAft>
            </a:pPr>
            <a:r>
              <a:rPr lang="en-US" sz="2300" b="1" cap="small" dirty="0"/>
              <a:t>Evidence/Proof of Compliance</a:t>
            </a:r>
          </a:p>
          <a:p>
            <a:pPr marL="285750" indent="-285750">
              <a:spcAft>
                <a:spcPts val="600"/>
              </a:spcAft>
              <a:buClr>
                <a:srgbClr val="3878CF"/>
              </a:buClr>
              <a:buFont typeface="Wingdings" panose="05000000000000000000" pitchFamily="2" charset="2"/>
              <a:buChar char="v"/>
            </a:pPr>
            <a:r>
              <a:rPr lang="en-US" sz="2300" dirty="0"/>
              <a:t>Policy or Exposure Control Plan that supports standard</a:t>
            </a:r>
          </a:p>
          <a:p>
            <a:pPr marL="285750" indent="-285750">
              <a:spcAft>
                <a:spcPts val="600"/>
              </a:spcAft>
              <a:buClr>
                <a:srgbClr val="3878CF"/>
              </a:buClr>
              <a:buFont typeface="Wingdings" panose="05000000000000000000" pitchFamily="2" charset="2"/>
              <a:buChar char="v"/>
            </a:pPr>
            <a:r>
              <a:rPr lang="en-US" sz="2300" dirty="0"/>
              <a:t>Watch for language that calls for training. </a:t>
            </a:r>
          </a:p>
          <a:p>
            <a:pPr marL="742950" lvl="1" indent="-285750">
              <a:spcAft>
                <a:spcPts val="600"/>
              </a:spcAft>
              <a:buFont typeface="Wingdings" panose="05000000000000000000" pitchFamily="2" charset="2"/>
              <a:buChar char="§"/>
            </a:pPr>
            <a:r>
              <a:rPr lang="en-US" sz="2300" dirty="0"/>
              <a:t>If yes? Proof via roster, lesson plan, etc.</a:t>
            </a:r>
          </a:p>
          <a:p>
            <a:pPr marL="285750" indent="-285750">
              <a:spcAft>
                <a:spcPts val="600"/>
              </a:spcAft>
              <a:buClr>
                <a:srgbClr val="3878CF"/>
              </a:buClr>
              <a:buFont typeface="Wingdings" panose="05000000000000000000" pitchFamily="2" charset="2"/>
              <a:buChar char="v"/>
            </a:pPr>
            <a:r>
              <a:rPr lang="en-US" sz="2300" dirty="0"/>
              <a:t>See </a:t>
            </a:r>
            <a:r>
              <a:rPr lang="en-US" sz="2300" b="1" dirty="0">
                <a:solidFill>
                  <a:srgbClr val="FF0000"/>
                </a:solidFill>
              </a:rPr>
              <a:t>WAC 296-823-12005 </a:t>
            </a:r>
            <a:r>
              <a:rPr lang="en-US" sz="2300" b="1" dirty="0"/>
              <a:t>and</a:t>
            </a:r>
            <a:r>
              <a:rPr lang="en-US" sz="2300" b="1" dirty="0">
                <a:solidFill>
                  <a:srgbClr val="FF0000"/>
                </a:solidFill>
              </a:rPr>
              <a:t> 296-823-11010 </a:t>
            </a:r>
          </a:p>
        </p:txBody>
      </p:sp>
    </p:spTree>
    <p:extLst>
      <p:ext uri="{BB962C8B-B14F-4D97-AF65-F5344CB8AC3E}">
        <p14:creationId xmlns:p14="http://schemas.microsoft.com/office/powerpoint/2010/main" val="224695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76646"/>
            <a:ext cx="8229600" cy="1143000"/>
          </a:xfrm>
        </p:spPr>
        <p:txBody>
          <a:bodyPr>
            <a:noAutofit/>
          </a:bodyPr>
          <a:lstStyle/>
          <a:p>
            <a:pPr>
              <a:lnSpc>
                <a:spcPct val="100000"/>
              </a:lnSpc>
              <a:spcAft>
                <a:spcPts val="1200"/>
              </a:spcAft>
            </a:pPr>
            <a:r>
              <a:rPr lang="en-US" sz="3600" dirty="0">
                <a:latin typeface="+mj-lt"/>
              </a:rPr>
              <a:t>Health and Safety 8.2</a:t>
            </a:r>
            <a:br>
              <a:rPr lang="en-US" sz="3600" dirty="0">
                <a:latin typeface="+mj-lt"/>
              </a:rPr>
            </a:br>
            <a:r>
              <a:rPr lang="en-US" sz="3600" dirty="0">
                <a:latin typeface="+mj-lt"/>
              </a:rPr>
              <a:t>Personal Protective Equipment</a:t>
            </a:r>
          </a:p>
        </p:txBody>
      </p:sp>
      <p:sp>
        <p:nvSpPr>
          <p:cNvPr id="3" name="Subtitle 2"/>
          <p:cNvSpPr>
            <a:spLocks noGrp="1"/>
          </p:cNvSpPr>
          <p:nvPr>
            <p:ph type="subTitle" idx="4294967295"/>
          </p:nvPr>
        </p:nvSpPr>
        <p:spPr>
          <a:xfrm>
            <a:off x="571500" y="1676400"/>
            <a:ext cx="7696200" cy="2209800"/>
          </a:xfrm>
        </p:spPr>
        <p:txBody>
          <a:bodyPr>
            <a:noAutofit/>
          </a:bodyPr>
          <a:lstStyle/>
          <a:p>
            <a:pPr marL="0" lvl="1" indent="0">
              <a:spcBef>
                <a:spcPts val="0"/>
              </a:spcBef>
              <a:buClr>
                <a:schemeClr val="accent1"/>
              </a:buClr>
              <a:buSzPct val="85000"/>
              <a:buNone/>
            </a:pPr>
            <a:r>
              <a:rPr lang="en-US" sz="2800" b="1" cap="small" dirty="0">
                <a:solidFill>
                  <a:srgbClr val="000000"/>
                </a:solidFill>
                <a:latin typeface="+mj-lt"/>
              </a:rPr>
              <a:t>The agency provides personal protective equipment, which shall include </a:t>
            </a:r>
            <a:r>
              <a:rPr lang="en-US" sz="2800" b="1" cap="small" dirty="0">
                <a:solidFill>
                  <a:srgbClr val="FF0000"/>
                </a:solidFill>
                <a:latin typeface="+mj-lt"/>
              </a:rPr>
              <a:t>latex gloves (or equivalent), eye protection and protective shoe covers </a:t>
            </a:r>
            <a:r>
              <a:rPr lang="en-US" sz="2800" b="1" cap="small" dirty="0">
                <a:solidFill>
                  <a:srgbClr val="000000"/>
                </a:solidFill>
                <a:latin typeface="+mj-lt"/>
              </a:rPr>
              <a:t>to minimize exposure to potentially infectious materials and objects.</a:t>
            </a:r>
          </a:p>
        </p:txBody>
      </p:sp>
      <p:sp>
        <p:nvSpPr>
          <p:cNvPr id="4" name="TextBox 3"/>
          <p:cNvSpPr txBox="1"/>
          <p:nvPr/>
        </p:nvSpPr>
        <p:spPr>
          <a:xfrm>
            <a:off x="604157" y="3962400"/>
            <a:ext cx="7892097" cy="2346796"/>
          </a:xfrm>
          <a:prstGeom prst="rect">
            <a:avLst/>
          </a:prstGeom>
          <a:noFill/>
          <a:ln w="12700">
            <a:noFill/>
            <a:prstDash val="sysDot"/>
          </a:ln>
        </p:spPr>
        <p:txBody>
          <a:bodyPr wrap="none" rtlCol="0">
            <a:spAutoFit/>
          </a:bodyPr>
          <a:lstStyle/>
          <a:p>
            <a:pPr>
              <a:lnSpc>
                <a:spcPct val="150000"/>
              </a:lnSpc>
              <a:spcAft>
                <a:spcPts val="600"/>
              </a:spcAft>
            </a:pPr>
            <a:r>
              <a:rPr lang="en-US" sz="2300" b="1" cap="small" dirty="0"/>
              <a:t>Evidence/Proof of Compliance</a:t>
            </a:r>
          </a:p>
          <a:p>
            <a:pPr marL="285750" indent="-285750">
              <a:spcAft>
                <a:spcPts val="600"/>
              </a:spcAft>
              <a:buClr>
                <a:srgbClr val="3878CF"/>
              </a:buClr>
              <a:buFont typeface="Wingdings" panose="05000000000000000000" pitchFamily="2" charset="2"/>
              <a:buChar char="v"/>
            </a:pPr>
            <a:r>
              <a:rPr lang="en-US" sz="2300" dirty="0"/>
              <a:t>Inspection of Patrol car</a:t>
            </a:r>
          </a:p>
          <a:p>
            <a:pPr marL="285750" indent="-285750">
              <a:spcAft>
                <a:spcPts val="600"/>
              </a:spcAft>
              <a:buClr>
                <a:srgbClr val="3878CF"/>
              </a:buClr>
              <a:buFont typeface="Wingdings" panose="05000000000000000000" pitchFamily="2" charset="2"/>
              <a:buChar char="v"/>
            </a:pPr>
            <a:r>
              <a:rPr lang="en-US" sz="2300" dirty="0"/>
              <a:t>Ensure agency provides what their policy says</a:t>
            </a:r>
          </a:p>
          <a:p>
            <a:pPr marL="285750" indent="-285750">
              <a:spcAft>
                <a:spcPts val="600"/>
              </a:spcAft>
              <a:buClr>
                <a:srgbClr val="3878CF"/>
              </a:buClr>
              <a:buFont typeface="Wingdings" panose="05000000000000000000" pitchFamily="2" charset="2"/>
              <a:buChar char="v"/>
            </a:pPr>
            <a:r>
              <a:rPr lang="en-US" sz="2300" dirty="0"/>
              <a:t>NOTE: Agency must provide minimum equipment in standard.</a:t>
            </a:r>
          </a:p>
          <a:p>
            <a:pPr marL="285750" indent="-285750">
              <a:spcAft>
                <a:spcPts val="600"/>
              </a:spcAft>
              <a:buFont typeface="Wingdings" panose="05000000000000000000" pitchFamily="2" charset="2"/>
              <a:buChar char="v"/>
            </a:pPr>
            <a:r>
              <a:rPr lang="en-US" sz="2300" dirty="0">
                <a:solidFill>
                  <a:srgbClr val="FF0000"/>
                </a:solidFill>
              </a:rPr>
              <a:t>Be aware of complications with APR’s/Gas Masks</a:t>
            </a:r>
          </a:p>
        </p:txBody>
      </p:sp>
    </p:spTree>
    <p:extLst>
      <p:ext uri="{BB962C8B-B14F-4D97-AF65-F5344CB8AC3E}">
        <p14:creationId xmlns:p14="http://schemas.microsoft.com/office/powerpoint/2010/main" val="13027334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100000"/>
              </a:lnSpc>
              <a:spcAft>
                <a:spcPts val="1200"/>
              </a:spcAft>
            </a:pPr>
            <a:r>
              <a:rPr lang="en-US" sz="3600" dirty="0">
                <a:latin typeface="+mj-lt"/>
              </a:rPr>
              <a:t>Health and Safety 8.3</a:t>
            </a:r>
            <a:br>
              <a:rPr lang="en-US" sz="3600" dirty="0">
                <a:latin typeface="+mj-lt"/>
              </a:rPr>
            </a:br>
            <a:r>
              <a:rPr lang="en-US" sz="3600" dirty="0">
                <a:latin typeface="+mj-lt"/>
              </a:rPr>
              <a:t>Soft Body Armor</a:t>
            </a:r>
          </a:p>
        </p:txBody>
      </p:sp>
      <p:sp>
        <p:nvSpPr>
          <p:cNvPr id="4" name="TextBox 3"/>
          <p:cNvSpPr txBox="1"/>
          <p:nvPr/>
        </p:nvSpPr>
        <p:spPr>
          <a:xfrm>
            <a:off x="1123948" y="4038600"/>
            <a:ext cx="6896101" cy="1985159"/>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a:t>
            </a:r>
          </a:p>
          <a:p>
            <a:pPr marL="285750" indent="-285750">
              <a:spcAft>
                <a:spcPts val="600"/>
              </a:spcAft>
              <a:buClr>
                <a:srgbClr val="3878CF"/>
              </a:buClr>
              <a:buFont typeface="Wingdings" panose="05000000000000000000" pitchFamily="2" charset="2"/>
              <a:buChar char="v"/>
            </a:pPr>
            <a:r>
              <a:rPr lang="en-US" sz="2400" dirty="0"/>
              <a:t>Policy that supports standard</a:t>
            </a:r>
          </a:p>
          <a:p>
            <a:pPr marL="285750" indent="-285750">
              <a:spcAft>
                <a:spcPts val="600"/>
              </a:spcAft>
              <a:buClr>
                <a:srgbClr val="3878CF"/>
              </a:buClr>
              <a:buFont typeface="Wingdings" panose="05000000000000000000" pitchFamily="2" charset="2"/>
              <a:buChar char="v"/>
            </a:pPr>
            <a:r>
              <a:rPr lang="en-US" sz="2400" dirty="0"/>
              <a:t>Copy of current replacement schedule/roster</a:t>
            </a:r>
          </a:p>
          <a:p>
            <a:pPr marL="285750" indent="-285750">
              <a:spcAft>
                <a:spcPts val="600"/>
              </a:spcAft>
              <a:buClr>
                <a:srgbClr val="3878CF"/>
              </a:buClr>
              <a:buFont typeface="Wingdings" panose="05000000000000000000" pitchFamily="2" charset="2"/>
              <a:buChar char="v"/>
            </a:pPr>
            <a:r>
              <a:rPr lang="en-US" sz="2400" dirty="0"/>
              <a:t>Interview with person responsible for replacement</a:t>
            </a:r>
          </a:p>
        </p:txBody>
      </p:sp>
      <p:sp>
        <p:nvSpPr>
          <p:cNvPr id="5" name="Rectangle 4"/>
          <p:cNvSpPr/>
          <p:nvPr/>
        </p:nvSpPr>
        <p:spPr>
          <a:xfrm>
            <a:off x="1028699" y="1982162"/>
            <a:ext cx="7086600" cy="1738938"/>
          </a:xfrm>
          <a:prstGeom prst="rect">
            <a:avLst/>
          </a:prstGeom>
        </p:spPr>
        <p:txBody>
          <a:bodyPr wrap="square">
            <a:spAutoFit/>
          </a:bodyPr>
          <a:lstStyle/>
          <a:p>
            <a:pPr marL="0" lvl="1">
              <a:spcAft>
                <a:spcPts val="600"/>
              </a:spcAft>
              <a:buClr>
                <a:schemeClr val="accent1"/>
              </a:buClr>
              <a:buSzPct val="85000"/>
            </a:pPr>
            <a:r>
              <a:rPr lang="en-US" sz="2800" b="1" cap="small" dirty="0"/>
              <a:t>The agency provides soft body armor and requires its use for personnel engaged in uniform field duties or high-risk situations.</a:t>
            </a:r>
          </a:p>
          <a:p>
            <a:endParaRPr lang="en-US" b="1" cap="all" dirty="0">
              <a:latin typeface="Calisto MT" panose="02040603050505030304" pitchFamily="18" charset="0"/>
            </a:endParaRPr>
          </a:p>
        </p:txBody>
      </p:sp>
    </p:spTree>
    <p:extLst>
      <p:ext uri="{BB962C8B-B14F-4D97-AF65-F5344CB8AC3E}">
        <p14:creationId xmlns:p14="http://schemas.microsoft.com/office/powerpoint/2010/main" val="4253346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900" y="304800"/>
            <a:ext cx="5562600" cy="1143000"/>
          </a:xfrm>
        </p:spPr>
        <p:txBody>
          <a:bodyPr/>
          <a:lstStyle/>
          <a:p>
            <a:r>
              <a:rPr lang="en-US" sz="3600" dirty="0"/>
              <a:t>WASPC LAW ENFORCEMENT ACCREDITATION TRAINING</a:t>
            </a:r>
          </a:p>
        </p:txBody>
      </p:sp>
      <p:sp>
        <p:nvSpPr>
          <p:cNvPr id="3" name="Slide Number Placeholder 2"/>
          <p:cNvSpPr>
            <a:spLocks noGrp="1"/>
          </p:cNvSpPr>
          <p:nvPr>
            <p:ph type="sldNum" sz="quarter" idx="12"/>
          </p:nvPr>
        </p:nvSpPr>
        <p:spPr/>
        <p:txBody>
          <a:bodyPr/>
          <a:lstStyle/>
          <a:p>
            <a:fld id="{E652699A-549B-45A1-BA81-4020695B5A36}" type="slidenum">
              <a:rPr lang="en-US" smtClean="0"/>
              <a:pPr/>
              <a:t>6</a:t>
            </a:fld>
            <a:endParaRPr lang="en-US" dirty="0"/>
          </a:p>
        </p:txBody>
      </p:sp>
      <p:sp>
        <p:nvSpPr>
          <p:cNvPr id="4" name="Subtitle 2"/>
          <p:cNvSpPr txBox="1">
            <a:spLocks/>
          </p:cNvSpPr>
          <p:nvPr/>
        </p:nvSpPr>
        <p:spPr>
          <a:xfrm>
            <a:off x="609600" y="1752600"/>
            <a:ext cx="7391400" cy="4114800"/>
          </a:xfrm>
          <a:prstGeom prst="rect">
            <a:avLst/>
          </a:prstGeom>
        </p:spPr>
        <p:txBody>
          <a:bodyPr>
            <a:no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spcAft>
                <a:spcPts val="1200"/>
              </a:spcAft>
              <a:buClr>
                <a:schemeClr val="accent1"/>
              </a:buClr>
              <a:buSzPct val="85000"/>
              <a:buNone/>
            </a:pPr>
            <a:r>
              <a:rPr lang="en-US" b="1" dirty="0">
                <a:solidFill>
                  <a:schemeClr val="tx1"/>
                </a:solidFill>
              </a:rPr>
              <a:t>A few words on Proofs</a:t>
            </a:r>
          </a:p>
          <a:p>
            <a:pPr marL="342900" lvl="1" indent="-342900">
              <a:buClr>
                <a:srgbClr val="3878CF"/>
              </a:buClr>
              <a:buSzPct val="85000"/>
              <a:buFont typeface="Wingdings" panose="05000000000000000000" pitchFamily="2" charset="2"/>
              <a:buChar char="v"/>
            </a:pPr>
            <a:r>
              <a:rPr lang="en-US" dirty="0">
                <a:solidFill>
                  <a:schemeClr val="tx1"/>
                </a:solidFill>
              </a:rPr>
              <a:t>Agencies must show </a:t>
            </a:r>
            <a:r>
              <a:rPr lang="en-US" b="1" u="sng" dirty="0">
                <a:solidFill>
                  <a:schemeClr val="tx1"/>
                </a:solidFill>
              </a:rPr>
              <a:t>proof</a:t>
            </a:r>
            <a:r>
              <a:rPr lang="en-US" dirty="0">
                <a:solidFill>
                  <a:schemeClr val="tx1"/>
                </a:solidFill>
              </a:rPr>
              <a:t> that they are in compliance with their policy.  </a:t>
            </a:r>
          </a:p>
          <a:p>
            <a:pPr marL="800100" lvl="2" indent="-342900">
              <a:spcAft>
                <a:spcPts val="1200"/>
              </a:spcAft>
              <a:buClr>
                <a:srgbClr val="3878CF"/>
              </a:buClr>
              <a:buSzPct val="85000"/>
              <a:buFont typeface="Wingdings" panose="05000000000000000000" pitchFamily="2" charset="2"/>
              <a:buChar char="§"/>
            </a:pPr>
            <a:r>
              <a:rPr lang="en-US" sz="2600" dirty="0">
                <a:solidFill>
                  <a:schemeClr val="tx1"/>
                </a:solidFill>
              </a:rPr>
              <a:t>For standards requiring annual work </a:t>
            </a:r>
            <a:r>
              <a:rPr lang="en-US" sz="2600" dirty="0">
                <a:solidFill>
                  <a:srgbClr val="FF0000"/>
                </a:solidFill>
              </a:rPr>
              <a:t>*</a:t>
            </a:r>
            <a:r>
              <a:rPr lang="en-US" sz="2600" dirty="0">
                <a:solidFill>
                  <a:schemeClr val="tx1"/>
                </a:solidFill>
              </a:rPr>
              <a:t>, agencies must have proof from all four years leading up to re-accreditation.</a:t>
            </a:r>
          </a:p>
          <a:p>
            <a:pPr marL="342900" lvl="1" indent="-342900">
              <a:buClr>
                <a:srgbClr val="3878CF"/>
              </a:buClr>
              <a:buSzPct val="85000"/>
              <a:buFont typeface="Wingdings" panose="05000000000000000000" pitchFamily="2" charset="2"/>
              <a:buChar char="v"/>
            </a:pPr>
            <a:r>
              <a:rPr lang="en-US" dirty="0">
                <a:solidFill>
                  <a:schemeClr val="tx1"/>
                </a:solidFill>
              </a:rPr>
              <a:t>Final arbiter of whether a proof is sufficient for compliance is the Director of Professional Services.</a:t>
            </a:r>
          </a:p>
        </p:txBody>
      </p:sp>
    </p:spTree>
    <p:extLst>
      <p:ext uri="{BB962C8B-B14F-4D97-AF65-F5344CB8AC3E}">
        <p14:creationId xmlns:p14="http://schemas.microsoft.com/office/powerpoint/2010/main" val="38454296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447800"/>
          </a:xfrm>
        </p:spPr>
        <p:txBody>
          <a:bodyPr>
            <a:noAutofit/>
          </a:bodyPr>
          <a:lstStyle/>
          <a:p>
            <a:pPr>
              <a:lnSpc>
                <a:spcPct val="100000"/>
              </a:lnSpc>
              <a:spcAft>
                <a:spcPts val="1200"/>
              </a:spcAft>
            </a:pPr>
            <a:r>
              <a:rPr lang="en-US" sz="3600" dirty="0">
                <a:latin typeface="+mj-lt"/>
              </a:rPr>
              <a:t>Health and Safety 8.4</a:t>
            </a:r>
            <a:br>
              <a:rPr lang="en-US" sz="3600" dirty="0">
                <a:latin typeface="+mj-lt"/>
              </a:rPr>
            </a:br>
            <a:r>
              <a:rPr lang="en-US" sz="3600" dirty="0">
                <a:latin typeface="+mj-lt"/>
              </a:rPr>
              <a:t>Reflective Clothing</a:t>
            </a:r>
          </a:p>
        </p:txBody>
      </p:sp>
      <p:sp>
        <p:nvSpPr>
          <p:cNvPr id="3" name="Subtitle 2"/>
          <p:cNvSpPr>
            <a:spLocks noGrp="1"/>
          </p:cNvSpPr>
          <p:nvPr>
            <p:ph type="subTitle" idx="4294967295"/>
          </p:nvPr>
        </p:nvSpPr>
        <p:spPr>
          <a:xfrm>
            <a:off x="647014" y="2514600"/>
            <a:ext cx="7506385" cy="990600"/>
          </a:xfrm>
        </p:spPr>
        <p:txBody>
          <a:bodyPr>
            <a:noAutofit/>
          </a:bodyPr>
          <a:lstStyle/>
          <a:p>
            <a:pPr marL="0" indent="0">
              <a:buNone/>
            </a:pPr>
            <a:r>
              <a:rPr lang="en-US" sz="3000" b="1" cap="small" dirty="0">
                <a:solidFill>
                  <a:srgbClr val="000000"/>
                </a:solidFill>
              </a:rPr>
              <a:t>The agency provides reflective clothing and requires its use.</a:t>
            </a:r>
          </a:p>
        </p:txBody>
      </p:sp>
      <p:sp>
        <p:nvSpPr>
          <p:cNvPr id="4" name="TextBox 3"/>
          <p:cNvSpPr txBox="1"/>
          <p:nvPr/>
        </p:nvSpPr>
        <p:spPr>
          <a:xfrm>
            <a:off x="647015" y="4267200"/>
            <a:ext cx="7849969" cy="1538883"/>
          </a:xfrm>
          <a:prstGeom prst="rect">
            <a:avLst/>
          </a:prstGeom>
          <a:noFill/>
          <a:ln w="12700">
            <a:noFill/>
          </a:ln>
        </p:spPr>
        <p:txBody>
          <a:bodyPr wrap="none" rtlCol="0">
            <a:spAutoFit/>
          </a:bodyPr>
          <a:lstStyle/>
          <a:p>
            <a:pPr>
              <a:lnSpc>
                <a:spcPct val="150000"/>
              </a:lnSpc>
              <a:spcAft>
                <a:spcPts val="600"/>
              </a:spcAft>
            </a:pPr>
            <a:r>
              <a:rPr lang="en-US" sz="2400" b="1" cap="small" dirty="0"/>
              <a:t>Evidence/Proof of Compliance</a:t>
            </a:r>
          </a:p>
          <a:p>
            <a:pPr marL="342900" indent="-342900">
              <a:spcAft>
                <a:spcPts val="600"/>
              </a:spcAft>
              <a:buClr>
                <a:srgbClr val="3878CF"/>
              </a:buClr>
              <a:buFont typeface="Wingdings" panose="05000000000000000000" pitchFamily="2" charset="2"/>
              <a:buChar char="v"/>
            </a:pPr>
            <a:r>
              <a:rPr lang="en-US" sz="2400" dirty="0"/>
              <a:t>Interview of Officer/Deputy and inspection of Patrol car</a:t>
            </a:r>
          </a:p>
          <a:p>
            <a:pPr marL="342900" indent="-342900">
              <a:spcAft>
                <a:spcPts val="600"/>
              </a:spcAft>
              <a:buClr>
                <a:srgbClr val="3878CF"/>
              </a:buClr>
              <a:buFont typeface="Wingdings" panose="05000000000000000000" pitchFamily="2" charset="2"/>
              <a:buChar char="v"/>
            </a:pPr>
            <a:r>
              <a:rPr lang="en-US" sz="2400" dirty="0"/>
              <a:t>Policy/procedure that requires use of reflective equipment</a:t>
            </a:r>
          </a:p>
        </p:txBody>
      </p:sp>
    </p:spTree>
    <p:extLst>
      <p:ext uri="{BB962C8B-B14F-4D97-AF65-F5344CB8AC3E}">
        <p14:creationId xmlns:p14="http://schemas.microsoft.com/office/powerpoint/2010/main" val="1837581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447800"/>
          </a:xfrm>
        </p:spPr>
        <p:txBody>
          <a:bodyPr>
            <a:normAutofit/>
          </a:bodyPr>
          <a:lstStyle/>
          <a:p>
            <a:pPr>
              <a:lnSpc>
                <a:spcPct val="100000"/>
              </a:lnSpc>
            </a:pPr>
            <a:r>
              <a:rPr lang="en-US" sz="3600" dirty="0">
                <a:latin typeface="+mj-lt"/>
              </a:rPr>
              <a:t>Health and Safety 8.5</a:t>
            </a:r>
            <a:br>
              <a:rPr lang="en-US" sz="3600" dirty="0">
                <a:latin typeface="+mj-lt"/>
              </a:rPr>
            </a:br>
            <a:r>
              <a:rPr lang="en-US" sz="3600" dirty="0">
                <a:latin typeface="+mj-lt"/>
              </a:rPr>
              <a:t>Biohazard Disposal and Decontamination</a:t>
            </a:r>
          </a:p>
        </p:txBody>
      </p:sp>
      <p:sp>
        <p:nvSpPr>
          <p:cNvPr id="3" name="Subtitle 2"/>
          <p:cNvSpPr>
            <a:spLocks noGrp="1"/>
          </p:cNvSpPr>
          <p:nvPr>
            <p:ph type="subTitle" idx="4294967295"/>
          </p:nvPr>
        </p:nvSpPr>
        <p:spPr>
          <a:xfrm>
            <a:off x="609600" y="1898073"/>
            <a:ext cx="7696200" cy="1828800"/>
          </a:xfrm>
        </p:spPr>
        <p:txBody>
          <a:bodyPr>
            <a:noAutofit/>
          </a:bodyPr>
          <a:lstStyle/>
          <a:p>
            <a:pPr marL="0" indent="0">
              <a:lnSpc>
                <a:spcPct val="100000"/>
              </a:lnSpc>
              <a:spcAft>
                <a:spcPts val="600"/>
              </a:spcAft>
              <a:buNone/>
            </a:pPr>
            <a:r>
              <a:rPr lang="en-US" b="1" cap="small" dirty="0"/>
              <a:t>The agency has procedures for disposal and decontamination when there is an event or contact involving biohazard material including blood or bodily fluids.</a:t>
            </a:r>
          </a:p>
          <a:p>
            <a:pPr marL="0" indent="0">
              <a:buNone/>
            </a:pPr>
            <a:endParaRPr lang="en-US" sz="2600" b="1" cap="all" dirty="0">
              <a:latin typeface="Calisto MT" panose="02040603050505030304" pitchFamily="18" charset="0"/>
            </a:endParaRPr>
          </a:p>
        </p:txBody>
      </p:sp>
      <p:sp>
        <p:nvSpPr>
          <p:cNvPr id="4" name="TextBox 3"/>
          <p:cNvSpPr txBox="1"/>
          <p:nvPr/>
        </p:nvSpPr>
        <p:spPr>
          <a:xfrm>
            <a:off x="762000" y="3872346"/>
            <a:ext cx="8100807" cy="2269852"/>
          </a:xfrm>
          <a:prstGeom prst="rect">
            <a:avLst/>
          </a:prstGeom>
          <a:noFill/>
          <a:ln w="12700">
            <a:solidFill>
              <a:schemeClr val="tx1"/>
            </a:solidFill>
            <a:prstDash val="sysDot"/>
          </a:ln>
        </p:spPr>
        <p:txBody>
          <a:bodyPr wrap="none" rtlCol="0">
            <a:spAutoFit/>
          </a:bodyPr>
          <a:lstStyle/>
          <a:p>
            <a:pPr>
              <a:lnSpc>
                <a:spcPct val="150000"/>
              </a:lnSpc>
              <a:spcAft>
                <a:spcPts val="600"/>
              </a:spcAft>
            </a:pPr>
            <a:r>
              <a:rPr lang="en-US" sz="2300" b="1" cap="small" dirty="0"/>
              <a:t>Evidence/Proof of Compliance</a:t>
            </a:r>
          </a:p>
          <a:p>
            <a:pPr marL="285750" indent="-285750">
              <a:spcAft>
                <a:spcPts val="600"/>
              </a:spcAft>
              <a:buClr>
                <a:srgbClr val="3878CF"/>
              </a:buClr>
              <a:buFont typeface="Wingdings" panose="05000000000000000000" pitchFamily="2" charset="2"/>
              <a:buChar char="v"/>
            </a:pPr>
            <a:r>
              <a:rPr lang="en-US" sz="2300" dirty="0"/>
              <a:t>Equipment, space, processes to facilitate decontamination</a:t>
            </a:r>
          </a:p>
          <a:p>
            <a:pPr marL="285750" indent="-285750">
              <a:buClr>
                <a:srgbClr val="3878CF"/>
              </a:buClr>
              <a:buFont typeface="Wingdings" panose="05000000000000000000" pitchFamily="2" charset="2"/>
              <a:buChar char="v"/>
            </a:pPr>
            <a:r>
              <a:rPr lang="en-US" sz="2300" dirty="0"/>
              <a:t>Policy or Exposure control plan that supports standard</a:t>
            </a:r>
          </a:p>
          <a:p>
            <a:pPr marL="742950" lvl="1" indent="-285750">
              <a:spcAft>
                <a:spcPts val="600"/>
              </a:spcAft>
              <a:buFont typeface="Wingdings" panose="05000000000000000000" pitchFamily="2" charset="2"/>
              <a:buChar char="§"/>
            </a:pPr>
            <a:r>
              <a:rPr lang="en-US" sz="2300" dirty="0">
                <a:solidFill>
                  <a:srgbClr val="FF0000"/>
                </a:solidFill>
              </a:rPr>
              <a:t>Beware of training requirements listed in policy</a:t>
            </a:r>
          </a:p>
          <a:p>
            <a:pPr marL="285750" indent="-285750">
              <a:spcAft>
                <a:spcPts val="600"/>
              </a:spcAft>
              <a:buClr>
                <a:srgbClr val="3878CF"/>
              </a:buClr>
              <a:buFont typeface="Wingdings" panose="05000000000000000000" pitchFamily="2" charset="2"/>
              <a:buChar char="v"/>
            </a:pPr>
            <a:r>
              <a:rPr lang="en-US" sz="2300" dirty="0"/>
              <a:t>Interview of Officer/Deputy or Supervisor to ensure compliance</a:t>
            </a:r>
          </a:p>
        </p:txBody>
      </p:sp>
    </p:spTree>
    <p:extLst>
      <p:ext uri="{BB962C8B-B14F-4D97-AF65-F5344CB8AC3E}">
        <p14:creationId xmlns:p14="http://schemas.microsoft.com/office/powerpoint/2010/main" val="3321859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noAutofit/>
          </a:bodyPr>
          <a:lstStyle/>
          <a:p>
            <a:r>
              <a:rPr lang="en-US" sz="3600" dirty="0">
                <a:latin typeface="+mj-lt"/>
              </a:rPr>
              <a:t>Health and Safety 8.6</a:t>
            </a:r>
            <a:br>
              <a:rPr lang="en-US" sz="3600" dirty="0">
                <a:latin typeface="+mj-lt"/>
              </a:rPr>
            </a:br>
            <a:r>
              <a:rPr lang="en-US" sz="3600" dirty="0">
                <a:latin typeface="+mj-lt"/>
              </a:rPr>
              <a:t>Post Exposure Reporting</a:t>
            </a:r>
          </a:p>
        </p:txBody>
      </p:sp>
      <p:sp>
        <p:nvSpPr>
          <p:cNvPr id="3" name="Subtitle 2"/>
          <p:cNvSpPr>
            <a:spLocks noGrp="1"/>
          </p:cNvSpPr>
          <p:nvPr>
            <p:ph type="subTitle" idx="4294967295"/>
          </p:nvPr>
        </p:nvSpPr>
        <p:spPr>
          <a:xfrm>
            <a:off x="806450" y="2057400"/>
            <a:ext cx="7089998" cy="1676400"/>
          </a:xfrm>
        </p:spPr>
        <p:txBody>
          <a:bodyPr>
            <a:normAutofit/>
          </a:bodyPr>
          <a:lstStyle/>
          <a:p>
            <a:pPr marL="0" indent="0">
              <a:lnSpc>
                <a:spcPct val="100000"/>
              </a:lnSpc>
              <a:spcAft>
                <a:spcPts val="600"/>
              </a:spcAft>
              <a:buNone/>
            </a:pPr>
            <a:r>
              <a:rPr lang="en-US" sz="3000" b="1" cap="small" dirty="0">
                <a:solidFill>
                  <a:srgbClr val="000000"/>
                </a:solidFill>
              </a:rPr>
              <a:t>The agency has procedures for post-exposure reporting and follow-up after suspected or actual exposure to infectious diseases.</a:t>
            </a:r>
          </a:p>
          <a:p>
            <a:pPr marL="0" lvl="1" indent="0">
              <a:buClr>
                <a:schemeClr val="accent1"/>
              </a:buClr>
              <a:buSzPct val="85000"/>
              <a:buNone/>
            </a:pPr>
            <a:endParaRPr lang="en-US" sz="3000" dirty="0">
              <a:solidFill>
                <a:srgbClr val="000000"/>
              </a:solidFill>
            </a:endParaRPr>
          </a:p>
          <a:p>
            <a:pPr marL="0" indent="0">
              <a:buNone/>
            </a:pPr>
            <a:endParaRPr lang="en-US" sz="3000" dirty="0">
              <a:solidFill>
                <a:srgbClr val="000000"/>
              </a:solidFill>
            </a:endParaRPr>
          </a:p>
        </p:txBody>
      </p:sp>
      <p:sp>
        <p:nvSpPr>
          <p:cNvPr id="5" name="TextBox 4"/>
          <p:cNvSpPr txBox="1"/>
          <p:nvPr/>
        </p:nvSpPr>
        <p:spPr>
          <a:xfrm>
            <a:off x="806450" y="3886200"/>
            <a:ext cx="7531100" cy="2277547"/>
          </a:xfrm>
          <a:prstGeom prst="rect">
            <a:avLst/>
          </a:prstGeom>
          <a:noFill/>
          <a:ln w="12700">
            <a:noFill/>
            <a:prstDash val="sysDot"/>
          </a:ln>
        </p:spPr>
        <p:txBody>
          <a:bodyPr wrap="square" rtlCol="0">
            <a:spAutoFit/>
          </a:bodyPr>
          <a:lstStyle/>
          <a:p>
            <a:pPr>
              <a:lnSpc>
                <a:spcPct val="150000"/>
              </a:lnSpc>
            </a:pPr>
            <a:r>
              <a:rPr lang="en-US" sz="2400" b="1" cap="small" dirty="0">
                <a:latin typeface="+mj-lt"/>
              </a:rPr>
              <a:t>Evidence/Proof of Compliance</a:t>
            </a:r>
          </a:p>
          <a:p>
            <a:pPr marL="342900" indent="-342900">
              <a:spcAft>
                <a:spcPts val="600"/>
              </a:spcAft>
              <a:buClr>
                <a:srgbClr val="3878CF"/>
              </a:buClr>
              <a:buFont typeface="Wingdings" panose="05000000000000000000" pitchFamily="2" charset="2"/>
              <a:buChar char="v"/>
            </a:pPr>
            <a:r>
              <a:rPr lang="en-US" sz="2400" dirty="0">
                <a:latin typeface="+mj-lt"/>
              </a:rPr>
              <a:t>Redacted incident  or exposure reports</a:t>
            </a:r>
          </a:p>
          <a:p>
            <a:pPr marL="342900" indent="-342900">
              <a:spcAft>
                <a:spcPts val="600"/>
              </a:spcAft>
              <a:buClr>
                <a:srgbClr val="3878CF"/>
              </a:buClr>
              <a:buFont typeface="Wingdings" panose="05000000000000000000" pitchFamily="2" charset="2"/>
              <a:buChar char="v"/>
            </a:pPr>
            <a:r>
              <a:rPr lang="en-US" sz="2400" dirty="0">
                <a:latin typeface="+mj-lt"/>
              </a:rPr>
              <a:t>Policy or procedure that supports standard</a:t>
            </a:r>
          </a:p>
          <a:p>
            <a:pPr marL="342900" indent="-342900">
              <a:spcAft>
                <a:spcPts val="600"/>
              </a:spcAft>
              <a:buClr>
                <a:srgbClr val="3878CF"/>
              </a:buClr>
              <a:buFont typeface="Wingdings" panose="05000000000000000000" pitchFamily="2" charset="2"/>
              <a:buChar char="v"/>
            </a:pPr>
            <a:r>
              <a:rPr lang="en-US" sz="2400" dirty="0">
                <a:latin typeface="+mj-lt"/>
              </a:rPr>
              <a:t>Interview of Officer/Deputy or Supervisor to ensure compliance</a:t>
            </a:r>
          </a:p>
        </p:txBody>
      </p:sp>
    </p:spTree>
    <p:extLst>
      <p:ext uri="{BB962C8B-B14F-4D97-AF65-F5344CB8AC3E}">
        <p14:creationId xmlns:p14="http://schemas.microsoft.com/office/powerpoint/2010/main" val="677124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noAutofit/>
          </a:bodyPr>
          <a:lstStyle/>
          <a:p>
            <a:r>
              <a:rPr lang="en-US" sz="3600" dirty="0">
                <a:latin typeface="+mj-lt"/>
              </a:rPr>
              <a:t>Health and Safety 8.7</a:t>
            </a:r>
            <a:br>
              <a:rPr lang="en-US" sz="3600" dirty="0">
                <a:latin typeface="+mj-lt"/>
              </a:rPr>
            </a:br>
            <a:r>
              <a:rPr lang="en-US" sz="3600" dirty="0">
                <a:latin typeface="+mj-lt"/>
              </a:rPr>
              <a:t>Employee Safety</a:t>
            </a:r>
          </a:p>
        </p:txBody>
      </p:sp>
      <p:sp>
        <p:nvSpPr>
          <p:cNvPr id="3" name="Subtitle 2"/>
          <p:cNvSpPr>
            <a:spLocks noGrp="1"/>
          </p:cNvSpPr>
          <p:nvPr>
            <p:ph type="subTitle" idx="4294967295"/>
          </p:nvPr>
        </p:nvSpPr>
        <p:spPr>
          <a:xfrm>
            <a:off x="1143000" y="2209800"/>
            <a:ext cx="6858000" cy="1752600"/>
          </a:xfrm>
        </p:spPr>
        <p:txBody>
          <a:bodyPr>
            <a:normAutofit/>
          </a:bodyPr>
          <a:lstStyle/>
          <a:p>
            <a:pPr marL="0" indent="0">
              <a:lnSpc>
                <a:spcPct val="100000"/>
              </a:lnSpc>
              <a:spcAft>
                <a:spcPts val="600"/>
              </a:spcAft>
              <a:buNone/>
            </a:pPr>
            <a:r>
              <a:rPr lang="en-US" b="1" cap="small" dirty="0">
                <a:solidFill>
                  <a:srgbClr val="000000"/>
                </a:solidFill>
              </a:rPr>
              <a:t>Noncommissioned police employees are physically separated from the public by a physical barrier in the lobby area.</a:t>
            </a:r>
          </a:p>
          <a:p>
            <a:pPr marL="0" indent="0">
              <a:lnSpc>
                <a:spcPct val="100000"/>
              </a:lnSpc>
              <a:spcAft>
                <a:spcPts val="600"/>
              </a:spcAft>
              <a:buNone/>
            </a:pPr>
            <a:endParaRPr lang="en-US" b="1" cap="all" dirty="0">
              <a:solidFill>
                <a:srgbClr val="000000"/>
              </a:solidFill>
              <a:latin typeface="Calisto MT" panose="02040603050505030304" pitchFamily="18" charset="0"/>
            </a:endParaRPr>
          </a:p>
        </p:txBody>
      </p:sp>
      <p:sp>
        <p:nvSpPr>
          <p:cNvPr id="4" name="TextBox 3"/>
          <p:cNvSpPr txBox="1"/>
          <p:nvPr/>
        </p:nvSpPr>
        <p:spPr>
          <a:xfrm>
            <a:off x="1143000" y="4267200"/>
            <a:ext cx="6008055" cy="1092607"/>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a:t>
            </a:r>
          </a:p>
          <a:p>
            <a:pPr marL="342900" indent="-342900">
              <a:spcAft>
                <a:spcPts val="600"/>
              </a:spcAft>
              <a:buClr>
                <a:srgbClr val="3878CF"/>
              </a:buClr>
              <a:buFont typeface="Wingdings" panose="05000000000000000000" pitchFamily="2" charset="2"/>
              <a:buChar char="v"/>
            </a:pPr>
            <a:r>
              <a:rPr lang="en-US" sz="2400" dirty="0"/>
              <a:t>Observation at time of arrival or during tour</a:t>
            </a:r>
          </a:p>
        </p:txBody>
      </p:sp>
    </p:spTree>
    <p:extLst>
      <p:ext uri="{BB962C8B-B14F-4D97-AF65-F5344CB8AC3E}">
        <p14:creationId xmlns:p14="http://schemas.microsoft.com/office/powerpoint/2010/main" val="53547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799"/>
            <a:ext cx="8229600" cy="1295401"/>
          </a:xfrm>
        </p:spPr>
        <p:txBody>
          <a:bodyPr>
            <a:normAutofit/>
          </a:bodyPr>
          <a:lstStyle/>
          <a:p>
            <a:pPr>
              <a:lnSpc>
                <a:spcPct val="100000"/>
              </a:lnSpc>
              <a:spcAft>
                <a:spcPts val="600"/>
              </a:spcAft>
            </a:pPr>
            <a:r>
              <a:rPr lang="en-US" sz="3600" dirty="0">
                <a:latin typeface="+mj-lt"/>
              </a:rPr>
              <a:t>Health and Safety 8.8</a:t>
            </a:r>
            <a:br>
              <a:rPr lang="en-US" sz="3600" dirty="0">
                <a:latin typeface="+mj-lt"/>
              </a:rPr>
            </a:br>
            <a:r>
              <a:rPr lang="en-US" sz="3600" dirty="0">
                <a:latin typeface="+mj-lt"/>
              </a:rPr>
              <a:t>Safety Restraint/Seat Belt Requirement</a:t>
            </a:r>
          </a:p>
        </p:txBody>
      </p:sp>
      <p:sp>
        <p:nvSpPr>
          <p:cNvPr id="3" name="Subtitle 2"/>
          <p:cNvSpPr>
            <a:spLocks noGrp="1"/>
          </p:cNvSpPr>
          <p:nvPr>
            <p:ph type="subTitle" idx="4294967295"/>
          </p:nvPr>
        </p:nvSpPr>
        <p:spPr>
          <a:xfrm>
            <a:off x="1142996" y="1905000"/>
            <a:ext cx="6858000" cy="1600200"/>
          </a:xfrm>
        </p:spPr>
        <p:txBody>
          <a:bodyPr>
            <a:noAutofit/>
          </a:bodyPr>
          <a:lstStyle/>
          <a:p>
            <a:pPr marL="0" indent="0">
              <a:lnSpc>
                <a:spcPct val="100000"/>
              </a:lnSpc>
              <a:spcAft>
                <a:spcPts val="600"/>
              </a:spcAft>
              <a:buNone/>
            </a:pPr>
            <a:r>
              <a:rPr lang="en-US" b="1" cap="small" dirty="0">
                <a:solidFill>
                  <a:srgbClr val="000000"/>
                </a:solidFill>
              </a:rPr>
              <a:t>The agency requires all personnel to use safety restraint/seat belts while operating agency vehicles.</a:t>
            </a:r>
          </a:p>
          <a:p>
            <a:endParaRPr lang="en-US" sz="2600" b="1" cap="small" dirty="0">
              <a:solidFill>
                <a:srgbClr val="000000"/>
              </a:solidFill>
            </a:endParaRPr>
          </a:p>
        </p:txBody>
      </p:sp>
      <p:sp>
        <p:nvSpPr>
          <p:cNvPr id="4" name="TextBox 3"/>
          <p:cNvSpPr txBox="1"/>
          <p:nvPr/>
        </p:nvSpPr>
        <p:spPr>
          <a:xfrm>
            <a:off x="1142996" y="3810000"/>
            <a:ext cx="6324596" cy="1985159"/>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a:t>
            </a:r>
          </a:p>
          <a:p>
            <a:pPr marL="285750" indent="-285750">
              <a:spcAft>
                <a:spcPts val="600"/>
              </a:spcAft>
              <a:buClr>
                <a:srgbClr val="3878CF"/>
              </a:buClr>
              <a:buFont typeface="Wingdings" panose="05000000000000000000" pitchFamily="2" charset="2"/>
              <a:buChar char="v"/>
            </a:pPr>
            <a:r>
              <a:rPr lang="en-US" sz="2400" dirty="0"/>
              <a:t>Observation of employees while driving</a:t>
            </a:r>
          </a:p>
          <a:p>
            <a:pPr marL="285750" indent="-285750">
              <a:spcAft>
                <a:spcPts val="600"/>
              </a:spcAft>
              <a:buClr>
                <a:srgbClr val="3878CF"/>
              </a:buClr>
              <a:buFont typeface="Wingdings" panose="05000000000000000000" pitchFamily="2" charset="2"/>
              <a:buChar char="v"/>
            </a:pPr>
            <a:r>
              <a:rPr lang="en-US" sz="2400" dirty="0"/>
              <a:t>Collision reports indicating use</a:t>
            </a:r>
          </a:p>
          <a:p>
            <a:pPr marL="285750" indent="-285750">
              <a:spcAft>
                <a:spcPts val="600"/>
              </a:spcAft>
              <a:buClr>
                <a:srgbClr val="3878CF"/>
              </a:buClr>
              <a:buFont typeface="Wingdings" panose="05000000000000000000" pitchFamily="2" charset="2"/>
              <a:buChar char="v"/>
            </a:pPr>
            <a:r>
              <a:rPr lang="en-US" sz="2400" dirty="0"/>
              <a:t>Policy or procedure that supports standard</a:t>
            </a:r>
          </a:p>
        </p:txBody>
      </p:sp>
    </p:spTree>
    <p:extLst>
      <p:ext uri="{BB962C8B-B14F-4D97-AF65-F5344CB8AC3E}">
        <p14:creationId xmlns:p14="http://schemas.microsoft.com/office/powerpoint/2010/main" val="2080050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noAutofit/>
          </a:bodyPr>
          <a:lstStyle/>
          <a:p>
            <a:pPr>
              <a:lnSpc>
                <a:spcPct val="100000"/>
              </a:lnSpc>
              <a:spcAft>
                <a:spcPts val="600"/>
              </a:spcAft>
            </a:pPr>
            <a:r>
              <a:rPr lang="en-US" sz="3600" dirty="0">
                <a:latin typeface="+mj-lt"/>
              </a:rPr>
              <a:t>Fiscal Management 9.1</a:t>
            </a:r>
            <a:br>
              <a:rPr lang="en-US" sz="3600" dirty="0">
                <a:latin typeface="+mj-lt"/>
              </a:rPr>
            </a:br>
            <a:r>
              <a:rPr lang="en-US" sz="3600" dirty="0">
                <a:latin typeface="+mj-lt"/>
              </a:rPr>
              <a:t>CEO Budget Authority</a:t>
            </a:r>
          </a:p>
        </p:txBody>
      </p:sp>
      <p:sp>
        <p:nvSpPr>
          <p:cNvPr id="3" name="Subtitle 2"/>
          <p:cNvSpPr>
            <a:spLocks noGrp="1"/>
          </p:cNvSpPr>
          <p:nvPr>
            <p:ph type="subTitle" idx="4294967295"/>
          </p:nvPr>
        </p:nvSpPr>
        <p:spPr>
          <a:xfrm>
            <a:off x="990600" y="2133600"/>
            <a:ext cx="7162800" cy="1752600"/>
          </a:xfrm>
        </p:spPr>
        <p:txBody>
          <a:bodyPr>
            <a:normAutofit/>
          </a:bodyPr>
          <a:lstStyle/>
          <a:p>
            <a:pPr marL="0" indent="0">
              <a:lnSpc>
                <a:spcPct val="100000"/>
              </a:lnSpc>
              <a:spcAft>
                <a:spcPts val="600"/>
              </a:spcAft>
              <a:buNone/>
            </a:pPr>
            <a:r>
              <a:rPr lang="en-US" b="1" cap="small" dirty="0">
                <a:solidFill>
                  <a:srgbClr val="000000"/>
                </a:solidFill>
              </a:rPr>
              <a:t>Budget Control – The Chief Executive Officer has the authority to spend funds in the approved budget for day-to-day operation of the agency.</a:t>
            </a:r>
          </a:p>
          <a:p>
            <a:endParaRPr lang="en-US" dirty="0">
              <a:solidFill>
                <a:srgbClr val="000000"/>
              </a:solidFill>
            </a:endParaRPr>
          </a:p>
        </p:txBody>
      </p:sp>
      <p:sp>
        <p:nvSpPr>
          <p:cNvPr id="4" name="TextBox 3"/>
          <p:cNvSpPr txBox="1"/>
          <p:nvPr/>
        </p:nvSpPr>
        <p:spPr>
          <a:xfrm>
            <a:off x="990600" y="4114800"/>
            <a:ext cx="6553200" cy="1538883"/>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a:t>
            </a:r>
          </a:p>
          <a:p>
            <a:pPr marL="342900" indent="-342900">
              <a:spcAft>
                <a:spcPts val="600"/>
              </a:spcAft>
              <a:buClr>
                <a:srgbClr val="3878CF"/>
              </a:buClr>
              <a:buFont typeface="Wingdings" panose="05000000000000000000" pitchFamily="2" charset="2"/>
              <a:buChar char="v"/>
            </a:pPr>
            <a:r>
              <a:rPr lang="en-US" sz="2400" dirty="0"/>
              <a:t>RCW, ordinance or city/county policy</a:t>
            </a:r>
          </a:p>
          <a:p>
            <a:pPr marL="342900" indent="-342900">
              <a:spcAft>
                <a:spcPts val="600"/>
              </a:spcAft>
              <a:buClr>
                <a:srgbClr val="3878CF"/>
              </a:buClr>
              <a:buFont typeface="Wingdings" panose="05000000000000000000" pitchFamily="2" charset="2"/>
              <a:buChar char="v"/>
            </a:pPr>
            <a:r>
              <a:rPr lang="en-US" sz="2400" dirty="0"/>
              <a:t>Interview with CEO (cover 9.2 at the same time)</a:t>
            </a:r>
          </a:p>
        </p:txBody>
      </p:sp>
    </p:spTree>
    <p:extLst>
      <p:ext uri="{BB962C8B-B14F-4D97-AF65-F5344CB8AC3E}">
        <p14:creationId xmlns:p14="http://schemas.microsoft.com/office/powerpoint/2010/main" val="1078699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noAutofit/>
          </a:bodyPr>
          <a:lstStyle/>
          <a:p>
            <a:pPr>
              <a:lnSpc>
                <a:spcPct val="100000"/>
              </a:lnSpc>
              <a:spcAft>
                <a:spcPts val="1200"/>
              </a:spcAft>
            </a:pPr>
            <a:r>
              <a:rPr lang="en-US" sz="3600" dirty="0">
                <a:latin typeface="+mj-lt"/>
              </a:rPr>
              <a:t>Fiscal Management 9.2</a:t>
            </a:r>
            <a:br>
              <a:rPr lang="en-US" sz="3600" dirty="0">
                <a:latin typeface="+mj-lt"/>
              </a:rPr>
            </a:br>
            <a:r>
              <a:rPr lang="en-US" sz="3600" dirty="0">
                <a:latin typeface="+mj-lt"/>
              </a:rPr>
              <a:t>Budget Review</a:t>
            </a:r>
          </a:p>
        </p:txBody>
      </p:sp>
      <p:sp>
        <p:nvSpPr>
          <p:cNvPr id="3" name="Subtitle 2"/>
          <p:cNvSpPr>
            <a:spLocks noGrp="1"/>
          </p:cNvSpPr>
          <p:nvPr>
            <p:ph type="subTitle" idx="4294967295"/>
          </p:nvPr>
        </p:nvSpPr>
        <p:spPr>
          <a:xfrm>
            <a:off x="1028700" y="2286000"/>
            <a:ext cx="7086600" cy="1295400"/>
          </a:xfrm>
        </p:spPr>
        <p:txBody>
          <a:bodyPr>
            <a:normAutofit fontScale="92500"/>
          </a:bodyPr>
          <a:lstStyle/>
          <a:p>
            <a:pPr marL="0" indent="0">
              <a:lnSpc>
                <a:spcPct val="100000"/>
              </a:lnSpc>
              <a:spcAft>
                <a:spcPts val="600"/>
              </a:spcAft>
              <a:buNone/>
            </a:pPr>
            <a:r>
              <a:rPr lang="en-US" sz="3200" b="1" cap="small" dirty="0">
                <a:solidFill>
                  <a:srgbClr val="000000"/>
                </a:solidFill>
              </a:rPr>
              <a:t>Budget Control – The Chief Executive Officer makes regular reviews of the agency budget.</a:t>
            </a:r>
          </a:p>
          <a:p>
            <a:endParaRPr lang="en-US" dirty="0">
              <a:solidFill>
                <a:srgbClr val="000000"/>
              </a:solidFill>
            </a:endParaRPr>
          </a:p>
        </p:txBody>
      </p:sp>
      <p:sp>
        <p:nvSpPr>
          <p:cNvPr id="4" name="TextBox 3"/>
          <p:cNvSpPr txBox="1"/>
          <p:nvPr/>
        </p:nvSpPr>
        <p:spPr>
          <a:xfrm>
            <a:off x="1030793" y="3733800"/>
            <a:ext cx="7656007" cy="1985159"/>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a:t>
            </a:r>
          </a:p>
          <a:p>
            <a:pPr marL="342900" indent="-342900">
              <a:spcAft>
                <a:spcPts val="600"/>
              </a:spcAft>
              <a:buClr>
                <a:srgbClr val="3878CF"/>
              </a:buClr>
              <a:buFont typeface="Wingdings" panose="05000000000000000000" pitchFamily="2" charset="2"/>
              <a:buChar char="v"/>
            </a:pPr>
            <a:r>
              <a:rPr lang="en-US" sz="2400" dirty="0"/>
              <a:t>Interview with CEO or budget officer</a:t>
            </a:r>
          </a:p>
          <a:p>
            <a:pPr marL="342900" indent="-342900">
              <a:spcAft>
                <a:spcPts val="600"/>
              </a:spcAft>
              <a:buClr>
                <a:srgbClr val="3878CF"/>
              </a:buClr>
              <a:buFont typeface="Wingdings" panose="05000000000000000000" pitchFamily="2" charset="2"/>
              <a:buChar char="v"/>
            </a:pPr>
            <a:r>
              <a:rPr lang="en-US" sz="2400" dirty="0"/>
              <a:t>Command staff meeting agenda where budget is covered</a:t>
            </a:r>
          </a:p>
          <a:p>
            <a:pPr marL="342900" indent="-342900">
              <a:spcAft>
                <a:spcPts val="600"/>
              </a:spcAft>
              <a:buClr>
                <a:srgbClr val="3878CF"/>
              </a:buClr>
              <a:buFont typeface="Wingdings" panose="05000000000000000000" pitchFamily="2" charset="2"/>
              <a:buChar char="v"/>
            </a:pPr>
            <a:r>
              <a:rPr lang="en-US" sz="2400" dirty="0"/>
              <a:t>Email proving compliance with process or policy</a:t>
            </a:r>
          </a:p>
        </p:txBody>
      </p:sp>
    </p:spTree>
    <p:extLst>
      <p:ext uri="{BB962C8B-B14F-4D97-AF65-F5344CB8AC3E}">
        <p14:creationId xmlns:p14="http://schemas.microsoft.com/office/powerpoint/2010/main" val="261630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noAutofit/>
          </a:bodyPr>
          <a:lstStyle/>
          <a:p>
            <a:pPr>
              <a:lnSpc>
                <a:spcPct val="100000"/>
              </a:lnSpc>
              <a:spcAft>
                <a:spcPts val="600"/>
              </a:spcAft>
            </a:pPr>
            <a:r>
              <a:rPr lang="en-US" sz="3600" dirty="0">
                <a:latin typeface="+mj-lt"/>
              </a:rPr>
              <a:t>Fiscal Management 9.3</a:t>
            </a:r>
            <a:br>
              <a:rPr lang="en-US" sz="3600" dirty="0">
                <a:latin typeface="+mj-lt"/>
              </a:rPr>
            </a:br>
            <a:r>
              <a:rPr lang="en-US" sz="3600" dirty="0">
                <a:latin typeface="+mj-lt"/>
              </a:rPr>
              <a:t>Expenditure Approval</a:t>
            </a:r>
          </a:p>
        </p:txBody>
      </p:sp>
      <p:sp>
        <p:nvSpPr>
          <p:cNvPr id="3" name="Subtitle 2"/>
          <p:cNvSpPr>
            <a:spLocks noGrp="1"/>
          </p:cNvSpPr>
          <p:nvPr>
            <p:ph type="subTitle" idx="4294967295"/>
          </p:nvPr>
        </p:nvSpPr>
        <p:spPr>
          <a:xfrm>
            <a:off x="1295400" y="2286000"/>
            <a:ext cx="6553200" cy="1371600"/>
          </a:xfrm>
        </p:spPr>
        <p:txBody>
          <a:bodyPr>
            <a:normAutofit/>
          </a:bodyPr>
          <a:lstStyle/>
          <a:p>
            <a:pPr marL="0" indent="0">
              <a:lnSpc>
                <a:spcPct val="100000"/>
              </a:lnSpc>
              <a:spcAft>
                <a:spcPts val="600"/>
              </a:spcAft>
              <a:buNone/>
            </a:pPr>
            <a:r>
              <a:rPr lang="en-US" sz="3000" b="1" cap="small" dirty="0">
                <a:solidFill>
                  <a:srgbClr val="000000"/>
                </a:solidFill>
              </a:rPr>
              <a:t>Budget Control – The agency as a system </a:t>
            </a:r>
            <a:br>
              <a:rPr lang="en-US" sz="3000" b="1" cap="small" dirty="0">
                <a:solidFill>
                  <a:srgbClr val="000000"/>
                </a:solidFill>
              </a:rPr>
            </a:br>
            <a:r>
              <a:rPr lang="en-US" sz="3000" b="1" cap="small" dirty="0">
                <a:solidFill>
                  <a:srgbClr val="000000"/>
                </a:solidFill>
              </a:rPr>
              <a:t>for review and approval of expenditures.</a:t>
            </a:r>
          </a:p>
          <a:p>
            <a:endParaRPr lang="en-US" dirty="0">
              <a:solidFill>
                <a:srgbClr val="000000"/>
              </a:solidFill>
            </a:endParaRPr>
          </a:p>
        </p:txBody>
      </p:sp>
      <p:sp>
        <p:nvSpPr>
          <p:cNvPr id="4" name="TextBox 3"/>
          <p:cNvSpPr txBox="1"/>
          <p:nvPr/>
        </p:nvSpPr>
        <p:spPr>
          <a:xfrm>
            <a:off x="1358688" y="4038600"/>
            <a:ext cx="6426624" cy="1908215"/>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a:t>
            </a:r>
          </a:p>
          <a:p>
            <a:pPr marL="342900" indent="-342900">
              <a:spcAft>
                <a:spcPts val="600"/>
              </a:spcAft>
              <a:buClr>
                <a:srgbClr val="3878CF"/>
              </a:buClr>
              <a:buFont typeface="Wingdings" panose="05000000000000000000" pitchFamily="2" charset="2"/>
              <a:buChar char="v"/>
            </a:pPr>
            <a:r>
              <a:rPr lang="en-US" sz="2400" dirty="0"/>
              <a:t>Policy or procedure that supports standard</a:t>
            </a:r>
          </a:p>
          <a:p>
            <a:pPr marL="342900" indent="-342900">
              <a:spcAft>
                <a:spcPts val="600"/>
              </a:spcAft>
              <a:buClr>
                <a:srgbClr val="3878CF"/>
              </a:buClr>
              <a:buFont typeface="Wingdings" panose="05000000000000000000" pitchFamily="2" charset="2"/>
              <a:buChar char="v"/>
            </a:pPr>
            <a:r>
              <a:rPr lang="en-US" sz="2400" dirty="0"/>
              <a:t>Copy of purchase order, purchasing requisition or similar</a:t>
            </a:r>
          </a:p>
        </p:txBody>
      </p:sp>
    </p:spTree>
    <p:extLst>
      <p:ext uri="{BB962C8B-B14F-4D97-AF65-F5344CB8AC3E}">
        <p14:creationId xmlns:p14="http://schemas.microsoft.com/office/powerpoint/2010/main" val="4026483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noAutofit/>
          </a:bodyPr>
          <a:lstStyle/>
          <a:p>
            <a:pPr>
              <a:lnSpc>
                <a:spcPct val="100000"/>
              </a:lnSpc>
              <a:spcAft>
                <a:spcPts val="600"/>
              </a:spcAft>
            </a:pPr>
            <a:r>
              <a:rPr lang="en-US" sz="3600" dirty="0">
                <a:latin typeface="+mj-lt"/>
              </a:rPr>
              <a:t>Fiscal Management 9.4</a:t>
            </a:r>
            <a:br>
              <a:rPr lang="en-US" sz="3600" dirty="0">
                <a:latin typeface="+mj-lt"/>
              </a:rPr>
            </a:br>
            <a:r>
              <a:rPr lang="en-US" sz="3600" dirty="0">
                <a:latin typeface="+mj-lt"/>
              </a:rPr>
              <a:t>Overtime Approval</a:t>
            </a:r>
          </a:p>
        </p:txBody>
      </p:sp>
      <p:sp>
        <p:nvSpPr>
          <p:cNvPr id="3" name="Subtitle 2"/>
          <p:cNvSpPr>
            <a:spLocks noGrp="1"/>
          </p:cNvSpPr>
          <p:nvPr>
            <p:ph type="subTitle" idx="4294967295"/>
          </p:nvPr>
        </p:nvSpPr>
        <p:spPr>
          <a:xfrm>
            <a:off x="1200149" y="2438400"/>
            <a:ext cx="6743699" cy="1143000"/>
          </a:xfrm>
        </p:spPr>
        <p:txBody>
          <a:bodyPr>
            <a:noAutofit/>
          </a:bodyPr>
          <a:lstStyle/>
          <a:p>
            <a:pPr marL="0" indent="0">
              <a:lnSpc>
                <a:spcPct val="100000"/>
              </a:lnSpc>
              <a:spcAft>
                <a:spcPts val="600"/>
              </a:spcAft>
              <a:buNone/>
            </a:pPr>
            <a:r>
              <a:rPr lang="en-US" sz="3000" b="1" cap="small" dirty="0">
                <a:solidFill>
                  <a:srgbClr val="000000"/>
                </a:solidFill>
              </a:rPr>
              <a:t>Payroll – The agency has a policy requiring supervisor approval of all overtime.</a:t>
            </a:r>
          </a:p>
        </p:txBody>
      </p:sp>
      <p:sp>
        <p:nvSpPr>
          <p:cNvPr id="4" name="TextBox 3"/>
          <p:cNvSpPr txBox="1"/>
          <p:nvPr/>
        </p:nvSpPr>
        <p:spPr>
          <a:xfrm>
            <a:off x="1358586" y="4038600"/>
            <a:ext cx="6426824" cy="1538883"/>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a:t>
            </a:r>
          </a:p>
          <a:p>
            <a:pPr marL="342900" indent="-342900">
              <a:spcAft>
                <a:spcPts val="600"/>
              </a:spcAft>
              <a:buClr>
                <a:srgbClr val="3878CF"/>
              </a:buClr>
              <a:buFont typeface="Wingdings" panose="05000000000000000000" pitchFamily="2" charset="2"/>
              <a:buChar char="v"/>
            </a:pPr>
            <a:r>
              <a:rPr lang="en-US" sz="2400" dirty="0"/>
              <a:t>Policy or procedure that supports standard</a:t>
            </a:r>
          </a:p>
          <a:p>
            <a:pPr marL="342900" indent="-342900">
              <a:spcAft>
                <a:spcPts val="600"/>
              </a:spcAft>
              <a:buClr>
                <a:srgbClr val="3878CF"/>
              </a:buClr>
              <a:buFont typeface="Wingdings" panose="05000000000000000000" pitchFamily="2" charset="2"/>
              <a:buChar char="v"/>
            </a:pPr>
            <a:r>
              <a:rPr lang="en-US" sz="2400" dirty="0"/>
              <a:t>Redacted and approved overtime slip or similar</a:t>
            </a:r>
          </a:p>
        </p:txBody>
      </p:sp>
    </p:spTree>
    <p:extLst>
      <p:ext uri="{BB962C8B-B14F-4D97-AF65-F5344CB8AC3E}">
        <p14:creationId xmlns:p14="http://schemas.microsoft.com/office/powerpoint/2010/main" val="5935643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447800"/>
          </a:xfrm>
        </p:spPr>
        <p:txBody>
          <a:bodyPr>
            <a:noAutofit/>
          </a:bodyPr>
          <a:lstStyle/>
          <a:p>
            <a:pPr>
              <a:lnSpc>
                <a:spcPct val="100000"/>
              </a:lnSpc>
              <a:spcAft>
                <a:spcPts val="600"/>
              </a:spcAft>
            </a:pPr>
            <a:r>
              <a:rPr lang="en-US" sz="3600" dirty="0">
                <a:latin typeface="+mj-lt"/>
              </a:rPr>
              <a:t>Fiscal Management 9.5</a:t>
            </a:r>
            <a:br>
              <a:rPr lang="en-US" sz="3600" dirty="0">
                <a:latin typeface="+mj-lt"/>
              </a:rPr>
            </a:br>
            <a:r>
              <a:rPr lang="en-US" sz="3600" dirty="0">
                <a:latin typeface="+mj-lt"/>
              </a:rPr>
              <a:t>Time Sheet Approval </a:t>
            </a:r>
          </a:p>
        </p:txBody>
      </p:sp>
      <p:sp>
        <p:nvSpPr>
          <p:cNvPr id="3" name="Subtitle 2"/>
          <p:cNvSpPr>
            <a:spLocks noGrp="1"/>
          </p:cNvSpPr>
          <p:nvPr>
            <p:ph type="subTitle" idx="4294967295"/>
          </p:nvPr>
        </p:nvSpPr>
        <p:spPr>
          <a:xfrm>
            <a:off x="685800" y="2044700"/>
            <a:ext cx="8077200" cy="1981200"/>
          </a:xfrm>
        </p:spPr>
        <p:txBody>
          <a:bodyPr>
            <a:noAutofit/>
          </a:bodyPr>
          <a:lstStyle/>
          <a:p>
            <a:pPr marL="0" lvl="1" indent="0">
              <a:lnSpc>
                <a:spcPct val="100000"/>
              </a:lnSpc>
              <a:spcAft>
                <a:spcPts val="600"/>
              </a:spcAft>
              <a:buClr>
                <a:schemeClr val="accent1"/>
              </a:buClr>
              <a:buSzPct val="85000"/>
              <a:buNone/>
            </a:pPr>
            <a:r>
              <a:rPr lang="en-US" sz="2800" b="1" cap="small" dirty="0">
                <a:solidFill>
                  <a:srgbClr val="000000"/>
                </a:solidFill>
              </a:rPr>
              <a:t>Payroll – The agency requires supervisor approval for all employee timesheets. </a:t>
            </a:r>
          </a:p>
          <a:p>
            <a:pPr marL="0" indent="0">
              <a:lnSpc>
                <a:spcPct val="100000"/>
              </a:lnSpc>
              <a:spcAft>
                <a:spcPts val="600"/>
              </a:spcAft>
              <a:buNone/>
            </a:pPr>
            <a:r>
              <a:rPr lang="en-US" sz="2600" i="1" dirty="0">
                <a:solidFill>
                  <a:srgbClr val="000000"/>
                </a:solidFill>
              </a:rPr>
              <a:t>Purpose: Elected officials (Sheriff) are exempt from filling out timesheets.</a:t>
            </a:r>
          </a:p>
        </p:txBody>
      </p:sp>
      <p:sp>
        <p:nvSpPr>
          <p:cNvPr id="4" name="TextBox 3"/>
          <p:cNvSpPr txBox="1"/>
          <p:nvPr/>
        </p:nvSpPr>
        <p:spPr>
          <a:xfrm>
            <a:off x="609600" y="4343400"/>
            <a:ext cx="8229600" cy="1538883"/>
          </a:xfrm>
          <a:prstGeom prst="rect">
            <a:avLst/>
          </a:prstGeom>
          <a:noFill/>
          <a:ln w="12700">
            <a:noFill/>
          </a:ln>
        </p:spPr>
        <p:txBody>
          <a:bodyPr wrap="square" rtlCol="0">
            <a:spAutoFit/>
          </a:bodyPr>
          <a:lstStyle/>
          <a:p>
            <a:pPr>
              <a:lnSpc>
                <a:spcPct val="150000"/>
              </a:lnSpc>
              <a:spcAft>
                <a:spcPts val="600"/>
              </a:spcAft>
            </a:pPr>
            <a:r>
              <a:rPr lang="en-US" sz="2400" b="1" cap="small" dirty="0"/>
              <a:t>Evidence/Proof of Compliance</a:t>
            </a:r>
          </a:p>
          <a:p>
            <a:pPr marL="342900" indent="-342900">
              <a:spcAft>
                <a:spcPts val="600"/>
              </a:spcAft>
              <a:buClr>
                <a:srgbClr val="3878CF"/>
              </a:buClr>
              <a:buFont typeface="Wingdings" panose="05000000000000000000" pitchFamily="2" charset="2"/>
              <a:buChar char="v"/>
            </a:pPr>
            <a:r>
              <a:rPr lang="en-US" sz="2400" dirty="0"/>
              <a:t>Copy of approved (redacted) payroll sheet for any employ</a:t>
            </a:r>
            <a:r>
              <a:rPr lang="en-US" sz="2400" dirty="0">
                <a:latin typeface="Calisto MT" panose="02040603050505030304" pitchFamily="18" charset="0"/>
              </a:rPr>
              <a:t>ee</a:t>
            </a:r>
          </a:p>
          <a:p>
            <a:pPr marL="342900" indent="-342900">
              <a:spcAft>
                <a:spcPts val="600"/>
              </a:spcAft>
              <a:buClr>
                <a:srgbClr val="3878CF"/>
              </a:buClr>
              <a:buFont typeface="Wingdings" panose="05000000000000000000" pitchFamily="2" charset="2"/>
              <a:buChar char="v"/>
            </a:pPr>
            <a:r>
              <a:rPr lang="en-US" sz="2400" dirty="0"/>
              <a:t>Policy or procedure that supports standard</a:t>
            </a:r>
          </a:p>
        </p:txBody>
      </p:sp>
    </p:spTree>
    <p:extLst>
      <p:ext uri="{BB962C8B-B14F-4D97-AF65-F5344CB8AC3E}">
        <p14:creationId xmlns:p14="http://schemas.microsoft.com/office/powerpoint/2010/main" val="1172829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7543800" cy="1295400"/>
          </a:xfrm>
        </p:spPr>
        <p:txBody>
          <a:bodyPr/>
          <a:lstStyle/>
          <a:p>
            <a:r>
              <a:rPr lang="en-US" sz="3600" dirty="0"/>
              <a:t>WASPC LAW ENFORCEMENT ACCREDITATION STANDARDS MANUAL</a:t>
            </a:r>
          </a:p>
        </p:txBody>
      </p:sp>
      <p:sp>
        <p:nvSpPr>
          <p:cNvPr id="3" name="Slide Number Placeholder 2"/>
          <p:cNvSpPr>
            <a:spLocks noGrp="1"/>
          </p:cNvSpPr>
          <p:nvPr>
            <p:ph type="sldNum" sz="quarter" idx="12"/>
          </p:nvPr>
        </p:nvSpPr>
        <p:spPr/>
        <p:txBody>
          <a:bodyPr/>
          <a:lstStyle/>
          <a:p>
            <a:fld id="{E652699A-549B-45A1-BA81-4020695B5A36}" type="slidenum">
              <a:rPr lang="en-US" smtClean="0"/>
              <a:pPr/>
              <a:t>7</a:t>
            </a:fld>
            <a:endParaRPr lang="en-US" dirty="0"/>
          </a:p>
        </p:txBody>
      </p:sp>
      <p:sp>
        <p:nvSpPr>
          <p:cNvPr id="4" name="Subtitle 2"/>
          <p:cNvSpPr txBox="1">
            <a:spLocks/>
          </p:cNvSpPr>
          <p:nvPr/>
        </p:nvSpPr>
        <p:spPr>
          <a:xfrm>
            <a:off x="685800" y="2667000"/>
            <a:ext cx="7772400" cy="2192740"/>
          </a:xfrm>
          <a:prstGeom prst="rect">
            <a:avLst/>
          </a:prstGeom>
        </p:spPr>
        <p:txBody>
          <a:bodyPr>
            <a:noAutofit/>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lgn="ctr">
              <a:spcAft>
                <a:spcPts val="1800"/>
              </a:spcAft>
              <a:buClr>
                <a:schemeClr val="accent1"/>
              </a:buClr>
              <a:buSzPct val="85000"/>
              <a:buNone/>
            </a:pPr>
            <a:r>
              <a:rPr lang="en-US" sz="4000" dirty="0">
                <a:solidFill>
                  <a:srgbClr val="00133A"/>
                </a:solidFill>
              </a:rPr>
              <a:t>Section 1</a:t>
            </a:r>
          </a:p>
          <a:p>
            <a:pPr marL="0" lvl="1" indent="0" algn="ctr">
              <a:buClr>
                <a:schemeClr val="accent1"/>
              </a:buClr>
              <a:buSzPct val="85000"/>
              <a:buNone/>
            </a:pPr>
            <a:r>
              <a:rPr lang="en-US" sz="4000" dirty="0">
                <a:solidFill>
                  <a:srgbClr val="00133A"/>
                </a:solidFill>
              </a:rPr>
              <a:t>ADMINISTRATIVE STANDARDS</a:t>
            </a:r>
          </a:p>
        </p:txBody>
      </p:sp>
    </p:spTree>
    <p:extLst>
      <p:ext uri="{BB962C8B-B14F-4D97-AF65-F5344CB8AC3E}">
        <p14:creationId xmlns:p14="http://schemas.microsoft.com/office/powerpoint/2010/main" val="25551000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noAutofit/>
          </a:bodyPr>
          <a:lstStyle/>
          <a:p>
            <a:pPr>
              <a:lnSpc>
                <a:spcPct val="100000"/>
              </a:lnSpc>
              <a:spcAft>
                <a:spcPts val="600"/>
              </a:spcAft>
            </a:pPr>
            <a:r>
              <a:rPr lang="en-US" sz="3600" dirty="0">
                <a:latin typeface="+mj-lt"/>
              </a:rPr>
              <a:t>Fiscal Management 9.6</a:t>
            </a:r>
            <a:br>
              <a:rPr lang="en-US" sz="3600" dirty="0">
                <a:latin typeface="+mj-lt"/>
              </a:rPr>
            </a:br>
            <a:r>
              <a:rPr lang="en-US" sz="3600" dirty="0">
                <a:latin typeface="+mj-lt"/>
              </a:rPr>
              <a:t>Recording Expenditure/Disbursements</a:t>
            </a:r>
          </a:p>
        </p:txBody>
      </p:sp>
      <p:sp>
        <p:nvSpPr>
          <p:cNvPr id="3" name="Subtitle 2"/>
          <p:cNvSpPr>
            <a:spLocks noGrp="1"/>
          </p:cNvSpPr>
          <p:nvPr>
            <p:ph type="subTitle" idx="4294967295"/>
          </p:nvPr>
        </p:nvSpPr>
        <p:spPr>
          <a:xfrm>
            <a:off x="482600" y="1676400"/>
            <a:ext cx="7848600" cy="1752600"/>
          </a:xfrm>
        </p:spPr>
        <p:txBody>
          <a:bodyPr>
            <a:normAutofit/>
          </a:bodyPr>
          <a:lstStyle/>
          <a:p>
            <a:pPr marL="0" indent="0">
              <a:lnSpc>
                <a:spcPct val="100000"/>
              </a:lnSpc>
              <a:spcAft>
                <a:spcPts val="600"/>
              </a:spcAft>
              <a:buNone/>
            </a:pPr>
            <a:r>
              <a:rPr lang="en-US" b="1" cap="small" dirty="0">
                <a:solidFill>
                  <a:srgbClr val="000000"/>
                </a:solidFill>
              </a:rPr>
              <a:t>Cash Control – The agency has a system to document and record the use of cash funds that include receipts, supervisory approval, and </a:t>
            </a:r>
            <a:r>
              <a:rPr lang="en-US" b="1" u="sng" cap="small" dirty="0">
                <a:solidFill>
                  <a:srgbClr val="000000"/>
                </a:solidFill>
              </a:rPr>
              <a:t>periodic</a:t>
            </a:r>
            <a:r>
              <a:rPr lang="en-US" b="1" cap="small" dirty="0">
                <a:solidFill>
                  <a:srgbClr val="000000"/>
                </a:solidFill>
              </a:rPr>
              <a:t> </a:t>
            </a:r>
            <a:r>
              <a:rPr lang="en-US" b="1" cap="small" dirty="0">
                <a:solidFill>
                  <a:srgbClr val="FF0000"/>
                </a:solidFill>
              </a:rPr>
              <a:t>audit*</a:t>
            </a:r>
            <a:r>
              <a:rPr lang="en-US" b="1" cap="small" dirty="0"/>
              <a:t>.</a:t>
            </a:r>
          </a:p>
          <a:p>
            <a:endParaRPr lang="en-US" cap="small" dirty="0"/>
          </a:p>
        </p:txBody>
      </p:sp>
      <p:sp>
        <p:nvSpPr>
          <p:cNvPr id="4" name="TextBox 3"/>
          <p:cNvSpPr txBox="1"/>
          <p:nvPr/>
        </p:nvSpPr>
        <p:spPr>
          <a:xfrm>
            <a:off x="623521" y="3276600"/>
            <a:ext cx="7733079" cy="3093154"/>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a:t>
            </a:r>
          </a:p>
          <a:p>
            <a:pPr marL="342900" indent="-342900">
              <a:spcAft>
                <a:spcPts val="400"/>
              </a:spcAft>
              <a:buClr>
                <a:srgbClr val="3878CF"/>
              </a:buClr>
              <a:buFont typeface="Wingdings" panose="05000000000000000000" pitchFamily="2" charset="2"/>
              <a:buChar char="v"/>
            </a:pPr>
            <a:r>
              <a:rPr lang="en-US" sz="2300" dirty="0"/>
              <a:t>Policy or procedure that supports standard</a:t>
            </a:r>
          </a:p>
          <a:p>
            <a:pPr marL="342900" indent="-342900">
              <a:spcAft>
                <a:spcPts val="400"/>
              </a:spcAft>
              <a:buClr>
                <a:srgbClr val="3878CF"/>
              </a:buClr>
              <a:buFont typeface="Wingdings" panose="05000000000000000000" pitchFamily="2" charset="2"/>
              <a:buChar char="v"/>
            </a:pPr>
            <a:r>
              <a:rPr lang="en-US" sz="2300" dirty="0"/>
              <a:t>Areas to focus on – Petty Cash, </a:t>
            </a:r>
            <a:r>
              <a:rPr lang="en-US" sz="2300" u="sng" dirty="0"/>
              <a:t>Investigative funds</a:t>
            </a:r>
            <a:endParaRPr lang="en-US" sz="2300" dirty="0"/>
          </a:p>
          <a:p>
            <a:pPr marL="342900" indent="-342900">
              <a:buClr>
                <a:srgbClr val="3878CF"/>
              </a:buClr>
              <a:buFont typeface="Wingdings" panose="05000000000000000000" pitchFamily="2" charset="2"/>
              <a:buChar char="v"/>
            </a:pPr>
            <a:r>
              <a:rPr lang="en-US" sz="2300" dirty="0"/>
              <a:t>Interview with employee(s) responsible for  cash fund</a:t>
            </a:r>
          </a:p>
          <a:p>
            <a:pPr marL="742950" lvl="1" indent="-285750">
              <a:spcAft>
                <a:spcPts val="400"/>
              </a:spcAft>
              <a:buFont typeface="Arial" panose="020B0604020202020204" pitchFamily="34" charset="0"/>
              <a:buChar char="•"/>
            </a:pPr>
            <a:r>
              <a:rPr lang="en-US" sz="2300" dirty="0"/>
              <a:t>Copies of receipts and supervisory approval of reimbursement</a:t>
            </a:r>
          </a:p>
          <a:p>
            <a:pPr marL="342900" indent="-342900">
              <a:spcAft>
                <a:spcPts val="400"/>
              </a:spcAft>
              <a:buClr>
                <a:srgbClr val="3878CF"/>
              </a:buClr>
              <a:buFont typeface="Wingdings" panose="05000000000000000000" pitchFamily="2" charset="2"/>
              <a:buChar char="v"/>
            </a:pPr>
            <a:r>
              <a:rPr lang="en-US" sz="2300" dirty="0"/>
              <a:t>Copy of audit for each year of the accreditation cycle</a:t>
            </a:r>
          </a:p>
        </p:txBody>
      </p:sp>
    </p:spTree>
    <p:extLst>
      <p:ext uri="{BB962C8B-B14F-4D97-AF65-F5344CB8AC3E}">
        <p14:creationId xmlns:p14="http://schemas.microsoft.com/office/powerpoint/2010/main" val="3564650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noAutofit/>
          </a:bodyPr>
          <a:lstStyle/>
          <a:p>
            <a:r>
              <a:rPr lang="en-US" sz="3600" dirty="0">
                <a:latin typeface="+mj-lt"/>
              </a:rPr>
              <a:t>Recruitment and Selection 10.1</a:t>
            </a:r>
            <a:br>
              <a:rPr lang="en-US" sz="3600" dirty="0">
                <a:latin typeface="+mj-lt"/>
              </a:rPr>
            </a:br>
            <a:r>
              <a:rPr lang="en-US" sz="3600" dirty="0">
                <a:latin typeface="+mj-lt"/>
              </a:rPr>
              <a:t>Hiring Criteria</a:t>
            </a:r>
            <a:r>
              <a:rPr lang="en-US" sz="4000" dirty="0">
                <a:latin typeface="+mj-lt"/>
              </a:rPr>
              <a:t>	</a:t>
            </a:r>
          </a:p>
        </p:txBody>
      </p:sp>
      <p:sp>
        <p:nvSpPr>
          <p:cNvPr id="3" name="Subtitle 2"/>
          <p:cNvSpPr>
            <a:spLocks noGrp="1"/>
          </p:cNvSpPr>
          <p:nvPr>
            <p:ph type="subTitle" idx="4294967295"/>
          </p:nvPr>
        </p:nvSpPr>
        <p:spPr>
          <a:xfrm>
            <a:off x="762000" y="1905000"/>
            <a:ext cx="7239000" cy="1828800"/>
          </a:xfrm>
        </p:spPr>
        <p:txBody>
          <a:bodyPr>
            <a:normAutofit/>
          </a:bodyPr>
          <a:lstStyle/>
          <a:p>
            <a:pPr marL="0" indent="0">
              <a:lnSpc>
                <a:spcPct val="100000"/>
              </a:lnSpc>
              <a:spcAft>
                <a:spcPts val="600"/>
              </a:spcAft>
              <a:buNone/>
            </a:pPr>
            <a:r>
              <a:rPr lang="en-US" b="1" cap="small" dirty="0">
                <a:solidFill>
                  <a:srgbClr val="000000"/>
                </a:solidFill>
              </a:rPr>
              <a:t>The agency has written standards and hiring criteria for sworn and non-sworn employees and, if applicable, reserve, part-time, or limited commission personnel.</a:t>
            </a:r>
            <a:endParaRPr lang="en-US" sz="3200" dirty="0">
              <a:solidFill>
                <a:srgbClr val="000000"/>
              </a:solidFill>
            </a:endParaRPr>
          </a:p>
        </p:txBody>
      </p:sp>
      <p:sp>
        <p:nvSpPr>
          <p:cNvPr id="4" name="TextBox 3"/>
          <p:cNvSpPr txBox="1"/>
          <p:nvPr/>
        </p:nvSpPr>
        <p:spPr>
          <a:xfrm>
            <a:off x="838200" y="4038600"/>
            <a:ext cx="7086600" cy="1938992"/>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a:t>
            </a:r>
          </a:p>
          <a:p>
            <a:pPr marL="342900" indent="-342900">
              <a:spcAft>
                <a:spcPts val="1200"/>
              </a:spcAft>
              <a:buClr>
                <a:srgbClr val="3878CF"/>
              </a:buClr>
              <a:buFont typeface="Wingdings" panose="05000000000000000000" pitchFamily="2" charset="2"/>
              <a:buChar char="v"/>
            </a:pPr>
            <a:r>
              <a:rPr lang="en-US" sz="2300" dirty="0"/>
              <a:t>Copy of Civil Service rules for each position</a:t>
            </a:r>
          </a:p>
          <a:p>
            <a:pPr marL="342900" indent="-342900">
              <a:spcAft>
                <a:spcPts val="600"/>
              </a:spcAft>
              <a:buClr>
                <a:srgbClr val="3878CF"/>
              </a:buClr>
              <a:buFont typeface="Wingdings" panose="05000000000000000000" pitchFamily="2" charset="2"/>
              <a:buChar char="v"/>
            </a:pPr>
            <a:r>
              <a:rPr lang="en-US" sz="2300" dirty="0"/>
              <a:t>If not covered by CS a copy of the most recent position </a:t>
            </a:r>
            <a:br>
              <a:rPr lang="en-US" sz="2300" dirty="0"/>
            </a:br>
            <a:r>
              <a:rPr lang="en-US" sz="2300" dirty="0"/>
              <a:t>recruitment flyer, announcement or job description.</a:t>
            </a:r>
          </a:p>
        </p:txBody>
      </p:sp>
    </p:spTree>
    <p:extLst>
      <p:ext uri="{BB962C8B-B14F-4D97-AF65-F5344CB8AC3E}">
        <p14:creationId xmlns:p14="http://schemas.microsoft.com/office/powerpoint/2010/main" val="104070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447800"/>
          </a:xfrm>
        </p:spPr>
        <p:txBody>
          <a:bodyPr>
            <a:noAutofit/>
          </a:bodyPr>
          <a:lstStyle/>
          <a:p>
            <a:r>
              <a:rPr lang="en-US" sz="3600" dirty="0">
                <a:latin typeface="+mj-lt"/>
              </a:rPr>
              <a:t>Recruitment and Selection 10.2</a:t>
            </a:r>
            <a:br>
              <a:rPr lang="en-US" sz="3600" dirty="0">
                <a:latin typeface="+mj-lt"/>
              </a:rPr>
            </a:br>
            <a:r>
              <a:rPr lang="en-US" sz="3600" dirty="0">
                <a:latin typeface="+mj-lt"/>
              </a:rPr>
              <a:t>Background Investigations</a:t>
            </a:r>
          </a:p>
        </p:txBody>
      </p:sp>
      <p:sp>
        <p:nvSpPr>
          <p:cNvPr id="3" name="Subtitle 2"/>
          <p:cNvSpPr>
            <a:spLocks noGrp="1"/>
          </p:cNvSpPr>
          <p:nvPr>
            <p:ph type="subTitle" idx="4294967295"/>
          </p:nvPr>
        </p:nvSpPr>
        <p:spPr>
          <a:xfrm>
            <a:off x="685799" y="1752600"/>
            <a:ext cx="7772402" cy="2590800"/>
          </a:xfrm>
        </p:spPr>
        <p:txBody>
          <a:bodyPr>
            <a:normAutofit/>
          </a:bodyPr>
          <a:lstStyle/>
          <a:p>
            <a:pPr marL="0" indent="0">
              <a:lnSpc>
                <a:spcPct val="100000"/>
              </a:lnSpc>
              <a:spcAft>
                <a:spcPts val="600"/>
              </a:spcAft>
              <a:buNone/>
            </a:pPr>
            <a:r>
              <a:rPr lang="en-US" b="1" cap="small" dirty="0">
                <a:solidFill>
                  <a:srgbClr val="000000"/>
                </a:solidFill>
              </a:rPr>
              <a:t>The agency requires that background investigations be conducted on each candidate for a sworn position prior to appointment, and requires that proof is submitted to the Washington State Criminal Justice Training Commission.</a:t>
            </a:r>
          </a:p>
          <a:p>
            <a:endParaRPr lang="en-US" dirty="0">
              <a:solidFill>
                <a:srgbClr val="000000"/>
              </a:solidFill>
            </a:endParaRPr>
          </a:p>
        </p:txBody>
      </p:sp>
      <p:sp>
        <p:nvSpPr>
          <p:cNvPr id="4" name="TextBox 3"/>
          <p:cNvSpPr txBox="1"/>
          <p:nvPr/>
        </p:nvSpPr>
        <p:spPr>
          <a:xfrm>
            <a:off x="685799" y="4114800"/>
            <a:ext cx="7081682" cy="1938992"/>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a:t>
            </a:r>
          </a:p>
          <a:p>
            <a:pPr marL="285750" indent="-285750">
              <a:spcAft>
                <a:spcPts val="600"/>
              </a:spcAft>
              <a:buClr>
                <a:srgbClr val="3878CF"/>
              </a:buClr>
              <a:buFont typeface="Wingdings" panose="05000000000000000000" pitchFamily="2" charset="2"/>
              <a:buChar char="v"/>
            </a:pPr>
            <a:r>
              <a:rPr lang="en-US" sz="2300" dirty="0"/>
              <a:t>Redacted background summary</a:t>
            </a:r>
          </a:p>
          <a:p>
            <a:pPr marL="285750" indent="-285750">
              <a:spcAft>
                <a:spcPts val="600"/>
              </a:spcAft>
              <a:buClr>
                <a:srgbClr val="3878CF"/>
              </a:buClr>
              <a:buFont typeface="Wingdings" panose="05000000000000000000" pitchFamily="2" charset="2"/>
              <a:buChar char="v"/>
            </a:pPr>
            <a:r>
              <a:rPr lang="en-US" sz="2300" dirty="0"/>
              <a:t>Interview with hiring officer or background investigator</a:t>
            </a:r>
          </a:p>
          <a:p>
            <a:pPr marL="285750" indent="-285750">
              <a:spcAft>
                <a:spcPts val="600"/>
              </a:spcAft>
              <a:buClr>
                <a:srgbClr val="3878CF"/>
              </a:buClr>
              <a:buFont typeface="Wingdings" panose="05000000000000000000" pitchFamily="2" charset="2"/>
              <a:buChar char="v"/>
            </a:pPr>
            <a:r>
              <a:rPr lang="en-US" sz="2300" dirty="0"/>
              <a:t>See WAC 139-07-020</a:t>
            </a:r>
          </a:p>
        </p:txBody>
      </p:sp>
    </p:spTree>
    <p:extLst>
      <p:ext uri="{BB962C8B-B14F-4D97-AF65-F5344CB8AC3E}">
        <p14:creationId xmlns:p14="http://schemas.microsoft.com/office/powerpoint/2010/main" val="348101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1295400"/>
          </a:xfrm>
        </p:spPr>
        <p:txBody>
          <a:bodyPr>
            <a:normAutofit/>
          </a:bodyPr>
          <a:lstStyle/>
          <a:p>
            <a:r>
              <a:rPr lang="en-US" sz="3600" dirty="0">
                <a:latin typeface="+mj-lt"/>
              </a:rPr>
              <a:t>Recruitment and Selection 10.3</a:t>
            </a:r>
            <a:br>
              <a:rPr lang="en-US" sz="3600" dirty="0">
                <a:latin typeface="+mj-lt"/>
              </a:rPr>
            </a:br>
            <a:r>
              <a:rPr lang="en-US" sz="3600" dirty="0">
                <a:latin typeface="+mj-lt"/>
              </a:rPr>
              <a:t>Medical Examinations</a:t>
            </a:r>
          </a:p>
        </p:txBody>
      </p:sp>
      <p:sp>
        <p:nvSpPr>
          <p:cNvPr id="3" name="Subtitle 2"/>
          <p:cNvSpPr>
            <a:spLocks noGrp="1"/>
          </p:cNvSpPr>
          <p:nvPr>
            <p:ph type="subTitle" idx="4294967295"/>
          </p:nvPr>
        </p:nvSpPr>
        <p:spPr>
          <a:xfrm>
            <a:off x="679806" y="1669971"/>
            <a:ext cx="7353302" cy="1981200"/>
          </a:xfrm>
        </p:spPr>
        <p:txBody>
          <a:bodyPr>
            <a:normAutofit fontScale="92500"/>
          </a:bodyPr>
          <a:lstStyle/>
          <a:p>
            <a:pPr marL="0" indent="0">
              <a:lnSpc>
                <a:spcPct val="100000"/>
              </a:lnSpc>
              <a:spcAft>
                <a:spcPts val="600"/>
              </a:spcAft>
              <a:buNone/>
            </a:pPr>
            <a:r>
              <a:rPr lang="en-US" sz="3000" b="1" cap="small" dirty="0">
                <a:solidFill>
                  <a:srgbClr val="000000"/>
                </a:solidFill>
              </a:rPr>
              <a:t>The agency requires that a medical examination, including drug screening, be performed by a licensed physician for each candidate for a sworn position, prior to appointment.</a:t>
            </a:r>
          </a:p>
          <a:p>
            <a:pPr>
              <a:lnSpc>
                <a:spcPct val="100000"/>
              </a:lnSpc>
              <a:spcAft>
                <a:spcPts val="600"/>
              </a:spcAft>
            </a:pPr>
            <a:endParaRPr lang="en-US" b="1" cap="all" dirty="0">
              <a:solidFill>
                <a:srgbClr val="000000"/>
              </a:solidFill>
              <a:latin typeface="Calisto MT" panose="02040603050505030304" pitchFamily="18" charset="0"/>
            </a:endParaRPr>
          </a:p>
        </p:txBody>
      </p:sp>
      <p:sp>
        <p:nvSpPr>
          <p:cNvPr id="4" name="TextBox 3"/>
          <p:cNvSpPr txBox="1"/>
          <p:nvPr/>
        </p:nvSpPr>
        <p:spPr>
          <a:xfrm>
            <a:off x="838200" y="3710393"/>
            <a:ext cx="6731715" cy="2369880"/>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a:t>
            </a:r>
          </a:p>
          <a:p>
            <a:pPr marL="285750" indent="-285750">
              <a:spcAft>
                <a:spcPts val="600"/>
              </a:spcAft>
              <a:buClr>
                <a:srgbClr val="3878CF"/>
              </a:buClr>
              <a:buFont typeface="Wingdings" panose="05000000000000000000" pitchFamily="2" charset="2"/>
              <a:buChar char="v"/>
            </a:pPr>
            <a:r>
              <a:rPr lang="en-US" sz="2300" dirty="0"/>
              <a:t>Redacted medical report </a:t>
            </a:r>
            <a:r>
              <a:rPr lang="en-US" sz="2300" b="1" dirty="0"/>
              <a:t>with</a:t>
            </a:r>
            <a:r>
              <a:rPr lang="en-US" sz="2300" dirty="0"/>
              <a:t> drug screen proof</a:t>
            </a:r>
          </a:p>
          <a:p>
            <a:pPr marL="285750" indent="-285750">
              <a:spcAft>
                <a:spcPts val="600"/>
              </a:spcAft>
              <a:buClr>
                <a:srgbClr val="3878CF"/>
              </a:buClr>
              <a:buFont typeface="Wingdings" panose="05000000000000000000" pitchFamily="2" charset="2"/>
              <a:buChar char="v"/>
            </a:pPr>
            <a:r>
              <a:rPr lang="en-US" sz="2300" dirty="0"/>
              <a:t>Invoice for exam/drug testing related to new hire</a:t>
            </a:r>
          </a:p>
          <a:p>
            <a:pPr marL="285750" indent="-285750">
              <a:spcAft>
                <a:spcPts val="600"/>
              </a:spcAft>
              <a:buClr>
                <a:srgbClr val="3878CF"/>
              </a:buClr>
              <a:buFont typeface="Wingdings" panose="05000000000000000000" pitchFamily="2" charset="2"/>
              <a:buChar char="v"/>
            </a:pPr>
            <a:r>
              <a:rPr lang="en-US" sz="2300" dirty="0"/>
              <a:t>Licensing credentials for practitioner from DOL/DOH</a:t>
            </a:r>
          </a:p>
          <a:p>
            <a:pPr marL="285750" indent="-285750">
              <a:spcAft>
                <a:spcPts val="600"/>
              </a:spcAft>
              <a:buClr>
                <a:srgbClr val="3878CF"/>
              </a:buClr>
              <a:buFont typeface="Wingdings" panose="05000000000000000000" pitchFamily="2" charset="2"/>
              <a:buChar char="v"/>
            </a:pPr>
            <a:r>
              <a:rPr lang="en-US" sz="2300" dirty="0"/>
              <a:t>Policy or procedure that supports standard</a:t>
            </a:r>
          </a:p>
        </p:txBody>
      </p:sp>
    </p:spTree>
    <p:extLst>
      <p:ext uri="{BB962C8B-B14F-4D97-AF65-F5344CB8AC3E}">
        <p14:creationId xmlns:p14="http://schemas.microsoft.com/office/powerpoint/2010/main" val="285376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31470"/>
            <a:ext cx="8229600" cy="1356946"/>
          </a:xfrm>
        </p:spPr>
        <p:txBody>
          <a:bodyPr>
            <a:noAutofit/>
          </a:bodyPr>
          <a:lstStyle/>
          <a:p>
            <a:r>
              <a:rPr lang="en-US" sz="3600" dirty="0">
                <a:latin typeface="+mj-lt"/>
              </a:rPr>
              <a:t>Recruitment and Selection 10.4</a:t>
            </a:r>
            <a:br>
              <a:rPr lang="en-US" sz="3600" dirty="0">
                <a:latin typeface="+mj-lt"/>
              </a:rPr>
            </a:br>
            <a:r>
              <a:rPr lang="en-US" sz="3600" dirty="0">
                <a:latin typeface="+mj-lt"/>
              </a:rPr>
              <a:t>Psychological Examinations</a:t>
            </a:r>
          </a:p>
        </p:txBody>
      </p:sp>
      <p:sp>
        <p:nvSpPr>
          <p:cNvPr id="3" name="Subtitle 2"/>
          <p:cNvSpPr>
            <a:spLocks noGrp="1"/>
          </p:cNvSpPr>
          <p:nvPr>
            <p:ph type="subTitle" idx="4294967295"/>
          </p:nvPr>
        </p:nvSpPr>
        <p:spPr>
          <a:xfrm>
            <a:off x="838200" y="1793998"/>
            <a:ext cx="7315200" cy="1828800"/>
          </a:xfrm>
        </p:spPr>
        <p:txBody>
          <a:bodyPr>
            <a:normAutofit/>
          </a:bodyPr>
          <a:lstStyle/>
          <a:p>
            <a:pPr marL="0" indent="0">
              <a:buNone/>
            </a:pPr>
            <a:r>
              <a:rPr lang="en-US" b="1" cap="small" dirty="0">
                <a:solidFill>
                  <a:srgbClr val="000000"/>
                </a:solidFill>
              </a:rPr>
              <a:t>The agency requires that a licensed psychologist or psychiatrist conduct a psychological fitness examination for each candidate for a sworn position, prior to appointment.</a:t>
            </a:r>
          </a:p>
          <a:p>
            <a:endParaRPr lang="en-US" b="1" dirty="0">
              <a:solidFill>
                <a:srgbClr val="000000"/>
              </a:solidFill>
            </a:endParaRPr>
          </a:p>
        </p:txBody>
      </p:sp>
      <p:sp>
        <p:nvSpPr>
          <p:cNvPr id="4" name="TextBox 3"/>
          <p:cNvSpPr txBox="1"/>
          <p:nvPr/>
        </p:nvSpPr>
        <p:spPr>
          <a:xfrm>
            <a:off x="914400" y="3733800"/>
            <a:ext cx="6789423" cy="2636619"/>
          </a:xfrm>
          <a:prstGeom prst="rect">
            <a:avLst/>
          </a:prstGeom>
          <a:noFill/>
          <a:ln w="12700">
            <a:noFill/>
            <a:prstDash val="sysDot"/>
          </a:ln>
        </p:spPr>
        <p:txBody>
          <a:bodyPr wrap="none" rtlCol="0">
            <a:spAutoFit/>
          </a:bodyPr>
          <a:lstStyle/>
          <a:p>
            <a:pPr>
              <a:lnSpc>
                <a:spcPct val="150000"/>
              </a:lnSpc>
              <a:spcAft>
                <a:spcPts val="300"/>
              </a:spcAft>
            </a:pPr>
            <a:r>
              <a:rPr lang="en-US" sz="2400" b="1" cap="small" dirty="0"/>
              <a:t>Evidence/Proof of Compliance</a:t>
            </a:r>
          </a:p>
          <a:p>
            <a:pPr marL="342900" indent="-342900">
              <a:spcAft>
                <a:spcPts val="400"/>
              </a:spcAft>
              <a:buClr>
                <a:srgbClr val="3878CF"/>
              </a:buClr>
              <a:buFont typeface="Wingdings" panose="05000000000000000000" pitchFamily="2" charset="2"/>
              <a:buChar char="v"/>
            </a:pPr>
            <a:r>
              <a:rPr lang="en-US" sz="2300" dirty="0"/>
              <a:t>Copy of redacted psychological report</a:t>
            </a:r>
          </a:p>
          <a:p>
            <a:pPr marL="342900" indent="-342900">
              <a:spcAft>
                <a:spcPts val="400"/>
              </a:spcAft>
              <a:buClr>
                <a:srgbClr val="3878CF"/>
              </a:buClr>
              <a:buFont typeface="Wingdings" panose="05000000000000000000" pitchFamily="2" charset="2"/>
              <a:buChar char="v"/>
            </a:pPr>
            <a:r>
              <a:rPr lang="en-US" sz="2300" dirty="0"/>
              <a:t>Copy of invoice for services</a:t>
            </a:r>
          </a:p>
          <a:p>
            <a:pPr marL="342900" indent="-342900">
              <a:spcAft>
                <a:spcPts val="400"/>
              </a:spcAft>
              <a:buClr>
                <a:srgbClr val="3878CF"/>
              </a:buClr>
              <a:buFont typeface="Wingdings" panose="05000000000000000000" pitchFamily="2" charset="2"/>
              <a:buChar char="v"/>
            </a:pPr>
            <a:r>
              <a:rPr lang="en-US" sz="2300" dirty="0"/>
              <a:t>Licensing credentials for practitioner from DOL/DOH</a:t>
            </a:r>
          </a:p>
          <a:p>
            <a:pPr marL="342900" indent="-342900">
              <a:spcAft>
                <a:spcPts val="400"/>
              </a:spcAft>
              <a:buClr>
                <a:srgbClr val="3878CF"/>
              </a:buClr>
              <a:buFont typeface="Wingdings" panose="05000000000000000000" pitchFamily="2" charset="2"/>
              <a:buChar char="v"/>
            </a:pPr>
            <a:r>
              <a:rPr lang="en-US" sz="2300" dirty="0"/>
              <a:t>Copy of policy or procedure that supports standard</a:t>
            </a:r>
          </a:p>
          <a:p>
            <a:pPr marL="342900" indent="-342900">
              <a:spcAft>
                <a:spcPts val="400"/>
              </a:spcAft>
              <a:buClr>
                <a:srgbClr val="3878CF"/>
              </a:buClr>
              <a:buFont typeface="Wingdings" panose="05000000000000000000" pitchFamily="2" charset="2"/>
              <a:buChar char="v"/>
            </a:pPr>
            <a:r>
              <a:rPr lang="en-US" sz="2300" dirty="0"/>
              <a:t>See WAC 139-07-030</a:t>
            </a:r>
          </a:p>
        </p:txBody>
      </p:sp>
    </p:spTree>
    <p:extLst>
      <p:ext uri="{BB962C8B-B14F-4D97-AF65-F5344CB8AC3E}">
        <p14:creationId xmlns:p14="http://schemas.microsoft.com/office/powerpoint/2010/main" val="1176743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Recruitment and Selection 10.5</a:t>
            </a:r>
            <a:br>
              <a:rPr lang="en-US" sz="3600" dirty="0">
                <a:latin typeface="+mj-lt"/>
              </a:rPr>
            </a:br>
            <a:r>
              <a:rPr lang="en-US" sz="3600" dirty="0">
                <a:latin typeface="+mj-lt"/>
              </a:rPr>
              <a:t>Polygraph Examinations</a:t>
            </a:r>
          </a:p>
        </p:txBody>
      </p:sp>
      <p:sp>
        <p:nvSpPr>
          <p:cNvPr id="3" name="Subtitle 2"/>
          <p:cNvSpPr>
            <a:spLocks noGrp="1"/>
          </p:cNvSpPr>
          <p:nvPr>
            <p:ph type="subTitle" idx="4294967295"/>
          </p:nvPr>
        </p:nvSpPr>
        <p:spPr>
          <a:xfrm>
            <a:off x="609599" y="1981200"/>
            <a:ext cx="7924800" cy="1524000"/>
          </a:xfrm>
        </p:spPr>
        <p:txBody>
          <a:bodyPr/>
          <a:lstStyle/>
          <a:p>
            <a:pPr marL="0" indent="0">
              <a:lnSpc>
                <a:spcPct val="100000"/>
              </a:lnSpc>
              <a:spcAft>
                <a:spcPts val="600"/>
              </a:spcAft>
              <a:buNone/>
            </a:pPr>
            <a:r>
              <a:rPr lang="en-US" b="1" cap="small" dirty="0">
                <a:solidFill>
                  <a:srgbClr val="000000"/>
                </a:solidFill>
              </a:rPr>
              <a:t>The agency requires that a polygraph examination be administered by a qualified technician for each </a:t>
            </a:r>
            <a:br>
              <a:rPr lang="en-US" b="1" cap="small" dirty="0">
                <a:solidFill>
                  <a:srgbClr val="000000"/>
                </a:solidFill>
              </a:rPr>
            </a:br>
            <a:r>
              <a:rPr lang="en-US" b="1" cap="small" dirty="0">
                <a:solidFill>
                  <a:srgbClr val="000000"/>
                </a:solidFill>
              </a:rPr>
              <a:t>candidate for a sworn position, prior to appointment.</a:t>
            </a:r>
          </a:p>
          <a:p>
            <a:endParaRPr lang="en-US" dirty="0">
              <a:solidFill>
                <a:srgbClr val="000000"/>
              </a:solidFill>
            </a:endParaRPr>
          </a:p>
        </p:txBody>
      </p:sp>
      <p:sp>
        <p:nvSpPr>
          <p:cNvPr id="4" name="TextBox 3"/>
          <p:cNvSpPr txBox="1"/>
          <p:nvPr/>
        </p:nvSpPr>
        <p:spPr>
          <a:xfrm>
            <a:off x="762000" y="3733800"/>
            <a:ext cx="8128635" cy="2431435"/>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a:t>
            </a:r>
          </a:p>
          <a:p>
            <a:pPr marL="342900" indent="-342900">
              <a:spcAft>
                <a:spcPts val="600"/>
              </a:spcAft>
              <a:buClr>
                <a:srgbClr val="3878CF"/>
              </a:buClr>
              <a:buFont typeface="Wingdings" panose="05000000000000000000" pitchFamily="2" charset="2"/>
              <a:buChar char="v"/>
            </a:pPr>
            <a:r>
              <a:rPr lang="en-US" sz="2300" dirty="0"/>
              <a:t>Interview with hiring officer or polygraphist</a:t>
            </a:r>
          </a:p>
          <a:p>
            <a:pPr marL="342900" indent="-342900">
              <a:spcAft>
                <a:spcPts val="600"/>
              </a:spcAft>
              <a:buClr>
                <a:srgbClr val="3878CF"/>
              </a:buClr>
              <a:buFont typeface="Wingdings" panose="05000000000000000000" pitchFamily="2" charset="2"/>
              <a:buChar char="v"/>
            </a:pPr>
            <a:r>
              <a:rPr lang="en-US" sz="2300" dirty="0"/>
              <a:t>Copy of policy or procedure that supports standard</a:t>
            </a:r>
          </a:p>
          <a:p>
            <a:pPr marL="342900" indent="-342900">
              <a:spcAft>
                <a:spcPts val="600"/>
              </a:spcAft>
              <a:buClr>
                <a:srgbClr val="3878CF"/>
              </a:buClr>
              <a:buFont typeface="Wingdings" panose="05000000000000000000" pitchFamily="2" charset="2"/>
              <a:buChar char="v"/>
            </a:pPr>
            <a:r>
              <a:rPr lang="en-US" sz="2300" dirty="0"/>
              <a:t>Qualified technician must have current polygraph credentials</a:t>
            </a:r>
          </a:p>
          <a:p>
            <a:pPr marL="342900" indent="-342900">
              <a:spcAft>
                <a:spcPts val="600"/>
              </a:spcAft>
              <a:buClr>
                <a:srgbClr val="3878CF"/>
              </a:buClr>
              <a:buFont typeface="Wingdings" panose="05000000000000000000" pitchFamily="2" charset="2"/>
              <a:buChar char="v"/>
            </a:pPr>
            <a:r>
              <a:rPr lang="en-US" sz="2300" dirty="0"/>
              <a:t>See WAC 139-07-040</a:t>
            </a:r>
          </a:p>
        </p:txBody>
      </p:sp>
    </p:spTree>
    <p:extLst>
      <p:ext uri="{BB962C8B-B14F-4D97-AF65-F5344CB8AC3E}">
        <p14:creationId xmlns:p14="http://schemas.microsoft.com/office/powerpoint/2010/main" val="795330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420750"/>
          </a:xfrm>
        </p:spPr>
        <p:txBody>
          <a:bodyPr>
            <a:noAutofit/>
          </a:bodyPr>
          <a:lstStyle/>
          <a:p>
            <a:r>
              <a:rPr lang="en-US" sz="3600" dirty="0">
                <a:latin typeface="+mj-lt"/>
              </a:rPr>
              <a:t>Recruitment and Selection 10.6</a:t>
            </a:r>
            <a:br>
              <a:rPr lang="en-US" sz="3600" dirty="0">
                <a:latin typeface="+mj-lt"/>
              </a:rPr>
            </a:br>
            <a:r>
              <a:rPr lang="en-US" sz="3600" dirty="0">
                <a:latin typeface="+mj-lt"/>
              </a:rPr>
              <a:t>Applicant File Privacy</a:t>
            </a:r>
          </a:p>
        </p:txBody>
      </p:sp>
      <p:sp>
        <p:nvSpPr>
          <p:cNvPr id="3" name="Subtitle 2"/>
          <p:cNvSpPr>
            <a:spLocks noGrp="1"/>
          </p:cNvSpPr>
          <p:nvPr>
            <p:ph type="subTitle" idx="4294967295"/>
          </p:nvPr>
        </p:nvSpPr>
        <p:spPr>
          <a:xfrm>
            <a:off x="685800" y="2286000"/>
            <a:ext cx="7772400" cy="1514958"/>
          </a:xfrm>
        </p:spPr>
        <p:txBody>
          <a:bodyPr>
            <a:normAutofit fontScale="92500" lnSpcReduction="10000"/>
          </a:bodyPr>
          <a:lstStyle/>
          <a:p>
            <a:pPr marL="0" indent="0">
              <a:lnSpc>
                <a:spcPct val="100000"/>
              </a:lnSpc>
              <a:spcAft>
                <a:spcPts val="600"/>
              </a:spcAft>
              <a:buNone/>
            </a:pPr>
            <a:r>
              <a:rPr lang="en-US" sz="3200" b="1" cap="small" dirty="0">
                <a:solidFill>
                  <a:srgbClr val="000000"/>
                </a:solidFill>
              </a:rPr>
              <a:t>Applicant files are secured and available only to those who are authorized to participate in the selection process.</a:t>
            </a:r>
          </a:p>
          <a:p>
            <a:pPr>
              <a:lnSpc>
                <a:spcPct val="100000"/>
              </a:lnSpc>
              <a:spcAft>
                <a:spcPts val="600"/>
              </a:spcAft>
            </a:pPr>
            <a:endParaRPr lang="en-US" b="1" cap="all" dirty="0">
              <a:solidFill>
                <a:srgbClr val="000000"/>
              </a:solidFill>
              <a:latin typeface="Calisto MT" panose="02040603050505030304" pitchFamily="18" charset="0"/>
            </a:endParaRPr>
          </a:p>
        </p:txBody>
      </p:sp>
      <p:sp>
        <p:nvSpPr>
          <p:cNvPr id="4" name="TextBox 3"/>
          <p:cNvSpPr txBox="1"/>
          <p:nvPr/>
        </p:nvSpPr>
        <p:spPr>
          <a:xfrm>
            <a:off x="762000" y="4038600"/>
            <a:ext cx="7391400" cy="1938992"/>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a:t>
            </a:r>
          </a:p>
          <a:p>
            <a:pPr marL="342900" lvl="1" indent="-342900">
              <a:spcAft>
                <a:spcPts val="1200"/>
              </a:spcAft>
              <a:buClr>
                <a:srgbClr val="3878CF"/>
              </a:buClr>
              <a:buFont typeface="Wingdings" panose="05000000000000000000" pitchFamily="2" charset="2"/>
              <a:buChar char="v"/>
            </a:pPr>
            <a:r>
              <a:rPr lang="en-US" sz="2300" dirty="0"/>
              <a:t>Interview with hiring officer or background investigator</a:t>
            </a:r>
          </a:p>
          <a:p>
            <a:pPr marL="342900" lvl="1" indent="-342900">
              <a:spcAft>
                <a:spcPts val="600"/>
              </a:spcAft>
              <a:buClr>
                <a:srgbClr val="3878CF"/>
              </a:buClr>
              <a:buFont typeface="Wingdings" panose="05000000000000000000" pitchFamily="2" charset="2"/>
              <a:buChar char="v"/>
            </a:pPr>
            <a:r>
              <a:rPr lang="en-US" sz="2300" dirty="0"/>
              <a:t>Memo to file from investigator outlining file security measures they employ while conducting background</a:t>
            </a:r>
          </a:p>
        </p:txBody>
      </p:sp>
    </p:spTree>
    <p:extLst>
      <p:ext uri="{BB962C8B-B14F-4D97-AF65-F5344CB8AC3E}">
        <p14:creationId xmlns:p14="http://schemas.microsoft.com/office/powerpoint/2010/main" val="327034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noAutofit/>
          </a:bodyPr>
          <a:lstStyle/>
          <a:p>
            <a:r>
              <a:rPr lang="en-US" sz="3600" dirty="0">
                <a:latin typeface="+mj-lt"/>
              </a:rPr>
              <a:t>Recruitment and Selection 10.7</a:t>
            </a:r>
            <a:br>
              <a:rPr lang="en-US" sz="3600" dirty="0">
                <a:latin typeface="+mj-lt"/>
              </a:rPr>
            </a:br>
            <a:r>
              <a:rPr lang="en-US" sz="3600" dirty="0">
                <a:latin typeface="+mj-lt"/>
              </a:rPr>
              <a:t>Personnel File Security</a:t>
            </a:r>
          </a:p>
        </p:txBody>
      </p:sp>
      <p:sp>
        <p:nvSpPr>
          <p:cNvPr id="3" name="Subtitle 2"/>
          <p:cNvSpPr>
            <a:spLocks noGrp="1"/>
          </p:cNvSpPr>
          <p:nvPr>
            <p:ph type="subTitle" idx="4294967295"/>
          </p:nvPr>
        </p:nvSpPr>
        <p:spPr>
          <a:xfrm>
            <a:off x="609600" y="1752600"/>
            <a:ext cx="7467600" cy="2286000"/>
          </a:xfrm>
        </p:spPr>
        <p:txBody>
          <a:bodyPr>
            <a:normAutofit lnSpcReduction="10000"/>
          </a:bodyPr>
          <a:lstStyle/>
          <a:p>
            <a:pPr marL="0" indent="0">
              <a:lnSpc>
                <a:spcPct val="100000"/>
              </a:lnSpc>
              <a:spcAft>
                <a:spcPts val="600"/>
              </a:spcAft>
              <a:buNone/>
            </a:pPr>
            <a:r>
              <a:rPr lang="en-US" sz="3000" b="1" cap="small" dirty="0">
                <a:solidFill>
                  <a:srgbClr val="000000"/>
                </a:solidFill>
              </a:rPr>
              <a:t>Employee personnel files are separate and secured from other files. Medical tests, psychological evaluations and polygraph results are kept separate from personnel files in secure locations.</a:t>
            </a:r>
          </a:p>
          <a:p>
            <a:pPr>
              <a:lnSpc>
                <a:spcPct val="100000"/>
              </a:lnSpc>
              <a:spcAft>
                <a:spcPts val="600"/>
              </a:spcAft>
            </a:pPr>
            <a:endParaRPr lang="en-US" b="1" cap="all" dirty="0">
              <a:solidFill>
                <a:srgbClr val="000000"/>
              </a:solidFill>
              <a:latin typeface="Calisto MT" panose="02040603050505030304" pitchFamily="18" charset="0"/>
            </a:endParaRPr>
          </a:p>
        </p:txBody>
      </p:sp>
      <p:sp>
        <p:nvSpPr>
          <p:cNvPr id="4" name="TextBox 3"/>
          <p:cNvSpPr txBox="1"/>
          <p:nvPr/>
        </p:nvSpPr>
        <p:spPr>
          <a:xfrm>
            <a:off x="796295" y="4114800"/>
            <a:ext cx="7391400" cy="1862048"/>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a:t>
            </a:r>
          </a:p>
          <a:p>
            <a:pPr marL="342900" indent="-342900">
              <a:spcAft>
                <a:spcPts val="600"/>
              </a:spcAft>
              <a:buClr>
                <a:srgbClr val="3878CF"/>
              </a:buClr>
              <a:buFont typeface="Wingdings" panose="05000000000000000000" pitchFamily="2" charset="2"/>
              <a:buChar char="v"/>
            </a:pPr>
            <a:r>
              <a:rPr lang="en-US" sz="2300" dirty="0"/>
              <a:t>Interview of records custodian</a:t>
            </a:r>
          </a:p>
          <a:p>
            <a:pPr marL="342900" indent="-342900">
              <a:buClr>
                <a:srgbClr val="3878CF"/>
              </a:buClr>
              <a:buFont typeface="Wingdings" panose="05000000000000000000" pitchFamily="2" charset="2"/>
              <a:buChar char="v"/>
            </a:pPr>
            <a:r>
              <a:rPr lang="en-US" sz="2300" dirty="0"/>
              <a:t>Physical inspection of files and cabinets</a:t>
            </a:r>
          </a:p>
          <a:p>
            <a:pPr marL="742950" lvl="1" indent="-285750">
              <a:spcAft>
                <a:spcPts val="600"/>
              </a:spcAft>
              <a:buFont typeface="Arial" pitchFamily="34" charset="0"/>
              <a:buChar char="•"/>
            </a:pPr>
            <a:r>
              <a:rPr lang="en-US" sz="2300" dirty="0"/>
              <a:t>Ensure files are separate and secure from hiring files</a:t>
            </a:r>
          </a:p>
        </p:txBody>
      </p:sp>
    </p:spTree>
    <p:extLst>
      <p:ext uri="{BB962C8B-B14F-4D97-AF65-F5344CB8AC3E}">
        <p14:creationId xmlns:p14="http://schemas.microsoft.com/office/powerpoint/2010/main" val="3366954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295400"/>
          </a:xfrm>
        </p:spPr>
        <p:txBody>
          <a:bodyPr>
            <a:noAutofit/>
          </a:bodyPr>
          <a:lstStyle/>
          <a:p>
            <a:r>
              <a:rPr lang="en-US" sz="3600" dirty="0">
                <a:latin typeface="+mj-lt"/>
              </a:rPr>
              <a:t>Training 11.1</a:t>
            </a:r>
            <a:br>
              <a:rPr lang="en-US" sz="3600" dirty="0">
                <a:latin typeface="+mj-lt"/>
              </a:rPr>
            </a:br>
            <a:r>
              <a:rPr lang="en-US" sz="3600" dirty="0">
                <a:latin typeface="+mj-lt"/>
              </a:rPr>
              <a:t>Basic Training</a:t>
            </a:r>
          </a:p>
        </p:txBody>
      </p:sp>
      <p:sp>
        <p:nvSpPr>
          <p:cNvPr id="3" name="Subtitle 2"/>
          <p:cNvSpPr>
            <a:spLocks noGrp="1"/>
          </p:cNvSpPr>
          <p:nvPr>
            <p:ph type="subTitle" idx="4294967295"/>
          </p:nvPr>
        </p:nvSpPr>
        <p:spPr>
          <a:xfrm>
            <a:off x="647700" y="1708785"/>
            <a:ext cx="7848600" cy="2819400"/>
          </a:xfrm>
        </p:spPr>
        <p:txBody>
          <a:bodyPr>
            <a:normAutofit lnSpcReduction="10000"/>
          </a:bodyPr>
          <a:lstStyle/>
          <a:p>
            <a:pPr marL="0" indent="0">
              <a:lnSpc>
                <a:spcPct val="100000"/>
              </a:lnSpc>
              <a:spcAft>
                <a:spcPts val="600"/>
              </a:spcAft>
              <a:buNone/>
            </a:pPr>
            <a:r>
              <a:rPr lang="en-US" sz="2600" b="1" cap="small" dirty="0">
                <a:solidFill>
                  <a:srgbClr val="000000"/>
                </a:solidFill>
              </a:rPr>
              <a:t>The agency requires all full-time, sworn members to successfully complete the Basic Law Enforcement Academy or Equivalency Academy, as certified by the Washington State Criminal Justice Training Commission prior to assuming law enforcement duties, and requires that they begin attending the Academy within six months of their date of hire.</a:t>
            </a:r>
            <a:endParaRPr lang="en-US" dirty="0">
              <a:solidFill>
                <a:srgbClr val="000000"/>
              </a:solidFill>
            </a:endParaRPr>
          </a:p>
        </p:txBody>
      </p:sp>
      <p:sp>
        <p:nvSpPr>
          <p:cNvPr id="4" name="TextBox 3"/>
          <p:cNvSpPr txBox="1"/>
          <p:nvPr/>
        </p:nvSpPr>
        <p:spPr>
          <a:xfrm>
            <a:off x="990600" y="4528185"/>
            <a:ext cx="5661102" cy="1887696"/>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a:t>
            </a:r>
          </a:p>
          <a:p>
            <a:pPr marL="342900" indent="-342900">
              <a:spcAft>
                <a:spcPts val="400"/>
              </a:spcAft>
              <a:buClr>
                <a:srgbClr val="3878CF"/>
              </a:buClr>
              <a:buFont typeface="Wingdings" panose="05000000000000000000" pitchFamily="2" charset="2"/>
              <a:buChar char="v"/>
            </a:pPr>
            <a:r>
              <a:rPr lang="en-US" sz="2300" dirty="0"/>
              <a:t>Copy of BLEA or Equivalency certificates</a:t>
            </a:r>
          </a:p>
          <a:p>
            <a:pPr marL="342900" indent="-342900">
              <a:spcAft>
                <a:spcPts val="400"/>
              </a:spcAft>
              <a:buClr>
                <a:srgbClr val="3878CF"/>
              </a:buClr>
              <a:buFont typeface="Wingdings" panose="05000000000000000000" pitchFamily="2" charset="2"/>
              <a:buChar char="v"/>
            </a:pPr>
            <a:r>
              <a:rPr lang="en-US" sz="2300" dirty="0"/>
              <a:t>Interview with hiring officer </a:t>
            </a:r>
          </a:p>
          <a:p>
            <a:pPr marL="342900" indent="-342900">
              <a:spcAft>
                <a:spcPts val="400"/>
              </a:spcAft>
              <a:buClr>
                <a:srgbClr val="3878CF"/>
              </a:buClr>
              <a:buFont typeface="Wingdings" panose="05000000000000000000" pitchFamily="2" charset="2"/>
              <a:buChar char="v"/>
            </a:pPr>
            <a:r>
              <a:rPr lang="en-US" sz="2300" dirty="0"/>
              <a:t>Policy or procedure that supports standard</a:t>
            </a:r>
          </a:p>
        </p:txBody>
      </p:sp>
    </p:spTree>
    <p:extLst>
      <p:ext uri="{BB962C8B-B14F-4D97-AF65-F5344CB8AC3E}">
        <p14:creationId xmlns:p14="http://schemas.microsoft.com/office/powerpoint/2010/main" val="138747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95400"/>
          </a:xfrm>
        </p:spPr>
        <p:txBody>
          <a:bodyPr>
            <a:noAutofit/>
          </a:bodyPr>
          <a:lstStyle/>
          <a:p>
            <a:r>
              <a:rPr lang="en-US" sz="3600" dirty="0">
                <a:latin typeface="+mj-lt"/>
              </a:rPr>
              <a:t>Training 11.2</a:t>
            </a:r>
            <a:br>
              <a:rPr lang="en-US" sz="3600" dirty="0">
                <a:latin typeface="+mj-lt"/>
              </a:rPr>
            </a:br>
            <a:r>
              <a:rPr lang="en-US" sz="3600" dirty="0">
                <a:latin typeface="+mj-lt"/>
              </a:rPr>
              <a:t>Field Training</a:t>
            </a:r>
          </a:p>
        </p:txBody>
      </p:sp>
      <p:sp>
        <p:nvSpPr>
          <p:cNvPr id="3" name="Subtitle 2"/>
          <p:cNvSpPr>
            <a:spLocks noGrp="1"/>
          </p:cNvSpPr>
          <p:nvPr>
            <p:ph type="subTitle" idx="4294967295"/>
          </p:nvPr>
        </p:nvSpPr>
        <p:spPr>
          <a:xfrm>
            <a:off x="609600" y="1524000"/>
            <a:ext cx="8001000" cy="3619500"/>
          </a:xfrm>
        </p:spPr>
        <p:txBody>
          <a:bodyPr>
            <a:noAutofit/>
          </a:bodyPr>
          <a:lstStyle/>
          <a:p>
            <a:pPr marL="0" indent="0" algn="l">
              <a:lnSpc>
                <a:spcPct val="100000"/>
              </a:lnSpc>
              <a:spcAft>
                <a:spcPts val="300"/>
              </a:spcAft>
              <a:buNone/>
            </a:pPr>
            <a:r>
              <a:rPr lang="en-US" sz="2400" b="1" cap="small" dirty="0">
                <a:solidFill>
                  <a:srgbClr val="000000"/>
                </a:solidFill>
              </a:rPr>
              <a:t>The agency has established a formal field training program for all newly sworn officers that includes:</a:t>
            </a:r>
          </a:p>
          <a:p>
            <a:pPr algn="l">
              <a:lnSpc>
                <a:spcPct val="100000"/>
              </a:lnSpc>
              <a:spcBef>
                <a:spcPts val="0"/>
              </a:spcBef>
              <a:buClr>
                <a:srgbClr val="3878CF"/>
              </a:buClr>
              <a:buFont typeface="Wingdings" panose="05000000000000000000" pitchFamily="2" charset="2"/>
              <a:buChar char="§"/>
            </a:pPr>
            <a:r>
              <a:rPr lang="en-US" sz="2400" b="1" cap="small" dirty="0">
                <a:solidFill>
                  <a:srgbClr val="000000"/>
                </a:solidFill>
              </a:rPr>
              <a:t>Field training officers who are specially trained for that purpose;</a:t>
            </a:r>
          </a:p>
          <a:p>
            <a:pPr algn="l">
              <a:lnSpc>
                <a:spcPct val="100000"/>
              </a:lnSpc>
              <a:spcBef>
                <a:spcPts val="0"/>
              </a:spcBef>
              <a:buClr>
                <a:srgbClr val="3878CF"/>
              </a:buClr>
              <a:buFont typeface="Wingdings" panose="05000000000000000000" pitchFamily="2" charset="2"/>
              <a:buChar char="§"/>
            </a:pPr>
            <a:r>
              <a:rPr lang="en-US" sz="2400" b="1" cap="small" dirty="0">
                <a:solidFill>
                  <a:srgbClr val="000000"/>
                </a:solidFill>
              </a:rPr>
              <a:t>Regular documentation of the progress of the student officer; and</a:t>
            </a:r>
          </a:p>
          <a:p>
            <a:pPr algn="l">
              <a:lnSpc>
                <a:spcPct val="100000"/>
              </a:lnSpc>
              <a:spcBef>
                <a:spcPts val="0"/>
              </a:spcBef>
              <a:buClr>
                <a:srgbClr val="3878CF"/>
              </a:buClr>
              <a:buFont typeface="Wingdings" panose="05000000000000000000" pitchFamily="2" charset="2"/>
              <a:buChar char="§"/>
            </a:pPr>
            <a:r>
              <a:rPr lang="en-US" sz="2400" b="1" cap="small" dirty="0">
                <a:solidFill>
                  <a:srgbClr val="000000"/>
                </a:solidFill>
              </a:rPr>
              <a:t>Requiring the student officer to successfully complete the training program prior to </a:t>
            </a:r>
            <a:br>
              <a:rPr lang="en-US" sz="2400" b="1" cap="small" dirty="0">
                <a:solidFill>
                  <a:srgbClr val="000000"/>
                </a:solidFill>
              </a:rPr>
            </a:br>
            <a:r>
              <a:rPr lang="en-US" sz="2400" b="1" cap="small" dirty="0">
                <a:solidFill>
                  <a:srgbClr val="000000"/>
                </a:solidFill>
              </a:rPr>
              <a:t>assuming law enforcement duties.</a:t>
            </a:r>
            <a:endParaRPr lang="en-US" sz="2400" dirty="0">
              <a:solidFill>
                <a:srgbClr val="000000"/>
              </a:solidFill>
            </a:endParaRPr>
          </a:p>
        </p:txBody>
      </p:sp>
      <p:sp>
        <p:nvSpPr>
          <p:cNvPr id="5" name="TextBox 4"/>
          <p:cNvSpPr txBox="1"/>
          <p:nvPr/>
        </p:nvSpPr>
        <p:spPr>
          <a:xfrm>
            <a:off x="990600" y="5143500"/>
            <a:ext cx="5592365" cy="1261884"/>
          </a:xfrm>
          <a:prstGeom prst="rect">
            <a:avLst/>
          </a:prstGeom>
          <a:noFill/>
          <a:ln w="12700">
            <a:noFill/>
            <a:prstDash val="sysDot"/>
          </a:ln>
        </p:spPr>
        <p:txBody>
          <a:bodyPr wrap="none" rtlCol="0">
            <a:spAutoFit/>
          </a:bodyPr>
          <a:lstStyle/>
          <a:p>
            <a:pPr>
              <a:spcAft>
                <a:spcPts val="600"/>
              </a:spcAft>
            </a:pPr>
            <a:r>
              <a:rPr lang="en-US" sz="2200" b="1" cap="small" dirty="0"/>
              <a:t>Evidence/Proof of Compliance</a:t>
            </a:r>
          </a:p>
          <a:p>
            <a:pPr marL="342900" indent="-342900">
              <a:spcAft>
                <a:spcPts val="600"/>
              </a:spcAft>
              <a:buClr>
                <a:srgbClr val="3878CF"/>
              </a:buClr>
              <a:buFont typeface="Wingdings" panose="05000000000000000000" pitchFamily="2" charset="2"/>
              <a:buChar char="v"/>
            </a:pPr>
            <a:r>
              <a:rPr lang="en-US" sz="2200" dirty="0"/>
              <a:t>Copy of DOR or other evaluation documents</a:t>
            </a:r>
          </a:p>
          <a:p>
            <a:pPr marL="342900" indent="-342900">
              <a:spcAft>
                <a:spcPts val="600"/>
              </a:spcAft>
              <a:buClr>
                <a:srgbClr val="3878CF"/>
              </a:buClr>
              <a:buFont typeface="Wingdings" panose="05000000000000000000" pitchFamily="2" charset="2"/>
              <a:buChar char="v"/>
            </a:pPr>
            <a:r>
              <a:rPr lang="en-US" sz="2200" dirty="0"/>
              <a:t>Copy of FTO manual </a:t>
            </a:r>
          </a:p>
        </p:txBody>
      </p:sp>
    </p:spTree>
    <p:extLst>
      <p:ext uri="{BB962C8B-B14F-4D97-AF65-F5344CB8AC3E}">
        <p14:creationId xmlns:p14="http://schemas.microsoft.com/office/powerpoint/2010/main" val="135647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76800" cy="1143000"/>
          </a:xfrm>
        </p:spPr>
        <p:txBody>
          <a:bodyPr/>
          <a:lstStyle/>
          <a:p>
            <a:r>
              <a:rPr lang="en-US" sz="3600" dirty="0"/>
              <a:t>Goals and Objectives 1.1</a:t>
            </a:r>
            <a:br>
              <a:rPr lang="en-US" sz="3600" dirty="0"/>
            </a:br>
            <a:r>
              <a:rPr lang="en-US" sz="3600" dirty="0"/>
              <a:t>Mission Statement</a:t>
            </a:r>
          </a:p>
        </p:txBody>
      </p:sp>
      <p:sp>
        <p:nvSpPr>
          <p:cNvPr id="3" name="Slide Number Placeholder 2"/>
          <p:cNvSpPr>
            <a:spLocks noGrp="1"/>
          </p:cNvSpPr>
          <p:nvPr>
            <p:ph type="sldNum" sz="quarter" idx="12"/>
          </p:nvPr>
        </p:nvSpPr>
        <p:spPr/>
        <p:txBody>
          <a:bodyPr/>
          <a:lstStyle/>
          <a:p>
            <a:fld id="{E652699A-549B-45A1-BA81-4020695B5A36}" type="slidenum">
              <a:rPr lang="en-US" smtClean="0"/>
              <a:pPr/>
              <a:t>8</a:t>
            </a:fld>
            <a:endParaRPr lang="en-US" dirty="0"/>
          </a:p>
        </p:txBody>
      </p:sp>
      <p:sp>
        <p:nvSpPr>
          <p:cNvPr id="4" name="Subtitle 2"/>
          <p:cNvSpPr txBox="1">
            <a:spLocks/>
          </p:cNvSpPr>
          <p:nvPr/>
        </p:nvSpPr>
        <p:spPr>
          <a:xfrm>
            <a:off x="1066800" y="1866900"/>
            <a:ext cx="6705600" cy="1066800"/>
          </a:xfrm>
          <a:prstGeom prst="rect">
            <a:avLst/>
          </a:prstGeom>
        </p:spPr>
        <p:txBody>
          <a:bodyPr>
            <a:normAutofit fontScale="92500"/>
          </a:bodyPr>
          <a:lstStyle>
            <a:lvl1pPr marL="342900" indent="-342900" algn="l" defTabSz="914400" rtl="0" eaLnBrk="1" latinLnBrk="0" hangingPunct="1">
              <a:spcBef>
                <a:spcPts val="1000"/>
              </a:spcBef>
              <a:buClr>
                <a:srgbClr val="347A44"/>
              </a:buClr>
              <a:buFont typeface="Arial" pitchFamily="34" charset="0"/>
              <a:buChar char="•"/>
              <a:defRPr sz="2800" kern="1200">
                <a:solidFill>
                  <a:srgbClr val="404040"/>
                </a:solidFill>
                <a:latin typeface="+mn-lt"/>
                <a:ea typeface="+mn-ea"/>
                <a:cs typeface="+mn-cs"/>
              </a:defRPr>
            </a:lvl1pPr>
            <a:lvl2pPr marL="742950" indent="-285750" algn="l" defTabSz="914400" rtl="0" eaLnBrk="1" latinLnBrk="0" hangingPunct="1">
              <a:spcBef>
                <a:spcPts val="1000"/>
              </a:spcBef>
              <a:buClr>
                <a:srgbClr val="347A44"/>
              </a:buClr>
              <a:buFont typeface="Arial" pitchFamily="34" charset="0"/>
              <a:buChar char="–"/>
              <a:defRPr sz="2600" kern="1200">
                <a:solidFill>
                  <a:srgbClr val="404040"/>
                </a:solidFill>
                <a:latin typeface="+mn-lt"/>
                <a:ea typeface="+mn-ea"/>
                <a:cs typeface="+mn-cs"/>
              </a:defRPr>
            </a:lvl2pPr>
            <a:lvl3pPr marL="1143000" indent="-228600" algn="l" defTabSz="914400" rtl="0" eaLnBrk="1" latinLnBrk="0" hangingPunct="1">
              <a:spcBef>
                <a:spcPts val="1000"/>
              </a:spcBef>
              <a:buClr>
                <a:srgbClr val="347A44"/>
              </a:buClr>
              <a:buFont typeface="Arial" pitchFamily="34" charset="0"/>
              <a:buChar char="•"/>
              <a:defRPr sz="2400" kern="1200">
                <a:solidFill>
                  <a:srgbClr val="404040"/>
                </a:solidFill>
                <a:latin typeface="+mn-lt"/>
                <a:ea typeface="+mn-ea"/>
                <a:cs typeface="+mn-cs"/>
              </a:defRPr>
            </a:lvl3pPr>
            <a:lvl4pPr marL="1600200" indent="-228600" algn="l" defTabSz="914400" rtl="0" eaLnBrk="1" latinLnBrk="0" hangingPunct="1">
              <a:spcBef>
                <a:spcPts val="1000"/>
              </a:spcBef>
              <a:buClr>
                <a:srgbClr val="347A44"/>
              </a:buClr>
              <a:buFont typeface="Arial" pitchFamily="34" charset="0"/>
              <a:buChar char="–"/>
              <a:defRPr sz="2200" kern="1200">
                <a:solidFill>
                  <a:srgbClr val="40404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600" kern="1200">
                <a:solidFill>
                  <a:srgbClr val="40404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600"/>
              </a:spcAft>
              <a:buNone/>
            </a:pPr>
            <a:r>
              <a:rPr lang="en-US" sz="3000" b="1" cap="small" dirty="0">
                <a:solidFill>
                  <a:schemeClr val="tx1"/>
                </a:solidFill>
              </a:rPr>
              <a:t>The agency has written vision and/or mission statements that define the agency’s role.</a:t>
            </a:r>
          </a:p>
          <a:p>
            <a:endParaRPr lang="en-US" dirty="0"/>
          </a:p>
        </p:txBody>
      </p:sp>
      <p:sp>
        <p:nvSpPr>
          <p:cNvPr id="5" name="TextBox 4"/>
          <p:cNvSpPr txBox="1"/>
          <p:nvPr/>
        </p:nvSpPr>
        <p:spPr>
          <a:xfrm>
            <a:off x="1219200" y="3352800"/>
            <a:ext cx="6400800" cy="2646878"/>
          </a:xfrm>
          <a:prstGeom prst="rect">
            <a:avLst/>
          </a:prstGeom>
          <a:noFill/>
          <a:ln w="12700">
            <a:noFill/>
            <a:prstDash val="sysDot"/>
          </a:ln>
        </p:spPr>
        <p:txBody>
          <a:bodyPr wrap="square" rtlCol="0" anchor="ctr">
            <a:spAutoFit/>
          </a:bodyPr>
          <a:lstStyle/>
          <a:p>
            <a:pPr marL="342900" indent="-342900">
              <a:spcAft>
                <a:spcPts val="600"/>
              </a:spcAft>
              <a:buClr>
                <a:srgbClr val="3878CF"/>
              </a:buClr>
              <a:buFont typeface="Wingdings" panose="05000000000000000000" pitchFamily="2" charset="2"/>
              <a:buChar char="v"/>
            </a:pPr>
            <a:r>
              <a:rPr lang="en-US" sz="2400" dirty="0"/>
              <a:t>Evidence/Proof of Compliance </a:t>
            </a:r>
          </a:p>
          <a:p>
            <a:pPr marL="342900" indent="-342900">
              <a:buClr>
                <a:srgbClr val="3878CF"/>
              </a:buClr>
              <a:buFont typeface="Wingdings" panose="05000000000000000000" pitchFamily="2" charset="2"/>
              <a:buChar char="v"/>
            </a:pPr>
            <a:r>
              <a:rPr lang="en-US" sz="2400" dirty="0"/>
              <a:t>Watch for copies prominently posted around department during tour</a:t>
            </a:r>
          </a:p>
          <a:p>
            <a:pPr marL="342900" indent="-342900">
              <a:lnSpc>
                <a:spcPct val="150000"/>
              </a:lnSpc>
              <a:spcAft>
                <a:spcPts val="600"/>
              </a:spcAft>
              <a:buClr>
                <a:srgbClr val="3878CF"/>
              </a:buClr>
              <a:buFont typeface="Wingdings" panose="05000000000000000000" pitchFamily="2" charset="2"/>
              <a:buChar char="v"/>
            </a:pPr>
            <a:r>
              <a:rPr lang="en-US" sz="2400" dirty="0"/>
              <a:t>Copy of Mission/Vision statements in file</a:t>
            </a:r>
          </a:p>
          <a:p>
            <a:pPr marL="342900" indent="-342900">
              <a:buClr>
                <a:srgbClr val="3878CF"/>
              </a:buClr>
              <a:buFont typeface="Wingdings" panose="05000000000000000000" pitchFamily="2" charset="2"/>
              <a:buChar char="v"/>
            </a:pPr>
            <a:r>
              <a:rPr lang="en-US" sz="2400" dirty="0"/>
              <a:t>Check for any policy that addresses process to develop statements or frequency of review</a:t>
            </a:r>
          </a:p>
        </p:txBody>
      </p:sp>
    </p:spTree>
    <p:extLst>
      <p:ext uri="{BB962C8B-B14F-4D97-AF65-F5344CB8AC3E}">
        <p14:creationId xmlns:p14="http://schemas.microsoft.com/office/powerpoint/2010/main" val="298787091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noAutofit/>
          </a:bodyPr>
          <a:lstStyle/>
          <a:p>
            <a:r>
              <a:rPr lang="en-US" sz="3600" dirty="0">
                <a:latin typeface="+mj-lt"/>
              </a:rPr>
              <a:t>Training 11.3</a:t>
            </a:r>
            <a:br>
              <a:rPr lang="en-US" sz="3600" dirty="0">
                <a:latin typeface="+mj-lt"/>
              </a:rPr>
            </a:br>
            <a:r>
              <a:rPr lang="en-US" sz="3600" dirty="0">
                <a:latin typeface="+mj-lt"/>
              </a:rPr>
              <a:t>Training Records System</a:t>
            </a:r>
          </a:p>
        </p:txBody>
      </p:sp>
      <p:sp>
        <p:nvSpPr>
          <p:cNvPr id="3" name="Subtitle 2"/>
          <p:cNvSpPr>
            <a:spLocks noGrp="1"/>
          </p:cNvSpPr>
          <p:nvPr>
            <p:ph type="subTitle" idx="4294967295"/>
          </p:nvPr>
        </p:nvSpPr>
        <p:spPr>
          <a:xfrm>
            <a:off x="1523996" y="2362200"/>
            <a:ext cx="5486403" cy="1066800"/>
          </a:xfrm>
        </p:spPr>
        <p:txBody>
          <a:bodyPr>
            <a:normAutofit lnSpcReduction="10000"/>
          </a:bodyPr>
          <a:lstStyle/>
          <a:p>
            <a:pPr marL="0" indent="0">
              <a:lnSpc>
                <a:spcPct val="100000"/>
              </a:lnSpc>
              <a:spcAft>
                <a:spcPts val="600"/>
              </a:spcAft>
              <a:buNone/>
            </a:pPr>
            <a:r>
              <a:rPr lang="en-US" sz="3000" b="1" cap="small" dirty="0">
                <a:solidFill>
                  <a:srgbClr val="000000"/>
                </a:solidFill>
              </a:rPr>
              <a:t>The agency maintains and updates training records of </a:t>
            </a:r>
            <a:r>
              <a:rPr lang="en-US" sz="3000" b="1" u="sng" cap="small" dirty="0">
                <a:solidFill>
                  <a:srgbClr val="000000"/>
                </a:solidFill>
              </a:rPr>
              <a:t>all</a:t>
            </a:r>
            <a:r>
              <a:rPr lang="en-US" sz="3000" b="1" cap="small" dirty="0">
                <a:solidFill>
                  <a:srgbClr val="000000"/>
                </a:solidFill>
              </a:rPr>
              <a:t> employees.</a:t>
            </a:r>
          </a:p>
          <a:p>
            <a:endParaRPr lang="en-US" dirty="0">
              <a:solidFill>
                <a:srgbClr val="000000"/>
              </a:solidFill>
            </a:endParaRPr>
          </a:p>
        </p:txBody>
      </p:sp>
      <p:sp>
        <p:nvSpPr>
          <p:cNvPr id="4" name="TextBox 3"/>
          <p:cNvSpPr txBox="1"/>
          <p:nvPr/>
        </p:nvSpPr>
        <p:spPr>
          <a:xfrm>
            <a:off x="1523996" y="3962400"/>
            <a:ext cx="6096000" cy="1985159"/>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a:t>
            </a:r>
          </a:p>
          <a:p>
            <a:pPr marL="342900" indent="-342900">
              <a:spcAft>
                <a:spcPts val="600"/>
              </a:spcAft>
              <a:buClr>
                <a:srgbClr val="3878CF"/>
              </a:buClr>
              <a:buFont typeface="Wingdings" panose="05000000000000000000" pitchFamily="2" charset="2"/>
              <a:buChar char="v"/>
            </a:pPr>
            <a:r>
              <a:rPr lang="en-US" sz="2300" dirty="0"/>
              <a:t>Representative contents of a training file</a:t>
            </a:r>
          </a:p>
          <a:p>
            <a:pPr marL="342900" indent="-342900">
              <a:spcAft>
                <a:spcPts val="600"/>
              </a:spcAft>
              <a:buClr>
                <a:srgbClr val="3878CF"/>
              </a:buClr>
              <a:buFont typeface="Wingdings" panose="05000000000000000000" pitchFamily="2" charset="2"/>
              <a:buChar char="v"/>
            </a:pPr>
            <a:r>
              <a:rPr lang="en-US" sz="2300" dirty="0"/>
              <a:t>Inspection of Training files</a:t>
            </a:r>
          </a:p>
          <a:p>
            <a:pPr marL="342900" indent="-342900">
              <a:spcAft>
                <a:spcPts val="600"/>
              </a:spcAft>
              <a:buClr>
                <a:srgbClr val="3878CF"/>
              </a:buClr>
              <a:buFont typeface="Wingdings" panose="05000000000000000000" pitchFamily="2" charset="2"/>
              <a:buChar char="v"/>
            </a:pPr>
            <a:r>
              <a:rPr lang="en-US" sz="2300" dirty="0"/>
              <a:t>Interview with Training Officer</a:t>
            </a:r>
          </a:p>
        </p:txBody>
      </p:sp>
    </p:spTree>
    <p:extLst>
      <p:ext uri="{BB962C8B-B14F-4D97-AF65-F5344CB8AC3E}">
        <p14:creationId xmlns:p14="http://schemas.microsoft.com/office/powerpoint/2010/main" val="2081805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371600"/>
          </a:xfrm>
        </p:spPr>
        <p:txBody>
          <a:bodyPr>
            <a:noAutofit/>
          </a:bodyPr>
          <a:lstStyle/>
          <a:p>
            <a:r>
              <a:rPr lang="en-US" sz="3600" dirty="0">
                <a:latin typeface="+mj-lt"/>
              </a:rPr>
              <a:t>Training 11.4</a:t>
            </a:r>
            <a:br>
              <a:rPr lang="en-US" sz="3600" dirty="0">
                <a:latin typeface="+mj-lt"/>
              </a:rPr>
            </a:br>
            <a:r>
              <a:rPr lang="en-US" sz="3600" dirty="0">
                <a:latin typeface="+mj-lt"/>
              </a:rPr>
              <a:t>Recording Agency Training</a:t>
            </a:r>
          </a:p>
        </p:txBody>
      </p:sp>
      <p:sp>
        <p:nvSpPr>
          <p:cNvPr id="3" name="Subtitle 2"/>
          <p:cNvSpPr>
            <a:spLocks noGrp="1"/>
          </p:cNvSpPr>
          <p:nvPr>
            <p:ph type="subTitle" idx="4294967295"/>
          </p:nvPr>
        </p:nvSpPr>
        <p:spPr>
          <a:xfrm>
            <a:off x="647700" y="1807029"/>
            <a:ext cx="7848600" cy="2743200"/>
          </a:xfrm>
        </p:spPr>
        <p:txBody>
          <a:bodyPr>
            <a:normAutofit fontScale="85000" lnSpcReduction="20000"/>
          </a:bodyPr>
          <a:lstStyle/>
          <a:p>
            <a:pPr marL="0" indent="0">
              <a:lnSpc>
                <a:spcPct val="110000"/>
              </a:lnSpc>
              <a:spcBef>
                <a:spcPts val="0"/>
              </a:spcBef>
              <a:spcAft>
                <a:spcPts val="1200"/>
              </a:spcAft>
              <a:buNone/>
            </a:pPr>
            <a:r>
              <a:rPr lang="en-US" sz="3200" b="1" cap="small" dirty="0">
                <a:solidFill>
                  <a:srgbClr val="000000"/>
                </a:solidFill>
                <a:ea typeface="Calibri"/>
                <a:cs typeface="Times New Roman"/>
              </a:rPr>
              <a:t>The agency maintains records of each formal training it conducts, to include:</a:t>
            </a:r>
          </a:p>
          <a:p>
            <a:pPr>
              <a:lnSpc>
                <a:spcPct val="115000"/>
              </a:lnSpc>
              <a:spcBef>
                <a:spcPts val="0"/>
              </a:spcBef>
              <a:spcAft>
                <a:spcPts val="1000"/>
              </a:spcAft>
              <a:buClr>
                <a:srgbClr val="3878CF"/>
              </a:buClr>
            </a:pPr>
            <a:r>
              <a:rPr lang="en-US" sz="3200" b="1" cap="small" dirty="0">
                <a:solidFill>
                  <a:srgbClr val="000000"/>
                </a:solidFill>
                <a:ea typeface="Calibri"/>
                <a:cs typeface="Times New Roman"/>
              </a:rPr>
              <a:t>Course content/lesson plans;</a:t>
            </a:r>
          </a:p>
          <a:p>
            <a:pPr>
              <a:lnSpc>
                <a:spcPct val="115000"/>
              </a:lnSpc>
              <a:spcBef>
                <a:spcPts val="0"/>
              </a:spcBef>
              <a:spcAft>
                <a:spcPts val="1000"/>
              </a:spcAft>
              <a:buClr>
                <a:srgbClr val="3878CF"/>
              </a:buClr>
            </a:pPr>
            <a:r>
              <a:rPr lang="en-US" sz="3200" b="1" cap="small" dirty="0">
                <a:solidFill>
                  <a:srgbClr val="000000"/>
                </a:solidFill>
                <a:ea typeface="Calibri"/>
                <a:cs typeface="Times New Roman"/>
              </a:rPr>
              <a:t>Performance of  attendees;</a:t>
            </a:r>
          </a:p>
          <a:p>
            <a:pPr>
              <a:lnSpc>
                <a:spcPct val="115000"/>
              </a:lnSpc>
              <a:spcBef>
                <a:spcPts val="0"/>
              </a:spcBef>
              <a:spcAft>
                <a:spcPts val="1000"/>
              </a:spcAft>
              <a:buClr>
                <a:srgbClr val="3878CF"/>
              </a:buClr>
            </a:pPr>
            <a:r>
              <a:rPr lang="en-US" sz="3200" b="1" cap="small" dirty="0">
                <a:solidFill>
                  <a:srgbClr val="000000"/>
                </a:solidFill>
                <a:ea typeface="Calibri"/>
                <a:cs typeface="Times New Roman"/>
              </a:rPr>
              <a:t>Credentials of the presenter or instructor</a:t>
            </a:r>
          </a:p>
          <a:p>
            <a:endParaRPr lang="en-US" dirty="0">
              <a:solidFill>
                <a:srgbClr val="000000"/>
              </a:solidFill>
            </a:endParaRPr>
          </a:p>
        </p:txBody>
      </p:sp>
      <p:sp>
        <p:nvSpPr>
          <p:cNvPr id="4" name="TextBox 3"/>
          <p:cNvSpPr txBox="1"/>
          <p:nvPr/>
        </p:nvSpPr>
        <p:spPr>
          <a:xfrm>
            <a:off x="704850" y="4724400"/>
            <a:ext cx="8497454" cy="1354217"/>
          </a:xfrm>
          <a:prstGeom prst="rect">
            <a:avLst/>
          </a:prstGeom>
          <a:noFill/>
          <a:ln w="12700">
            <a:noFill/>
            <a:prstDash val="sysDot"/>
          </a:ln>
        </p:spPr>
        <p:txBody>
          <a:bodyPr wrap="none" rtlCol="0">
            <a:spAutoFit/>
          </a:bodyPr>
          <a:lstStyle/>
          <a:p>
            <a:pPr>
              <a:spcAft>
                <a:spcPts val="600"/>
              </a:spcAft>
            </a:pPr>
            <a:r>
              <a:rPr lang="en-US" sz="2400" b="1" cap="small" dirty="0"/>
              <a:t>Evidence/Proof of Compliance</a:t>
            </a:r>
          </a:p>
          <a:p>
            <a:pPr marL="457200" indent="-457200">
              <a:spcAft>
                <a:spcPts val="600"/>
              </a:spcAft>
              <a:buClr>
                <a:srgbClr val="3878CF"/>
              </a:buClr>
              <a:buFont typeface="Wingdings" panose="05000000000000000000" pitchFamily="2" charset="2"/>
              <a:buChar char="v"/>
            </a:pPr>
            <a:r>
              <a:rPr lang="en-US" sz="2300" dirty="0"/>
              <a:t>Copy of complete </a:t>
            </a:r>
            <a:r>
              <a:rPr lang="en-US" sz="2300" b="1" u="sng" dirty="0"/>
              <a:t>lesson plan </a:t>
            </a:r>
            <a:r>
              <a:rPr lang="en-US" sz="2300" dirty="0"/>
              <a:t>with each bullet (above) covered</a:t>
            </a:r>
          </a:p>
          <a:p>
            <a:pPr marL="457200" indent="-457200">
              <a:spcAft>
                <a:spcPts val="600"/>
              </a:spcAft>
              <a:buClr>
                <a:srgbClr val="3878CF"/>
              </a:buClr>
              <a:buFont typeface="Wingdings" panose="05000000000000000000" pitchFamily="2" charset="2"/>
              <a:buChar char="v"/>
            </a:pPr>
            <a:r>
              <a:rPr lang="en-US" sz="2300" dirty="0"/>
              <a:t>Copy of training roster and applicable scores</a:t>
            </a:r>
          </a:p>
        </p:txBody>
      </p:sp>
    </p:spTree>
    <p:extLst>
      <p:ext uri="{BB962C8B-B14F-4D97-AF65-F5344CB8AC3E}">
        <p14:creationId xmlns:p14="http://schemas.microsoft.com/office/powerpoint/2010/main" val="2156182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447800"/>
          </a:xfrm>
        </p:spPr>
        <p:txBody>
          <a:bodyPr>
            <a:noAutofit/>
          </a:bodyPr>
          <a:lstStyle/>
          <a:p>
            <a:r>
              <a:rPr lang="en-US" sz="3600" dirty="0">
                <a:latin typeface="+mj-lt"/>
              </a:rPr>
              <a:t>Training 11.5</a:t>
            </a:r>
            <a:br>
              <a:rPr lang="en-US" sz="3600" dirty="0">
                <a:latin typeface="+mj-lt"/>
              </a:rPr>
            </a:br>
            <a:r>
              <a:rPr lang="en-US" sz="3600" dirty="0">
                <a:latin typeface="+mj-lt"/>
              </a:rPr>
              <a:t>In-Service Training - Annual</a:t>
            </a:r>
          </a:p>
        </p:txBody>
      </p:sp>
      <p:sp>
        <p:nvSpPr>
          <p:cNvPr id="3" name="Subtitle 2"/>
          <p:cNvSpPr>
            <a:spLocks noGrp="1"/>
          </p:cNvSpPr>
          <p:nvPr>
            <p:ph type="subTitle" idx="4294967295"/>
          </p:nvPr>
        </p:nvSpPr>
        <p:spPr>
          <a:xfrm>
            <a:off x="1016334" y="2269671"/>
            <a:ext cx="7162800" cy="1524000"/>
          </a:xfrm>
        </p:spPr>
        <p:txBody>
          <a:bodyPr>
            <a:normAutofit/>
          </a:bodyPr>
          <a:lstStyle/>
          <a:p>
            <a:pPr marL="0" indent="0">
              <a:lnSpc>
                <a:spcPct val="100000"/>
              </a:lnSpc>
              <a:spcAft>
                <a:spcPts val="600"/>
              </a:spcAft>
              <a:buNone/>
            </a:pPr>
            <a:r>
              <a:rPr lang="en-US" sz="2900" b="1" cap="small" dirty="0">
                <a:solidFill>
                  <a:srgbClr val="000000"/>
                </a:solidFill>
              </a:rPr>
              <a:t>The agency can show 100% compliance with the annual WSCJTC requirement for training</a:t>
            </a:r>
            <a:r>
              <a:rPr lang="en-US" sz="2900" b="1" cap="small" dirty="0">
                <a:solidFill>
                  <a:srgbClr val="FF0000"/>
                </a:solidFill>
              </a:rPr>
              <a:t>*</a:t>
            </a:r>
            <a:r>
              <a:rPr lang="en-US" sz="2900" b="1" cap="small" dirty="0"/>
              <a:t>.</a:t>
            </a:r>
          </a:p>
          <a:p>
            <a:endParaRPr lang="en-US" sz="2000" b="1" cap="all" dirty="0">
              <a:latin typeface="Calisto MT" panose="02040603050505030304" pitchFamily="18" charset="0"/>
            </a:endParaRPr>
          </a:p>
        </p:txBody>
      </p:sp>
      <p:sp>
        <p:nvSpPr>
          <p:cNvPr id="4" name="TextBox 3"/>
          <p:cNvSpPr txBox="1"/>
          <p:nvPr/>
        </p:nvSpPr>
        <p:spPr>
          <a:xfrm>
            <a:off x="1092534" y="4310742"/>
            <a:ext cx="7086600" cy="1092607"/>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a:t>
            </a:r>
          </a:p>
          <a:p>
            <a:pPr marL="342900" indent="-342900">
              <a:spcAft>
                <a:spcPts val="600"/>
              </a:spcAft>
              <a:buClr>
                <a:srgbClr val="3878CF"/>
              </a:buClr>
              <a:buFont typeface="Wingdings" panose="05000000000000000000" pitchFamily="2" charset="2"/>
              <a:buChar char="v"/>
            </a:pPr>
            <a:r>
              <a:rPr lang="en-US" sz="2400" dirty="0"/>
              <a:t>Copy of annual CJTC certificate</a:t>
            </a:r>
          </a:p>
        </p:txBody>
      </p:sp>
    </p:spTree>
    <p:extLst>
      <p:ext uri="{BB962C8B-B14F-4D97-AF65-F5344CB8AC3E}">
        <p14:creationId xmlns:p14="http://schemas.microsoft.com/office/powerpoint/2010/main" val="952760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447800"/>
          </a:xfrm>
        </p:spPr>
        <p:txBody>
          <a:bodyPr>
            <a:normAutofit/>
          </a:bodyPr>
          <a:lstStyle/>
          <a:p>
            <a:r>
              <a:rPr lang="en-US" sz="3600" dirty="0">
                <a:latin typeface="+mj-lt"/>
              </a:rPr>
              <a:t>Training 11.6</a:t>
            </a:r>
            <a:br>
              <a:rPr lang="en-US" sz="3600" dirty="0">
                <a:latin typeface="+mj-lt"/>
              </a:rPr>
            </a:br>
            <a:r>
              <a:rPr lang="en-US" sz="3600" dirty="0">
                <a:latin typeface="+mj-lt"/>
              </a:rPr>
              <a:t>Weapons Proficiency	</a:t>
            </a:r>
          </a:p>
        </p:txBody>
      </p:sp>
      <p:sp>
        <p:nvSpPr>
          <p:cNvPr id="3" name="Subtitle 2"/>
          <p:cNvSpPr>
            <a:spLocks noGrp="1"/>
          </p:cNvSpPr>
          <p:nvPr>
            <p:ph type="subTitle" idx="4294967295"/>
          </p:nvPr>
        </p:nvSpPr>
        <p:spPr>
          <a:xfrm>
            <a:off x="714692" y="1524000"/>
            <a:ext cx="7714616" cy="2133600"/>
          </a:xfrm>
        </p:spPr>
        <p:txBody>
          <a:bodyPr>
            <a:normAutofit/>
          </a:bodyPr>
          <a:lstStyle/>
          <a:p>
            <a:pPr marL="0" indent="0">
              <a:lnSpc>
                <a:spcPct val="100000"/>
              </a:lnSpc>
              <a:spcAft>
                <a:spcPts val="600"/>
              </a:spcAft>
              <a:buNone/>
            </a:pPr>
            <a:r>
              <a:rPr lang="en-US" sz="3000" b="1" cap="small" dirty="0">
                <a:solidFill>
                  <a:srgbClr val="000000"/>
                </a:solidFill>
              </a:rPr>
              <a:t>Agency personnel are required to demonstrate satisfactory skill and proficiency with agency authorized </a:t>
            </a:r>
            <a:r>
              <a:rPr lang="en-US" sz="3000" b="1" cap="small" dirty="0">
                <a:solidFill>
                  <a:srgbClr val="FF0000"/>
                </a:solidFill>
              </a:rPr>
              <a:t>weapons</a:t>
            </a:r>
            <a:r>
              <a:rPr lang="en-US" sz="3000" b="1" cap="small" dirty="0"/>
              <a:t> </a:t>
            </a:r>
            <a:r>
              <a:rPr lang="en-US" sz="3000" b="1" cap="small" dirty="0">
                <a:solidFill>
                  <a:srgbClr val="000000"/>
                </a:solidFill>
              </a:rPr>
              <a:t>before being approved to </a:t>
            </a:r>
            <a:br>
              <a:rPr lang="en-US" sz="3000" b="1" cap="small" dirty="0">
                <a:solidFill>
                  <a:srgbClr val="000000"/>
                </a:solidFill>
              </a:rPr>
            </a:br>
            <a:r>
              <a:rPr lang="en-US" sz="3000" b="1" cap="small" dirty="0">
                <a:solidFill>
                  <a:srgbClr val="000000"/>
                </a:solidFill>
              </a:rPr>
              <a:t>carry and/or use such weapons</a:t>
            </a:r>
            <a:r>
              <a:rPr lang="en-US" sz="3000" b="1" cap="small" dirty="0">
                <a:solidFill>
                  <a:srgbClr val="FF0000"/>
                </a:solidFill>
              </a:rPr>
              <a:t>*</a:t>
            </a:r>
            <a:r>
              <a:rPr lang="en-US" sz="3000" b="1" cap="small" dirty="0"/>
              <a:t>.</a:t>
            </a:r>
          </a:p>
          <a:p>
            <a:endParaRPr lang="en-US" sz="2200" cap="small" dirty="0"/>
          </a:p>
        </p:txBody>
      </p:sp>
      <p:sp>
        <p:nvSpPr>
          <p:cNvPr id="4" name="TextBox 3"/>
          <p:cNvSpPr txBox="1"/>
          <p:nvPr/>
        </p:nvSpPr>
        <p:spPr>
          <a:xfrm>
            <a:off x="710882" y="3464099"/>
            <a:ext cx="8090035" cy="2936701"/>
          </a:xfrm>
          <a:prstGeom prst="rect">
            <a:avLst/>
          </a:prstGeom>
          <a:noFill/>
          <a:ln w="12700">
            <a:noFill/>
            <a:prstDash val="sysDot"/>
          </a:ln>
        </p:spPr>
        <p:txBody>
          <a:bodyPr wrap="none" rtlCol="0">
            <a:spAutoFit/>
          </a:bodyPr>
          <a:lstStyle/>
          <a:p>
            <a:pPr>
              <a:lnSpc>
                <a:spcPct val="150000"/>
              </a:lnSpc>
              <a:spcAft>
                <a:spcPts val="600"/>
              </a:spcAft>
            </a:pPr>
            <a:r>
              <a:rPr lang="en-US" sz="2300" b="1" cap="small" dirty="0"/>
              <a:t>Evidence/Proof of Compliance</a:t>
            </a:r>
          </a:p>
          <a:p>
            <a:pPr marL="285750" indent="-285750">
              <a:spcAft>
                <a:spcPts val="400"/>
              </a:spcAft>
              <a:buClr>
                <a:srgbClr val="3878CF"/>
              </a:buClr>
              <a:buFont typeface="Wingdings" panose="05000000000000000000" pitchFamily="2" charset="2"/>
              <a:buChar char="v"/>
            </a:pPr>
            <a:r>
              <a:rPr lang="en-US" sz="2200" dirty="0"/>
              <a:t>Policy that supports standard</a:t>
            </a:r>
          </a:p>
          <a:p>
            <a:pPr marL="285750" indent="-285750">
              <a:spcAft>
                <a:spcPts val="400"/>
              </a:spcAft>
              <a:buClr>
                <a:srgbClr val="3878CF"/>
              </a:buClr>
              <a:buFont typeface="Wingdings" panose="05000000000000000000" pitchFamily="2" charset="2"/>
              <a:buChar char="v"/>
            </a:pPr>
            <a:r>
              <a:rPr lang="en-US" sz="2200" dirty="0"/>
              <a:t>Lesson plan pages for introducing new employee to weapon(s)</a:t>
            </a:r>
          </a:p>
          <a:p>
            <a:pPr marL="285750" indent="-285750">
              <a:spcAft>
                <a:spcPts val="400"/>
              </a:spcAft>
              <a:buClr>
                <a:srgbClr val="3878CF"/>
              </a:buClr>
              <a:buFont typeface="Wingdings" panose="05000000000000000000" pitchFamily="2" charset="2"/>
              <a:buChar char="v"/>
            </a:pPr>
            <a:r>
              <a:rPr lang="en-US" sz="2200" dirty="0"/>
              <a:t>Random, representative proficiency score sheets for each weapon</a:t>
            </a:r>
          </a:p>
          <a:p>
            <a:pPr marL="285750" indent="-285750">
              <a:spcAft>
                <a:spcPts val="400"/>
              </a:spcAft>
              <a:buClr>
                <a:srgbClr val="3878CF"/>
              </a:buClr>
              <a:buFont typeface="Wingdings" panose="05000000000000000000" pitchFamily="2" charset="2"/>
              <a:buChar char="v"/>
            </a:pPr>
            <a:r>
              <a:rPr lang="en-US" sz="2200" dirty="0"/>
              <a:t>Memo to file explaining process</a:t>
            </a:r>
          </a:p>
          <a:p>
            <a:pPr>
              <a:spcAft>
                <a:spcPts val="400"/>
              </a:spcAft>
            </a:pPr>
            <a:r>
              <a:rPr lang="en-US" sz="2200" dirty="0">
                <a:solidFill>
                  <a:srgbClr val="FF0000"/>
                </a:solidFill>
              </a:rPr>
              <a:t>     * NOTE:  This standard applies to all agency supplied or authorized</a:t>
            </a:r>
            <a:br>
              <a:rPr lang="en-US" sz="2200" dirty="0">
                <a:solidFill>
                  <a:srgbClr val="FF0000"/>
                </a:solidFill>
              </a:rPr>
            </a:br>
            <a:r>
              <a:rPr lang="en-US" sz="2200" dirty="0">
                <a:solidFill>
                  <a:srgbClr val="FF0000"/>
                </a:solidFill>
              </a:rPr>
              <a:t>        weapons (lethal and non-lethal), not just firearms. </a:t>
            </a:r>
          </a:p>
        </p:txBody>
      </p:sp>
    </p:spTree>
    <p:extLst>
      <p:ext uri="{BB962C8B-B14F-4D97-AF65-F5344CB8AC3E}">
        <p14:creationId xmlns:p14="http://schemas.microsoft.com/office/powerpoint/2010/main" val="2936016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Training 11.7</a:t>
            </a:r>
            <a:br>
              <a:rPr lang="en-US" sz="3600" dirty="0">
                <a:latin typeface="+mj-lt"/>
              </a:rPr>
            </a:br>
            <a:r>
              <a:rPr lang="en-US" sz="3600" dirty="0">
                <a:latin typeface="+mj-lt"/>
              </a:rPr>
              <a:t>WSCJTC Certifications</a:t>
            </a:r>
          </a:p>
        </p:txBody>
      </p:sp>
      <p:sp>
        <p:nvSpPr>
          <p:cNvPr id="3" name="Subtitle 2"/>
          <p:cNvSpPr>
            <a:spLocks noGrp="1"/>
          </p:cNvSpPr>
          <p:nvPr>
            <p:ph type="subTitle" idx="4294967295"/>
          </p:nvPr>
        </p:nvSpPr>
        <p:spPr>
          <a:xfrm>
            <a:off x="800100" y="1524000"/>
            <a:ext cx="7543800" cy="2057400"/>
          </a:xfrm>
        </p:spPr>
        <p:txBody>
          <a:bodyPr>
            <a:normAutofit/>
          </a:bodyPr>
          <a:lstStyle/>
          <a:p>
            <a:pPr marL="0" indent="0">
              <a:lnSpc>
                <a:spcPct val="100000"/>
              </a:lnSpc>
              <a:spcAft>
                <a:spcPts val="600"/>
              </a:spcAft>
              <a:buNone/>
            </a:pPr>
            <a:r>
              <a:rPr lang="en-US" sz="3000" b="1" cap="small" dirty="0">
                <a:solidFill>
                  <a:srgbClr val="000000"/>
                </a:solidFill>
              </a:rPr>
              <a:t>Staff members who are designated as full-time supervisors or managers have earned the appropriate certification by the Washington State Criminal Justice Training Commission.</a:t>
            </a:r>
          </a:p>
          <a:p>
            <a:pPr>
              <a:lnSpc>
                <a:spcPct val="100000"/>
              </a:lnSpc>
              <a:spcAft>
                <a:spcPts val="600"/>
              </a:spcAft>
            </a:pPr>
            <a:endParaRPr lang="en-US" b="1" cap="all" dirty="0">
              <a:latin typeface="Calisto MT" panose="02040603050505030304" pitchFamily="18" charset="0"/>
            </a:endParaRPr>
          </a:p>
        </p:txBody>
      </p:sp>
      <p:sp>
        <p:nvSpPr>
          <p:cNvPr id="4" name="TextBox 3"/>
          <p:cNvSpPr txBox="1"/>
          <p:nvPr/>
        </p:nvSpPr>
        <p:spPr>
          <a:xfrm>
            <a:off x="933450" y="3733800"/>
            <a:ext cx="7753350" cy="2546851"/>
          </a:xfrm>
          <a:prstGeom prst="rect">
            <a:avLst/>
          </a:prstGeom>
          <a:noFill/>
          <a:ln w="12700">
            <a:noFill/>
            <a:prstDash val="sysDot"/>
          </a:ln>
        </p:spPr>
        <p:txBody>
          <a:bodyPr wrap="square" rtlCol="0">
            <a:spAutoFit/>
          </a:bodyPr>
          <a:lstStyle/>
          <a:p>
            <a:pPr>
              <a:lnSpc>
                <a:spcPct val="150000"/>
              </a:lnSpc>
              <a:spcAft>
                <a:spcPts val="600"/>
              </a:spcAft>
            </a:pPr>
            <a:r>
              <a:rPr lang="en-US" sz="2300" b="1" cap="small" dirty="0"/>
              <a:t>Evidence/Proof of Compliance</a:t>
            </a:r>
          </a:p>
          <a:p>
            <a:pPr marL="285750" indent="-285750">
              <a:spcAft>
                <a:spcPts val="600"/>
              </a:spcAft>
              <a:buFont typeface="Wingdings" panose="05000000000000000000" pitchFamily="2" charset="2"/>
              <a:buChar char="v"/>
            </a:pPr>
            <a:r>
              <a:rPr lang="en-US" sz="2200" dirty="0"/>
              <a:t>Roster of employees at the rank of Sergeant and above, including CEO</a:t>
            </a:r>
          </a:p>
          <a:p>
            <a:pPr marL="285750" indent="-285750">
              <a:spcAft>
                <a:spcPts val="600"/>
              </a:spcAft>
              <a:buFont typeface="Wingdings" panose="05000000000000000000" pitchFamily="2" charset="2"/>
              <a:buChar char="v"/>
            </a:pPr>
            <a:r>
              <a:rPr lang="en-US" sz="2200" dirty="0"/>
              <a:t>Confirmation, through checklist or copies of certificates, that they meet the RCW requirements</a:t>
            </a:r>
          </a:p>
          <a:p>
            <a:pPr marL="285750" indent="-285750">
              <a:spcAft>
                <a:spcPts val="600"/>
              </a:spcAft>
              <a:buFont typeface="Wingdings" panose="05000000000000000000" pitchFamily="2" charset="2"/>
              <a:buChar char="v"/>
            </a:pPr>
            <a:r>
              <a:rPr lang="en-US" sz="2200" dirty="0"/>
              <a:t>Large agency? Random check of certificates or report from CJTC</a:t>
            </a:r>
          </a:p>
        </p:txBody>
      </p:sp>
    </p:spTree>
    <p:extLst>
      <p:ext uri="{BB962C8B-B14F-4D97-AF65-F5344CB8AC3E}">
        <p14:creationId xmlns:p14="http://schemas.microsoft.com/office/powerpoint/2010/main" val="1834052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 y="362425"/>
            <a:ext cx="8458200" cy="1542575"/>
          </a:xfrm>
        </p:spPr>
        <p:txBody>
          <a:bodyPr>
            <a:normAutofit/>
          </a:bodyPr>
          <a:lstStyle/>
          <a:p>
            <a:r>
              <a:rPr lang="en-US" sz="3600" dirty="0">
                <a:latin typeface="+mj-lt"/>
              </a:rPr>
              <a:t>Training 11.8</a:t>
            </a:r>
            <a:br>
              <a:rPr lang="en-US" sz="3600" dirty="0">
                <a:latin typeface="+mj-lt"/>
              </a:rPr>
            </a:br>
            <a:r>
              <a:rPr lang="en-US" sz="3600" dirty="0">
                <a:latin typeface="+mj-lt"/>
              </a:rPr>
              <a:t>Use of Force/Deadly Force Annual Training</a:t>
            </a:r>
            <a:r>
              <a:rPr lang="en-US" sz="3600" dirty="0"/>
              <a:t>	</a:t>
            </a:r>
          </a:p>
        </p:txBody>
      </p:sp>
      <p:sp>
        <p:nvSpPr>
          <p:cNvPr id="3" name="Subtitle 2"/>
          <p:cNvSpPr>
            <a:spLocks noGrp="1"/>
          </p:cNvSpPr>
          <p:nvPr>
            <p:ph type="subTitle" idx="4294967295"/>
          </p:nvPr>
        </p:nvSpPr>
        <p:spPr>
          <a:xfrm>
            <a:off x="791548" y="1905000"/>
            <a:ext cx="7696201" cy="1752600"/>
          </a:xfrm>
        </p:spPr>
        <p:txBody>
          <a:bodyPr>
            <a:noAutofit/>
          </a:bodyPr>
          <a:lstStyle/>
          <a:p>
            <a:pPr marL="0" indent="0">
              <a:lnSpc>
                <a:spcPct val="100000"/>
              </a:lnSpc>
              <a:spcAft>
                <a:spcPts val="600"/>
              </a:spcAft>
              <a:buNone/>
            </a:pPr>
            <a:r>
              <a:rPr lang="en-US" sz="3000" b="1" u="sng" cap="small" dirty="0">
                <a:solidFill>
                  <a:srgbClr val="000000"/>
                </a:solidFill>
              </a:rPr>
              <a:t>At least </a:t>
            </a:r>
            <a:r>
              <a:rPr lang="en-US" sz="3000" b="1" u="sng" cap="small" dirty="0">
                <a:solidFill>
                  <a:srgbClr val="FF0000"/>
                </a:solidFill>
              </a:rPr>
              <a:t>annually</a:t>
            </a:r>
            <a:r>
              <a:rPr lang="en-US" sz="3000" b="1" cap="small" dirty="0">
                <a:solidFill>
                  <a:srgbClr val="FF0000"/>
                </a:solidFill>
              </a:rPr>
              <a:t>*</a:t>
            </a:r>
            <a:r>
              <a:rPr lang="en-US" sz="3000" b="1" cap="small" dirty="0"/>
              <a:t>, </a:t>
            </a:r>
            <a:r>
              <a:rPr lang="en-US" sz="3000" b="1" cap="small" dirty="0">
                <a:solidFill>
                  <a:srgbClr val="000000"/>
                </a:solidFill>
              </a:rPr>
              <a:t>agency personnel receive in-service training on the agency’s use of force and deadly force policies. </a:t>
            </a:r>
          </a:p>
        </p:txBody>
      </p:sp>
      <p:sp>
        <p:nvSpPr>
          <p:cNvPr id="4" name="TextBox 3"/>
          <p:cNvSpPr txBox="1"/>
          <p:nvPr/>
        </p:nvSpPr>
        <p:spPr>
          <a:xfrm>
            <a:off x="723898" y="4038600"/>
            <a:ext cx="7831503" cy="1538883"/>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a:t>
            </a:r>
          </a:p>
          <a:p>
            <a:pPr marL="342900" indent="-342900">
              <a:spcAft>
                <a:spcPts val="600"/>
              </a:spcAft>
              <a:buClr>
                <a:srgbClr val="3878CF"/>
              </a:buClr>
              <a:buFont typeface="Wingdings" panose="05000000000000000000" pitchFamily="2" charset="2"/>
              <a:buChar char="v"/>
            </a:pPr>
            <a:r>
              <a:rPr lang="en-US" sz="2400" dirty="0"/>
              <a:t>Employee training roster for </a:t>
            </a:r>
            <a:r>
              <a:rPr lang="en-US" sz="2400" dirty="0">
                <a:solidFill>
                  <a:srgbClr val="FF0000"/>
                </a:solidFill>
              </a:rPr>
              <a:t>annual</a:t>
            </a:r>
            <a:r>
              <a:rPr lang="en-US" sz="2400" dirty="0"/>
              <a:t> UOF/DF </a:t>
            </a:r>
            <a:r>
              <a:rPr lang="en-US" sz="2400" dirty="0">
                <a:solidFill>
                  <a:srgbClr val="FF0000"/>
                </a:solidFill>
              </a:rPr>
              <a:t>policy </a:t>
            </a:r>
            <a:r>
              <a:rPr lang="en-US" sz="2400" dirty="0"/>
              <a:t>training</a:t>
            </a:r>
          </a:p>
          <a:p>
            <a:pPr marL="342900" indent="-342900">
              <a:spcAft>
                <a:spcPts val="600"/>
              </a:spcAft>
              <a:buClr>
                <a:srgbClr val="3878CF"/>
              </a:buClr>
              <a:buFont typeface="Wingdings" panose="05000000000000000000" pitchFamily="2" charset="2"/>
              <a:buChar char="v"/>
            </a:pPr>
            <a:r>
              <a:rPr lang="en-US" sz="2400" dirty="0"/>
              <a:t>Lesson plan for each </a:t>
            </a:r>
            <a:r>
              <a:rPr lang="en-US" sz="2400" dirty="0">
                <a:solidFill>
                  <a:srgbClr val="FF0000"/>
                </a:solidFill>
              </a:rPr>
              <a:t>policy</a:t>
            </a:r>
            <a:r>
              <a:rPr lang="en-US" sz="2400" dirty="0"/>
              <a:t> training session</a:t>
            </a:r>
          </a:p>
        </p:txBody>
      </p:sp>
    </p:spTree>
    <p:extLst>
      <p:ext uri="{BB962C8B-B14F-4D97-AF65-F5344CB8AC3E}">
        <p14:creationId xmlns:p14="http://schemas.microsoft.com/office/powerpoint/2010/main" val="136917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Training 11.9</a:t>
            </a:r>
            <a:br>
              <a:rPr lang="en-US" sz="3600" dirty="0">
                <a:latin typeface="+mj-lt"/>
              </a:rPr>
            </a:br>
            <a:r>
              <a:rPr lang="en-US" sz="3600" dirty="0">
                <a:latin typeface="+mj-lt"/>
              </a:rPr>
              <a:t>Non-lethal Training	</a:t>
            </a:r>
          </a:p>
        </p:txBody>
      </p:sp>
      <p:sp>
        <p:nvSpPr>
          <p:cNvPr id="3" name="Subtitle 2"/>
          <p:cNvSpPr>
            <a:spLocks noGrp="1"/>
          </p:cNvSpPr>
          <p:nvPr>
            <p:ph type="subTitle" idx="4294967295"/>
          </p:nvPr>
        </p:nvSpPr>
        <p:spPr>
          <a:xfrm>
            <a:off x="668518" y="1981200"/>
            <a:ext cx="7256282" cy="1295400"/>
          </a:xfrm>
        </p:spPr>
        <p:txBody>
          <a:bodyPr>
            <a:normAutofit/>
          </a:bodyPr>
          <a:lstStyle/>
          <a:p>
            <a:pPr marL="0" indent="0">
              <a:lnSpc>
                <a:spcPct val="100000"/>
              </a:lnSpc>
              <a:spcAft>
                <a:spcPts val="600"/>
              </a:spcAft>
              <a:buNone/>
            </a:pPr>
            <a:r>
              <a:rPr lang="en-US" sz="3000" b="1" cap="small" dirty="0">
                <a:solidFill>
                  <a:srgbClr val="000000"/>
                </a:solidFill>
              </a:rPr>
              <a:t>In-service training for Non lethal weapons shall occur at least once every </a:t>
            </a:r>
            <a:r>
              <a:rPr lang="en-US" sz="3000" b="1" u="sng" cap="small" dirty="0">
                <a:solidFill>
                  <a:srgbClr val="000000"/>
                </a:solidFill>
              </a:rPr>
              <a:t>two</a:t>
            </a:r>
            <a:r>
              <a:rPr lang="en-US" sz="3000" b="1" cap="small" dirty="0">
                <a:solidFill>
                  <a:srgbClr val="000000"/>
                </a:solidFill>
              </a:rPr>
              <a:t> years.</a:t>
            </a:r>
          </a:p>
          <a:p>
            <a:endParaRPr lang="en-US" b="1" cap="all" dirty="0">
              <a:latin typeface="Calisto MT" panose="02040603050505030304" pitchFamily="18" charset="0"/>
            </a:endParaRPr>
          </a:p>
        </p:txBody>
      </p:sp>
      <p:sp>
        <p:nvSpPr>
          <p:cNvPr id="4" name="TextBox 3"/>
          <p:cNvSpPr txBox="1"/>
          <p:nvPr/>
        </p:nvSpPr>
        <p:spPr>
          <a:xfrm>
            <a:off x="657633" y="3505200"/>
            <a:ext cx="7828734" cy="2646878"/>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a:t>
            </a:r>
          </a:p>
          <a:p>
            <a:pPr marL="342900" indent="-342900">
              <a:buClr>
                <a:srgbClr val="3878CF"/>
              </a:buClr>
              <a:buFont typeface="Wingdings" panose="05000000000000000000" pitchFamily="2" charset="2"/>
              <a:buChar char="v"/>
            </a:pPr>
            <a:r>
              <a:rPr lang="en-US" sz="2300" dirty="0"/>
              <a:t>Spreadsheet of all employees that carry authorized less lethal weapons that includes a list of all authorized weapons and dates of training. </a:t>
            </a:r>
          </a:p>
          <a:p>
            <a:pPr marL="342900" indent="-342900">
              <a:spcBef>
                <a:spcPts val="600"/>
              </a:spcBef>
              <a:spcAft>
                <a:spcPts val="600"/>
              </a:spcAft>
              <a:buClr>
                <a:srgbClr val="3878CF"/>
              </a:buClr>
              <a:buFont typeface="Wingdings" panose="05000000000000000000" pitchFamily="2" charset="2"/>
              <a:buChar char="v"/>
            </a:pPr>
            <a:r>
              <a:rPr lang="en-US" sz="2300" dirty="0"/>
              <a:t>Bi-annual training roster</a:t>
            </a:r>
          </a:p>
          <a:p>
            <a:pPr marL="342900" indent="-342900">
              <a:spcAft>
                <a:spcPts val="600"/>
              </a:spcAft>
              <a:buFont typeface="Wingdings" panose="05000000000000000000" pitchFamily="2" charset="2"/>
              <a:buChar char="v"/>
            </a:pPr>
            <a:r>
              <a:rPr lang="en-US" sz="2300" dirty="0">
                <a:solidFill>
                  <a:srgbClr val="FF0000"/>
                </a:solidFill>
              </a:rPr>
              <a:t>Challenging standard to prove/maintain compliance</a:t>
            </a:r>
          </a:p>
        </p:txBody>
      </p:sp>
    </p:spTree>
    <p:extLst>
      <p:ext uri="{BB962C8B-B14F-4D97-AF65-F5344CB8AC3E}">
        <p14:creationId xmlns:p14="http://schemas.microsoft.com/office/powerpoint/2010/main" val="1981041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lstStyle/>
          <a:p>
            <a:r>
              <a:rPr lang="en-US" sz="3600" dirty="0"/>
              <a:t>De-escalation Training 11.10</a:t>
            </a:r>
          </a:p>
        </p:txBody>
      </p:sp>
      <p:sp>
        <p:nvSpPr>
          <p:cNvPr id="3" name="Slide Number Placeholder 2"/>
          <p:cNvSpPr>
            <a:spLocks noGrp="1"/>
          </p:cNvSpPr>
          <p:nvPr>
            <p:ph type="sldNum" sz="quarter" idx="12"/>
          </p:nvPr>
        </p:nvSpPr>
        <p:spPr/>
        <p:txBody>
          <a:bodyPr/>
          <a:lstStyle/>
          <a:p>
            <a:fld id="{E652699A-549B-45A1-BA81-4020695B5A36}" type="slidenum">
              <a:rPr lang="en-US" smtClean="0"/>
              <a:pPr/>
              <a:t>87</a:t>
            </a:fld>
            <a:endParaRPr lang="en-US" dirty="0"/>
          </a:p>
        </p:txBody>
      </p:sp>
      <p:sp>
        <p:nvSpPr>
          <p:cNvPr id="4" name="TextBox 3"/>
          <p:cNvSpPr txBox="1"/>
          <p:nvPr/>
        </p:nvSpPr>
        <p:spPr>
          <a:xfrm>
            <a:off x="533400" y="1661636"/>
            <a:ext cx="7985274" cy="1477328"/>
          </a:xfrm>
          <a:prstGeom prst="rect">
            <a:avLst/>
          </a:prstGeom>
          <a:noFill/>
        </p:spPr>
        <p:txBody>
          <a:bodyPr wrap="square" rtlCol="0">
            <a:spAutoFit/>
          </a:bodyPr>
          <a:lstStyle/>
          <a:p>
            <a:r>
              <a:rPr lang="en-US" sz="3000" b="1" cap="small" dirty="0"/>
              <a:t>The agency provides violence de-escalation training to peace officers as required by the Washington Criminal Justice Training Commission. </a:t>
            </a:r>
            <a:endParaRPr lang="en-US" sz="3000" cap="small" dirty="0"/>
          </a:p>
        </p:txBody>
      </p:sp>
      <p:sp>
        <p:nvSpPr>
          <p:cNvPr id="5" name="TextBox 4"/>
          <p:cNvSpPr txBox="1"/>
          <p:nvPr/>
        </p:nvSpPr>
        <p:spPr>
          <a:xfrm>
            <a:off x="533400" y="3657600"/>
            <a:ext cx="7658100" cy="2569934"/>
          </a:xfrm>
          <a:prstGeom prst="rect">
            <a:avLst/>
          </a:prstGeom>
          <a:noFill/>
        </p:spPr>
        <p:txBody>
          <a:bodyPr wrap="square" rtlCol="0">
            <a:spAutoFit/>
          </a:bodyPr>
          <a:lstStyle/>
          <a:p>
            <a:pPr>
              <a:lnSpc>
                <a:spcPct val="150000"/>
              </a:lnSpc>
            </a:pPr>
            <a:r>
              <a:rPr lang="en-US" sz="2400" b="1" cap="small" dirty="0">
                <a:latin typeface="Calibri" panose="020F0502020204030204" pitchFamily="34" charset="0"/>
                <a:cs typeface="Calibri" panose="020F0502020204030204" pitchFamily="34" charset="0"/>
              </a:rPr>
              <a:t>Proof of Compliance</a:t>
            </a:r>
          </a:p>
          <a:p>
            <a:pPr marL="285750" indent="-285750">
              <a:spcAft>
                <a:spcPts val="600"/>
              </a:spcAft>
              <a:buClr>
                <a:srgbClr val="3878CF"/>
              </a:buClr>
              <a:buFont typeface="Wingdings" panose="05000000000000000000" pitchFamily="2" charset="2"/>
              <a:buChar char="v"/>
            </a:pPr>
            <a:r>
              <a:rPr lang="en-US" sz="2400" dirty="0">
                <a:latin typeface="Calibri" panose="020F0502020204030204" pitchFamily="34" charset="0"/>
                <a:cs typeface="Calibri" panose="020F0502020204030204" pitchFamily="34" charset="0"/>
              </a:rPr>
              <a:t>Training roster showing personnel have completed de-escalation training at the time of the final file review. Include dates of training.</a:t>
            </a:r>
          </a:p>
          <a:p>
            <a:pPr marL="285750" indent="-285750">
              <a:buClr>
                <a:srgbClr val="3878CF"/>
              </a:buClr>
              <a:buFont typeface="Wingdings" panose="05000000000000000000" pitchFamily="2" charset="2"/>
              <a:buChar char="v"/>
            </a:pPr>
            <a:r>
              <a:rPr lang="en-US" sz="2400" dirty="0">
                <a:latin typeface="Calibri" panose="020F0502020204030204" pitchFamily="34" charset="0"/>
                <a:cs typeface="Calibri" panose="020F0502020204030204" pitchFamily="34" charset="0"/>
              </a:rPr>
              <a:t>Copy of agency commissioned personnel roster in this file for the year of file review.</a:t>
            </a:r>
          </a:p>
        </p:txBody>
      </p:sp>
    </p:spTree>
    <p:extLst>
      <p:ext uri="{BB962C8B-B14F-4D97-AF65-F5344CB8AC3E}">
        <p14:creationId xmlns:p14="http://schemas.microsoft.com/office/powerpoint/2010/main" val="81396137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Performance Evaluation 12.1</a:t>
            </a:r>
            <a:br>
              <a:rPr lang="en-US" sz="3600" dirty="0">
                <a:latin typeface="+mj-lt"/>
              </a:rPr>
            </a:br>
            <a:r>
              <a:rPr lang="en-US" sz="3600" dirty="0">
                <a:latin typeface="+mj-lt"/>
              </a:rPr>
              <a:t>Annual Evaluations</a:t>
            </a:r>
          </a:p>
        </p:txBody>
      </p:sp>
      <p:sp>
        <p:nvSpPr>
          <p:cNvPr id="3" name="Subtitle 2"/>
          <p:cNvSpPr>
            <a:spLocks noGrp="1"/>
          </p:cNvSpPr>
          <p:nvPr>
            <p:ph type="subTitle" idx="4294967295"/>
          </p:nvPr>
        </p:nvSpPr>
        <p:spPr>
          <a:xfrm>
            <a:off x="631371" y="1846217"/>
            <a:ext cx="7674429" cy="1828800"/>
          </a:xfrm>
        </p:spPr>
        <p:txBody>
          <a:bodyPr>
            <a:normAutofit/>
          </a:bodyPr>
          <a:lstStyle/>
          <a:p>
            <a:pPr marL="0" indent="0">
              <a:lnSpc>
                <a:spcPct val="100000"/>
              </a:lnSpc>
              <a:spcAft>
                <a:spcPts val="600"/>
              </a:spcAft>
              <a:buNone/>
            </a:pPr>
            <a:r>
              <a:rPr lang="en-US" b="1" cap="small" dirty="0">
                <a:solidFill>
                  <a:srgbClr val="000000"/>
                </a:solidFill>
              </a:rPr>
              <a:t>The agency has an evaluation policy that requires </a:t>
            </a:r>
            <a:r>
              <a:rPr lang="en-US" b="1" u="sng" cap="small" dirty="0">
                <a:solidFill>
                  <a:srgbClr val="FF0000"/>
                </a:solidFill>
              </a:rPr>
              <a:t>formal written</a:t>
            </a:r>
            <a:r>
              <a:rPr lang="en-US" b="1" cap="small" dirty="0">
                <a:solidFill>
                  <a:srgbClr val="FF0000"/>
                </a:solidFill>
              </a:rPr>
              <a:t> </a:t>
            </a:r>
            <a:r>
              <a:rPr lang="en-US" b="1" cap="small" dirty="0">
                <a:solidFill>
                  <a:srgbClr val="000000"/>
                </a:solidFill>
              </a:rPr>
              <a:t>review of the work performance of each employee and is conducted annually</a:t>
            </a:r>
            <a:r>
              <a:rPr lang="en-US" b="1" cap="small" dirty="0">
                <a:solidFill>
                  <a:srgbClr val="FF0000"/>
                </a:solidFill>
              </a:rPr>
              <a:t>*</a:t>
            </a:r>
            <a:r>
              <a:rPr lang="en-US" b="1" cap="small" dirty="0"/>
              <a:t>.</a:t>
            </a:r>
          </a:p>
        </p:txBody>
      </p:sp>
      <p:sp>
        <p:nvSpPr>
          <p:cNvPr id="4" name="TextBox 3"/>
          <p:cNvSpPr txBox="1"/>
          <p:nvPr/>
        </p:nvSpPr>
        <p:spPr>
          <a:xfrm>
            <a:off x="642257" y="3505200"/>
            <a:ext cx="7881257" cy="2723823"/>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a:t>
            </a:r>
          </a:p>
          <a:p>
            <a:pPr marL="285750" indent="-285750">
              <a:spcAft>
                <a:spcPts val="600"/>
              </a:spcAft>
              <a:buClr>
                <a:srgbClr val="3878CF"/>
              </a:buClr>
              <a:buFont typeface="Wingdings" panose="05000000000000000000" pitchFamily="2" charset="2"/>
              <a:buChar char="v"/>
            </a:pPr>
            <a:r>
              <a:rPr lang="en-US" sz="2300" b="1" u="sng" dirty="0"/>
              <a:t>Applies to all Command staff and political appointees (Sheriff’s offices) except for the Chief or Sheriff</a:t>
            </a:r>
          </a:p>
          <a:p>
            <a:pPr marL="285750" indent="-285750">
              <a:spcAft>
                <a:spcPts val="600"/>
              </a:spcAft>
              <a:buClr>
                <a:srgbClr val="3878CF"/>
              </a:buClr>
              <a:buFont typeface="Wingdings" panose="05000000000000000000" pitchFamily="2" charset="2"/>
              <a:buChar char="v"/>
            </a:pPr>
            <a:r>
              <a:rPr lang="en-US" sz="2300" dirty="0"/>
              <a:t>Roster of employee evaluations (and dates) completed for each year during the evaluation period. </a:t>
            </a:r>
          </a:p>
          <a:p>
            <a:pPr marL="285750" indent="-285750">
              <a:spcAft>
                <a:spcPts val="600"/>
              </a:spcAft>
              <a:buClr>
                <a:srgbClr val="3878CF"/>
              </a:buClr>
              <a:buFont typeface="Wingdings" panose="05000000000000000000" pitchFamily="2" charset="2"/>
              <a:buChar char="v"/>
            </a:pPr>
            <a:r>
              <a:rPr lang="en-US" sz="2300" dirty="0"/>
              <a:t>Agency policy</a:t>
            </a:r>
          </a:p>
        </p:txBody>
      </p:sp>
    </p:spTree>
    <p:extLst>
      <p:ext uri="{BB962C8B-B14F-4D97-AF65-F5344CB8AC3E}">
        <p14:creationId xmlns:p14="http://schemas.microsoft.com/office/powerpoint/2010/main" val="594649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Performance Evaluation 12.2</a:t>
            </a:r>
            <a:br>
              <a:rPr lang="en-US" sz="3600" dirty="0">
                <a:latin typeface="+mj-lt"/>
              </a:rPr>
            </a:br>
            <a:r>
              <a:rPr lang="en-US" sz="3600" dirty="0">
                <a:latin typeface="+mj-lt"/>
              </a:rPr>
              <a:t>Probationary Employee Evaluations</a:t>
            </a:r>
          </a:p>
        </p:txBody>
      </p:sp>
      <p:sp>
        <p:nvSpPr>
          <p:cNvPr id="3" name="Subtitle 2"/>
          <p:cNvSpPr>
            <a:spLocks noGrp="1"/>
          </p:cNvSpPr>
          <p:nvPr>
            <p:ph type="subTitle" idx="4294967295"/>
          </p:nvPr>
        </p:nvSpPr>
        <p:spPr>
          <a:xfrm>
            <a:off x="914400" y="1828800"/>
            <a:ext cx="7088324" cy="990600"/>
          </a:xfrm>
        </p:spPr>
        <p:txBody>
          <a:bodyPr>
            <a:noAutofit/>
          </a:bodyPr>
          <a:lstStyle/>
          <a:p>
            <a:pPr marL="0" indent="0">
              <a:lnSpc>
                <a:spcPct val="100000"/>
              </a:lnSpc>
              <a:spcAft>
                <a:spcPts val="600"/>
              </a:spcAft>
              <a:buNone/>
            </a:pPr>
            <a:r>
              <a:rPr lang="en-US" b="1" cap="small" dirty="0">
                <a:solidFill>
                  <a:srgbClr val="000000"/>
                </a:solidFill>
              </a:rPr>
              <a:t>The agency has a system for evaluating the performance of </a:t>
            </a:r>
            <a:r>
              <a:rPr lang="en-US" b="1" cap="small" dirty="0">
                <a:solidFill>
                  <a:srgbClr val="FF0000"/>
                </a:solidFill>
              </a:rPr>
              <a:t>all </a:t>
            </a:r>
            <a:r>
              <a:rPr lang="en-US" b="1" cap="small" dirty="0">
                <a:solidFill>
                  <a:srgbClr val="000000"/>
                </a:solidFill>
              </a:rPr>
              <a:t>probationary employees. </a:t>
            </a:r>
          </a:p>
        </p:txBody>
      </p:sp>
      <p:sp>
        <p:nvSpPr>
          <p:cNvPr id="4" name="TextBox 3"/>
          <p:cNvSpPr txBox="1"/>
          <p:nvPr/>
        </p:nvSpPr>
        <p:spPr>
          <a:xfrm>
            <a:off x="800962" y="2786743"/>
            <a:ext cx="7315200" cy="3708708"/>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a:t>
            </a:r>
          </a:p>
          <a:p>
            <a:pPr marL="342900" indent="-342900">
              <a:spcAft>
                <a:spcPts val="400"/>
              </a:spcAft>
              <a:buClr>
                <a:srgbClr val="3878CF"/>
              </a:buClr>
              <a:buFont typeface="Wingdings" panose="05000000000000000000" pitchFamily="2" charset="2"/>
              <a:buChar char="v"/>
            </a:pPr>
            <a:r>
              <a:rPr lang="en-US" sz="2300" dirty="0"/>
              <a:t>Agency policy on probationary employee evaluations</a:t>
            </a:r>
          </a:p>
          <a:p>
            <a:pPr marL="342900" indent="-342900">
              <a:buClr>
                <a:srgbClr val="3878CF"/>
              </a:buClr>
              <a:buFont typeface="Wingdings" panose="05000000000000000000" pitchFamily="2" charset="2"/>
              <a:buChar char="v"/>
            </a:pPr>
            <a:r>
              <a:rPr lang="en-US" sz="2300" dirty="0"/>
              <a:t>Redacted DOR, MOR, end of block/phase evaluation </a:t>
            </a:r>
            <a:br>
              <a:rPr lang="en-US" sz="2300" dirty="0"/>
            </a:br>
            <a:r>
              <a:rPr lang="en-US" sz="2300" dirty="0"/>
              <a:t>and/or final probationary evaluation</a:t>
            </a:r>
          </a:p>
          <a:p>
            <a:pPr marL="342900" indent="-342900">
              <a:spcAft>
                <a:spcPts val="400"/>
              </a:spcAft>
              <a:buFont typeface="Wingdings" panose="05000000000000000000" pitchFamily="2" charset="2"/>
              <a:buChar char="v"/>
            </a:pPr>
            <a:r>
              <a:rPr lang="en-US" sz="2300" u="sng" dirty="0">
                <a:solidFill>
                  <a:srgbClr val="FF0000"/>
                </a:solidFill>
              </a:rPr>
              <a:t>Applies to civilians</a:t>
            </a:r>
          </a:p>
          <a:p>
            <a:pPr marL="342900" indent="-342900">
              <a:spcAft>
                <a:spcPts val="400"/>
              </a:spcAft>
              <a:buClr>
                <a:srgbClr val="3878CF"/>
              </a:buClr>
              <a:buFont typeface="Wingdings" panose="05000000000000000000" pitchFamily="2" charset="2"/>
              <a:buChar char="v"/>
            </a:pPr>
            <a:r>
              <a:rPr lang="en-US" sz="2300" u="sng" dirty="0"/>
              <a:t>May apply to </a:t>
            </a:r>
            <a:r>
              <a:rPr lang="en-US" sz="2300" u="sng" dirty="0">
                <a:solidFill>
                  <a:srgbClr val="26455C"/>
                </a:solidFill>
              </a:rPr>
              <a:t>newly </a:t>
            </a:r>
            <a:r>
              <a:rPr lang="en-US" sz="2300" u="sng" dirty="0"/>
              <a:t>promoted employees if promulgated in agency policy. </a:t>
            </a:r>
          </a:p>
          <a:p>
            <a:pPr marL="342900" indent="-342900">
              <a:spcAft>
                <a:spcPts val="600"/>
              </a:spcAft>
              <a:buClr>
                <a:srgbClr val="3878CF"/>
              </a:buClr>
              <a:buFont typeface="Wingdings" panose="05000000000000000000" pitchFamily="2" charset="2"/>
              <a:buChar char="v"/>
            </a:pPr>
            <a:r>
              <a:rPr lang="en-US" sz="2300" dirty="0"/>
              <a:t>Tough standard – look for policy language requirements </a:t>
            </a:r>
            <a:r>
              <a:rPr lang="en-US" sz="2300" u="sng" dirty="0"/>
              <a:t>and</a:t>
            </a:r>
            <a:r>
              <a:rPr lang="en-US" sz="2300" dirty="0"/>
              <a:t> timelines for delivery of evaluations</a:t>
            </a:r>
          </a:p>
        </p:txBody>
      </p:sp>
    </p:spTree>
    <p:extLst>
      <p:ext uri="{BB962C8B-B14F-4D97-AF65-F5344CB8AC3E}">
        <p14:creationId xmlns:p14="http://schemas.microsoft.com/office/powerpoint/2010/main" val="2909120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76800" cy="1143000"/>
          </a:xfrm>
        </p:spPr>
        <p:txBody>
          <a:bodyPr/>
          <a:lstStyle/>
          <a:p>
            <a:r>
              <a:rPr lang="en-US" sz="3600" dirty="0"/>
              <a:t>Goals and Objectives 1.2</a:t>
            </a:r>
            <a:br>
              <a:rPr lang="en-US" sz="3600" dirty="0"/>
            </a:br>
            <a:r>
              <a:rPr lang="en-US" sz="3600" dirty="0"/>
              <a:t>Goals and Objectives</a:t>
            </a:r>
          </a:p>
        </p:txBody>
      </p:sp>
      <p:sp>
        <p:nvSpPr>
          <p:cNvPr id="3" name="Slide Number Placeholder 2"/>
          <p:cNvSpPr>
            <a:spLocks noGrp="1"/>
          </p:cNvSpPr>
          <p:nvPr>
            <p:ph type="sldNum" sz="quarter" idx="12"/>
          </p:nvPr>
        </p:nvSpPr>
        <p:spPr/>
        <p:txBody>
          <a:bodyPr/>
          <a:lstStyle/>
          <a:p>
            <a:fld id="{E652699A-549B-45A1-BA81-4020695B5A36}" type="slidenum">
              <a:rPr lang="en-US" smtClean="0"/>
              <a:pPr/>
              <a:t>9</a:t>
            </a:fld>
            <a:endParaRPr lang="en-US" dirty="0"/>
          </a:p>
        </p:txBody>
      </p:sp>
      <p:sp>
        <p:nvSpPr>
          <p:cNvPr id="4" name="Rectangle 3"/>
          <p:cNvSpPr/>
          <p:nvPr/>
        </p:nvSpPr>
        <p:spPr>
          <a:xfrm>
            <a:off x="1066800" y="1876034"/>
            <a:ext cx="6934200" cy="1292662"/>
          </a:xfrm>
          <a:prstGeom prst="rect">
            <a:avLst/>
          </a:prstGeom>
        </p:spPr>
        <p:txBody>
          <a:bodyPr wrap="square">
            <a:spAutoFit/>
          </a:bodyPr>
          <a:lstStyle/>
          <a:p>
            <a:r>
              <a:rPr lang="en-US" sz="2600" b="1" cap="small" dirty="0"/>
              <a:t>The agency has a strategic plan or written goals and objectives that are reviewed and updated </a:t>
            </a:r>
            <a:r>
              <a:rPr lang="en-US" sz="2600" b="1" cap="small" dirty="0">
                <a:solidFill>
                  <a:srgbClr val="FF0000"/>
                </a:solidFill>
              </a:rPr>
              <a:t>at</a:t>
            </a:r>
            <a:r>
              <a:rPr lang="en-US" sz="2600" b="1" cap="small" dirty="0"/>
              <a:t> </a:t>
            </a:r>
            <a:r>
              <a:rPr lang="en-US" sz="2600" b="1" cap="small" dirty="0">
                <a:solidFill>
                  <a:srgbClr val="FF0000"/>
                </a:solidFill>
              </a:rPr>
              <a:t>least annually</a:t>
            </a:r>
            <a:r>
              <a:rPr lang="en-US" sz="2600" b="1" cap="small" dirty="0"/>
              <a:t> and are available to all personnel </a:t>
            </a:r>
            <a:r>
              <a:rPr lang="en-US" sz="2600" b="1" cap="small" dirty="0">
                <a:solidFill>
                  <a:srgbClr val="FF0000"/>
                </a:solidFill>
              </a:rPr>
              <a:t>*</a:t>
            </a:r>
            <a:endParaRPr lang="en-US" sz="2600" b="1" cap="small" dirty="0"/>
          </a:p>
        </p:txBody>
      </p:sp>
      <p:sp>
        <p:nvSpPr>
          <p:cNvPr id="5" name="TextBox 4"/>
          <p:cNvSpPr txBox="1"/>
          <p:nvPr/>
        </p:nvSpPr>
        <p:spPr>
          <a:xfrm>
            <a:off x="1066800" y="3505200"/>
            <a:ext cx="7086600" cy="2693045"/>
          </a:xfrm>
          <a:prstGeom prst="rect">
            <a:avLst/>
          </a:prstGeom>
          <a:noFill/>
          <a:ln w="12700">
            <a:noFill/>
            <a:prstDash val="sysDot"/>
          </a:ln>
        </p:spPr>
        <p:txBody>
          <a:bodyPr wrap="square" rtlCol="0">
            <a:spAutoFit/>
          </a:bodyPr>
          <a:lstStyle/>
          <a:p>
            <a:pPr>
              <a:spcAft>
                <a:spcPts val="600"/>
              </a:spcAft>
            </a:pPr>
            <a:r>
              <a:rPr lang="en-US" sz="2200" dirty="0"/>
              <a:t>Evidence/Proof of Compliance </a:t>
            </a:r>
          </a:p>
          <a:p>
            <a:pPr marL="285750" indent="-285750">
              <a:spcAft>
                <a:spcPts val="600"/>
              </a:spcAft>
              <a:buFont typeface="Wingdings" panose="05000000000000000000" pitchFamily="2" charset="2"/>
              <a:buChar char="v"/>
            </a:pPr>
            <a:r>
              <a:rPr lang="en-US" sz="2200" dirty="0">
                <a:solidFill>
                  <a:srgbClr val="FF0000"/>
                </a:solidFill>
              </a:rPr>
              <a:t>Annual</a:t>
            </a:r>
            <a:r>
              <a:rPr lang="en-US" sz="2200" dirty="0"/>
              <a:t> updates or reports on progress toward G&amp;O or Strategic Plan. </a:t>
            </a:r>
          </a:p>
          <a:p>
            <a:pPr marL="285750" indent="-285750">
              <a:spcAft>
                <a:spcPts val="600"/>
              </a:spcAft>
              <a:buClr>
                <a:srgbClr val="3878CF"/>
              </a:buClr>
              <a:buFont typeface="Wingdings" panose="05000000000000000000" pitchFamily="2" charset="2"/>
              <a:buChar char="v"/>
            </a:pPr>
            <a:r>
              <a:rPr lang="en-US" sz="2200" dirty="0"/>
              <a:t>Documents identifying work on G&amp;O/SP in each of the past four years </a:t>
            </a:r>
          </a:p>
          <a:p>
            <a:pPr marL="285750" indent="-285750">
              <a:spcAft>
                <a:spcPts val="1200"/>
              </a:spcAft>
              <a:buClr>
                <a:srgbClr val="3878CF"/>
              </a:buClr>
              <a:buFont typeface="Wingdings" panose="05000000000000000000" pitchFamily="2" charset="2"/>
              <a:buChar char="v"/>
            </a:pPr>
            <a:r>
              <a:rPr lang="en-US" sz="2200" dirty="0"/>
              <a:t>Check for any policy that addresses process or frequency of review/update</a:t>
            </a:r>
          </a:p>
        </p:txBody>
      </p:sp>
    </p:spTree>
    <p:extLst>
      <p:ext uri="{BB962C8B-B14F-4D97-AF65-F5344CB8AC3E}">
        <p14:creationId xmlns:p14="http://schemas.microsoft.com/office/powerpoint/2010/main" val="3053125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799"/>
            <a:ext cx="8229600" cy="1345059"/>
          </a:xfrm>
        </p:spPr>
        <p:txBody>
          <a:bodyPr>
            <a:noAutofit/>
          </a:bodyPr>
          <a:lstStyle/>
          <a:p>
            <a:r>
              <a:rPr lang="en-US" sz="3600" dirty="0">
                <a:latin typeface="+mj-lt"/>
              </a:rPr>
              <a:t>Code of Conduct 13.1</a:t>
            </a:r>
            <a:br>
              <a:rPr lang="en-US" sz="3600" dirty="0">
                <a:latin typeface="+mj-lt"/>
              </a:rPr>
            </a:br>
            <a:r>
              <a:rPr lang="en-US" sz="3600" dirty="0">
                <a:latin typeface="+mj-lt"/>
              </a:rPr>
              <a:t>Conditions of Work	</a:t>
            </a:r>
          </a:p>
        </p:txBody>
      </p:sp>
      <p:sp>
        <p:nvSpPr>
          <p:cNvPr id="3" name="Subtitle 2"/>
          <p:cNvSpPr>
            <a:spLocks noGrp="1"/>
          </p:cNvSpPr>
          <p:nvPr>
            <p:ph type="subTitle" idx="4294967295"/>
          </p:nvPr>
        </p:nvSpPr>
        <p:spPr>
          <a:xfrm>
            <a:off x="647700" y="1649858"/>
            <a:ext cx="7848600" cy="3048000"/>
          </a:xfrm>
        </p:spPr>
        <p:txBody>
          <a:bodyPr>
            <a:noAutofit/>
          </a:bodyPr>
          <a:lstStyle/>
          <a:p>
            <a:pPr marL="0" indent="0">
              <a:spcBef>
                <a:spcPts val="0"/>
              </a:spcBef>
              <a:buNone/>
            </a:pPr>
            <a:r>
              <a:rPr lang="en-US" b="1" cap="small" dirty="0">
                <a:solidFill>
                  <a:srgbClr val="000000"/>
                </a:solidFill>
              </a:rPr>
              <a:t>The agency has a code of conduct that provides clear expectations for all employees and includes guidelines for speech, expression and social networking. </a:t>
            </a:r>
          </a:p>
          <a:p>
            <a:pPr marL="0" indent="0" algn="l">
              <a:lnSpc>
                <a:spcPct val="110000"/>
              </a:lnSpc>
              <a:spcAft>
                <a:spcPts val="600"/>
              </a:spcAft>
              <a:buNone/>
            </a:pPr>
            <a:r>
              <a:rPr lang="en-US" sz="2200" i="1" cap="small" dirty="0">
                <a:solidFill>
                  <a:srgbClr val="000000"/>
                </a:solidFill>
              </a:rPr>
              <a:t>Purpose: To establish professional guidelines for all employees that provide consistency and conformity of appearance and operation, minimize or eliminate conflicts of interest, and comply with legal mandates.</a:t>
            </a:r>
          </a:p>
          <a:p>
            <a:pPr>
              <a:lnSpc>
                <a:spcPct val="110000"/>
              </a:lnSpc>
              <a:spcBef>
                <a:spcPts val="0"/>
              </a:spcBef>
              <a:spcAft>
                <a:spcPts val="600"/>
              </a:spcAft>
            </a:pPr>
            <a:endParaRPr lang="en-US" dirty="0">
              <a:latin typeface="Calibri"/>
              <a:ea typeface="Calibri"/>
              <a:cs typeface="Times New Roman"/>
            </a:endParaRPr>
          </a:p>
        </p:txBody>
      </p:sp>
      <p:sp>
        <p:nvSpPr>
          <p:cNvPr id="5" name="TextBox 4"/>
          <p:cNvSpPr txBox="1"/>
          <p:nvPr/>
        </p:nvSpPr>
        <p:spPr>
          <a:xfrm>
            <a:off x="1524000" y="5486400"/>
            <a:ext cx="184731" cy="369332"/>
          </a:xfrm>
          <a:prstGeom prst="rect">
            <a:avLst/>
          </a:prstGeom>
          <a:noFill/>
        </p:spPr>
        <p:txBody>
          <a:bodyPr wrap="none" rtlCol="0">
            <a:spAutoFit/>
          </a:bodyPr>
          <a:lstStyle/>
          <a:p>
            <a:endParaRPr lang="en-US" dirty="0"/>
          </a:p>
        </p:txBody>
      </p:sp>
      <p:sp>
        <p:nvSpPr>
          <p:cNvPr id="6" name="TextBox 5"/>
          <p:cNvSpPr txBox="1"/>
          <p:nvPr/>
        </p:nvSpPr>
        <p:spPr>
          <a:xfrm>
            <a:off x="647700" y="4693087"/>
            <a:ext cx="5753099" cy="1538883"/>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a:t>
            </a:r>
          </a:p>
          <a:p>
            <a:pPr marL="342900" indent="-342900">
              <a:spcAft>
                <a:spcPts val="600"/>
              </a:spcAft>
              <a:buClr>
                <a:srgbClr val="3878CF"/>
              </a:buClr>
              <a:buFont typeface="Wingdings" panose="05000000000000000000" pitchFamily="2" charset="2"/>
              <a:buChar char="v"/>
            </a:pPr>
            <a:r>
              <a:rPr lang="en-US" sz="2400" dirty="0"/>
              <a:t>Policy that supports standard</a:t>
            </a:r>
          </a:p>
          <a:p>
            <a:pPr marL="342900" indent="-342900">
              <a:spcAft>
                <a:spcPts val="600"/>
              </a:spcAft>
              <a:buClr>
                <a:srgbClr val="3878CF"/>
              </a:buClr>
              <a:buFont typeface="Wingdings" panose="05000000000000000000" pitchFamily="2" charset="2"/>
              <a:buChar char="v"/>
            </a:pPr>
            <a:r>
              <a:rPr lang="en-US" sz="2400" dirty="0"/>
              <a:t>Memo to file or redacted I/A summary</a:t>
            </a:r>
          </a:p>
        </p:txBody>
      </p:sp>
    </p:spTree>
    <p:extLst>
      <p:ext uri="{BB962C8B-B14F-4D97-AF65-F5344CB8AC3E}">
        <p14:creationId xmlns:p14="http://schemas.microsoft.com/office/powerpoint/2010/main" val="410451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Code of Conduct 13.2</a:t>
            </a:r>
            <a:br>
              <a:rPr lang="en-US" sz="3600" dirty="0">
                <a:latin typeface="+mj-lt"/>
              </a:rPr>
            </a:br>
            <a:r>
              <a:rPr lang="en-US" sz="3600" dirty="0">
                <a:latin typeface="+mj-lt"/>
              </a:rPr>
              <a:t>Unlawful Harassment	</a:t>
            </a:r>
          </a:p>
        </p:txBody>
      </p:sp>
      <p:sp>
        <p:nvSpPr>
          <p:cNvPr id="4" name="TextBox 3"/>
          <p:cNvSpPr txBox="1"/>
          <p:nvPr/>
        </p:nvSpPr>
        <p:spPr>
          <a:xfrm>
            <a:off x="550959" y="4800600"/>
            <a:ext cx="7678641" cy="1641475"/>
          </a:xfrm>
          <a:prstGeom prst="rect">
            <a:avLst/>
          </a:prstGeom>
          <a:noFill/>
          <a:ln w="12700">
            <a:noFill/>
            <a:prstDash val="sysDot"/>
          </a:ln>
        </p:spPr>
        <p:txBody>
          <a:bodyPr wrap="none" rtlCol="0">
            <a:spAutoFit/>
          </a:bodyPr>
          <a:lstStyle/>
          <a:p>
            <a:pPr>
              <a:spcAft>
                <a:spcPts val="600"/>
              </a:spcAft>
            </a:pPr>
            <a:r>
              <a:rPr lang="en-US" sz="2300" b="1" cap="small" dirty="0"/>
              <a:t>Evidence/Proof of Compliance</a:t>
            </a:r>
          </a:p>
          <a:p>
            <a:pPr marL="285750" indent="-285750">
              <a:spcAft>
                <a:spcPts val="400"/>
              </a:spcAft>
              <a:buClr>
                <a:srgbClr val="3878CF"/>
              </a:buClr>
              <a:buFont typeface="Wingdings" panose="05000000000000000000" pitchFamily="2" charset="2"/>
              <a:buChar char="v"/>
            </a:pPr>
            <a:r>
              <a:rPr lang="en-US" sz="2200" dirty="0"/>
              <a:t>Policy that supports standard</a:t>
            </a:r>
          </a:p>
          <a:p>
            <a:pPr marL="285750" indent="-285750">
              <a:spcAft>
                <a:spcPts val="400"/>
              </a:spcAft>
              <a:buClr>
                <a:srgbClr val="3878CF"/>
              </a:buClr>
              <a:buFont typeface="Wingdings" panose="05000000000000000000" pitchFamily="2" charset="2"/>
              <a:buChar char="v"/>
            </a:pPr>
            <a:r>
              <a:rPr lang="en-US" sz="2200" dirty="0"/>
              <a:t>Copy of redacted complaint or memo to file</a:t>
            </a:r>
          </a:p>
          <a:p>
            <a:pPr marL="285750" indent="-285750">
              <a:spcAft>
                <a:spcPts val="400"/>
              </a:spcAft>
              <a:buFont typeface="Wingdings" panose="05000000000000000000" pitchFamily="2" charset="2"/>
              <a:buChar char="v"/>
            </a:pPr>
            <a:r>
              <a:rPr lang="en-US" sz="2200" dirty="0">
                <a:solidFill>
                  <a:srgbClr val="FF0000"/>
                </a:solidFill>
              </a:rPr>
              <a:t>Be aware of training requirements for policy and related proofs</a:t>
            </a:r>
          </a:p>
        </p:txBody>
      </p:sp>
      <p:sp>
        <p:nvSpPr>
          <p:cNvPr id="5" name="Rectangle 4"/>
          <p:cNvSpPr/>
          <p:nvPr/>
        </p:nvSpPr>
        <p:spPr>
          <a:xfrm>
            <a:off x="495300" y="1600200"/>
            <a:ext cx="8153400" cy="3293209"/>
          </a:xfrm>
          <a:prstGeom prst="rect">
            <a:avLst/>
          </a:prstGeom>
        </p:spPr>
        <p:txBody>
          <a:bodyPr wrap="square">
            <a:spAutoFit/>
          </a:bodyPr>
          <a:lstStyle/>
          <a:p>
            <a:pPr>
              <a:lnSpc>
                <a:spcPct val="100000"/>
              </a:lnSpc>
            </a:pPr>
            <a:r>
              <a:rPr lang="en-US" sz="2500" b="1" cap="small" dirty="0"/>
              <a:t>The agency has a policy prohibiting sexual and any other forms of unlawful or improper harassment or discrimination in the workplace.</a:t>
            </a:r>
          </a:p>
          <a:p>
            <a:pPr>
              <a:lnSpc>
                <a:spcPct val="100000"/>
              </a:lnSpc>
            </a:pPr>
            <a:endParaRPr lang="en-US" sz="2500" b="1" cap="small" dirty="0"/>
          </a:p>
          <a:p>
            <a:pPr>
              <a:lnSpc>
                <a:spcPct val="100000"/>
              </a:lnSpc>
            </a:pPr>
            <a:r>
              <a:rPr lang="en-US" sz="2500" b="1" cap="small" dirty="0"/>
              <a:t>The policy provides guidelines for Reporting unlawful or improper conduct, including how to report if the offending party is in the complainant’s chain of command. The policy </a:t>
            </a:r>
            <a:r>
              <a:rPr lang="en-US" sz="2500" b="1" cap="small" dirty="0">
                <a:solidFill>
                  <a:srgbClr val="FF0000"/>
                </a:solidFill>
              </a:rPr>
              <a:t>includes “whistleblower” protection</a:t>
            </a:r>
            <a:r>
              <a:rPr lang="en-US" sz="2500" b="1" cap="small" dirty="0"/>
              <a:t>.</a:t>
            </a:r>
          </a:p>
        </p:txBody>
      </p:sp>
    </p:spTree>
    <p:extLst>
      <p:ext uri="{BB962C8B-B14F-4D97-AF65-F5344CB8AC3E}">
        <p14:creationId xmlns:p14="http://schemas.microsoft.com/office/powerpoint/2010/main" val="130527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Code of Conduct 13.3</a:t>
            </a:r>
            <a:br>
              <a:rPr lang="en-US" sz="3600" dirty="0">
                <a:latin typeface="+mj-lt"/>
              </a:rPr>
            </a:br>
            <a:r>
              <a:rPr lang="en-US" sz="3600" dirty="0">
                <a:latin typeface="+mj-lt"/>
              </a:rPr>
              <a:t>Biased-Based Policing Prohibition</a:t>
            </a:r>
          </a:p>
        </p:txBody>
      </p:sp>
      <p:sp>
        <p:nvSpPr>
          <p:cNvPr id="3" name="Subtitle 2"/>
          <p:cNvSpPr>
            <a:spLocks noGrp="1"/>
          </p:cNvSpPr>
          <p:nvPr>
            <p:ph type="subTitle" idx="4294967295"/>
          </p:nvPr>
        </p:nvSpPr>
        <p:spPr>
          <a:xfrm>
            <a:off x="914400" y="2286000"/>
            <a:ext cx="7086599" cy="1524000"/>
          </a:xfrm>
        </p:spPr>
        <p:txBody>
          <a:bodyPr>
            <a:normAutofit lnSpcReduction="10000"/>
          </a:bodyPr>
          <a:lstStyle/>
          <a:p>
            <a:pPr marL="0" lvl="1" indent="0">
              <a:lnSpc>
                <a:spcPct val="100000"/>
              </a:lnSpc>
              <a:spcAft>
                <a:spcPts val="600"/>
              </a:spcAft>
              <a:buClr>
                <a:schemeClr val="accent1"/>
              </a:buClr>
              <a:buSzPct val="85000"/>
              <a:buNone/>
            </a:pPr>
            <a:r>
              <a:rPr lang="en-US" sz="3000" b="1" cap="small" dirty="0">
                <a:solidFill>
                  <a:srgbClr val="000000"/>
                </a:solidFill>
              </a:rPr>
              <a:t>The agency has a policy prohibiting biased-based profiling, which also has been known as “racial profiling.”</a:t>
            </a:r>
          </a:p>
          <a:p>
            <a:pPr marL="0" lvl="1">
              <a:buClr>
                <a:schemeClr val="accent1"/>
              </a:buClr>
              <a:buSzPct val="85000"/>
            </a:pPr>
            <a:endParaRPr lang="en-US" sz="2400" dirty="0"/>
          </a:p>
          <a:p>
            <a:endParaRPr lang="en-US" dirty="0"/>
          </a:p>
        </p:txBody>
      </p:sp>
      <p:sp>
        <p:nvSpPr>
          <p:cNvPr id="4" name="TextBox 3"/>
          <p:cNvSpPr txBox="1"/>
          <p:nvPr/>
        </p:nvSpPr>
        <p:spPr>
          <a:xfrm>
            <a:off x="914400" y="4114800"/>
            <a:ext cx="6362701" cy="1908215"/>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a:t>
            </a:r>
          </a:p>
          <a:p>
            <a:pPr marL="342900" indent="-342900">
              <a:spcAft>
                <a:spcPts val="600"/>
              </a:spcAft>
              <a:buClr>
                <a:srgbClr val="3878CF"/>
              </a:buClr>
              <a:buFont typeface="Wingdings" panose="05000000000000000000" pitchFamily="2" charset="2"/>
              <a:buChar char="v"/>
            </a:pPr>
            <a:r>
              <a:rPr lang="en-US" sz="2400" dirty="0"/>
              <a:t>Policy that supports standard</a:t>
            </a:r>
          </a:p>
          <a:p>
            <a:pPr marL="342900" indent="-342900">
              <a:spcAft>
                <a:spcPts val="600"/>
              </a:spcAft>
              <a:buFont typeface="Wingdings" panose="05000000000000000000" pitchFamily="2" charset="2"/>
              <a:buChar char="v"/>
            </a:pPr>
            <a:r>
              <a:rPr lang="en-US" sz="2400" dirty="0">
                <a:solidFill>
                  <a:srgbClr val="FF0000"/>
                </a:solidFill>
              </a:rPr>
              <a:t>Be aware of training requirements for policy and related proofs</a:t>
            </a:r>
            <a:endParaRPr lang="en-US" sz="2400" dirty="0"/>
          </a:p>
        </p:txBody>
      </p:sp>
    </p:spTree>
    <p:extLst>
      <p:ext uri="{BB962C8B-B14F-4D97-AF65-F5344CB8AC3E}">
        <p14:creationId xmlns:p14="http://schemas.microsoft.com/office/powerpoint/2010/main" val="1630511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600200"/>
          </a:xfrm>
        </p:spPr>
        <p:txBody>
          <a:bodyPr>
            <a:noAutofit/>
          </a:bodyPr>
          <a:lstStyle/>
          <a:p>
            <a:pPr>
              <a:lnSpc>
                <a:spcPct val="100000"/>
              </a:lnSpc>
            </a:pPr>
            <a:r>
              <a:rPr lang="en-US" sz="3600" dirty="0">
                <a:latin typeface="+mj-lt"/>
              </a:rPr>
              <a:t>Code of Conduct 13.4</a:t>
            </a:r>
            <a:br>
              <a:rPr lang="en-US" sz="3600" dirty="0">
                <a:latin typeface="+mj-lt"/>
              </a:rPr>
            </a:br>
            <a:r>
              <a:rPr lang="en-US" sz="3600" dirty="0">
                <a:latin typeface="+mj-lt"/>
              </a:rPr>
              <a:t>Domestic Violence Investigations Involving Law Enforcement Employees</a:t>
            </a:r>
          </a:p>
        </p:txBody>
      </p:sp>
      <p:sp>
        <p:nvSpPr>
          <p:cNvPr id="3" name="Subtitle 2"/>
          <p:cNvSpPr>
            <a:spLocks noGrp="1"/>
          </p:cNvSpPr>
          <p:nvPr>
            <p:ph type="subTitle" idx="4294967295"/>
          </p:nvPr>
        </p:nvSpPr>
        <p:spPr>
          <a:xfrm>
            <a:off x="609600" y="2250498"/>
            <a:ext cx="7543800" cy="2009775"/>
          </a:xfrm>
        </p:spPr>
        <p:txBody>
          <a:bodyPr>
            <a:normAutofit/>
          </a:bodyPr>
          <a:lstStyle/>
          <a:p>
            <a:pPr marL="0" indent="0">
              <a:lnSpc>
                <a:spcPct val="100000"/>
              </a:lnSpc>
              <a:spcAft>
                <a:spcPts val="600"/>
              </a:spcAft>
              <a:buNone/>
            </a:pPr>
            <a:r>
              <a:rPr lang="en-US" sz="3000" b="1" cap="small" dirty="0">
                <a:solidFill>
                  <a:srgbClr val="000000"/>
                </a:solidFill>
              </a:rPr>
              <a:t>The agency has written policy and procedure for responding to and investigating allegations of domestic violence involving employees of law enforcement agencies.</a:t>
            </a:r>
          </a:p>
          <a:p>
            <a:endParaRPr lang="en-US" dirty="0">
              <a:solidFill>
                <a:srgbClr val="000000"/>
              </a:solidFill>
            </a:endParaRPr>
          </a:p>
        </p:txBody>
      </p:sp>
      <p:sp>
        <p:nvSpPr>
          <p:cNvPr id="4" name="TextBox 3"/>
          <p:cNvSpPr txBox="1"/>
          <p:nvPr/>
        </p:nvSpPr>
        <p:spPr>
          <a:xfrm>
            <a:off x="632691" y="4260273"/>
            <a:ext cx="5257800" cy="1856919"/>
          </a:xfrm>
          <a:prstGeom prst="rect">
            <a:avLst/>
          </a:prstGeom>
          <a:noFill/>
          <a:ln w="12700">
            <a:noFill/>
            <a:prstDash val="sysDot"/>
          </a:ln>
        </p:spPr>
        <p:txBody>
          <a:bodyPr wrap="square" rtlCol="0">
            <a:spAutoFit/>
          </a:bodyPr>
          <a:lstStyle/>
          <a:p>
            <a:pPr>
              <a:lnSpc>
                <a:spcPct val="150000"/>
              </a:lnSpc>
              <a:buClr>
                <a:srgbClr val="3878CF"/>
              </a:buClr>
            </a:pPr>
            <a:r>
              <a:rPr lang="en-US" sz="2400" b="1" cap="small" dirty="0"/>
              <a:t>Evidence/Proof of Compliance</a:t>
            </a:r>
          </a:p>
          <a:p>
            <a:pPr marL="342900" indent="-342900">
              <a:spcAft>
                <a:spcPts val="400"/>
              </a:spcAft>
              <a:buClr>
                <a:srgbClr val="3878CF"/>
              </a:buClr>
              <a:buFont typeface="Wingdings" panose="05000000000000000000" pitchFamily="2" charset="2"/>
              <a:buChar char="v"/>
            </a:pPr>
            <a:r>
              <a:rPr lang="en-US" sz="2400" dirty="0"/>
              <a:t>Policy that supports standard</a:t>
            </a:r>
          </a:p>
          <a:p>
            <a:pPr marL="342900" indent="-342900">
              <a:spcAft>
                <a:spcPts val="400"/>
              </a:spcAft>
              <a:buClr>
                <a:srgbClr val="3878CF"/>
              </a:buClr>
              <a:buFont typeface="Wingdings" panose="05000000000000000000" pitchFamily="2" charset="2"/>
              <a:buChar char="v"/>
            </a:pPr>
            <a:r>
              <a:rPr lang="en-US" sz="2400" dirty="0"/>
              <a:t>Redacted incident report narrative</a:t>
            </a:r>
          </a:p>
          <a:p>
            <a:pPr marL="342900" indent="-342900">
              <a:spcAft>
                <a:spcPts val="400"/>
              </a:spcAft>
              <a:buClr>
                <a:srgbClr val="3878CF"/>
              </a:buClr>
              <a:buFont typeface="Wingdings" panose="05000000000000000000" pitchFamily="2" charset="2"/>
              <a:buChar char="v"/>
            </a:pPr>
            <a:r>
              <a:rPr lang="en-US" sz="2400" dirty="0"/>
              <a:t>Memo to file if no incidents</a:t>
            </a:r>
          </a:p>
        </p:txBody>
      </p:sp>
    </p:spTree>
    <p:extLst>
      <p:ext uri="{BB962C8B-B14F-4D97-AF65-F5344CB8AC3E}">
        <p14:creationId xmlns:p14="http://schemas.microsoft.com/office/powerpoint/2010/main" val="111788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219200"/>
          </a:xfrm>
        </p:spPr>
        <p:txBody>
          <a:bodyPr>
            <a:normAutofit/>
          </a:bodyPr>
          <a:lstStyle/>
          <a:p>
            <a:pPr>
              <a:lnSpc>
                <a:spcPct val="100000"/>
              </a:lnSpc>
            </a:pPr>
            <a:r>
              <a:rPr lang="en-US" sz="3600" dirty="0">
                <a:latin typeface="+mj-lt"/>
              </a:rPr>
              <a:t>Code of Conduct 13.5</a:t>
            </a:r>
            <a:br>
              <a:rPr lang="en-US" sz="3600" dirty="0">
                <a:latin typeface="+mj-lt"/>
              </a:rPr>
            </a:br>
            <a:r>
              <a:rPr lang="en-US" sz="3600" dirty="0">
                <a:latin typeface="+mj-lt"/>
              </a:rPr>
              <a:t>Impeachment and Disclosure Information</a:t>
            </a:r>
          </a:p>
        </p:txBody>
      </p:sp>
      <p:sp>
        <p:nvSpPr>
          <p:cNvPr id="3" name="Subtitle 2"/>
          <p:cNvSpPr>
            <a:spLocks noGrp="1"/>
          </p:cNvSpPr>
          <p:nvPr>
            <p:ph type="subTitle" idx="4294967295"/>
          </p:nvPr>
        </p:nvSpPr>
        <p:spPr>
          <a:xfrm>
            <a:off x="723899" y="2057400"/>
            <a:ext cx="7696201" cy="1905000"/>
          </a:xfrm>
        </p:spPr>
        <p:txBody>
          <a:bodyPr>
            <a:noAutofit/>
          </a:bodyPr>
          <a:lstStyle/>
          <a:p>
            <a:pPr marL="0" indent="0">
              <a:spcBef>
                <a:spcPts val="0"/>
              </a:spcBef>
              <a:buNone/>
            </a:pPr>
            <a:r>
              <a:rPr lang="en-US" b="1" cap="small" dirty="0">
                <a:solidFill>
                  <a:srgbClr val="000000"/>
                </a:solidFill>
              </a:rPr>
              <a:t>The agency has written policy governing disclosure of potential impeachment information to prosecutors involving police employees who may be called to testify under oath</a:t>
            </a:r>
          </a:p>
        </p:txBody>
      </p:sp>
      <p:sp>
        <p:nvSpPr>
          <p:cNvPr id="4" name="TextBox 3"/>
          <p:cNvSpPr txBox="1"/>
          <p:nvPr/>
        </p:nvSpPr>
        <p:spPr>
          <a:xfrm>
            <a:off x="742949" y="4343400"/>
            <a:ext cx="8203079" cy="1538883"/>
          </a:xfrm>
          <a:prstGeom prst="rect">
            <a:avLst/>
          </a:prstGeom>
          <a:noFill/>
          <a:ln w="12700">
            <a:noFill/>
          </a:ln>
        </p:spPr>
        <p:txBody>
          <a:bodyPr wrap="none" rtlCol="0">
            <a:spAutoFit/>
          </a:bodyPr>
          <a:lstStyle/>
          <a:p>
            <a:pPr>
              <a:lnSpc>
                <a:spcPct val="150000"/>
              </a:lnSpc>
              <a:spcAft>
                <a:spcPts val="600"/>
              </a:spcAft>
            </a:pPr>
            <a:r>
              <a:rPr lang="en-US" sz="2400" b="1" cap="small" dirty="0"/>
              <a:t>Evidence/Proof of Compliance</a:t>
            </a:r>
          </a:p>
          <a:p>
            <a:pPr marL="285750" indent="-285750">
              <a:spcAft>
                <a:spcPts val="600"/>
              </a:spcAft>
              <a:buClr>
                <a:srgbClr val="3878CF"/>
              </a:buClr>
              <a:buFont typeface="Wingdings" panose="05000000000000000000" pitchFamily="2" charset="2"/>
              <a:buChar char="v"/>
            </a:pPr>
            <a:r>
              <a:rPr lang="en-US" sz="2300" dirty="0"/>
              <a:t>Policy that supports standard and mirrors agency practice</a:t>
            </a:r>
          </a:p>
          <a:p>
            <a:pPr marL="285750" lvl="1" indent="-285750">
              <a:spcAft>
                <a:spcPts val="400"/>
              </a:spcAft>
              <a:buClr>
                <a:srgbClr val="3878CF"/>
              </a:buClr>
              <a:buFont typeface="Wingdings" panose="05000000000000000000" pitchFamily="2" charset="2"/>
              <a:buChar char="v"/>
            </a:pPr>
            <a:r>
              <a:rPr lang="en-US" sz="2300" dirty="0"/>
              <a:t>Copy of </a:t>
            </a:r>
            <a:r>
              <a:rPr lang="en-US" sz="2300" u="sng" dirty="0"/>
              <a:t>redacted</a:t>
            </a:r>
            <a:r>
              <a:rPr lang="en-US" sz="2300" dirty="0"/>
              <a:t> memo, email or other communication to file</a:t>
            </a:r>
          </a:p>
        </p:txBody>
      </p:sp>
    </p:spTree>
    <p:extLst>
      <p:ext uri="{BB962C8B-B14F-4D97-AF65-F5344CB8AC3E}">
        <p14:creationId xmlns:p14="http://schemas.microsoft.com/office/powerpoint/2010/main" val="3585878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949" y="314267"/>
            <a:ext cx="8229600" cy="1143000"/>
          </a:xfrm>
        </p:spPr>
        <p:txBody>
          <a:bodyPr>
            <a:noAutofit/>
          </a:bodyPr>
          <a:lstStyle/>
          <a:p>
            <a:r>
              <a:rPr lang="en-US" sz="3600" dirty="0">
                <a:latin typeface="+mj-lt"/>
              </a:rPr>
              <a:t>Code of Conduct 13.6</a:t>
            </a:r>
            <a:br>
              <a:rPr lang="en-US" sz="3600" dirty="0">
                <a:latin typeface="+mj-lt"/>
              </a:rPr>
            </a:br>
            <a:r>
              <a:rPr lang="en-US" sz="3600" dirty="0">
                <a:latin typeface="+mj-lt"/>
              </a:rPr>
              <a:t>Drug and Alcohol testing</a:t>
            </a:r>
          </a:p>
        </p:txBody>
      </p:sp>
      <p:sp>
        <p:nvSpPr>
          <p:cNvPr id="3" name="Subtitle 2"/>
          <p:cNvSpPr>
            <a:spLocks noGrp="1"/>
          </p:cNvSpPr>
          <p:nvPr>
            <p:ph type="subTitle" idx="4294967295"/>
          </p:nvPr>
        </p:nvSpPr>
        <p:spPr>
          <a:xfrm>
            <a:off x="533400" y="1744469"/>
            <a:ext cx="7860030" cy="2614297"/>
          </a:xfrm>
        </p:spPr>
        <p:txBody>
          <a:bodyPr>
            <a:noAutofit/>
          </a:bodyPr>
          <a:lstStyle/>
          <a:p>
            <a:pPr marL="0" indent="0">
              <a:lnSpc>
                <a:spcPct val="100000"/>
              </a:lnSpc>
              <a:spcBef>
                <a:spcPts val="0"/>
              </a:spcBef>
              <a:buNone/>
            </a:pPr>
            <a:r>
              <a:rPr lang="en-US" sz="2600" b="1" cap="small" dirty="0">
                <a:solidFill>
                  <a:srgbClr val="000000"/>
                </a:solidFill>
              </a:rPr>
              <a:t>The agency has an alcohol and drug use policy, or language contained in local collective bargaining agreement(s) that addresses drug and alcohol use, and includes language that covers testing of employees suspected of drug and/or alcohol where the employee’s fitness for duty is questioned.  </a:t>
            </a:r>
          </a:p>
        </p:txBody>
      </p:sp>
      <p:sp>
        <p:nvSpPr>
          <p:cNvPr id="4" name="TextBox 3"/>
          <p:cNvSpPr txBox="1"/>
          <p:nvPr/>
        </p:nvSpPr>
        <p:spPr>
          <a:xfrm>
            <a:off x="533400" y="4495800"/>
            <a:ext cx="7860030" cy="1831271"/>
          </a:xfrm>
          <a:prstGeom prst="rect">
            <a:avLst/>
          </a:prstGeom>
          <a:noFill/>
          <a:ln w="12700">
            <a:noFill/>
            <a:prstDash val="sysDot"/>
          </a:ln>
        </p:spPr>
        <p:txBody>
          <a:bodyPr wrap="square" rtlCol="0">
            <a:spAutoFit/>
          </a:bodyPr>
          <a:lstStyle/>
          <a:p>
            <a:pPr>
              <a:lnSpc>
                <a:spcPct val="150000"/>
              </a:lnSpc>
            </a:pPr>
            <a:r>
              <a:rPr lang="en-US" sz="2400" b="1" cap="small" dirty="0"/>
              <a:t>Evidence/Proof of Compliance</a:t>
            </a:r>
          </a:p>
          <a:p>
            <a:pPr marL="342900" indent="-342900">
              <a:spcAft>
                <a:spcPts val="600"/>
              </a:spcAft>
              <a:buClr>
                <a:srgbClr val="3878CF"/>
              </a:buClr>
              <a:buFont typeface="Wingdings" panose="05000000000000000000" pitchFamily="2" charset="2"/>
              <a:buChar char="v"/>
            </a:pPr>
            <a:r>
              <a:rPr lang="en-US" sz="2300" dirty="0"/>
              <a:t>Policy or CBA that supports standard and mirrors agency practice</a:t>
            </a:r>
          </a:p>
          <a:p>
            <a:pPr marL="342900" lvl="1" indent="-342900">
              <a:spcAft>
                <a:spcPts val="600"/>
              </a:spcAft>
              <a:buClr>
                <a:srgbClr val="3878CF"/>
              </a:buClr>
              <a:buFont typeface="Wingdings" panose="05000000000000000000" pitchFamily="2" charset="2"/>
              <a:buChar char="v"/>
            </a:pPr>
            <a:r>
              <a:rPr lang="en-US" sz="2300" dirty="0"/>
              <a:t>Memo to file or </a:t>
            </a:r>
            <a:r>
              <a:rPr lang="en-US" sz="2300" b="1" u="sng" dirty="0"/>
              <a:t>redacted</a:t>
            </a:r>
            <a:r>
              <a:rPr lang="en-US" sz="2300" dirty="0"/>
              <a:t> summary of an I/A investigation</a:t>
            </a:r>
          </a:p>
        </p:txBody>
      </p:sp>
    </p:spTree>
    <p:extLst>
      <p:ext uri="{BB962C8B-B14F-4D97-AF65-F5344CB8AC3E}">
        <p14:creationId xmlns:p14="http://schemas.microsoft.com/office/powerpoint/2010/main" val="148014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000" dirty="0">
                <a:latin typeface="+mj-lt"/>
              </a:rPr>
              <a:t>Internal Affairs 14.1</a:t>
            </a:r>
            <a:br>
              <a:rPr lang="en-US" sz="4000" dirty="0">
                <a:latin typeface="+mj-lt"/>
              </a:rPr>
            </a:br>
            <a:r>
              <a:rPr lang="en-US" sz="3200" dirty="0">
                <a:latin typeface="+mj-lt"/>
              </a:rPr>
              <a:t>Documentation and Investigation of Complaints </a:t>
            </a:r>
          </a:p>
        </p:txBody>
      </p:sp>
      <p:sp>
        <p:nvSpPr>
          <p:cNvPr id="3" name="Subtitle 2"/>
          <p:cNvSpPr>
            <a:spLocks noGrp="1"/>
          </p:cNvSpPr>
          <p:nvPr>
            <p:ph type="subTitle" idx="4294967295"/>
          </p:nvPr>
        </p:nvSpPr>
        <p:spPr>
          <a:xfrm>
            <a:off x="762000" y="2057400"/>
            <a:ext cx="7620000" cy="1705464"/>
          </a:xfrm>
        </p:spPr>
        <p:txBody>
          <a:bodyPr>
            <a:normAutofit/>
          </a:bodyPr>
          <a:lstStyle/>
          <a:p>
            <a:pPr marL="0" indent="0">
              <a:lnSpc>
                <a:spcPct val="100000"/>
              </a:lnSpc>
              <a:spcAft>
                <a:spcPts val="600"/>
              </a:spcAft>
              <a:buNone/>
            </a:pPr>
            <a:r>
              <a:rPr lang="en-US" b="1" cap="small" dirty="0">
                <a:solidFill>
                  <a:srgbClr val="000000"/>
                </a:solidFill>
              </a:rPr>
              <a:t>The agency requires the documentation and investigation of all complaints of misconduct or illegal behavior against the agency or its members.</a:t>
            </a:r>
          </a:p>
          <a:p>
            <a:endParaRPr lang="en-US" dirty="0">
              <a:solidFill>
                <a:srgbClr val="000000"/>
              </a:solidFill>
            </a:endParaRPr>
          </a:p>
        </p:txBody>
      </p:sp>
      <p:sp>
        <p:nvSpPr>
          <p:cNvPr id="4" name="TextBox 3"/>
          <p:cNvSpPr txBox="1"/>
          <p:nvPr/>
        </p:nvSpPr>
        <p:spPr>
          <a:xfrm>
            <a:off x="762000" y="4267200"/>
            <a:ext cx="7924862" cy="1646605"/>
          </a:xfrm>
          <a:prstGeom prst="rect">
            <a:avLst/>
          </a:prstGeom>
          <a:noFill/>
          <a:ln w="12700">
            <a:noFill/>
            <a:prstDash val="sysDot"/>
          </a:ln>
        </p:spPr>
        <p:txBody>
          <a:bodyPr wrap="none" rtlCol="0">
            <a:spAutoFit/>
          </a:bodyPr>
          <a:lstStyle/>
          <a:p>
            <a:pPr>
              <a:lnSpc>
                <a:spcPct val="200000"/>
              </a:lnSpc>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400" dirty="0"/>
              <a:t>Policy that meets standard</a:t>
            </a:r>
          </a:p>
          <a:p>
            <a:pPr marL="342900" indent="-342900">
              <a:spcAft>
                <a:spcPts val="600"/>
              </a:spcAft>
              <a:buClr>
                <a:srgbClr val="3878CF"/>
              </a:buClr>
              <a:buFont typeface="Wingdings" panose="05000000000000000000" pitchFamily="2" charset="2"/>
              <a:buChar char="v"/>
            </a:pPr>
            <a:r>
              <a:rPr lang="en-US" sz="2400" dirty="0"/>
              <a:t>Copy of redacted I/A summary or complaint assignment log</a:t>
            </a:r>
          </a:p>
        </p:txBody>
      </p:sp>
    </p:spTree>
    <p:extLst>
      <p:ext uri="{BB962C8B-B14F-4D97-AF65-F5344CB8AC3E}">
        <p14:creationId xmlns:p14="http://schemas.microsoft.com/office/powerpoint/2010/main" val="3436322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Internal Affairs 14.2</a:t>
            </a:r>
            <a:br>
              <a:rPr lang="en-US" sz="3600" dirty="0">
                <a:latin typeface="+mj-lt"/>
              </a:rPr>
            </a:br>
            <a:r>
              <a:rPr lang="en-US" sz="3600" dirty="0">
                <a:latin typeface="+mj-lt"/>
              </a:rPr>
              <a:t>Complaint Assignment</a:t>
            </a:r>
          </a:p>
        </p:txBody>
      </p:sp>
      <p:sp>
        <p:nvSpPr>
          <p:cNvPr id="3" name="Subtitle 2"/>
          <p:cNvSpPr>
            <a:spLocks noGrp="1"/>
          </p:cNvSpPr>
          <p:nvPr>
            <p:ph type="subTitle" idx="4294967295"/>
          </p:nvPr>
        </p:nvSpPr>
        <p:spPr>
          <a:xfrm>
            <a:off x="838200" y="2133600"/>
            <a:ext cx="7467600" cy="1752600"/>
          </a:xfrm>
        </p:spPr>
        <p:txBody>
          <a:bodyPr>
            <a:normAutofit/>
          </a:bodyPr>
          <a:lstStyle/>
          <a:p>
            <a:pPr marL="0" indent="0">
              <a:lnSpc>
                <a:spcPct val="100000"/>
              </a:lnSpc>
              <a:spcAft>
                <a:spcPts val="600"/>
              </a:spcAft>
              <a:buNone/>
            </a:pPr>
            <a:r>
              <a:rPr lang="en-US" b="1" cap="small" dirty="0">
                <a:solidFill>
                  <a:srgbClr val="000000"/>
                </a:solidFill>
              </a:rPr>
              <a:t>The agency identifies which complaints supervisors investigate and which types of complaints are investigated by an internal affairs function.</a:t>
            </a:r>
          </a:p>
          <a:p>
            <a:endParaRPr lang="en-US" dirty="0">
              <a:solidFill>
                <a:srgbClr val="000000"/>
              </a:solidFill>
            </a:endParaRPr>
          </a:p>
        </p:txBody>
      </p:sp>
      <p:sp>
        <p:nvSpPr>
          <p:cNvPr id="4" name="TextBox 3"/>
          <p:cNvSpPr txBox="1"/>
          <p:nvPr/>
        </p:nvSpPr>
        <p:spPr>
          <a:xfrm>
            <a:off x="914400" y="4038600"/>
            <a:ext cx="6629400" cy="1908215"/>
          </a:xfrm>
          <a:prstGeom prst="rect">
            <a:avLst/>
          </a:prstGeom>
          <a:noFill/>
          <a:ln w="12700">
            <a:noFill/>
            <a:prstDash val="sysDot"/>
          </a:ln>
        </p:spPr>
        <p:txBody>
          <a:bodyPr wrap="square" rtlCol="0">
            <a:spAutoFit/>
          </a:bodyPr>
          <a:lstStyle/>
          <a:p>
            <a:pPr>
              <a:lnSpc>
                <a:spcPct val="150000"/>
              </a:lnSpc>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Policy that meets standard</a:t>
            </a:r>
          </a:p>
          <a:p>
            <a:pPr marL="342900" indent="-342900">
              <a:spcAft>
                <a:spcPts val="600"/>
              </a:spcAft>
              <a:buClr>
                <a:srgbClr val="3878CF"/>
              </a:buClr>
              <a:buFont typeface="Wingdings" panose="05000000000000000000" pitchFamily="2" charset="2"/>
              <a:buChar char="v"/>
            </a:pPr>
            <a:r>
              <a:rPr lang="en-US" sz="2300" dirty="0"/>
              <a:t>Copy of redacted complaint log or I/A Summary</a:t>
            </a:r>
          </a:p>
          <a:p>
            <a:pPr marL="342900" indent="-342900">
              <a:spcAft>
                <a:spcPts val="600"/>
              </a:spcAft>
              <a:buClr>
                <a:srgbClr val="3878CF"/>
              </a:buClr>
              <a:buFont typeface="Wingdings" panose="05000000000000000000" pitchFamily="2" charset="2"/>
              <a:buChar char="v"/>
            </a:pPr>
            <a:r>
              <a:rPr lang="en-US" sz="2300" dirty="0"/>
              <a:t>Interview with I/A investigator or Command staff</a:t>
            </a:r>
          </a:p>
        </p:txBody>
      </p:sp>
    </p:spTree>
    <p:extLst>
      <p:ext uri="{BB962C8B-B14F-4D97-AF65-F5344CB8AC3E}">
        <p14:creationId xmlns:p14="http://schemas.microsoft.com/office/powerpoint/2010/main" val="179074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Internal Affairs 14.3</a:t>
            </a:r>
            <a:br>
              <a:rPr lang="en-US" sz="3600" dirty="0">
                <a:latin typeface="+mj-lt"/>
              </a:rPr>
            </a:br>
            <a:r>
              <a:rPr lang="en-US" sz="3600" dirty="0">
                <a:latin typeface="+mj-lt"/>
              </a:rPr>
              <a:t>Relief From Duty </a:t>
            </a:r>
          </a:p>
        </p:txBody>
      </p:sp>
      <p:sp>
        <p:nvSpPr>
          <p:cNvPr id="3" name="Subtitle 2"/>
          <p:cNvSpPr>
            <a:spLocks noGrp="1"/>
          </p:cNvSpPr>
          <p:nvPr>
            <p:ph type="subTitle" idx="4294967295"/>
          </p:nvPr>
        </p:nvSpPr>
        <p:spPr>
          <a:xfrm>
            <a:off x="609600" y="2362200"/>
            <a:ext cx="7924800" cy="1219200"/>
          </a:xfrm>
        </p:spPr>
        <p:txBody>
          <a:bodyPr>
            <a:noAutofit/>
          </a:bodyPr>
          <a:lstStyle/>
          <a:p>
            <a:pPr marL="0" indent="0">
              <a:lnSpc>
                <a:spcPct val="100000"/>
              </a:lnSpc>
              <a:spcAft>
                <a:spcPts val="1200"/>
              </a:spcAft>
              <a:buNone/>
            </a:pPr>
            <a:r>
              <a:rPr lang="en-US" b="1" cap="small" dirty="0">
                <a:solidFill>
                  <a:srgbClr val="000000"/>
                </a:solidFill>
              </a:rPr>
              <a:t>The agency has procedures for relieving an employee from duty during an internal investigation.</a:t>
            </a:r>
          </a:p>
        </p:txBody>
      </p:sp>
      <p:sp>
        <p:nvSpPr>
          <p:cNvPr id="4" name="TextBox 3"/>
          <p:cNvSpPr txBox="1"/>
          <p:nvPr/>
        </p:nvSpPr>
        <p:spPr>
          <a:xfrm>
            <a:off x="740213" y="4114800"/>
            <a:ext cx="7663573" cy="1985159"/>
          </a:xfrm>
          <a:prstGeom prst="rect">
            <a:avLst/>
          </a:prstGeom>
          <a:noFill/>
          <a:ln w="12700">
            <a:noFill/>
            <a:prstDash val="sysDot"/>
          </a:ln>
        </p:spPr>
        <p:txBody>
          <a:bodyPr wrap="non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Policy that meets standard</a:t>
            </a:r>
          </a:p>
          <a:p>
            <a:pPr marL="342900" indent="-342900">
              <a:spcAft>
                <a:spcPts val="600"/>
              </a:spcAft>
              <a:buClr>
                <a:srgbClr val="3878CF"/>
              </a:buClr>
              <a:buFont typeface="Wingdings" panose="05000000000000000000" pitchFamily="2" charset="2"/>
              <a:buChar char="v"/>
            </a:pPr>
            <a:r>
              <a:rPr lang="en-US" sz="2300" dirty="0"/>
              <a:t>Copy of redacted memo relieving an employee from duty</a:t>
            </a:r>
          </a:p>
          <a:p>
            <a:pPr marL="342900" indent="-342900">
              <a:spcAft>
                <a:spcPts val="600"/>
              </a:spcAft>
              <a:buClr>
                <a:srgbClr val="3878CF"/>
              </a:buClr>
              <a:buFont typeface="Wingdings" panose="05000000000000000000" pitchFamily="2" charset="2"/>
              <a:buChar char="v"/>
            </a:pPr>
            <a:r>
              <a:rPr lang="en-US" sz="2300" dirty="0"/>
              <a:t>Memo to file if no incidents</a:t>
            </a:r>
          </a:p>
        </p:txBody>
      </p:sp>
    </p:spTree>
    <p:extLst>
      <p:ext uri="{BB962C8B-B14F-4D97-AF65-F5344CB8AC3E}">
        <p14:creationId xmlns:p14="http://schemas.microsoft.com/office/powerpoint/2010/main" val="1409711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mj-lt"/>
              </a:rPr>
              <a:t>Internal Affairs 14.4</a:t>
            </a:r>
            <a:br>
              <a:rPr lang="en-US" sz="3600" dirty="0">
                <a:latin typeface="+mj-lt"/>
              </a:rPr>
            </a:br>
            <a:r>
              <a:rPr lang="en-US" sz="3600" dirty="0">
                <a:latin typeface="+mj-lt"/>
              </a:rPr>
              <a:t>Complaint Notifications</a:t>
            </a:r>
          </a:p>
        </p:txBody>
      </p:sp>
      <p:sp>
        <p:nvSpPr>
          <p:cNvPr id="3" name="Subtitle 2"/>
          <p:cNvSpPr>
            <a:spLocks noGrp="1"/>
          </p:cNvSpPr>
          <p:nvPr>
            <p:ph type="subTitle" idx="4294967295"/>
          </p:nvPr>
        </p:nvSpPr>
        <p:spPr>
          <a:xfrm>
            <a:off x="1026619" y="2171700"/>
            <a:ext cx="6914211" cy="1790700"/>
          </a:xfrm>
        </p:spPr>
        <p:txBody>
          <a:bodyPr>
            <a:normAutofit/>
          </a:bodyPr>
          <a:lstStyle/>
          <a:p>
            <a:pPr marL="0" indent="0">
              <a:lnSpc>
                <a:spcPct val="100000"/>
              </a:lnSpc>
              <a:spcAft>
                <a:spcPts val="1200"/>
              </a:spcAft>
              <a:buNone/>
            </a:pPr>
            <a:r>
              <a:rPr lang="en-US" b="1" cap="small" dirty="0">
                <a:solidFill>
                  <a:srgbClr val="000000"/>
                </a:solidFill>
              </a:rPr>
              <a:t>The agency has a policy where complainants are provided with notification concerning the disposition of their complaint.</a:t>
            </a:r>
            <a:endParaRPr lang="en-US" dirty="0">
              <a:solidFill>
                <a:srgbClr val="000000"/>
              </a:solidFill>
            </a:endParaRPr>
          </a:p>
        </p:txBody>
      </p:sp>
      <p:sp>
        <p:nvSpPr>
          <p:cNvPr id="4" name="TextBox 3"/>
          <p:cNvSpPr txBox="1"/>
          <p:nvPr/>
        </p:nvSpPr>
        <p:spPr>
          <a:xfrm>
            <a:off x="1026619" y="4191000"/>
            <a:ext cx="5791200" cy="1862048"/>
          </a:xfrm>
          <a:prstGeom prst="rect">
            <a:avLst/>
          </a:prstGeom>
          <a:noFill/>
          <a:ln w="12700">
            <a:noFill/>
            <a:prstDash val="sysDot"/>
          </a:ln>
        </p:spPr>
        <p:txBody>
          <a:bodyPr wrap="square" rtlCol="0">
            <a:spAutoFit/>
          </a:bodyPr>
          <a:lstStyle/>
          <a:p>
            <a:pPr>
              <a:lnSpc>
                <a:spcPct val="150000"/>
              </a:lnSpc>
              <a:spcAft>
                <a:spcPts val="600"/>
              </a:spcAft>
            </a:pPr>
            <a:r>
              <a:rPr lang="en-US" sz="2400" b="1" cap="small" dirty="0"/>
              <a:t>Evidence/Proof of Compliance </a:t>
            </a:r>
          </a:p>
          <a:p>
            <a:pPr marL="342900" indent="-342900">
              <a:spcAft>
                <a:spcPts val="600"/>
              </a:spcAft>
              <a:buClr>
                <a:srgbClr val="3878CF"/>
              </a:buClr>
              <a:buFont typeface="Wingdings" panose="05000000000000000000" pitchFamily="2" charset="2"/>
              <a:buChar char="v"/>
            </a:pPr>
            <a:r>
              <a:rPr lang="en-US" sz="2300" dirty="0"/>
              <a:t>Policy that meets standard</a:t>
            </a:r>
          </a:p>
          <a:p>
            <a:pPr marL="342900" indent="-342900">
              <a:buClr>
                <a:srgbClr val="3878CF"/>
              </a:buClr>
              <a:buFont typeface="Wingdings" panose="05000000000000000000" pitchFamily="2" charset="2"/>
              <a:buChar char="v"/>
            </a:pPr>
            <a:r>
              <a:rPr lang="en-US" sz="2300" dirty="0"/>
              <a:t>Copy or redacted letter to complainant</a:t>
            </a:r>
          </a:p>
          <a:p>
            <a:pPr marL="742950" lvl="1" indent="-285750">
              <a:spcAft>
                <a:spcPts val="600"/>
              </a:spcAft>
              <a:buFont typeface="Arial" pitchFamily="34" charset="0"/>
              <a:buChar char="•"/>
            </a:pPr>
            <a:r>
              <a:rPr lang="en-US" sz="2300" dirty="0">
                <a:solidFill>
                  <a:srgbClr val="FF0000"/>
                </a:solidFill>
              </a:rPr>
              <a:t>Content is at the discretion of the CEO</a:t>
            </a:r>
            <a:endParaRPr lang="en-US" sz="2300" dirty="0">
              <a:solidFill>
                <a:schemeClr val="tx2"/>
              </a:solidFill>
            </a:endParaRPr>
          </a:p>
        </p:txBody>
      </p:sp>
    </p:spTree>
    <p:extLst>
      <p:ext uri="{BB962C8B-B14F-4D97-AF65-F5344CB8AC3E}">
        <p14:creationId xmlns:p14="http://schemas.microsoft.com/office/powerpoint/2010/main" val="406280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ndards Review 04.2021.potx" id="{60FE1446-37B6-4CD0-B5B8-BA808E799C68}" vid="{2C5650A2-5ED6-4CEB-8D62-04A456A24D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Standards Review 04.2021</Template>
  <TotalTime>1938</TotalTime>
  <Words>9432</Words>
  <Application>Microsoft Office PowerPoint</Application>
  <PresentationFormat>On-screen Show (4:3)</PresentationFormat>
  <Paragraphs>961</Paragraphs>
  <Slides>155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155</vt:i4>
      </vt:variant>
    </vt:vector>
  </HeadingPairs>
  <TitlesOfParts>
    <vt:vector size="163" baseType="lpstr">
      <vt:lpstr>Arial</vt:lpstr>
      <vt:lpstr>Calibri</vt:lpstr>
      <vt:lpstr>Calisto MT</vt:lpstr>
      <vt:lpstr>Courier New</vt:lpstr>
      <vt:lpstr>Times New Roman</vt:lpstr>
      <vt:lpstr>Trebuchet MS</vt:lpstr>
      <vt:lpstr>Wingdings</vt:lpstr>
      <vt:lpstr>Office Theme</vt:lpstr>
      <vt:lpstr>WASPC LAW ENFORCEMENT ACCREDITATION ONSITE AND  REVIEW OF STANDARDS</vt:lpstr>
      <vt:lpstr>THE ASSESSOR</vt:lpstr>
      <vt:lpstr>THE ASSESSOR </vt:lpstr>
      <vt:lpstr>The Best ASSESSORS…….</vt:lpstr>
      <vt:lpstr>WASPC Accreditation Program  Standards Review </vt:lpstr>
      <vt:lpstr>WASPC LAW ENFORCEMENT ACCREDITATION TRAINING</vt:lpstr>
      <vt:lpstr>WASPC LAW ENFORCEMENT ACCREDITATION STANDARDS MANUAL</vt:lpstr>
      <vt:lpstr>Goals and Objectives 1.1 Mission Statement</vt:lpstr>
      <vt:lpstr>Goals and Objectives 1.2 Goals and Objectives</vt:lpstr>
      <vt:lpstr>Role and Authority 2.1 Oath of Office</vt:lpstr>
      <vt:lpstr>Role and Authority 2.2 Statutory Authorization</vt:lpstr>
      <vt:lpstr>Role and Authority 2.3 Physical Arrests</vt:lpstr>
      <vt:lpstr>Role and Authority 2.4 Constitutional Requirements</vt:lpstr>
      <vt:lpstr>Role and Authority 2.5 Search and Seizure</vt:lpstr>
      <vt:lpstr>Role and Authority 2.5 Search and Seizure (cont’d)</vt:lpstr>
      <vt:lpstr>Role and Authority 2.6 Strip and Body Cavity Searches</vt:lpstr>
      <vt:lpstr>Role and Authority 2.7 Arrest and Detention of Foreign Nationals</vt:lpstr>
      <vt:lpstr>Juvenile Access to Counsel Prior  to Interrogation 2.8 (updated 1/1/2023)  </vt:lpstr>
      <vt:lpstr>Juvenile Access to Counsel Prior  to Interrogation 2.8 (cont’d)</vt:lpstr>
      <vt:lpstr>Electronic Recording of  Custodial Interrogations 2.9</vt:lpstr>
      <vt:lpstr>Use of Force 3.1 Use of Force</vt:lpstr>
      <vt:lpstr>Use of Force 3.2 Warning Shots</vt:lpstr>
      <vt:lpstr>Use of Force 3.3 Non-Lethal Weapons</vt:lpstr>
      <vt:lpstr>Use of Force 3.4 Requesting Medical Aid</vt:lpstr>
      <vt:lpstr>Use of Force 3.5 Reporting Use of Force</vt:lpstr>
      <vt:lpstr>Use of Force 3.6 Investigations of Deadly Force</vt:lpstr>
      <vt:lpstr>Investigations of Deadly Force                                               (Cont’d)</vt:lpstr>
      <vt:lpstr>Use of Force 3.7 Authorized Weapons and Ammunition</vt:lpstr>
      <vt:lpstr>Neck Restraints  3.8</vt:lpstr>
      <vt:lpstr>Duty to Intervene 3.9</vt:lpstr>
      <vt:lpstr>Shooting at moving vehicles 3.10</vt:lpstr>
      <vt:lpstr>Management, Staffing, Organization and Utilization of Personnel 4.1  Situation Protocol</vt:lpstr>
      <vt:lpstr>Management, Staffing, Organization and Utilization of Personnel 4.2  Obeying Orders</vt:lpstr>
      <vt:lpstr>Review of Pursuits, Use of Force, Internal Investigations and Bias Based Policing 4.3</vt:lpstr>
      <vt:lpstr>Management, Staffing, Organization and Utilization of Personnel 4.4 Written Directives</vt:lpstr>
      <vt:lpstr>Records Management 5.1 Uniform Records Management System</vt:lpstr>
      <vt:lpstr>Records Management 5.2 Recording Calls for Service</vt:lpstr>
      <vt:lpstr>Records Management 5.3 ACCESS Compliance</vt:lpstr>
      <vt:lpstr>Records Management 5.4 Privacy and Security of Records</vt:lpstr>
      <vt:lpstr>Records Management 5.5 Dissemination of Records</vt:lpstr>
      <vt:lpstr>Records Management 5.6 Preservation and Destruction of Records</vt:lpstr>
      <vt:lpstr>Records Management 5.7 Traffic Citations</vt:lpstr>
      <vt:lpstr>Records Management 5.8 Public Information</vt:lpstr>
      <vt:lpstr>Records Management 5.9 Sex Offender Community Notifications</vt:lpstr>
      <vt:lpstr>Records Management 5.10 Missing Persons</vt:lpstr>
      <vt:lpstr>Records Management 5.11 Vehicle Impounds</vt:lpstr>
      <vt:lpstr>Records Management 5.12 Uniform Crime Reporting</vt:lpstr>
      <vt:lpstr>Information Technology 6.1 Electronic File Security</vt:lpstr>
      <vt:lpstr>Information Technology 6.2 ACCESS/CJIS Compliance </vt:lpstr>
      <vt:lpstr>Information Technology 6.3 Use of Agency Technology</vt:lpstr>
      <vt:lpstr>Information Technology 6.4 Software Security</vt:lpstr>
      <vt:lpstr>Information Technology 6.5 Database Back Up</vt:lpstr>
      <vt:lpstr>Unusual Occurrences 7.1 National Incident Management  System Training</vt:lpstr>
      <vt:lpstr>Unusual Occurrences 7.2 Natural and Man-Made Disaster Plans</vt:lpstr>
      <vt:lpstr>Unusual Occurrences 7.3 Regional/State Mobilization Planning</vt:lpstr>
      <vt:lpstr>Unusual Occurrences 7.4 Mutual Aid</vt:lpstr>
      <vt:lpstr>Health and Safety 8.1 Air/Blood Borne Pathogens</vt:lpstr>
      <vt:lpstr>Health and Safety 8.2 Personal Protective Equipment</vt:lpstr>
      <vt:lpstr>Health and Safety 8.3 Soft Body Armor</vt:lpstr>
      <vt:lpstr>Health and Safety 8.4 Reflective Clothing</vt:lpstr>
      <vt:lpstr>Health and Safety 8.5 Biohazard Disposal and Decontamination</vt:lpstr>
      <vt:lpstr>Health and Safety 8.6 Post Exposure Reporting</vt:lpstr>
      <vt:lpstr>Health and Safety 8.7 Employee Safety</vt:lpstr>
      <vt:lpstr>Health and Safety 8.8 Safety Restraint/Seat Belt Requirement</vt:lpstr>
      <vt:lpstr>Fiscal Management 9.1 CEO Budget Authority</vt:lpstr>
      <vt:lpstr>Fiscal Management 9.2 Budget Review</vt:lpstr>
      <vt:lpstr>Fiscal Management 9.3 Expenditure Approval</vt:lpstr>
      <vt:lpstr>Fiscal Management 9.4 Overtime Approval</vt:lpstr>
      <vt:lpstr>Fiscal Management 9.5 Time Sheet Approval </vt:lpstr>
      <vt:lpstr>Fiscal Management 9.6 Recording Expenditure/Disbursements</vt:lpstr>
      <vt:lpstr>Recruitment and Selection 10.1 Hiring Criteria </vt:lpstr>
      <vt:lpstr>Recruitment and Selection 10.2 Background Investigations</vt:lpstr>
      <vt:lpstr>Recruitment and Selection 10.3 Medical Examinations</vt:lpstr>
      <vt:lpstr>Recruitment and Selection 10.4 Psychological Examinations</vt:lpstr>
      <vt:lpstr>Recruitment and Selection 10.5 Polygraph Examinations</vt:lpstr>
      <vt:lpstr>Recruitment and Selection 10.6 Applicant File Privacy</vt:lpstr>
      <vt:lpstr>Recruitment and Selection 10.7 Personnel File Security</vt:lpstr>
      <vt:lpstr>Training 11.1 Basic Training</vt:lpstr>
      <vt:lpstr>Training 11.2 Field Training</vt:lpstr>
      <vt:lpstr>Training 11.3 Training Records System</vt:lpstr>
      <vt:lpstr>Training 11.4 Recording Agency Training</vt:lpstr>
      <vt:lpstr>Training 11.5 In-Service Training - Annual</vt:lpstr>
      <vt:lpstr>Training 11.6 Weapons Proficiency </vt:lpstr>
      <vt:lpstr>Training 11.7 WSCJTC Certifications</vt:lpstr>
      <vt:lpstr>Training 11.8 Use of Force/Deadly Force Annual Training </vt:lpstr>
      <vt:lpstr>Training 11.9 Non-lethal Training </vt:lpstr>
      <vt:lpstr>De-escalation Training 11.10</vt:lpstr>
      <vt:lpstr>Performance Evaluation 12.1 Annual Evaluations</vt:lpstr>
      <vt:lpstr>Performance Evaluation 12.2 Probationary Employee Evaluations</vt:lpstr>
      <vt:lpstr>Code of Conduct 13.1 Conditions of Work </vt:lpstr>
      <vt:lpstr>Code of Conduct 13.2 Unlawful Harassment </vt:lpstr>
      <vt:lpstr>Code of Conduct 13.3 Biased-Based Policing Prohibition</vt:lpstr>
      <vt:lpstr>Code of Conduct 13.4 Domestic Violence Investigations Involving Law Enforcement Employees</vt:lpstr>
      <vt:lpstr>Code of Conduct 13.5 Impeachment and Disclosure Information</vt:lpstr>
      <vt:lpstr>Code of Conduct 13.6 Drug and Alcohol testing</vt:lpstr>
      <vt:lpstr>Internal Affairs 14.1 Documentation and Investigation of Complaints </vt:lpstr>
      <vt:lpstr>Internal Affairs 14.2 Complaint Assignment</vt:lpstr>
      <vt:lpstr>Internal Affairs 14.3 Relief From Duty </vt:lpstr>
      <vt:lpstr>Internal Affairs 14.4 Complaint Notifications</vt:lpstr>
      <vt:lpstr>Internal Affairs 14.5 Records of Complaints/Dispositions</vt:lpstr>
      <vt:lpstr>WASPC LAW ENFORCEMENT ACCREDITATION STANDARDS MANUAL</vt:lpstr>
      <vt:lpstr>Patrol Function 15.1 Response to Emergencies</vt:lpstr>
      <vt:lpstr>Patrol Function 15.2 Emergency and Non-Emergent Responses</vt:lpstr>
      <vt:lpstr>Patrol Function 15.3 Vehicle Emergency Equipment</vt:lpstr>
      <vt:lpstr>Pursuits 15.4 Motor Vehicle Pursuits</vt:lpstr>
      <vt:lpstr>Traffic Function 15.5 Investigating Vehicle Crashes</vt:lpstr>
      <vt:lpstr>Traffic Function 15.6 Hazardous Road Conditions</vt:lpstr>
      <vt:lpstr>Patrol Function 15.7 Domestic Violence Investigations</vt:lpstr>
      <vt:lpstr>Patrol Function 15.8 Public Alert Systems</vt:lpstr>
      <vt:lpstr>Patrol Function 15.9 Responding to the Mentally Ill</vt:lpstr>
      <vt:lpstr>Patrol Function 15.10 Mental Health Referrals</vt:lpstr>
      <vt:lpstr>Patrol Function 15.11 Eyewitness Identification</vt:lpstr>
      <vt:lpstr>Patrol Function 15.12 Protection Orders (updated 5/2022)</vt:lpstr>
      <vt:lpstr>Investigative Function 16.1 Case Management System</vt:lpstr>
      <vt:lpstr>Investigative Function 16.2 Elder Abuse Investigations</vt:lpstr>
      <vt:lpstr>Investigative Function 16.3 Child Abuse Investigations</vt:lpstr>
      <vt:lpstr>Investigative Function 16.4 Interviews of Child Victims</vt:lpstr>
      <vt:lpstr>Investigative Function 16.5 Hate Crime Investigations</vt:lpstr>
      <vt:lpstr>Investigative Function 16.6 Identity Theft Investigations</vt:lpstr>
      <vt:lpstr>Investigative Function 16.7 Use of Informants</vt:lpstr>
      <vt:lpstr>Investigative Function 16.8 Victim/Witness Privacy and Protection</vt:lpstr>
      <vt:lpstr>Evidence and Property Control Function 16.9 Notification - Notifying Owners of Property Seized</vt:lpstr>
      <vt:lpstr>Investigative Function 16.10 Case Deconfliction</vt:lpstr>
      <vt:lpstr>Evidence and Property Control Function 17.1 Collection and Identification</vt:lpstr>
      <vt:lpstr>Evidence and Property Control Function 17.2 Notification- Notifying Owners of Property Recovered</vt:lpstr>
      <vt:lpstr>Evidence and Property Control Function 17.3 Booking - Booking Before End of Shift</vt:lpstr>
      <vt:lpstr>Evidence and Property Control Function 17.4 Temporary Storage and Processing</vt:lpstr>
      <vt:lpstr>Evidence and Property Control Function 17.5 Perishable Evidence or Property</vt:lpstr>
      <vt:lpstr>Evidence and Property Control Function 17.6 Hazardous Materials</vt:lpstr>
      <vt:lpstr>Evidence and Property Control Function 17.7 Facility Security</vt:lpstr>
      <vt:lpstr>Evidence and Property Control Function 17.8 Facility Controls – Preventing Exposure</vt:lpstr>
      <vt:lpstr>Evidence and Property Control Function 17.9 Facility Restricted Access</vt:lpstr>
      <vt:lpstr>Evidence and Property Control Function 17.10 Person Entry/Exit Recording</vt:lpstr>
      <vt:lpstr>Evidence and Property Control Function 17.11 Security of Sensitive Property</vt:lpstr>
      <vt:lpstr>Evidence and Property Control Function 17.12 Tracking: Evidence/Property Tracking System</vt:lpstr>
      <vt:lpstr>Evidence and Property Control Function 17.13 Tracking: Evidence/Property Reports</vt:lpstr>
      <vt:lpstr>Evidence Weighing and Destruction 17.14 </vt:lpstr>
      <vt:lpstr>Evidence Weighing and Destruction 17.15 </vt:lpstr>
      <vt:lpstr>Evidence and Property Control Function 17.16 Purging: Releasing Property</vt:lpstr>
      <vt:lpstr>Evidence and Property Control 17.17 Purging: Disposal of Hazardous Materials </vt:lpstr>
      <vt:lpstr>Evidence and Property Control Function 17.18 Purging: Recording Sold Property</vt:lpstr>
      <vt:lpstr>Evidence and Property Control Function 17.19 Purging: Destruction of Drugs/Contraband</vt:lpstr>
      <vt:lpstr>Evidence and Property Control Function 17.20 Audits of Property</vt:lpstr>
      <vt:lpstr>Evidence and Property Control Function 17.21 Inventory After Change of Command</vt:lpstr>
      <vt:lpstr>Evidence and Property Control Function 17.22* Clearing Evidence/Property</vt:lpstr>
      <vt:lpstr>Evidence and Property Control Function 17.23 Surrendered Firearms</vt:lpstr>
      <vt:lpstr>Evidence and Property Control Function 17.24 Release of Firearms</vt:lpstr>
      <vt:lpstr>Prisoner Security 18.1 Restraint During Transport</vt:lpstr>
      <vt:lpstr>Prisoner Security 18.2 Transporting the Sick and Mentally Ill</vt:lpstr>
      <vt:lpstr>Prisoner Security 18.3 Prisoner Search Prior to Transport</vt:lpstr>
      <vt:lpstr>Prisoner Security 18.4 Vehicle Search Before and After Transport </vt:lpstr>
      <vt:lpstr>Prisoner Security 18.5 Temporary Holding Facilities</vt:lpstr>
      <vt:lpstr>Prisoner Security 18.6 Temporary Holding Facilities</vt:lpstr>
      <vt:lpstr>Prisoner Security 18.7 Handling of Status Offenders</vt:lpstr>
      <vt:lpstr>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WASPC LAW ENFORCEMENT ACCREDITATION ONSITE AND  REVIEW OF STANDARDS</dc:title>
  <dc:creator>Cynthia Jordan</dc:creator>
  <cp:lastModifiedBy>Mike Painter</cp:lastModifiedBy>
  <cp:revision>136</cp:revision>
  <dcterms:created xsi:type="dcterms:W3CDTF">2021-11-29T20:22:34Z</dcterms:created>
  <dcterms:modified xsi:type="dcterms:W3CDTF">2022-10-12T20:49:25Z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175675</vt:lpwstr>
  </property>
  <property fmtid="{D5CDD505-2E9C-101B-9397-08002B2CF9AE}" pid="3" name="NXPowerLiteSettings">
    <vt:lpwstr>F7000400038000</vt:lpwstr>
  </property>
  <property fmtid="{D5CDD505-2E9C-101B-9397-08002B2CF9AE}" pid="4" name="NXPowerLiteVersion">
    <vt:lpwstr>D6.0.7</vt:lpwstr>
  </property>
</Properties>
</file>