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2.xml" ContentType="application/vnd.openxmlformats-officedocument.themeOverride+xml"/>
  <Override PartName="/ppt/media/image4.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56" r:id="rId2"/>
    <p:sldId id="268" r:id="rId3"/>
    <p:sldId id="293" r:id="rId4"/>
    <p:sldId id="273" r:id="rId5"/>
    <p:sldId id="303" r:id="rId6"/>
    <p:sldId id="288" r:id="rId7"/>
    <p:sldId id="281" r:id="rId8"/>
    <p:sldId id="271" r:id="rId9"/>
    <p:sldId id="270" r:id="rId10"/>
    <p:sldId id="299" r:id="rId11"/>
    <p:sldId id="300" r:id="rId12"/>
    <p:sldId id="301" r:id="rId13"/>
    <p:sldId id="302"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hua" initials="J" lastIdx="1" clrIdx="0">
    <p:extLst>
      <p:ext uri="{19B8F6BF-5375-455C-9EA6-DF929625EA0E}">
        <p15:presenceInfo xmlns:p15="http://schemas.microsoft.com/office/powerpoint/2012/main" userId="Joshu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8AB4"/>
    <a:srgbClr val="F1B434"/>
    <a:srgbClr val="333333"/>
    <a:srgbClr val="FF7F41"/>
    <a:srgbClr val="710610"/>
    <a:srgbClr val="004D87"/>
    <a:srgbClr val="F5A725"/>
    <a:srgbClr val="F5A7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990" y="108"/>
      </p:cViewPr>
      <p:guideLst/>
    </p:cSldViewPr>
  </p:slideViewPr>
  <p:notesTextViewPr>
    <p:cViewPr>
      <p:scale>
        <a:sx n="3" d="2"/>
        <a:sy n="3" d="2"/>
      </p:scale>
      <p:origin x="0" y="0"/>
    </p:cViewPr>
  </p:notesText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E:\Downloads\Bias-Based%20&amp;%20Racial%20Profiling%20Report%20Dashboard%20with%20Enforcemen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1.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kmadore\AppData\Roaming\Microsoft\Excel\Use%20of%20Force%20Report%20(version%201).xlsb"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[Bias-Based &amp; Racial Profiling Report Dashboard with Enforcement.xlsx]Table- Stats by Area!PivotTable2</c:name>
    <c:fmtId val="10"/>
  </c:pivotSource>
  <c:chart>
    <c:autoTitleDeleted val="1"/>
    <c:pivotFmts>
      <c:pivotFmt>
        <c:idx val="0"/>
      </c:pivotFmt>
      <c:pivotFmt>
        <c:idx val="1"/>
        <c:dLbl>
          <c:idx val="0"/>
          <c:dLblPos val="inEnd"/>
          <c:showLegendKey val="0"/>
          <c:showVal val="0"/>
          <c:showCatName val="1"/>
          <c:showSerName val="0"/>
          <c:showPercent val="1"/>
          <c:showBubbleSize val="0"/>
          <c:extLst>
            <c:ext xmlns:c15="http://schemas.microsoft.com/office/drawing/2012/chart" uri="{CE6537A1-D6FC-4f65-9D91-7224C49458BB}"/>
          </c:extLst>
        </c:dLbl>
      </c:pivotFmt>
      <c:pivotFmt>
        <c:idx val="2"/>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3"/>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4"/>
        <c:dLbl>
          <c:idx val="0"/>
          <c:layout>
            <c:manualLayout>
              <c:x val="-4.4723969252271137E-2"/>
              <c:y val="-2.5078369905956112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5"/>
        <c:dLbl>
          <c:idx val="0"/>
          <c:layout>
            <c:manualLayout>
              <c:x val="-2.7952480782669461E-3"/>
              <c:y val="-5.8516196447230932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6"/>
        <c:dLbl>
          <c:idx val="0"/>
          <c:layout>
            <c:manualLayout>
              <c:x val="-1.6771488469601678E-2"/>
              <c:y val="-0.1546499477533960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7"/>
        <c:dLbl>
          <c:idx val="0"/>
          <c:layout>
            <c:manualLayout>
              <c:x val="0.12299091544374553"/>
              <c:y val="-4.1797283176593526E-3"/>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8"/>
        <c:dLbl>
          <c:idx val="0"/>
          <c:layout>
            <c:manualLayout>
              <c:x val="9.2243186582809125E-2"/>
              <c:y val="0.1462904911180773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9"/>
        <c:dLbl>
          <c:idx val="0"/>
          <c:layout>
            <c:manualLayout>
              <c:x val="1.6573228346456692E-2"/>
              <c:y val="2.7853957279730144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10"/>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1"/>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2"/>
        <c:dLbl>
          <c:idx val="0"/>
          <c:layout>
            <c:manualLayout>
              <c:x val="-4.4723969252271137E-2"/>
              <c:y val="-2.5078369905956112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13"/>
        <c:dLbl>
          <c:idx val="0"/>
          <c:layout>
            <c:manualLayout>
              <c:x val="-2.7952480782669461E-3"/>
              <c:y val="-5.8516196447230932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14"/>
        <c:dLbl>
          <c:idx val="0"/>
          <c:layout>
            <c:manualLayout>
              <c:x val="-1.6771488469601678E-2"/>
              <c:y val="-0.1546499477533960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15"/>
        <c:dLbl>
          <c:idx val="0"/>
          <c:layout>
            <c:manualLayout>
              <c:x val="0.12299091544374553"/>
              <c:y val="-4.1797283176593526E-3"/>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16"/>
        <c:dLbl>
          <c:idx val="0"/>
          <c:layout>
            <c:manualLayout>
              <c:x val="9.2243186582809125E-2"/>
              <c:y val="0.1462904911180773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17"/>
        <c:dLbl>
          <c:idx val="0"/>
          <c:layout>
            <c:manualLayout>
              <c:x val="1.6573228346456692E-2"/>
              <c:y val="2.7853957279730144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18"/>
      </c:pivotFmt>
      <c:pivotFmt>
        <c:idx val="19"/>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0"/>
        <c:dLbl>
          <c:idx val="0"/>
          <c:layout>
            <c:manualLayout>
              <c:x val="4.5897877223178341E-2"/>
              <c:y val="-0.10625532693552298"/>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21"/>
        <c:dLbl>
          <c:idx val="0"/>
          <c:layout>
            <c:manualLayout>
              <c:x val="2.9833620195065896E-2"/>
              <c:y val="-7.5407006212306615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22"/>
        <c:dLbl>
          <c:idx val="0"/>
          <c:layout>
            <c:manualLayout>
              <c:x val="-2.2948938611589215E-2"/>
              <c:y val="-4.4558685489090276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23"/>
        <c:dLbl>
          <c:idx val="0"/>
          <c:layout>
            <c:manualLayout>
              <c:x val="0.11244979919678715"/>
              <c:y val="3.7703503106153308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24"/>
        <c:dLbl>
          <c:idx val="0"/>
          <c:layout>
            <c:manualLayout>
              <c:x val="6.1962134251290962E-2"/>
              <c:y val="0.10282773574405447"/>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25"/>
        <c:dLbl>
          <c:idx val="0"/>
          <c:layout>
            <c:manualLayout>
              <c:x val="3.4423407917383818E-2"/>
              <c:y val="0.10625532693552296"/>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26"/>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7"/>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8"/>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9"/>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30"/>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31"/>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32"/>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33"/>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34"/>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35"/>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36"/>
        <c:dLbl>
          <c:idx val="0"/>
          <c:layout>
            <c:manualLayout>
              <c:x val="6.5425820300869783E-2"/>
              <c:y val="-0.1279461618670065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37"/>
        <c:dLbl>
          <c:idx val="0"/>
          <c:layout>
            <c:manualLayout>
              <c:x val="0.16469258213667265"/>
              <c:y val="-1.6835021298290332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38"/>
        <c:dLbl>
          <c:idx val="0"/>
          <c:layout>
            <c:manualLayout>
              <c:x val="2.0304564920959559E-2"/>
              <c:y val="5.0505063894870993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39"/>
        <c:dLbl>
          <c:idx val="0"/>
          <c:layout>
            <c:manualLayout>
              <c:x val="5.1889443686896942E-2"/>
              <c:y val="0.12121215334769038"/>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40"/>
        <c:dLbl>
          <c:idx val="0"/>
          <c:layout>
            <c:manualLayout>
              <c:x val="3.6097004303928253E-2"/>
              <c:y val="-4.7138059635212927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41"/>
        <c:dLbl>
          <c:idx val="0"/>
          <c:layout>
            <c:manualLayout>
              <c:x val="-4.5121255379910316E-3"/>
              <c:y val="-7.0707089452819394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42"/>
      </c:pivotFmt>
      <c:pivotFmt>
        <c:idx val="43"/>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44"/>
        <c:dLbl>
          <c:idx val="0"/>
          <c:layout>
            <c:manualLayout>
              <c:x val="-4.5121255379910316E-3"/>
              <c:y val="-7.0707089452819394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45"/>
        <c:dLbl>
          <c:idx val="0"/>
          <c:layout>
            <c:manualLayout>
              <c:x val="3.6097004303928253E-2"/>
              <c:y val="-4.7138059635212927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46"/>
        <c:dLbl>
          <c:idx val="0"/>
          <c:layout>
            <c:manualLayout>
              <c:x val="6.5425820300869783E-2"/>
              <c:y val="-0.1279461618670065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47"/>
        <c:dLbl>
          <c:idx val="0"/>
          <c:layout>
            <c:manualLayout>
              <c:x val="0.16469258213667265"/>
              <c:y val="-1.6835021298290332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48"/>
        <c:dLbl>
          <c:idx val="0"/>
          <c:layout>
            <c:manualLayout>
              <c:x val="2.0304564920959559E-2"/>
              <c:y val="5.0505063894870993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49"/>
        <c:dLbl>
          <c:idx val="0"/>
          <c:layout>
            <c:manualLayout>
              <c:x val="5.1889443686896942E-2"/>
              <c:y val="0.12121215334769038"/>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50"/>
      </c:pivotFmt>
      <c:pivotFmt>
        <c:idx val="51"/>
        <c:spPr>
          <a:solidFill>
            <a:schemeClr val="accent1"/>
          </a:solidFill>
          <a:ln>
            <a:noFill/>
          </a:ln>
          <a:effectLst>
            <a:outerShdw blurRad="63500" sx="102000" sy="102000" algn="ctr" rotWithShape="0">
              <a:prstClr val="black">
                <a:alpha val="20000"/>
              </a:prstClr>
            </a:outerShdw>
          </a:effectLst>
        </c:spPr>
        <c:dLbl>
          <c:idx val="0"/>
          <c:layout>
            <c:manualLayout>
              <c:x val="-3.1584889987589876E-2"/>
              <c:y val="3.7348272642390291E-3"/>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52"/>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3"/>
        <c:spPr>
          <a:solidFill>
            <a:schemeClr val="accent1"/>
          </a:solidFill>
          <a:ln>
            <a:noFill/>
          </a:ln>
          <a:effectLst>
            <a:outerShdw blurRad="63500" sx="102000" sy="102000" algn="ctr" rotWithShape="0">
              <a:prstClr val="black">
                <a:alpha val="20000"/>
              </a:prstClr>
            </a:outerShdw>
          </a:effectLst>
        </c:spPr>
        <c:dLbl>
          <c:idx val="0"/>
          <c:layout>
            <c:manualLayout>
              <c:x val="2.2560458062620425E-2"/>
              <c:y val="-0.11951461949609234"/>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8234635585334805"/>
                  <c:h val="0.19353874883286648"/>
                </c:manualLayout>
              </c15:layout>
            </c:ext>
          </c:extLst>
        </c:dLbl>
      </c:pivotFmt>
      <c:pivotFmt>
        <c:idx val="54"/>
        <c:spPr>
          <a:solidFill>
            <a:schemeClr val="accent1"/>
          </a:solidFill>
          <a:ln>
            <a:noFill/>
          </a:ln>
          <a:effectLst>
            <a:outerShdw blurRad="63500" sx="102000" sy="102000" algn="ctr" rotWithShape="0">
              <a:prstClr val="black">
                <a:alpha val="20000"/>
              </a:prstClr>
            </a:outerShdw>
          </a:effectLst>
        </c:spPr>
        <c:dLbl>
          <c:idx val="0"/>
          <c:layout>
            <c:manualLayout>
              <c:x val="9.2498695213627816E-2"/>
              <c:y val="-6.4768374541417616E-3"/>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293284711314455"/>
                  <c:h val="0.17535014005602237"/>
                </c:manualLayout>
              </c15:layout>
            </c:ext>
          </c:extLst>
        </c:dLbl>
      </c:pivotFmt>
      <c:pivotFmt>
        <c:idx val="55"/>
        <c:spPr>
          <a:solidFill>
            <a:schemeClr val="accent1"/>
          </a:solidFill>
          <a:ln>
            <a:noFill/>
          </a:ln>
          <a:effectLst>
            <a:outerShdw blurRad="63500" sx="102000" sy="102000" algn="ctr" rotWithShape="0">
              <a:prstClr val="black">
                <a:alpha val="20000"/>
              </a:prstClr>
            </a:outerShdw>
          </a:effectLst>
        </c:spPr>
        <c:dLbl>
          <c:idx val="0"/>
          <c:layout>
            <c:manualLayout>
              <c:x val="-5.1889462122469081E-2"/>
              <c:y val="0"/>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56"/>
        <c:spPr>
          <a:solidFill>
            <a:schemeClr val="accent1"/>
          </a:solidFill>
          <a:ln>
            <a:noFill/>
          </a:ln>
          <a:effectLst>
            <a:outerShdw blurRad="63500" sx="102000" sy="102000" algn="ctr" rotWithShape="0">
              <a:prstClr val="black">
                <a:alpha val="20000"/>
              </a:prstClr>
            </a:outerShdw>
          </a:effectLst>
        </c:spPr>
        <c:dLbl>
          <c:idx val="0"/>
          <c:layout>
            <c:manualLayout>
              <c:x val="-2.2560635705421339E-3"/>
              <c:y val="1.1204481792717018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57"/>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8"/>
        <c:spPr>
          <a:solidFill>
            <a:schemeClr val="accent1"/>
          </a:solidFill>
          <a:ln>
            <a:noFill/>
          </a:ln>
          <a:effectLst>
            <a:outerShdw blurRad="63500" sx="102000" sy="102000" algn="ctr" rotWithShape="0">
              <a:prstClr val="black">
                <a:alpha val="20000"/>
              </a:prstClr>
            </a:outerShdw>
          </a:effectLst>
        </c:spPr>
        <c:dLbl>
          <c:idx val="0"/>
          <c:layout>
            <c:manualLayout>
              <c:x val="4.5121271410841846E-3"/>
              <c:y val="-3.7348272642390296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59"/>
        <c:spPr>
          <a:solidFill>
            <a:schemeClr val="accent1"/>
          </a:solidFill>
          <a:ln>
            <a:noFill/>
          </a:ln>
          <a:effectLst>
            <a:outerShdw blurRad="63500" sx="102000" sy="102000" algn="ctr" rotWithShape="0">
              <a:prstClr val="black">
                <a:alpha val="20000"/>
              </a:prstClr>
            </a:outerShdw>
          </a:effectLst>
        </c:spPr>
        <c:dLbl>
          <c:idx val="0"/>
          <c:layout>
            <c:manualLayout>
              <c:x val="-2.2560635705421339E-3"/>
              <c:y val="1.1204481792717018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60"/>
        <c:spPr>
          <a:solidFill>
            <a:schemeClr val="accent1"/>
          </a:solidFill>
          <a:ln>
            <a:noFill/>
          </a:ln>
          <a:effectLst>
            <a:outerShdw blurRad="63500" sx="102000" sy="102000" algn="ctr" rotWithShape="0">
              <a:prstClr val="black">
                <a:alpha val="20000"/>
              </a:prstClr>
            </a:outerShdw>
          </a:effectLst>
        </c:spPr>
        <c:dLbl>
          <c:idx val="0"/>
          <c:layout>
            <c:manualLayout>
              <c:x val="2.2560458062620425E-2"/>
              <c:y val="-0.11951461949609234"/>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8234635585334805"/>
                  <c:h val="0.19353874883286648"/>
                </c:manualLayout>
              </c15:layout>
            </c:ext>
          </c:extLst>
        </c:dLbl>
      </c:pivotFmt>
      <c:pivotFmt>
        <c:idx val="61"/>
        <c:spPr>
          <a:solidFill>
            <a:schemeClr val="accent1"/>
          </a:solidFill>
          <a:ln>
            <a:noFill/>
          </a:ln>
          <a:effectLst>
            <a:outerShdw blurRad="63500" sx="102000" sy="102000" algn="ctr" rotWithShape="0">
              <a:prstClr val="black">
                <a:alpha val="20000"/>
              </a:prstClr>
            </a:outerShdw>
          </a:effectLst>
        </c:spPr>
        <c:dLbl>
          <c:idx val="0"/>
          <c:layout>
            <c:manualLayout>
              <c:x val="9.2498695213627816E-2"/>
              <c:y val="-6.4768374541417616E-3"/>
            </c:manualLayout>
          </c:layout>
          <c:tx>
            <c:rich>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fld id="{019C04FA-2393-41AE-9F46-3A1C186C4FE7}" type="CATEGORYNAME">
                  <a:rPr lang="en-US">
                    <a:solidFill>
                      <a:schemeClr val="accent4">
                        <a:lumMod val="75000"/>
                      </a:schemeClr>
                    </a:solidFill>
                  </a:rPr>
                  <a:pPr>
                    <a:defRPr sz="1200" b="1" i="0" u="none" strike="noStrike" kern="1200" spc="0" baseline="0">
                      <a:solidFill>
                        <a:schemeClr val="accent1"/>
                      </a:solidFill>
                      <a:latin typeface="+mn-lt"/>
                      <a:ea typeface="+mn-ea"/>
                      <a:cs typeface="+mn-cs"/>
                    </a:defRPr>
                  </a:pPr>
                  <a:t>[CATEGORY NAME]</a:t>
                </a:fld>
                <a:r>
                  <a:rPr lang="en-US" baseline="0"/>
                  <a:t>
</a:t>
                </a:r>
                <a:fld id="{164ACF93-CD0F-4B8E-BD6C-3B3DFA54D891}" type="PERCENTAGE">
                  <a:rPr lang="en-US" baseline="0">
                    <a:solidFill>
                      <a:schemeClr val="accent4">
                        <a:lumMod val="75000"/>
                      </a:schemeClr>
                    </a:solidFill>
                  </a:rPr>
                  <a:pPr>
                    <a:defRPr sz="1200" b="1" i="0" u="none" strike="noStrike" kern="1200" spc="0" baseline="0">
                      <a:solidFill>
                        <a:schemeClr val="accent1"/>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293284711314455"/>
                  <c:h val="0.17535014005602237"/>
                </c:manualLayout>
              </c15:layout>
              <c15:dlblFieldTable/>
              <c15:showDataLabelsRange val="0"/>
            </c:ext>
          </c:extLst>
        </c:dLbl>
      </c:pivotFmt>
      <c:pivotFmt>
        <c:idx val="62"/>
        <c:spPr>
          <a:solidFill>
            <a:schemeClr val="accent1"/>
          </a:solidFill>
          <a:ln>
            <a:noFill/>
          </a:ln>
          <a:effectLst>
            <a:outerShdw blurRad="63500" sx="102000" sy="102000" algn="ctr" rotWithShape="0">
              <a:prstClr val="black">
                <a:alpha val="20000"/>
              </a:prstClr>
            </a:outerShdw>
          </a:effectLst>
        </c:spPr>
        <c:dLbl>
          <c:idx val="0"/>
          <c:layout>
            <c:manualLayout>
              <c:x val="-9.9266797103853888E-2"/>
              <c:y val="-2.6143790849673339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63"/>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4"/>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5"/>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6"/>
        <c:spPr>
          <a:solidFill>
            <a:schemeClr val="accent1"/>
          </a:solidFill>
          <a:ln>
            <a:noFill/>
          </a:ln>
          <a:effectLst>
            <a:outerShdw blurRad="63500" sx="102000" sy="102000" algn="ctr" rotWithShape="0">
              <a:prstClr val="black">
                <a:alpha val="20000"/>
              </a:prstClr>
            </a:outerShdw>
          </a:effectLst>
        </c:spPr>
        <c:dLbl>
          <c:idx val="0"/>
          <c:layout>
            <c:manualLayout>
              <c:x val="4.5121271410841846E-3"/>
              <c:y val="-3.7348272642390296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67"/>
        <c:spPr>
          <a:solidFill>
            <a:schemeClr val="accent1"/>
          </a:solidFill>
          <a:ln>
            <a:noFill/>
          </a:ln>
          <a:effectLst>
            <a:outerShdw blurRad="63500" sx="102000" sy="102000" algn="ctr" rotWithShape="0">
              <a:prstClr val="black">
                <a:alpha val="20000"/>
              </a:prstClr>
            </a:outerShdw>
          </a:effectLst>
        </c:spPr>
        <c:dLbl>
          <c:idx val="0"/>
          <c:layout>
            <c:manualLayout>
              <c:x val="-2.2560635705421339E-3"/>
              <c:y val="1.1204481792717018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68"/>
        <c:spPr>
          <a:solidFill>
            <a:schemeClr val="accent1"/>
          </a:solidFill>
          <a:ln>
            <a:noFill/>
          </a:ln>
          <a:effectLst>
            <a:outerShdw blurRad="63500" sx="102000" sy="102000" algn="ctr" rotWithShape="0">
              <a:prstClr val="black">
                <a:alpha val="20000"/>
              </a:prstClr>
            </a:outerShdw>
          </a:effectLst>
        </c:spPr>
        <c:dLbl>
          <c:idx val="0"/>
          <c:layout>
            <c:manualLayout>
              <c:x val="2.2560458062620425E-2"/>
              <c:y val="-0.11951461949609234"/>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8234635585334805"/>
                  <c:h val="0.19353874883286648"/>
                </c:manualLayout>
              </c15:layout>
            </c:ext>
          </c:extLst>
        </c:dLbl>
      </c:pivotFmt>
      <c:pivotFmt>
        <c:idx val="69"/>
        <c:spPr>
          <a:solidFill>
            <a:schemeClr val="accent1"/>
          </a:solidFill>
          <a:ln>
            <a:noFill/>
          </a:ln>
          <a:effectLst>
            <a:outerShdw blurRad="63500" sx="102000" sy="102000" algn="ctr" rotWithShape="0">
              <a:prstClr val="black">
                <a:alpha val="20000"/>
              </a:prstClr>
            </a:outerShdw>
          </a:effectLst>
        </c:spPr>
        <c:dLbl>
          <c:idx val="0"/>
          <c:layout>
            <c:manualLayout>
              <c:x val="9.2498695213627816E-2"/>
              <c:y val="-6.4768374541417616E-3"/>
            </c:manualLayout>
          </c:layout>
          <c:tx>
            <c:rich>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fld id="{019C04FA-2393-41AE-9F46-3A1C186C4FE7}" type="CATEGORYNAME">
                  <a:rPr lang="en-US">
                    <a:solidFill>
                      <a:schemeClr val="accent4">
                        <a:lumMod val="75000"/>
                      </a:schemeClr>
                    </a:solidFill>
                  </a:rPr>
                  <a:pPr>
                    <a:defRPr sz="1200" b="1" i="0" u="none" strike="noStrike" kern="1200" spc="0" baseline="0">
                      <a:solidFill>
                        <a:schemeClr val="accent1"/>
                      </a:solidFill>
                      <a:latin typeface="+mn-lt"/>
                      <a:ea typeface="+mn-ea"/>
                      <a:cs typeface="+mn-cs"/>
                    </a:defRPr>
                  </a:pPr>
                  <a:t>[CATEGORY NAME]</a:t>
                </a:fld>
                <a:r>
                  <a:rPr lang="en-US" baseline="0"/>
                  <a:t>
</a:t>
                </a:r>
                <a:fld id="{164ACF93-CD0F-4B8E-BD6C-3B3DFA54D891}" type="PERCENTAGE">
                  <a:rPr lang="en-US" baseline="0">
                    <a:solidFill>
                      <a:schemeClr val="accent4">
                        <a:lumMod val="75000"/>
                      </a:schemeClr>
                    </a:solidFill>
                  </a:rPr>
                  <a:pPr>
                    <a:defRPr sz="1200" b="1" i="0" u="none" strike="noStrike" kern="1200" spc="0" baseline="0">
                      <a:solidFill>
                        <a:schemeClr val="accent1"/>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293284711314455"/>
                  <c:h val="0.17535014005602237"/>
                </c:manualLayout>
              </c15:layout>
              <c15:dlblFieldTable/>
              <c15:showDataLabelsRange val="0"/>
            </c:ext>
          </c:extLst>
        </c:dLbl>
      </c:pivotFmt>
      <c:pivotFmt>
        <c:idx val="70"/>
        <c:spPr>
          <a:solidFill>
            <a:schemeClr val="accent1"/>
          </a:solidFill>
          <a:ln>
            <a:noFill/>
          </a:ln>
          <a:effectLst>
            <a:outerShdw blurRad="63500" sx="102000" sy="102000" algn="ctr" rotWithShape="0">
              <a:prstClr val="black">
                <a:alpha val="20000"/>
              </a:prstClr>
            </a:outerShdw>
          </a:effectLst>
        </c:spPr>
        <c:dLbl>
          <c:idx val="0"/>
          <c:layout>
            <c:manualLayout>
              <c:x val="-9.9266797103853888E-2"/>
              <c:y val="-2.6143790849673339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7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72"/>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73"/>
        <c:spPr>
          <a:solidFill>
            <a:schemeClr val="accent1"/>
          </a:solidFill>
          <a:ln>
            <a:noFill/>
          </a:ln>
          <a:effectLst>
            <a:outerShdw blurRad="63500" sx="102000" sy="102000" algn="ctr" rotWithShape="0">
              <a:prstClr val="black">
                <a:alpha val="20000"/>
              </a:prstClr>
            </a:outerShdw>
          </a:effectLst>
        </c:spPr>
        <c:dLbl>
          <c:idx val="0"/>
          <c:layout>
            <c:manualLayout>
              <c:x val="4.5121271410841846E-3"/>
              <c:y val="-3.7348272642390296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74"/>
        <c:spPr>
          <a:solidFill>
            <a:schemeClr val="accent1"/>
          </a:solidFill>
          <a:ln>
            <a:noFill/>
          </a:ln>
          <a:effectLst>
            <a:outerShdw blurRad="63500" sx="102000" sy="102000" algn="ctr" rotWithShape="0">
              <a:prstClr val="black">
                <a:alpha val="20000"/>
              </a:prstClr>
            </a:outerShdw>
          </a:effectLst>
        </c:spPr>
        <c:dLbl>
          <c:idx val="0"/>
          <c:layout>
            <c:manualLayout>
              <c:x val="-2.2560635705421339E-3"/>
              <c:y val="1.1204481792717018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75"/>
        <c:spPr>
          <a:solidFill>
            <a:schemeClr val="accent1"/>
          </a:solidFill>
          <a:ln>
            <a:noFill/>
          </a:ln>
          <a:effectLst>
            <a:outerShdw blurRad="63500" sx="102000" sy="102000" algn="ctr" rotWithShape="0">
              <a:prstClr val="black">
                <a:alpha val="20000"/>
              </a:prstClr>
            </a:outerShdw>
          </a:effectLst>
        </c:spPr>
        <c:dLbl>
          <c:idx val="0"/>
          <c:layout>
            <c:manualLayout>
              <c:x val="2.2560458062620425E-2"/>
              <c:y val="-0.11951461949609234"/>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8234635585334805"/>
                  <c:h val="0.19353874883286648"/>
                </c:manualLayout>
              </c15:layout>
            </c:ext>
          </c:extLst>
        </c:dLbl>
      </c:pivotFmt>
      <c:pivotFmt>
        <c:idx val="76"/>
        <c:spPr>
          <a:solidFill>
            <a:schemeClr val="accent1"/>
          </a:solidFill>
          <a:ln>
            <a:noFill/>
          </a:ln>
          <a:effectLst>
            <a:outerShdw blurRad="63500" sx="102000" sy="102000" algn="ctr" rotWithShape="0">
              <a:prstClr val="black">
                <a:alpha val="20000"/>
              </a:prstClr>
            </a:outerShdw>
          </a:effectLst>
        </c:spPr>
        <c:dLbl>
          <c:idx val="0"/>
          <c:layout>
            <c:manualLayout>
              <c:x val="9.2498695213627816E-2"/>
              <c:y val="-6.4768374541417616E-3"/>
            </c:manualLayout>
          </c:layout>
          <c:tx>
            <c:rich>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fld id="{019C04FA-2393-41AE-9F46-3A1C186C4FE7}" type="CATEGORYNAME">
                  <a:rPr lang="en-US">
                    <a:solidFill>
                      <a:schemeClr val="accent4">
                        <a:lumMod val="75000"/>
                      </a:schemeClr>
                    </a:solidFill>
                  </a:rPr>
                  <a:pPr>
                    <a:defRPr sz="1200" b="1" i="0" u="none" strike="noStrike" kern="1200" spc="0" baseline="0">
                      <a:solidFill>
                        <a:schemeClr val="accent1"/>
                      </a:solidFill>
                      <a:latin typeface="+mn-lt"/>
                      <a:ea typeface="+mn-ea"/>
                      <a:cs typeface="+mn-cs"/>
                    </a:defRPr>
                  </a:pPr>
                  <a:t>[CATEGORY NAME]</a:t>
                </a:fld>
                <a:r>
                  <a:rPr lang="en-US" baseline="0"/>
                  <a:t>
</a:t>
                </a:r>
                <a:fld id="{164ACF93-CD0F-4B8E-BD6C-3B3DFA54D891}" type="PERCENTAGE">
                  <a:rPr lang="en-US" baseline="0">
                    <a:solidFill>
                      <a:schemeClr val="accent4">
                        <a:lumMod val="75000"/>
                      </a:schemeClr>
                    </a:solidFill>
                  </a:rPr>
                  <a:pPr>
                    <a:defRPr sz="1200" b="1" i="0" u="none" strike="noStrike" kern="1200" spc="0" baseline="0">
                      <a:solidFill>
                        <a:schemeClr val="accent1"/>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293284711314455"/>
                  <c:h val="0.17535014005602237"/>
                </c:manualLayout>
              </c15:layout>
              <c15:dlblFieldTable/>
              <c15:showDataLabelsRange val="0"/>
            </c:ext>
          </c:extLst>
        </c:dLbl>
      </c:pivotFmt>
      <c:pivotFmt>
        <c:idx val="77"/>
        <c:spPr>
          <a:solidFill>
            <a:schemeClr val="accent1"/>
          </a:solidFill>
          <a:ln>
            <a:noFill/>
          </a:ln>
          <a:effectLst>
            <a:outerShdw blurRad="63500" sx="102000" sy="102000" algn="ctr" rotWithShape="0">
              <a:prstClr val="black">
                <a:alpha val="20000"/>
              </a:prstClr>
            </a:outerShdw>
          </a:effectLst>
        </c:spPr>
        <c:dLbl>
          <c:idx val="0"/>
          <c:layout>
            <c:manualLayout>
              <c:x val="-9.9266797103853888E-2"/>
              <c:y val="-2.6143790849673339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78"/>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s>
    <c:plotArea>
      <c:layout/>
      <c:pieChart>
        <c:varyColors val="1"/>
        <c:ser>
          <c:idx val="0"/>
          <c:order val="0"/>
          <c:tx>
            <c:strRef>
              <c:f>'Table- Stats by Area'!$B$4</c:f>
              <c:strCache>
                <c:ptCount val="1"/>
                <c:pt idx="0">
                  <c:v>Total</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27D8-412C-961B-CDEAD33544E8}"/>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27D8-412C-961B-CDEAD33544E8}"/>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27D8-412C-961B-CDEAD33544E8}"/>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27D8-412C-961B-CDEAD33544E8}"/>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27D8-412C-961B-CDEAD33544E8}"/>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27D8-412C-961B-CDEAD33544E8}"/>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27D8-412C-961B-CDEAD33544E8}"/>
              </c:ext>
            </c:extLst>
          </c:dPt>
          <c:dLbls>
            <c:dLbl>
              <c:idx val="0"/>
              <c:layout>
                <c:manualLayout>
                  <c:x val="-0.41145163755320169"/>
                  <c:y val="4.3702744257046464E-3"/>
                </c:manualLayout>
              </c:layout>
              <c:tx>
                <c:rich>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fld id="{5FD6E5C8-1583-4102-ABEF-DCEB7A6C5201}" type="CATEGORYNAME">
                      <a:rPr lang="en-US" sz="1400">
                        <a:solidFill>
                          <a:schemeClr val="accent1">
                            <a:lumMod val="75000"/>
                          </a:schemeClr>
                        </a:solidFill>
                      </a:rPr>
                      <a:pPr>
                        <a:defRPr sz="1200"/>
                      </a:pPr>
                      <a:t>[CATEGORY NAME]</a:t>
                    </a:fld>
                    <a:r>
                      <a:rPr lang="en-US" baseline="0" dirty="0"/>
                      <a:t>
</a:t>
                    </a:r>
                    <a:fld id="{D57F703B-F697-44FF-A9D5-0E88A61C8098}" type="PERCENTAGE">
                      <a:rPr lang="en-US" sz="1400" baseline="0">
                        <a:solidFill>
                          <a:schemeClr val="accent1">
                            <a:lumMod val="75000"/>
                          </a:schemeClr>
                        </a:solidFill>
                      </a:rPr>
                      <a:pPr>
                        <a:defRPr sz="1200"/>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238595101404832"/>
                      <c:h val="0.22651132348427183"/>
                    </c:manualLayout>
                  </c15:layout>
                  <c15:dlblFieldTable/>
                  <c15:showDataLabelsRange val="0"/>
                </c:ext>
                <c:ext xmlns:c16="http://schemas.microsoft.com/office/drawing/2014/chart" uri="{C3380CC4-5D6E-409C-BE32-E72D297353CC}">
                  <c16:uniqueId val="{00000001-27D8-412C-961B-CDEAD33544E8}"/>
                </c:ext>
              </c:extLst>
            </c:dLbl>
            <c:dLbl>
              <c:idx val="1"/>
              <c:layout>
                <c:manualLayout>
                  <c:x val="-3.9774889823267205E-2"/>
                  <c:y val="-3.2498152096561726E-2"/>
                </c:manualLayout>
              </c:layout>
              <c:tx>
                <c:rich>
                  <a:bodyPr rot="0" spcFirstLastPara="1" vertOverflow="ellipsis" vert="horz" wrap="square" lIns="38100" tIns="19050" rIns="38100" bIns="19050" anchor="ctr" anchorCtr="1">
                    <a:noAutofit/>
                  </a:bodyPr>
                  <a:lstStyle/>
                  <a:p>
                    <a:pPr>
                      <a:defRPr sz="1200" b="1" i="0" u="none" strike="noStrike" kern="1200" spc="0" baseline="0">
                        <a:solidFill>
                          <a:schemeClr val="accent1"/>
                        </a:solidFill>
                        <a:latin typeface="+mn-lt"/>
                        <a:ea typeface="+mn-ea"/>
                        <a:cs typeface="+mn-cs"/>
                      </a:defRPr>
                    </a:pPr>
                    <a:fld id="{CDFB2436-3E34-4345-A176-7C33946DECFE}" type="CATEGORYNAME">
                      <a:rPr lang="en-US" sz="1400">
                        <a:solidFill>
                          <a:schemeClr val="accent1">
                            <a:lumMod val="75000"/>
                          </a:schemeClr>
                        </a:solidFill>
                      </a:rPr>
                      <a:pPr>
                        <a:defRPr sz="1200">
                          <a:solidFill>
                            <a:schemeClr val="accent1"/>
                          </a:solidFill>
                        </a:defRPr>
                      </a:pPr>
                      <a:t>[CATEGORY NAME]</a:t>
                    </a:fld>
                    <a:r>
                      <a:rPr lang="en-US" baseline="0" dirty="0"/>
                      <a:t>
</a:t>
                    </a:r>
                    <a:fld id="{4EA0BA58-7ECC-4989-9869-941A67B033D3}" type="PERCENTAGE">
                      <a:rPr lang="en-US" sz="1400" baseline="0">
                        <a:solidFill>
                          <a:schemeClr val="accent1">
                            <a:lumMod val="75000"/>
                          </a:schemeClr>
                        </a:solidFill>
                      </a:rPr>
                      <a:pPr>
                        <a:defRPr sz="12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no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7057691594448802"/>
                      <c:h val="0.34966565680062872"/>
                    </c:manualLayout>
                  </c15:layout>
                  <c15:dlblFieldTable/>
                  <c15:showDataLabelsRange val="0"/>
                </c:ext>
                <c:ext xmlns:c16="http://schemas.microsoft.com/office/drawing/2014/chart" uri="{C3380CC4-5D6E-409C-BE32-E72D297353CC}">
                  <c16:uniqueId val="{00000003-27D8-412C-961B-CDEAD33544E8}"/>
                </c:ext>
              </c:extLst>
            </c:dLbl>
            <c:dLbl>
              <c:idx val="2"/>
              <c:layout>
                <c:manualLayout>
                  <c:x val="-7.2340895939654827E-3"/>
                  <c:y val="-0.17414287562680747"/>
                </c:manualLayout>
              </c:layout>
              <c:tx>
                <c:rich>
                  <a:bodyPr rot="0" spcFirstLastPara="1" vertOverflow="ellipsis" vert="horz" wrap="square" lIns="38100" tIns="19050" rIns="38100" bIns="19050" anchor="ctr" anchorCtr="1">
                    <a:noAutofit/>
                  </a:bodyPr>
                  <a:lstStyle/>
                  <a:p>
                    <a:pPr>
                      <a:defRPr sz="1200" b="1" i="0" u="none" strike="noStrike" kern="1200" spc="0" baseline="0">
                        <a:solidFill>
                          <a:schemeClr val="accent1"/>
                        </a:solidFill>
                        <a:latin typeface="+mn-lt"/>
                        <a:ea typeface="+mn-ea"/>
                        <a:cs typeface="+mn-cs"/>
                      </a:defRPr>
                    </a:pPr>
                    <a:fld id="{3AB2CED6-AD2D-4923-BCA3-38D3420F5386}" type="CATEGORYNAME">
                      <a:rPr lang="en-US" sz="1400">
                        <a:solidFill>
                          <a:schemeClr val="accent1">
                            <a:lumMod val="75000"/>
                          </a:schemeClr>
                        </a:solidFill>
                      </a:rPr>
                      <a:pPr>
                        <a:defRPr sz="1200">
                          <a:solidFill>
                            <a:schemeClr val="accent1"/>
                          </a:solidFill>
                        </a:defRPr>
                      </a:pPr>
                      <a:t>[CATEGORY NAME]</a:t>
                    </a:fld>
                    <a:r>
                      <a:rPr lang="en-US" baseline="0" dirty="0"/>
                      <a:t>
</a:t>
                    </a:r>
                    <a:fld id="{A7D61094-FA52-4D22-8AAD-168ADF8D8C42}" type="PERCENTAGE">
                      <a:rPr lang="en-US" sz="1400" baseline="0">
                        <a:solidFill>
                          <a:schemeClr val="accent1">
                            <a:lumMod val="75000"/>
                          </a:schemeClr>
                        </a:solidFill>
                      </a:rPr>
                      <a:pPr>
                        <a:defRPr sz="12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no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8928706588710862"/>
                      <c:h val="0.34649841224833067"/>
                    </c:manualLayout>
                  </c15:layout>
                  <c15:dlblFieldTable/>
                  <c15:showDataLabelsRange val="0"/>
                </c:ext>
                <c:ext xmlns:c16="http://schemas.microsoft.com/office/drawing/2014/chart" uri="{C3380CC4-5D6E-409C-BE32-E72D297353CC}">
                  <c16:uniqueId val="{00000005-27D8-412C-961B-CDEAD33544E8}"/>
                </c:ext>
              </c:extLst>
            </c:dLbl>
            <c:dLbl>
              <c:idx val="3"/>
              <c:layout>
                <c:manualLayout>
                  <c:x val="9.2498695213627816E-2"/>
                  <c:y val="-6.4768374541417616E-3"/>
                </c:manualLayout>
              </c:layout>
              <c:tx>
                <c:rich>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fld id="{019C04FA-2393-41AE-9F46-3A1C186C4FE7}" type="CATEGORYNAME">
                      <a:rPr lang="en-US" sz="1400">
                        <a:solidFill>
                          <a:schemeClr val="accent1">
                            <a:lumMod val="75000"/>
                          </a:schemeClr>
                        </a:solidFill>
                      </a:rPr>
                      <a:pPr>
                        <a:defRPr sz="1200">
                          <a:solidFill>
                            <a:schemeClr val="accent1"/>
                          </a:solidFill>
                        </a:defRPr>
                      </a:pPr>
                      <a:t>[CATEGORY NAME]</a:t>
                    </a:fld>
                    <a:r>
                      <a:rPr lang="en-US" baseline="0" dirty="0">
                        <a:solidFill>
                          <a:schemeClr val="accent1">
                            <a:lumMod val="75000"/>
                          </a:schemeClr>
                        </a:solidFill>
                      </a:rPr>
                      <a:t>
</a:t>
                    </a:r>
                    <a:fld id="{164ACF93-CD0F-4B8E-BD6C-3B3DFA54D891}" type="PERCENTAGE">
                      <a:rPr lang="en-US" sz="1400" baseline="0">
                        <a:solidFill>
                          <a:schemeClr val="accent1">
                            <a:lumMod val="75000"/>
                          </a:schemeClr>
                        </a:solidFill>
                      </a:rPr>
                      <a:pPr>
                        <a:defRPr sz="1200">
                          <a:solidFill>
                            <a:schemeClr val="accent1"/>
                          </a:solidFill>
                        </a:defRPr>
                      </a:pPr>
                      <a:t>[PERCENTAGE]</a:t>
                    </a:fld>
                    <a:endParaRPr lang="en-US" baseline="0" dirty="0">
                      <a:solidFill>
                        <a:schemeClr val="accent1">
                          <a:lumMod val="75000"/>
                        </a:schemeClr>
                      </a:solidFill>
                    </a:endParaRPr>
                  </a:p>
                </c:rich>
              </c:tx>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293284711314455"/>
                      <c:h val="0.17535014005602237"/>
                    </c:manualLayout>
                  </c15:layout>
                  <c15:dlblFieldTable/>
                  <c15:showDataLabelsRange val="0"/>
                </c:ext>
                <c:ext xmlns:c16="http://schemas.microsoft.com/office/drawing/2014/chart" uri="{C3380CC4-5D6E-409C-BE32-E72D297353CC}">
                  <c16:uniqueId val="{00000007-27D8-412C-961B-CDEAD33544E8}"/>
                </c:ext>
              </c:extLst>
            </c:dLbl>
            <c:dLbl>
              <c:idx val="4"/>
              <c:layout>
                <c:manualLayout>
                  <c:x val="-0.14499740559405055"/>
                  <c:y val="-3.9254699593530069E-2"/>
                </c:manualLayout>
              </c:layout>
              <c:tx>
                <c:rich>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fld id="{63200A5E-8B4A-48F0-8F26-634F1D23DD52}" type="CATEGORYNAME">
                      <a:rPr lang="en-US" sz="1400">
                        <a:solidFill>
                          <a:schemeClr val="accent1">
                            <a:lumMod val="75000"/>
                          </a:schemeClr>
                        </a:solidFill>
                      </a:rPr>
                      <a:pPr>
                        <a:defRPr sz="1200">
                          <a:solidFill>
                            <a:schemeClr val="accent1"/>
                          </a:solidFill>
                        </a:defRPr>
                      </a:pPr>
                      <a:t>[CATEGORY NAME]</a:t>
                    </a:fld>
                    <a:r>
                      <a:rPr lang="en-US" baseline="0" dirty="0"/>
                      <a:t>
</a:t>
                    </a:r>
                    <a:fld id="{368B7757-AA79-4FDF-8914-044814BB380D}" type="PERCENTAGE">
                      <a:rPr lang="en-US" sz="1400" baseline="0">
                        <a:solidFill>
                          <a:schemeClr val="accent1">
                            <a:lumMod val="75000"/>
                          </a:schemeClr>
                        </a:solidFill>
                      </a:rPr>
                      <a:pPr>
                        <a:defRPr sz="12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9-27D8-412C-961B-CDEAD33544E8}"/>
                </c:ext>
              </c:extLst>
            </c:dLbl>
            <c:dLbl>
              <c:idx val="5"/>
              <c:layout/>
              <c:tx>
                <c:rich>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fld id="{5672B810-5321-45BF-AB02-669ABCF7D785}" type="CATEGORYNAME">
                      <a:rPr lang="en-US" sz="1400">
                        <a:solidFill>
                          <a:schemeClr val="accent1">
                            <a:lumMod val="75000"/>
                          </a:schemeClr>
                        </a:solidFill>
                      </a:rPr>
                      <a:pPr>
                        <a:defRPr sz="1200">
                          <a:solidFill>
                            <a:schemeClr val="accent1"/>
                          </a:solidFill>
                        </a:defRPr>
                      </a:pPr>
                      <a:t>[CATEGORY NAME]</a:t>
                    </a:fld>
                    <a:r>
                      <a:rPr lang="en-US" baseline="0" dirty="0"/>
                      <a:t>
</a:t>
                    </a:r>
                    <a:fld id="{00A23AC0-15E6-4CAE-B6F7-632E8DF9A756}" type="PERCENTAGE">
                      <a:rPr lang="en-US" sz="1400" baseline="0">
                        <a:solidFill>
                          <a:schemeClr val="accent1">
                            <a:lumMod val="75000"/>
                          </a:schemeClr>
                        </a:solidFill>
                      </a:rPr>
                      <a:pPr>
                        <a:defRPr sz="12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B-27D8-412C-961B-CDEAD33544E8}"/>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extLst>
          </c:dLbls>
          <c:cat>
            <c:strRef>
              <c:f>'Table- Stats by Area'!$A$5:$A$11</c:f>
              <c:strCache>
                <c:ptCount val="6"/>
                <c:pt idx="0">
                  <c:v>Two or more races</c:v>
                </c:pt>
                <c:pt idx="1">
                  <c:v>Asian or Pacific Islander Population</c:v>
                </c:pt>
                <c:pt idx="2">
                  <c:v>Black or African American Population</c:v>
                </c:pt>
                <c:pt idx="3">
                  <c:v>Hispanic Population</c:v>
                </c:pt>
                <c:pt idx="4">
                  <c:v>American Indian Population</c:v>
                </c:pt>
                <c:pt idx="5">
                  <c:v>White Population</c:v>
                </c:pt>
              </c:strCache>
            </c:strRef>
          </c:cat>
          <c:val>
            <c:numRef>
              <c:f>'Table- Stats by Area'!$B$5:$B$11</c:f>
              <c:numCache>
                <c:formatCode>General</c:formatCode>
                <c:ptCount val="6"/>
                <c:pt idx="0">
                  <c:v>967</c:v>
                </c:pt>
                <c:pt idx="1">
                  <c:v>1936</c:v>
                </c:pt>
                <c:pt idx="2">
                  <c:v>1070</c:v>
                </c:pt>
                <c:pt idx="3">
                  <c:v>1527</c:v>
                </c:pt>
                <c:pt idx="4">
                  <c:v>234</c:v>
                </c:pt>
                <c:pt idx="5">
                  <c:v>4576</c:v>
                </c:pt>
              </c:numCache>
            </c:numRef>
          </c:val>
          <c:extLst>
            <c:ext xmlns:c16="http://schemas.microsoft.com/office/drawing/2014/chart" uri="{C3380CC4-5D6E-409C-BE32-E72D297353CC}">
              <c16:uniqueId val="{0000000E-27D8-412C-961B-CDEAD33544E8}"/>
            </c:ext>
          </c:extLst>
        </c:ser>
        <c:dLbls>
          <c:dLblPos val="outEnd"/>
          <c:showLegendKey val="0"/>
          <c:showVal val="0"/>
          <c:showCatName val="1"/>
          <c:showSerName val="0"/>
          <c:showPercent val="1"/>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[Bias-Based &amp; Racial Profiling Report Dashboard with Enforcement.xlsx]Table-Ticket Count by Race!PivotTable3</c:name>
    <c:fmtId val="9"/>
  </c:pivotSource>
  <c:chart>
    <c:autoTitleDeleted val="1"/>
    <c:pivotFmts>
      <c:pivotFmt>
        <c:idx val="0"/>
      </c:pivotFmt>
      <c:pivotFmt>
        <c:idx val="1"/>
        <c:dLbl>
          <c:idx val="0"/>
          <c:dLblPos val="inEnd"/>
          <c:showLegendKey val="0"/>
          <c:showVal val="0"/>
          <c:showCatName val="1"/>
          <c:showSerName val="0"/>
          <c:showPercent val="1"/>
          <c:showBubbleSize val="0"/>
          <c:extLst>
            <c:ext xmlns:c15="http://schemas.microsoft.com/office/drawing/2012/chart" uri="{CE6537A1-D6FC-4f65-9D91-7224C49458BB}"/>
          </c:extLst>
        </c:dLbl>
      </c:pivotFmt>
      <c:pivotFmt>
        <c:idx val="2"/>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3"/>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4"/>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5"/>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6"/>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7"/>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8"/>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9"/>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0"/>
        <c:dLbl>
          <c:idx val="0"/>
          <c:layout>
            <c:manualLayout>
              <c:x val="-3.048780487804878E-2"/>
              <c:y val="-4.3881833213418008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11"/>
        <c:dLbl>
          <c:idx val="0"/>
          <c:layout>
            <c:manualLayout>
              <c:x val="-8.1300813008130818E-3"/>
              <c:y val="-1.687762815900691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12"/>
        <c:dLbl>
          <c:idx val="0"/>
          <c:layout>
            <c:manualLayout>
              <c:x val="3.4552845528455285E-2"/>
              <c:y val="-3.0379730686212466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13"/>
        <c:dLbl>
          <c:idx val="0"/>
          <c:layout>
            <c:manualLayout>
              <c:x val="1.8292682926829267E-2"/>
              <c:y val="-1.0126576895404155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14"/>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5"/>
        <c:dLbl>
          <c:idx val="0"/>
          <c:layout>
            <c:manualLayout>
              <c:x val="-2.4390243902439025E-2"/>
              <c:y val="-1.350210252720554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16"/>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7"/>
        <c:dLbl>
          <c:idx val="0"/>
          <c:layout>
            <c:manualLayout>
              <c:x val="-1.1435103715490297E-2"/>
              <c:y val="-6.0150344285730448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18"/>
        <c:dLbl>
          <c:idx val="0"/>
          <c:layout>
            <c:manualLayout>
              <c:x val="8.2332746751530225E-2"/>
              <c:y val="-1.6708428968258488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19"/>
        <c:dLbl>
          <c:idx val="0"/>
          <c:layout>
            <c:manualLayout>
              <c:x val="8.9193808980824324E-2"/>
              <c:y val="-1.6708428968258457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20"/>
        <c:dLbl>
          <c:idx val="0"/>
          <c:layout>
            <c:manualLayout>
              <c:x val="6.174956006364761E-2"/>
              <c:y val="-1.3366743174606888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21"/>
        <c:dLbl>
          <c:idx val="0"/>
          <c:layout>
            <c:manualLayout>
              <c:x val="1.8296165944784393E-2"/>
              <c:y val="4.0100229523820176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22"/>
        <c:dLbl>
          <c:idx val="0"/>
          <c:layout>
            <c:manualLayout>
              <c:x val="-4.5740414861961169E-2"/>
              <c:y val="0"/>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23"/>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4"/>
        <c:dLbl>
          <c:idx val="0"/>
          <c:layout>
            <c:manualLayout>
              <c:x val="5.5363321799307877E-2"/>
              <c:y val="-7.4906322860407394E-3"/>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25"/>
        <c:dLbl>
          <c:idx val="0"/>
          <c:layout>
            <c:manualLayout>
              <c:x val="-1.1534025374855825E-2"/>
              <c:y val="-7.4906322860407049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26"/>
        <c:dLbl>
          <c:idx val="0"/>
          <c:layout>
            <c:manualLayout>
              <c:x val="4.844290657439438E-2"/>
              <c:y val="-1.4981264572081411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27"/>
        <c:dLbl>
          <c:idx val="0"/>
          <c:layout>
            <c:manualLayout>
              <c:x val="3.6908881199538723E-2"/>
              <c:y val="0"/>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28"/>
        <c:dLbl>
          <c:idx val="0"/>
          <c:layout>
            <c:manualLayout>
              <c:x val="-8.4581875651897525E-17"/>
              <c:y val="1.1235948429061058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29"/>
        <c:dLbl>
          <c:idx val="0"/>
          <c:layout>
            <c:manualLayout>
              <c:x val="-1.845444059976932E-2"/>
              <c:y val="0"/>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30"/>
      </c:pivotFmt>
      <c:pivotFmt>
        <c:idx val="31"/>
      </c:pivotFmt>
      <c:pivotFmt>
        <c:idx val="32"/>
      </c:pivotFmt>
      <c:pivotFmt>
        <c:idx val="33"/>
      </c:pivotFmt>
      <c:pivotFmt>
        <c:idx val="34"/>
      </c:pivotFmt>
      <c:pivotFmt>
        <c:idx val="35"/>
      </c:pivotFmt>
      <c:pivotFmt>
        <c:idx val="36"/>
        <c:spPr>
          <a:solidFill>
            <a:schemeClr val="accent1"/>
          </a:solidFill>
          <a:ln>
            <a:noFill/>
          </a:ln>
          <a:effectLst>
            <a:outerShdw blurRad="63500" sx="102000" sy="102000" algn="ctr" rotWithShape="0">
              <a:prstClr val="black">
                <a:alpha val="20000"/>
              </a:prstClr>
            </a:outerShdw>
          </a:effectLst>
        </c:spPr>
        <c:marker>
          <c:spPr>
            <a:solidFill>
              <a:schemeClr val="accent1"/>
            </a:solidFill>
            <a:ln w="9525">
              <a:solidFill>
                <a:schemeClr val="lt1"/>
              </a:solidFill>
            </a:ln>
            <a:effectLst/>
          </c:spPr>
        </c:marker>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37"/>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38"/>
        <c:dLbl>
          <c:idx val="0"/>
          <c:layout>
            <c:manualLayout>
              <c:x val="4.1522491349480967E-2"/>
              <c:y val="4.4943793716244233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39"/>
        <c:dLbl>
          <c:idx val="0"/>
          <c:layout>
            <c:manualLayout>
              <c:x val="2.07612456747404E-2"/>
              <c:y val="3.7453161430202838E-3"/>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40"/>
        <c:dLbl>
          <c:idx val="0"/>
          <c:layout>
            <c:manualLayout>
              <c:x val="5.9976931949250203E-2"/>
              <c:y val="-5.6179742145305293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41"/>
        <c:dLbl>
          <c:idx val="0"/>
          <c:layout>
            <c:manualLayout>
              <c:x val="0"/>
              <c:y val="-4.4943793716244233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42"/>
        <c:spPr>
          <a:solidFill>
            <a:schemeClr val="accent1"/>
          </a:solidFill>
          <a:ln>
            <a:noFill/>
          </a:ln>
          <a:effectLst>
            <a:outerShdw blurRad="63500" sx="102000" sy="102000" algn="ctr" rotWithShape="0">
              <a:prstClr val="black">
                <a:alpha val="20000"/>
              </a:prstClr>
            </a:outerShdw>
          </a:effectLst>
        </c:spPr>
        <c:dLbl>
          <c:idx val="0"/>
          <c:layout>
            <c:manualLayout>
              <c:x val="0"/>
              <c:y val="-4.4943793716244233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43"/>
        <c:spPr>
          <a:solidFill>
            <a:schemeClr val="accent1"/>
          </a:solidFill>
          <a:ln>
            <a:noFill/>
          </a:ln>
          <a:effectLst>
            <a:outerShdw blurRad="63500" sx="102000" sy="102000" algn="ctr" rotWithShape="0">
              <a:prstClr val="black">
                <a:alpha val="20000"/>
              </a:prstClr>
            </a:outerShdw>
          </a:effectLst>
        </c:spPr>
        <c:dLbl>
          <c:idx val="0"/>
          <c:layout>
            <c:manualLayout>
              <c:x val="4.1522491349480967E-2"/>
              <c:y val="4.4943793716244233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44"/>
        <c:spPr>
          <a:solidFill>
            <a:schemeClr val="accent1"/>
          </a:solidFill>
          <a:ln>
            <a:noFill/>
          </a:ln>
          <a:effectLst>
            <a:outerShdw blurRad="63500" sx="102000" sy="102000" algn="ctr" rotWithShape="0">
              <a:prstClr val="black">
                <a:alpha val="20000"/>
              </a:prstClr>
            </a:outerShdw>
          </a:effectLst>
        </c:spPr>
        <c:dLbl>
          <c:idx val="0"/>
          <c:layout>
            <c:manualLayout>
              <c:x val="2.07612456747404E-2"/>
              <c:y val="3.7453161430202838E-3"/>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45"/>
        <c:spPr>
          <a:solidFill>
            <a:schemeClr val="accent1"/>
          </a:solidFill>
          <a:ln>
            <a:noFill/>
          </a:ln>
          <a:effectLst>
            <a:outerShdw blurRad="63500" sx="102000" sy="102000" algn="ctr" rotWithShape="0">
              <a:prstClr val="black">
                <a:alpha val="20000"/>
              </a:prstClr>
            </a:outerShdw>
          </a:effectLst>
        </c:spPr>
        <c:dLbl>
          <c:idx val="0"/>
          <c:layout>
            <c:manualLayout>
              <c:x val="5.9976931949250203E-2"/>
              <c:y val="-5.6179742145305293E-2"/>
            </c:manualLayout>
          </c:layout>
          <c:tx>
            <c:rich>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fld id="{472066E7-01BB-4059-A043-328B37A01AD5}" type="CATEGORYNAME">
                  <a:rPr lang="en-US">
                    <a:solidFill>
                      <a:schemeClr val="accent4">
                        <a:lumMod val="75000"/>
                      </a:schemeClr>
                    </a:solidFill>
                  </a:rPr>
                  <a:pPr>
                    <a:defRPr sz="1200" b="1" i="0" u="none" strike="noStrike" kern="1200" spc="0" baseline="0">
                      <a:solidFill>
                        <a:schemeClr val="accent1"/>
                      </a:solidFill>
                      <a:latin typeface="+mn-lt"/>
                      <a:ea typeface="+mn-ea"/>
                      <a:cs typeface="+mn-cs"/>
                    </a:defRPr>
                  </a:pPr>
                  <a:t>[CATEGORY NAME]</a:t>
                </a:fld>
                <a:r>
                  <a:rPr lang="en-US" baseline="0">
                    <a:solidFill>
                      <a:schemeClr val="accent4">
                        <a:lumMod val="75000"/>
                      </a:schemeClr>
                    </a:solidFill>
                  </a:rPr>
                  <a:t>
</a:t>
                </a:r>
                <a:fld id="{AD1DD854-AD5F-47B2-89EB-5487F34698C4}" type="PERCENTAGE">
                  <a:rPr lang="en-US" baseline="0">
                    <a:solidFill>
                      <a:schemeClr val="accent4">
                        <a:lumMod val="75000"/>
                      </a:schemeClr>
                    </a:solidFill>
                  </a:rPr>
                  <a:pPr>
                    <a:defRPr sz="1200" b="1" i="0" u="none" strike="noStrike" kern="1200" spc="0" baseline="0">
                      <a:solidFill>
                        <a:schemeClr val="accent1"/>
                      </a:solidFill>
                      <a:latin typeface="+mn-lt"/>
                      <a:ea typeface="+mn-ea"/>
                      <a:cs typeface="+mn-cs"/>
                    </a:defRPr>
                  </a:pPr>
                  <a:t>[PERCENTAGE]</a:t>
                </a:fld>
                <a:endParaRPr lang="en-US" baseline="0">
                  <a:solidFill>
                    <a:schemeClr val="accent4">
                      <a:lumMod val="75000"/>
                    </a:schemeClr>
                  </a:solidFill>
                </a:endParaRPr>
              </a:p>
            </c:rich>
          </c:tx>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46"/>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7"/>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8"/>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9"/>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0"/>
        <c:spPr>
          <a:solidFill>
            <a:schemeClr val="accent1"/>
          </a:solidFill>
          <a:ln>
            <a:noFill/>
          </a:ln>
          <a:effectLst>
            <a:outerShdw blurRad="63500" sx="102000" sy="102000" algn="ctr" rotWithShape="0">
              <a:prstClr val="black">
                <a:alpha val="20000"/>
              </a:prstClr>
            </a:outerShdw>
          </a:effectLst>
        </c:spPr>
        <c:dLbl>
          <c:idx val="0"/>
          <c:layout>
            <c:manualLayout>
              <c:x val="0"/>
              <c:y val="-4.4943793716244233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51"/>
        <c:spPr>
          <a:solidFill>
            <a:schemeClr val="accent1"/>
          </a:solidFill>
          <a:ln>
            <a:noFill/>
          </a:ln>
          <a:effectLst>
            <a:outerShdw blurRad="63500" sx="102000" sy="102000" algn="ctr" rotWithShape="0">
              <a:prstClr val="black">
                <a:alpha val="20000"/>
              </a:prstClr>
            </a:outerShdw>
          </a:effectLst>
        </c:spPr>
        <c:dLbl>
          <c:idx val="0"/>
          <c:layout>
            <c:manualLayout>
              <c:x val="4.1522491349480967E-2"/>
              <c:y val="4.4943793716244233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52"/>
        <c:spPr>
          <a:solidFill>
            <a:schemeClr val="accent1"/>
          </a:solidFill>
          <a:ln>
            <a:noFill/>
          </a:ln>
          <a:effectLst>
            <a:outerShdw blurRad="63500" sx="102000" sy="102000" algn="ctr" rotWithShape="0">
              <a:prstClr val="black">
                <a:alpha val="20000"/>
              </a:prstClr>
            </a:outerShdw>
          </a:effectLst>
        </c:spPr>
        <c:dLbl>
          <c:idx val="0"/>
          <c:layout>
            <c:manualLayout>
              <c:x val="2.07612456747404E-2"/>
              <c:y val="3.7453161430202838E-3"/>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53"/>
        <c:spPr>
          <a:solidFill>
            <a:schemeClr val="accent1"/>
          </a:solidFill>
          <a:ln>
            <a:noFill/>
          </a:ln>
          <a:effectLst>
            <a:outerShdw blurRad="63500" sx="102000" sy="102000" algn="ctr" rotWithShape="0">
              <a:prstClr val="black">
                <a:alpha val="20000"/>
              </a:prstClr>
            </a:outerShdw>
          </a:effectLst>
        </c:spPr>
        <c:dLbl>
          <c:idx val="0"/>
          <c:layout>
            <c:manualLayout>
              <c:x val="5.9976931949250203E-2"/>
              <c:y val="-5.6179742145305293E-2"/>
            </c:manualLayout>
          </c:layout>
          <c:tx>
            <c:rich>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fld id="{472066E7-01BB-4059-A043-328B37A01AD5}" type="CATEGORYNAME">
                  <a:rPr lang="en-US">
                    <a:solidFill>
                      <a:schemeClr val="accent4">
                        <a:lumMod val="75000"/>
                      </a:schemeClr>
                    </a:solidFill>
                  </a:rPr>
                  <a:pPr>
                    <a:defRPr sz="1200" b="1" i="0" u="none" strike="noStrike" kern="1200" spc="0" baseline="0">
                      <a:solidFill>
                        <a:schemeClr val="accent1"/>
                      </a:solidFill>
                      <a:latin typeface="+mn-lt"/>
                      <a:ea typeface="+mn-ea"/>
                      <a:cs typeface="+mn-cs"/>
                    </a:defRPr>
                  </a:pPr>
                  <a:t>[CATEGORY NAME]</a:t>
                </a:fld>
                <a:r>
                  <a:rPr lang="en-US" baseline="0">
                    <a:solidFill>
                      <a:schemeClr val="accent4">
                        <a:lumMod val="75000"/>
                      </a:schemeClr>
                    </a:solidFill>
                  </a:rPr>
                  <a:t>
</a:t>
                </a:r>
                <a:fld id="{AD1DD854-AD5F-47B2-89EB-5487F34698C4}" type="PERCENTAGE">
                  <a:rPr lang="en-US" baseline="0">
                    <a:solidFill>
                      <a:schemeClr val="accent4">
                        <a:lumMod val="75000"/>
                      </a:schemeClr>
                    </a:solidFill>
                  </a:rPr>
                  <a:pPr>
                    <a:defRPr sz="1200" b="1" i="0" u="none" strike="noStrike" kern="1200" spc="0" baseline="0">
                      <a:solidFill>
                        <a:schemeClr val="accent1"/>
                      </a:solidFill>
                      <a:latin typeface="+mn-lt"/>
                      <a:ea typeface="+mn-ea"/>
                      <a:cs typeface="+mn-cs"/>
                    </a:defRPr>
                  </a:pPr>
                  <a:t>[PERCENTAGE]</a:t>
                </a:fld>
                <a:endParaRPr lang="en-US" baseline="0">
                  <a:solidFill>
                    <a:schemeClr val="accent4">
                      <a:lumMod val="75000"/>
                    </a:schemeClr>
                  </a:solidFill>
                </a:endParaRPr>
              </a:p>
            </c:rich>
          </c:tx>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54"/>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5"/>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6"/>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7"/>
        <c:spPr>
          <a:solidFill>
            <a:schemeClr val="accent1"/>
          </a:solidFill>
          <a:ln>
            <a:noFill/>
          </a:ln>
          <a:effectLst>
            <a:outerShdw blurRad="63500" sx="102000" sy="102000" algn="ctr" rotWithShape="0">
              <a:prstClr val="black">
                <a:alpha val="20000"/>
              </a:prstClr>
            </a:outerShdw>
          </a:effectLst>
        </c:spPr>
        <c:dLbl>
          <c:idx val="0"/>
          <c:layout>
            <c:manualLayout>
              <c:x val="0"/>
              <c:y val="-4.4943793716244233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58"/>
        <c:spPr>
          <a:solidFill>
            <a:schemeClr val="accent1"/>
          </a:solidFill>
          <a:ln>
            <a:noFill/>
          </a:ln>
          <a:effectLst>
            <a:outerShdw blurRad="63500" sx="102000" sy="102000" algn="ctr" rotWithShape="0">
              <a:prstClr val="black">
                <a:alpha val="20000"/>
              </a:prstClr>
            </a:outerShdw>
          </a:effectLst>
        </c:spPr>
        <c:dLbl>
          <c:idx val="0"/>
          <c:layout>
            <c:manualLayout>
              <c:x val="4.1522491349480967E-2"/>
              <c:y val="4.4943793716244233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59"/>
        <c:spPr>
          <a:solidFill>
            <a:schemeClr val="accent1"/>
          </a:solidFill>
          <a:ln>
            <a:noFill/>
          </a:ln>
          <a:effectLst>
            <a:outerShdw blurRad="63500" sx="102000" sy="102000" algn="ctr" rotWithShape="0">
              <a:prstClr val="black">
                <a:alpha val="20000"/>
              </a:prstClr>
            </a:outerShdw>
          </a:effectLst>
        </c:spPr>
        <c:dLbl>
          <c:idx val="0"/>
          <c:layout>
            <c:manualLayout>
              <c:x val="2.07612456747404E-2"/>
              <c:y val="3.7453161430202838E-3"/>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60"/>
        <c:spPr>
          <a:solidFill>
            <a:schemeClr val="accent1"/>
          </a:solidFill>
          <a:ln>
            <a:noFill/>
          </a:ln>
          <a:effectLst>
            <a:outerShdw blurRad="63500" sx="102000" sy="102000" algn="ctr" rotWithShape="0">
              <a:prstClr val="black">
                <a:alpha val="20000"/>
              </a:prstClr>
            </a:outerShdw>
          </a:effectLst>
        </c:spPr>
        <c:dLbl>
          <c:idx val="0"/>
          <c:layout>
            <c:manualLayout>
              <c:x val="5.9976931949250203E-2"/>
              <c:y val="-5.6179742145305293E-2"/>
            </c:manualLayout>
          </c:layout>
          <c:tx>
            <c:rich>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fld id="{472066E7-01BB-4059-A043-328B37A01AD5}" type="CATEGORYNAME">
                  <a:rPr lang="en-US">
                    <a:solidFill>
                      <a:schemeClr val="accent4">
                        <a:lumMod val="75000"/>
                      </a:schemeClr>
                    </a:solidFill>
                  </a:rPr>
                  <a:pPr>
                    <a:defRPr sz="1200" b="1" i="0" u="none" strike="noStrike" kern="1200" spc="0" baseline="0">
                      <a:solidFill>
                        <a:schemeClr val="accent1"/>
                      </a:solidFill>
                      <a:latin typeface="+mn-lt"/>
                      <a:ea typeface="+mn-ea"/>
                      <a:cs typeface="+mn-cs"/>
                    </a:defRPr>
                  </a:pPr>
                  <a:t>[CATEGORY NAME]</a:t>
                </a:fld>
                <a:r>
                  <a:rPr lang="en-US" baseline="0">
                    <a:solidFill>
                      <a:schemeClr val="accent4">
                        <a:lumMod val="75000"/>
                      </a:schemeClr>
                    </a:solidFill>
                  </a:rPr>
                  <a:t>
</a:t>
                </a:r>
                <a:fld id="{AD1DD854-AD5F-47B2-89EB-5487F34698C4}" type="PERCENTAGE">
                  <a:rPr lang="en-US" baseline="0">
                    <a:solidFill>
                      <a:schemeClr val="accent4">
                        <a:lumMod val="75000"/>
                      </a:schemeClr>
                    </a:solidFill>
                  </a:rPr>
                  <a:pPr>
                    <a:defRPr sz="1200" b="1" i="0" u="none" strike="noStrike" kern="1200" spc="0" baseline="0">
                      <a:solidFill>
                        <a:schemeClr val="accent1"/>
                      </a:solidFill>
                      <a:latin typeface="+mn-lt"/>
                      <a:ea typeface="+mn-ea"/>
                      <a:cs typeface="+mn-cs"/>
                    </a:defRPr>
                  </a:pPr>
                  <a:t>[PERCENTAGE]</a:t>
                </a:fld>
                <a:endParaRPr lang="en-US" baseline="0">
                  <a:solidFill>
                    <a:schemeClr val="accent4">
                      <a:lumMod val="75000"/>
                    </a:schemeClr>
                  </a:solidFill>
                </a:endParaRPr>
              </a:p>
            </c:rich>
          </c:tx>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6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2"/>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s>
    <c:plotArea>
      <c:layout/>
      <c:pieChart>
        <c:varyColors val="1"/>
        <c:ser>
          <c:idx val="0"/>
          <c:order val="0"/>
          <c:tx>
            <c:strRef>
              <c:f>'Table-Ticket Count by Race'!$B$4</c:f>
              <c:strCache>
                <c:ptCount val="1"/>
                <c:pt idx="0">
                  <c:v>Total</c:v>
                </c:pt>
              </c:strCache>
            </c:strRef>
          </c:tx>
          <c:explosion val="1"/>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57FA-4559-A126-30278EA11D18}"/>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57FA-4559-A126-30278EA11D18}"/>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57FA-4559-A126-30278EA11D18}"/>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57FA-4559-A126-30278EA11D18}"/>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57FA-4559-A126-30278EA11D18}"/>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57FA-4559-A126-30278EA11D18}"/>
              </c:ext>
            </c:extLst>
          </c:dPt>
          <c:dLbls>
            <c:dLbl>
              <c:idx val="0"/>
              <c:layout>
                <c:manualLayout>
                  <c:x val="-0.22296140604121761"/>
                  <c:y val="8.4712552632676026E-3"/>
                </c:manualLayout>
              </c:layout>
              <c:tx>
                <c:rich>
                  <a:bodyPr rot="0" spcFirstLastPara="1" vertOverflow="ellipsis" vert="horz" wrap="square" lIns="38100" tIns="19050" rIns="38100" bIns="19050" anchor="ctr" anchorCtr="1">
                    <a:noAutofit/>
                  </a:bodyPr>
                  <a:lstStyle/>
                  <a:p>
                    <a:pPr>
                      <a:defRPr sz="1200" b="1" i="0" u="none" strike="noStrike" kern="1200" spc="0" baseline="0">
                        <a:solidFill>
                          <a:schemeClr val="accent1"/>
                        </a:solidFill>
                        <a:latin typeface="+mn-lt"/>
                        <a:ea typeface="+mn-ea"/>
                        <a:cs typeface="+mn-cs"/>
                      </a:defRPr>
                    </a:pPr>
                    <a:fld id="{B442DA18-E33D-4666-85D9-BC915F3F02FD}" type="CATEGORYNAME">
                      <a:rPr lang="en-US" sz="1400">
                        <a:solidFill>
                          <a:schemeClr val="accent1">
                            <a:lumMod val="75000"/>
                          </a:schemeClr>
                        </a:solidFill>
                      </a:rPr>
                      <a:pPr>
                        <a:defRPr sz="1200"/>
                      </a:pPr>
                      <a:t>[CATEGORY NAME]</a:t>
                    </a:fld>
                    <a:r>
                      <a:rPr lang="en-US" baseline="0" dirty="0"/>
                      <a:t>
</a:t>
                    </a:r>
                    <a:fld id="{2E166189-9453-4965-8955-FBF4639D550C}" type="PERCENTAGE">
                      <a:rPr lang="en-US" sz="1400" baseline="0">
                        <a:solidFill>
                          <a:schemeClr val="accent1">
                            <a:lumMod val="75000"/>
                          </a:schemeClr>
                        </a:solidFill>
                      </a:rPr>
                      <a:pPr>
                        <a:defRPr sz="1200"/>
                      </a:pPr>
                      <a:t>[PERCENTAGE]</a:t>
                    </a:fld>
                    <a:endParaRPr lang="en-US" baseline="0" dirty="0"/>
                  </a:p>
                </c:rich>
              </c:tx>
              <c:spPr>
                <a:noFill/>
                <a:ln>
                  <a:noFill/>
                </a:ln>
                <a:effectLst/>
              </c:spPr>
              <c:txPr>
                <a:bodyPr rot="0" spcFirstLastPara="1" vertOverflow="ellipsis" vert="horz" wrap="square" lIns="38100" tIns="19050" rIns="38100" bIns="19050" anchor="ctr" anchorCtr="1">
                  <a:no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40020325956558628"/>
                      <c:h val="0.19658219312978348"/>
                    </c:manualLayout>
                  </c15:layout>
                  <c15:dlblFieldTable/>
                  <c15:showDataLabelsRange val="0"/>
                </c:ext>
                <c:ext xmlns:c16="http://schemas.microsoft.com/office/drawing/2014/chart" uri="{C3380CC4-5D6E-409C-BE32-E72D297353CC}">
                  <c16:uniqueId val="{00000001-57FA-4559-A126-30278EA11D18}"/>
                </c:ext>
              </c:extLst>
            </c:dLbl>
            <c:dLbl>
              <c:idx val="1"/>
              <c:layout>
                <c:manualLayout>
                  <c:x val="-8.4138146280564527E-3"/>
                  <c:y val="1.6675699337140951E-7"/>
                </c:manualLayout>
              </c:layout>
              <c:tx>
                <c:rich>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fld id="{BD822AF3-2847-4344-BB17-5F36EDA6AD06}" type="CATEGORYNAME">
                      <a:rPr lang="en-US" sz="1400">
                        <a:solidFill>
                          <a:schemeClr val="accent1">
                            <a:lumMod val="75000"/>
                          </a:schemeClr>
                        </a:solidFill>
                      </a:rPr>
                      <a:pPr>
                        <a:defRPr sz="1200">
                          <a:solidFill>
                            <a:schemeClr val="accent1"/>
                          </a:solidFill>
                        </a:defRPr>
                      </a:pPr>
                      <a:t>[CATEGORY NAME]</a:t>
                    </a:fld>
                    <a:r>
                      <a:rPr lang="en-US" sz="1400" baseline="0" dirty="0"/>
                      <a:t>
</a:t>
                    </a:r>
                    <a:fld id="{8D052A0D-80CA-4E4D-95E6-A99F35E92991}" type="PERCENTAGE">
                      <a:rPr lang="en-US" sz="1400" baseline="0">
                        <a:solidFill>
                          <a:schemeClr val="accent1">
                            <a:lumMod val="75000"/>
                          </a:schemeClr>
                        </a:solidFill>
                      </a:rPr>
                      <a:pPr>
                        <a:defRPr sz="1200">
                          <a:solidFill>
                            <a:schemeClr val="accent1"/>
                          </a:solidFill>
                        </a:defRPr>
                      </a:pPr>
                      <a:t>[PERCENTAGE]</a:t>
                    </a:fld>
                    <a:endParaRPr lang="en-US" sz="1400" baseline="0" dirty="0"/>
                  </a:p>
                </c:rich>
              </c:tx>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7574520379599921"/>
                      <c:h val="0.30987641488273365"/>
                    </c:manualLayout>
                  </c15:layout>
                  <c15:dlblFieldTable/>
                  <c15:showDataLabelsRange val="0"/>
                </c:ext>
                <c:ext xmlns:c16="http://schemas.microsoft.com/office/drawing/2014/chart" uri="{C3380CC4-5D6E-409C-BE32-E72D297353CC}">
                  <c16:uniqueId val="{00000003-57FA-4559-A126-30278EA11D18}"/>
                </c:ext>
              </c:extLst>
            </c:dLbl>
            <c:dLbl>
              <c:idx val="2"/>
              <c:layout>
                <c:manualLayout>
                  <c:x val="2.9735294404509841E-2"/>
                  <c:y val="5.1832626760492537E-2"/>
                </c:manualLayout>
              </c:layout>
              <c:tx>
                <c:rich>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fld id="{48A0F533-196F-4B6B-AADB-9B56F2A546F3}" type="CATEGORYNAME">
                      <a:rPr lang="en-US" sz="1400" smtClean="0">
                        <a:solidFill>
                          <a:schemeClr val="accent1">
                            <a:lumMod val="75000"/>
                          </a:schemeClr>
                        </a:solidFill>
                      </a:rPr>
                      <a:pPr>
                        <a:defRPr sz="1200">
                          <a:solidFill>
                            <a:schemeClr val="accent1"/>
                          </a:solidFill>
                        </a:defRPr>
                      </a:pPr>
                      <a:t>[CATEGORY NAME]</a:t>
                    </a:fld>
                    <a:r>
                      <a:rPr lang="en-US" sz="1400" baseline="0" dirty="0">
                        <a:solidFill>
                          <a:schemeClr val="accent1">
                            <a:lumMod val="75000"/>
                          </a:schemeClr>
                        </a:solidFill>
                      </a:rPr>
                      <a:t> or African American</a:t>
                    </a:r>
                    <a:br>
                      <a:rPr lang="en-US" sz="1400" baseline="0" dirty="0">
                        <a:solidFill>
                          <a:schemeClr val="accent1">
                            <a:lumMod val="75000"/>
                          </a:schemeClr>
                        </a:solidFill>
                      </a:rPr>
                    </a:br>
                    <a:r>
                      <a:rPr lang="en-US" sz="1400" baseline="0" dirty="0">
                        <a:solidFill>
                          <a:schemeClr val="accent1">
                            <a:lumMod val="75000"/>
                          </a:schemeClr>
                        </a:solidFill>
                      </a:rPr>
                      <a:t> </a:t>
                    </a:r>
                    <a:fld id="{549FF13E-A264-4493-9512-8B7B688E777B}" type="PERCENTAGE">
                      <a:rPr lang="en-US" sz="1400" baseline="0" smtClean="0">
                        <a:solidFill>
                          <a:schemeClr val="accent1">
                            <a:lumMod val="75000"/>
                          </a:schemeClr>
                        </a:solidFill>
                      </a:rPr>
                      <a:pPr>
                        <a:defRPr sz="1200">
                          <a:solidFill>
                            <a:schemeClr val="accent1"/>
                          </a:solidFill>
                        </a:defRPr>
                      </a:pPr>
                      <a:t>[PERCENTAGE]</a:t>
                    </a:fld>
                    <a:endParaRPr lang="en-US" sz="1400" baseline="0" dirty="0">
                      <a:solidFill>
                        <a:schemeClr val="accent1">
                          <a:lumMod val="75000"/>
                        </a:schemeClr>
                      </a:solidFill>
                    </a:endParaRPr>
                  </a:p>
                </c:rich>
              </c:tx>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3776180397741126"/>
                      <c:h val="0.30987651644640851"/>
                    </c:manualLayout>
                  </c15:layout>
                  <c15:dlblFieldTable/>
                  <c15:showDataLabelsRange val="0"/>
                </c:ext>
                <c:ext xmlns:c16="http://schemas.microsoft.com/office/drawing/2014/chart" uri="{C3380CC4-5D6E-409C-BE32-E72D297353CC}">
                  <c16:uniqueId val="{00000005-57FA-4559-A126-30278EA11D18}"/>
                </c:ext>
              </c:extLst>
            </c:dLbl>
            <c:dLbl>
              <c:idx val="3"/>
              <c:layout>
                <c:manualLayout>
                  <c:x val="7.2363721483677784E-2"/>
                  <c:y val="-7.3122274565389736E-2"/>
                </c:manualLayout>
              </c:layout>
              <c:tx>
                <c:rich>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fld id="{472066E7-01BB-4059-A043-328B37A01AD5}" type="CATEGORYNAME">
                      <a:rPr lang="en-US" sz="1400">
                        <a:solidFill>
                          <a:schemeClr val="accent1">
                            <a:lumMod val="75000"/>
                          </a:schemeClr>
                        </a:solidFill>
                      </a:rPr>
                      <a:pPr>
                        <a:defRPr sz="1200">
                          <a:solidFill>
                            <a:schemeClr val="accent1"/>
                          </a:solidFill>
                        </a:defRPr>
                      </a:pPr>
                      <a:t>[CATEGORY NAME]</a:t>
                    </a:fld>
                    <a:r>
                      <a:rPr lang="en-US" sz="1400" baseline="0" dirty="0">
                        <a:solidFill>
                          <a:schemeClr val="accent4">
                            <a:lumMod val="75000"/>
                          </a:schemeClr>
                        </a:solidFill>
                      </a:rPr>
                      <a:t>
</a:t>
                    </a:r>
                    <a:fld id="{AD1DD854-AD5F-47B2-89EB-5487F34698C4}" type="PERCENTAGE">
                      <a:rPr lang="en-US" sz="1400" baseline="0">
                        <a:solidFill>
                          <a:schemeClr val="accent1">
                            <a:lumMod val="75000"/>
                          </a:schemeClr>
                        </a:solidFill>
                      </a:rPr>
                      <a:pPr>
                        <a:defRPr sz="1200">
                          <a:solidFill>
                            <a:schemeClr val="accent1"/>
                          </a:solidFill>
                        </a:defRPr>
                      </a:pPr>
                      <a:t>[PERCENTAGE]</a:t>
                    </a:fld>
                    <a:endParaRPr lang="en-US" sz="1400" baseline="0" dirty="0">
                      <a:solidFill>
                        <a:schemeClr val="accent4">
                          <a:lumMod val="75000"/>
                        </a:schemeClr>
                      </a:solidFill>
                    </a:endParaRPr>
                  </a:p>
                </c:rich>
              </c:tx>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7-57FA-4559-A126-30278EA11D18}"/>
                </c:ext>
              </c:extLst>
            </c:dLbl>
            <c:dLbl>
              <c:idx val="4"/>
              <c:layout>
                <c:manualLayout>
                  <c:x val="1.7341435106164996E-2"/>
                  <c:y val="-8.4712552632676026E-3"/>
                </c:manualLayout>
              </c:layout>
              <c:tx>
                <c:rich>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fld id="{CC2B3465-2723-4386-829E-9DAC615CC6AF}" type="CATEGORYNAME">
                      <a:rPr lang="en-US" sz="1400">
                        <a:solidFill>
                          <a:schemeClr val="accent1">
                            <a:lumMod val="75000"/>
                          </a:schemeClr>
                        </a:solidFill>
                      </a:rPr>
                      <a:pPr>
                        <a:defRPr sz="1200">
                          <a:solidFill>
                            <a:schemeClr val="accent1"/>
                          </a:solidFill>
                        </a:defRPr>
                      </a:pPr>
                      <a:t>[CATEGORY NAME]</a:t>
                    </a:fld>
                    <a:r>
                      <a:rPr lang="en-US" sz="1400" baseline="0" dirty="0"/>
                      <a:t>
</a:t>
                    </a:r>
                    <a:fld id="{AFA56F18-619B-483D-9F36-4619C2B314BE}" type="PERCENTAGE">
                      <a:rPr lang="en-US" sz="1400" baseline="0">
                        <a:solidFill>
                          <a:schemeClr val="accent1">
                            <a:lumMod val="75000"/>
                          </a:schemeClr>
                        </a:solidFill>
                      </a:rPr>
                      <a:pPr>
                        <a:defRPr sz="1200">
                          <a:solidFill>
                            <a:schemeClr val="accent1"/>
                          </a:solidFill>
                        </a:defRPr>
                      </a:pPr>
                      <a:t>[PERCENTAGE]</a:t>
                    </a:fld>
                    <a:endParaRPr lang="en-US" sz="1400" baseline="0" dirty="0"/>
                  </a:p>
                </c:rich>
              </c:tx>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9-57FA-4559-A126-30278EA11D18}"/>
                </c:ext>
              </c:extLst>
            </c:dLbl>
            <c:dLbl>
              <c:idx val="5"/>
              <c:layout/>
              <c:tx>
                <c:rich>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fld id="{7F22CDC4-FC2E-490A-BEF8-429B16505663}" type="CATEGORYNAME">
                      <a:rPr lang="en-US" sz="1400">
                        <a:solidFill>
                          <a:schemeClr val="accent1">
                            <a:lumMod val="75000"/>
                          </a:schemeClr>
                        </a:solidFill>
                      </a:rPr>
                      <a:pPr>
                        <a:defRPr sz="1200">
                          <a:solidFill>
                            <a:schemeClr val="accent1"/>
                          </a:solidFill>
                        </a:defRPr>
                      </a:pPr>
                      <a:t>[CATEGORY NAME]</a:t>
                    </a:fld>
                    <a:r>
                      <a:rPr lang="en-US" baseline="0" dirty="0">
                        <a:solidFill>
                          <a:schemeClr val="accent1">
                            <a:lumMod val="75000"/>
                          </a:schemeClr>
                        </a:solidFill>
                      </a:rPr>
                      <a:t>
</a:t>
                    </a:r>
                    <a:fld id="{B3436E36-7CCF-4E4C-A299-C0FE0D9F275F}" type="PERCENTAGE">
                      <a:rPr lang="en-US" sz="1400" baseline="0">
                        <a:solidFill>
                          <a:schemeClr val="accent1">
                            <a:lumMod val="75000"/>
                          </a:schemeClr>
                        </a:solidFill>
                      </a:rPr>
                      <a:pPr>
                        <a:defRPr sz="1200">
                          <a:solidFill>
                            <a:schemeClr val="accent1"/>
                          </a:solidFill>
                        </a:defRPr>
                      </a:pPr>
                      <a:t>[PERCENTAGE]</a:t>
                    </a:fld>
                    <a:endParaRPr lang="en-US" baseline="0" dirty="0">
                      <a:solidFill>
                        <a:schemeClr val="accent1">
                          <a:lumMod val="75000"/>
                        </a:schemeClr>
                      </a:solidFill>
                    </a:endParaRPr>
                  </a:p>
                </c:rich>
              </c:tx>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B-57FA-4559-A126-30278EA11D18}"/>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extLst>
          </c:dLbls>
          <c:cat>
            <c:strRef>
              <c:f>'Table-Ticket Count by Race'!$A$5:$A$11</c:f>
              <c:strCache>
                <c:ptCount val="6"/>
                <c:pt idx="0">
                  <c:v>American Indian</c:v>
                </c:pt>
                <c:pt idx="1">
                  <c:v>Asian or Pacific Islander</c:v>
                </c:pt>
                <c:pt idx="2">
                  <c:v>Black</c:v>
                </c:pt>
                <c:pt idx="3">
                  <c:v>Hispanic</c:v>
                </c:pt>
                <c:pt idx="4">
                  <c:v>Unknown</c:v>
                </c:pt>
                <c:pt idx="5">
                  <c:v>White</c:v>
                </c:pt>
              </c:strCache>
            </c:strRef>
          </c:cat>
          <c:val>
            <c:numRef>
              <c:f>'Table-Ticket Count by Race'!$B$5:$B$11</c:f>
              <c:numCache>
                <c:formatCode>General</c:formatCode>
                <c:ptCount val="6"/>
                <c:pt idx="0">
                  <c:v>42</c:v>
                </c:pt>
                <c:pt idx="1">
                  <c:v>190</c:v>
                </c:pt>
                <c:pt idx="2">
                  <c:v>318</c:v>
                </c:pt>
                <c:pt idx="3">
                  <c:v>186</c:v>
                </c:pt>
                <c:pt idx="4">
                  <c:v>69</c:v>
                </c:pt>
                <c:pt idx="5">
                  <c:v>977</c:v>
                </c:pt>
              </c:numCache>
            </c:numRef>
          </c:val>
          <c:extLst>
            <c:ext xmlns:c16="http://schemas.microsoft.com/office/drawing/2014/chart" uri="{C3380CC4-5D6E-409C-BE32-E72D297353CC}">
              <c16:uniqueId val="{0000000C-57FA-4559-A126-30278EA11D18}"/>
            </c:ext>
          </c:extLst>
        </c:ser>
        <c:dLbls>
          <c:dLblPos val="outEnd"/>
          <c:showLegendKey val="0"/>
          <c:showVal val="0"/>
          <c:showCatName val="1"/>
          <c:showSerName val="0"/>
          <c:showPercent val="1"/>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[Dashboard 3.18.xlsx]UOF Pie Table!PivotTable25</c:name>
    <c:fmtId val="6"/>
  </c:pivotSource>
  <c:chart>
    <c:autoTitleDeleted val="1"/>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pivotFmt>
      <c:pivotFmt>
        <c:idx val="24"/>
      </c:pivotFmt>
      <c:pivotFmt>
        <c:idx val="25"/>
      </c:pivotFmt>
      <c:pivotFmt>
        <c:idx val="26"/>
      </c:pivotFmt>
      <c:pivotFmt>
        <c:idx val="27"/>
      </c:pivotFmt>
      <c:pivotFmt>
        <c:idx val="28"/>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pivotFmt>
      <c:pivotFmt>
        <c:idx val="31"/>
      </c:pivotFmt>
      <c:pivotFmt>
        <c:idx val="32"/>
      </c:pivotFmt>
      <c:pivotFmt>
        <c:idx val="33"/>
      </c:pivotFmt>
      <c:pivotFmt>
        <c:idx val="34"/>
      </c:pivotFmt>
      <c:pivotFmt>
        <c:idx val="35"/>
      </c:pivotFmt>
      <c:pivotFmt>
        <c:idx val="36"/>
      </c:pivotFmt>
      <c:pivotFmt>
        <c:idx val="37"/>
      </c:pivotFmt>
      <c:pivotFmt>
        <c:idx val="38"/>
      </c:pivotFmt>
      <c:pivotFmt>
        <c:idx val="39"/>
      </c:pivotFmt>
      <c:pivotFmt>
        <c:idx val="40"/>
      </c:pivotFmt>
      <c:pivotFmt>
        <c:idx val="41"/>
      </c:pivotFmt>
      <c:pivotFmt>
        <c:idx val="42"/>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43"/>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44"/>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45"/>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46"/>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47"/>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48"/>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49"/>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50"/>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51"/>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52"/>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53"/>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54"/>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55"/>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56"/>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57"/>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58"/>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59"/>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60"/>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61"/>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62"/>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63"/>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64"/>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65"/>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66"/>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67"/>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68"/>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69"/>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70"/>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71"/>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72"/>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73"/>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74"/>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75"/>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76"/>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77"/>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78"/>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79"/>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80"/>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81"/>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82"/>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83"/>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84"/>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85"/>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86"/>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87"/>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88"/>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89"/>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90"/>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91"/>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92"/>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93"/>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94"/>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95"/>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96"/>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97"/>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99"/>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00"/>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01"/>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02"/>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03"/>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04"/>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05"/>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06"/>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07"/>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08"/>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09"/>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10"/>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11"/>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30939232501313785"/>
              <c:y val="0.75712024014047119"/>
            </c:manualLayout>
          </c:layout>
          <c:spPr>
            <a:noFill/>
            <a:ln>
              <a:noFill/>
            </a:ln>
            <a:effectLst/>
          </c:spPr>
          <c:txPr>
            <a:bodyPr rot="0" spcFirstLastPara="1" vertOverflow="ellipsis" vert="horz" wrap="square" lIns="38100" tIns="19050" rIns="38100" bIns="19050" anchor="ctr" anchorCtr="1">
              <a:no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567234730206877"/>
                  <c:h val="0.14702174191919176"/>
                </c:manualLayout>
              </c15:layout>
            </c:ext>
          </c:extLst>
        </c:dLbl>
      </c:pivotFmt>
      <c:pivotFmt>
        <c:idx val="11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2277473214807058E-2"/>
              <c:y val="-0.16962529923598735"/>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1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24022123426694983"/>
              <c:y val="0.11638171625020306"/>
            </c:manualLayout>
          </c:layout>
          <c:tx>
            <c:rich>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fld id="{933B9A5A-AD45-4DA3-A8EB-6F0B53C97393}" type="CATEGORYNAME">
                  <a:rPr lang="en-US" sz="1400" baseline="0"/>
                  <a:pPr>
                    <a:defRPr sz="1400" b="1" i="0" u="none" strike="noStrike" kern="1200" spc="0" baseline="0">
                      <a:solidFill>
                        <a:schemeClr val="accent1"/>
                      </a:solidFill>
                      <a:latin typeface="+mn-lt"/>
                      <a:ea typeface="+mn-ea"/>
                      <a:cs typeface="+mn-cs"/>
                    </a:defRPr>
                  </a:pPr>
                  <a:t>[CATEGORY NAME]</a:t>
                </a:fld>
                <a:r>
                  <a:rPr lang="en-US" sz="1400" baseline="0"/>
                  <a:t>
</a:t>
                </a:r>
                <a:fld id="{B4B49799-C6E6-428E-BD8F-F5F1370B01B4}" type="PERCENTAGE">
                  <a:rPr lang="en-US" sz="1400" baseline="0"/>
                  <a:pPr>
                    <a:defRPr sz="1400" b="1" i="0" u="none" strike="noStrike" kern="1200" spc="0" baseline="0">
                      <a:solidFill>
                        <a:schemeClr val="accent1"/>
                      </a:solidFill>
                      <a:latin typeface="+mn-lt"/>
                      <a:ea typeface="+mn-ea"/>
                      <a:cs typeface="+mn-cs"/>
                    </a:defRPr>
                  </a:pPr>
                  <a:t>[PERCENTAGE]</a:t>
                </a:fld>
                <a:endParaRPr lang="en-US" sz="1400" baseline="0"/>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11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2.2099451786652704E-2"/>
              <c:y val="5.5226841611716787E-2"/>
            </c:manualLayout>
          </c:layout>
          <c:tx>
            <c:rich>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fld id="{518F909B-CD09-4781-A2B1-8EB8E807434D}" type="CATEGORYNAME">
                  <a:rPr lang="en-US">
                    <a:solidFill>
                      <a:schemeClr val="accent4">
                        <a:lumMod val="50000"/>
                      </a:schemeClr>
                    </a:solidFill>
                  </a:rPr>
                  <a:pPr>
                    <a:defRPr sz="1400" b="1" i="0" u="none" strike="noStrike" kern="1200" spc="0" baseline="0">
                      <a:solidFill>
                        <a:schemeClr val="accent1"/>
                      </a:solidFill>
                      <a:latin typeface="+mn-lt"/>
                      <a:ea typeface="+mn-ea"/>
                      <a:cs typeface="+mn-cs"/>
                    </a:defRPr>
                  </a:pPr>
                  <a:t>[CATEGORY NAME]</a:t>
                </a:fld>
                <a:r>
                  <a:rPr lang="en-US" baseline="0"/>
                  <a:t>
</a:t>
                </a:r>
                <a:fld id="{25421EEB-A773-43AF-8EF5-BD6751433FC9}" type="PERCENTAGE">
                  <a:rPr lang="en-US" baseline="0">
                    <a:solidFill>
                      <a:schemeClr val="accent4">
                        <a:lumMod val="50000"/>
                      </a:schemeClr>
                    </a:solidFill>
                  </a:rPr>
                  <a:pPr>
                    <a:defRPr sz="1400" b="1" i="0" u="none" strike="noStrike" kern="1200" spc="0" baseline="0">
                      <a:solidFill>
                        <a:schemeClr val="accent1"/>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11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7188462500729881"/>
              <c:y val="9.0729811219248974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1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26273792679687102"/>
              <c:y val="0.74492094765284367"/>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1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9462830578216786"/>
              <c:y val="0.74492079234676489"/>
            </c:manualLayout>
          </c:layout>
          <c:spPr>
            <a:noFill/>
            <a:ln>
              <a:noFill/>
            </a:ln>
            <a:effectLst/>
          </c:spPr>
          <c:txPr>
            <a:bodyPr rot="0" spcFirstLastPara="1" vertOverflow="ellipsis" vert="horz" wrap="square" lIns="38100" tIns="19050" rIns="38100" bIns="19050" anchor="ctr" anchorCtr="1">
              <a:no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1973003479841935"/>
                  <c:h val="0.15096651632002867"/>
                </c:manualLayout>
              </c15:layout>
            </c:ext>
          </c:extLst>
        </c:dLbl>
      </c:pivotFmt>
      <c:pivotFmt>
        <c:idx val="119"/>
        <c:dLbl>
          <c:idx val="0"/>
          <c:dLblPos val="in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2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1049725893326352E-2"/>
              <c:y val="2.7613576111937158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9026409908288242"/>
                  <c:h val="0.21408290673341926"/>
                </c:manualLayout>
              </c15:layout>
            </c:ext>
          </c:extLst>
        </c:dLbl>
      </c:pivotFmt>
      <c:pivotFmt>
        <c:idx val="121"/>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9889506607987434"/>
              <c:y val="-1.9725425064972299E-3"/>
            </c:manualLayout>
          </c:layout>
          <c:spPr>
            <a:noFill/>
            <a:ln>
              <a:noFill/>
            </a:ln>
            <a:effectLst/>
          </c:spPr>
          <c:txPr>
            <a:bodyPr rot="0" spcFirstLastPara="1" vertOverflow="ellipsis" vert="horz" wrap="square" lIns="38100" tIns="19050" rIns="38100" bIns="19050" anchor="ctr" anchorCtr="1">
              <a:no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079809376277294"/>
                  <c:h val="0.18646948592756085"/>
                </c:manualLayout>
              </c15:layout>
            </c:ext>
          </c:extLst>
        </c:dLbl>
      </c:pivotFmt>
      <c:pivotFmt>
        <c:idx val="122"/>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9398407679395152"/>
              <c:y val="0.75546094999485935"/>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23"/>
        <c:dLbl>
          <c:idx val="0"/>
          <c:dLblPos val="in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24"/>
        <c:dLbl>
          <c:idx val="0"/>
          <c:dLblPos val="in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25"/>
        <c:spPr>
          <a:solidFill>
            <a:schemeClr val="accent5">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21853902322356564"/>
              <c:y val="3.5502969607532221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2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2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30939232501313785"/>
              <c:y val="0.75712024014047119"/>
            </c:manualLayout>
          </c:layout>
          <c:spPr>
            <a:noFill/>
            <a:ln>
              <a:noFill/>
            </a:ln>
            <a:effectLst/>
          </c:spPr>
          <c:txPr>
            <a:bodyPr rot="0" spcFirstLastPara="1" vertOverflow="ellipsis" vert="horz" wrap="square" lIns="38100" tIns="19050" rIns="38100" bIns="19050" anchor="ctr" anchorCtr="1">
              <a:no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567234730206877"/>
                  <c:h val="0.14702174191919176"/>
                </c:manualLayout>
              </c15:layout>
            </c:ext>
          </c:extLst>
        </c:dLbl>
      </c:pivotFmt>
      <c:pivotFmt>
        <c:idx val="12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2277473214807058E-2"/>
              <c:y val="-0.16962529923598735"/>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2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24022123426694983"/>
              <c:y val="0.11638171625020306"/>
            </c:manualLayout>
          </c:layout>
          <c:tx>
            <c:rich>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fld id="{933B9A5A-AD45-4DA3-A8EB-6F0B53C97393}" type="CATEGORYNAME">
                  <a:rPr lang="en-US" sz="1400" baseline="0"/>
                  <a:pPr>
                    <a:defRPr sz="1400" b="1" i="0" u="none" strike="noStrike" kern="1200" spc="0" baseline="0">
                      <a:solidFill>
                        <a:schemeClr val="accent1"/>
                      </a:solidFill>
                      <a:latin typeface="+mn-lt"/>
                      <a:ea typeface="+mn-ea"/>
                      <a:cs typeface="+mn-cs"/>
                    </a:defRPr>
                  </a:pPr>
                  <a:t>[CATEGORY NAME]</a:t>
                </a:fld>
                <a:r>
                  <a:rPr lang="en-US" sz="1400" baseline="0"/>
                  <a:t>
</a:t>
                </a:r>
                <a:fld id="{B4B49799-C6E6-428E-BD8F-F5F1370B01B4}" type="PERCENTAGE">
                  <a:rPr lang="en-US" sz="1400" baseline="0"/>
                  <a:pPr>
                    <a:defRPr sz="1400" b="1" i="0" u="none" strike="noStrike" kern="1200" spc="0" baseline="0">
                      <a:solidFill>
                        <a:schemeClr val="accent1"/>
                      </a:solidFill>
                      <a:latin typeface="+mn-lt"/>
                      <a:ea typeface="+mn-ea"/>
                      <a:cs typeface="+mn-cs"/>
                    </a:defRPr>
                  </a:pPr>
                  <a:t>[PERCENTAGE]</a:t>
                </a:fld>
                <a:endParaRPr lang="en-US" sz="1400" baseline="0"/>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13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2.2099451786652704E-2"/>
              <c:y val="5.5226841611716787E-2"/>
            </c:manualLayout>
          </c:layout>
          <c:tx>
            <c:rich>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fld id="{518F909B-CD09-4781-A2B1-8EB8E807434D}" type="CATEGORYNAME">
                  <a:rPr lang="en-US">
                    <a:solidFill>
                      <a:schemeClr val="accent4">
                        <a:lumMod val="50000"/>
                      </a:schemeClr>
                    </a:solidFill>
                  </a:rPr>
                  <a:pPr>
                    <a:defRPr sz="1400" b="1" i="0" u="none" strike="noStrike" kern="1200" spc="0" baseline="0">
                      <a:solidFill>
                        <a:schemeClr val="accent1"/>
                      </a:solidFill>
                      <a:latin typeface="+mn-lt"/>
                      <a:ea typeface="+mn-ea"/>
                      <a:cs typeface="+mn-cs"/>
                    </a:defRPr>
                  </a:pPr>
                  <a:t>[CATEGORY NAME]</a:t>
                </a:fld>
                <a:r>
                  <a:rPr lang="en-US" baseline="0"/>
                  <a:t>
</a:t>
                </a:r>
                <a:fld id="{25421EEB-A773-43AF-8EF5-BD6751433FC9}" type="PERCENTAGE">
                  <a:rPr lang="en-US" baseline="0">
                    <a:solidFill>
                      <a:schemeClr val="accent4">
                        <a:lumMod val="50000"/>
                      </a:schemeClr>
                    </a:solidFill>
                  </a:rPr>
                  <a:pPr>
                    <a:defRPr sz="1400" b="1" i="0" u="none" strike="noStrike" kern="1200" spc="0" baseline="0">
                      <a:solidFill>
                        <a:schemeClr val="accent1"/>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13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7188462500729881"/>
              <c:y val="9.0729811219248974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3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26273792679687102"/>
              <c:y val="0.74492094765284367"/>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3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9462830578216786"/>
              <c:y val="0.74492079234676489"/>
            </c:manualLayout>
          </c:layout>
          <c:spPr>
            <a:noFill/>
            <a:ln>
              <a:noFill/>
            </a:ln>
            <a:effectLst/>
          </c:spPr>
          <c:txPr>
            <a:bodyPr rot="0" spcFirstLastPara="1" vertOverflow="ellipsis" vert="horz" wrap="square" lIns="38100" tIns="19050" rIns="38100" bIns="19050" anchor="ctr" anchorCtr="1">
              <a:no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1973003479841935"/>
                  <c:h val="0.15096651632002867"/>
                </c:manualLayout>
              </c15:layout>
            </c:ext>
          </c:extLst>
        </c:dLbl>
      </c:pivotFmt>
      <c:pivotFmt>
        <c:idx val="13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1049725893326352E-2"/>
              <c:y val="2.7613576111937158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9026409908288242"/>
                  <c:h val="0.21408290673341926"/>
                </c:manualLayout>
              </c15:layout>
            </c:ext>
          </c:extLst>
        </c:dLbl>
      </c:pivotFmt>
      <c:pivotFmt>
        <c:idx val="13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9889506607987434"/>
              <c:y val="-1.9725425064972299E-3"/>
            </c:manualLayout>
          </c:layout>
          <c:spPr>
            <a:noFill/>
            <a:ln>
              <a:noFill/>
            </a:ln>
            <a:effectLst/>
          </c:spPr>
          <c:txPr>
            <a:bodyPr rot="0" spcFirstLastPara="1" vertOverflow="ellipsis" vert="horz" wrap="square" lIns="38100" tIns="19050" rIns="38100" bIns="19050" anchor="ctr" anchorCtr="1">
              <a:no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079809376277294"/>
                  <c:h val="0.18646948592756085"/>
                </c:manualLayout>
              </c15:layout>
            </c:ext>
          </c:extLst>
        </c:dLbl>
      </c:pivotFmt>
      <c:pivotFmt>
        <c:idx val="13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9398407679395152"/>
              <c:y val="0.75546094999485935"/>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3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21853902322356564"/>
              <c:y val="3.5502969607532221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3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3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30939232501313785"/>
              <c:y val="0.75712024014047119"/>
            </c:manualLayout>
          </c:layout>
          <c:spPr>
            <a:noFill/>
            <a:ln>
              <a:noFill/>
            </a:ln>
            <a:effectLst/>
          </c:spPr>
          <c:txPr>
            <a:bodyPr rot="0" spcFirstLastPara="1" vertOverflow="ellipsis" vert="horz" wrap="square" lIns="38100" tIns="19050" rIns="38100" bIns="19050" anchor="ctr" anchorCtr="1">
              <a:no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567234730206877"/>
                  <c:h val="0.14702174191919176"/>
                </c:manualLayout>
              </c15:layout>
            </c:ext>
          </c:extLst>
        </c:dLbl>
      </c:pivotFmt>
      <c:pivotFmt>
        <c:idx val="14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2277473214807058E-2"/>
              <c:y val="-0.16962529923598735"/>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4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24022123426694983"/>
              <c:y val="0.11638171625020306"/>
            </c:manualLayout>
          </c:layout>
          <c:tx>
            <c:rich>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fld id="{933B9A5A-AD45-4DA3-A8EB-6F0B53C97393}" type="CATEGORYNAME">
                  <a:rPr lang="en-US" sz="1400" baseline="0"/>
                  <a:pPr>
                    <a:defRPr sz="1400" b="1" i="0" u="none" strike="noStrike" kern="1200" spc="0" baseline="0">
                      <a:solidFill>
                        <a:schemeClr val="accent1"/>
                      </a:solidFill>
                      <a:latin typeface="+mn-lt"/>
                      <a:ea typeface="+mn-ea"/>
                      <a:cs typeface="+mn-cs"/>
                    </a:defRPr>
                  </a:pPr>
                  <a:t>[CATEGORY NAME]</a:t>
                </a:fld>
                <a:r>
                  <a:rPr lang="en-US" sz="1400" baseline="0"/>
                  <a:t>
</a:t>
                </a:r>
                <a:fld id="{B4B49799-C6E6-428E-BD8F-F5F1370B01B4}" type="PERCENTAGE">
                  <a:rPr lang="en-US" sz="1400" baseline="0"/>
                  <a:pPr>
                    <a:defRPr sz="1400" b="1" i="0" u="none" strike="noStrike" kern="1200" spc="0" baseline="0">
                      <a:solidFill>
                        <a:schemeClr val="accent1"/>
                      </a:solidFill>
                      <a:latin typeface="+mn-lt"/>
                      <a:ea typeface="+mn-ea"/>
                      <a:cs typeface="+mn-cs"/>
                    </a:defRPr>
                  </a:pPr>
                  <a:t>[PERCENTAGE]</a:t>
                </a:fld>
                <a:endParaRPr lang="en-US" sz="1400" baseline="0"/>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14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2.2099451786652704E-2"/>
              <c:y val="5.5226841611716787E-2"/>
            </c:manualLayout>
          </c:layout>
          <c:tx>
            <c:rich>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fld id="{518F909B-CD09-4781-A2B1-8EB8E807434D}" type="CATEGORYNAME">
                  <a:rPr lang="en-US">
                    <a:solidFill>
                      <a:schemeClr val="accent4">
                        <a:lumMod val="50000"/>
                      </a:schemeClr>
                    </a:solidFill>
                  </a:rPr>
                  <a:pPr>
                    <a:defRPr sz="1400" b="1" i="0" u="none" strike="noStrike" kern="1200" spc="0" baseline="0">
                      <a:solidFill>
                        <a:schemeClr val="accent1"/>
                      </a:solidFill>
                      <a:latin typeface="+mn-lt"/>
                      <a:ea typeface="+mn-ea"/>
                      <a:cs typeface="+mn-cs"/>
                    </a:defRPr>
                  </a:pPr>
                  <a:t>[CATEGORY NAME]</a:t>
                </a:fld>
                <a:r>
                  <a:rPr lang="en-US" baseline="0"/>
                  <a:t>
</a:t>
                </a:r>
                <a:fld id="{25421EEB-A773-43AF-8EF5-BD6751433FC9}" type="PERCENTAGE">
                  <a:rPr lang="en-US" baseline="0">
                    <a:solidFill>
                      <a:schemeClr val="accent4">
                        <a:lumMod val="50000"/>
                      </a:schemeClr>
                    </a:solidFill>
                  </a:rPr>
                  <a:pPr>
                    <a:defRPr sz="1400" b="1" i="0" u="none" strike="noStrike" kern="1200" spc="0" baseline="0">
                      <a:solidFill>
                        <a:schemeClr val="accent1"/>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14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7188462500729881"/>
              <c:y val="9.0729811219248974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4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26273792679687102"/>
              <c:y val="0.74492094765284367"/>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4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9462830578216786"/>
              <c:y val="0.74492079234676489"/>
            </c:manualLayout>
          </c:layout>
          <c:spPr>
            <a:noFill/>
            <a:ln>
              <a:noFill/>
            </a:ln>
            <a:effectLst/>
          </c:spPr>
          <c:txPr>
            <a:bodyPr rot="0" spcFirstLastPara="1" vertOverflow="ellipsis" vert="horz" wrap="square" lIns="38100" tIns="19050" rIns="38100" bIns="19050" anchor="ctr" anchorCtr="1">
              <a:no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1973003479841935"/>
                  <c:h val="0.15096651632002867"/>
                </c:manualLayout>
              </c15:layout>
            </c:ext>
          </c:extLst>
        </c:dLbl>
      </c:pivotFmt>
      <c:pivotFmt>
        <c:idx val="14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1049725893326352E-2"/>
              <c:y val="2.7613576111937158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9026409908288242"/>
                  <c:h val="0.21408290673341926"/>
                </c:manualLayout>
              </c15:layout>
            </c:ext>
          </c:extLst>
        </c:dLbl>
      </c:pivotFmt>
      <c:pivotFmt>
        <c:idx val="14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9889506607987434"/>
              <c:y val="-1.9725425064972299E-3"/>
            </c:manualLayout>
          </c:layout>
          <c:spPr>
            <a:noFill/>
            <a:ln>
              <a:noFill/>
            </a:ln>
            <a:effectLst/>
          </c:spPr>
          <c:txPr>
            <a:bodyPr rot="0" spcFirstLastPara="1" vertOverflow="ellipsis" vert="horz" wrap="square" lIns="38100" tIns="19050" rIns="38100" bIns="19050" anchor="ctr" anchorCtr="1">
              <a:no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079809376277294"/>
                  <c:h val="0.18646948592756085"/>
                </c:manualLayout>
              </c15:layout>
            </c:ext>
          </c:extLst>
        </c:dLbl>
      </c:pivotFmt>
      <c:pivotFmt>
        <c:idx val="14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9398407679395152"/>
              <c:y val="0.75546094999485935"/>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4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21853902322356564"/>
              <c:y val="3.5502969607532221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7790812737791456"/>
          <c:y val="0.23606989891748553"/>
          <c:w val="0.68101616488859207"/>
          <c:h val="0.65409298299181007"/>
        </c:manualLayout>
      </c:layout>
      <c:pie3DChart>
        <c:varyColors val="1"/>
        <c:ser>
          <c:idx val="0"/>
          <c:order val="0"/>
          <c:tx>
            <c:strRef>
              <c:f>'UOF Pie Table'!$B$4</c:f>
              <c:strCache>
                <c:ptCount val="1"/>
                <c:pt idx="0">
                  <c:v>Total</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45C0-4EA0-BE45-D56969E5947B}"/>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45C0-4EA0-BE45-D56969E5947B}"/>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45C0-4EA0-BE45-D56969E5947B}"/>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45C0-4EA0-BE45-D56969E5947B}"/>
              </c:ext>
            </c:extLst>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45C0-4EA0-BE45-D56969E5947B}"/>
              </c:ext>
            </c:extLst>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B-45C0-4EA0-BE45-D56969E5947B}"/>
              </c:ext>
            </c:extLst>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D-45C0-4EA0-BE45-D56969E5947B}"/>
              </c:ext>
            </c:extLst>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F-45C0-4EA0-BE45-D56969E5947B}"/>
              </c:ext>
            </c:extLst>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1-45C0-4EA0-BE45-D56969E5947B}"/>
              </c:ext>
            </c:extLst>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3-45C0-4EA0-BE45-D56969E5947B}"/>
              </c:ext>
            </c:extLst>
          </c:dPt>
          <c:dPt>
            <c:idx val="10"/>
            <c:bubble3D val="0"/>
            <c:spPr>
              <a:solidFill>
                <a:schemeClr val="accent5">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5-45C0-4EA0-BE45-D56969E5947B}"/>
              </c:ext>
            </c:extLst>
          </c:dPt>
          <c:dPt>
            <c:idx val="11"/>
            <c:bubble3D val="0"/>
            <c:spPr>
              <a:solidFill>
                <a:schemeClr val="accent6">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7-45C0-4EA0-BE45-D56969E5947B}"/>
              </c:ext>
            </c:extLst>
          </c:dPt>
          <c:dPt>
            <c:idx val="12"/>
            <c:bubble3D val="0"/>
            <c:spPr>
              <a:solidFill>
                <a:schemeClr val="accent1">
                  <a:lumMod val="80000"/>
                  <a:lumOff val="2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9-45C0-4EA0-BE45-D56969E5947B}"/>
              </c:ext>
            </c:extLst>
          </c:dPt>
          <c:dPt>
            <c:idx val="13"/>
            <c:bubble3D val="0"/>
            <c:spPr>
              <a:solidFill>
                <a:schemeClr val="accent2">
                  <a:lumMod val="80000"/>
                  <a:lumOff val="2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B-45C0-4EA0-BE45-D56969E5947B}"/>
              </c:ext>
            </c:extLst>
          </c:dPt>
          <c:dLbls>
            <c:dLbl>
              <c:idx val="0"/>
              <c:layout>
                <c:manualLayout>
                  <c:x val="0.32753204973317768"/>
                  <c:y val="0.75712009437792538"/>
                </c:manualLayout>
              </c:layout>
              <c:spPr>
                <a:noFill/>
                <a:ln>
                  <a:noFill/>
                </a:ln>
                <a:effectLst/>
              </c:spPr>
              <c:txPr>
                <a:bodyPr rot="0" spcFirstLastPara="1" vertOverflow="ellipsis" vert="horz" wrap="square" lIns="38100" tIns="19050" rIns="38100" bIns="19050" anchor="ctr" anchorCtr="1">
                  <a:no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567234730206877"/>
                      <c:h val="0.14702174191919176"/>
                    </c:manualLayout>
                  </c15:layout>
                </c:ext>
                <c:ext xmlns:c16="http://schemas.microsoft.com/office/drawing/2014/chart" uri="{C3380CC4-5D6E-409C-BE32-E72D297353CC}">
                  <c16:uniqueId val="{00000001-45C0-4EA0-BE45-D56969E5947B}"/>
                </c:ext>
              </c:extLst>
            </c:dLbl>
            <c:dLbl>
              <c:idx val="1"/>
              <c:layout>
                <c:manualLayout>
                  <c:x val="1.2277473214807058E-2"/>
                  <c:y val="-0.16962529923598735"/>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45C0-4EA0-BE45-D56969E5947B}"/>
                </c:ext>
              </c:extLst>
            </c:dLbl>
            <c:dLbl>
              <c:idx val="2"/>
              <c:delete val="1"/>
              <c:extLst>
                <c:ext xmlns:c15="http://schemas.microsoft.com/office/drawing/2012/chart" uri="{CE6537A1-D6FC-4f65-9D91-7224C49458BB}"/>
                <c:ext xmlns:c16="http://schemas.microsoft.com/office/drawing/2014/chart" uri="{C3380CC4-5D6E-409C-BE32-E72D297353CC}">
                  <c16:uniqueId val="{00000005-45C0-4EA0-BE45-D56969E5947B}"/>
                </c:ext>
              </c:extLst>
            </c:dLbl>
            <c:dLbl>
              <c:idx val="3"/>
              <c:layout>
                <c:manualLayout>
                  <c:x val="-2.2099451786652704E-2"/>
                  <c:y val="5.5226841611716787E-2"/>
                </c:manualLayout>
              </c:layout>
              <c:tx>
                <c:rich>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r>
                      <a:rPr lang="en-US" dirty="0" smtClean="0">
                        <a:solidFill>
                          <a:schemeClr val="accent4">
                            <a:lumMod val="50000"/>
                          </a:schemeClr>
                        </a:solidFill>
                      </a:rPr>
                      <a:t>Control</a:t>
                    </a:r>
                    <a:r>
                      <a:rPr lang="en-US" baseline="0" dirty="0" smtClean="0">
                        <a:solidFill>
                          <a:schemeClr val="accent4">
                            <a:lumMod val="50000"/>
                          </a:schemeClr>
                        </a:solidFill>
                      </a:rPr>
                      <a:t> Tactics</a:t>
                    </a:r>
                    <a:r>
                      <a:rPr lang="en-US" baseline="0" dirty="0"/>
                      <a:t>
</a:t>
                    </a:r>
                    <a:fld id="{25421EEB-A773-43AF-8EF5-BD6751433FC9}" type="PERCENTAGE">
                      <a:rPr lang="en-US" baseline="0">
                        <a:solidFill>
                          <a:schemeClr val="accent4">
                            <a:lumMod val="50000"/>
                          </a:schemeClr>
                        </a:solidFill>
                      </a:rPr>
                      <a:pPr>
                        <a:defRPr sz="14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45C0-4EA0-BE45-D56969E5947B}"/>
                </c:ext>
              </c:extLst>
            </c:dLbl>
            <c:dLbl>
              <c:idx val="4"/>
              <c:layout>
                <c:manualLayout>
                  <c:x val="-0.17188462500729881"/>
                  <c:y val="9.0729811219248974E-2"/>
                </c:manualLayout>
              </c:layout>
              <c:tx>
                <c:rich>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r>
                      <a:rPr lang="en-US" dirty="0" smtClean="0"/>
                      <a:t>Impact Tools</a:t>
                    </a:r>
                    <a:r>
                      <a:rPr lang="en-US" baseline="0" dirty="0"/>
                      <a:t>
</a:t>
                    </a:r>
                    <a:fld id="{44C88AAA-A853-4AE8-9B67-469A451BB585}" type="PERCENTAGE">
                      <a:rPr lang="en-US" baseline="0" dirty="0"/>
                      <a:pPr>
                        <a:defRPr sz="14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45C0-4EA0-BE45-D56969E5947B}"/>
                </c:ext>
              </c:extLst>
            </c:dLbl>
            <c:dLbl>
              <c:idx val="5"/>
              <c:layout>
                <c:manualLayout>
                  <c:x val="0.27483105940695646"/>
                  <c:y val="0.74492098146913954"/>
                </c:manualLayout>
              </c:layout>
              <c:tx>
                <c:rich>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r>
                      <a:rPr lang="en-US" baseline="0" dirty="0" smtClean="0"/>
                      <a:t>Deadly Force</a:t>
                    </a:r>
                    <a:r>
                      <a:rPr lang="en-US" baseline="0" dirty="0"/>
                      <a:t>
</a:t>
                    </a:r>
                    <a:fld id="{8746E00D-9584-4A26-BCAB-FFCDE741EC74}" type="PERCENTAGE">
                      <a:rPr lang="en-US" baseline="0"/>
                      <a:pPr>
                        <a:defRPr sz="14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B-45C0-4EA0-BE45-D56969E5947B}"/>
                </c:ext>
              </c:extLst>
            </c:dLbl>
            <c:dLbl>
              <c:idx val="6"/>
              <c:layout>
                <c:manualLayout>
                  <c:x val="-0.20823310290551397"/>
                  <c:y val="0.74492067504730375"/>
                </c:manualLayout>
              </c:layout>
              <c:spPr>
                <a:noFill/>
                <a:ln>
                  <a:noFill/>
                </a:ln>
                <a:effectLst/>
              </c:spPr>
              <c:txPr>
                <a:bodyPr rot="0" spcFirstLastPara="1" vertOverflow="ellipsis" vert="horz" wrap="square" lIns="38100" tIns="19050" rIns="38100" bIns="19050" anchor="ctr" anchorCtr="1">
                  <a:noAutofit/>
                </a:bodyPr>
                <a:lstStyle/>
                <a:p>
                  <a:pPr>
                    <a:defRPr sz="1400" b="1" i="0" u="none" strike="noStrike" kern="1200" spc="0" baseline="0">
                      <a:solidFill>
                        <a:schemeClr val="accent1">
                          <a:lumMod val="60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1973003479841935"/>
                      <c:h val="0.15096651632002867"/>
                    </c:manualLayout>
                  </c15:layout>
                </c:ext>
                <c:ext xmlns:c16="http://schemas.microsoft.com/office/drawing/2014/chart" uri="{C3380CC4-5D6E-409C-BE32-E72D297353CC}">
                  <c16:uniqueId val="{0000000D-45C0-4EA0-BE45-D56969E5947B}"/>
                </c:ext>
              </c:extLst>
            </c:dLbl>
            <c:dLbl>
              <c:idx val="7"/>
              <c:layout>
                <c:manualLayout>
                  <c:x val="-1.1049725893326352E-2"/>
                  <c:y val="2.7613576111937158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2">
                          <a:lumMod val="60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9026409908288242"/>
                      <c:h val="0.21408290673341926"/>
                    </c:manualLayout>
                  </c15:layout>
                </c:ext>
                <c:ext xmlns:c16="http://schemas.microsoft.com/office/drawing/2014/chart" uri="{C3380CC4-5D6E-409C-BE32-E72D297353CC}">
                  <c16:uniqueId val="{0000000F-45C0-4EA0-BE45-D56969E5947B}"/>
                </c:ext>
              </c:extLst>
            </c:dLbl>
            <c:dLbl>
              <c:idx val="8"/>
              <c:layout>
                <c:manualLayout>
                  <c:x val="0.19889506607987434"/>
                  <c:y val="-1.9725425064972299E-3"/>
                </c:manualLayout>
              </c:layout>
              <c:spPr>
                <a:noFill/>
                <a:ln>
                  <a:noFill/>
                </a:ln>
                <a:effectLst/>
              </c:spPr>
              <c:txPr>
                <a:bodyPr rot="0" spcFirstLastPara="1" vertOverflow="ellipsis" vert="horz" wrap="square" lIns="38100" tIns="19050" rIns="38100" bIns="19050" anchor="ctr" anchorCtr="1">
                  <a:noAutofit/>
                </a:bodyPr>
                <a:lstStyle/>
                <a:p>
                  <a:pPr>
                    <a:defRPr sz="1400" b="1" i="0" u="none" strike="noStrike" kern="1200" spc="0" baseline="0">
                      <a:solidFill>
                        <a:schemeClr val="accent3">
                          <a:lumMod val="60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079809376277294"/>
                      <c:h val="0.18646948592756085"/>
                    </c:manualLayout>
                  </c15:layout>
                </c:ext>
                <c:ext xmlns:c16="http://schemas.microsoft.com/office/drawing/2014/chart" uri="{C3380CC4-5D6E-409C-BE32-E72D297353CC}">
                  <c16:uniqueId val="{00000011-45C0-4EA0-BE45-D56969E5947B}"/>
                </c:ext>
              </c:extLst>
            </c:dLbl>
            <c:dLbl>
              <c:idx val="9"/>
              <c:layout>
                <c:manualLayout>
                  <c:x val="-0.19398407679395152"/>
                  <c:y val="0.75546094999485935"/>
                </c:manualLayout>
              </c:layout>
              <c:tx>
                <c:rich>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r>
                      <a:rPr lang="en-US" baseline="0" dirty="0" smtClean="0"/>
                      <a:t>40mm Discharge</a:t>
                    </a:r>
                    <a:r>
                      <a:rPr lang="en-US" baseline="0" dirty="0"/>
                      <a:t>
</a:t>
                    </a:r>
                    <a:fld id="{7C22CA86-0F4B-4F0A-95CD-B4BFD61656E9}" type="PERCENTAGE">
                      <a:rPr lang="en-US" baseline="0"/>
                      <a:pPr>
                        <a:defRPr sz="14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3-45C0-4EA0-BE45-D56969E5947B}"/>
                </c:ext>
              </c:extLst>
            </c:dLbl>
            <c:dLbl>
              <c:idx val="10"/>
              <c:layout>
                <c:manualLayout>
                  <c:x val="0.21853902322356564"/>
                  <c:y val="3.5502969607532221E-2"/>
                </c:manualLayout>
              </c:layout>
              <c:tx>
                <c:rich>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r>
                      <a:rPr lang="en-US" dirty="0" smtClean="0"/>
                      <a:t>40mm</a:t>
                    </a:r>
                    <a:r>
                      <a:rPr lang="en-US" baseline="0" dirty="0" smtClean="0"/>
                      <a:t> Displayed</a:t>
                    </a:r>
                    <a:r>
                      <a:rPr lang="en-US" baseline="0" dirty="0"/>
                      <a:t>
</a:t>
                    </a:r>
                    <a:fld id="{E9A0C6E9-7B3E-4B59-8936-671BEB043FB6}" type="PERCENTAGE">
                      <a:rPr lang="en-US" baseline="0"/>
                      <a:pPr>
                        <a:defRPr sz="14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5-45C0-4EA0-BE45-D56969E5947B}"/>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extLst>
          </c:dLbls>
          <c:cat>
            <c:strRef>
              <c:f>'UOF Pie Table'!$A$5:$A$16</c:f>
              <c:strCache>
                <c:ptCount val="11"/>
                <c:pt idx="0">
                  <c:v>Firearm Discharge</c:v>
                </c:pt>
                <c:pt idx="1">
                  <c:v>Firearm Display</c:v>
                </c:pt>
                <c:pt idx="2">
                  <c:v>Impact</c:v>
                </c:pt>
                <c:pt idx="3">
                  <c:v>Level 1</c:v>
                </c:pt>
                <c:pt idx="4">
                  <c:v>Level 2</c:v>
                </c:pt>
                <c:pt idx="5">
                  <c:v>Level 3</c:v>
                </c:pt>
                <c:pt idx="6">
                  <c:v>OC Discharge</c:v>
                </c:pt>
                <c:pt idx="7">
                  <c:v>Taser Discharge</c:v>
                </c:pt>
                <c:pt idx="8">
                  <c:v>Taser Displayed</c:v>
                </c:pt>
                <c:pt idx="9">
                  <c:v>Vehicle</c:v>
                </c:pt>
                <c:pt idx="10">
                  <c:v>40 mm Displayed</c:v>
                </c:pt>
              </c:strCache>
            </c:strRef>
          </c:cat>
          <c:val>
            <c:numRef>
              <c:f>'UOF Pie Table'!$B$5:$B$16</c:f>
              <c:numCache>
                <c:formatCode>General</c:formatCode>
                <c:ptCount val="11"/>
                <c:pt idx="0">
                  <c:v>0</c:v>
                </c:pt>
                <c:pt idx="1">
                  <c:v>175</c:v>
                </c:pt>
                <c:pt idx="2">
                  <c:v>0</c:v>
                </c:pt>
                <c:pt idx="3">
                  <c:v>88</c:v>
                </c:pt>
                <c:pt idx="4">
                  <c:v>4</c:v>
                </c:pt>
                <c:pt idx="5">
                  <c:v>0</c:v>
                </c:pt>
                <c:pt idx="6">
                  <c:v>0</c:v>
                </c:pt>
                <c:pt idx="7">
                  <c:v>2</c:v>
                </c:pt>
                <c:pt idx="8">
                  <c:v>13</c:v>
                </c:pt>
                <c:pt idx="9">
                  <c:v>0</c:v>
                </c:pt>
                <c:pt idx="10">
                  <c:v>2</c:v>
                </c:pt>
              </c:numCache>
            </c:numRef>
          </c:val>
          <c:extLst>
            <c:ext xmlns:c16="http://schemas.microsoft.com/office/drawing/2014/chart" uri="{C3380CC4-5D6E-409C-BE32-E72D297353CC}">
              <c16:uniqueId val="{0000001C-45C0-4EA0-BE45-D56969E5947B}"/>
            </c:ext>
          </c:extLst>
        </c:ser>
        <c:dLbls>
          <c:dLblPos val="outEnd"/>
          <c:showLegendKey val="0"/>
          <c:showVal val="0"/>
          <c:showCatName val="1"/>
          <c:showSerName val="0"/>
          <c:showPercent val="0"/>
          <c:showBubbleSize val="0"/>
          <c:showLeaderLines val="0"/>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3 (version 1).xlsb]Sheet5!PivotTable1</c:name>
    <c:fmtId val="5"/>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square"/>
          <c:size val="6"/>
          <c:spPr>
            <a:solidFill>
              <a:schemeClr val="accent2"/>
            </a:solidFill>
            <a:ln w="9525">
              <a:solidFill>
                <a:schemeClr val="accent2"/>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12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12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12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12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12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12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12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12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Sheet5!$B$3:$B$4</c:f>
              <c:strCache>
                <c:ptCount val="1"/>
                <c:pt idx="0">
                  <c:v>Female</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2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Sheet5!$A$5:$A$10</c:f>
              <c:strCache>
                <c:ptCount val="5"/>
                <c:pt idx="0">
                  <c:v>American Indian</c:v>
                </c:pt>
                <c:pt idx="1">
                  <c:v>Asian</c:v>
                </c:pt>
                <c:pt idx="2">
                  <c:v>Black</c:v>
                </c:pt>
                <c:pt idx="3">
                  <c:v>Unknown</c:v>
                </c:pt>
                <c:pt idx="4">
                  <c:v>White</c:v>
                </c:pt>
              </c:strCache>
            </c:strRef>
          </c:cat>
          <c:val>
            <c:numRef>
              <c:f>Sheet5!$B$5:$B$10</c:f>
              <c:numCache>
                <c:formatCode>General</c:formatCode>
                <c:ptCount val="5"/>
                <c:pt idx="0">
                  <c:v>1</c:v>
                </c:pt>
                <c:pt idx="1">
                  <c:v>3</c:v>
                </c:pt>
                <c:pt idx="2">
                  <c:v>10</c:v>
                </c:pt>
                <c:pt idx="3">
                  <c:v>3</c:v>
                </c:pt>
                <c:pt idx="4">
                  <c:v>24</c:v>
                </c:pt>
              </c:numCache>
            </c:numRef>
          </c:val>
          <c:extLst>
            <c:ext xmlns:c16="http://schemas.microsoft.com/office/drawing/2014/chart" uri="{C3380CC4-5D6E-409C-BE32-E72D297353CC}">
              <c16:uniqueId val="{00000000-16EA-486D-8416-6087D616A33F}"/>
            </c:ext>
          </c:extLst>
        </c:ser>
        <c:ser>
          <c:idx val="1"/>
          <c:order val="1"/>
          <c:tx>
            <c:strRef>
              <c:f>Sheet5!$C$3:$C$4</c:f>
              <c:strCache>
                <c:ptCount val="1"/>
                <c:pt idx="0">
                  <c:v>Male</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2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Sheet5!$A$5:$A$10</c:f>
              <c:strCache>
                <c:ptCount val="5"/>
                <c:pt idx="0">
                  <c:v>American Indian</c:v>
                </c:pt>
                <c:pt idx="1">
                  <c:v>Asian</c:v>
                </c:pt>
                <c:pt idx="2">
                  <c:v>Black</c:v>
                </c:pt>
                <c:pt idx="3">
                  <c:v>Unknown</c:v>
                </c:pt>
                <c:pt idx="4">
                  <c:v>White</c:v>
                </c:pt>
              </c:strCache>
            </c:strRef>
          </c:cat>
          <c:val>
            <c:numRef>
              <c:f>Sheet5!$C$5:$C$10</c:f>
              <c:numCache>
                <c:formatCode>General</c:formatCode>
                <c:ptCount val="5"/>
                <c:pt idx="0">
                  <c:v>4</c:v>
                </c:pt>
                <c:pt idx="1">
                  <c:v>11</c:v>
                </c:pt>
                <c:pt idx="2">
                  <c:v>32</c:v>
                </c:pt>
                <c:pt idx="3">
                  <c:v>4</c:v>
                </c:pt>
                <c:pt idx="4">
                  <c:v>62</c:v>
                </c:pt>
              </c:numCache>
            </c:numRef>
          </c:val>
          <c:extLst>
            <c:ext xmlns:c16="http://schemas.microsoft.com/office/drawing/2014/chart" uri="{C3380CC4-5D6E-409C-BE32-E72D297353CC}">
              <c16:uniqueId val="{00000001-16EA-486D-8416-6087D616A33F}"/>
            </c:ext>
          </c:extLst>
        </c:ser>
        <c:dLbls>
          <c:dLblPos val="outEnd"/>
          <c:showLegendKey val="0"/>
          <c:showVal val="1"/>
          <c:showCatName val="0"/>
          <c:showSerName val="0"/>
          <c:showPercent val="0"/>
          <c:showBubbleSize val="0"/>
        </c:dLbls>
        <c:gapWidth val="444"/>
        <c:overlap val="-90"/>
        <c:axId val="553509824"/>
        <c:axId val="553514416"/>
      </c:barChart>
      <c:catAx>
        <c:axId val="5535098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cap="all" spc="120" normalizeH="0" baseline="0">
                <a:solidFill>
                  <a:schemeClr val="tx1">
                    <a:lumMod val="65000"/>
                    <a:lumOff val="35000"/>
                  </a:schemeClr>
                </a:solidFill>
                <a:latin typeface="Arial Narrow" panose="020B0606020202030204" pitchFamily="34" charset="0"/>
                <a:ea typeface="+mn-ea"/>
                <a:cs typeface="+mn-cs"/>
              </a:defRPr>
            </a:pPr>
            <a:endParaRPr lang="en-US"/>
          </a:p>
        </c:txPr>
        <c:crossAx val="553514416"/>
        <c:crosses val="autoZero"/>
        <c:auto val="1"/>
        <c:lblAlgn val="ctr"/>
        <c:lblOffset val="100"/>
        <c:noMultiLvlLbl val="0"/>
      </c:catAx>
      <c:valAx>
        <c:axId val="553514416"/>
        <c:scaling>
          <c:orientation val="minMax"/>
        </c:scaling>
        <c:delete val="1"/>
        <c:axPos val="l"/>
        <c:numFmt formatCode="General" sourceLinked="1"/>
        <c:majorTickMark val="none"/>
        <c:minorTickMark val="none"/>
        <c:tickLblPos val="nextTo"/>
        <c:crossAx val="553509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[Use of Force Report (version 1).xlsb]2019!PivotTable1</c:name>
    <c:fmtId val="4"/>
  </c:pivotSource>
  <c:chart>
    <c:autoTitleDeleted val="0"/>
    <c:pivotFmts>
      <c:pivotFmt>
        <c:idx val="0"/>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'2019'!$B$4:$B$5</c:f>
              <c:strCache>
                <c:ptCount val="1"/>
                <c:pt idx="0">
                  <c:v>40mm Discharged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'2019'!$A$6:$A$21</c:f>
              <c:multiLvlStrCache>
                <c:ptCount val="10"/>
                <c:lvl>
                  <c:pt idx="0">
                    <c:v>Female</c:v>
                  </c:pt>
                  <c:pt idx="1">
                    <c:v>Male</c:v>
                  </c:pt>
                  <c:pt idx="2">
                    <c:v>Female</c:v>
                  </c:pt>
                  <c:pt idx="3">
                    <c:v>Male</c:v>
                  </c:pt>
                  <c:pt idx="4">
                    <c:v>Female</c:v>
                  </c:pt>
                  <c:pt idx="5">
                    <c:v>Male</c:v>
                  </c:pt>
                  <c:pt idx="6">
                    <c:v>Female</c:v>
                  </c:pt>
                  <c:pt idx="7">
                    <c:v>Male</c:v>
                  </c:pt>
                  <c:pt idx="8">
                    <c:v>Female</c:v>
                  </c:pt>
                  <c:pt idx="9">
                    <c:v>Male</c:v>
                  </c:pt>
                </c:lvl>
                <c:lvl>
                  <c:pt idx="0">
                    <c:v>American Indian</c:v>
                  </c:pt>
                  <c:pt idx="2">
                    <c:v>Asian or Pacific Islander</c:v>
                  </c:pt>
                  <c:pt idx="4">
                    <c:v>Black</c:v>
                  </c:pt>
                  <c:pt idx="6">
                    <c:v>Other</c:v>
                  </c:pt>
                  <c:pt idx="8">
                    <c:v>White</c:v>
                  </c:pt>
                </c:lvl>
              </c:multiLvlStrCache>
            </c:multiLvlStrRef>
          </c:cat>
          <c:val>
            <c:numRef>
              <c:f>'2019'!$B$6:$B$21</c:f>
              <c:numCache>
                <c:formatCode>General</c:formatCode>
                <c:ptCount val="10"/>
                <c:pt idx="0">
                  <c:v>0</c:v>
                </c:pt>
                <c:pt idx="1">
                  <c:v>0</c:v>
                </c:pt>
                <c:pt idx="2">
                  <c:v>0</c:v>
                </c:pt>
                <c:pt idx="3">
                  <c:v>0</c:v>
                </c:pt>
                <c:pt idx="4">
                  <c:v>0</c:v>
                </c:pt>
                <c:pt idx="5">
                  <c:v>0</c:v>
                </c:pt>
                <c:pt idx="6">
                  <c:v>0</c:v>
                </c:pt>
                <c:pt idx="7">
                  <c:v>0</c:v>
                </c:pt>
                <c:pt idx="8">
                  <c:v>0</c:v>
                </c:pt>
                <c:pt idx="9">
                  <c:v>0</c:v>
                </c:pt>
              </c:numCache>
            </c:numRef>
          </c:val>
          <c:extLst>
            <c:ext xmlns:c16="http://schemas.microsoft.com/office/drawing/2014/chart" uri="{C3380CC4-5D6E-409C-BE32-E72D297353CC}">
              <c16:uniqueId val="{00000000-C6EC-44EF-BAFC-CE6E59A98D39}"/>
            </c:ext>
          </c:extLst>
        </c:ser>
        <c:ser>
          <c:idx val="1"/>
          <c:order val="1"/>
          <c:tx>
            <c:strRef>
              <c:f>'2019'!$C$4:$C$5</c:f>
              <c:strCache>
                <c:ptCount val="1"/>
                <c:pt idx="0">
                  <c:v>40mm Displayed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'2019'!$A$6:$A$21</c:f>
              <c:multiLvlStrCache>
                <c:ptCount val="10"/>
                <c:lvl>
                  <c:pt idx="0">
                    <c:v>Female</c:v>
                  </c:pt>
                  <c:pt idx="1">
                    <c:v>Male</c:v>
                  </c:pt>
                  <c:pt idx="2">
                    <c:v>Female</c:v>
                  </c:pt>
                  <c:pt idx="3">
                    <c:v>Male</c:v>
                  </c:pt>
                  <c:pt idx="4">
                    <c:v>Female</c:v>
                  </c:pt>
                  <c:pt idx="5">
                    <c:v>Male</c:v>
                  </c:pt>
                  <c:pt idx="6">
                    <c:v>Female</c:v>
                  </c:pt>
                  <c:pt idx="7">
                    <c:v>Male</c:v>
                  </c:pt>
                  <c:pt idx="8">
                    <c:v>Female</c:v>
                  </c:pt>
                  <c:pt idx="9">
                    <c:v>Male</c:v>
                  </c:pt>
                </c:lvl>
                <c:lvl>
                  <c:pt idx="0">
                    <c:v>American Indian</c:v>
                  </c:pt>
                  <c:pt idx="2">
                    <c:v>Asian or Pacific Islander</c:v>
                  </c:pt>
                  <c:pt idx="4">
                    <c:v>Black</c:v>
                  </c:pt>
                  <c:pt idx="6">
                    <c:v>Other</c:v>
                  </c:pt>
                  <c:pt idx="8">
                    <c:v>White</c:v>
                  </c:pt>
                </c:lvl>
              </c:multiLvlStrCache>
            </c:multiLvlStrRef>
          </c:cat>
          <c:val>
            <c:numRef>
              <c:f>'2019'!$C$6:$C$21</c:f>
              <c:numCache>
                <c:formatCode>General</c:formatCode>
                <c:ptCount val="10"/>
                <c:pt idx="0">
                  <c:v>0</c:v>
                </c:pt>
                <c:pt idx="1">
                  <c:v>0</c:v>
                </c:pt>
                <c:pt idx="2">
                  <c:v>0</c:v>
                </c:pt>
                <c:pt idx="3">
                  <c:v>0</c:v>
                </c:pt>
                <c:pt idx="4">
                  <c:v>0</c:v>
                </c:pt>
                <c:pt idx="5">
                  <c:v>0</c:v>
                </c:pt>
                <c:pt idx="6">
                  <c:v>0</c:v>
                </c:pt>
                <c:pt idx="7">
                  <c:v>0</c:v>
                </c:pt>
                <c:pt idx="8">
                  <c:v>0</c:v>
                </c:pt>
                <c:pt idx="9">
                  <c:v>2</c:v>
                </c:pt>
              </c:numCache>
            </c:numRef>
          </c:val>
          <c:extLst>
            <c:ext xmlns:c16="http://schemas.microsoft.com/office/drawing/2014/chart" uri="{C3380CC4-5D6E-409C-BE32-E72D297353CC}">
              <c16:uniqueId val="{00000001-C6EC-44EF-BAFC-CE6E59A98D39}"/>
            </c:ext>
          </c:extLst>
        </c:ser>
        <c:ser>
          <c:idx val="2"/>
          <c:order val="2"/>
          <c:tx>
            <c:strRef>
              <c:f>'2019'!$D$4:$D$5</c:f>
              <c:strCache>
                <c:ptCount val="1"/>
                <c:pt idx="0">
                  <c:v>Deadly Force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'2019'!$A$6:$A$21</c:f>
              <c:multiLvlStrCache>
                <c:ptCount val="10"/>
                <c:lvl>
                  <c:pt idx="0">
                    <c:v>Female</c:v>
                  </c:pt>
                  <c:pt idx="1">
                    <c:v>Male</c:v>
                  </c:pt>
                  <c:pt idx="2">
                    <c:v>Female</c:v>
                  </c:pt>
                  <c:pt idx="3">
                    <c:v>Male</c:v>
                  </c:pt>
                  <c:pt idx="4">
                    <c:v>Female</c:v>
                  </c:pt>
                  <c:pt idx="5">
                    <c:v>Male</c:v>
                  </c:pt>
                  <c:pt idx="6">
                    <c:v>Female</c:v>
                  </c:pt>
                  <c:pt idx="7">
                    <c:v>Male</c:v>
                  </c:pt>
                  <c:pt idx="8">
                    <c:v>Female</c:v>
                  </c:pt>
                  <c:pt idx="9">
                    <c:v>Male</c:v>
                  </c:pt>
                </c:lvl>
                <c:lvl>
                  <c:pt idx="0">
                    <c:v>American Indian</c:v>
                  </c:pt>
                  <c:pt idx="2">
                    <c:v>Asian or Pacific Islander</c:v>
                  </c:pt>
                  <c:pt idx="4">
                    <c:v>Black</c:v>
                  </c:pt>
                  <c:pt idx="6">
                    <c:v>Other</c:v>
                  </c:pt>
                  <c:pt idx="8">
                    <c:v>White</c:v>
                  </c:pt>
                </c:lvl>
              </c:multiLvlStrCache>
            </c:multiLvlStrRef>
          </c:cat>
          <c:val>
            <c:numRef>
              <c:f>'2019'!$D$6:$D$21</c:f>
              <c:numCache>
                <c:formatCode>General</c:formatCode>
                <c:ptCount val="10"/>
                <c:pt idx="0">
                  <c:v>0</c:v>
                </c:pt>
                <c:pt idx="1">
                  <c:v>0</c:v>
                </c:pt>
                <c:pt idx="2">
                  <c:v>0</c:v>
                </c:pt>
                <c:pt idx="3">
                  <c:v>0</c:v>
                </c:pt>
                <c:pt idx="4">
                  <c:v>0</c:v>
                </c:pt>
                <c:pt idx="5">
                  <c:v>0</c:v>
                </c:pt>
                <c:pt idx="6">
                  <c:v>0</c:v>
                </c:pt>
                <c:pt idx="7">
                  <c:v>0</c:v>
                </c:pt>
                <c:pt idx="8">
                  <c:v>0</c:v>
                </c:pt>
                <c:pt idx="9">
                  <c:v>0</c:v>
                </c:pt>
              </c:numCache>
            </c:numRef>
          </c:val>
          <c:extLst>
            <c:ext xmlns:c16="http://schemas.microsoft.com/office/drawing/2014/chart" uri="{C3380CC4-5D6E-409C-BE32-E72D297353CC}">
              <c16:uniqueId val="{00000002-C6EC-44EF-BAFC-CE6E59A98D39}"/>
            </c:ext>
          </c:extLst>
        </c:ser>
        <c:ser>
          <c:idx val="3"/>
          <c:order val="3"/>
          <c:tx>
            <c:strRef>
              <c:f>'2019'!$E$4:$E$5</c:f>
              <c:strCache>
                <c:ptCount val="1"/>
                <c:pt idx="0">
                  <c:v>Firearm Displayed</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'2019'!$A$6:$A$21</c:f>
              <c:multiLvlStrCache>
                <c:ptCount val="10"/>
                <c:lvl>
                  <c:pt idx="0">
                    <c:v>Female</c:v>
                  </c:pt>
                  <c:pt idx="1">
                    <c:v>Male</c:v>
                  </c:pt>
                  <c:pt idx="2">
                    <c:v>Female</c:v>
                  </c:pt>
                  <c:pt idx="3">
                    <c:v>Male</c:v>
                  </c:pt>
                  <c:pt idx="4">
                    <c:v>Female</c:v>
                  </c:pt>
                  <c:pt idx="5">
                    <c:v>Male</c:v>
                  </c:pt>
                  <c:pt idx="6">
                    <c:v>Female</c:v>
                  </c:pt>
                  <c:pt idx="7">
                    <c:v>Male</c:v>
                  </c:pt>
                  <c:pt idx="8">
                    <c:v>Female</c:v>
                  </c:pt>
                  <c:pt idx="9">
                    <c:v>Male</c:v>
                  </c:pt>
                </c:lvl>
                <c:lvl>
                  <c:pt idx="0">
                    <c:v>American Indian</c:v>
                  </c:pt>
                  <c:pt idx="2">
                    <c:v>Asian or Pacific Islander</c:v>
                  </c:pt>
                  <c:pt idx="4">
                    <c:v>Black</c:v>
                  </c:pt>
                  <c:pt idx="6">
                    <c:v>Other</c:v>
                  </c:pt>
                  <c:pt idx="8">
                    <c:v>White</c:v>
                  </c:pt>
                </c:lvl>
              </c:multiLvlStrCache>
            </c:multiLvlStrRef>
          </c:cat>
          <c:val>
            <c:numRef>
              <c:f>'2019'!$E$6:$E$21</c:f>
              <c:numCache>
                <c:formatCode>General</c:formatCode>
                <c:ptCount val="10"/>
                <c:pt idx="0">
                  <c:v>0</c:v>
                </c:pt>
                <c:pt idx="1">
                  <c:v>2</c:v>
                </c:pt>
                <c:pt idx="2">
                  <c:v>4</c:v>
                </c:pt>
                <c:pt idx="3">
                  <c:v>9</c:v>
                </c:pt>
                <c:pt idx="4">
                  <c:v>3</c:v>
                </c:pt>
                <c:pt idx="5">
                  <c:v>19</c:v>
                </c:pt>
                <c:pt idx="6">
                  <c:v>1</c:v>
                </c:pt>
                <c:pt idx="7">
                  <c:v>0</c:v>
                </c:pt>
                <c:pt idx="8">
                  <c:v>13</c:v>
                </c:pt>
                <c:pt idx="9">
                  <c:v>41</c:v>
                </c:pt>
              </c:numCache>
            </c:numRef>
          </c:val>
          <c:extLst>
            <c:ext xmlns:c16="http://schemas.microsoft.com/office/drawing/2014/chart" uri="{C3380CC4-5D6E-409C-BE32-E72D297353CC}">
              <c16:uniqueId val="{00000003-C6EC-44EF-BAFC-CE6E59A98D39}"/>
            </c:ext>
          </c:extLst>
        </c:ser>
        <c:ser>
          <c:idx val="4"/>
          <c:order val="4"/>
          <c:tx>
            <c:strRef>
              <c:f>'2019'!$F$4:$F$5</c:f>
              <c:strCache>
                <c:ptCount val="1"/>
                <c:pt idx="0">
                  <c:v>Impact Weapons</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'2019'!$A$6:$A$21</c:f>
              <c:multiLvlStrCache>
                <c:ptCount val="10"/>
                <c:lvl>
                  <c:pt idx="0">
                    <c:v>Female</c:v>
                  </c:pt>
                  <c:pt idx="1">
                    <c:v>Male</c:v>
                  </c:pt>
                  <c:pt idx="2">
                    <c:v>Female</c:v>
                  </c:pt>
                  <c:pt idx="3">
                    <c:v>Male</c:v>
                  </c:pt>
                  <c:pt idx="4">
                    <c:v>Female</c:v>
                  </c:pt>
                  <c:pt idx="5">
                    <c:v>Male</c:v>
                  </c:pt>
                  <c:pt idx="6">
                    <c:v>Female</c:v>
                  </c:pt>
                  <c:pt idx="7">
                    <c:v>Male</c:v>
                  </c:pt>
                  <c:pt idx="8">
                    <c:v>Female</c:v>
                  </c:pt>
                  <c:pt idx="9">
                    <c:v>Male</c:v>
                  </c:pt>
                </c:lvl>
                <c:lvl>
                  <c:pt idx="0">
                    <c:v>American Indian</c:v>
                  </c:pt>
                  <c:pt idx="2">
                    <c:v>Asian or Pacific Islander</c:v>
                  </c:pt>
                  <c:pt idx="4">
                    <c:v>Black</c:v>
                  </c:pt>
                  <c:pt idx="6">
                    <c:v>Other</c:v>
                  </c:pt>
                  <c:pt idx="8">
                    <c:v>White</c:v>
                  </c:pt>
                </c:lvl>
              </c:multiLvlStrCache>
            </c:multiLvlStrRef>
          </c:cat>
          <c:val>
            <c:numRef>
              <c:f>'2019'!$F$6:$F$21</c:f>
              <c:numCache>
                <c:formatCode>General</c:formatCode>
                <c:ptCount val="10"/>
                <c:pt idx="0">
                  <c:v>0</c:v>
                </c:pt>
                <c:pt idx="1">
                  <c:v>0</c:v>
                </c:pt>
                <c:pt idx="2">
                  <c:v>0</c:v>
                </c:pt>
                <c:pt idx="3">
                  <c:v>0</c:v>
                </c:pt>
                <c:pt idx="4">
                  <c:v>0</c:v>
                </c:pt>
                <c:pt idx="5">
                  <c:v>2</c:v>
                </c:pt>
                <c:pt idx="6">
                  <c:v>0</c:v>
                </c:pt>
                <c:pt idx="7">
                  <c:v>0</c:v>
                </c:pt>
                <c:pt idx="8">
                  <c:v>1</c:v>
                </c:pt>
                <c:pt idx="9">
                  <c:v>1</c:v>
                </c:pt>
              </c:numCache>
            </c:numRef>
          </c:val>
          <c:extLst>
            <c:ext xmlns:c16="http://schemas.microsoft.com/office/drawing/2014/chart" uri="{C3380CC4-5D6E-409C-BE32-E72D297353CC}">
              <c16:uniqueId val="{00000004-C6EC-44EF-BAFC-CE6E59A98D39}"/>
            </c:ext>
          </c:extLst>
        </c:ser>
        <c:ser>
          <c:idx val="5"/>
          <c:order val="5"/>
          <c:tx>
            <c:strRef>
              <c:f>'2019'!$G$4:$G$5</c:f>
              <c:strCache>
                <c:ptCount val="1"/>
                <c:pt idx="0">
                  <c:v>Physical Controls</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'2019'!$A$6:$A$21</c:f>
              <c:multiLvlStrCache>
                <c:ptCount val="10"/>
                <c:lvl>
                  <c:pt idx="0">
                    <c:v>Female</c:v>
                  </c:pt>
                  <c:pt idx="1">
                    <c:v>Male</c:v>
                  </c:pt>
                  <c:pt idx="2">
                    <c:v>Female</c:v>
                  </c:pt>
                  <c:pt idx="3">
                    <c:v>Male</c:v>
                  </c:pt>
                  <c:pt idx="4">
                    <c:v>Female</c:v>
                  </c:pt>
                  <c:pt idx="5">
                    <c:v>Male</c:v>
                  </c:pt>
                  <c:pt idx="6">
                    <c:v>Female</c:v>
                  </c:pt>
                  <c:pt idx="7">
                    <c:v>Male</c:v>
                  </c:pt>
                  <c:pt idx="8">
                    <c:v>Female</c:v>
                  </c:pt>
                  <c:pt idx="9">
                    <c:v>Male</c:v>
                  </c:pt>
                </c:lvl>
                <c:lvl>
                  <c:pt idx="0">
                    <c:v>American Indian</c:v>
                  </c:pt>
                  <c:pt idx="2">
                    <c:v>Asian or Pacific Islander</c:v>
                  </c:pt>
                  <c:pt idx="4">
                    <c:v>Black</c:v>
                  </c:pt>
                  <c:pt idx="6">
                    <c:v>Other</c:v>
                  </c:pt>
                  <c:pt idx="8">
                    <c:v>White</c:v>
                  </c:pt>
                </c:lvl>
              </c:multiLvlStrCache>
            </c:multiLvlStrRef>
          </c:cat>
          <c:val>
            <c:numRef>
              <c:f>'2019'!$G$6:$G$21</c:f>
              <c:numCache>
                <c:formatCode>General</c:formatCode>
                <c:ptCount val="10"/>
                <c:pt idx="0">
                  <c:v>1</c:v>
                </c:pt>
                <c:pt idx="1">
                  <c:v>3</c:v>
                </c:pt>
                <c:pt idx="2">
                  <c:v>0</c:v>
                </c:pt>
                <c:pt idx="3">
                  <c:v>1</c:v>
                </c:pt>
                <c:pt idx="4">
                  <c:v>5</c:v>
                </c:pt>
                <c:pt idx="5">
                  <c:v>10</c:v>
                </c:pt>
                <c:pt idx="6">
                  <c:v>1</c:v>
                </c:pt>
                <c:pt idx="7">
                  <c:v>5</c:v>
                </c:pt>
                <c:pt idx="8">
                  <c:v>11</c:v>
                </c:pt>
                <c:pt idx="9">
                  <c:v>20</c:v>
                </c:pt>
              </c:numCache>
            </c:numRef>
          </c:val>
          <c:extLst>
            <c:ext xmlns:c16="http://schemas.microsoft.com/office/drawing/2014/chart" uri="{C3380CC4-5D6E-409C-BE32-E72D297353CC}">
              <c16:uniqueId val="{00000005-C6EC-44EF-BAFC-CE6E59A98D39}"/>
            </c:ext>
          </c:extLst>
        </c:ser>
        <c:ser>
          <c:idx val="6"/>
          <c:order val="6"/>
          <c:tx>
            <c:strRef>
              <c:f>'2019'!$H$4:$H$5</c:f>
              <c:strCache>
                <c:ptCount val="1"/>
                <c:pt idx="0">
                  <c:v>TASER Discharged</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'2019'!$A$6:$A$21</c:f>
              <c:multiLvlStrCache>
                <c:ptCount val="10"/>
                <c:lvl>
                  <c:pt idx="0">
                    <c:v>Female</c:v>
                  </c:pt>
                  <c:pt idx="1">
                    <c:v>Male</c:v>
                  </c:pt>
                  <c:pt idx="2">
                    <c:v>Female</c:v>
                  </c:pt>
                  <c:pt idx="3">
                    <c:v>Male</c:v>
                  </c:pt>
                  <c:pt idx="4">
                    <c:v>Female</c:v>
                  </c:pt>
                  <c:pt idx="5">
                    <c:v>Male</c:v>
                  </c:pt>
                  <c:pt idx="6">
                    <c:v>Female</c:v>
                  </c:pt>
                  <c:pt idx="7">
                    <c:v>Male</c:v>
                  </c:pt>
                  <c:pt idx="8">
                    <c:v>Female</c:v>
                  </c:pt>
                  <c:pt idx="9">
                    <c:v>Male</c:v>
                  </c:pt>
                </c:lvl>
                <c:lvl>
                  <c:pt idx="0">
                    <c:v>American Indian</c:v>
                  </c:pt>
                  <c:pt idx="2">
                    <c:v>Asian or Pacific Islander</c:v>
                  </c:pt>
                  <c:pt idx="4">
                    <c:v>Black</c:v>
                  </c:pt>
                  <c:pt idx="6">
                    <c:v>Other</c:v>
                  </c:pt>
                  <c:pt idx="8">
                    <c:v>White</c:v>
                  </c:pt>
                </c:lvl>
              </c:multiLvlStrCache>
            </c:multiLvlStrRef>
          </c:cat>
          <c:val>
            <c:numRef>
              <c:f>'2019'!$H$6:$H$21</c:f>
              <c:numCache>
                <c:formatCode>General</c:formatCode>
                <c:ptCount val="10"/>
                <c:pt idx="0">
                  <c:v>0</c:v>
                </c:pt>
                <c:pt idx="1">
                  <c:v>1</c:v>
                </c:pt>
                <c:pt idx="2">
                  <c:v>0</c:v>
                </c:pt>
                <c:pt idx="3">
                  <c:v>0</c:v>
                </c:pt>
                <c:pt idx="4">
                  <c:v>0</c:v>
                </c:pt>
                <c:pt idx="5">
                  <c:v>1</c:v>
                </c:pt>
                <c:pt idx="6">
                  <c:v>0</c:v>
                </c:pt>
                <c:pt idx="7">
                  <c:v>0</c:v>
                </c:pt>
                <c:pt idx="8">
                  <c:v>0</c:v>
                </c:pt>
                <c:pt idx="9">
                  <c:v>0</c:v>
                </c:pt>
              </c:numCache>
            </c:numRef>
          </c:val>
          <c:extLst>
            <c:ext xmlns:c16="http://schemas.microsoft.com/office/drawing/2014/chart" uri="{C3380CC4-5D6E-409C-BE32-E72D297353CC}">
              <c16:uniqueId val="{00000006-C6EC-44EF-BAFC-CE6E59A98D39}"/>
            </c:ext>
          </c:extLst>
        </c:ser>
        <c:ser>
          <c:idx val="7"/>
          <c:order val="7"/>
          <c:tx>
            <c:strRef>
              <c:f>'2019'!$I$4:$I$5</c:f>
              <c:strCache>
                <c:ptCount val="1"/>
                <c:pt idx="0">
                  <c:v>TASER Displayed</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'2019'!$A$6:$A$21</c:f>
              <c:multiLvlStrCache>
                <c:ptCount val="10"/>
                <c:lvl>
                  <c:pt idx="0">
                    <c:v>Female</c:v>
                  </c:pt>
                  <c:pt idx="1">
                    <c:v>Male</c:v>
                  </c:pt>
                  <c:pt idx="2">
                    <c:v>Female</c:v>
                  </c:pt>
                  <c:pt idx="3">
                    <c:v>Male</c:v>
                  </c:pt>
                  <c:pt idx="4">
                    <c:v>Female</c:v>
                  </c:pt>
                  <c:pt idx="5">
                    <c:v>Male</c:v>
                  </c:pt>
                  <c:pt idx="6">
                    <c:v>Female</c:v>
                  </c:pt>
                  <c:pt idx="7">
                    <c:v>Male</c:v>
                  </c:pt>
                  <c:pt idx="8">
                    <c:v>Female</c:v>
                  </c:pt>
                  <c:pt idx="9">
                    <c:v>Male</c:v>
                  </c:pt>
                </c:lvl>
                <c:lvl>
                  <c:pt idx="0">
                    <c:v>American Indian</c:v>
                  </c:pt>
                  <c:pt idx="2">
                    <c:v>Asian or Pacific Islander</c:v>
                  </c:pt>
                  <c:pt idx="4">
                    <c:v>Black</c:v>
                  </c:pt>
                  <c:pt idx="6">
                    <c:v>Other</c:v>
                  </c:pt>
                  <c:pt idx="8">
                    <c:v>White</c:v>
                  </c:pt>
                </c:lvl>
              </c:multiLvlStrCache>
            </c:multiLvlStrRef>
          </c:cat>
          <c:val>
            <c:numRef>
              <c:f>'2019'!$I$6:$I$21</c:f>
              <c:numCache>
                <c:formatCode>General</c:formatCode>
                <c:ptCount val="10"/>
                <c:pt idx="0">
                  <c:v>0</c:v>
                </c:pt>
                <c:pt idx="1">
                  <c:v>0</c:v>
                </c:pt>
                <c:pt idx="2">
                  <c:v>0</c:v>
                </c:pt>
                <c:pt idx="3">
                  <c:v>1</c:v>
                </c:pt>
                <c:pt idx="4">
                  <c:v>0</c:v>
                </c:pt>
                <c:pt idx="5">
                  <c:v>6</c:v>
                </c:pt>
                <c:pt idx="6">
                  <c:v>0</c:v>
                </c:pt>
                <c:pt idx="7">
                  <c:v>0</c:v>
                </c:pt>
                <c:pt idx="8">
                  <c:v>1</c:v>
                </c:pt>
                <c:pt idx="9">
                  <c:v>5</c:v>
                </c:pt>
              </c:numCache>
            </c:numRef>
          </c:val>
          <c:extLst>
            <c:ext xmlns:c16="http://schemas.microsoft.com/office/drawing/2014/chart" uri="{C3380CC4-5D6E-409C-BE32-E72D297353CC}">
              <c16:uniqueId val="{00000007-C6EC-44EF-BAFC-CE6E59A98D39}"/>
            </c:ext>
          </c:extLst>
        </c:ser>
        <c:dLbls>
          <c:dLblPos val="ctr"/>
          <c:showLegendKey val="0"/>
          <c:showVal val="1"/>
          <c:showCatName val="0"/>
          <c:showSerName val="0"/>
          <c:showPercent val="0"/>
          <c:showBubbleSize val="0"/>
        </c:dLbls>
        <c:gapWidth val="150"/>
        <c:overlap val="100"/>
        <c:axId val="791596256"/>
        <c:axId val="791593344"/>
      </c:barChart>
      <c:catAx>
        <c:axId val="791596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1593344"/>
        <c:crosses val="autoZero"/>
        <c:auto val="1"/>
        <c:lblAlgn val="ctr"/>
        <c:lblOffset val="100"/>
        <c:noMultiLvlLbl val="0"/>
      </c:catAx>
      <c:valAx>
        <c:axId val="791593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15962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[Use of Force Report (version 1).xlsb]Sheet3!PivotTable2</c:name>
    <c:fmtId val="11"/>
  </c:pivotSource>
  <c:chart>
    <c:title>
      <c:tx>
        <c:rich>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r>
              <a:rPr lang="en-US" dirty="0" smtClean="0"/>
              <a:t>Firearm</a:t>
            </a:r>
            <a:r>
              <a:rPr lang="en-US" baseline="0" dirty="0" smtClean="0"/>
              <a:t> Display </a:t>
            </a:r>
            <a:r>
              <a:rPr lang="en-US" dirty="0" smtClean="0"/>
              <a:t>by </a:t>
            </a:r>
            <a:r>
              <a:rPr lang="en-US" dirty="0"/>
              <a:t>Race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pivotFmt>
      <c:pivotFmt>
        <c:idx val="1"/>
      </c:pivotFmt>
      <c:pivotFmt>
        <c:idx val="2"/>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3"/>
      </c:pivotFmt>
      <c:pivotFmt>
        <c:idx val="4"/>
      </c:pivotFmt>
      <c:pivotFmt>
        <c:idx val="5"/>
      </c:pivotFmt>
      <c:pivotFmt>
        <c:idx val="6"/>
      </c:pivotFmt>
      <c:pivotFmt>
        <c:idx val="7"/>
      </c:pivotFmt>
      <c:pivotFmt>
        <c:idx val="8"/>
        <c:spPr>
          <a:solidFill>
            <a:schemeClr val="accent1"/>
          </a:solidFill>
          <a:ln>
            <a:noFill/>
          </a:ln>
          <a:effectLst>
            <a:outerShdw blurRad="317500" algn="ctr" rotWithShape="0">
              <a:prstClr val="black">
                <a:alpha val="25000"/>
              </a:prst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a:noFill/>
          </a:ln>
          <a:effectLst>
            <a:outerShdw blurRad="317500" algn="ctr" rotWithShape="0">
              <a:prstClr val="black">
                <a:alpha val="25000"/>
              </a:prstClr>
            </a:outerShdw>
          </a:effectLst>
        </c:spPr>
      </c:pivotFmt>
      <c:pivotFmt>
        <c:idx val="11"/>
        <c:spPr>
          <a:solidFill>
            <a:schemeClr val="accent1"/>
          </a:solidFill>
          <a:ln>
            <a:noFill/>
          </a:ln>
          <a:effectLst>
            <a:outerShdw blurRad="317500" algn="ctr" rotWithShape="0">
              <a:prstClr val="black">
                <a:alpha val="25000"/>
              </a:prstClr>
            </a:outerShdw>
          </a:effectLst>
        </c:spPr>
      </c:pivotFmt>
      <c:pivotFmt>
        <c:idx val="12"/>
        <c:spPr>
          <a:solidFill>
            <a:schemeClr val="accent1"/>
          </a:solidFill>
          <a:ln>
            <a:noFill/>
          </a:ln>
          <a:effectLst>
            <a:outerShdw blurRad="317500" algn="ctr" rotWithShape="0">
              <a:prstClr val="black">
                <a:alpha val="25000"/>
              </a:prstClr>
            </a:outerShdw>
          </a:effectLst>
        </c:spPr>
      </c:pivotFmt>
      <c:pivotFmt>
        <c:idx val="13"/>
        <c:spPr>
          <a:solidFill>
            <a:schemeClr val="accent1"/>
          </a:solidFill>
          <a:ln>
            <a:noFill/>
          </a:ln>
          <a:effectLst>
            <a:outerShdw blurRad="317500" algn="ctr" rotWithShape="0">
              <a:prstClr val="black">
                <a:alpha val="25000"/>
              </a:prstClr>
            </a:outerShdw>
          </a:effectLst>
        </c:spPr>
      </c:pivotFmt>
      <c:pivotFmt>
        <c:idx val="14"/>
        <c:spPr>
          <a:solidFill>
            <a:schemeClr val="accent1"/>
          </a:solidFill>
          <a:ln>
            <a:noFill/>
          </a:ln>
          <a:effectLst>
            <a:outerShdw blurRad="317500" algn="ctr" rotWithShape="0">
              <a:prstClr val="black">
                <a:alpha val="25000"/>
              </a:prstClr>
            </a:outerShdw>
          </a:effectLst>
        </c:spPr>
      </c:pivotFmt>
      <c:pivotFmt>
        <c:idx val="15"/>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6"/>
        <c:spPr>
          <a:solidFill>
            <a:schemeClr val="accent1"/>
          </a:solidFill>
          <a:ln>
            <a:noFill/>
          </a:ln>
          <a:effectLst>
            <a:outerShdw blurRad="317500" algn="ctr" rotWithShape="0">
              <a:prstClr val="black">
                <a:alpha val="25000"/>
              </a:prstClr>
            </a:outerShdw>
          </a:effectLst>
        </c:spPr>
      </c:pivotFmt>
      <c:pivotFmt>
        <c:idx val="17"/>
        <c:spPr>
          <a:solidFill>
            <a:schemeClr val="accent1"/>
          </a:solidFill>
          <a:ln>
            <a:noFill/>
          </a:ln>
          <a:effectLst>
            <a:outerShdw blurRad="317500" algn="ctr" rotWithShape="0">
              <a:prstClr val="black">
                <a:alpha val="25000"/>
              </a:prstClr>
            </a:outerShdw>
          </a:effectLst>
        </c:spPr>
      </c:pivotFmt>
      <c:pivotFmt>
        <c:idx val="18"/>
        <c:spPr>
          <a:solidFill>
            <a:schemeClr val="accent1"/>
          </a:solidFill>
          <a:ln>
            <a:noFill/>
          </a:ln>
          <a:effectLst>
            <a:outerShdw blurRad="317500" algn="ctr" rotWithShape="0">
              <a:prstClr val="black">
                <a:alpha val="25000"/>
              </a:prstClr>
            </a:outerShdw>
          </a:effectLst>
        </c:spPr>
      </c:pivotFmt>
      <c:pivotFmt>
        <c:idx val="19"/>
        <c:spPr>
          <a:solidFill>
            <a:schemeClr val="accent1"/>
          </a:solidFill>
          <a:ln>
            <a:noFill/>
          </a:ln>
          <a:effectLst>
            <a:outerShdw blurRad="317500" algn="ctr" rotWithShape="0">
              <a:prstClr val="black">
                <a:alpha val="25000"/>
              </a:prstClr>
            </a:outerShdw>
          </a:effectLst>
        </c:spPr>
      </c:pivotFmt>
      <c:pivotFmt>
        <c:idx val="20"/>
        <c:spPr>
          <a:solidFill>
            <a:schemeClr val="accent1"/>
          </a:solidFill>
          <a:ln>
            <a:noFill/>
          </a:ln>
          <a:effectLst>
            <a:outerShdw blurRad="317500" algn="ctr" rotWithShape="0">
              <a:prstClr val="black">
                <a:alpha val="25000"/>
              </a:prstClr>
            </a:outerShdw>
          </a:effectLst>
        </c:spPr>
      </c:pivotFmt>
    </c:pivotFmts>
    <c:plotArea>
      <c:layout/>
      <c:pieChart>
        <c:varyColors val="1"/>
        <c:ser>
          <c:idx val="0"/>
          <c:order val="0"/>
          <c:tx>
            <c:strRef>
              <c:f>Sheet3!$B$3</c:f>
              <c:strCache>
                <c:ptCount val="1"/>
                <c:pt idx="0">
                  <c:v>Total</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E8DF-4610-8815-AFA305124B11}"/>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E8DF-4610-8815-AFA305124B11}"/>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E8DF-4610-8815-AFA305124B11}"/>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E8DF-4610-8815-AFA305124B11}"/>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E8DF-4610-8815-AFA305124B11}"/>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multiLvlStrRef>
              <c:f>Sheet3!$A$4:$A$10</c:f>
              <c:multiLvlStrCache>
                <c:ptCount val="5"/>
                <c:lvl>
                  <c:pt idx="0">
                    <c:v>American Indian</c:v>
                  </c:pt>
                  <c:pt idx="1">
                    <c:v>Asian or Pacific Islander</c:v>
                  </c:pt>
                  <c:pt idx="2">
                    <c:v>Black</c:v>
                  </c:pt>
                  <c:pt idx="3">
                    <c:v>Other</c:v>
                  </c:pt>
                  <c:pt idx="4">
                    <c:v>White</c:v>
                  </c:pt>
                </c:lvl>
                <c:lvl>
                  <c:pt idx="0">
                    <c:v>Firearm Displayed</c:v>
                  </c:pt>
                </c:lvl>
              </c:multiLvlStrCache>
            </c:multiLvlStrRef>
          </c:cat>
          <c:val>
            <c:numRef>
              <c:f>Sheet3!$B$4:$B$10</c:f>
              <c:numCache>
                <c:formatCode>General</c:formatCode>
                <c:ptCount val="5"/>
                <c:pt idx="0">
                  <c:v>2</c:v>
                </c:pt>
                <c:pt idx="1">
                  <c:v>13</c:v>
                </c:pt>
                <c:pt idx="2">
                  <c:v>22</c:v>
                </c:pt>
                <c:pt idx="3">
                  <c:v>1</c:v>
                </c:pt>
                <c:pt idx="4">
                  <c:v>54</c:v>
                </c:pt>
              </c:numCache>
            </c:numRef>
          </c:val>
          <c:extLst>
            <c:ext xmlns:c16="http://schemas.microsoft.com/office/drawing/2014/chart" uri="{C3380CC4-5D6E-409C-BE32-E72D297353CC}">
              <c16:uniqueId val="{0000000A-E8DF-4610-8815-AFA305124B11}"/>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8801990608533559"/>
          <c:y val="0.15512006345453352"/>
          <c:w val="0.30439284050040027"/>
          <c:h val="0.74302395880170624"/>
        </c:manualLayout>
      </c:layout>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74DE94-EC5A-46EB-87D7-CCE0E48B02F2}"/>
              </a:ext>
            </a:extLst>
          </p:cNvPr>
          <p:cNvSpPr>
            <a:spLocks noGrp="1"/>
          </p:cNvSpPr>
          <p:nvPr>
            <p:ph type="hdr" sz="quarter"/>
          </p:nvPr>
        </p:nvSpPr>
        <p:spPr>
          <a:xfrm>
            <a:off x="0" y="0"/>
            <a:ext cx="2971800" cy="458788"/>
          </a:xfrm>
          <a:prstGeom prst="rect">
            <a:avLst/>
          </a:prstGeom>
        </p:spPr>
        <p:txBody>
          <a:bodyPr vert="horz" lIns="91430" tIns="45715" rIns="91430" bIns="45715" rtlCol="0"/>
          <a:lstStyle>
            <a:lvl1pPr algn="l">
              <a:defRPr sz="1200"/>
            </a:lvl1pPr>
          </a:lstStyle>
          <a:p>
            <a:endParaRPr lang="en-US"/>
          </a:p>
        </p:txBody>
      </p:sp>
      <p:sp>
        <p:nvSpPr>
          <p:cNvPr id="3" name="Date Placeholder 2">
            <a:extLst>
              <a:ext uri="{FF2B5EF4-FFF2-40B4-BE49-F238E27FC236}">
                <a16:creationId xmlns:a16="http://schemas.microsoft.com/office/drawing/2014/main" id="{7485FB2A-DD0E-40EE-8D95-B6DD8732A2D6}"/>
              </a:ext>
            </a:extLst>
          </p:cNvPr>
          <p:cNvSpPr>
            <a:spLocks noGrp="1"/>
          </p:cNvSpPr>
          <p:nvPr>
            <p:ph type="dt" sz="quarter" idx="1"/>
          </p:nvPr>
        </p:nvSpPr>
        <p:spPr>
          <a:xfrm>
            <a:off x="3884614" y="0"/>
            <a:ext cx="2971800" cy="458788"/>
          </a:xfrm>
          <a:prstGeom prst="rect">
            <a:avLst/>
          </a:prstGeom>
        </p:spPr>
        <p:txBody>
          <a:bodyPr vert="horz" lIns="91430" tIns="45715" rIns="91430" bIns="45715" rtlCol="0"/>
          <a:lstStyle>
            <a:lvl1pPr algn="r">
              <a:defRPr sz="1200"/>
            </a:lvl1pPr>
          </a:lstStyle>
          <a:p>
            <a:fld id="{037D7C97-ECD2-4327-A0A3-5DF45A918F33}" type="datetimeFigureOut">
              <a:rPr lang="en-US" smtClean="0"/>
              <a:t>10/8/2020</a:t>
            </a:fld>
            <a:endParaRPr lang="en-US"/>
          </a:p>
        </p:txBody>
      </p:sp>
      <p:sp>
        <p:nvSpPr>
          <p:cNvPr id="4" name="Footer Placeholder 3">
            <a:extLst>
              <a:ext uri="{FF2B5EF4-FFF2-40B4-BE49-F238E27FC236}">
                <a16:creationId xmlns:a16="http://schemas.microsoft.com/office/drawing/2014/main" id="{DAF77B43-C667-43DD-B79D-53F3F3D9DE1A}"/>
              </a:ext>
            </a:extLst>
          </p:cNvPr>
          <p:cNvSpPr>
            <a:spLocks noGrp="1"/>
          </p:cNvSpPr>
          <p:nvPr>
            <p:ph type="ftr" sz="quarter" idx="2"/>
          </p:nvPr>
        </p:nvSpPr>
        <p:spPr>
          <a:xfrm>
            <a:off x="0" y="8685214"/>
            <a:ext cx="2971800" cy="458787"/>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9F4FB90-FF68-47F2-8FC9-620767EC1C8D}"/>
              </a:ext>
            </a:extLst>
          </p:cNvPr>
          <p:cNvSpPr>
            <a:spLocks noGrp="1"/>
          </p:cNvSpPr>
          <p:nvPr>
            <p:ph type="sldNum" sz="quarter" idx="3"/>
          </p:nvPr>
        </p:nvSpPr>
        <p:spPr>
          <a:xfrm>
            <a:off x="3884614" y="8685214"/>
            <a:ext cx="2971800" cy="458787"/>
          </a:xfrm>
          <a:prstGeom prst="rect">
            <a:avLst/>
          </a:prstGeom>
        </p:spPr>
        <p:txBody>
          <a:bodyPr vert="horz" lIns="91430" tIns="45715" rIns="91430" bIns="45715" rtlCol="0" anchor="b"/>
          <a:lstStyle>
            <a:lvl1pPr algn="r">
              <a:defRPr sz="1200"/>
            </a:lvl1pPr>
          </a:lstStyle>
          <a:p>
            <a:fld id="{F9D9FB01-D42A-4C9F-AF72-8A50B082CC21}" type="slidenum">
              <a:rPr lang="en-US" smtClean="0"/>
              <a:t>‹#›</a:t>
            </a:fld>
            <a:endParaRPr lang="en-US"/>
          </a:p>
        </p:txBody>
      </p:sp>
    </p:spTree>
    <p:extLst>
      <p:ext uri="{BB962C8B-B14F-4D97-AF65-F5344CB8AC3E}">
        <p14:creationId xmlns:p14="http://schemas.microsoft.com/office/powerpoint/2010/main" val="37146171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FCC658-B761-4670-B740-89D58E23394F}" type="datetimeFigureOut">
              <a:rPr lang="en-US" smtClean="0"/>
              <a:t>10/8/2020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6AC35-E4B6-40B7-86C6-0C19DBE1E31D}" type="slidenum">
              <a:rPr lang="en-US" smtClean="0"/>
              <a:t>‹#›</a:t>
            </a:fld>
            <a:endParaRPr lang="en-US"/>
          </a:p>
        </p:txBody>
      </p:sp>
    </p:spTree>
    <p:extLst>
      <p:ext uri="{BB962C8B-B14F-4D97-AF65-F5344CB8AC3E}">
        <p14:creationId xmlns:p14="http://schemas.microsoft.com/office/powerpoint/2010/main" val="976245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748"/>
            <a:ext cx="7772400" cy="2387600"/>
          </a:xfrm>
        </p:spPr>
        <p:txBody>
          <a:bodyPr anchor="b">
            <a:normAutofit/>
          </a:bodyPr>
          <a:lstStyle>
            <a:lvl1pPr algn="ctr">
              <a:defRPr sz="4800" b="1">
                <a:solidFill>
                  <a:srgbClr val="004D87"/>
                </a:solidFill>
              </a:defRPr>
            </a:lvl1pPr>
          </a:lstStyle>
          <a:p>
            <a:r>
              <a:rPr lang="en-US" dirty="0"/>
              <a:t>Click to edit Master title style</a:t>
            </a:r>
          </a:p>
        </p:txBody>
      </p:sp>
      <p:sp>
        <p:nvSpPr>
          <p:cNvPr id="3" name="Subtitle 2"/>
          <p:cNvSpPr>
            <a:spLocks noGrp="1"/>
          </p:cNvSpPr>
          <p:nvPr>
            <p:ph type="subTitle" idx="1"/>
          </p:nvPr>
        </p:nvSpPr>
        <p:spPr>
          <a:xfrm>
            <a:off x="1143000" y="3851423"/>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BA4C1B1B-BF59-4EC7-9E6F-2E381709927D}" type="slidenum">
              <a:rPr lang="en-US" smtClean="0"/>
              <a:t>‹#›</a:t>
            </a:fld>
            <a:endParaRPr lang="en-US"/>
          </a:p>
        </p:txBody>
      </p:sp>
      <p:pic>
        <p:nvPicPr>
          <p:cNvPr id="15" name="Picture 14">
            <a:extLst>
              <a:ext uri="{FF2B5EF4-FFF2-40B4-BE49-F238E27FC236}">
                <a16:creationId xmlns:a16="http://schemas.microsoft.com/office/drawing/2014/main" id="{2A4CD519-6E32-4E64-AC50-EFB26A0B5C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30921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solidFill>
                  <a:srgbClr val="004D87"/>
                </a:solidFill>
              </a:defRPr>
            </a:lvl1pPr>
          </a:lstStyle>
          <a:p>
            <a:r>
              <a:rPr lang="en-US" dirty="0"/>
              <a:t>Click to edit Master title style</a:t>
            </a:r>
          </a:p>
        </p:txBody>
      </p:sp>
      <p:sp>
        <p:nvSpPr>
          <p:cNvPr id="3" name="Content Placeholder 2"/>
          <p:cNvSpPr>
            <a:spLocks noGrp="1"/>
          </p:cNvSpPr>
          <p:nvPr>
            <p:ph idx="1"/>
          </p:nvPr>
        </p:nvSpPr>
        <p:spPr>
          <a:xfrm>
            <a:off x="628650" y="1757257"/>
            <a:ext cx="7886700" cy="4351338"/>
          </a:xfrm>
        </p:spPr>
        <p:txBody>
          <a:bodyPr/>
          <a:lstStyle>
            <a:lvl1pPr marL="228600" indent="-228600">
              <a:lnSpc>
                <a:spcPct val="100000"/>
              </a:lnSpc>
              <a:spcAft>
                <a:spcPts val="600"/>
              </a:spcAft>
              <a:buClr>
                <a:srgbClr val="F9A721"/>
              </a:buClr>
              <a:buFont typeface="Calibri" panose="020F0502020204030204" pitchFamily="34" charset="0"/>
              <a:buChar char="•"/>
              <a:defRPr/>
            </a:lvl1pPr>
            <a:lvl2pPr marL="685800" indent="-228600">
              <a:lnSpc>
                <a:spcPct val="100000"/>
              </a:lnSpc>
              <a:spcAft>
                <a:spcPts val="600"/>
              </a:spcAft>
              <a:buClr>
                <a:srgbClr val="F9A721"/>
              </a:buClr>
              <a:buFont typeface="Calibri" panose="020F0502020204030204" pitchFamily="34" charset="0"/>
              <a:buChar char="―"/>
              <a:defRPr/>
            </a:lvl2pPr>
            <a:lvl3pPr marL="1143000" indent="-228600">
              <a:lnSpc>
                <a:spcPct val="100000"/>
              </a:lnSpc>
              <a:spcAft>
                <a:spcPts val="600"/>
              </a:spcAft>
              <a:buClr>
                <a:srgbClr val="F9A721"/>
              </a:buClr>
              <a:buFont typeface="Calibri" panose="020F0502020204030204" pitchFamily="34" charset="0"/>
              <a:buChar char="•"/>
              <a:defRPr/>
            </a:lvl3pPr>
            <a:lvl4pPr marL="1657350" indent="-285750">
              <a:lnSpc>
                <a:spcPct val="100000"/>
              </a:lnSpc>
              <a:spcAft>
                <a:spcPts val="600"/>
              </a:spcAft>
              <a:buClr>
                <a:srgbClr val="F9A721"/>
              </a:buClr>
              <a:buFont typeface="Calibri" panose="020F0502020204030204" pitchFamily="34" charset="0"/>
              <a:buChar char="―"/>
              <a:defRPr/>
            </a:lvl4pPr>
            <a:lvl5pPr marL="2057400" indent="-228600">
              <a:lnSpc>
                <a:spcPct val="100000"/>
              </a:lnSpc>
              <a:spcAft>
                <a:spcPts val="600"/>
              </a:spcAft>
              <a:buClr>
                <a:srgbClr val="F9A721"/>
              </a:buClr>
              <a:buFont typeface="Calibri" panose="020F050202020403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A4C1B1B-BF59-4EC7-9E6F-2E381709927D}" type="slidenum">
              <a:rPr lang="en-US" smtClean="0"/>
              <a:t>‹#›</a:t>
            </a:fld>
            <a:endParaRPr lang="en-US"/>
          </a:p>
        </p:txBody>
      </p:sp>
    </p:spTree>
    <p:extLst>
      <p:ext uri="{BB962C8B-B14F-4D97-AF65-F5344CB8AC3E}">
        <p14:creationId xmlns:p14="http://schemas.microsoft.com/office/powerpoint/2010/main" val="46049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BA4C1B1B-BF59-4EC7-9E6F-2E381709927D}" type="slidenum">
              <a:rPr lang="en-US" smtClean="0"/>
              <a:t>‹#›</a:t>
            </a:fld>
            <a:endParaRPr lang="en-US"/>
          </a:p>
        </p:txBody>
      </p:sp>
    </p:spTree>
    <p:extLst>
      <p:ext uri="{BB962C8B-B14F-4D97-AF65-F5344CB8AC3E}">
        <p14:creationId xmlns:p14="http://schemas.microsoft.com/office/powerpoint/2010/main" val="2212485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BA4C1B1B-BF59-4EC7-9E6F-2E381709927D}" type="slidenum">
              <a:rPr lang="en-US" smtClean="0"/>
              <a:t>‹#›</a:t>
            </a:fld>
            <a:endParaRPr lang="en-US"/>
          </a:p>
        </p:txBody>
      </p:sp>
    </p:spTree>
    <p:extLst>
      <p:ext uri="{BB962C8B-B14F-4D97-AF65-F5344CB8AC3E}">
        <p14:creationId xmlns:p14="http://schemas.microsoft.com/office/powerpoint/2010/main" val="3586216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4C1B1B-BF59-4EC7-9E6F-2E381709927D}" type="slidenum">
              <a:rPr lang="en-US" smtClean="0"/>
              <a:t>‹#›</a:t>
            </a:fld>
            <a:endParaRPr lang="en-US"/>
          </a:p>
        </p:txBody>
      </p:sp>
    </p:spTree>
    <p:extLst>
      <p:ext uri="{BB962C8B-B14F-4D97-AF65-F5344CB8AC3E}">
        <p14:creationId xmlns:p14="http://schemas.microsoft.com/office/powerpoint/2010/main" val="2097652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4C1B1B-BF59-4EC7-9E6F-2E381709927D}" type="slidenum">
              <a:rPr lang="en-US" smtClean="0"/>
              <a:t>‹#›</a:t>
            </a:fld>
            <a:endParaRPr lang="en-US"/>
          </a:p>
        </p:txBody>
      </p:sp>
    </p:spTree>
    <p:extLst>
      <p:ext uri="{BB962C8B-B14F-4D97-AF65-F5344CB8AC3E}">
        <p14:creationId xmlns:p14="http://schemas.microsoft.com/office/powerpoint/2010/main" val="4071927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1887830-0324-4495-ACCE-E5BA058840B2}"/>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1307506" y="365126"/>
            <a:ext cx="7207843"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4C1B1B-BF59-4EC7-9E6F-2E381709927D}" type="slidenum">
              <a:rPr lang="en-US" smtClean="0"/>
              <a:t>‹#›</a:t>
            </a:fld>
            <a:endParaRPr lang="en-US" dirty="0"/>
          </a:p>
        </p:txBody>
      </p:sp>
    </p:spTree>
    <p:extLst>
      <p:ext uri="{BB962C8B-B14F-4D97-AF65-F5344CB8AC3E}">
        <p14:creationId xmlns:p14="http://schemas.microsoft.com/office/powerpoint/2010/main" val="23048657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 id="2147483668" r:id="rId6"/>
  </p:sldLayoutIdLst>
  <p:hf sldNum="0" hdr="0" ftr="0" dt="0"/>
  <p:txStyles>
    <p:titleStyle>
      <a:lvl1pPr algn="l" defTabSz="914400" rtl="0" eaLnBrk="1" latinLnBrk="0" hangingPunct="1">
        <a:lnSpc>
          <a:spcPct val="90000"/>
        </a:lnSpc>
        <a:spcBef>
          <a:spcPct val="0"/>
        </a:spcBef>
        <a:buNone/>
        <a:defRPr sz="4000" b="1" kern="1200">
          <a:solidFill>
            <a:srgbClr val="004D87"/>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600"/>
        </a:spcAft>
        <a:buClr>
          <a:srgbClr val="5E8AB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5E8AB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5E8AB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spcAft>
          <a:spcPts val="600"/>
        </a:spcAft>
        <a:buClr>
          <a:srgbClr val="5E8AB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5E8AB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waspc.org/accredit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D78AD-14EF-4480-AFAC-A1A2E62F6771}"/>
              </a:ext>
            </a:extLst>
          </p:cNvPr>
          <p:cNvSpPr>
            <a:spLocks noGrp="1"/>
          </p:cNvSpPr>
          <p:nvPr>
            <p:ph type="ctrTitle"/>
          </p:nvPr>
        </p:nvSpPr>
        <p:spPr>
          <a:xfrm>
            <a:off x="1371600" y="2009312"/>
            <a:ext cx="7772400" cy="2387600"/>
          </a:xfrm>
        </p:spPr>
        <p:txBody>
          <a:bodyPr/>
          <a:lstStyle/>
          <a:p>
            <a:r>
              <a:rPr lang="en-US" sz="7200" dirty="0">
                <a:solidFill>
                  <a:schemeClr val="bg1"/>
                </a:solidFill>
                <a:latin typeface="Cambria" panose="02040503050406030204" pitchFamily="18" charset="0"/>
                <a:ea typeface="Cambria" panose="02040503050406030204" pitchFamily="18" charset="0"/>
              </a:rPr>
              <a:t>State of the PD</a:t>
            </a:r>
            <a:r>
              <a:rPr lang="en-US">
                <a:solidFill>
                  <a:schemeClr val="bg1"/>
                </a:solidFill>
                <a:latin typeface="Cambria" panose="02040503050406030204" pitchFamily="18" charset="0"/>
                <a:ea typeface="Cambria" panose="02040503050406030204" pitchFamily="18" charset="0"/>
              </a:rPr>
              <a:t/>
            </a:r>
            <a:br>
              <a:rPr lang="en-US">
                <a:solidFill>
                  <a:schemeClr val="bg1"/>
                </a:solidFill>
                <a:latin typeface="Cambria" panose="02040503050406030204" pitchFamily="18" charset="0"/>
                <a:ea typeface="Cambria" panose="02040503050406030204" pitchFamily="18" charset="0"/>
              </a:rPr>
            </a:br>
            <a:endParaRPr lang="en-US" sz="30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1876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B796-CD44-4216-9073-8EE7DFD2C162}"/>
              </a:ext>
            </a:extLst>
          </p:cNvPr>
          <p:cNvSpPr>
            <a:spLocks noGrp="1"/>
          </p:cNvSpPr>
          <p:nvPr>
            <p:ph type="title"/>
          </p:nvPr>
        </p:nvSpPr>
        <p:spPr>
          <a:xfrm>
            <a:off x="1307508" y="0"/>
            <a:ext cx="7011740" cy="680765"/>
          </a:xfrm>
        </p:spPr>
        <p:txBody>
          <a:bodyPr>
            <a:normAutofit/>
          </a:bodyPr>
          <a:lstStyle/>
          <a:p>
            <a:pPr algn="ctr"/>
            <a:r>
              <a:rPr lang="en-US" sz="2400" dirty="0" smtClean="0">
                <a:solidFill>
                  <a:schemeClr val="bg1"/>
                </a:solidFill>
                <a:latin typeface="Cambria" panose="02040503050406030204" pitchFamily="18" charset="0"/>
                <a:ea typeface="Cambria" panose="02040503050406030204" pitchFamily="18" charset="0"/>
              </a:rPr>
              <a:t>PERF’s 30 GUIDING PRINCIPLES</a:t>
            </a:r>
            <a:endParaRPr lang="en-US" sz="2400" dirty="0">
              <a:solidFill>
                <a:schemeClr val="bg1"/>
              </a:solidFill>
              <a:latin typeface="Cambria" panose="02040503050406030204" pitchFamily="18" charset="0"/>
              <a:ea typeface="Cambria" panose="02040503050406030204" pitchFamily="18" charset="0"/>
            </a:endParaRPr>
          </a:p>
        </p:txBody>
      </p:sp>
      <p:sp>
        <p:nvSpPr>
          <p:cNvPr id="8" name="Content Placeholder 2">
            <a:extLst>
              <a:ext uri="{FF2B5EF4-FFF2-40B4-BE49-F238E27FC236}">
                <a16:creationId xmlns:a16="http://schemas.microsoft.com/office/drawing/2014/main" id="{A642B2D9-BAD1-4DF6-ACB7-FD35F9067DAF}"/>
              </a:ext>
            </a:extLst>
          </p:cNvPr>
          <p:cNvSpPr txBox="1">
            <a:spLocks/>
          </p:cNvSpPr>
          <p:nvPr/>
        </p:nvSpPr>
        <p:spPr>
          <a:xfrm>
            <a:off x="1307508" y="680765"/>
            <a:ext cx="7244309" cy="86818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700" b="1" dirty="0" smtClean="0">
                <a:latin typeface="Cambria" panose="02040503050406030204" pitchFamily="18" charset="0"/>
                <a:ea typeface="Cambria" panose="02040503050406030204" pitchFamily="18" charset="0"/>
              </a:rPr>
              <a:t>Police Executive Research Forum (PERF)</a:t>
            </a:r>
          </a:p>
          <a:p>
            <a:pPr marL="0" indent="0" algn="ctr">
              <a:buNone/>
            </a:pPr>
            <a:r>
              <a:rPr lang="en-US" sz="1800" dirty="0">
                <a:latin typeface="Cambria" panose="02040503050406030204" pitchFamily="18" charset="0"/>
                <a:ea typeface="Cambria" panose="02040503050406030204" pitchFamily="18" charset="0"/>
              </a:rPr>
              <a:t>Founded in 1976 as a nonprofit organization, the Police Executive Research Forum (PERF) is a police research and policy organization and a provider of management services, technical assistance, and executive-level education to support law enforcement agencies. PERF helps to improve the delivery of police services through the exercise of strong national leadership; public debate of police and criminal justice issues; and research and policy development.</a:t>
            </a:r>
          </a:p>
          <a:p>
            <a:pPr marL="0" indent="0" algn="ctr">
              <a:buNone/>
            </a:pPr>
            <a:endParaRPr lang="en-US" sz="1700" b="1" dirty="0">
              <a:latin typeface="Cambria" panose="02040503050406030204" pitchFamily="18" charset="0"/>
              <a:ea typeface="Cambria" panose="02040503050406030204" pitchFamily="18" charset="0"/>
            </a:endParaRPr>
          </a:p>
          <a:p>
            <a:pPr marL="0" indent="0" algn="ctr">
              <a:buNone/>
            </a:pPr>
            <a:endParaRPr lang="en-US" sz="1700" b="1" dirty="0">
              <a:latin typeface="Cambria" panose="02040503050406030204" pitchFamily="18" charset="0"/>
              <a:ea typeface="Cambria" panose="02040503050406030204" pitchFamily="18" charset="0"/>
            </a:endParaRPr>
          </a:p>
        </p:txBody>
      </p:sp>
      <p:sp>
        <p:nvSpPr>
          <p:cNvPr id="9" name="Content Placeholder 2">
            <a:extLst>
              <a:ext uri="{FF2B5EF4-FFF2-40B4-BE49-F238E27FC236}">
                <a16:creationId xmlns:a16="http://schemas.microsoft.com/office/drawing/2014/main" id="{A642B2D9-BAD1-4DF6-ACB7-FD35F9067DAF}"/>
              </a:ext>
            </a:extLst>
          </p:cNvPr>
          <p:cNvSpPr txBox="1">
            <a:spLocks/>
          </p:cNvSpPr>
          <p:nvPr/>
        </p:nvSpPr>
        <p:spPr>
          <a:xfrm>
            <a:off x="791948" y="4005940"/>
            <a:ext cx="8042858" cy="189846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ambria" panose="02040503050406030204" pitchFamily="18" charset="0"/>
                <a:ea typeface="Cambria" panose="02040503050406030204" pitchFamily="18" charset="0"/>
              </a:rPr>
              <a:t>Approximately 200 police chiefs and other police officials from various ranks, along with federal officials, academics, and mental health experts, came to Washington, DC on January 29, 2016, for a meeting convened by PERF to continue discussions about new strategies for reducing police use of force in certain types of situations that do not involve suspects with firearms.</a:t>
            </a:r>
          </a:p>
          <a:p>
            <a:endParaRPr lang="en-US" sz="2600" dirty="0">
              <a:latin typeface="Cambria" panose="02040503050406030204" pitchFamily="18" charset="0"/>
              <a:ea typeface="Cambria" panose="02040503050406030204" pitchFamily="18" charset="0"/>
            </a:endParaRPr>
          </a:p>
          <a:p>
            <a:endParaRPr lang="en-US" sz="2600" dirty="0" smtClean="0">
              <a:latin typeface="Cambria" panose="02040503050406030204" pitchFamily="18" charset="0"/>
              <a:ea typeface="Cambria" panose="02040503050406030204" pitchFamily="18" charset="0"/>
            </a:endParaRPr>
          </a:p>
          <a:p>
            <a:endParaRPr lang="en-US" dirty="0"/>
          </a:p>
        </p:txBody>
      </p:sp>
      <p:sp>
        <p:nvSpPr>
          <p:cNvPr id="10" name="Content Placeholder 2">
            <a:extLst>
              <a:ext uri="{FF2B5EF4-FFF2-40B4-BE49-F238E27FC236}">
                <a16:creationId xmlns:a16="http://schemas.microsoft.com/office/drawing/2014/main" id="{A642B2D9-BAD1-4DF6-ACB7-FD35F9067DAF}"/>
              </a:ext>
            </a:extLst>
          </p:cNvPr>
          <p:cNvSpPr txBox="1">
            <a:spLocks/>
          </p:cNvSpPr>
          <p:nvPr/>
        </p:nvSpPr>
        <p:spPr>
          <a:xfrm>
            <a:off x="1191223" y="3476057"/>
            <a:ext cx="7244309" cy="86818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700" b="1" dirty="0" smtClean="0">
                <a:latin typeface="Cambria" panose="02040503050406030204" pitchFamily="18" charset="0"/>
                <a:ea typeface="Cambria" panose="02040503050406030204" pitchFamily="18" charset="0"/>
              </a:rPr>
              <a:t>How PERF’s Use-of-Force Guiding Principles Were Developed</a:t>
            </a:r>
          </a:p>
        </p:txBody>
      </p:sp>
      <p:sp>
        <p:nvSpPr>
          <p:cNvPr id="11" name="TextBox 10"/>
          <p:cNvSpPr txBox="1"/>
          <p:nvPr/>
        </p:nvSpPr>
        <p:spPr>
          <a:xfrm>
            <a:off x="8288324" y="33794"/>
            <a:ext cx="855676" cy="276999"/>
          </a:xfrm>
          <a:prstGeom prst="rect">
            <a:avLst/>
          </a:prstGeom>
          <a:noFill/>
        </p:spPr>
        <p:txBody>
          <a:bodyPr wrap="square" rtlCol="0">
            <a:spAutoFit/>
          </a:bodyPr>
          <a:lstStyle/>
          <a:p>
            <a:pPr algn="r"/>
            <a:r>
              <a:rPr lang="en-US" sz="1200" dirty="0" smtClean="0">
                <a:solidFill>
                  <a:schemeClr val="bg1"/>
                </a:solidFill>
                <a:latin typeface="Cambria" panose="02040503050406030204" pitchFamily="18" charset="0"/>
                <a:ea typeface="Cambria" panose="02040503050406030204" pitchFamily="18" charset="0"/>
              </a:rPr>
              <a:t>10</a:t>
            </a:r>
            <a:endParaRPr lang="en-US" sz="12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95640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B796-CD44-4216-9073-8EE7DFD2C162}"/>
              </a:ext>
            </a:extLst>
          </p:cNvPr>
          <p:cNvSpPr>
            <a:spLocks noGrp="1"/>
          </p:cNvSpPr>
          <p:nvPr>
            <p:ph type="title"/>
          </p:nvPr>
        </p:nvSpPr>
        <p:spPr>
          <a:xfrm>
            <a:off x="1307508" y="0"/>
            <a:ext cx="7011740" cy="680765"/>
          </a:xfrm>
        </p:spPr>
        <p:txBody>
          <a:bodyPr>
            <a:normAutofit/>
          </a:bodyPr>
          <a:lstStyle/>
          <a:p>
            <a:pPr algn="ctr"/>
            <a:r>
              <a:rPr lang="en-US" sz="2400" dirty="0" smtClean="0">
                <a:solidFill>
                  <a:schemeClr val="bg1"/>
                </a:solidFill>
                <a:latin typeface="Cambria" panose="02040503050406030204" pitchFamily="18" charset="0"/>
                <a:ea typeface="Cambria" panose="02040503050406030204" pitchFamily="18" charset="0"/>
              </a:rPr>
              <a:t>PERF’s Critical Decision-Making Model</a:t>
            </a:r>
            <a:endParaRPr lang="en-US" sz="2400" dirty="0">
              <a:solidFill>
                <a:schemeClr val="bg1"/>
              </a:solidFill>
              <a:latin typeface="Cambria" panose="02040503050406030204" pitchFamily="18" charset="0"/>
              <a:ea typeface="Cambria" panose="02040503050406030204" pitchFamily="18" charset="0"/>
            </a:endParaRPr>
          </a:p>
        </p:txBody>
      </p:sp>
      <p:sp>
        <p:nvSpPr>
          <p:cNvPr id="8" name="Content Placeholder 2">
            <a:extLst>
              <a:ext uri="{FF2B5EF4-FFF2-40B4-BE49-F238E27FC236}">
                <a16:creationId xmlns:a16="http://schemas.microsoft.com/office/drawing/2014/main" id="{A642B2D9-BAD1-4DF6-ACB7-FD35F9067DAF}"/>
              </a:ext>
            </a:extLst>
          </p:cNvPr>
          <p:cNvSpPr txBox="1">
            <a:spLocks/>
          </p:cNvSpPr>
          <p:nvPr/>
        </p:nvSpPr>
        <p:spPr>
          <a:xfrm>
            <a:off x="1307508" y="727479"/>
            <a:ext cx="7011740" cy="86818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700" b="1" dirty="0" smtClean="0">
                <a:latin typeface="Cambria" panose="02040503050406030204" pitchFamily="18" charset="0"/>
                <a:ea typeface="Cambria" panose="02040503050406030204" pitchFamily="18" charset="0"/>
              </a:rPr>
              <a:t>The Critical Decision-Making Model is a five-step critical thinking process.  All five steps are built around the core values of the department and the policing profession.</a:t>
            </a:r>
            <a:endParaRPr lang="en-US" sz="1700" b="1" dirty="0">
              <a:latin typeface="Cambria" panose="02040503050406030204" pitchFamily="18" charset="0"/>
              <a:ea typeface="Cambria" panose="02040503050406030204" pitchFamily="18" charset="0"/>
            </a:endParaRPr>
          </a:p>
        </p:txBody>
      </p:sp>
      <p:sp>
        <p:nvSpPr>
          <p:cNvPr id="9" name="Content Placeholder 2">
            <a:extLst>
              <a:ext uri="{FF2B5EF4-FFF2-40B4-BE49-F238E27FC236}">
                <a16:creationId xmlns:a16="http://schemas.microsoft.com/office/drawing/2014/main" id="{A642B2D9-BAD1-4DF6-ACB7-FD35F9067DAF}"/>
              </a:ext>
            </a:extLst>
          </p:cNvPr>
          <p:cNvSpPr txBox="1">
            <a:spLocks/>
          </p:cNvSpPr>
          <p:nvPr/>
        </p:nvSpPr>
        <p:spPr>
          <a:xfrm>
            <a:off x="508958" y="1735800"/>
            <a:ext cx="3174522" cy="486340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smtClean="0">
                <a:latin typeface="Cambria" panose="02040503050406030204" pitchFamily="18" charset="0"/>
                <a:ea typeface="Cambria" panose="02040503050406030204" pitchFamily="18" charset="0"/>
              </a:rPr>
              <a:t>Step 1: Collect Information</a:t>
            </a:r>
          </a:p>
          <a:p>
            <a:r>
              <a:rPr lang="en-US" sz="2600" dirty="0" smtClean="0">
                <a:latin typeface="Cambria" panose="02040503050406030204" pitchFamily="18" charset="0"/>
                <a:ea typeface="Cambria" panose="02040503050406030204" pitchFamily="18" charset="0"/>
              </a:rPr>
              <a:t>Step 2: Assess Situation, Threat and Risks</a:t>
            </a:r>
          </a:p>
          <a:p>
            <a:r>
              <a:rPr lang="en-US" sz="2600" dirty="0" smtClean="0">
                <a:latin typeface="Cambria" panose="02040503050406030204" pitchFamily="18" charset="0"/>
                <a:ea typeface="Cambria" panose="02040503050406030204" pitchFamily="18" charset="0"/>
              </a:rPr>
              <a:t>Step 3: Consider Police Powers and Agency Policy</a:t>
            </a:r>
          </a:p>
          <a:p>
            <a:r>
              <a:rPr lang="en-US" sz="2600" dirty="0" smtClean="0">
                <a:latin typeface="Cambria" panose="02040503050406030204" pitchFamily="18" charset="0"/>
                <a:ea typeface="Cambria" panose="02040503050406030204" pitchFamily="18" charset="0"/>
              </a:rPr>
              <a:t>Step 4: Identify Options and Determine the Best Course of Action</a:t>
            </a:r>
          </a:p>
          <a:p>
            <a:r>
              <a:rPr lang="en-US" sz="2600" dirty="0" smtClean="0">
                <a:latin typeface="Cambria" panose="02040503050406030204" pitchFamily="18" charset="0"/>
                <a:ea typeface="Cambria" panose="02040503050406030204" pitchFamily="18" charset="0"/>
              </a:rPr>
              <a:t>Step 5: Act, Review and Reassess</a:t>
            </a:r>
            <a:endParaRPr lang="en-US" sz="2600" dirty="0">
              <a:latin typeface="Cambria" panose="02040503050406030204" pitchFamily="18" charset="0"/>
              <a:ea typeface="Cambria" panose="02040503050406030204" pitchFamily="18" charset="0"/>
            </a:endParaRPr>
          </a:p>
          <a:p>
            <a:endParaRPr lang="en-US" dirty="0"/>
          </a:p>
        </p:txBody>
      </p:sp>
      <p:pic>
        <p:nvPicPr>
          <p:cNvPr id="3" name="Picture 2"/>
          <p:cNvPicPr>
            <a:picLocks noChangeAspect="1"/>
          </p:cNvPicPr>
          <p:nvPr/>
        </p:nvPicPr>
        <p:blipFill>
          <a:blip r:embed="rId2"/>
          <a:stretch>
            <a:fillRect/>
          </a:stretch>
        </p:blipFill>
        <p:spPr>
          <a:xfrm>
            <a:off x="3683480" y="1642375"/>
            <a:ext cx="5211352" cy="5042825"/>
          </a:xfrm>
          <a:prstGeom prst="rect">
            <a:avLst/>
          </a:prstGeom>
        </p:spPr>
      </p:pic>
      <p:sp>
        <p:nvSpPr>
          <p:cNvPr id="7" name="TextBox 6"/>
          <p:cNvSpPr txBox="1"/>
          <p:nvPr/>
        </p:nvSpPr>
        <p:spPr>
          <a:xfrm>
            <a:off x="8288324" y="33794"/>
            <a:ext cx="855676" cy="276999"/>
          </a:xfrm>
          <a:prstGeom prst="rect">
            <a:avLst/>
          </a:prstGeom>
          <a:noFill/>
        </p:spPr>
        <p:txBody>
          <a:bodyPr wrap="square" rtlCol="0">
            <a:spAutoFit/>
          </a:bodyPr>
          <a:lstStyle/>
          <a:p>
            <a:pPr algn="r"/>
            <a:r>
              <a:rPr lang="en-US" sz="1200" dirty="0" smtClean="0">
                <a:solidFill>
                  <a:schemeClr val="bg1"/>
                </a:solidFill>
                <a:latin typeface="Cambria" panose="02040503050406030204" pitchFamily="18" charset="0"/>
                <a:ea typeface="Cambria" panose="02040503050406030204" pitchFamily="18" charset="0"/>
              </a:rPr>
              <a:t>11</a:t>
            </a:r>
            <a:endParaRPr lang="en-US" sz="12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0656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B796-CD44-4216-9073-8EE7DFD2C162}"/>
              </a:ext>
            </a:extLst>
          </p:cNvPr>
          <p:cNvSpPr>
            <a:spLocks noGrp="1"/>
          </p:cNvSpPr>
          <p:nvPr>
            <p:ph type="title"/>
          </p:nvPr>
        </p:nvSpPr>
        <p:spPr>
          <a:xfrm>
            <a:off x="1307508" y="0"/>
            <a:ext cx="7011740" cy="680765"/>
          </a:xfrm>
        </p:spPr>
        <p:txBody>
          <a:bodyPr>
            <a:normAutofit/>
          </a:bodyPr>
          <a:lstStyle/>
          <a:p>
            <a:pPr algn="ctr"/>
            <a:r>
              <a:rPr lang="en-US" sz="2400" dirty="0" smtClean="0">
                <a:solidFill>
                  <a:schemeClr val="bg1"/>
                </a:solidFill>
                <a:latin typeface="Cambria" panose="02040503050406030204" pitchFamily="18" charset="0"/>
                <a:ea typeface="Cambria" panose="02040503050406030204" pitchFamily="18" charset="0"/>
              </a:rPr>
              <a:t>PERF’s 30 GUIDING PRINCIPLES</a:t>
            </a:r>
            <a:endParaRPr lang="en-US" sz="2400" dirty="0">
              <a:solidFill>
                <a:schemeClr val="bg1"/>
              </a:solidFill>
              <a:latin typeface="Cambria" panose="02040503050406030204" pitchFamily="18" charset="0"/>
              <a:ea typeface="Cambria" panose="02040503050406030204" pitchFamily="18" charset="0"/>
            </a:endParaRPr>
          </a:p>
        </p:txBody>
      </p:sp>
      <p:sp>
        <p:nvSpPr>
          <p:cNvPr id="11" name="TextBox 10"/>
          <p:cNvSpPr txBox="1"/>
          <p:nvPr/>
        </p:nvSpPr>
        <p:spPr>
          <a:xfrm>
            <a:off x="8288324" y="33794"/>
            <a:ext cx="855676" cy="276999"/>
          </a:xfrm>
          <a:prstGeom prst="rect">
            <a:avLst/>
          </a:prstGeom>
          <a:noFill/>
        </p:spPr>
        <p:txBody>
          <a:bodyPr wrap="square" rtlCol="0">
            <a:spAutoFit/>
          </a:bodyPr>
          <a:lstStyle/>
          <a:p>
            <a:pPr algn="r"/>
            <a:r>
              <a:rPr lang="en-US" sz="1200" dirty="0" smtClean="0">
                <a:solidFill>
                  <a:schemeClr val="bg1"/>
                </a:solidFill>
                <a:latin typeface="Cambria" panose="02040503050406030204" pitchFamily="18" charset="0"/>
                <a:ea typeface="Cambria" panose="02040503050406030204" pitchFamily="18" charset="0"/>
              </a:rPr>
              <a:t>12</a:t>
            </a:r>
            <a:endParaRPr lang="en-US" sz="1200" dirty="0">
              <a:solidFill>
                <a:schemeClr val="bg1"/>
              </a:solidFill>
              <a:latin typeface="Cambria" panose="02040503050406030204" pitchFamily="18" charset="0"/>
              <a:ea typeface="Cambria" panose="02040503050406030204" pitchFamily="18"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3518358778"/>
              </p:ext>
            </p:extLst>
          </p:nvPr>
        </p:nvGraphicFramePr>
        <p:xfrm>
          <a:off x="1117600" y="714559"/>
          <a:ext cx="7904477" cy="6085870"/>
        </p:xfrm>
        <a:graphic>
          <a:graphicData uri="http://schemas.openxmlformats.org/drawingml/2006/table">
            <a:tbl>
              <a:tblPr/>
              <a:tblGrid>
                <a:gridCol w="217467">
                  <a:extLst>
                    <a:ext uri="{9D8B030D-6E8A-4147-A177-3AD203B41FA5}">
                      <a16:colId xmlns:a16="http://schemas.microsoft.com/office/drawing/2014/main" val="4213011883"/>
                    </a:ext>
                  </a:extLst>
                </a:gridCol>
                <a:gridCol w="3158009">
                  <a:extLst>
                    <a:ext uri="{9D8B030D-6E8A-4147-A177-3AD203B41FA5}">
                      <a16:colId xmlns:a16="http://schemas.microsoft.com/office/drawing/2014/main" val="156665711"/>
                    </a:ext>
                  </a:extLst>
                </a:gridCol>
                <a:gridCol w="586217">
                  <a:extLst>
                    <a:ext uri="{9D8B030D-6E8A-4147-A177-3AD203B41FA5}">
                      <a16:colId xmlns:a16="http://schemas.microsoft.com/office/drawing/2014/main" val="3064404681"/>
                    </a:ext>
                  </a:extLst>
                </a:gridCol>
                <a:gridCol w="832050">
                  <a:extLst>
                    <a:ext uri="{9D8B030D-6E8A-4147-A177-3AD203B41FA5}">
                      <a16:colId xmlns:a16="http://schemas.microsoft.com/office/drawing/2014/main" val="1413308347"/>
                    </a:ext>
                  </a:extLst>
                </a:gridCol>
                <a:gridCol w="3110734">
                  <a:extLst>
                    <a:ext uri="{9D8B030D-6E8A-4147-A177-3AD203B41FA5}">
                      <a16:colId xmlns:a16="http://schemas.microsoft.com/office/drawing/2014/main" val="2783772716"/>
                    </a:ext>
                  </a:extLst>
                </a:gridCol>
              </a:tblGrid>
              <a:tr h="213378">
                <a:tc>
                  <a:txBody>
                    <a:bodyPr/>
                    <a:lstStyle/>
                    <a:p>
                      <a:pPr algn="l" fontAlgn="ctr"/>
                      <a:endParaRPr lang="en-US" sz="800" b="1" i="0" u="none" strike="noStrike">
                        <a:solidFill>
                          <a:srgbClr val="404040"/>
                        </a:solidFill>
                        <a:effectLst/>
                        <a:latin typeface="Bookman Old Style" panose="02050604050505020204" pitchFamily="18" charset="0"/>
                      </a:endParaRPr>
                    </a:p>
                  </a:txBody>
                  <a:tcPr marL="5660" marR="5660" marT="566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1" i="0" u="none" strike="noStrike" dirty="0">
                          <a:solidFill>
                            <a:srgbClr val="FFFFFF"/>
                          </a:solidFill>
                          <a:effectLst/>
                          <a:latin typeface="Cambria" panose="02040503050406030204" pitchFamily="18" charset="0"/>
                        </a:rPr>
                        <a:t>Guiding Principles</a:t>
                      </a:r>
                    </a:p>
                  </a:txBody>
                  <a:tcPr marL="5660" marR="5660" marT="56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800" b="1" i="0" u="none" strike="noStrike">
                          <a:solidFill>
                            <a:srgbClr val="FFFFFF"/>
                          </a:solidFill>
                          <a:effectLst/>
                          <a:latin typeface="Cambria" panose="02040503050406030204" pitchFamily="18" charset="0"/>
                        </a:rPr>
                        <a:t>STATUS </a:t>
                      </a:r>
                    </a:p>
                  </a:txBody>
                  <a:tcPr marL="5660" marR="5660" marT="56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ctr"/>
                      <a:r>
                        <a:rPr lang="en-US" sz="800" b="1" i="0" u="none" strike="noStrike">
                          <a:solidFill>
                            <a:srgbClr val="FFFFFF"/>
                          </a:solidFill>
                          <a:effectLst/>
                          <a:latin typeface="Cambria" panose="02040503050406030204" pitchFamily="18" charset="0"/>
                        </a:rPr>
                        <a:t>% COMPLETE</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ctr"/>
                      <a:r>
                        <a:rPr lang="en-US" sz="800" b="1" i="0" u="none" strike="noStrike" dirty="0">
                          <a:solidFill>
                            <a:srgbClr val="FFFFFF"/>
                          </a:solidFill>
                          <a:effectLst/>
                          <a:latin typeface="Cambria" panose="02040503050406030204" pitchFamily="18" charset="0"/>
                        </a:rPr>
                        <a:t>NOTES</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377616056"/>
                  </a:ext>
                </a:extLst>
              </a:tr>
              <a:tr h="269039">
                <a:tc>
                  <a:txBody>
                    <a:bodyPr/>
                    <a:lstStyle/>
                    <a:p>
                      <a:pPr algn="l" fontAlgn="ctr"/>
                      <a:endParaRPr lang="en-US" sz="800" b="1" i="0" u="none" strike="noStrike">
                        <a:solidFill>
                          <a:srgbClr val="404040"/>
                        </a:solidFill>
                        <a:effectLst/>
                        <a:latin typeface="Bookman Old Style" panose="02050604050505020204" pitchFamily="18" charset="0"/>
                      </a:endParaRPr>
                    </a:p>
                  </a:txBody>
                  <a:tcPr marL="5660" marR="5660" marT="566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1" i="0" u="none" strike="noStrike">
                          <a:solidFill>
                            <a:srgbClr val="000000"/>
                          </a:solidFill>
                          <a:effectLst/>
                          <a:latin typeface="Cambria" panose="02040503050406030204" pitchFamily="18" charset="0"/>
                        </a:rPr>
                        <a:t>Policy</a:t>
                      </a:r>
                    </a:p>
                  </a:txBody>
                  <a:tcPr marL="5660" marR="5660" marT="56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endParaRPr lang="en-US" sz="800" b="0" i="0" u="none" strike="noStrike">
                        <a:solidFill>
                          <a:srgbClr val="000000"/>
                        </a:solidFill>
                        <a:effectLst/>
                        <a:latin typeface="Cambria" panose="02040503050406030204" pitchFamily="18" charset="0"/>
                      </a:endParaRP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ctr"/>
                      <a:endParaRPr lang="en-US" sz="800" b="0" i="0" u="none" strike="noStrike">
                        <a:solidFill>
                          <a:srgbClr val="404040"/>
                        </a:solidFill>
                        <a:effectLst/>
                        <a:latin typeface="Cambria" panose="02040503050406030204" pitchFamily="18" charset="0"/>
                      </a:endParaRP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endParaRPr lang="en-US" sz="800" b="0" i="0" u="none" strike="noStrike">
                        <a:solidFill>
                          <a:srgbClr val="000000"/>
                        </a:solidFill>
                        <a:effectLst/>
                        <a:latin typeface="Cambria" panose="02040503050406030204" pitchFamily="18" charset="0"/>
                      </a:endParaRP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145959236"/>
                  </a:ext>
                </a:extLst>
              </a:tr>
              <a:tr h="426752">
                <a:tc>
                  <a:txBody>
                    <a:bodyPr/>
                    <a:lstStyle/>
                    <a:p>
                      <a:pPr algn="l" fontAlgn="ctr"/>
                      <a:r>
                        <a:rPr lang="en-US" sz="800" b="1" i="0" u="none" strike="noStrike">
                          <a:solidFill>
                            <a:srgbClr val="404040"/>
                          </a:solidFill>
                          <a:effectLst/>
                          <a:latin typeface="Bookman Old Style" panose="02050604050505020204" pitchFamily="18" charset="0"/>
                        </a:rPr>
                        <a:t>1</a:t>
                      </a:r>
                    </a:p>
                  </a:txBody>
                  <a:tcPr marL="5660" marR="5660" marT="566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800" b="0" i="0" u="none" strike="noStrike">
                          <a:solidFill>
                            <a:srgbClr val="000000"/>
                          </a:solidFill>
                          <a:effectLst/>
                          <a:latin typeface="Cambria" panose="02040503050406030204" pitchFamily="18" charset="0"/>
                        </a:rPr>
                        <a:t>The </a:t>
                      </a:r>
                      <a:r>
                        <a:rPr lang="en-US" sz="800" b="0" i="1" u="none" strike="noStrike">
                          <a:solidFill>
                            <a:srgbClr val="404040"/>
                          </a:solidFill>
                          <a:effectLst/>
                          <a:latin typeface="Cambria" panose="02040503050406030204" pitchFamily="18" charset="0"/>
                        </a:rPr>
                        <a:t>sanctity of human life </a:t>
                      </a:r>
                      <a:r>
                        <a:rPr lang="en-US" sz="800" b="0" i="0" u="none" strike="noStrike">
                          <a:solidFill>
                            <a:srgbClr val="404040"/>
                          </a:solidFill>
                          <a:effectLst/>
                          <a:latin typeface="Cambria" panose="02040503050406030204" pitchFamily="18" charset="0"/>
                        </a:rPr>
                        <a:t>should be at the heart of everything an agency does.</a:t>
                      </a:r>
                      <a:endParaRPr lang="en-US" sz="800" b="0" i="0" u="none" strike="noStrike">
                        <a:solidFill>
                          <a:srgbClr val="000000"/>
                        </a:solidFill>
                        <a:effectLst/>
                        <a:latin typeface="Cambria" panose="02040503050406030204" pitchFamily="18" charset="0"/>
                      </a:endParaRP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Cambria" panose="02040503050406030204" pitchFamily="18" charset="0"/>
                        </a:rPr>
                        <a:t>In Progress</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800" b="0" i="0" u="none" strike="noStrike" dirty="0">
                          <a:solidFill>
                            <a:srgbClr val="404040"/>
                          </a:solidFill>
                          <a:effectLst/>
                          <a:latin typeface="Cambria" panose="02040503050406030204" pitchFamily="18" charset="0"/>
                        </a:rPr>
                        <a:t>75%</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dirty="0" smtClean="0">
                          <a:solidFill>
                            <a:srgbClr val="000000"/>
                          </a:solidFill>
                          <a:effectLst/>
                          <a:latin typeface="Cambria" panose="02040503050406030204" pitchFamily="18" charset="0"/>
                        </a:rPr>
                        <a:t> Conversation </a:t>
                      </a:r>
                      <a:r>
                        <a:rPr lang="en-US" sz="800" b="0" i="0" u="none" strike="noStrike" dirty="0">
                          <a:solidFill>
                            <a:srgbClr val="000000"/>
                          </a:solidFill>
                          <a:effectLst/>
                          <a:latin typeface="Cambria" panose="02040503050406030204" pitchFamily="18" charset="0"/>
                        </a:rPr>
                        <a:t>w/ Guild re: actual language</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9197829"/>
                  </a:ext>
                </a:extLst>
              </a:tr>
              <a:tr h="640130">
                <a:tc>
                  <a:txBody>
                    <a:bodyPr/>
                    <a:lstStyle/>
                    <a:p>
                      <a:pPr algn="l" fontAlgn="ctr"/>
                      <a:r>
                        <a:rPr lang="en-US" sz="800" b="1" i="0" u="none" strike="noStrike">
                          <a:solidFill>
                            <a:srgbClr val="404040"/>
                          </a:solidFill>
                          <a:effectLst/>
                          <a:latin typeface="Bookman Old Style" panose="02050604050505020204" pitchFamily="18" charset="0"/>
                        </a:rPr>
                        <a:t>2</a:t>
                      </a:r>
                    </a:p>
                  </a:txBody>
                  <a:tcPr marL="5660" marR="5660" marT="566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800" b="0" i="0" u="none" strike="noStrike">
                          <a:solidFill>
                            <a:srgbClr val="000000"/>
                          </a:solidFill>
                          <a:effectLst/>
                          <a:latin typeface="Cambria" panose="02040503050406030204" pitchFamily="18" charset="0"/>
                        </a:rPr>
                        <a:t>Agencies should continue to develop best policies, practices, and training on use-of-force issues that go beyond the minimum requirement of </a:t>
                      </a:r>
                      <a:r>
                        <a:rPr lang="en-US" sz="800" b="0" i="1" u="none" strike="noStrike">
                          <a:solidFill>
                            <a:srgbClr val="404040"/>
                          </a:solidFill>
                          <a:effectLst/>
                          <a:latin typeface="Cambria" panose="02040503050406030204" pitchFamily="18" charset="0"/>
                        </a:rPr>
                        <a:t>Graham v. Connor.</a:t>
                      </a:r>
                      <a:endParaRPr lang="en-US" sz="800" b="0" i="0" u="none" strike="noStrike">
                        <a:solidFill>
                          <a:srgbClr val="000000"/>
                        </a:solidFill>
                        <a:effectLst/>
                        <a:latin typeface="Cambria" panose="02040503050406030204" pitchFamily="18" charset="0"/>
                      </a:endParaRP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dirty="0">
                          <a:solidFill>
                            <a:srgbClr val="000000"/>
                          </a:solidFill>
                          <a:effectLst/>
                          <a:latin typeface="Cambria" panose="02040503050406030204" pitchFamily="18" charset="0"/>
                        </a:rPr>
                        <a:t>Complete</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ctr"/>
                      <a:r>
                        <a:rPr lang="en-US" sz="800" b="0" i="0" u="none" strike="noStrike" dirty="0">
                          <a:solidFill>
                            <a:srgbClr val="404040"/>
                          </a:solidFill>
                          <a:effectLst/>
                          <a:latin typeface="Cambria" panose="02040503050406030204" pitchFamily="18" charset="0"/>
                        </a:rPr>
                        <a:t>100%</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800" b="0" i="0" u="none" strike="noStrike" dirty="0" smtClean="0">
                          <a:solidFill>
                            <a:srgbClr val="000000"/>
                          </a:solidFill>
                          <a:effectLst/>
                          <a:latin typeface="Cambria" panose="02040503050406030204" pitchFamily="18" charset="0"/>
                        </a:rPr>
                        <a:t> Complete </a:t>
                      </a:r>
                      <a:r>
                        <a:rPr lang="en-US" sz="800" b="0" i="0" u="none" strike="noStrike" dirty="0">
                          <a:solidFill>
                            <a:srgbClr val="000000"/>
                          </a:solidFill>
                          <a:effectLst/>
                          <a:latin typeface="Cambria" panose="02040503050406030204" pitchFamily="18" charset="0"/>
                        </a:rPr>
                        <a:t>and ongoing, function of </a:t>
                      </a:r>
                      <a:r>
                        <a:rPr lang="en-US" sz="800" b="0" i="0" u="none" strike="noStrike" dirty="0" err="1">
                          <a:solidFill>
                            <a:srgbClr val="000000"/>
                          </a:solidFill>
                          <a:effectLst/>
                          <a:latin typeface="Cambria" panose="02040503050406030204" pitchFamily="18" charset="0"/>
                        </a:rPr>
                        <a:t>Lexipol</a:t>
                      </a:r>
                      <a:r>
                        <a:rPr lang="en-US" sz="800" b="0" i="0" u="none" strike="noStrike" dirty="0">
                          <a:solidFill>
                            <a:srgbClr val="000000"/>
                          </a:solidFill>
                          <a:effectLst/>
                          <a:latin typeface="Cambria" panose="02040503050406030204" pitchFamily="18" charset="0"/>
                        </a:rPr>
                        <a:t> and Legal Updates</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742443309"/>
                  </a:ext>
                </a:extLst>
              </a:tr>
              <a:tr h="213378">
                <a:tc>
                  <a:txBody>
                    <a:bodyPr/>
                    <a:lstStyle/>
                    <a:p>
                      <a:pPr algn="l" fontAlgn="ctr"/>
                      <a:r>
                        <a:rPr lang="en-US" sz="800" b="1" i="0" u="none" strike="noStrike">
                          <a:solidFill>
                            <a:srgbClr val="404040"/>
                          </a:solidFill>
                          <a:effectLst/>
                          <a:latin typeface="Bookman Old Style" panose="02050604050505020204" pitchFamily="18" charset="0"/>
                        </a:rPr>
                        <a:t>3</a:t>
                      </a:r>
                    </a:p>
                  </a:txBody>
                  <a:tcPr marL="5660" marR="5660" marT="566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800" b="0" i="0" u="none" strike="noStrike">
                          <a:solidFill>
                            <a:srgbClr val="000000"/>
                          </a:solidFill>
                          <a:effectLst/>
                          <a:latin typeface="Cambria" panose="02040503050406030204" pitchFamily="18" charset="0"/>
                        </a:rPr>
                        <a:t>Police use of force must meet the test of </a:t>
                      </a:r>
                      <a:r>
                        <a:rPr lang="en-US" sz="800" b="0" i="1" u="none" strike="noStrike">
                          <a:solidFill>
                            <a:srgbClr val="404040"/>
                          </a:solidFill>
                          <a:effectLst/>
                          <a:latin typeface="Cambria" panose="02040503050406030204" pitchFamily="18" charset="0"/>
                        </a:rPr>
                        <a:t>proportionality.</a:t>
                      </a:r>
                      <a:endParaRPr lang="en-US" sz="800" b="0" i="0" u="none" strike="noStrike">
                        <a:solidFill>
                          <a:srgbClr val="000000"/>
                        </a:solidFill>
                        <a:effectLst/>
                        <a:latin typeface="Cambria" panose="02040503050406030204" pitchFamily="18" charset="0"/>
                      </a:endParaRP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Cambria" panose="02040503050406030204" pitchFamily="18" charset="0"/>
                        </a:rPr>
                        <a:t>Complete</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800" b="0" i="0" u="none" strike="noStrike">
                          <a:solidFill>
                            <a:srgbClr val="000000"/>
                          </a:solidFill>
                          <a:effectLst/>
                          <a:latin typeface="Cambria" panose="02040503050406030204" pitchFamily="18" charset="0"/>
                        </a:rPr>
                        <a:t>100%</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800" b="0" i="0" u="none" strike="noStrike">
                        <a:solidFill>
                          <a:srgbClr val="000000"/>
                        </a:solidFill>
                        <a:effectLst/>
                        <a:latin typeface="Cambria" panose="02040503050406030204" pitchFamily="18" charset="0"/>
                      </a:endParaRP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6032437"/>
                  </a:ext>
                </a:extLst>
              </a:tr>
              <a:tr h="213378">
                <a:tc>
                  <a:txBody>
                    <a:bodyPr/>
                    <a:lstStyle/>
                    <a:p>
                      <a:pPr algn="l" fontAlgn="ctr"/>
                      <a:r>
                        <a:rPr lang="en-US" sz="800" b="1" i="0" u="none" strike="noStrike">
                          <a:solidFill>
                            <a:srgbClr val="404040"/>
                          </a:solidFill>
                          <a:effectLst/>
                          <a:latin typeface="Bookman Old Style" panose="02050604050505020204" pitchFamily="18" charset="0"/>
                        </a:rPr>
                        <a:t>4</a:t>
                      </a:r>
                    </a:p>
                  </a:txBody>
                  <a:tcPr marL="5660" marR="5660" marT="566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800" b="0" i="0" u="none" strike="noStrike">
                          <a:solidFill>
                            <a:srgbClr val="000000"/>
                          </a:solidFill>
                          <a:effectLst/>
                          <a:latin typeface="Cambria" panose="02040503050406030204" pitchFamily="18" charset="0"/>
                        </a:rPr>
                        <a:t>Adopt </a:t>
                      </a:r>
                      <a:r>
                        <a:rPr lang="en-US" sz="800" b="0" i="1" u="none" strike="noStrike">
                          <a:solidFill>
                            <a:srgbClr val="404040"/>
                          </a:solidFill>
                          <a:effectLst/>
                          <a:latin typeface="Cambria" panose="02040503050406030204" pitchFamily="18" charset="0"/>
                        </a:rPr>
                        <a:t>de-escalation</a:t>
                      </a:r>
                      <a:r>
                        <a:rPr lang="en-US" sz="800" b="0" i="0" u="none" strike="noStrike">
                          <a:solidFill>
                            <a:srgbClr val="404040"/>
                          </a:solidFill>
                          <a:effectLst/>
                          <a:latin typeface="Cambria" panose="02040503050406030204" pitchFamily="18" charset="0"/>
                        </a:rPr>
                        <a:t> as formal agency policy.</a:t>
                      </a:r>
                      <a:endParaRPr lang="en-US" sz="800" b="0" i="0" u="none" strike="noStrike">
                        <a:solidFill>
                          <a:srgbClr val="000000"/>
                        </a:solidFill>
                        <a:effectLst/>
                        <a:latin typeface="Cambria" panose="02040503050406030204" pitchFamily="18" charset="0"/>
                      </a:endParaRP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dirty="0">
                          <a:solidFill>
                            <a:srgbClr val="000000"/>
                          </a:solidFill>
                          <a:effectLst/>
                          <a:latin typeface="Cambria" panose="02040503050406030204" pitchFamily="18" charset="0"/>
                        </a:rPr>
                        <a:t>In Progress</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ctr"/>
                      <a:r>
                        <a:rPr lang="en-US" sz="800" b="0" i="0" u="none" strike="noStrike">
                          <a:solidFill>
                            <a:srgbClr val="000000"/>
                          </a:solidFill>
                          <a:effectLst/>
                          <a:latin typeface="Cambria" panose="02040503050406030204" pitchFamily="18" charset="0"/>
                        </a:rPr>
                        <a:t>50%</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endParaRPr lang="en-US" sz="800" b="0" i="0" u="none" strike="noStrike">
                        <a:solidFill>
                          <a:srgbClr val="000000"/>
                        </a:solidFill>
                        <a:effectLst/>
                        <a:latin typeface="Cambria" panose="02040503050406030204" pitchFamily="18" charset="0"/>
                      </a:endParaRP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329029645"/>
                  </a:ext>
                </a:extLst>
              </a:tr>
              <a:tr h="426752">
                <a:tc>
                  <a:txBody>
                    <a:bodyPr/>
                    <a:lstStyle/>
                    <a:p>
                      <a:pPr algn="l" fontAlgn="ctr"/>
                      <a:r>
                        <a:rPr lang="en-US" sz="800" b="1" i="0" u="none" strike="noStrike">
                          <a:solidFill>
                            <a:srgbClr val="404040"/>
                          </a:solidFill>
                          <a:effectLst/>
                          <a:latin typeface="Bookman Old Style" panose="02050604050505020204" pitchFamily="18" charset="0"/>
                        </a:rPr>
                        <a:t>5</a:t>
                      </a:r>
                    </a:p>
                  </a:txBody>
                  <a:tcPr marL="5660" marR="5660" marT="566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800" b="0" i="0" u="none" strike="noStrike">
                          <a:solidFill>
                            <a:srgbClr val="000000"/>
                          </a:solidFill>
                          <a:effectLst/>
                          <a:latin typeface="Cambria" panose="02040503050406030204" pitchFamily="18" charset="0"/>
                        </a:rPr>
                        <a:t>The </a:t>
                      </a:r>
                      <a:r>
                        <a:rPr lang="en-US" sz="800" b="0" i="1" u="none" strike="noStrike">
                          <a:solidFill>
                            <a:srgbClr val="404040"/>
                          </a:solidFill>
                          <a:effectLst/>
                          <a:latin typeface="Cambria" panose="02040503050406030204" pitchFamily="18" charset="0"/>
                        </a:rPr>
                        <a:t>Critical Decision-Making Model</a:t>
                      </a:r>
                      <a:r>
                        <a:rPr lang="en-US" sz="800" b="0" i="0" u="none" strike="noStrike">
                          <a:solidFill>
                            <a:srgbClr val="404040"/>
                          </a:solidFill>
                          <a:effectLst/>
                          <a:latin typeface="Cambria" panose="02040503050406030204" pitchFamily="18" charset="0"/>
                        </a:rPr>
                        <a:t> provides a new way to approach critical incidents.</a:t>
                      </a:r>
                      <a:endParaRPr lang="en-US" sz="800" b="0" i="0" u="none" strike="noStrike">
                        <a:solidFill>
                          <a:srgbClr val="000000"/>
                        </a:solidFill>
                        <a:effectLst/>
                        <a:latin typeface="Cambria" panose="02040503050406030204" pitchFamily="18" charset="0"/>
                      </a:endParaRP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Cambria" panose="02040503050406030204" pitchFamily="18" charset="0"/>
                        </a:rPr>
                        <a:t>In Progress</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800" b="0" i="0" u="none" strike="noStrike">
                          <a:solidFill>
                            <a:srgbClr val="000000"/>
                          </a:solidFill>
                          <a:effectLst/>
                          <a:latin typeface="Cambria" panose="02040503050406030204" pitchFamily="18" charset="0"/>
                        </a:rPr>
                        <a:t>75%</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dirty="0" smtClean="0">
                          <a:solidFill>
                            <a:srgbClr val="000000"/>
                          </a:solidFill>
                          <a:effectLst/>
                          <a:latin typeface="Cambria" panose="02040503050406030204" pitchFamily="18" charset="0"/>
                        </a:rPr>
                        <a:t> Function </a:t>
                      </a:r>
                      <a:r>
                        <a:rPr lang="en-US" sz="800" b="0" i="0" u="none" strike="noStrike" dirty="0">
                          <a:solidFill>
                            <a:srgbClr val="000000"/>
                          </a:solidFill>
                          <a:effectLst/>
                          <a:latin typeface="Cambria" panose="02040503050406030204" pitchFamily="18" charset="0"/>
                        </a:rPr>
                        <a:t>of training;  Not memorialized - have not officially adopted </a:t>
                      </a:r>
                      <a:r>
                        <a:rPr lang="en-US" sz="800" b="0" i="0" u="none" strike="noStrike" dirty="0" smtClean="0">
                          <a:solidFill>
                            <a:srgbClr val="000000"/>
                          </a:solidFill>
                          <a:effectLst/>
                          <a:latin typeface="Cambria" panose="02040503050406030204" pitchFamily="18" charset="0"/>
                        </a:rPr>
                        <a:t>   PERF's </a:t>
                      </a:r>
                      <a:r>
                        <a:rPr lang="en-US" sz="800" b="0" i="0" u="none" strike="noStrike" dirty="0">
                          <a:solidFill>
                            <a:srgbClr val="000000"/>
                          </a:solidFill>
                          <a:effectLst/>
                          <a:latin typeface="Cambria" panose="02040503050406030204" pitchFamily="18" charset="0"/>
                        </a:rPr>
                        <a:t>model</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9522441"/>
                  </a:ext>
                </a:extLst>
              </a:tr>
              <a:tr h="426752">
                <a:tc>
                  <a:txBody>
                    <a:bodyPr/>
                    <a:lstStyle/>
                    <a:p>
                      <a:pPr algn="l" fontAlgn="ctr"/>
                      <a:r>
                        <a:rPr lang="en-US" sz="800" b="1" i="0" u="none" strike="noStrike">
                          <a:solidFill>
                            <a:srgbClr val="404040"/>
                          </a:solidFill>
                          <a:effectLst/>
                          <a:latin typeface="Bookman Old Style" panose="02050604050505020204" pitchFamily="18" charset="0"/>
                        </a:rPr>
                        <a:t>6</a:t>
                      </a:r>
                    </a:p>
                  </a:txBody>
                  <a:tcPr marL="5660" marR="5660" marT="566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800" b="0" i="1" u="none" strike="noStrike">
                          <a:solidFill>
                            <a:srgbClr val="404040"/>
                          </a:solidFill>
                          <a:effectLst/>
                          <a:latin typeface="Cambria" panose="02040503050406030204" pitchFamily="18" charset="0"/>
                        </a:rPr>
                        <a:t>Duty to intervene</a:t>
                      </a:r>
                      <a:r>
                        <a:rPr lang="en-US" sz="800" b="0" i="0" u="none" strike="noStrike">
                          <a:solidFill>
                            <a:srgbClr val="404040"/>
                          </a:solidFill>
                          <a:effectLst/>
                          <a:latin typeface="Cambria" panose="02040503050406030204" pitchFamily="18" charset="0"/>
                        </a:rPr>
                        <a:t>: Officers need to prevent other officers from using excessive force.</a:t>
                      </a:r>
                      <a:endParaRPr lang="en-US" sz="800" b="0" i="0" u="none" strike="noStrike">
                        <a:solidFill>
                          <a:srgbClr val="000000"/>
                        </a:solidFill>
                        <a:effectLst/>
                        <a:latin typeface="Cambria" panose="02040503050406030204" pitchFamily="18" charset="0"/>
                      </a:endParaRP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dirty="0">
                          <a:solidFill>
                            <a:srgbClr val="000000"/>
                          </a:solidFill>
                          <a:effectLst/>
                          <a:latin typeface="Cambria" panose="02040503050406030204" pitchFamily="18" charset="0"/>
                        </a:rPr>
                        <a:t>Complete</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ctr"/>
                      <a:r>
                        <a:rPr lang="en-US" sz="800" b="0" i="0" u="none" strike="noStrike">
                          <a:solidFill>
                            <a:srgbClr val="000000"/>
                          </a:solidFill>
                          <a:effectLst/>
                          <a:latin typeface="Cambria" panose="02040503050406030204" pitchFamily="18" charset="0"/>
                        </a:rPr>
                        <a:t>100%</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endParaRPr lang="en-US" sz="800" b="0" i="0" u="none" strike="noStrike">
                        <a:solidFill>
                          <a:srgbClr val="000000"/>
                        </a:solidFill>
                        <a:effectLst/>
                        <a:latin typeface="Cambria" panose="02040503050406030204" pitchFamily="18" charset="0"/>
                      </a:endParaRP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012029758"/>
                  </a:ext>
                </a:extLst>
              </a:tr>
              <a:tr h="213378">
                <a:tc>
                  <a:txBody>
                    <a:bodyPr/>
                    <a:lstStyle/>
                    <a:p>
                      <a:pPr algn="l" fontAlgn="ctr"/>
                      <a:r>
                        <a:rPr lang="en-US" sz="800" b="1" i="0" u="none" strike="noStrike">
                          <a:solidFill>
                            <a:srgbClr val="404040"/>
                          </a:solidFill>
                          <a:effectLst/>
                          <a:latin typeface="Bookman Old Style" panose="02050604050505020204" pitchFamily="18" charset="0"/>
                        </a:rPr>
                        <a:t>7</a:t>
                      </a:r>
                    </a:p>
                  </a:txBody>
                  <a:tcPr marL="5660" marR="5660" marT="566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800" b="0" i="0" u="none" strike="noStrike">
                          <a:solidFill>
                            <a:srgbClr val="000000"/>
                          </a:solidFill>
                          <a:effectLst/>
                          <a:latin typeface="Cambria" panose="02040503050406030204" pitchFamily="18" charset="0"/>
                        </a:rPr>
                        <a:t>Respect the sanctity of life by promptly </a:t>
                      </a:r>
                      <a:r>
                        <a:rPr lang="en-US" sz="800" b="0" i="1" u="none" strike="noStrike">
                          <a:solidFill>
                            <a:srgbClr val="404040"/>
                          </a:solidFill>
                          <a:effectLst/>
                          <a:latin typeface="Cambria" panose="02040503050406030204" pitchFamily="18" charset="0"/>
                        </a:rPr>
                        <a:t>rendering first aid.</a:t>
                      </a:r>
                      <a:endParaRPr lang="en-US" sz="800" b="0" i="0" u="none" strike="noStrike">
                        <a:solidFill>
                          <a:srgbClr val="000000"/>
                        </a:solidFill>
                        <a:effectLst/>
                        <a:latin typeface="Cambria" panose="02040503050406030204" pitchFamily="18" charset="0"/>
                      </a:endParaRP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Cambria" panose="02040503050406030204" pitchFamily="18" charset="0"/>
                        </a:rPr>
                        <a:t>Complete</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800" b="0" i="0" u="none" strike="noStrike">
                          <a:solidFill>
                            <a:srgbClr val="000000"/>
                          </a:solidFill>
                          <a:effectLst/>
                          <a:latin typeface="Cambria" panose="02040503050406030204" pitchFamily="18" charset="0"/>
                        </a:rPr>
                        <a:t>100%</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800" b="0" i="0" u="none" strike="noStrike">
                        <a:solidFill>
                          <a:srgbClr val="000000"/>
                        </a:solidFill>
                        <a:effectLst/>
                        <a:latin typeface="Cambria" panose="02040503050406030204" pitchFamily="18" charset="0"/>
                      </a:endParaRP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7202426"/>
                  </a:ext>
                </a:extLst>
              </a:tr>
              <a:tr h="213378">
                <a:tc>
                  <a:txBody>
                    <a:bodyPr/>
                    <a:lstStyle/>
                    <a:p>
                      <a:pPr algn="l" fontAlgn="ctr"/>
                      <a:r>
                        <a:rPr lang="en-US" sz="800" b="1" i="0" u="none" strike="noStrike">
                          <a:solidFill>
                            <a:srgbClr val="404040"/>
                          </a:solidFill>
                          <a:effectLst/>
                          <a:latin typeface="Bookman Old Style" panose="02050604050505020204" pitchFamily="18" charset="0"/>
                        </a:rPr>
                        <a:t>8</a:t>
                      </a:r>
                    </a:p>
                  </a:txBody>
                  <a:tcPr marL="5660" marR="5660" marT="566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800" b="0" i="1" u="none" strike="noStrike">
                          <a:solidFill>
                            <a:srgbClr val="404040"/>
                          </a:solidFill>
                          <a:effectLst/>
                          <a:latin typeface="Cambria" panose="02040503050406030204" pitchFamily="18" charset="0"/>
                        </a:rPr>
                        <a:t>Shooting at vehicles</a:t>
                      </a:r>
                      <a:r>
                        <a:rPr lang="en-US" sz="800" b="0" i="0" u="none" strike="noStrike">
                          <a:solidFill>
                            <a:srgbClr val="404040"/>
                          </a:solidFill>
                          <a:effectLst/>
                          <a:latin typeface="Cambria" panose="02040503050406030204" pitchFamily="18" charset="0"/>
                        </a:rPr>
                        <a:t> must be prohibited.</a:t>
                      </a:r>
                      <a:endParaRPr lang="en-US" sz="800" b="0" i="0" u="none" strike="noStrike">
                        <a:solidFill>
                          <a:srgbClr val="000000"/>
                        </a:solidFill>
                        <a:effectLst/>
                        <a:latin typeface="Cambria" panose="02040503050406030204" pitchFamily="18" charset="0"/>
                      </a:endParaRP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dirty="0">
                          <a:solidFill>
                            <a:srgbClr val="000000"/>
                          </a:solidFill>
                          <a:effectLst/>
                          <a:latin typeface="Cambria" panose="02040503050406030204" pitchFamily="18" charset="0"/>
                        </a:rPr>
                        <a:t>Complete</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ctr"/>
                      <a:r>
                        <a:rPr lang="en-US" sz="800" b="0" i="0" u="none" strike="noStrike">
                          <a:solidFill>
                            <a:srgbClr val="000000"/>
                          </a:solidFill>
                          <a:effectLst/>
                          <a:latin typeface="Cambria" panose="02040503050406030204" pitchFamily="18" charset="0"/>
                        </a:rPr>
                        <a:t>100%</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800" b="0" i="0" u="none" strike="noStrike" dirty="0" smtClean="0">
                          <a:solidFill>
                            <a:srgbClr val="000000"/>
                          </a:solidFill>
                          <a:effectLst/>
                          <a:latin typeface="Cambria" panose="02040503050406030204" pitchFamily="18" charset="0"/>
                        </a:rPr>
                        <a:t> Shooting </a:t>
                      </a:r>
                      <a:r>
                        <a:rPr lang="en-US" sz="800" b="0" i="0" u="none" strike="noStrike" dirty="0">
                          <a:solidFill>
                            <a:srgbClr val="000000"/>
                          </a:solidFill>
                          <a:effectLst/>
                          <a:latin typeface="Cambria" panose="02040503050406030204" pitchFamily="18" charset="0"/>
                        </a:rPr>
                        <a:t>at moving vehicles generally prohibited </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58025373"/>
                  </a:ext>
                </a:extLst>
              </a:tr>
              <a:tr h="426752">
                <a:tc>
                  <a:txBody>
                    <a:bodyPr/>
                    <a:lstStyle/>
                    <a:p>
                      <a:pPr algn="l" fontAlgn="ctr"/>
                      <a:r>
                        <a:rPr lang="en-US" sz="800" b="1" i="0" u="none" strike="noStrike">
                          <a:solidFill>
                            <a:srgbClr val="404040"/>
                          </a:solidFill>
                          <a:effectLst/>
                          <a:latin typeface="Bookman Old Style" panose="02050604050505020204" pitchFamily="18" charset="0"/>
                        </a:rPr>
                        <a:t>9</a:t>
                      </a:r>
                    </a:p>
                  </a:txBody>
                  <a:tcPr marL="5660" marR="5660" marT="566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800" b="0" i="0" u="none" strike="noStrike">
                          <a:solidFill>
                            <a:srgbClr val="000000"/>
                          </a:solidFill>
                          <a:effectLst/>
                          <a:latin typeface="Cambria" panose="02040503050406030204" pitchFamily="18" charset="0"/>
                        </a:rPr>
                        <a:t>Prohibit use of deadly force against individuals </a:t>
                      </a:r>
                      <a:r>
                        <a:rPr lang="en-US" sz="800" b="0" i="1" u="none" strike="noStrike">
                          <a:solidFill>
                            <a:srgbClr val="404040"/>
                          </a:solidFill>
                          <a:effectLst/>
                          <a:latin typeface="Cambria" panose="02040503050406030204" pitchFamily="18" charset="0"/>
                        </a:rPr>
                        <a:t>who pose a danger only to themselves.</a:t>
                      </a:r>
                      <a:endParaRPr lang="en-US" sz="800" b="0" i="0" u="none" strike="noStrike">
                        <a:solidFill>
                          <a:srgbClr val="000000"/>
                        </a:solidFill>
                        <a:effectLst/>
                        <a:latin typeface="Cambria" panose="02040503050406030204" pitchFamily="18" charset="0"/>
                      </a:endParaRP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Cambria" panose="02040503050406030204" pitchFamily="18" charset="0"/>
                        </a:rPr>
                        <a:t>In Progress</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800" b="0" i="0" u="none" strike="noStrike">
                          <a:solidFill>
                            <a:srgbClr val="000000"/>
                          </a:solidFill>
                          <a:effectLst/>
                          <a:latin typeface="Cambria" panose="02040503050406030204" pitchFamily="18" charset="0"/>
                        </a:rPr>
                        <a:t>75%</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dirty="0" smtClean="0">
                          <a:solidFill>
                            <a:srgbClr val="000000"/>
                          </a:solidFill>
                          <a:effectLst/>
                          <a:latin typeface="Cambria" panose="02040503050406030204" pitchFamily="18" charset="0"/>
                        </a:rPr>
                        <a:t> NTOA </a:t>
                      </a:r>
                      <a:r>
                        <a:rPr lang="en-US" sz="800" b="0" i="0" u="none" strike="noStrike" dirty="0">
                          <a:solidFill>
                            <a:srgbClr val="000000"/>
                          </a:solidFill>
                          <a:effectLst/>
                          <a:latin typeface="Cambria" panose="02040503050406030204" pitchFamily="18" charset="0"/>
                        </a:rPr>
                        <a:t>Governmental interest training</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8241942"/>
                  </a:ext>
                </a:extLst>
              </a:tr>
              <a:tr h="426752">
                <a:tc>
                  <a:txBody>
                    <a:bodyPr/>
                    <a:lstStyle/>
                    <a:p>
                      <a:pPr algn="l" fontAlgn="ctr"/>
                      <a:r>
                        <a:rPr lang="en-US" sz="800" b="1" i="0" u="none" strike="noStrike">
                          <a:solidFill>
                            <a:srgbClr val="404040"/>
                          </a:solidFill>
                          <a:effectLst/>
                          <a:latin typeface="Bookman Old Style" panose="02050604050505020204" pitchFamily="18" charset="0"/>
                        </a:rPr>
                        <a:t>10</a:t>
                      </a:r>
                    </a:p>
                  </a:txBody>
                  <a:tcPr marL="5660" marR="5660" marT="566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800" b="0" i="0" u="none" strike="noStrike">
                          <a:solidFill>
                            <a:srgbClr val="000000"/>
                          </a:solidFill>
                          <a:effectLst/>
                          <a:latin typeface="Cambria" panose="02040503050406030204" pitchFamily="18" charset="0"/>
                        </a:rPr>
                        <a:t>Document use-of-force incidents, and review data and enforcement practices to ensure that they are </a:t>
                      </a:r>
                      <a:r>
                        <a:rPr lang="en-US" sz="800" b="0" i="1" u="none" strike="noStrike">
                          <a:solidFill>
                            <a:srgbClr val="404040"/>
                          </a:solidFill>
                          <a:effectLst/>
                          <a:latin typeface="Cambria" panose="02040503050406030204" pitchFamily="18" charset="0"/>
                        </a:rPr>
                        <a:t>fair and non-discriminatory.</a:t>
                      </a:r>
                      <a:endParaRPr lang="en-US" sz="800" b="0" i="0" u="none" strike="noStrike">
                        <a:solidFill>
                          <a:srgbClr val="000000"/>
                        </a:solidFill>
                        <a:effectLst/>
                        <a:latin typeface="Cambria" panose="02040503050406030204" pitchFamily="18" charset="0"/>
                      </a:endParaRP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dirty="0">
                          <a:solidFill>
                            <a:srgbClr val="000000"/>
                          </a:solidFill>
                          <a:effectLst/>
                          <a:latin typeface="Cambria" panose="02040503050406030204" pitchFamily="18" charset="0"/>
                        </a:rPr>
                        <a:t>Complete</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ctr"/>
                      <a:r>
                        <a:rPr lang="en-US" sz="800" b="0" i="0" u="none" strike="noStrike">
                          <a:solidFill>
                            <a:srgbClr val="000000"/>
                          </a:solidFill>
                          <a:effectLst/>
                          <a:latin typeface="Cambria" panose="02040503050406030204" pitchFamily="18" charset="0"/>
                        </a:rPr>
                        <a:t>100%</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endParaRPr lang="en-US" sz="800" b="0" i="0" u="none" strike="noStrike">
                        <a:solidFill>
                          <a:srgbClr val="000000"/>
                        </a:solidFill>
                        <a:effectLst/>
                        <a:latin typeface="Cambria" panose="02040503050406030204" pitchFamily="18" charset="0"/>
                      </a:endParaRP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268880869"/>
                  </a:ext>
                </a:extLst>
              </a:tr>
              <a:tr h="426752">
                <a:tc>
                  <a:txBody>
                    <a:bodyPr/>
                    <a:lstStyle/>
                    <a:p>
                      <a:pPr algn="l" fontAlgn="ctr"/>
                      <a:r>
                        <a:rPr lang="en-US" sz="800" b="1" i="0" u="none" strike="noStrike">
                          <a:solidFill>
                            <a:srgbClr val="404040"/>
                          </a:solidFill>
                          <a:effectLst/>
                          <a:latin typeface="Bookman Old Style" panose="02050604050505020204" pitchFamily="18" charset="0"/>
                        </a:rPr>
                        <a:t>11</a:t>
                      </a:r>
                    </a:p>
                  </a:txBody>
                  <a:tcPr marL="5660" marR="5660" marT="566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800" b="0" i="0" u="none" strike="noStrike">
                          <a:solidFill>
                            <a:srgbClr val="000000"/>
                          </a:solidFill>
                          <a:effectLst/>
                          <a:latin typeface="Cambria" panose="02040503050406030204" pitchFamily="18" charset="0"/>
                        </a:rPr>
                        <a:t>To build understanding and trust, agencies should issue </a:t>
                      </a:r>
                      <a:r>
                        <a:rPr lang="en-US" sz="800" b="0" i="1" u="none" strike="noStrike">
                          <a:solidFill>
                            <a:srgbClr val="404040"/>
                          </a:solidFill>
                          <a:effectLst/>
                          <a:latin typeface="Cambria" panose="02040503050406030204" pitchFamily="18" charset="0"/>
                        </a:rPr>
                        <a:t>regular reports to the public </a:t>
                      </a:r>
                      <a:r>
                        <a:rPr lang="en-US" sz="800" b="0" i="0" u="none" strike="noStrike">
                          <a:solidFill>
                            <a:srgbClr val="404040"/>
                          </a:solidFill>
                          <a:effectLst/>
                          <a:latin typeface="Cambria" panose="02040503050406030204" pitchFamily="18" charset="0"/>
                        </a:rPr>
                        <a:t>on use of force.</a:t>
                      </a:r>
                      <a:endParaRPr lang="en-US" sz="800" b="0" i="0" u="none" strike="noStrike">
                        <a:solidFill>
                          <a:srgbClr val="000000"/>
                        </a:solidFill>
                        <a:effectLst/>
                        <a:latin typeface="Cambria" panose="02040503050406030204" pitchFamily="18" charset="0"/>
                      </a:endParaRP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Cambria" panose="02040503050406030204" pitchFamily="18" charset="0"/>
                        </a:rPr>
                        <a:t>Complete</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800" b="0" i="0" u="none" strike="noStrike">
                          <a:solidFill>
                            <a:srgbClr val="000000"/>
                          </a:solidFill>
                          <a:effectLst/>
                          <a:latin typeface="Cambria" panose="02040503050406030204" pitchFamily="18" charset="0"/>
                        </a:rPr>
                        <a:t>100%</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800" b="0" i="0" u="none" strike="noStrike">
                        <a:solidFill>
                          <a:srgbClr val="000000"/>
                        </a:solidFill>
                        <a:effectLst/>
                        <a:latin typeface="Cambria" panose="02040503050406030204" pitchFamily="18" charset="0"/>
                      </a:endParaRP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9071886"/>
                  </a:ext>
                </a:extLst>
              </a:tr>
              <a:tr h="426752">
                <a:tc>
                  <a:txBody>
                    <a:bodyPr/>
                    <a:lstStyle/>
                    <a:p>
                      <a:pPr algn="l" fontAlgn="ctr"/>
                      <a:r>
                        <a:rPr lang="en-US" sz="800" b="1" i="0" u="none" strike="noStrike">
                          <a:solidFill>
                            <a:srgbClr val="404040"/>
                          </a:solidFill>
                          <a:effectLst/>
                          <a:latin typeface="Bookman Old Style" panose="02050604050505020204" pitchFamily="18" charset="0"/>
                        </a:rPr>
                        <a:t>12</a:t>
                      </a:r>
                    </a:p>
                  </a:txBody>
                  <a:tcPr marL="5660" marR="5660" marT="566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800" b="0" i="0" u="none" strike="noStrike">
                          <a:solidFill>
                            <a:srgbClr val="000000"/>
                          </a:solidFill>
                          <a:effectLst/>
                          <a:latin typeface="Cambria" panose="02040503050406030204" pitchFamily="18" charset="0"/>
                        </a:rPr>
                        <a:t>All critical police incidents resulting in death or serious bodily injury should be</a:t>
                      </a:r>
                      <a:r>
                        <a:rPr lang="en-US" sz="800" b="0" i="1" u="none" strike="noStrike">
                          <a:solidFill>
                            <a:srgbClr val="404040"/>
                          </a:solidFill>
                          <a:effectLst/>
                          <a:latin typeface="Cambria" panose="02040503050406030204" pitchFamily="18" charset="0"/>
                        </a:rPr>
                        <a:t> reviewed by specially trained personnel.</a:t>
                      </a:r>
                      <a:endParaRPr lang="en-US" sz="800" b="0" i="0" u="none" strike="noStrike">
                        <a:solidFill>
                          <a:srgbClr val="000000"/>
                        </a:solidFill>
                        <a:effectLst/>
                        <a:latin typeface="Cambria" panose="02040503050406030204" pitchFamily="18" charset="0"/>
                      </a:endParaRP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dirty="0">
                          <a:solidFill>
                            <a:srgbClr val="000000"/>
                          </a:solidFill>
                          <a:effectLst/>
                          <a:latin typeface="Cambria" panose="02040503050406030204" pitchFamily="18" charset="0"/>
                        </a:rPr>
                        <a:t>Complete</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ctr"/>
                      <a:r>
                        <a:rPr lang="en-US" sz="800" b="0" i="0" u="none" strike="noStrike">
                          <a:solidFill>
                            <a:srgbClr val="000000"/>
                          </a:solidFill>
                          <a:effectLst/>
                          <a:latin typeface="Cambria" panose="02040503050406030204" pitchFamily="18" charset="0"/>
                        </a:rPr>
                        <a:t>100%</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800" b="0" i="0" u="none" strike="noStrike" dirty="0" smtClean="0">
                          <a:solidFill>
                            <a:srgbClr val="000000"/>
                          </a:solidFill>
                          <a:effectLst/>
                          <a:latin typeface="Cambria" panose="02040503050406030204" pitchFamily="18" charset="0"/>
                        </a:rPr>
                        <a:t> Addressed </a:t>
                      </a:r>
                      <a:r>
                        <a:rPr lang="en-US" sz="800" b="0" i="0" u="none" strike="noStrike" dirty="0">
                          <a:solidFill>
                            <a:srgbClr val="000000"/>
                          </a:solidFill>
                          <a:effectLst/>
                          <a:latin typeface="Cambria" panose="02040503050406030204" pitchFamily="18" charset="0"/>
                        </a:rPr>
                        <a:t>in policy, separate Use of Force Review Board</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945249776"/>
                  </a:ext>
                </a:extLst>
              </a:tr>
              <a:tr h="426752">
                <a:tc>
                  <a:txBody>
                    <a:bodyPr/>
                    <a:lstStyle/>
                    <a:p>
                      <a:pPr algn="l" fontAlgn="ctr"/>
                      <a:r>
                        <a:rPr lang="en-US" sz="800" b="1" i="0" u="none" strike="noStrike">
                          <a:solidFill>
                            <a:srgbClr val="404040"/>
                          </a:solidFill>
                          <a:effectLst/>
                          <a:latin typeface="Bookman Old Style" panose="02050604050505020204" pitchFamily="18" charset="0"/>
                        </a:rPr>
                        <a:t>13</a:t>
                      </a:r>
                    </a:p>
                  </a:txBody>
                  <a:tcPr marL="5660" marR="5660" marT="566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800" b="0" i="0" u="none" strike="noStrike">
                          <a:solidFill>
                            <a:srgbClr val="000000"/>
                          </a:solidFill>
                          <a:effectLst/>
                          <a:latin typeface="Cambria" panose="02040503050406030204" pitchFamily="18" charset="0"/>
                        </a:rPr>
                        <a:t>Agencies need to be </a:t>
                      </a:r>
                      <a:r>
                        <a:rPr lang="en-US" sz="800" b="0" i="1" u="none" strike="noStrike">
                          <a:solidFill>
                            <a:srgbClr val="404040"/>
                          </a:solidFill>
                          <a:effectLst/>
                          <a:latin typeface="Cambria" panose="02040503050406030204" pitchFamily="18" charset="0"/>
                        </a:rPr>
                        <a:t>transparent</a:t>
                      </a:r>
                      <a:r>
                        <a:rPr lang="en-US" sz="800" b="0" i="0" u="none" strike="noStrike">
                          <a:solidFill>
                            <a:srgbClr val="404040"/>
                          </a:solidFill>
                          <a:effectLst/>
                          <a:latin typeface="Cambria" panose="02040503050406030204" pitchFamily="18" charset="0"/>
                        </a:rPr>
                        <a:t> in providing information following use of force incidents.</a:t>
                      </a:r>
                      <a:endParaRPr lang="en-US" sz="800" b="0" i="0" u="none" strike="noStrike">
                        <a:solidFill>
                          <a:srgbClr val="000000"/>
                        </a:solidFill>
                        <a:effectLst/>
                        <a:latin typeface="Cambria" panose="02040503050406030204" pitchFamily="18" charset="0"/>
                      </a:endParaRP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Cambria" panose="02040503050406030204" pitchFamily="18" charset="0"/>
                        </a:rPr>
                        <a:t>Complete</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800" b="0" i="0" u="none" strike="noStrike">
                          <a:solidFill>
                            <a:srgbClr val="000000"/>
                          </a:solidFill>
                          <a:effectLst/>
                          <a:latin typeface="Cambria" panose="02040503050406030204" pitchFamily="18" charset="0"/>
                        </a:rPr>
                        <a:t>100%</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800" b="0" i="0" u="none" strike="noStrike">
                        <a:solidFill>
                          <a:srgbClr val="000000"/>
                        </a:solidFill>
                        <a:effectLst/>
                        <a:latin typeface="Cambria" panose="02040503050406030204" pitchFamily="18" charset="0"/>
                      </a:endParaRP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394444"/>
                  </a:ext>
                </a:extLst>
              </a:tr>
              <a:tr h="269039">
                <a:tc>
                  <a:txBody>
                    <a:bodyPr/>
                    <a:lstStyle/>
                    <a:p>
                      <a:pPr algn="l" fontAlgn="ctr"/>
                      <a:endParaRPr lang="en-US" sz="800" b="1" i="0" u="none" strike="noStrike">
                        <a:solidFill>
                          <a:srgbClr val="404040"/>
                        </a:solidFill>
                        <a:effectLst/>
                        <a:latin typeface="Bookman Old Style" panose="02050604050505020204" pitchFamily="18" charset="0"/>
                      </a:endParaRPr>
                    </a:p>
                  </a:txBody>
                  <a:tcPr marL="5660" marR="5660" marT="566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1" i="0" u="none" strike="noStrike">
                          <a:solidFill>
                            <a:srgbClr val="000000"/>
                          </a:solidFill>
                          <a:effectLst/>
                          <a:latin typeface="Cambria" panose="02040503050406030204" pitchFamily="18" charset="0"/>
                        </a:rPr>
                        <a:t>Training and Tactics</a:t>
                      </a:r>
                    </a:p>
                  </a:txBody>
                  <a:tcPr marL="5660" marR="5660" marT="56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800" b="0" i="0" u="none" strike="noStrike" dirty="0">
                        <a:solidFill>
                          <a:srgbClr val="000000"/>
                        </a:solidFill>
                        <a:effectLst/>
                        <a:latin typeface="Cambria" panose="02040503050406030204" pitchFamily="18" charset="0"/>
                      </a:endParaRP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endParaRPr lang="en-US" sz="800" b="0" i="0" u="none" strike="noStrike">
                        <a:solidFill>
                          <a:srgbClr val="000000"/>
                        </a:solidFill>
                        <a:effectLst/>
                        <a:latin typeface="Cambria" panose="02040503050406030204" pitchFamily="18" charset="0"/>
                      </a:endParaRP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endParaRPr lang="en-US" sz="800" b="0" i="0" u="none" strike="noStrike">
                        <a:solidFill>
                          <a:srgbClr val="000000"/>
                        </a:solidFill>
                        <a:effectLst/>
                        <a:latin typeface="Cambria" panose="02040503050406030204" pitchFamily="18" charset="0"/>
                      </a:endParaRP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308193009"/>
                  </a:ext>
                </a:extLst>
              </a:tr>
              <a:tr h="213378">
                <a:tc>
                  <a:txBody>
                    <a:bodyPr/>
                    <a:lstStyle/>
                    <a:p>
                      <a:pPr algn="l" fontAlgn="ctr"/>
                      <a:r>
                        <a:rPr lang="en-US" sz="800" b="1" i="0" u="none" strike="noStrike">
                          <a:solidFill>
                            <a:srgbClr val="404040"/>
                          </a:solidFill>
                          <a:effectLst/>
                          <a:latin typeface="Bookman Old Style" panose="02050604050505020204" pitchFamily="18" charset="0"/>
                        </a:rPr>
                        <a:t>14</a:t>
                      </a:r>
                    </a:p>
                  </a:txBody>
                  <a:tcPr marL="5660" marR="5660" marT="566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800" b="0" i="0" u="none" strike="noStrike">
                          <a:solidFill>
                            <a:srgbClr val="000000"/>
                          </a:solidFill>
                          <a:effectLst/>
                          <a:latin typeface="Cambria" panose="02040503050406030204" pitchFamily="18" charset="0"/>
                        </a:rPr>
                        <a:t>Training </a:t>
                      </a:r>
                      <a:r>
                        <a:rPr lang="en-US" sz="800" b="0" i="1" u="none" strike="noStrike">
                          <a:solidFill>
                            <a:srgbClr val="404040"/>
                          </a:solidFill>
                          <a:effectLst/>
                          <a:latin typeface="Cambria" panose="02040503050406030204" pitchFamily="18" charset="0"/>
                        </a:rPr>
                        <a:t>academy content and culture </a:t>
                      </a:r>
                      <a:r>
                        <a:rPr lang="en-US" sz="800" b="0" i="0" u="none" strike="noStrike">
                          <a:solidFill>
                            <a:srgbClr val="404040"/>
                          </a:solidFill>
                          <a:effectLst/>
                          <a:latin typeface="Cambria" panose="02040503050406030204" pitchFamily="18" charset="0"/>
                        </a:rPr>
                        <a:t>must reflect agency values.</a:t>
                      </a:r>
                      <a:endParaRPr lang="en-US" sz="800" b="0" i="0" u="none" strike="noStrike">
                        <a:solidFill>
                          <a:srgbClr val="000000"/>
                        </a:solidFill>
                        <a:effectLst/>
                        <a:latin typeface="Cambria" panose="02040503050406030204" pitchFamily="18" charset="0"/>
                      </a:endParaRP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Cambria" panose="02040503050406030204" pitchFamily="18" charset="0"/>
                        </a:rPr>
                        <a:t>Deferred</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ctr"/>
                      <a:r>
                        <a:rPr lang="en-US" sz="800" b="0" i="0" u="none" strike="noStrike">
                          <a:solidFill>
                            <a:srgbClr val="000000"/>
                          </a:solidFill>
                          <a:effectLst/>
                          <a:latin typeface="Cambria" panose="02040503050406030204" pitchFamily="18" charset="0"/>
                        </a:rPr>
                        <a:t>0%</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800" b="0" i="0" u="none" strike="noStrike" dirty="0" smtClean="0">
                          <a:solidFill>
                            <a:srgbClr val="000000"/>
                          </a:solidFill>
                          <a:effectLst/>
                          <a:latin typeface="Cambria" panose="02040503050406030204" pitchFamily="18" charset="0"/>
                        </a:rPr>
                        <a:t> No </a:t>
                      </a:r>
                      <a:r>
                        <a:rPr lang="en-US" sz="800" b="0" i="0" u="none" strike="noStrike" dirty="0">
                          <a:solidFill>
                            <a:srgbClr val="000000"/>
                          </a:solidFill>
                          <a:effectLst/>
                          <a:latin typeface="Cambria" panose="02040503050406030204" pitchFamily="18" charset="0"/>
                        </a:rPr>
                        <a:t>authority to make such changes</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444388727"/>
                  </a:ext>
                </a:extLst>
              </a:tr>
              <a:tr h="213378">
                <a:tc>
                  <a:txBody>
                    <a:bodyPr/>
                    <a:lstStyle/>
                    <a:p>
                      <a:pPr algn="l" fontAlgn="ctr"/>
                      <a:r>
                        <a:rPr lang="en-US" sz="800" b="1" i="0" u="none" strike="noStrike">
                          <a:solidFill>
                            <a:srgbClr val="404040"/>
                          </a:solidFill>
                          <a:effectLst/>
                          <a:latin typeface="Bookman Old Style" panose="02050604050505020204" pitchFamily="18" charset="0"/>
                        </a:rPr>
                        <a:t>15</a:t>
                      </a:r>
                    </a:p>
                  </a:txBody>
                  <a:tcPr marL="5660" marR="5660" marT="566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800" b="0" i="0" u="none" strike="noStrike">
                          <a:solidFill>
                            <a:srgbClr val="000000"/>
                          </a:solidFill>
                          <a:effectLst/>
                          <a:latin typeface="Cambria" panose="02040503050406030204" pitchFamily="18" charset="0"/>
                        </a:rPr>
                        <a:t>Officers should be trained to use a </a:t>
                      </a:r>
                      <a:r>
                        <a:rPr lang="en-US" sz="800" b="0" i="1" u="none" strike="noStrike">
                          <a:solidFill>
                            <a:srgbClr val="404040"/>
                          </a:solidFill>
                          <a:effectLst/>
                          <a:latin typeface="Cambria" panose="02040503050406030204" pitchFamily="18" charset="0"/>
                        </a:rPr>
                        <a:t>Critical Decision-Making Model.</a:t>
                      </a:r>
                      <a:endParaRPr lang="en-US" sz="800" b="0" i="0" u="none" strike="noStrike">
                        <a:solidFill>
                          <a:srgbClr val="000000"/>
                        </a:solidFill>
                        <a:effectLst/>
                        <a:latin typeface="Cambria" panose="02040503050406030204" pitchFamily="18" charset="0"/>
                      </a:endParaRP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Cambria" panose="02040503050406030204" pitchFamily="18" charset="0"/>
                        </a:rPr>
                        <a:t>Not Started</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ctr"/>
                      <a:r>
                        <a:rPr lang="en-US" sz="800" b="0" i="0" u="none" strike="noStrike">
                          <a:solidFill>
                            <a:srgbClr val="000000"/>
                          </a:solidFill>
                          <a:effectLst/>
                          <a:latin typeface="Cambria" panose="02040503050406030204" pitchFamily="18" charset="0"/>
                        </a:rPr>
                        <a:t>0%</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800" b="0" i="0" u="none" strike="noStrike" dirty="0" smtClean="0">
                          <a:solidFill>
                            <a:srgbClr val="000000"/>
                          </a:solidFill>
                          <a:effectLst/>
                          <a:latin typeface="Cambria" panose="02040503050406030204" pitchFamily="18" charset="0"/>
                        </a:rPr>
                        <a:t> Discussions </a:t>
                      </a:r>
                      <a:r>
                        <a:rPr lang="en-US" sz="800" b="0" i="0" u="none" strike="noStrike" dirty="0">
                          <a:solidFill>
                            <a:srgbClr val="000000"/>
                          </a:solidFill>
                          <a:effectLst/>
                          <a:latin typeface="Cambria" panose="02040503050406030204" pitchFamily="18" charset="0"/>
                        </a:rPr>
                        <a:t>w/ key personnel, but a matter of practice</a:t>
                      </a:r>
                    </a:p>
                  </a:txBody>
                  <a:tcPr marL="5660" marR="5660" marT="56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685439772"/>
                  </a:ext>
                </a:extLst>
              </a:tr>
            </a:tbl>
          </a:graphicData>
        </a:graphic>
      </p:graphicFrame>
    </p:spTree>
    <p:extLst>
      <p:ext uri="{BB962C8B-B14F-4D97-AF65-F5344CB8AC3E}">
        <p14:creationId xmlns:p14="http://schemas.microsoft.com/office/powerpoint/2010/main" val="195723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B796-CD44-4216-9073-8EE7DFD2C162}"/>
              </a:ext>
            </a:extLst>
          </p:cNvPr>
          <p:cNvSpPr>
            <a:spLocks noGrp="1"/>
          </p:cNvSpPr>
          <p:nvPr>
            <p:ph type="title"/>
          </p:nvPr>
        </p:nvSpPr>
        <p:spPr>
          <a:xfrm>
            <a:off x="1307508" y="0"/>
            <a:ext cx="7011740" cy="680765"/>
          </a:xfrm>
        </p:spPr>
        <p:txBody>
          <a:bodyPr>
            <a:normAutofit/>
          </a:bodyPr>
          <a:lstStyle/>
          <a:p>
            <a:pPr algn="ctr"/>
            <a:r>
              <a:rPr lang="en-US" sz="2400" dirty="0" smtClean="0">
                <a:solidFill>
                  <a:schemeClr val="bg1"/>
                </a:solidFill>
                <a:latin typeface="Cambria" panose="02040503050406030204" pitchFamily="18" charset="0"/>
                <a:ea typeface="Cambria" panose="02040503050406030204" pitchFamily="18" charset="0"/>
              </a:rPr>
              <a:t>PERF’s 30 GUIDING PRINCIPLES</a:t>
            </a:r>
            <a:endParaRPr lang="en-US" sz="2400" dirty="0">
              <a:solidFill>
                <a:schemeClr val="bg1"/>
              </a:solidFill>
              <a:latin typeface="Cambria" panose="02040503050406030204" pitchFamily="18" charset="0"/>
              <a:ea typeface="Cambria" panose="02040503050406030204" pitchFamily="18" charset="0"/>
            </a:endParaRPr>
          </a:p>
        </p:txBody>
      </p:sp>
      <p:sp>
        <p:nvSpPr>
          <p:cNvPr id="11" name="TextBox 10"/>
          <p:cNvSpPr txBox="1"/>
          <p:nvPr/>
        </p:nvSpPr>
        <p:spPr>
          <a:xfrm>
            <a:off x="8288324" y="33794"/>
            <a:ext cx="855676" cy="276999"/>
          </a:xfrm>
          <a:prstGeom prst="rect">
            <a:avLst/>
          </a:prstGeom>
          <a:noFill/>
        </p:spPr>
        <p:txBody>
          <a:bodyPr wrap="square" rtlCol="0">
            <a:spAutoFit/>
          </a:bodyPr>
          <a:lstStyle/>
          <a:p>
            <a:pPr algn="r"/>
            <a:r>
              <a:rPr lang="en-US" sz="1200" dirty="0" smtClean="0">
                <a:solidFill>
                  <a:schemeClr val="bg1"/>
                </a:solidFill>
                <a:latin typeface="Cambria" panose="02040503050406030204" pitchFamily="18" charset="0"/>
                <a:ea typeface="Cambria" panose="02040503050406030204" pitchFamily="18" charset="0"/>
              </a:rPr>
              <a:t>13</a:t>
            </a:r>
            <a:endParaRPr lang="en-US" sz="1200" dirty="0">
              <a:solidFill>
                <a:schemeClr val="bg1"/>
              </a:solidFill>
              <a:latin typeface="Cambria" panose="02040503050406030204" pitchFamily="18" charset="0"/>
              <a:ea typeface="Cambria" panose="020405030504060302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773390403"/>
              </p:ext>
            </p:extLst>
          </p:nvPr>
        </p:nvGraphicFramePr>
        <p:xfrm>
          <a:off x="1151466" y="714559"/>
          <a:ext cx="7904477" cy="6085869"/>
        </p:xfrm>
        <a:graphic>
          <a:graphicData uri="http://schemas.openxmlformats.org/drawingml/2006/table">
            <a:tbl>
              <a:tblPr/>
              <a:tblGrid>
                <a:gridCol w="217467">
                  <a:extLst>
                    <a:ext uri="{9D8B030D-6E8A-4147-A177-3AD203B41FA5}">
                      <a16:colId xmlns:a16="http://schemas.microsoft.com/office/drawing/2014/main" val="3615376955"/>
                    </a:ext>
                  </a:extLst>
                </a:gridCol>
                <a:gridCol w="3158009">
                  <a:extLst>
                    <a:ext uri="{9D8B030D-6E8A-4147-A177-3AD203B41FA5}">
                      <a16:colId xmlns:a16="http://schemas.microsoft.com/office/drawing/2014/main" val="267187715"/>
                    </a:ext>
                  </a:extLst>
                </a:gridCol>
                <a:gridCol w="586217">
                  <a:extLst>
                    <a:ext uri="{9D8B030D-6E8A-4147-A177-3AD203B41FA5}">
                      <a16:colId xmlns:a16="http://schemas.microsoft.com/office/drawing/2014/main" val="1257360525"/>
                    </a:ext>
                  </a:extLst>
                </a:gridCol>
                <a:gridCol w="832050">
                  <a:extLst>
                    <a:ext uri="{9D8B030D-6E8A-4147-A177-3AD203B41FA5}">
                      <a16:colId xmlns:a16="http://schemas.microsoft.com/office/drawing/2014/main" val="2879455060"/>
                    </a:ext>
                  </a:extLst>
                </a:gridCol>
                <a:gridCol w="3110734">
                  <a:extLst>
                    <a:ext uri="{9D8B030D-6E8A-4147-A177-3AD203B41FA5}">
                      <a16:colId xmlns:a16="http://schemas.microsoft.com/office/drawing/2014/main" val="1782903347"/>
                    </a:ext>
                  </a:extLst>
                </a:gridCol>
              </a:tblGrid>
              <a:tr h="180148">
                <a:tc>
                  <a:txBody>
                    <a:bodyPr/>
                    <a:lstStyle/>
                    <a:p>
                      <a:pPr algn="l" fontAlgn="ctr"/>
                      <a:endParaRPr lang="en-US" sz="800" b="1" i="0" u="none" strike="noStrike">
                        <a:solidFill>
                          <a:srgbClr val="404040"/>
                        </a:solidFill>
                        <a:effectLst/>
                        <a:latin typeface="Bookman Old Style" panose="02050604050505020204" pitchFamily="18" charset="0"/>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800" b="1" i="0" u="none" strike="noStrike">
                          <a:solidFill>
                            <a:srgbClr val="FFFFFF"/>
                          </a:solidFill>
                          <a:effectLst/>
                          <a:latin typeface="Cambria" panose="02040503050406030204" pitchFamily="18" charset="0"/>
                        </a:rPr>
                        <a:t>Guiding Principles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800" b="1" i="0" u="none" strike="noStrike">
                          <a:solidFill>
                            <a:srgbClr val="FFFFFF"/>
                          </a:solidFill>
                          <a:effectLst/>
                          <a:latin typeface="Cambria" panose="02040503050406030204" pitchFamily="18" charset="0"/>
                        </a:rPr>
                        <a:t>STATUS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ctr"/>
                      <a:r>
                        <a:rPr lang="en-US" sz="800" b="1" i="0" u="none" strike="noStrike">
                          <a:solidFill>
                            <a:srgbClr val="FFFFFF"/>
                          </a:solidFill>
                          <a:effectLst/>
                          <a:latin typeface="Cambria" panose="02040503050406030204" pitchFamily="18" charset="0"/>
                        </a:rPr>
                        <a:t>% COMPLETE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ctr"/>
                      <a:r>
                        <a:rPr lang="en-US" sz="800" b="1" i="0" u="none" strike="noStrike">
                          <a:solidFill>
                            <a:srgbClr val="FFFFFF"/>
                          </a:solidFill>
                          <a:effectLst/>
                          <a:latin typeface="Cambria" panose="02040503050406030204" pitchFamily="18" charset="0"/>
                        </a:rPr>
                        <a:t>NOTES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069293558"/>
                  </a:ext>
                </a:extLst>
              </a:tr>
              <a:tr h="227143">
                <a:tc>
                  <a:txBody>
                    <a:bodyPr/>
                    <a:lstStyle/>
                    <a:p>
                      <a:pPr algn="l" fontAlgn="ctr"/>
                      <a:endParaRPr lang="en-US" sz="800" b="1" i="0" u="none" strike="noStrike">
                        <a:solidFill>
                          <a:srgbClr val="404040"/>
                        </a:solidFill>
                        <a:effectLst/>
                        <a:latin typeface="Bookman Old Style" panose="02050604050505020204" pitchFamily="18" charset="0"/>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1" i="0" u="none" strike="noStrike">
                          <a:solidFill>
                            <a:srgbClr val="000000"/>
                          </a:solidFill>
                          <a:effectLst/>
                          <a:latin typeface="Cambria" panose="02040503050406030204" pitchFamily="18" charset="0"/>
                        </a:rPr>
                        <a:t>Policy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endParaRPr lang="en-US" sz="800" b="0" i="0" u="none" strike="noStrike">
                        <a:solidFill>
                          <a:srgbClr val="000000"/>
                        </a:solidFill>
                        <a:effectLst/>
                        <a:latin typeface="Cambria" panose="020405030504060302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ctr"/>
                      <a:endParaRPr lang="en-US" sz="800" b="0" i="0" u="none" strike="noStrike">
                        <a:solidFill>
                          <a:srgbClr val="404040"/>
                        </a:solidFill>
                        <a:effectLst/>
                        <a:latin typeface="Cambria" panose="020405030504060302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endParaRPr lang="en-US" sz="800" b="0" i="0" u="none" strike="noStrike">
                        <a:solidFill>
                          <a:srgbClr val="000000"/>
                        </a:solidFill>
                        <a:effectLst/>
                        <a:latin typeface="Cambria" panose="020405030504060302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684886782"/>
                  </a:ext>
                </a:extLst>
              </a:tr>
              <a:tr h="360296">
                <a:tc>
                  <a:txBody>
                    <a:bodyPr/>
                    <a:lstStyle/>
                    <a:p>
                      <a:pPr algn="l" fontAlgn="ctr"/>
                      <a:r>
                        <a:rPr lang="en-US" sz="800" b="1" i="0" u="none" strike="noStrike">
                          <a:solidFill>
                            <a:srgbClr val="404040"/>
                          </a:solidFill>
                          <a:effectLst/>
                          <a:latin typeface="Bookman Old Style" panose="02050604050505020204" pitchFamily="18" charset="0"/>
                        </a:rPr>
                        <a:t>16</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800" b="0" i="0" u="none" strike="noStrike">
                          <a:solidFill>
                            <a:srgbClr val="000000"/>
                          </a:solidFill>
                          <a:effectLst/>
                          <a:latin typeface="Cambria" panose="02040503050406030204" pitchFamily="18" charset="0"/>
                        </a:rPr>
                        <a:t>Use </a:t>
                      </a:r>
                      <a:r>
                        <a:rPr lang="en-US" sz="800" b="0" i="1" u="none" strike="noStrike">
                          <a:solidFill>
                            <a:srgbClr val="404040"/>
                          </a:solidFill>
                          <a:effectLst/>
                          <a:latin typeface="Cambria" panose="02040503050406030204" pitchFamily="18" charset="0"/>
                        </a:rPr>
                        <a:t>Distance, Cover, and Time</a:t>
                      </a:r>
                      <a:r>
                        <a:rPr lang="en-US" sz="800" b="0" i="0" u="none" strike="noStrike">
                          <a:solidFill>
                            <a:srgbClr val="404040"/>
                          </a:solidFill>
                          <a:effectLst/>
                          <a:latin typeface="Cambria" panose="02040503050406030204" pitchFamily="18" charset="0"/>
                        </a:rPr>
                        <a:t> to replace outdated concepts such as the "21-foot rule" and "drawing a line in the sand."</a:t>
                      </a:r>
                      <a:endParaRPr lang="en-US" sz="800" b="0" i="0" u="none" strike="noStrike">
                        <a:solidFill>
                          <a:srgbClr val="000000"/>
                        </a:solidFill>
                        <a:effectLst/>
                        <a:latin typeface="Cambria" panose="020405030504060302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Cambria" panose="02040503050406030204" pitchFamily="18" charset="0"/>
                        </a:rPr>
                        <a:t>Complete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800" b="0" i="0" u="none" strike="noStrike">
                          <a:solidFill>
                            <a:srgbClr val="000000"/>
                          </a:solidFill>
                          <a:effectLst/>
                          <a:latin typeface="Cambria" panose="02040503050406030204" pitchFamily="18" charset="0"/>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dirty="0" smtClean="0">
                          <a:solidFill>
                            <a:srgbClr val="000000"/>
                          </a:solidFill>
                          <a:effectLst/>
                          <a:latin typeface="Cambria" panose="02040503050406030204" pitchFamily="18" charset="0"/>
                        </a:rPr>
                        <a:t> Ongoing </a:t>
                      </a:r>
                      <a:r>
                        <a:rPr lang="en-US" sz="800" b="0" i="0" u="none" strike="noStrike" dirty="0">
                          <a:solidFill>
                            <a:srgbClr val="000000"/>
                          </a:solidFill>
                          <a:effectLst/>
                          <a:latin typeface="Cambria" panose="02040503050406030204" pitchFamily="18" charset="0"/>
                        </a:rPr>
                        <a:t>training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5539625"/>
                  </a:ext>
                </a:extLst>
              </a:tr>
              <a:tr h="360296">
                <a:tc>
                  <a:txBody>
                    <a:bodyPr/>
                    <a:lstStyle/>
                    <a:p>
                      <a:pPr algn="l" fontAlgn="ctr"/>
                      <a:r>
                        <a:rPr lang="en-US" sz="800" b="1" i="0" u="none" strike="noStrike">
                          <a:solidFill>
                            <a:srgbClr val="404040"/>
                          </a:solidFill>
                          <a:effectLst/>
                          <a:latin typeface="Bookman Old Style" panose="02050604050505020204" pitchFamily="18" charset="0"/>
                        </a:rPr>
                        <a:t>17</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800" b="0" i="1" u="none" strike="noStrike">
                          <a:solidFill>
                            <a:srgbClr val="404040"/>
                          </a:solidFill>
                          <a:effectLst/>
                          <a:latin typeface="Cambria" panose="02040503050406030204" pitchFamily="18" charset="0"/>
                        </a:rPr>
                        <a:t>De-escalation</a:t>
                      </a:r>
                      <a:r>
                        <a:rPr lang="en-US" sz="800" b="0" i="0" u="none" strike="noStrike">
                          <a:solidFill>
                            <a:srgbClr val="404040"/>
                          </a:solidFill>
                          <a:effectLst/>
                          <a:latin typeface="Cambria" panose="02040503050406030204" pitchFamily="18" charset="0"/>
                        </a:rPr>
                        <a:t> should be a core theme of an agency's training program.</a:t>
                      </a:r>
                      <a:endParaRPr lang="en-US" sz="800" b="0" i="0" u="none" strike="noStrike">
                        <a:solidFill>
                          <a:srgbClr val="000000"/>
                        </a:solidFill>
                        <a:effectLst/>
                        <a:latin typeface="Cambria" panose="020405030504060302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dirty="0">
                          <a:solidFill>
                            <a:srgbClr val="000000"/>
                          </a:solidFill>
                          <a:effectLst/>
                          <a:latin typeface="Cambria" panose="02040503050406030204" pitchFamily="18" charset="0"/>
                        </a:rPr>
                        <a:t>In Progress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ctr"/>
                      <a:r>
                        <a:rPr lang="en-US" sz="800" b="0" i="0" u="none" strike="noStrike">
                          <a:solidFill>
                            <a:srgbClr val="000000"/>
                          </a:solidFill>
                          <a:effectLst/>
                          <a:latin typeface="Cambria" panose="02040503050406030204" pitchFamily="18" charset="0"/>
                        </a:rPr>
                        <a:t>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800" b="0" i="0" u="none" strike="noStrike" dirty="0" smtClean="0">
                          <a:solidFill>
                            <a:srgbClr val="000000"/>
                          </a:solidFill>
                          <a:effectLst/>
                          <a:latin typeface="Cambria" panose="02040503050406030204" pitchFamily="18" charset="0"/>
                        </a:rPr>
                        <a:t> Ongoing </a:t>
                      </a:r>
                      <a:r>
                        <a:rPr lang="en-US" sz="800" b="0" i="0" u="none" strike="noStrike" dirty="0">
                          <a:solidFill>
                            <a:srgbClr val="000000"/>
                          </a:solidFill>
                          <a:effectLst/>
                          <a:latin typeface="Cambria" panose="02040503050406030204" pitchFamily="18" charset="0"/>
                        </a:rPr>
                        <a:t>and captured in several areas of policy manual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64642892"/>
                  </a:ext>
                </a:extLst>
              </a:tr>
              <a:tr h="180148">
                <a:tc>
                  <a:txBody>
                    <a:bodyPr/>
                    <a:lstStyle/>
                    <a:p>
                      <a:pPr algn="l" fontAlgn="ctr"/>
                      <a:r>
                        <a:rPr lang="en-US" sz="800" b="1" i="0" u="none" strike="noStrike">
                          <a:solidFill>
                            <a:srgbClr val="404040"/>
                          </a:solidFill>
                          <a:effectLst/>
                          <a:latin typeface="Bookman Old Style" panose="02050604050505020204" pitchFamily="18" charset="0"/>
                        </a:rPr>
                        <a:t>18</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800" b="0" i="0" u="none" strike="noStrike">
                          <a:solidFill>
                            <a:srgbClr val="000000"/>
                          </a:solidFill>
                          <a:effectLst/>
                          <a:latin typeface="Cambria" panose="02040503050406030204" pitchFamily="18" charset="0"/>
                        </a:rPr>
                        <a:t>De-escalation starts with </a:t>
                      </a:r>
                      <a:r>
                        <a:rPr lang="en-US" sz="800" b="0" i="1" u="none" strike="noStrike">
                          <a:solidFill>
                            <a:srgbClr val="404040"/>
                          </a:solidFill>
                          <a:effectLst/>
                          <a:latin typeface="Cambria" panose="02040503050406030204" pitchFamily="18" charset="0"/>
                        </a:rPr>
                        <a:t>effective communications.</a:t>
                      </a:r>
                      <a:endParaRPr lang="en-US" sz="800" b="0" i="0" u="none" strike="noStrike">
                        <a:solidFill>
                          <a:srgbClr val="000000"/>
                        </a:solidFill>
                        <a:effectLst/>
                        <a:latin typeface="Cambria" panose="020405030504060302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Cambria" panose="02040503050406030204" pitchFamily="18" charset="0"/>
                        </a:rPr>
                        <a:t>Complete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800" b="0" i="0" u="none" strike="noStrike">
                          <a:solidFill>
                            <a:srgbClr val="000000"/>
                          </a:solidFill>
                          <a:effectLst/>
                          <a:latin typeface="Cambria" panose="02040503050406030204" pitchFamily="18" charset="0"/>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dirty="0" smtClean="0">
                          <a:solidFill>
                            <a:srgbClr val="000000"/>
                          </a:solidFill>
                          <a:effectLst/>
                          <a:latin typeface="Cambria" panose="02040503050406030204" pitchFamily="18" charset="0"/>
                        </a:rPr>
                        <a:t> Function </a:t>
                      </a:r>
                      <a:r>
                        <a:rPr lang="en-US" sz="800" b="0" i="0" u="none" strike="noStrike" dirty="0">
                          <a:solidFill>
                            <a:srgbClr val="000000"/>
                          </a:solidFill>
                          <a:effectLst/>
                          <a:latin typeface="Cambria" panose="02040503050406030204" pitchFamily="18" charset="0"/>
                        </a:rPr>
                        <a:t>of CIT and de-escalation training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6417468"/>
                  </a:ext>
                </a:extLst>
              </a:tr>
              <a:tr h="360296">
                <a:tc>
                  <a:txBody>
                    <a:bodyPr/>
                    <a:lstStyle/>
                    <a:p>
                      <a:pPr algn="l" fontAlgn="ctr"/>
                      <a:r>
                        <a:rPr lang="en-US" sz="800" b="1" i="0" u="none" strike="noStrike">
                          <a:solidFill>
                            <a:srgbClr val="404040"/>
                          </a:solidFill>
                          <a:effectLst/>
                          <a:latin typeface="Bookman Old Style" panose="02050604050505020204" pitchFamily="18" charset="0"/>
                        </a:rPr>
                        <a:t>19</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800" b="0" i="0" u="none" strike="noStrike">
                          <a:solidFill>
                            <a:srgbClr val="000000"/>
                          </a:solidFill>
                          <a:effectLst/>
                          <a:latin typeface="Cambria" panose="02040503050406030204" pitchFamily="18" charset="0"/>
                        </a:rPr>
                        <a:t>Mental Illness: Implement a</a:t>
                      </a:r>
                      <a:r>
                        <a:rPr lang="en-US" sz="800" b="0" i="1" u="none" strike="noStrike">
                          <a:solidFill>
                            <a:srgbClr val="404040"/>
                          </a:solidFill>
                          <a:effectLst/>
                          <a:latin typeface="Cambria" panose="02040503050406030204" pitchFamily="18" charset="0"/>
                        </a:rPr>
                        <a:t> comprehensive agency training program</a:t>
                      </a:r>
                      <a:r>
                        <a:rPr lang="en-US" sz="800" b="0" i="0" u="none" strike="noStrike">
                          <a:solidFill>
                            <a:srgbClr val="404040"/>
                          </a:solidFill>
                          <a:effectLst/>
                          <a:latin typeface="Cambria" panose="02040503050406030204" pitchFamily="18" charset="0"/>
                        </a:rPr>
                        <a:t> on dealing with people with mental health issues.</a:t>
                      </a:r>
                      <a:endParaRPr lang="en-US" sz="800" b="0" i="0" u="none" strike="noStrike">
                        <a:solidFill>
                          <a:srgbClr val="000000"/>
                        </a:solidFill>
                        <a:effectLst/>
                        <a:latin typeface="Cambria" panose="020405030504060302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000000"/>
                          </a:solidFill>
                          <a:effectLst/>
                          <a:latin typeface="Cambria" panose="02040503050406030204" pitchFamily="18" charset="0"/>
                        </a:rPr>
                        <a:t>Complete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ctr"/>
                      <a:r>
                        <a:rPr lang="en-US" sz="800" b="0" i="0" u="none" strike="noStrike" dirty="0">
                          <a:solidFill>
                            <a:srgbClr val="000000"/>
                          </a:solidFill>
                          <a:effectLst/>
                          <a:latin typeface="Cambria" panose="02040503050406030204" pitchFamily="18" charset="0"/>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endParaRPr lang="en-US" sz="800" b="0" i="0" u="none" strike="noStrike" dirty="0">
                        <a:solidFill>
                          <a:srgbClr val="000000"/>
                        </a:solidFill>
                        <a:effectLst/>
                        <a:latin typeface="Cambria" panose="020405030504060302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492837351"/>
                  </a:ext>
                </a:extLst>
              </a:tr>
              <a:tr h="360296">
                <a:tc>
                  <a:txBody>
                    <a:bodyPr/>
                    <a:lstStyle/>
                    <a:p>
                      <a:pPr algn="l" fontAlgn="ctr"/>
                      <a:r>
                        <a:rPr lang="en-US" sz="800" b="1" i="0" u="none" strike="noStrike">
                          <a:solidFill>
                            <a:srgbClr val="404040"/>
                          </a:solidFill>
                          <a:effectLst/>
                          <a:latin typeface="Bookman Old Style" panose="02050604050505020204" pitchFamily="18" charset="0"/>
                        </a:rPr>
                        <a:t>20</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800" b="0" i="1" u="none" strike="noStrike">
                          <a:solidFill>
                            <a:srgbClr val="404040"/>
                          </a:solidFill>
                          <a:effectLst/>
                          <a:latin typeface="Cambria" panose="02040503050406030204" pitchFamily="18" charset="0"/>
                        </a:rPr>
                        <a:t>Tactical Training and mental health training need to be interwoven </a:t>
                      </a:r>
                      <a:r>
                        <a:rPr lang="en-US" sz="800" b="0" i="0" u="none" strike="noStrike">
                          <a:solidFill>
                            <a:srgbClr val="404040"/>
                          </a:solidFill>
                          <a:effectLst/>
                          <a:latin typeface="Cambria" panose="02040503050406030204" pitchFamily="18" charset="0"/>
                        </a:rPr>
                        <a:t>to improve response to critical incidents.</a:t>
                      </a:r>
                      <a:endParaRPr lang="en-US" sz="800" b="0" i="0" u="none" strike="noStrike">
                        <a:solidFill>
                          <a:srgbClr val="000000"/>
                        </a:solidFill>
                        <a:effectLst/>
                        <a:latin typeface="Cambria" panose="020405030504060302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Cambria" panose="02040503050406030204" pitchFamily="18" charset="0"/>
                        </a:rPr>
                        <a:t>Complete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800" b="0" i="0" u="none" strike="noStrike" dirty="0">
                          <a:solidFill>
                            <a:srgbClr val="000000"/>
                          </a:solidFill>
                          <a:effectLst/>
                          <a:latin typeface="Cambria" panose="02040503050406030204" pitchFamily="18" charset="0"/>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dirty="0" smtClean="0">
                          <a:solidFill>
                            <a:srgbClr val="000000"/>
                          </a:solidFill>
                          <a:effectLst/>
                          <a:latin typeface="Cambria" panose="02040503050406030204" pitchFamily="18" charset="0"/>
                        </a:rPr>
                        <a:t> CIT </a:t>
                      </a:r>
                      <a:r>
                        <a:rPr lang="en-US" sz="800" b="0" i="0" u="none" strike="noStrike" dirty="0">
                          <a:solidFill>
                            <a:srgbClr val="000000"/>
                          </a:solidFill>
                          <a:effectLst/>
                          <a:latin typeface="Cambria" panose="02040503050406030204" pitchFamily="18" charset="0"/>
                        </a:rPr>
                        <a:t>training, scenario-based training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4925749"/>
                  </a:ext>
                </a:extLst>
              </a:tr>
              <a:tr h="360296">
                <a:tc>
                  <a:txBody>
                    <a:bodyPr/>
                    <a:lstStyle/>
                    <a:p>
                      <a:pPr algn="l" fontAlgn="ctr"/>
                      <a:r>
                        <a:rPr lang="en-US" sz="800" b="1" i="0" u="none" strike="noStrike">
                          <a:solidFill>
                            <a:srgbClr val="404040"/>
                          </a:solidFill>
                          <a:effectLst/>
                          <a:latin typeface="Bookman Old Style" panose="02050604050505020204" pitchFamily="18" charset="0"/>
                        </a:rPr>
                        <a:t>21</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800" b="0" i="1" u="none" strike="noStrike">
                          <a:solidFill>
                            <a:srgbClr val="404040"/>
                          </a:solidFill>
                          <a:effectLst/>
                          <a:latin typeface="Cambria" panose="02040503050406030204" pitchFamily="18" charset="0"/>
                        </a:rPr>
                        <a:t>Community-based outreach teams </a:t>
                      </a:r>
                      <a:r>
                        <a:rPr lang="en-US" sz="800" b="0" i="0" u="none" strike="noStrike">
                          <a:solidFill>
                            <a:srgbClr val="404040"/>
                          </a:solidFill>
                          <a:effectLst/>
                          <a:latin typeface="Cambria" panose="02040503050406030204" pitchFamily="18" charset="0"/>
                        </a:rPr>
                        <a:t>can be a valuable component to agencies' mental health response.</a:t>
                      </a:r>
                      <a:endParaRPr lang="en-US" sz="800" b="0" i="0" u="none" strike="noStrike">
                        <a:solidFill>
                          <a:srgbClr val="000000"/>
                        </a:solidFill>
                        <a:effectLst/>
                        <a:latin typeface="Cambria" panose="020405030504060302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000000"/>
                          </a:solidFill>
                          <a:effectLst/>
                          <a:latin typeface="Cambria" panose="02040503050406030204" pitchFamily="18" charset="0"/>
                        </a:rPr>
                        <a:t>In Progress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ctr"/>
                      <a:r>
                        <a:rPr lang="en-US" sz="800" b="0" i="0" u="none" strike="noStrike" dirty="0">
                          <a:solidFill>
                            <a:srgbClr val="000000"/>
                          </a:solidFill>
                          <a:effectLst/>
                          <a:latin typeface="Cambria" panose="02040503050406030204" pitchFamily="18" charset="0"/>
                        </a:rPr>
                        <a:t>75%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800" b="0" i="0" u="none" strike="noStrike" dirty="0" smtClean="0">
                          <a:solidFill>
                            <a:srgbClr val="000000"/>
                          </a:solidFill>
                          <a:effectLst/>
                          <a:latin typeface="Cambria" panose="02040503050406030204" pitchFamily="18" charset="0"/>
                        </a:rPr>
                        <a:t> County </a:t>
                      </a:r>
                      <a:r>
                        <a:rPr lang="en-US" sz="800" b="0" i="0" u="none" strike="noStrike" dirty="0">
                          <a:solidFill>
                            <a:srgbClr val="000000"/>
                          </a:solidFill>
                          <a:effectLst/>
                          <a:latin typeface="Cambria" panose="02040503050406030204" pitchFamily="18" charset="0"/>
                        </a:rPr>
                        <a:t>Co-responder program, work with Mission Response Team and </a:t>
                      </a:r>
                      <a:r>
                        <a:rPr lang="en-US" sz="800" b="0" i="0" u="none" strike="noStrike" dirty="0" smtClean="0">
                          <a:solidFill>
                            <a:srgbClr val="000000"/>
                          </a:solidFill>
                          <a:effectLst/>
                          <a:latin typeface="Cambria" panose="02040503050406030204" pitchFamily="18" charset="0"/>
                        </a:rPr>
                        <a:t> relationship </a:t>
                      </a:r>
                      <a:r>
                        <a:rPr lang="en-US" sz="800" b="0" i="0" u="none" strike="noStrike" dirty="0">
                          <a:solidFill>
                            <a:srgbClr val="000000"/>
                          </a:solidFill>
                          <a:effectLst/>
                          <a:latin typeface="Cambria" panose="02040503050406030204" pitchFamily="18" charset="0"/>
                        </a:rPr>
                        <a:t>with Recovery Innovations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912186835"/>
                  </a:ext>
                </a:extLst>
              </a:tr>
              <a:tr h="360296">
                <a:tc>
                  <a:txBody>
                    <a:bodyPr/>
                    <a:lstStyle/>
                    <a:p>
                      <a:pPr algn="l" fontAlgn="ctr"/>
                      <a:r>
                        <a:rPr lang="en-US" sz="800" b="1" i="0" u="none" strike="noStrike">
                          <a:solidFill>
                            <a:srgbClr val="404040"/>
                          </a:solidFill>
                          <a:effectLst/>
                          <a:latin typeface="Bookman Old Style" panose="02050604050505020204" pitchFamily="18" charset="0"/>
                        </a:rPr>
                        <a:t>22</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800" b="0" i="0" u="none" strike="noStrike">
                          <a:solidFill>
                            <a:srgbClr val="000000"/>
                          </a:solidFill>
                          <a:effectLst/>
                          <a:latin typeface="Cambria" panose="02040503050406030204" pitchFamily="18" charset="0"/>
                        </a:rPr>
                        <a:t>Provide a prompt </a:t>
                      </a:r>
                      <a:r>
                        <a:rPr lang="en-US" sz="800" b="0" i="1" u="none" strike="noStrike">
                          <a:solidFill>
                            <a:srgbClr val="404040"/>
                          </a:solidFill>
                          <a:effectLst/>
                          <a:latin typeface="Cambria" panose="02040503050406030204" pitchFamily="18" charset="0"/>
                        </a:rPr>
                        <a:t>supervisory response</a:t>
                      </a:r>
                      <a:r>
                        <a:rPr lang="en-US" sz="800" b="0" i="0" u="none" strike="noStrike">
                          <a:solidFill>
                            <a:srgbClr val="404040"/>
                          </a:solidFill>
                          <a:effectLst/>
                          <a:latin typeface="Cambria" panose="02040503050406030204" pitchFamily="18" charset="0"/>
                        </a:rPr>
                        <a:t> to critical incidents to reduce the likelihood of unncessary force.</a:t>
                      </a:r>
                      <a:endParaRPr lang="en-US" sz="800" b="0" i="0" u="none" strike="noStrike">
                        <a:solidFill>
                          <a:srgbClr val="000000"/>
                        </a:solidFill>
                        <a:effectLst/>
                        <a:latin typeface="Cambria" panose="020405030504060302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Cambria" panose="02040503050406030204" pitchFamily="18" charset="0"/>
                        </a:rPr>
                        <a:t>Complete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800" b="0" i="0" u="none" strike="noStrike" dirty="0">
                          <a:solidFill>
                            <a:srgbClr val="000000"/>
                          </a:solidFill>
                          <a:effectLst/>
                          <a:latin typeface="Cambria" panose="02040503050406030204" pitchFamily="18" charset="0"/>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dirty="0" smtClean="0">
                          <a:solidFill>
                            <a:srgbClr val="000000"/>
                          </a:solidFill>
                          <a:effectLst/>
                          <a:latin typeface="Cambria" panose="02040503050406030204" pitchFamily="18" charset="0"/>
                        </a:rPr>
                        <a:t> Policy/24-hour </a:t>
                      </a:r>
                      <a:r>
                        <a:rPr lang="en-US" sz="800" b="0" i="0" u="none" strike="noStrike" dirty="0">
                          <a:solidFill>
                            <a:srgbClr val="000000"/>
                          </a:solidFill>
                          <a:effectLst/>
                          <a:latin typeface="Cambria" panose="02040503050406030204" pitchFamily="18" charset="0"/>
                        </a:rPr>
                        <a:t>supervision change/CDO notification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8485345"/>
                  </a:ext>
                </a:extLst>
              </a:tr>
              <a:tr h="180148">
                <a:tc>
                  <a:txBody>
                    <a:bodyPr/>
                    <a:lstStyle/>
                    <a:p>
                      <a:pPr algn="l" fontAlgn="ctr"/>
                      <a:r>
                        <a:rPr lang="en-US" sz="800" b="1" i="0" u="none" strike="noStrike">
                          <a:solidFill>
                            <a:srgbClr val="404040"/>
                          </a:solidFill>
                          <a:effectLst/>
                          <a:latin typeface="Bookman Old Style" panose="02050604050505020204" pitchFamily="18" charset="0"/>
                        </a:rPr>
                        <a:t>23</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800" b="0" i="1" u="none" strike="noStrike">
                          <a:solidFill>
                            <a:srgbClr val="404040"/>
                          </a:solidFill>
                          <a:effectLst/>
                          <a:latin typeface="Cambria" panose="02040503050406030204" pitchFamily="18" charset="0"/>
                        </a:rPr>
                        <a:t>Training as teams </a:t>
                      </a:r>
                      <a:r>
                        <a:rPr lang="en-US" sz="800" b="0" i="0" u="none" strike="noStrike">
                          <a:solidFill>
                            <a:srgbClr val="404040"/>
                          </a:solidFill>
                          <a:effectLst/>
                          <a:latin typeface="Cambria" panose="02040503050406030204" pitchFamily="18" charset="0"/>
                        </a:rPr>
                        <a:t>can improve performance in the field.</a:t>
                      </a:r>
                      <a:endParaRPr lang="en-US" sz="800" b="0" i="0" u="none" strike="noStrike">
                        <a:solidFill>
                          <a:srgbClr val="000000"/>
                        </a:solidFill>
                        <a:effectLst/>
                        <a:latin typeface="Cambria" panose="020405030504060302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a:solidFill>
                            <a:srgbClr val="000000"/>
                          </a:solidFill>
                          <a:effectLst/>
                          <a:latin typeface="Cambria" panose="02040503050406030204" pitchFamily="18" charset="0"/>
                        </a:rPr>
                        <a:t>In Progress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ctr"/>
                      <a:r>
                        <a:rPr lang="en-US" sz="800" b="0" i="0" u="none" strike="noStrike" dirty="0">
                          <a:solidFill>
                            <a:srgbClr val="000000"/>
                          </a:solidFill>
                          <a:effectLst/>
                          <a:latin typeface="Cambria" panose="02040503050406030204" pitchFamily="18" charset="0"/>
                        </a:rPr>
                        <a:t>75%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800" b="0" i="0" u="none" strike="noStrike" dirty="0" smtClean="0">
                          <a:solidFill>
                            <a:srgbClr val="000000"/>
                          </a:solidFill>
                          <a:effectLst/>
                          <a:latin typeface="Cambria" panose="02040503050406030204" pitchFamily="18" charset="0"/>
                        </a:rPr>
                        <a:t> Scenario-based </a:t>
                      </a:r>
                      <a:r>
                        <a:rPr lang="en-US" sz="800" b="0" i="0" u="none" strike="noStrike" dirty="0">
                          <a:solidFill>
                            <a:srgbClr val="000000"/>
                          </a:solidFill>
                          <a:effectLst/>
                          <a:latin typeface="Cambria" panose="02040503050406030204" pitchFamily="18" charset="0"/>
                        </a:rPr>
                        <a:t>training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047761511"/>
                  </a:ext>
                </a:extLst>
              </a:tr>
              <a:tr h="360296">
                <a:tc>
                  <a:txBody>
                    <a:bodyPr/>
                    <a:lstStyle/>
                    <a:p>
                      <a:pPr algn="l" fontAlgn="ctr"/>
                      <a:r>
                        <a:rPr lang="en-US" sz="800" b="1" i="0" u="none" strike="noStrike">
                          <a:solidFill>
                            <a:srgbClr val="404040"/>
                          </a:solidFill>
                          <a:effectLst/>
                          <a:latin typeface="Bookman Old Style" panose="02050604050505020204" pitchFamily="18" charset="0"/>
                        </a:rPr>
                        <a:t>24</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800" b="0" i="1" u="none" strike="noStrike">
                          <a:solidFill>
                            <a:srgbClr val="404040"/>
                          </a:solidFill>
                          <a:effectLst/>
                          <a:latin typeface="Cambria" panose="02040503050406030204" pitchFamily="18" charset="0"/>
                        </a:rPr>
                        <a:t>Scenario-based training</a:t>
                      </a:r>
                      <a:r>
                        <a:rPr lang="en-US" sz="800" b="0" i="0" u="none" strike="noStrike">
                          <a:solidFill>
                            <a:srgbClr val="404040"/>
                          </a:solidFill>
                          <a:effectLst/>
                          <a:latin typeface="Cambria" panose="02040503050406030204" pitchFamily="18" charset="0"/>
                        </a:rPr>
                        <a:t> should be prevalent, challenging, and realistic.</a:t>
                      </a:r>
                      <a:endParaRPr lang="en-US" sz="800" b="0" i="0" u="none" strike="noStrike">
                        <a:solidFill>
                          <a:srgbClr val="000000"/>
                        </a:solidFill>
                        <a:effectLst/>
                        <a:latin typeface="Cambria" panose="020405030504060302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Cambria" panose="02040503050406030204" pitchFamily="18" charset="0"/>
                        </a:rPr>
                        <a:t>Complete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800" b="0" i="0" u="none" strike="noStrike" dirty="0">
                          <a:solidFill>
                            <a:srgbClr val="000000"/>
                          </a:solidFill>
                          <a:effectLst/>
                          <a:latin typeface="Cambria" panose="02040503050406030204" pitchFamily="18" charset="0"/>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800" b="0" i="0" u="none" strike="noStrike" dirty="0">
                        <a:solidFill>
                          <a:srgbClr val="000000"/>
                        </a:solidFill>
                        <a:effectLst/>
                        <a:latin typeface="Cambria" panose="020405030504060302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8324191"/>
                  </a:ext>
                </a:extLst>
              </a:tr>
              <a:tr h="227143">
                <a:tc>
                  <a:txBody>
                    <a:bodyPr/>
                    <a:lstStyle/>
                    <a:p>
                      <a:pPr algn="l" fontAlgn="ctr"/>
                      <a:endParaRPr lang="en-US" sz="800" b="1" i="0" u="none" strike="noStrike">
                        <a:solidFill>
                          <a:srgbClr val="404040"/>
                        </a:solidFill>
                        <a:effectLst/>
                        <a:latin typeface="Bookman Old Style" panose="02050604050505020204" pitchFamily="18" charset="0"/>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1" i="0" u="none" strike="noStrike">
                          <a:solidFill>
                            <a:srgbClr val="000000"/>
                          </a:solidFill>
                          <a:effectLst/>
                          <a:latin typeface="Cambria" panose="02040503050406030204" pitchFamily="18" charset="0"/>
                        </a:rPr>
                        <a:t>Equipment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800" b="0" i="0" u="none" strike="noStrike" dirty="0">
                        <a:solidFill>
                          <a:srgbClr val="000000"/>
                        </a:solidFill>
                        <a:effectLst/>
                        <a:latin typeface="Cambria" panose="020405030504060302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endParaRPr lang="en-US" sz="800" b="0" i="0" u="none" strike="noStrike">
                        <a:solidFill>
                          <a:srgbClr val="000000"/>
                        </a:solidFill>
                        <a:effectLst/>
                        <a:latin typeface="Cambria" panose="020405030504060302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endParaRPr lang="en-US" sz="800" b="0" i="0" u="none" strike="noStrike" dirty="0">
                        <a:solidFill>
                          <a:srgbClr val="000000"/>
                        </a:solidFill>
                        <a:effectLst/>
                        <a:latin typeface="Cambria" panose="020405030504060302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110718771"/>
                  </a:ext>
                </a:extLst>
              </a:tr>
              <a:tr h="180148">
                <a:tc>
                  <a:txBody>
                    <a:bodyPr/>
                    <a:lstStyle/>
                    <a:p>
                      <a:pPr algn="l" fontAlgn="ctr"/>
                      <a:r>
                        <a:rPr lang="en-US" sz="800" b="1" i="0" u="none" strike="noStrike">
                          <a:solidFill>
                            <a:srgbClr val="404040"/>
                          </a:solidFill>
                          <a:effectLst/>
                          <a:latin typeface="Bookman Old Style" panose="02050604050505020204" pitchFamily="18" charset="0"/>
                        </a:rPr>
                        <a:t>25</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800" b="0" i="0" u="none" strike="noStrike">
                          <a:solidFill>
                            <a:srgbClr val="000000"/>
                          </a:solidFill>
                          <a:effectLst/>
                          <a:latin typeface="Cambria" panose="02040503050406030204" pitchFamily="18" charset="0"/>
                        </a:rPr>
                        <a:t>Officers need </a:t>
                      </a:r>
                      <a:r>
                        <a:rPr lang="en-US" sz="800" b="0" i="1" u="none" strike="noStrike">
                          <a:solidFill>
                            <a:srgbClr val="404040"/>
                          </a:solidFill>
                          <a:effectLst/>
                          <a:latin typeface="Cambria" panose="02040503050406030204" pitchFamily="18" charset="0"/>
                        </a:rPr>
                        <a:t>access to and training in less-lethal options.</a:t>
                      </a:r>
                      <a:endParaRPr lang="en-US" sz="800" b="0" i="0" u="none" strike="noStrike">
                        <a:solidFill>
                          <a:srgbClr val="000000"/>
                        </a:solidFill>
                        <a:effectLst/>
                        <a:latin typeface="Cambria" panose="020405030504060302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Cambria" panose="02040503050406030204" pitchFamily="18" charset="0"/>
                        </a:rPr>
                        <a:t>Complete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800" b="0" i="0" u="none" strike="noStrike">
                          <a:solidFill>
                            <a:srgbClr val="000000"/>
                          </a:solidFill>
                          <a:effectLst/>
                          <a:latin typeface="Cambria" panose="02040503050406030204" pitchFamily="18" charset="0"/>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800" b="0" i="0" u="none" strike="noStrike" dirty="0">
                        <a:solidFill>
                          <a:srgbClr val="000000"/>
                        </a:solidFill>
                        <a:effectLst/>
                        <a:latin typeface="Cambria" panose="020405030504060302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8152746"/>
                  </a:ext>
                </a:extLst>
              </a:tr>
              <a:tr h="180148">
                <a:tc>
                  <a:txBody>
                    <a:bodyPr/>
                    <a:lstStyle/>
                    <a:p>
                      <a:pPr algn="l" fontAlgn="ctr"/>
                      <a:r>
                        <a:rPr lang="en-US" sz="800" b="1" i="0" u="none" strike="noStrike">
                          <a:solidFill>
                            <a:srgbClr val="404040"/>
                          </a:solidFill>
                          <a:effectLst/>
                          <a:latin typeface="Bookman Old Style" panose="02050604050505020204" pitchFamily="18" charset="0"/>
                        </a:rPr>
                        <a:t>26</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800" b="0" i="0" u="none" strike="noStrike">
                          <a:solidFill>
                            <a:srgbClr val="000000"/>
                          </a:solidFill>
                          <a:effectLst/>
                          <a:latin typeface="Cambria" panose="02040503050406030204" pitchFamily="18" charset="0"/>
                        </a:rPr>
                        <a:t>Agencies should consider </a:t>
                      </a:r>
                      <a:r>
                        <a:rPr lang="en-US" sz="800" b="0" i="1" u="none" strike="noStrike">
                          <a:solidFill>
                            <a:srgbClr val="404040"/>
                          </a:solidFill>
                          <a:effectLst/>
                          <a:latin typeface="Cambria" panose="02040503050406030204" pitchFamily="18" charset="0"/>
                        </a:rPr>
                        <a:t>new options for chemical spray.</a:t>
                      </a:r>
                      <a:endParaRPr lang="en-US" sz="800" b="0" i="0" u="none" strike="noStrike">
                        <a:solidFill>
                          <a:srgbClr val="000000"/>
                        </a:solidFill>
                        <a:effectLst/>
                        <a:latin typeface="Cambria" panose="020405030504060302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Cambria" panose="02040503050406030204" pitchFamily="18" charset="0"/>
                        </a:rPr>
                        <a:t>Deferred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ctr"/>
                      <a:r>
                        <a:rPr lang="en-US" sz="800" b="0" i="0" u="none" strike="noStrike">
                          <a:solidFill>
                            <a:srgbClr val="000000"/>
                          </a:solidFill>
                          <a:effectLst/>
                          <a:latin typeface="Cambria" panose="02040503050406030204" pitchFamily="18"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endParaRPr lang="en-US" sz="800" b="0" i="0" u="none" strike="noStrike" dirty="0">
                        <a:solidFill>
                          <a:srgbClr val="000000"/>
                        </a:solidFill>
                        <a:effectLst/>
                        <a:latin typeface="Cambria" panose="020405030504060302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631141137"/>
                  </a:ext>
                </a:extLst>
              </a:tr>
              <a:tr h="360296">
                <a:tc>
                  <a:txBody>
                    <a:bodyPr/>
                    <a:lstStyle/>
                    <a:p>
                      <a:pPr algn="l" fontAlgn="ctr"/>
                      <a:r>
                        <a:rPr lang="en-US" sz="800" b="1" i="0" u="none" strike="noStrike">
                          <a:solidFill>
                            <a:srgbClr val="404040"/>
                          </a:solidFill>
                          <a:effectLst/>
                          <a:latin typeface="Bookman Old Style" panose="02050604050505020204" pitchFamily="18" charset="0"/>
                        </a:rPr>
                        <a:t>27</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800" b="0" i="0" u="none" strike="noStrike">
                          <a:solidFill>
                            <a:srgbClr val="000000"/>
                          </a:solidFill>
                          <a:effectLst/>
                          <a:latin typeface="Cambria" panose="02040503050406030204" pitchFamily="18" charset="0"/>
                        </a:rPr>
                        <a:t>An ECW deployment that is not effective does not mean that officers should automatically move to their firearms.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Cambria" panose="02040503050406030204" pitchFamily="18" charset="0"/>
                        </a:rPr>
                        <a:t>Complete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800" b="0" i="0" u="none" strike="noStrike">
                          <a:solidFill>
                            <a:srgbClr val="000000"/>
                          </a:solidFill>
                          <a:effectLst/>
                          <a:latin typeface="Cambria" panose="02040503050406030204" pitchFamily="18" charset="0"/>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dirty="0" smtClean="0">
                          <a:solidFill>
                            <a:srgbClr val="000000"/>
                          </a:solidFill>
                          <a:effectLst/>
                          <a:latin typeface="Cambria" panose="02040503050406030204" pitchFamily="18" charset="0"/>
                        </a:rPr>
                        <a:t> Function </a:t>
                      </a:r>
                      <a:r>
                        <a:rPr lang="en-US" sz="800" b="0" i="0" u="none" strike="noStrike" dirty="0">
                          <a:solidFill>
                            <a:srgbClr val="000000"/>
                          </a:solidFill>
                          <a:effectLst/>
                          <a:latin typeface="Cambria" panose="02040503050406030204" pitchFamily="18" charset="0"/>
                        </a:rPr>
                        <a:t>of training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9880059"/>
                  </a:ext>
                </a:extLst>
              </a:tr>
              <a:tr h="720592">
                <a:tc>
                  <a:txBody>
                    <a:bodyPr/>
                    <a:lstStyle/>
                    <a:p>
                      <a:pPr algn="l" fontAlgn="ctr"/>
                      <a:r>
                        <a:rPr lang="en-US" sz="800" b="1" i="0" u="none" strike="noStrike">
                          <a:solidFill>
                            <a:srgbClr val="404040"/>
                          </a:solidFill>
                          <a:effectLst/>
                          <a:latin typeface="Bookman Old Style" panose="02050604050505020204" pitchFamily="18" charset="0"/>
                        </a:rPr>
                        <a:t>28</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800" b="0" i="1" u="none" strike="noStrike">
                          <a:solidFill>
                            <a:srgbClr val="404040"/>
                          </a:solidFill>
                          <a:effectLst/>
                          <a:latin typeface="Cambria" panose="02040503050406030204" pitchFamily="18" charset="0"/>
                        </a:rPr>
                        <a:t>Personal protection shields</a:t>
                      </a:r>
                      <a:r>
                        <a:rPr lang="en-US" sz="800" b="0" i="0" u="none" strike="noStrike">
                          <a:solidFill>
                            <a:srgbClr val="404040"/>
                          </a:solidFill>
                          <a:effectLst/>
                          <a:latin typeface="Cambria" panose="02040503050406030204" pitchFamily="18" charset="0"/>
                        </a:rPr>
                        <a:t> enhance officer safety and may support de-escalation efforts during critical incidents, including situations involving persons with knives, baseball bats, or other improvised weapons that are not firearms.</a:t>
                      </a:r>
                      <a:endParaRPr lang="en-US" sz="800" b="0" i="0" u="none" strike="noStrike">
                        <a:solidFill>
                          <a:srgbClr val="000000"/>
                        </a:solidFill>
                        <a:effectLst/>
                        <a:latin typeface="Cambria" panose="020405030504060302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800" b="0" i="0" u="none" strike="noStrike" dirty="0">
                          <a:solidFill>
                            <a:srgbClr val="000000"/>
                          </a:solidFill>
                          <a:effectLst/>
                          <a:latin typeface="Cambria" panose="02040503050406030204" pitchFamily="18" charset="0"/>
                        </a:rPr>
                        <a:t>In Progress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ctr"/>
                      <a:r>
                        <a:rPr lang="en-US" sz="800" b="0" i="0" u="none" strike="noStrike">
                          <a:solidFill>
                            <a:srgbClr val="000000"/>
                          </a:solidFill>
                          <a:effectLst/>
                          <a:latin typeface="Cambria" panose="02040503050406030204" pitchFamily="18" charset="0"/>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800" b="0" i="0" u="none" strike="noStrike" dirty="0" smtClean="0">
                          <a:solidFill>
                            <a:srgbClr val="000000"/>
                          </a:solidFill>
                          <a:effectLst/>
                          <a:latin typeface="Cambria" panose="02040503050406030204" pitchFamily="18" charset="0"/>
                        </a:rPr>
                        <a:t> Dependent </a:t>
                      </a:r>
                      <a:r>
                        <a:rPr lang="en-US" sz="800" b="0" i="0" u="none" strike="noStrike" dirty="0">
                          <a:solidFill>
                            <a:srgbClr val="000000"/>
                          </a:solidFill>
                          <a:effectLst/>
                          <a:latin typeface="Cambria" panose="02040503050406030204" pitchFamily="18" charset="0"/>
                        </a:rPr>
                        <a:t>on funding/funding constraints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223082220"/>
                  </a:ext>
                </a:extLst>
              </a:tr>
              <a:tr h="180148">
                <a:tc>
                  <a:txBody>
                    <a:bodyPr/>
                    <a:lstStyle/>
                    <a:p>
                      <a:pPr algn="l" fontAlgn="ctr"/>
                      <a:endParaRPr lang="en-US" sz="800" b="1" i="0" u="none" strike="noStrike">
                        <a:solidFill>
                          <a:srgbClr val="404040"/>
                        </a:solidFill>
                        <a:effectLst/>
                        <a:latin typeface="Bookman Old Style" panose="02050604050505020204" pitchFamily="18" charset="0"/>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en-US" sz="800" b="0" i="0" u="none" strike="noStrike">
                        <a:solidFill>
                          <a:srgbClr val="000000"/>
                        </a:solidFill>
                        <a:effectLst/>
                        <a:latin typeface="Cambria" panose="020405030504060302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Cambria" panose="020405030504060302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800" b="0" i="0" u="none" strike="noStrike">
                        <a:solidFill>
                          <a:srgbClr val="000000"/>
                        </a:solidFill>
                        <a:effectLst/>
                        <a:latin typeface="Cambria" panose="020405030504060302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800" b="0" i="0" u="none" strike="noStrike" dirty="0">
                        <a:solidFill>
                          <a:srgbClr val="000000"/>
                        </a:solidFill>
                        <a:effectLst/>
                        <a:latin typeface="Cambria" panose="020405030504060302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3121843"/>
                  </a:ext>
                </a:extLst>
              </a:tr>
              <a:tr h="227143">
                <a:tc>
                  <a:txBody>
                    <a:bodyPr/>
                    <a:lstStyle/>
                    <a:p>
                      <a:pPr algn="l" fontAlgn="ctr"/>
                      <a:endParaRPr lang="en-US" sz="800" b="1" i="0" u="none" strike="noStrike">
                        <a:solidFill>
                          <a:srgbClr val="404040"/>
                        </a:solidFill>
                        <a:effectLst/>
                        <a:latin typeface="Bookman Old Style" panose="02050604050505020204" pitchFamily="18" charset="0"/>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1" i="0" u="none" strike="noStrike">
                          <a:solidFill>
                            <a:srgbClr val="000000"/>
                          </a:solidFill>
                          <a:effectLst/>
                          <a:latin typeface="Cambria" panose="02040503050406030204" pitchFamily="18" charset="0"/>
                        </a:rPr>
                        <a:t>Information Exchange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800" b="0" i="0" u="none" strike="noStrike" dirty="0">
                        <a:solidFill>
                          <a:srgbClr val="000000"/>
                        </a:solidFill>
                        <a:effectLst/>
                        <a:latin typeface="Cambria" panose="020405030504060302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endParaRPr lang="en-US" sz="800" b="0" i="0" u="none" strike="noStrike">
                        <a:solidFill>
                          <a:srgbClr val="000000"/>
                        </a:solidFill>
                        <a:effectLst/>
                        <a:latin typeface="Cambria" panose="020405030504060302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endParaRPr lang="en-US" sz="800" b="0" i="0" u="none" strike="noStrike" dirty="0">
                        <a:solidFill>
                          <a:srgbClr val="000000"/>
                        </a:solidFill>
                        <a:effectLst/>
                        <a:latin typeface="Cambria" panose="020405030504060302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873547816"/>
                  </a:ext>
                </a:extLst>
              </a:tr>
              <a:tr h="360296">
                <a:tc>
                  <a:txBody>
                    <a:bodyPr/>
                    <a:lstStyle/>
                    <a:p>
                      <a:pPr algn="l" fontAlgn="ctr"/>
                      <a:r>
                        <a:rPr lang="en-US" sz="800" b="1" i="0" u="none" strike="noStrike">
                          <a:solidFill>
                            <a:srgbClr val="404040"/>
                          </a:solidFill>
                          <a:effectLst/>
                          <a:latin typeface="Bookman Old Style" panose="02050604050505020204" pitchFamily="18" charset="0"/>
                        </a:rPr>
                        <a:t>29</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800" b="0" i="1" u="none" strike="noStrike">
                          <a:solidFill>
                            <a:srgbClr val="404040"/>
                          </a:solidFill>
                          <a:effectLst/>
                          <a:latin typeface="Cambria" panose="02040503050406030204" pitchFamily="18" charset="0"/>
                        </a:rPr>
                        <a:t>Well trainined call-takers and dispatchers</a:t>
                      </a:r>
                      <a:r>
                        <a:rPr lang="en-US" sz="800" b="0" i="0" u="none" strike="noStrike">
                          <a:solidFill>
                            <a:srgbClr val="404040"/>
                          </a:solidFill>
                          <a:effectLst/>
                          <a:latin typeface="Cambria" panose="02040503050406030204" pitchFamily="18" charset="0"/>
                        </a:rPr>
                        <a:t> are essential to the police response to critical incidents.</a:t>
                      </a:r>
                      <a:endParaRPr lang="en-US" sz="800" b="0" i="0" u="none" strike="noStrike">
                        <a:solidFill>
                          <a:srgbClr val="000000"/>
                        </a:solidFill>
                        <a:effectLst/>
                        <a:latin typeface="Cambria" panose="020405030504060302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Cambria" panose="02040503050406030204" pitchFamily="18" charset="0"/>
                        </a:rPr>
                        <a:t>Not Started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ctr"/>
                      <a:r>
                        <a:rPr lang="en-US" sz="800" b="0" i="0" u="none" strike="noStrike">
                          <a:solidFill>
                            <a:srgbClr val="000000"/>
                          </a:solidFill>
                          <a:effectLst/>
                          <a:latin typeface="Cambria" panose="02040503050406030204" pitchFamily="18"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800" b="0" i="0" u="none" strike="noStrike" dirty="0" smtClean="0">
                          <a:solidFill>
                            <a:srgbClr val="000000"/>
                          </a:solidFill>
                          <a:effectLst/>
                          <a:latin typeface="Cambria" panose="02040503050406030204" pitchFamily="18" charset="0"/>
                        </a:rPr>
                        <a:t> No </a:t>
                      </a:r>
                      <a:r>
                        <a:rPr lang="en-US" sz="800" b="0" i="0" u="none" strike="noStrike" dirty="0">
                          <a:solidFill>
                            <a:srgbClr val="000000"/>
                          </a:solidFill>
                          <a:effectLst/>
                          <a:latin typeface="Cambria" panose="02040503050406030204" pitchFamily="18" charset="0"/>
                        </a:rPr>
                        <a:t>control - function of SS911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253061058"/>
                  </a:ext>
                </a:extLst>
              </a:tr>
              <a:tr h="360296">
                <a:tc>
                  <a:txBody>
                    <a:bodyPr/>
                    <a:lstStyle/>
                    <a:p>
                      <a:pPr algn="l" fontAlgn="ctr"/>
                      <a:r>
                        <a:rPr lang="en-US" sz="800" b="1" i="0" u="none" strike="noStrike">
                          <a:solidFill>
                            <a:srgbClr val="404040"/>
                          </a:solidFill>
                          <a:effectLst/>
                          <a:latin typeface="Bookman Old Style" panose="02050604050505020204" pitchFamily="18" charset="0"/>
                        </a:rPr>
                        <a:t>30</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800" b="0" i="1" u="none" strike="noStrike">
                          <a:solidFill>
                            <a:srgbClr val="404040"/>
                          </a:solidFill>
                          <a:effectLst/>
                          <a:latin typeface="Cambria" panose="02040503050406030204" pitchFamily="18" charset="0"/>
                        </a:rPr>
                        <a:t>Educate the families of persons with mental illness</a:t>
                      </a:r>
                      <a:r>
                        <a:rPr lang="en-US" sz="800" b="0" i="0" u="none" strike="noStrike">
                          <a:solidFill>
                            <a:srgbClr val="404040"/>
                          </a:solidFill>
                          <a:effectLst/>
                          <a:latin typeface="Cambria" panose="02040503050406030204" pitchFamily="18" charset="0"/>
                        </a:rPr>
                        <a:t> on communicating with the call-takers</a:t>
                      </a:r>
                      <a:endParaRPr lang="en-US" sz="800" b="0" i="0" u="none" strike="noStrike">
                        <a:solidFill>
                          <a:srgbClr val="000000"/>
                        </a:solidFill>
                        <a:effectLst/>
                        <a:latin typeface="Cambria" panose="020405030504060302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Cambria" panose="02040503050406030204" pitchFamily="18" charset="0"/>
                        </a:rPr>
                        <a:t>Deferred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ctr"/>
                      <a:r>
                        <a:rPr lang="en-US" sz="800" b="0" i="0" u="none" strike="noStrike">
                          <a:solidFill>
                            <a:srgbClr val="000000"/>
                          </a:solidFill>
                          <a:effectLst/>
                          <a:latin typeface="Cambria" panose="02040503050406030204" pitchFamily="18"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800" b="0" i="0" u="none" strike="noStrike" dirty="0" smtClean="0">
                          <a:solidFill>
                            <a:srgbClr val="000000"/>
                          </a:solidFill>
                          <a:effectLst/>
                          <a:latin typeface="Cambria" panose="02040503050406030204" pitchFamily="18" charset="0"/>
                        </a:rPr>
                        <a:t> Communication </a:t>
                      </a:r>
                      <a:r>
                        <a:rPr lang="en-US" sz="800" b="0" i="0" u="none" strike="noStrike" dirty="0">
                          <a:solidFill>
                            <a:srgbClr val="000000"/>
                          </a:solidFill>
                          <a:effectLst/>
                          <a:latin typeface="Cambria" panose="02040503050406030204" pitchFamily="18" charset="0"/>
                        </a:rPr>
                        <a:t>w/ key stakeholders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475284028"/>
                  </a:ext>
                </a:extLst>
              </a:tr>
            </a:tbl>
          </a:graphicData>
        </a:graphic>
      </p:graphicFrame>
    </p:spTree>
    <p:extLst>
      <p:ext uri="{BB962C8B-B14F-4D97-AF65-F5344CB8AC3E}">
        <p14:creationId xmlns:p14="http://schemas.microsoft.com/office/powerpoint/2010/main" val="367658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7508" y="-118651"/>
            <a:ext cx="6980816" cy="868056"/>
          </a:xfrm>
        </p:spPr>
        <p:txBody>
          <a:bodyPr>
            <a:noAutofit/>
          </a:bodyPr>
          <a:lstStyle/>
          <a:p>
            <a:pPr algn="ctr"/>
            <a:r>
              <a:rPr lang="en-US" sz="3200" dirty="0">
                <a:solidFill>
                  <a:schemeClr val="bg1"/>
                </a:solidFill>
                <a:latin typeface="Cambria" panose="02040503050406030204" pitchFamily="18" charset="0"/>
                <a:ea typeface="Cambria" panose="02040503050406030204" pitchFamily="18" charset="0"/>
              </a:rPr>
              <a:t>Demographics and Calls for Service</a:t>
            </a:r>
          </a:p>
        </p:txBody>
      </p:sp>
      <p:sp>
        <p:nvSpPr>
          <p:cNvPr id="8" name="Content Placeholder 7">
            <a:extLst>
              <a:ext uri="{FF2B5EF4-FFF2-40B4-BE49-F238E27FC236}">
                <a16:creationId xmlns:a16="http://schemas.microsoft.com/office/drawing/2014/main" id="{2330AE36-3C07-4A45-A6E4-C8F70C48378E}"/>
              </a:ext>
            </a:extLst>
          </p:cNvPr>
          <p:cNvSpPr>
            <a:spLocks noGrp="1"/>
          </p:cNvSpPr>
          <p:nvPr>
            <p:ph idx="1"/>
          </p:nvPr>
        </p:nvSpPr>
        <p:spPr>
          <a:xfrm>
            <a:off x="4537494" y="3996916"/>
            <a:ext cx="4606506" cy="2670379"/>
          </a:xfrm>
        </p:spPr>
        <p:txBody>
          <a:bodyPr>
            <a:noAutofit/>
          </a:bodyPr>
          <a:lstStyle/>
          <a:p>
            <a:pPr marL="0" indent="0" algn="ctr">
              <a:buNone/>
            </a:pPr>
            <a:r>
              <a:rPr lang="en-US" sz="1900" dirty="0">
                <a:solidFill>
                  <a:schemeClr val="bg2">
                    <a:lumMod val="25000"/>
                  </a:schemeClr>
                </a:solidFill>
                <a:latin typeface="Cambria" panose="02040503050406030204" pitchFamily="18" charset="0"/>
                <a:ea typeface="Cambria" panose="02040503050406030204" pitchFamily="18" charset="0"/>
              </a:rPr>
              <a:t>Annually, Department Administration reviews available data related to traffic stops, including demographic data, existing procedures, practices and training, as well as complaints of bias-based policing. </a:t>
            </a:r>
            <a:r>
              <a:rPr lang="en-US" sz="1900" dirty="0" smtClean="0">
                <a:solidFill>
                  <a:schemeClr val="bg2">
                    <a:lumMod val="25000"/>
                  </a:schemeClr>
                </a:solidFill>
                <a:latin typeface="Cambria" panose="02040503050406030204" pitchFamily="18" charset="0"/>
                <a:ea typeface="Cambria" panose="02040503050406030204" pitchFamily="18" charset="0"/>
              </a:rPr>
              <a:t>In 2018, 96% of violations issued were to non-residents of Fife. Data for 2019 is still being compiled at this time. </a:t>
            </a:r>
            <a:endParaRPr lang="en-US" sz="1900" dirty="0">
              <a:solidFill>
                <a:schemeClr val="bg2">
                  <a:lumMod val="25000"/>
                </a:schemeClr>
              </a:solidFill>
              <a:latin typeface="Cambria" panose="02040503050406030204" pitchFamily="18" charset="0"/>
              <a:ea typeface="Cambria" panose="02040503050406030204" pitchFamily="18" charset="0"/>
            </a:endParaRPr>
          </a:p>
        </p:txBody>
      </p:sp>
      <p:sp>
        <p:nvSpPr>
          <p:cNvPr id="11" name="Content Placeholder 7">
            <a:extLst>
              <a:ext uri="{FF2B5EF4-FFF2-40B4-BE49-F238E27FC236}">
                <a16:creationId xmlns:a16="http://schemas.microsoft.com/office/drawing/2014/main" id="{BE15A3EC-1016-4A59-BEE8-09559D59915B}"/>
              </a:ext>
            </a:extLst>
          </p:cNvPr>
          <p:cNvSpPr txBox="1">
            <a:spLocks/>
          </p:cNvSpPr>
          <p:nvPr/>
        </p:nvSpPr>
        <p:spPr>
          <a:xfrm>
            <a:off x="1188926" y="814781"/>
            <a:ext cx="2935185" cy="1867961"/>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200" dirty="0">
                <a:solidFill>
                  <a:schemeClr val="bg2">
                    <a:lumMod val="25000"/>
                  </a:schemeClr>
                </a:solidFill>
                <a:latin typeface="Cambria" panose="02040503050406030204" pitchFamily="18" charset="0"/>
                <a:ea typeface="Cambria" panose="02040503050406030204" pitchFamily="18" charset="0"/>
              </a:rPr>
              <a:t>According to the United States Census Bureau, the City of Fife was estimated to have a population of 10,184 residents in 2019.</a:t>
            </a:r>
          </a:p>
        </p:txBody>
      </p:sp>
      <p:graphicFrame>
        <p:nvGraphicFramePr>
          <p:cNvPr id="7" name="Chart 6">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3022925593"/>
              </p:ext>
            </p:extLst>
          </p:nvPr>
        </p:nvGraphicFramePr>
        <p:xfrm>
          <a:off x="3952156" y="987321"/>
          <a:ext cx="5191844" cy="2905996"/>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8A98DF13-A7B2-4C48-9FF4-F1D7434404B6}"/>
              </a:ext>
            </a:extLst>
          </p:cNvPr>
          <p:cNvSpPr/>
          <p:nvPr/>
        </p:nvSpPr>
        <p:spPr>
          <a:xfrm>
            <a:off x="4712292" y="679544"/>
            <a:ext cx="4139608" cy="338554"/>
          </a:xfrm>
          <a:prstGeom prst="rect">
            <a:avLst/>
          </a:prstGeom>
        </p:spPr>
        <p:txBody>
          <a:bodyPr wrap="square">
            <a:spAutoFit/>
          </a:bodyPr>
          <a:lstStyle/>
          <a:p>
            <a:r>
              <a:rPr lang="en-US" sz="1600" b="1" dirty="0">
                <a:solidFill>
                  <a:schemeClr val="bg2">
                    <a:lumMod val="25000"/>
                  </a:schemeClr>
                </a:solidFill>
                <a:latin typeface="Cambria" panose="02040503050406030204" pitchFamily="18" charset="0"/>
                <a:ea typeface="Cambria" panose="02040503050406030204" pitchFamily="18" charset="0"/>
              </a:rPr>
              <a:t>City of Fife Population and Demographics</a:t>
            </a:r>
            <a:endParaRPr lang="en-US" sz="1600" b="1" dirty="0"/>
          </a:p>
        </p:txBody>
      </p:sp>
      <p:graphicFrame>
        <p:nvGraphicFramePr>
          <p:cNvPr id="12" name="Chart 11">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3958164967"/>
              </p:ext>
            </p:extLst>
          </p:nvPr>
        </p:nvGraphicFramePr>
        <p:xfrm>
          <a:off x="-159391" y="3474837"/>
          <a:ext cx="4871683" cy="2998375"/>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13">
            <a:extLst>
              <a:ext uri="{FF2B5EF4-FFF2-40B4-BE49-F238E27FC236}">
                <a16:creationId xmlns:a16="http://schemas.microsoft.com/office/drawing/2014/main" id="{C123CF62-D090-4E9B-B2F7-6B8B95CA386D}"/>
              </a:ext>
            </a:extLst>
          </p:cNvPr>
          <p:cNvSpPr/>
          <p:nvPr/>
        </p:nvSpPr>
        <p:spPr>
          <a:xfrm>
            <a:off x="931613" y="3136283"/>
            <a:ext cx="3277857" cy="338554"/>
          </a:xfrm>
          <a:prstGeom prst="rect">
            <a:avLst/>
          </a:prstGeom>
        </p:spPr>
        <p:txBody>
          <a:bodyPr wrap="square">
            <a:spAutoFit/>
          </a:bodyPr>
          <a:lstStyle/>
          <a:p>
            <a:r>
              <a:rPr lang="en-US" sz="1600" b="1" dirty="0">
                <a:solidFill>
                  <a:schemeClr val="bg2">
                    <a:lumMod val="25000"/>
                  </a:schemeClr>
                </a:solidFill>
                <a:latin typeface="Cambria" panose="02040503050406030204" pitchFamily="18" charset="0"/>
                <a:ea typeface="Cambria" panose="02040503050406030204" pitchFamily="18" charset="0"/>
              </a:rPr>
              <a:t>2019 Violations Issued by Race</a:t>
            </a:r>
            <a:endParaRPr lang="en-US" sz="1600" b="1" dirty="0"/>
          </a:p>
        </p:txBody>
      </p:sp>
      <p:sp>
        <p:nvSpPr>
          <p:cNvPr id="15" name="Content Placeholder 7">
            <a:extLst>
              <a:ext uri="{FF2B5EF4-FFF2-40B4-BE49-F238E27FC236}">
                <a16:creationId xmlns:a16="http://schemas.microsoft.com/office/drawing/2014/main" id="{C87646FD-1859-479F-B82F-EA8681D9901A}"/>
              </a:ext>
            </a:extLst>
          </p:cNvPr>
          <p:cNvSpPr txBox="1">
            <a:spLocks/>
          </p:cNvSpPr>
          <p:nvPr/>
        </p:nvSpPr>
        <p:spPr>
          <a:xfrm>
            <a:off x="674299" y="6578384"/>
            <a:ext cx="2843216" cy="27961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Calibri" panose="020F0502020204030204" pitchFamily="34" charset="0"/>
              <a:buNone/>
            </a:pPr>
            <a:r>
              <a:rPr lang="en-US" sz="1000" dirty="0">
                <a:solidFill>
                  <a:schemeClr val="bg2">
                    <a:lumMod val="25000"/>
                  </a:schemeClr>
                </a:solidFill>
                <a:latin typeface="Cambria" panose="02040503050406030204" pitchFamily="18" charset="0"/>
                <a:ea typeface="Cambria" panose="02040503050406030204" pitchFamily="18" charset="0"/>
              </a:rPr>
              <a:t>*Credit: Violations issued </a:t>
            </a:r>
            <a:r>
              <a:rPr lang="en-US" sz="1000" dirty="0" smtClean="0">
                <a:solidFill>
                  <a:schemeClr val="bg2">
                    <a:lumMod val="25000"/>
                  </a:schemeClr>
                </a:solidFill>
                <a:latin typeface="Cambria" panose="02040503050406030204" pitchFamily="18" charset="0"/>
                <a:ea typeface="Cambria" panose="02040503050406030204" pitchFamily="18" charset="0"/>
              </a:rPr>
              <a:t>as reported by </a:t>
            </a:r>
            <a:r>
              <a:rPr lang="en-US" sz="1000" dirty="0">
                <a:solidFill>
                  <a:schemeClr val="bg2">
                    <a:lumMod val="25000"/>
                  </a:schemeClr>
                </a:solidFill>
                <a:latin typeface="Cambria" panose="02040503050406030204" pitchFamily="18" charset="0"/>
                <a:ea typeface="Cambria" panose="02040503050406030204" pitchFamily="18" charset="0"/>
              </a:rPr>
              <a:t>SECTOR</a:t>
            </a:r>
          </a:p>
        </p:txBody>
      </p:sp>
      <p:sp>
        <p:nvSpPr>
          <p:cNvPr id="5" name="TextBox 4"/>
          <p:cNvSpPr txBox="1"/>
          <p:nvPr/>
        </p:nvSpPr>
        <p:spPr>
          <a:xfrm>
            <a:off x="8288324" y="33794"/>
            <a:ext cx="855676" cy="276999"/>
          </a:xfrm>
          <a:prstGeom prst="rect">
            <a:avLst/>
          </a:prstGeom>
          <a:noFill/>
        </p:spPr>
        <p:txBody>
          <a:bodyPr wrap="square" rtlCol="0">
            <a:spAutoFit/>
          </a:bodyPr>
          <a:lstStyle/>
          <a:p>
            <a:pPr algn="r"/>
            <a:r>
              <a:rPr lang="en-US" sz="1200" dirty="0" smtClean="0">
                <a:solidFill>
                  <a:schemeClr val="bg1"/>
                </a:solidFill>
                <a:latin typeface="Cambria" panose="02040503050406030204" pitchFamily="18" charset="0"/>
                <a:ea typeface="Cambria" panose="02040503050406030204" pitchFamily="18" charset="0"/>
              </a:rPr>
              <a:t>2</a:t>
            </a:r>
            <a:endParaRPr lang="en-US" sz="12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62404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CAA6-F472-4E54-BEA6-88F5FA9CFC97}"/>
              </a:ext>
            </a:extLst>
          </p:cNvPr>
          <p:cNvSpPr>
            <a:spLocks noGrp="1"/>
          </p:cNvSpPr>
          <p:nvPr>
            <p:ph type="title"/>
          </p:nvPr>
        </p:nvSpPr>
        <p:spPr>
          <a:xfrm>
            <a:off x="1273951" y="0"/>
            <a:ext cx="7022761" cy="674013"/>
          </a:xfrm>
        </p:spPr>
        <p:txBody>
          <a:bodyPr/>
          <a:lstStyle/>
          <a:p>
            <a:pPr algn="ctr"/>
            <a:r>
              <a:rPr lang="en-US" dirty="0">
                <a:solidFill>
                  <a:schemeClr val="bg1"/>
                </a:solidFill>
                <a:latin typeface="Cambria" panose="02040503050406030204" pitchFamily="18" charset="0"/>
                <a:ea typeface="Cambria" panose="02040503050406030204" pitchFamily="18" charset="0"/>
              </a:rPr>
              <a:t>Use of </a:t>
            </a:r>
            <a:r>
              <a:rPr lang="en-US" dirty="0" smtClean="0">
                <a:solidFill>
                  <a:schemeClr val="bg1"/>
                </a:solidFill>
                <a:latin typeface="Cambria" panose="02040503050406030204" pitchFamily="18" charset="0"/>
                <a:ea typeface="Cambria" panose="02040503050406030204" pitchFamily="18" charset="0"/>
              </a:rPr>
              <a:t>Force Reporting</a:t>
            </a:r>
            <a:endParaRPr lang="en-US" dirty="0">
              <a:solidFill>
                <a:schemeClr val="bg1"/>
              </a:solidFill>
              <a:latin typeface="Cambria" panose="02040503050406030204" pitchFamily="18" charset="0"/>
              <a:ea typeface="Cambria" panose="02040503050406030204" pitchFamily="18" charset="0"/>
            </a:endParaRPr>
          </a:p>
        </p:txBody>
      </p:sp>
      <p:graphicFrame>
        <p:nvGraphicFramePr>
          <p:cNvPr id="6" name="Table 8">
            <a:extLst>
              <a:ext uri="{FF2B5EF4-FFF2-40B4-BE49-F238E27FC236}">
                <a16:creationId xmlns:a16="http://schemas.microsoft.com/office/drawing/2014/main" id="{49CF1652-CDA6-4A62-8172-7DA88DE89E64}"/>
              </a:ext>
            </a:extLst>
          </p:cNvPr>
          <p:cNvGraphicFramePr>
            <a:graphicFrameLocks noGrp="1"/>
          </p:cNvGraphicFramePr>
          <p:nvPr>
            <p:ph idx="1"/>
            <p:extLst>
              <p:ext uri="{D42A27DB-BD31-4B8C-83A1-F6EECF244321}">
                <p14:modId xmlns:p14="http://schemas.microsoft.com/office/powerpoint/2010/main" val="1687796606"/>
              </p:ext>
            </p:extLst>
          </p:nvPr>
        </p:nvGraphicFramePr>
        <p:xfrm>
          <a:off x="5780015" y="1686929"/>
          <a:ext cx="3238150" cy="3641151"/>
        </p:xfrm>
        <a:graphic>
          <a:graphicData uri="http://schemas.openxmlformats.org/drawingml/2006/table">
            <a:tbl>
              <a:tblPr firstRow="1" bandRow="1">
                <a:tableStyleId>{5C22544A-7EE6-4342-B048-85BDC9FD1C3A}</a:tableStyleId>
              </a:tblPr>
              <a:tblGrid>
                <a:gridCol w="2150182">
                  <a:extLst>
                    <a:ext uri="{9D8B030D-6E8A-4147-A177-3AD203B41FA5}">
                      <a16:colId xmlns:a16="http://schemas.microsoft.com/office/drawing/2014/main" val="3316609255"/>
                    </a:ext>
                  </a:extLst>
                </a:gridCol>
                <a:gridCol w="1087968">
                  <a:extLst>
                    <a:ext uri="{9D8B030D-6E8A-4147-A177-3AD203B41FA5}">
                      <a16:colId xmlns:a16="http://schemas.microsoft.com/office/drawing/2014/main" val="2845665280"/>
                    </a:ext>
                  </a:extLst>
                </a:gridCol>
              </a:tblGrid>
              <a:tr h="371592">
                <a:tc>
                  <a:txBody>
                    <a:bodyPr/>
                    <a:lstStyle/>
                    <a:p>
                      <a:pPr algn="ctr"/>
                      <a:r>
                        <a:rPr lang="en-US" sz="1400" dirty="0">
                          <a:latin typeface="Cambria" panose="02040503050406030204" pitchFamily="18" charset="0"/>
                          <a:ea typeface="Cambria" panose="02040503050406030204" pitchFamily="18" charset="0"/>
                        </a:rPr>
                        <a:t>FORCE TYPE</a:t>
                      </a:r>
                    </a:p>
                  </a:txBody>
                  <a:tcPr/>
                </a:tc>
                <a:tc>
                  <a:txBody>
                    <a:bodyPr/>
                    <a:lstStyle/>
                    <a:p>
                      <a:pPr algn="ctr"/>
                      <a:r>
                        <a:rPr lang="en-US" sz="1400" dirty="0">
                          <a:latin typeface="Cambria" panose="02040503050406030204" pitchFamily="18" charset="0"/>
                          <a:ea typeface="Cambria" panose="02040503050406030204" pitchFamily="18" charset="0"/>
                        </a:rPr>
                        <a:t>INCIDENTS</a:t>
                      </a:r>
                    </a:p>
                  </a:txBody>
                  <a:tcPr>
                    <a:solidFill>
                      <a:schemeClr val="accent1"/>
                    </a:solidFill>
                  </a:tcPr>
                </a:tc>
                <a:extLst>
                  <a:ext uri="{0D108BD9-81ED-4DB2-BD59-A6C34878D82A}">
                    <a16:rowId xmlns:a16="http://schemas.microsoft.com/office/drawing/2014/main" val="1787102086"/>
                  </a:ext>
                </a:extLst>
              </a:tr>
              <a:tr h="335559">
                <a:tc>
                  <a:txBody>
                    <a:bodyPr/>
                    <a:lstStyle/>
                    <a:p>
                      <a:pPr algn="l"/>
                      <a:r>
                        <a:rPr lang="en-US" sz="1400" b="1" dirty="0">
                          <a:latin typeface="Cambria" panose="02040503050406030204" pitchFamily="18" charset="0"/>
                          <a:ea typeface="Cambria" panose="02040503050406030204" pitchFamily="18" charset="0"/>
                        </a:rPr>
                        <a:t>CONTROL TACTICS</a:t>
                      </a:r>
                    </a:p>
                  </a:txBody>
                  <a:tcPr/>
                </a:tc>
                <a:tc>
                  <a:txBody>
                    <a:bodyPr/>
                    <a:lstStyle/>
                    <a:p>
                      <a:pPr algn="ctr"/>
                      <a:r>
                        <a:rPr lang="en-US" sz="1400" b="1" dirty="0">
                          <a:latin typeface="Cambria" panose="02040503050406030204" pitchFamily="18" charset="0"/>
                          <a:ea typeface="Cambria" panose="02040503050406030204" pitchFamily="18" charset="0"/>
                        </a:rPr>
                        <a:t>88</a:t>
                      </a:r>
                    </a:p>
                  </a:txBody>
                  <a:tcPr/>
                </a:tc>
                <a:extLst>
                  <a:ext uri="{0D108BD9-81ED-4DB2-BD59-A6C34878D82A}">
                    <a16:rowId xmlns:a16="http://schemas.microsoft.com/office/drawing/2014/main" val="3750340291"/>
                  </a:ext>
                </a:extLst>
              </a:tr>
              <a:tr h="302004">
                <a:tc>
                  <a:txBody>
                    <a:bodyPr/>
                    <a:lstStyle/>
                    <a:p>
                      <a:pPr algn="l"/>
                      <a:r>
                        <a:rPr lang="en-US" sz="1400" b="1" dirty="0">
                          <a:latin typeface="Cambria" panose="02040503050406030204" pitchFamily="18" charset="0"/>
                          <a:ea typeface="Cambria" panose="02040503050406030204" pitchFamily="18" charset="0"/>
                        </a:rPr>
                        <a:t>IMPACT STRIKES</a:t>
                      </a:r>
                    </a:p>
                  </a:txBody>
                  <a:tcPr/>
                </a:tc>
                <a:tc>
                  <a:txBody>
                    <a:bodyPr/>
                    <a:lstStyle/>
                    <a:p>
                      <a:pPr algn="ctr"/>
                      <a:r>
                        <a:rPr lang="en-US" sz="1400" b="1" dirty="0">
                          <a:latin typeface="Cambria" panose="02040503050406030204" pitchFamily="18" charset="0"/>
                          <a:ea typeface="Cambria" panose="02040503050406030204" pitchFamily="18" charset="0"/>
                        </a:rPr>
                        <a:t>4</a:t>
                      </a:r>
                    </a:p>
                  </a:txBody>
                  <a:tcPr/>
                </a:tc>
                <a:extLst>
                  <a:ext uri="{0D108BD9-81ED-4DB2-BD59-A6C34878D82A}">
                    <a16:rowId xmlns:a16="http://schemas.microsoft.com/office/drawing/2014/main" val="44201948"/>
                  </a:ext>
                </a:extLst>
              </a:tr>
              <a:tr h="315985">
                <a:tc>
                  <a:txBody>
                    <a:bodyPr/>
                    <a:lstStyle/>
                    <a:p>
                      <a:pPr algn="l"/>
                      <a:r>
                        <a:rPr lang="en-US" sz="1400" b="1" dirty="0">
                          <a:latin typeface="Cambria" panose="02040503050406030204" pitchFamily="18" charset="0"/>
                          <a:ea typeface="Cambria" panose="02040503050406030204" pitchFamily="18" charset="0"/>
                        </a:rPr>
                        <a:t>TASER DISPLAYED</a:t>
                      </a:r>
                    </a:p>
                  </a:txBody>
                  <a:tcPr/>
                </a:tc>
                <a:tc>
                  <a:txBody>
                    <a:bodyPr/>
                    <a:lstStyle/>
                    <a:p>
                      <a:pPr algn="ctr"/>
                      <a:r>
                        <a:rPr lang="en-US" sz="1400" b="1" dirty="0">
                          <a:latin typeface="Cambria" panose="02040503050406030204" pitchFamily="18" charset="0"/>
                          <a:ea typeface="Cambria" panose="02040503050406030204" pitchFamily="18" charset="0"/>
                        </a:rPr>
                        <a:t>13</a:t>
                      </a:r>
                    </a:p>
                  </a:txBody>
                  <a:tcPr/>
                </a:tc>
                <a:extLst>
                  <a:ext uri="{0D108BD9-81ED-4DB2-BD59-A6C34878D82A}">
                    <a16:rowId xmlns:a16="http://schemas.microsoft.com/office/drawing/2014/main" val="1570539015"/>
                  </a:ext>
                </a:extLst>
              </a:tr>
              <a:tr h="318782">
                <a:tc>
                  <a:txBody>
                    <a:bodyPr/>
                    <a:lstStyle/>
                    <a:p>
                      <a:pPr algn="l"/>
                      <a:r>
                        <a:rPr lang="en-US" sz="1400" b="1" dirty="0">
                          <a:latin typeface="Cambria" panose="02040503050406030204" pitchFamily="18" charset="0"/>
                          <a:ea typeface="Cambria" panose="02040503050406030204" pitchFamily="18" charset="0"/>
                        </a:rPr>
                        <a:t>TASER DISCHARGED</a:t>
                      </a:r>
                    </a:p>
                  </a:txBody>
                  <a:tcPr/>
                </a:tc>
                <a:tc>
                  <a:txBody>
                    <a:bodyPr/>
                    <a:lstStyle/>
                    <a:p>
                      <a:pPr algn="ctr"/>
                      <a:r>
                        <a:rPr lang="en-US" sz="1400" b="1" dirty="0">
                          <a:latin typeface="Cambria" panose="02040503050406030204" pitchFamily="18" charset="0"/>
                          <a:ea typeface="Cambria" panose="02040503050406030204" pitchFamily="18" charset="0"/>
                        </a:rPr>
                        <a:t>2</a:t>
                      </a:r>
                    </a:p>
                  </a:txBody>
                  <a:tcPr/>
                </a:tc>
                <a:extLst>
                  <a:ext uri="{0D108BD9-81ED-4DB2-BD59-A6C34878D82A}">
                    <a16:rowId xmlns:a16="http://schemas.microsoft.com/office/drawing/2014/main" val="2578487289"/>
                  </a:ext>
                </a:extLst>
              </a:tr>
              <a:tr h="327171">
                <a:tc>
                  <a:txBody>
                    <a:bodyPr/>
                    <a:lstStyle/>
                    <a:p>
                      <a:pPr algn="l"/>
                      <a:r>
                        <a:rPr lang="en-US" sz="1400" b="1" dirty="0">
                          <a:latin typeface="Cambria" panose="02040503050406030204" pitchFamily="18" charset="0"/>
                          <a:ea typeface="Cambria" panose="02040503050406030204" pitchFamily="18" charset="0"/>
                        </a:rPr>
                        <a:t>40mm DISPLAYED</a:t>
                      </a:r>
                    </a:p>
                  </a:txBody>
                  <a:tcPr/>
                </a:tc>
                <a:tc>
                  <a:txBody>
                    <a:bodyPr/>
                    <a:lstStyle/>
                    <a:p>
                      <a:pPr algn="ctr"/>
                      <a:r>
                        <a:rPr lang="en-US" sz="1400" b="1" dirty="0">
                          <a:latin typeface="Cambria" panose="02040503050406030204" pitchFamily="18" charset="0"/>
                          <a:ea typeface="Cambria" panose="02040503050406030204" pitchFamily="18" charset="0"/>
                        </a:rPr>
                        <a:t>2</a:t>
                      </a:r>
                    </a:p>
                  </a:txBody>
                  <a:tcPr/>
                </a:tc>
                <a:extLst>
                  <a:ext uri="{0D108BD9-81ED-4DB2-BD59-A6C34878D82A}">
                    <a16:rowId xmlns:a16="http://schemas.microsoft.com/office/drawing/2014/main" val="4169814237"/>
                  </a:ext>
                </a:extLst>
              </a:tr>
              <a:tr h="326891">
                <a:tc>
                  <a:txBody>
                    <a:bodyPr/>
                    <a:lstStyle/>
                    <a:p>
                      <a:pPr algn="l"/>
                      <a:r>
                        <a:rPr lang="en-US" sz="1400" b="1" dirty="0">
                          <a:latin typeface="Cambria" panose="02040503050406030204" pitchFamily="18" charset="0"/>
                          <a:ea typeface="Cambria" panose="02040503050406030204" pitchFamily="18" charset="0"/>
                        </a:rPr>
                        <a:t>FIREARM DISPLAYED</a:t>
                      </a:r>
                    </a:p>
                  </a:txBody>
                  <a:tcPr/>
                </a:tc>
                <a:tc>
                  <a:txBody>
                    <a:bodyPr/>
                    <a:lstStyle/>
                    <a:p>
                      <a:pPr algn="ctr"/>
                      <a:r>
                        <a:rPr lang="en-US" sz="1400" b="1" dirty="0">
                          <a:latin typeface="Cambria" panose="02040503050406030204" pitchFamily="18" charset="0"/>
                          <a:ea typeface="Cambria" panose="02040503050406030204" pitchFamily="18" charset="0"/>
                        </a:rPr>
                        <a:t>175</a:t>
                      </a:r>
                    </a:p>
                  </a:txBody>
                  <a:tcPr/>
                </a:tc>
                <a:extLst>
                  <a:ext uri="{0D108BD9-81ED-4DB2-BD59-A6C34878D82A}">
                    <a16:rowId xmlns:a16="http://schemas.microsoft.com/office/drawing/2014/main" val="1303413262"/>
                  </a:ext>
                </a:extLst>
              </a:tr>
              <a:tr h="319061">
                <a:tc>
                  <a:txBody>
                    <a:bodyPr/>
                    <a:lstStyle/>
                    <a:p>
                      <a:pPr algn="l"/>
                      <a:r>
                        <a:rPr lang="en-US" sz="1400" b="1" dirty="0">
                          <a:latin typeface="Cambria" panose="02040503050406030204" pitchFamily="18" charset="0"/>
                          <a:ea typeface="Cambria" panose="02040503050406030204" pitchFamily="18" charset="0"/>
                        </a:rPr>
                        <a:t>FIREARM DISCHARGED</a:t>
                      </a:r>
                    </a:p>
                  </a:txBody>
                  <a:tcPr/>
                </a:tc>
                <a:tc>
                  <a:txBody>
                    <a:bodyPr/>
                    <a:lstStyle/>
                    <a:p>
                      <a:pPr algn="ctr"/>
                      <a:r>
                        <a:rPr lang="en-US" sz="1400" b="1" dirty="0">
                          <a:latin typeface="Cambria" panose="02040503050406030204" pitchFamily="18" charset="0"/>
                          <a:ea typeface="Cambria" panose="02040503050406030204" pitchFamily="18" charset="0"/>
                        </a:rPr>
                        <a:t>0</a:t>
                      </a:r>
                    </a:p>
                  </a:txBody>
                  <a:tcPr/>
                </a:tc>
                <a:extLst>
                  <a:ext uri="{0D108BD9-81ED-4DB2-BD59-A6C34878D82A}">
                    <a16:rowId xmlns:a16="http://schemas.microsoft.com/office/drawing/2014/main" val="2164466996"/>
                  </a:ext>
                </a:extLst>
              </a:tr>
              <a:tr h="327171">
                <a:tc>
                  <a:txBody>
                    <a:bodyPr/>
                    <a:lstStyle/>
                    <a:p>
                      <a:pPr algn="l"/>
                      <a:r>
                        <a:rPr lang="en-US" sz="1400" b="1" dirty="0">
                          <a:latin typeface="Cambria" panose="02040503050406030204" pitchFamily="18" charset="0"/>
                          <a:ea typeface="Cambria" panose="02040503050406030204" pitchFamily="18" charset="0"/>
                        </a:rPr>
                        <a:t>OC DISCHARGED</a:t>
                      </a:r>
                    </a:p>
                  </a:txBody>
                  <a:tcPr/>
                </a:tc>
                <a:tc>
                  <a:txBody>
                    <a:bodyPr/>
                    <a:lstStyle/>
                    <a:p>
                      <a:pPr algn="ctr"/>
                      <a:r>
                        <a:rPr lang="en-US" sz="1400" b="1" dirty="0" smtClean="0">
                          <a:latin typeface="Cambria" panose="02040503050406030204" pitchFamily="18" charset="0"/>
                          <a:ea typeface="Cambria" panose="02040503050406030204" pitchFamily="18" charset="0"/>
                        </a:rPr>
                        <a:t>0</a:t>
                      </a:r>
                      <a:endParaRPr lang="en-US" sz="1400"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184648289"/>
                  </a:ext>
                </a:extLst>
              </a:tr>
              <a:tr h="302003">
                <a:tc>
                  <a:txBody>
                    <a:bodyPr/>
                    <a:lstStyle/>
                    <a:p>
                      <a:pPr algn="l"/>
                      <a:r>
                        <a:rPr lang="en-US" sz="1400" b="1" dirty="0" smtClean="0">
                          <a:latin typeface="Cambria" panose="02040503050406030204" pitchFamily="18" charset="0"/>
                          <a:ea typeface="Cambria" panose="02040503050406030204" pitchFamily="18" charset="0"/>
                        </a:rPr>
                        <a:t>DEADLY</a:t>
                      </a:r>
                      <a:r>
                        <a:rPr lang="en-US" sz="1400" b="1" baseline="0" dirty="0" smtClean="0">
                          <a:latin typeface="Cambria" panose="02040503050406030204" pitchFamily="18" charset="0"/>
                          <a:ea typeface="Cambria" panose="02040503050406030204" pitchFamily="18" charset="0"/>
                        </a:rPr>
                        <a:t> FORCE</a:t>
                      </a:r>
                      <a:endParaRPr lang="en-US" sz="1400" b="1" dirty="0">
                        <a:latin typeface="Cambria" panose="02040503050406030204" pitchFamily="18" charset="0"/>
                        <a:ea typeface="Cambria" panose="02040503050406030204" pitchFamily="18" charset="0"/>
                      </a:endParaRPr>
                    </a:p>
                  </a:txBody>
                  <a:tcPr/>
                </a:tc>
                <a:tc>
                  <a:txBody>
                    <a:bodyPr/>
                    <a:lstStyle/>
                    <a:p>
                      <a:pPr algn="ctr"/>
                      <a:r>
                        <a:rPr lang="en-US" sz="1400" b="1" dirty="0">
                          <a:latin typeface="Cambria" panose="02040503050406030204" pitchFamily="18" charset="0"/>
                          <a:ea typeface="Cambria" panose="02040503050406030204" pitchFamily="18" charset="0"/>
                        </a:rPr>
                        <a:t>0</a:t>
                      </a:r>
                    </a:p>
                  </a:txBody>
                  <a:tcPr/>
                </a:tc>
                <a:extLst>
                  <a:ext uri="{0D108BD9-81ED-4DB2-BD59-A6C34878D82A}">
                    <a16:rowId xmlns:a16="http://schemas.microsoft.com/office/drawing/2014/main" val="753505478"/>
                  </a:ext>
                </a:extLst>
              </a:tr>
              <a:tr h="389339">
                <a:tc>
                  <a:txBody>
                    <a:bodyPr/>
                    <a:lstStyle/>
                    <a:p>
                      <a:pPr algn="l"/>
                      <a:r>
                        <a:rPr lang="en-US" sz="1400" b="1" dirty="0">
                          <a:latin typeface="Cambria" panose="02040503050406030204" pitchFamily="18" charset="0"/>
                          <a:ea typeface="Cambria" panose="02040503050406030204" pitchFamily="18" charset="0"/>
                        </a:rPr>
                        <a:t>GRAND TOTAL</a:t>
                      </a:r>
                    </a:p>
                  </a:txBody>
                  <a:tcPr/>
                </a:tc>
                <a:tc>
                  <a:txBody>
                    <a:bodyPr/>
                    <a:lstStyle/>
                    <a:p>
                      <a:pPr algn="ctr"/>
                      <a:r>
                        <a:rPr lang="en-US" sz="1400" b="1" dirty="0">
                          <a:latin typeface="Cambria" panose="02040503050406030204" pitchFamily="18" charset="0"/>
                          <a:ea typeface="Cambria" panose="02040503050406030204" pitchFamily="18" charset="0"/>
                        </a:rPr>
                        <a:t>284</a:t>
                      </a:r>
                    </a:p>
                  </a:txBody>
                  <a:tcPr/>
                </a:tc>
                <a:extLst>
                  <a:ext uri="{0D108BD9-81ED-4DB2-BD59-A6C34878D82A}">
                    <a16:rowId xmlns:a16="http://schemas.microsoft.com/office/drawing/2014/main" val="1265352332"/>
                  </a:ext>
                </a:extLst>
              </a:tr>
            </a:tbl>
          </a:graphicData>
        </a:graphic>
      </p:graphicFrame>
      <p:sp>
        <p:nvSpPr>
          <p:cNvPr id="15" name="Content Placeholder 2">
            <a:extLst>
              <a:ext uri="{FF2B5EF4-FFF2-40B4-BE49-F238E27FC236}">
                <a16:creationId xmlns:a16="http://schemas.microsoft.com/office/drawing/2014/main" id="{B25BC299-7E69-4856-B8DA-C5FB68D3168B}"/>
              </a:ext>
            </a:extLst>
          </p:cNvPr>
          <p:cNvSpPr txBox="1">
            <a:spLocks/>
          </p:cNvSpPr>
          <p:nvPr/>
        </p:nvSpPr>
        <p:spPr>
          <a:xfrm>
            <a:off x="494948" y="1686929"/>
            <a:ext cx="5285067" cy="3694507"/>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50" dirty="0">
                <a:solidFill>
                  <a:schemeClr val="bg2">
                    <a:lumMod val="25000"/>
                  </a:schemeClr>
                </a:solidFill>
                <a:latin typeface="Cambria" panose="02040503050406030204" pitchFamily="18" charset="0"/>
                <a:ea typeface="Cambria" panose="02040503050406030204" pitchFamily="18" charset="0"/>
              </a:rPr>
              <a:t>Use of Force Response forms are completed by the Officer(s) who used force, generally within 24 hours, but no greater than 48 hours following the incident.  Additionally, any Officer involved in or witnessed the application of force is required to document their actions and observations in the narrative portion of their reports.  </a:t>
            </a:r>
          </a:p>
          <a:p>
            <a:r>
              <a:rPr lang="en-US" sz="1250" dirty="0">
                <a:solidFill>
                  <a:schemeClr val="bg2">
                    <a:lumMod val="25000"/>
                  </a:schemeClr>
                </a:solidFill>
                <a:latin typeface="Cambria" panose="02040503050406030204" pitchFamily="18" charset="0"/>
                <a:ea typeface="Cambria" panose="02040503050406030204" pitchFamily="18" charset="0"/>
              </a:rPr>
              <a:t>These reports and Use of Force Response forms are reviewed by the Officers’ immediate supervisor, forwarded to the Assistant Chief of Operations, and finally to the Assistant Chief of Administrative Services.  In each step, the Use of Force Response form is reviewed, the case report is reviewed, and once approved, the form is attached to the case report.  The forms are reviewed for accuracy and content to ensure compliancy with Department policy and to identify and address training needs. In cases where a supervisor uses force, Command Staff will review the report prior to forwarding.  Command Staff uses of force are reviewed by the Chief of Police.  This review process ensures multiple levels of review and </a:t>
            </a:r>
            <a:r>
              <a:rPr lang="en-US" sz="1250" dirty="0" smtClean="0">
                <a:solidFill>
                  <a:schemeClr val="bg2">
                    <a:lumMod val="25000"/>
                  </a:schemeClr>
                </a:solidFill>
                <a:latin typeface="Cambria" panose="02040503050406030204" pitchFamily="18" charset="0"/>
                <a:ea typeface="Cambria" panose="02040503050406030204" pitchFamily="18" charset="0"/>
              </a:rPr>
              <a:t>the </a:t>
            </a:r>
            <a:r>
              <a:rPr lang="en-US" sz="1250" dirty="0">
                <a:solidFill>
                  <a:schemeClr val="bg2">
                    <a:lumMod val="25000"/>
                  </a:schemeClr>
                </a:solidFill>
                <a:latin typeface="Cambria" panose="02040503050406030204" pitchFamily="18" charset="0"/>
                <a:ea typeface="Cambria" panose="02040503050406030204" pitchFamily="18" charset="0"/>
              </a:rPr>
              <a:t>application of force is in in compliance with policy and law, and meets department expectations.  </a:t>
            </a:r>
          </a:p>
        </p:txBody>
      </p:sp>
      <p:sp>
        <p:nvSpPr>
          <p:cNvPr id="8" name="Content Placeholder 2">
            <a:extLst>
              <a:ext uri="{FF2B5EF4-FFF2-40B4-BE49-F238E27FC236}">
                <a16:creationId xmlns:a16="http://schemas.microsoft.com/office/drawing/2014/main" id="{69A66C26-69A1-48B6-BD88-13A634B75BEF}"/>
              </a:ext>
            </a:extLst>
          </p:cNvPr>
          <p:cNvSpPr txBox="1">
            <a:spLocks/>
          </p:cNvSpPr>
          <p:nvPr/>
        </p:nvSpPr>
        <p:spPr>
          <a:xfrm>
            <a:off x="494948" y="5328080"/>
            <a:ext cx="8204432" cy="200505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50" dirty="0">
                <a:solidFill>
                  <a:schemeClr val="bg2">
                    <a:lumMod val="25000"/>
                  </a:schemeClr>
                </a:solidFill>
                <a:latin typeface="Cambria" panose="02040503050406030204" pitchFamily="18" charset="0"/>
                <a:ea typeface="Cambria" panose="02040503050406030204" pitchFamily="18" charset="0"/>
              </a:rPr>
              <a:t>In situations where a subject complains of pain or believes the force used was excessive, a supervisor will respond to begin an investigation.  Investigative resources may include interviewing the subject, reviewing radio transmissions, reviewing available video footage, and contacting the Command Duty Officer.</a:t>
            </a:r>
          </a:p>
          <a:p>
            <a:r>
              <a:rPr lang="en-US" sz="1250" dirty="0">
                <a:solidFill>
                  <a:schemeClr val="bg2">
                    <a:lumMod val="25000"/>
                  </a:schemeClr>
                </a:solidFill>
                <a:latin typeface="Cambria" panose="02040503050406030204" pitchFamily="18" charset="0"/>
                <a:ea typeface="Cambria" panose="02040503050406030204" pitchFamily="18" charset="0"/>
              </a:rPr>
              <a:t>Statistics were gathered from each categorical Use of Force listed.  Moreover, the incidents were reviewed identifying specific patterns of activity by personnel, primarily identifying the trends in types of force, frequency of use, type of tool used, and associated injury to personnel and subjects</a:t>
            </a:r>
            <a:r>
              <a:rPr lang="en-US" sz="1250" dirty="0" smtClean="0">
                <a:solidFill>
                  <a:schemeClr val="bg2">
                    <a:lumMod val="25000"/>
                  </a:schemeClr>
                </a:solidFill>
                <a:latin typeface="Cambria" panose="02040503050406030204" pitchFamily="18" charset="0"/>
                <a:ea typeface="Cambria" panose="02040503050406030204" pitchFamily="18" charset="0"/>
              </a:rPr>
              <a:t>.</a:t>
            </a:r>
          </a:p>
          <a:p>
            <a:endParaRPr lang="en-US" sz="1250" dirty="0">
              <a:solidFill>
                <a:schemeClr val="bg2">
                  <a:lumMod val="25000"/>
                </a:schemeClr>
              </a:solidFill>
              <a:latin typeface="Cambria" panose="02040503050406030204" pitchFamily="18" charset="0"/>
              <a:ea typeface="Cambria" panose="02040503050406030204" pitchFamily="18" charset="0"/>
            </a:endParaRPr>
          </a:p>
        </p:txBody>
      </p:sp>
      <p:sp>
        <p:nvSpPr>
          <p:cNvPr id="7" name="Content Placeholder 2">
            <a:extLst>
              <a:ext uri="{FF2B5EF4-FFF2-40B4-BE49-F238E27FC236}">
                <a16:creationId xmlns:a16="http://schemas.microsoft.com/office/drawing/2014/main" id="{9EA94701-8E63-4BCA-B795-AA7A39C820FE}"/>
              </a:ext>
            </a:extLst>
          </p:cNvPr>
          <p:cNvSpPr txBox="1">
            <a:spLocks/>
          </p:cNvSpPr>
          <p:nvPr/>
        </p:nvSpPr>
        <p:spPr>
          <a:xfrm>
            <a:off x="1273952" y="674013"/>
            <a:ext cx="7022760" cy="90815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50" b="1" dirty="0">
                <a:solidFill>
                  <a:schemeClr val="bg2">
                    <a:lumMod val="25000"/>
                  </a:schemeClr>
                </a:solidFill>
                <a:latin typeface="Cambria" panose="02040503050406030204" pitchFamily="18" charset="0"/>
                <a:ea typeface="Cambria" panose="02040503050406030204" pitchFamily="18" charset="0"/>
              </a:rPr>
              <a:t>Reportable uses of force include an Officer’s deployment of control tactics and/or control devices, impact devices and deadly use of force.  Fife PD categorizes the intentional draw and direct of a weapon (firearm, TASER, 40mm launcher) as a reportable use of force, although it does not involve an actual application of force.  </a:t>
            </a:r>
          </a:p>
        </p:txBody>
      </p:sp>
      <p:sp>
        <p:nvSpPr>
          <p:cNvPr id="10" name="Rectangle 9">
            <a:extLst>
              <a:ext uri="{FF2B5EF4-FFF2-40B4-BE49-F238E27FC236}">
                <a16:creationId xmlns:a16="http://schemas.microsoft.com/office/drawing/2014/main" id="{8A98DF13-A7B2-4C48-9FF4-F1D7434404B6}"/>
              </a:ext>
            </a:extLst>
          </p:cNvPr>
          <p:cNvSpPr/>
          <p:nvPr/>
        </p:nvSpPr>
        <p:spPr>
          <a:xfrm>
            <a:off x="6161529" y="1348375"/>
            <a:ext cx="2732304" cy="338554"/>
          </a:xfrm>
          <a:prstGeom prst="rect">
            <a:avLst/>
          </a:prstGeom>
        </p:spPr>
        <p:txBody>
          <a:bodyPr wrap="square">
            <a:spAutoFit/>
          </a:bodyPr>
          <a:lstStyle/>
          <a:p>
            <a:r>
              <a:rPr lang="en-US" sz="1600" b="1" dirty="0" smtClean="0">
                <a:solidFill>
                  <a:schemeClr val="bg2">
                    <a:lumMod val="25000"/>
                  </a:schemeClr>
                </a:solidFill>
                <a:latin typeface="Cambria" panose="02040503050406030204" pitchFamily="18" charset="0"/>
                <a:ea typeface="Cambria" panose="02040503050406030204" pitchFamily="18" charset="0"/>
              </a:rPr>
              <a:t>2019 Use of Force by Type</a:t>
            </a:r>
            <a:endParaRPr lang="en-US" sz="1600" b="1" dirty="0"/>
          </a:p>
        </p:txBody>
      </p:sp>
      <p:sp>
        <p:nvSpPr>
          <p:cNvPr id="11" name="TextBox 10"/>
          <p:cNvSpPr txBox="1"/>
          <p:nvPr/>
        </p:nvSpPr>
        <p:spPr>
          <a:xfrm>
            <a:off x="8288324" y="33794"/>
            <a:ext cx="855676" cy="276999"/>
          </a:xfrm>
          <a:prstGeom prst="rect">
            <a:avLst/>
          </a:prstGeom>
          <a:noFill/>
        </p:spPr>
        <p:txBody>
          <a:bodyPr wrap="square" rtlCol="0">
            <a:spAutoFit/>
          </a:bodyPr>
          <a:lstStyle/>
          <a:p>
            <a:pPr algn="r"/>
            <a:r>
              <a:rPr lang="en-US" sz="1200" dirty="0">
                <a:solidFill>
                  <a:schemeClr val="bg1"/>
                </a:solidFill>
                <a:latin typeface="Cambria" panose="02040503050406030204" pitchFamily="18" charset="0"/>
                <a:ea typeface="Cambria" panose="02040503050406030204" pitchFamily="18" charset="0"/>
              </a:rPr>
              <a:t>3</a:t>
            </a:r>
          </a:p>
        </p:txBody>
      </p:sp>
    </p:spTree>
    <p:extLst>
      <p:ext uri="{BB962C8B-B14F-4D97-AF65-F5344CB8AC3E}">
        <p14:creationId xmlns:p14="http://schemas.microsoft.com/office/powerpoint/2010/main" val="1857836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CAA6-F472-4E54-BEA6-88F5FA9CFC97}"/>
              </a:ext>
            </a:extLst>
          </p:cNvPr>
          <p:cNvSpPr>
            <a:spLocks noGrp="1"/>
          </p:cNvSpPr>
          <p:nvPr>
            <p:ph type="title"/>
          </p:nvPr>
        </p:nvSpPr>
        <p:spPr>
          <a:xfrm>
            <a:off x="1273951" y="0"/>
            <a:ext cx="7022761" cy="674013"/>
          </a:xfrm>
        </p:spPr>
        <p:txBody>
          <a:bodyPr/>
          <a:lstStyle/>
          <a:p>
            <a:pPr algn="ctr"/>
            <a:r>
              <a:rPr lang="en-US" dirty="0">
                <a:solidFill>
                  <a:schemeClr val="bg1"/>
                </a:solidFill>
                <a:latin typeface="Cambria" panose="02040503050406030204" pitchFamily="18" charset="0"/>
                <a:ea typeface="Cambria" panose="02040503050406030204" pitchFamily="18" charset="0"/>
              </a:rPr>
              <a:t>Use of Force</a:t>
            </a:r>
          </a:p>
        </p:txBody>
      </p:sp>
      <p:sp>
        <p:nvSpPr>
          <p:cNvPr id="24" name="Content Placeholder 2">
            <a:extLst>
              <a:ext uri="{FF2B5EF4-FFF2-40B4-BE49-F238E27FC236}">
                <a16:creationId xmlns:a16="http://schemas.microsoft.com/office/drawing/2014/main" id="{D88E9F62-4B9D-484F-A471-B9BAE4AECD58}"/>
              </a:ext>
            </a:extLst>
          </p:cNvPr>
          <p:cNvSpPr txBox="1">
            <a:spLocks/>
          </p:cNvSpPr>
          <p:nvPr/>
        </p:nvSpPr>
        <p:spPr>
          <a:xfrm>
            <a:off x="3120721" y="615290"/>
            <a:ext cx="3329219" cy="56393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solidFill>
                  <a:schemeClr val="bg2">
                    <a:lumMod val="25000"/>
                  </a:schemeClr>
                </a:solidFill>
                <a:latin typeface="Cambria" panose="02040503050406030204" pitchFamily="18" charset="0"/>
                <a:ea typeface="Cambria" panose="02040503050406030204" pitchFamily="18" charset="0"/>
              </a:rPr>
              <a:t>2019 Use of Force by Type</a:t>
            </a:r>
          </a:p>
        </p:txBody>
      </p:sp>
      <p:sp>
        <p:nvSpPr>
          <p:cNvPr id="25" name="Content Placeholder 2">
            <a:extLst>
              <a:ext uri="{FF2B5EF4-FFF2-40B4-BE49-F238E27FC236}">
                <a16:creationId xmlns:a16="http://schemas.microsoft.com/office/drawing/2014/main" id="{D77FB192-F63B-4222-982D-9FCC828E0C32}"/>
              </a:ext>
            </a:extLst>
          </p:cNvPr>
          <p:cNvSpPr txBox="1">
            <a:spLocks/>
          </p:cNvSpPr>
          <p:nvPr/>
        </p:nvSpPr>
        <p:spPr>
          <a:xfrm>
            <a:off x="537684" y="4396371"/>
            <a:ext cx="3916870" cy="2369621"/>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750" dirty="0">
                <a:solidFill>
                  <a:schemeClr val="bg2">
                    <a:lumMod val="25000"/>
                  </a:schemeClr>
                </a:solidFill>
                <a:latin typeface="Cambria" panose="02040503050406030204" pitchFamily="18" charset="0"/>
                <a:ea typeface="Cambria" panose="02040503050406030204" pitchFamily="18" charset="0"/>
              </a:rPr>
              <a:t>Fife PD responded to 19,611 calls for service in 2019.  That year, the Department reported 284 incidents in which a Use of Force Response Form was completed.  This applied to 154 persons contacted, many of which had multiple officers involved with the contact.</a:t>
            </a:r>
          </a:p>
        </p:txBody>
      </p:sp>
      <p:graphicFrame>
        <p:nvGraphicFramePr>
          <p:cNvPr id="10" name="Chart 9">
            <a:extLst>
              <a:ext uri="{FF2B5EF4-FFF2-40B4-BE49-F238E27FC236}">
                <a16:creationId xmlns:a16="http://schemas.microsoft.com/office/drawing/2014/main" id="{00000000-0008-0000-0000-000006000000}"/>
              </a:ext>
            </a:extLst>
          </p:cNvPr>
          <p:cNvGraphicFramePr>
            <a:graphicFrameLocks/>
          </p:cNvGraphicFramePr>
          <p:nvPr>
            <p:extLst>
              <p:ext uri="{D42A27DB-BD31-4B8C-83A1-F6EECF244321}">
                <p14:modId xmlns:p14="http://schemas.microsoft.com/office/powerpoint/2010/main" val="1776763707"/>
              </p:ext>
            </p:extLst>
          </p:nvPr>
        </p:nvGraphicFramePr>
        <p:xfrm>
          <a:off x="457300" y="889075"/>
          <a:ext cx="8401474" cy="32634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ontent Placeholder 17">
            <a:extLst>
              <a:ext uri="{FF2B5EF4-FFF2-40B4-BE49-F238E27FC236}">
                <a16:creationId xmlns:a16="http://schemas.microsoft.com/office/drawing/2014/main" id="{7A7966CB-80EA-4767-9AC6-4FD8E0D4F708}"/>
              </a:ext>
            </a:extLst>
          </p:cNvPr>
          <p:cNvGraphicFramePr>
            <a:graphicFrameLocks noGrp="1"/>
          </p:cNvGraphicFramePr>
          <p:nvPr>
            <p:ph idx="1"/>
            <p:extLst>
              <p:ext uri="{D42A27DB-BD31-4B8C-83A1-F6EECF244321}">
                <p14:modId xmlns:p14="http://schemas.microsoft.com/office/powerpoint/2010/main" val="3978693635"/>
              </p:ext>
            </p:extLst>
          </p:nvPr>
        </p:nvGraphicFramePr>
        <p:xfrm>
          <a:off x="4572000" y="4396373"/>
          <a:ext cx="4479721" cy="236962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8288324" y="33794"/>
            <a:ext cx="855676" cy="276999"/>
          </a:xfrm>
          <a:prstGeom prst="rect">
            <a:avLst/>
          </a:prstGeom>
          <a:noFill/>
        </p:spPr>
        <p:txBody>
          <a:bodyPr wrap="square" rtlCol="0">
            <a:spAutoFit/>
          </a:bodyPr>
          <a:lstStyle/>
          <a:p>
            <a:pPr algn="r"/>
            <a:r>
              <a:rPr lang="en-US" sz="1200" dirty="0">
                <a:solidFill>
                  <a:schemeClr val="bg1"/>
                </a:solidFill>
                <a:latin typeface="Cambria" panose="02040503050406030204" pitchFamily="18" charset="0"/>
                <a:ea typeface="Cambria" panose="02040503050406030204" pitchFamily="18" charset="0"/>
              </a:rPr>
              <a:t>4</a:t>
            </a:r>
          </a:p>
        </p:txBody>
      </p:sp>
    </p:spTree>
    <p:extLst>
      <p:ext uri="{BB962C8B-B14F-4D97-AF65-F5344CB8AC3E}">
        <p14:creationId xmlns:p14="http://schemas.microsoft.com/office/powerpoint/2010/main" val="276907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CAA6-F472-4E54-BEA6-88F5FA9CFC97}"/>
              </a:ext>
            </a:extLst>
          </p:cNvPr>
          <p:cNvSpPr>
            <a:spLocks noGrp="1"/>
          </p:cNvSpPr>
          <p:nvPr>
            <p:ph type="title"/>
          </p:nvPr>
        </p:nvSpPr>
        <p:spPr>
          <a:xfrm>
            <a:off x="1273951" y="0"/>
            <a:ext cx="7022761" cy="674013"/>
          </a:xfrm>
        </p:spPr>
        <p:txBody>
          <a:bodyPr/>
          <a:lstStyle/>
          <a:p>
            <a:pPr algn="ctr"/>
            <a:r>
              <a:rPr lang="en-US" dirty="0">
                <a:solidFill>
                  <a:schemeClr val="bg1"/>
                </a:solidFill>
                <a:latin typeface="Cambria" panose="02040503050406030204" pitchFamily="18" charset="0"/>
                <a:ea typeface="Cambria" panose="02040503050406030204" pitchFamily="18" charset="0"/>
              </a:rPr>
              <a:t>Use of Force</a:t>
            </a:r>
          </a:p>
        </p:txBody>
      </p:sp>
      <p:sp>
        <p:nvSpPr>
          <p:cNvPr id="24" name="Content Placeholder 2">
            <a:extLst>
              <a:ext uri="{FF2B5EF4-FFF2-40B4-BE49-F238E27FC236}">
                <a16:creationId xmlns:a16="http://schemas.microsoft.com/office/drawing/2014/main" id="{D88E9F62-4B9D-484F-A471-B9BAE4AECD58}"/>
              </a:ext>
            </a:extLst>
          </p:cNvPr>
          <p:cNvSpPr txBox="1">
            <a:spLocks/>
          </p:cNvSpPr>
          <p:nvPr/>
        </p:nvSpPr>
        <p:spPr>
          <a:xfrm>
            <a:off x="2705508" y="674013"/>
            <a:ext cx="4159645" cy="56393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smtClean="0">
                <a:solidFill>
                  <a:schemeClr val="bg2">
                    <a:lumMod val="25000"/>
                  </a:schemeClr>
                </a:solidFill>
                <a:latin typeface="Cambria" panose="02040503050406030204" pitchFamily="18" charset="0"/>
                <a:ea typeface="Cambria" panose="02040503050406030204" pitchFamily="18" charset="0"/>
              </a:rPr>
              <a:t>2019 Composition of Use of Force</a:t>
            </a:r>
            <a:endParaRPr lang="en-US" sz="2000" b="1" dirty="0">
              <a:solidFill>
                <a:schemeClr val="bg2">
                  <a:lumMod val="25000"/>
                </a:schemeClr>
              </a:solidFill>
              <a:latin typeface="Cambria" panose="02040503050406030204" pitchFamily="18" charset="0"/>
              <a:ea typeface="Cambria" panose="02040503050406030204" pitchFamily="18" charset="0"/>
            </a:endParaRPr>
          </a:p>
        </p:txBody>
      </p:sp>
      <p:sp>
        <p:nvSpPr>
          <p:cNvPr id="25" name="Content Placeholder 2">
            <a:extLst>
              <a:ext uri="{FF2B5EF4-FFF2-40B4-BE49-F238E27FC236}">
                <a16:creationId xmlns:a16="http://schemas.microsoft.com/office/drawing/2014/main" id="{D77FB192-F63B-4222-982D-9FCC828E0C32}"/>
              </a:ext>
            </a:extLst>
          </p:cNvPr>
          <p:cNvSpPr txBox="1">
            <a:spLocks/>
          </p:cNvSpPr>
          <p:nvPr/>
        </p:nvSpPr>
        <p:spPr>
          <a:xfrm>
            <a:off x="616815" y="4096653"/>
            <a:ext cx="3397836" cy="2369621"/>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750" dirty="0" smtClean="0">
                <a:solidFill>
                  <a:schemeClr val="bg2">
                    <a:lumMod val="25000"/>
                  </a:schemeClr>
                </a:solidFill>
                <a:latin typeface="Cambria" panose="02040503050406030204" pitchFamily="18" charset="0"/>
                <a:ea typeface="Cambria" panose="02040503050406030204" pitchFamily="18" charset="0"/>
              </a:rPr>
              <a:t>A note that some </a:t>
            </a:r>
            <a:r>
              <a:rPr lang="en-US" sz="1750" dirty="0">
                <a:solidFill>
                  <a:schemeClr val="bg2">
                    <a:lumMod val="25000"/>
                  </a:schemeClr>
                </a:solidFill>
                <a:latin typeface="Cambria" panose="02040503050406030204" pitchFamily="18" charset="0"/>
                <a:ea typeface="Cambria" panose="02040503050406030204" pitchFamily="18" charset="0"/>
              </a:rPr>
              <a:t>of the reported incidents </a:t>
            </a:r>
            <a:r>
              <a:rPr lang="en-US" sz="1750" dirty="0" smtClean="0">
                <a:solidFill>
                  <a:schemeClr val="bg2">
                    <a:lumMod val="25000"/>
                  </a:schemeClr>
                </a:solidFill>
                <a:latin typeface="Cambria" panose="02040503050406030204" pitchFamily="18" charset="0"/>
                <a:ea typeface="Cambria" panose="02040503050406030204" pitchFamily="18" charset="0"/>
              </a:rPr>
              <a:t>resulted in </a:t>
            </a:r>
            <a:r>
              <a:rPr lang="en-US" sz="1750" dirty="0">
                <a:solidFill>
                  <a:schemeClr val="bg2">
                    <a:lumMod val="25000"/>
                  </a:schemeClr>
                </a:solidFill>
                <a:latin typeface="Cambria" panose="02040503050406030204" pitchFamily="18" charset="0"/>
                <a:ea typeface="Cambria" panose="02040503050406030204" pitchFamily="18" charset="0"/>
              </a:rPr>
              <a:t>more than one type of force used </a:t>
            </a:r>
            <a:r>
              <a:rPr lang="en-US" sz="1750" dirty="0" smtClean="0">
                <a:solidFill>
                  <a:schemeClr val="bg2">
                    <a:lumMod val="25000"/>
                  </a:schemeClr>
                </a:solidFill>
                <a:latin typeface="Cambria" panose="02040503050406030204" pitchFamily="18" charset="0"/>
                <a:ea typeface="Cambria" panose="02040503050406030204" pitchFamily="18" charset="0"/>
              </a:rPr>
              <a:t>(i.e. firearm displayed went </a:t>
            </a:r>
            <a:r>
              <a:rPr lang="en-US" sz="1750" dirty="0">
                <a:solidFill>
                  <a:schemeClr val="bg2">
                    <a:lumMod val="25000"/>
                  </a:schemeClr>
                </a:solidFill>
                <a:latin typeface="Cambria" panose="02040503050406030204" pitchFamily="18" charset="0"/>
                <a:ea typeface="Cambria" panose="02040503050406030204" pitchFamily="18" charset="0"/>
              </a:rPr>
              <a:t>to physical </a:t>
            </a:r>
            <a:r>
              <a:rPr lang="en-US" sz="1750" dirty="0" smtClean="0">
                <a:solidFill>
                  <a:schemeClr val="bg2">
                    <a:lumMod val="25000"/>
                  </a:schemeClr>
                </a:solidFill>
                <a:latin typeface="Cambria" panose="02040503050406030204" pitchFamily="18" charset="0"/>
                <a:ea typeface="Cambria" panose="02040503050406030204" pitchFamily="18" charset="0"/>
              </a:rPr>
              <a:t>controls, or 40mm displayed accompanied by  </a:t>
            </a:r>
            <a:r>
              <a:rPr lang="en-US" sz="1750" smtClean="0">
                <a:solidFill>
                  <a:schemeClr val="bg2">
                    <a:lumMod val="25000"/>
                  </a:schemeClr>
                </a:solidFill>
                <a:latin typeface="Cambria" panose="02040503050406030204" pitchFamily="18" charset="0"/>
                <a:ea typeface="Cambria" panose="02040503050406030204" pitchFamily="18" charset="0"/>
              </a:rPr>
              <a:t>firearm displayed).  </a:t>
            </a:r>
            <a:endParaRPr lang="en-US" sz="1750" dirty="0">
              <a:solidFill>
                <a:schemeClr val="bg2">
                  <a:lumMod val="25000"/>
                </a:schemeClr>
              </a:solidFill>
              <a:latin typeface="Cambria" panose="02040503050406030204" pitchFamily="18" charset="0"/>
              <a:ea typeface="Cambria" panose="02040503050406030204" pitchFamily="18" charset="0"/>
            </a:endParaRPr>
          </a:p>
        </p:txBody>
      </p:sp>
      <p:sp>
        <p:nvSpPr>
          <p:cNvPr id="8" name="TextBox 7"/>
          <p:cNvSpPr txBox="1"/>
          <p:nvPr/>
        </p:nvSpPr>
        <p:spPr>
          <a:xfrm>
            <a:off x="8288324" y="33794"/>
            <a:ext cx="855676" cy="276999"/>
          </a:xfrm>
          <a:prstGeom prst="rect">
            <a:avLst/>
          </a:prstGeom>
          <a:noFill/>
        </p:spPr>
        <p:txBody>
          <a:bodyPr wrap="square" rtlCol="0">
            <a:spAutoFit/>
          </a:bodyPr>
          <a:lstStyle/>
          <a:p>
            <a:pPr algn="r"/>
            <a:r>
              <a:rPr lang="en-US" sz="1200" dirty="0">
                <a:solidFill>
                  <a:schemeClr val="bg1"/>
                </a:solidFill>
                <a:latin typeface="Cambria" panose="02040503050406030204" pitchFamily="18" charset="0"/>
                <a:ea typeface="Cambria" panose="02040503050406030204" pitchFamily="18" charset="0"/>
              </a:rPr>
              <a:t>5</a:t>
            </a:r>
          </a:p>
        </p:txBody>
      </p:sp>
      <p:graphicFrame>
        <p:nvGraphicFramePr>
          <p:cNvPr id="12" name="Chart 11"/>
          <p:cNvGraphicFramePr>
            <a:graphicFrameLocks/>
          </p:cNvGraphicFramePr>
          <p:nvPr>
            <p:extLst>
              <p:ext uri="{D42A27DB-BD31-4B8C-83A1-F6EECF244321}">
                <p14:modId xmlns:p14="http://schemas.microsoft.com/office/powerpoint/2010/main" val="775389038"/>
              </p:ext>
            </p:extLst>
          </p:nvPr>
        </p:nvGraphicFramePr>
        <p:xfrm>
          <a:off x="1059311" y="991362"/>
          <a:ext cx="7745054" cy="269435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p:cNvGraphicFramePr>
            <a:graphicFrameLocks/>
          </p:cNvGraphicFramePr>
          <p:nvPr>
            <p:extLst>
              <p:ext uri="{D42A27DB-BD31-4B8C-83A1-F6EECF244321}">
                <p14:modId xmlns:p14="http://schemas.microsoft.com/office/powerpoint/2010/main" val="1648721051"/>
              </p:ext>
            </p:extLst>
          </p:nvPr>
        </p:nvGraphicFramePr>
        <p:xfrm>
          <a:off x="4401784" y="3796937"/>
          <a:ext cx="4240938" cy="29690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18345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CAA6-F472-4E54-BEA6-88F5FA9CFC97}"/>
              </a:ext>
            </a:extLst>
          </p:cNvPr>
          <p:cNvSpPr>
            <a:spLocks noGrp="1"/>
          </p:cNvSpPr>
          <p:nvPr>
            <p:ph type="title"/>
          </p:nvPr>
        </p:nvSpPr>
        <p:spPr>
          <a:xfrm>
            <a:off x="1273951" y="0"/>
            <a:ext cx="7022761" cy="631767"/>
          </a:xfrm>
        </p:spPr>
        <p:txBody>
          <a:bodyPr>
            <a:noAutofit/>
          </a:bodyPr>
          <a:lstStyle/>
          <a:p>
            <a:pPr algn="ctr"/>
            <a:r>
              <a:rPr lang="en-US" dirty="0">
                <a:solidFill>
                  <a:schemeClr val="bg1"/>
                </a:solidFill>
                <a:latin typeface="Cambria" panose="02040503050406030204" pitchFamily="18" charset="0"/>
                <a:ea typeface="Cambria" panose="02040503050406030204" pitchFamily="18" charset="0"/>
              </a:rPr>
              <a:t>8 Can’t Wait</a:t>
            </a:r>
          </a:p>
        </p:txBody>
      </p:sp>
      <p:sp>
        <p:nvSpPr>
          <p:cNvPr id="5" name="TextBox 4"/>
          <p:cNvSpPr txBox="1"/>
          <p:nvPr/>
        </p:nvSpPr>
        <p:spPr>
          <a:xfrm>
            <a:off x="8288324" y="33794"/>
            <a:ext cx="855676" cy="276999"/>
          </a:xfrm>
          <a:prstGeom prst="rect">
            <a:avLst/>
          </a:prstGeom>
          <a:noFill/>
        </p:spPr>
        <p:txBody>
          <a:bodyPr wrap="square" rtlCol="0">
            <a:spAutoFit/>
          </a:bodyPr>
          <a:lstStyle/>
          <a:p>
            <a:pPr algn="r"/>
            <a:r>
              <a:rPr lang="en-US" sz="1200" dirty="0">
                <a:solidFill>
                  <a:schemeClr val="bg1"/>
                </a:solidFill>
                <a:latin typeface="Cambria" panose="02040503050406030204" pitchFamily="18" charset="0"/>
                <a:ea typeface="Cambria" panose="02040503050406030204" pitchFamily="18" charset="0"/>
              </a:rPr>
              <a:t>6</a:t>
            </a:r>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73723" y="746458"/>
            <a:ext cx="8443832" cy="6524780"/>
          </a:xfrm>
          <a:prstGeom prst="rect">
            <a:avLst/>
          </a:prstGeom>
        </p:spPr>
      </p:pic>
    </p:spTree>
    <p:extLst>
      <p:ext uri="{BB962C8B-B14F-4D97-AF65-F5344CB8AC3E}">
        <p14:creationId xmlns:p14="http://schemas.microsoft.com/office/powerpoint/2010/main" val="316254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B796-CD44-4216-9073-8EE7DFD2C162}"/>
              </a:ext>
            </a:extLst>
          </p:cNvPr>
          <p:cNvSpPr>
            <a:spLocks noGrp="1"/>
          </p:cNvSpPr>
          <p:nvPr>
            <p:ph type="title"/>
          </p:nvPr>
        </p:nvSpPr>
        <p:spPr>
          <a:xfrm>
            <a:off x="1307508" y="0"/>
            <a:ext cx="7011740" cy="680765"/>
          </a:xfrm>
        </p:spPr>
        <p:txBody>
          <a:bodyPr>
            <a:normAutofit/>
          </a:bodyPr>
          <a:lstStyle/>
          <a:p>
            <a:pPr algn="ctr"/>
            <a:r>
              <a:rPr lang="en-US" dirty="0">
                <a:solidFill>
                  <a:schemeClr val="bg1"/>
                </a:solidFill>
                <a:latin typeface="Cambria" panose="02040503050406030204" pitchFamily="18" charset="0"/>
                <a:ea typeface="Cambria" panose="02040503050406030204" pitchFamily="18" charset="0"/>
              </a:rPr>
              <a:t>Complaints and IAs</a:t>
            </a:r>
          </a:p>
        </p:txBody>
      </p:sp>
      <p:sp>
        <p:nvSpPr>
          <p:cNvPr id="8" name="Content Placeholder 2">
            <a:extLst>
              <a:ext uri="{FF2B5EF4-FFF2-40B4-BE49-F238E27FC236}">
                <a16:creationId xmlns:a16="http://schemas.microsoft.com/office/drawing/2014/main" id="{A642B2D9-BAD1-4DF6-ACB7-FD35F9067DAF}"/>
              </a:ext>
            </a:extLst>
          </p:cNvPr>
          <p:cNvSpPr txBox="1">
            <a:spLocks/>
          </p:cNvSpPr>
          <p:nvPr/>
        </p:nvSpPr>
        <p:spPr>
          <a:xfrm>
            <a:off x="1307507" y="774191"/>
            <a:ext cx="7011740" cy="86818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700" b="1" dirty="0">
                <a:latin typeface="Cambria" panose="02040503050406030204" pitchFamily="18" charset="0"/>
                <a:ea typeface="Cambria" panose="02040503050406030204" pitchFamily="18" charset="0"/>
              </a:rPr>
              <a:t> The Fife Police Department takes seriously any allegations of unprofessional behavior or misconduct on the part of our employees and investigates every complaint received. </a:t>
            </a:r>
          </a:p>
        </p:txBody>
      </p:sp>
      <p:sp>
        <p:nvSpPr>
          <p:cNvPr id="9" name="Content Placeholder 2">
            <a:extLst>
              <a:ext uri="{FF2B5EF4-FFF2-40B4-BE49-F238E27FC236}">
                <a16:creationId xmlns:a16="http://schemas.microsoft.com/office/drawing/2014/main" id="{A642B2D9-BAD1-4DF6-ACB7-FD35F9067DAF}"/>
              </a:ext>
            </a:extLst>
          </p:cNvPr>
          <p:cNvSpPr txBox="1">
            <a:spLocks/>
          </p:cNvSpPr>
          <p:nvPr/>
        </p:nvSpPr>
        <p:spPr>
          <a:xfrm>
            <a:off x="822121" y="1969139"/>
            <a:ext cx="3514748" cy="225451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700" dirty="0">
                <a:latin typeface="Cambria" panose="02040503050406030204" pitchFamily="18" charset="0"/>
                <a:ea typeface="Cambria" panose="02040503050406030204" pitchFamily="18" charset="0"/>
              </a:rPr>
              <a:t>In 2019, Fife PD recorded </a:t>
            </a:r>
            <a:r>
              <a:rPr lang="en-US" sz="2700" dirty="0" smtClean="0">
                <a:latin typeface="Cambria" panose="02040503050406030204" pitchFamily="18" charset="0"/>
                <a:ea typeface="Cambria" panose="02040503050406030204" pitchFamily="18" charset="0"/>
              </a:rPr>
              <a:t>19 complaints*, </a:t>
            </a:r>
            <a:r>
              <a:rPr lang="en-US" sz="2700" dirty="0">
                <a:latin typeface="Cambria" panose="02040503050406030204" pitchFamily="18" charset="0"/>
                <a:ea typeface="Cambria" panose="02040503050406030204" pitchFamily="18" charset="0"/>
              </a:rPr>
              <a:t>of which eight were exonerated, seven were unfounded, four were sustained, and one was not sustained.  Fife PD conducted four Internal Affairs Investigations in 2019 resulting in a total of three sustained findings and one unfounded</a:t>
            </a:r>
            <a:r>
              <a:rPr lang="en-US" sz="2700" dirty="0" smtClean="0">
                <a:latin typeface="Cambria" panose="02040503050406030204" pitchFamily="18" charset="0"/>
                <a:ea typeface="Cambria" panose="02040503050406030204" pitchFamily="18" charset="0"/>
              </a:rPr>
              <a:t>. </a:t>
            </a:r>
          </a:p>
          <a:p>
            <a:pPr marL="0" indent="0" algn="ctr">
              <a:buNone/>
            </a:pPr>
            <a:r>
              <a:rPr lang="en-US" sz="1600" dirty="0" smtClean="0">
                <a:latin typeface="Cambria" panose="02040503050406030204" pitchFamily="18" charset="0"/>
                <a:ea typeface="Cambria" panose="02040503050406030204" pitchFamily="18" charset="0"/>
              </a:rPr>
              <a:t>*One of the 19 complaints involved two officers for the same event with different allegations, resulting in 20 complaint investigations</a:t>
            </a:r>
            <a:endParaRPr lang="en-US" sz="1600" dirty="0">
              <a:latin typeface="Cambria" panose="02040503050406030204" pitchFamily="18" charset="0"/>
              <a:ea typeface="Cambria" panose="02040503050406030204" pitchFamily="18" charset="0"/>
            </a:endParaRPr>
          </a:p>
          <a:p>
            <a:pPr algn="ctr"/>
            <a:endParaRPr lang="en-US" dirty="0"/>
          </a:p>
        </p:txBody>
      </p:sp>
      <p:pic>
        <p:nvPicPr>
          <p:cNvPr id="7" name="Content Placeholder 6">
            <a:extLst>
              <a:ext uri="{FF2B5EF4-FFF2-40B4-BE49-F238E27FC236}">
                <a16:creationId xmlns:a16="http://schemas.microsoft.com/office/drawing/2014/main" id="{55070FBD-D6E5-4CB0-81DE-A9CEB3C5F4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852" y="4550421"/>
            <a:ext cx="8354647" cy="1932569"/>
          </a:xfrm>
          <a:ln>
            <a:solidFill>
              <a:schemeClr val="accent1">
                <a:hueOff val="0"/>
                <a:satOff val="0"/>
                <a:lumOff val="0"/>
              </a:schemeClr>
            </a:solidFill>
          </a:ln>
        </p:spPr>
      </p:pic>
      <p:graphicFrame>
        <p:nvGraphicFramePr>
          <p:cNvPr id="12" name="Table 12">
            <a:extLst>
              <a:ext uri="{FF2B5EF4-FFF2-40B4-BE49-F238E27FC236}">
                <a16:creationId xmlns:a16="http://schemas.microsoft.com/office/drawing/2014/main" id="{51C65CE0-C6B7-4863-A975-D7076762AEC7}"/>
              </a:ext>
            </a:extLst>
          </p:cNvPr>
          <p:cNvGraphicFramePr>
            <a:graphicFrameLocks noGrp="1"/>
          </p:cNvGraphicFramePr>
          <p:nvPr>
            <p:extLst>
              <p:ext uri="{D42A27DB-BD31-4B8C-83A1-F6EECF244321}">
                <p14:modId xmlns:p14="http://schemas.microsoft.com/office/powerpoint/2010/main" val="3692360288"/>
              </p:ext>
            </p:extLst>
          </p:nvPr>
        </p:nvGraphicFramePr>
        <p:xfrm>
          <a:off x="4458789" y="1837037"/>
          <a:ext cx="4397828" cy="2386620"/>
        </p:xfrm>
        <a:graphic>
          <a:graphicData uri="http://schemas.openxmlformats.org/drawingml/2006/table">
            <a:tbl>
              <a:tblPr firstRow="1" bandRow="1">
                <a:tableStyleId>{7DF18680-E054-41AD-8BC1-D1AEF772440D}</a:tableStyleId>
              </a:tblPr>
              <a:tblGrid>
                <a:gridCol w="3503213">
                  <a:extLst>
                    <a:ext uri="{9D8B030D-6E8A-4147-A177-3AD203B41FA5}">
                      <a16:colId xmlns:a16="http://schemas.microsoft.com/office/drawing/2014/main" val="1450350783"/>
                    </a:ext>
                  </a:extLst>
                </a:gridCol>
                <a:gridCol w="894615">
                  <a:extLst>
                    <a:ext uri="{9D8B030D-6E8A-4147-A177-3AD203B41FA5}">
                      <a16:colId xmlns:a16="http://schemas.microsoft.com/office/drawing/2014/main" val="893214344"/>
                    </a:ext>
                  </a:extLst>
                </a:gridCol>
              </a:tblGrid>
              <a:tr h="397770">
                <a:tc>
                  <a:txBody>
                    <a:bodyPr/>
                    <a:lstStyle/>
                    <a:p>
                      <a:r>
                        <a:rPr lang="en-US" dirty="0"/>
                        <a:t>Complaints Per Calls For Service</a:t>
                      </a:r>
                    </a:p>
                  </a:txBody>
                  <a:tcPr>
                    <a:solidFill>
                      <a:srgbClr val="5E8AB4"/>
                    </a:solidFill>
                  </a:tcPr>
                </a:tc>
                <a:tc>
                  <a:txBody>
                    <a:bodyPr/>
                    <a:lstStyle/>
                    <a:p>
                      <a:pPr algn="ctr"/>
                      <a:r>
                        <a:rPr lang="en-US" dirty="0"/>
                        <a:t>2019</a:t>
                      </a:r>
                    </a:p>
                  </a:txBody>
                  <a:tcPr>
                    <a:solidFill>
                      <a:srgbClr val="5E8AB4"/>
                    </a:solidFill>
                  </a:tcPr>
                </a:tc>
                <a:extLst>
                  <a:ext uri="{0D108BD9-81ED-4DB2-BD59-A6C34878D82A}">
                    <a16:rowId xmlns:a16="http://schemas.microsoft.com/office/drawing/2014/main" val="1512068186"/>
                  </a:ext>
                </a:extLst>
              </a:tr>
              <a:tr h="397770">
                <a:tc>
                  <a:txBody>
                    <a:bodyPr/>
                    <a:lstStyle/>
                    <a:p>
                      <a:r>
                        <a:rPr lang="en-US" dirty="0"/>
                        <a:t>Calls for </a:t>
                      </a:r>
                      <a:r>
                        <a:rPr lang="en-US" dirty="0" smtClean="0"/>
                        <a:t>Service </a:t>
                      </a:r>
                      <a:r>
                        <a:rPr lang="en-US" dirty="0"/>
                        <a:t>(CFS)</a:t>
                      </a:r>
                    </a:p>
                  </a:txBody>
                  <a:tcPr/>
                </a:tc>
                <a:tc>
                  <a:txBody>
                    <a:bodyPr/>
                    <a:lstStyle/>
                    <a:p>
                      <a:pPr algn="ctr"/>
                      <a:r>
                        <a:rPr lang="en-US" dirty="0"/>
                        <a:t>19,611</a:t>
                      </a:r>
                    </a:p>
                  </a:txBody>
                  <a:tcPr/>
                </a:tc>
                <a:extLst>
                  <a:ext uri="{0D108BD9-81ED-4DB2-BD59-A6C34878D82A}">
                    <a16:rowId xmlns:a16="http://schemas.microsoft.com/office/drawing/2014/main" val="2662542751"/>
                  </a:ext>
                </a:extLst>
              </a:tr>
              <a:tr h="397770">
                <a:tc>
                  <a:txBody>
                    <a:bodyPr/>
                    <a:lstStyle/>
                    <a:p>
                      <a:r>
                        <a:rPr lang="en-US" dirty="0" smtClean="0"/>
                        <a:t>Individual </a:t>
                      </a:r>
                      <a:r>
                        <a:rPr lang="en-US" dirty="0"/>
                        <a:t>Complaints</a:t>
                      </a:r>
                    </a:p>
                  </a:txBody>
                  <a:tcPr/>
                </a:tc>
                <a:tc>
                  <a:txBody>
                    <a:bodyPr/>
                    <a:lstStyle/>
                    <a:p>
                      <a:pPr algn="ctr"/>
                      <a:r>
                        <a:rPr lang="en-US" dirty="0"/>
                        <a:t>19</a:t>
                      </a:r>
                    </a:p>
                  </a:txBody>
                  <a:tcPr/>
                </a:tc>
                <a:extLst>
                  <a:ext uri="{0D108BD9-81ED-4DB2-BD59-A6C34878D82A}">
                    <a16:rowId xmlns:a16="http://schemas.microsoft.com/office/drawing/2014/main" val="629118208"/>
                  </a:ext>
                </a:extLst>
              </a:tr>
              <a:tr h="397770">
                <a:tc>
                  <a:txBody>
                    <a:bodyPr/>
                    <a:lstStyle/>
                    <a:p>
                      <a:r>
                        <a:rPr lang="en-US" dirty="0"/>
                        <a:t>Sustained Complaints</a:t>
                      </a:r>
                    </a:p>
                  </a:txBody>
                  <a:tcPr/>
                </a:tc>
                <a:tc>
                  <a:txBody>
                    <a:bodyPr/>
                    <a:lstStyle/>
                    <a:p>
                      <a:pPr algn="ctr"/>
                      <a:r>
                        <a:rPr lang="en-US" dirty="0"/>
                        <a:t>4</a:t>
                      </a:r>
                    </a:p>
                  </a:txBody>
                  <a:tcPr/>
                </a:tc>
                <a:extLst>
                  <a:ext uri="{0D108BD9-81ED-4DB2-BD59-A6C34878D82A}">
                    <a16:rowId xmlns:a16="http://schemas.microsoft.com/office/drawing/2014/main" val="2099013389"/>
                  </a:ext>
                </a:extLst>
              </a:tr>
              <a:tr h="397770">
                <a:tc>
                  <a:txBody>
                    <a:bodyPr/>
                    <a:lstStyle/>
                    <a:p>
                      <a:r>
                        <a:rPr lang="en-US" dirty="0"/>
                        <a:t>Complaints per CFS</a:t>
                      </a:r>
                    </a:p>
                  </a:txBody>
                  <a:tcPr/>
                </a:tc>
                <a:tc>
                  <a:txBody>
                    <a:bodyPr/>
                    <a:lstStyle/>
                    <a:p>
                      <a:pPr algn="ctr"/>
                      <a:r>
                        <a:rPr lang="en-US" dirty="0"/>
                        <a:t>.001</a:t>
                      </a:r>
                    </a:p>
                  </a:txBody>
                  <a:tcPr/>
                </a:tc>
                <a:extLst>
                  <a:ext uri="{0D108BD9-81ED-4DB2-BD59-A6C34878D82A}">
                    <a16:rowId xmlns:a16="http://schemas.microsoft.com/office/drawing/2014/main" val="412573140"/>
                  </a:ext>
                </a:extLst>
              </a:tr>
              <a:tr h="397770">
                <a:tc>
                  <a:txBody>
                    <a:bodyPr/>
                    <a:lstStyle/>
                    <a:p>
                      <a:r>
                        <a:rPr lang="en-US" dirty="0"/>
                        <a:t>Sustained Complaints per CFS</a:t>
                      </a:r>
                    </a:p>
                  </a:txBody>
                  <a:tcPr/>
                </a:tc>
                <a:tc>
                  <a:txBody>
                    <a:bodyPr/>
                    <a:lstStyle/>
                    <a:p>
                      <a:pPr algn="ctr"/>
                      <a:r>
                        <a:rPr lang="en-US" dirty="0"/>
                        <a:t>.0002</a:t>
                      </a:r>
                    </a:p>
                  </a:txBody>
                  <a:tcPr/>
                </a:tc>
                <a:extLst>
                  <a:ext uri="{0D108BD9-81ED-4DB2-BD59-A6C34878D82A}">
                    <a16:rowId xmlns:a16="http://schemas.microsoft.com/office/drawing/2014/main" val="1287765773"/>
                  </a:ext>
                </a:extLst>
              </a:tr>
            </a:tbl>
          </a:graphicData>
        </a:graphic>
      </p:graphicFrame>
      <p:sp>
        <p:nvSpPr>
          <p:cNvPr id="10" name="TextBox 9"/>
          <p:cNvSpPr txBox="1"/>
          <p:nvPr/>
        </p:nvSpPr>
        <p:spPr>
          <a:xfrm>
            <a:off x="8288324" y="33794"/>
            <a:ext cx="855676" cy="276999"/>
          </a:xfrm>
          <a:prstGeom prst="rect">
            <a:avLst/>
          </a:prstGeom>
          <a:noFill/>
        </p:spPr>
        <p:txBody>
          <a:bodyPr wrap="square" rtlCol="0">
            <a:spAutoFit/>
          </a:bodyPr>
          <a:lstStyle/>
          <a:p>
            <a:pPr algn="r"/>
            <a:r>
              <a:rPr lang="en-US" sz="1200" dirty="0">
                <a:solidFill>
                  <a:schemeClr val="bg1"/>
                </a:solidFill>
                <a:latin typeface="Cambria" panose="02040503050406030204" pitchFamily="18" charset="0"/>
                <a:ea typeface="Cambria" panose="02040503050406030204" pitchFamily="18" charset="0"/>
              </a:rPr>
              <a:t>7</a:t>
            </a:r>
          </a:p>
        </p:txBody>
      </p:sp>
    </p:spTree>
    <p:extLst>
      <p:ext uri="{BB962C8B-B14F-4D97-AF65-F5344CB8AC3E}">
        <p14:creationId xmlns:p14="http://schemas.microsoft.com/office/powerpoint/2010/main" val="257462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BB13-D084-46C3-A72C-F15768317C1E}"/>
              </a:ext>
            </a:extLst>
          </p:cNvPr>
          <p:cNvSpPr>
            <a:spLocks noGrp="1"/>
          </p:cNvSpPr>
          <p:nvPr>
            <p:ph type="title"/>
          </p:nvPr>
        </p:nvSpPr>
        <p:spPr>
          <a:xfrm>
            <a:off x="1228485" y="0"/>
            <a:ext cx="7051450" cy="609600"/>
          </a:xfrm>
        </p:spPr>
        <p:txBody>
          <a:bodyPr>
            <a:noAutofit/>
          </a:bodyPr>
          <a:lstStyle/>
          <a:p>
            <a:pPr algn="ctr"/>
            <a:r>
              <a:rPr lang="en-US" dirty="0">
                <a:solidFill>
                  <a:schemeClr val="bg1"/>
                </a:solidFill>
                <a:latin typeface="Cambria" panose="02040503050406030204" pitchFamily="18" charset="0"/>
                <a:ea typeface="Cambria" panose="02040503050406030204" pitchFamily="18" charset="0"/>
              </a:rPr>
              <a:t>Accreditation</a:t>
            </a:r>
          </a:p>
        </p:txBody>
      </p:sp>
      <p:sp>
        <p:nvSpPr>
          <p:cNvPr id="3" name="Content Placeholder 2">
            <a:extLst>
              <a:ext uri="{FF2B5EF4-FFF2-40B4-BE49-F238E27FC236}">
                <a16:creationId xmlns:a16="http://schemas.microsoft.com/office/drawing/2014/main" id="{4C8370F2-C1B6-4593-A782-0BC69941C3D6}"/>
              </a:ext>
            </a:extLst>
          </p:cNvPr>
          <p:cNvSpPr>
            <a:spLocks noGrp="1"/>
          </p:cNvSpPr>
          <p:nvPr>
            <p:ph idx="1"/>
          </p:nvPr>
        </p:nvSpPr>
        <p:spPr>
          <a:xfrm>
            <a:off x="1228484" y="777593"/>
            <a:ext cx="7110173" cy="922338"/>
          </a:xfrm>
        </p:spPr>
        <p:txBody>
          <a:bodyPr>
            <a:normAutofit fontScale="62500" lnSpcReduction="20000"/>
          </a:bodyPr>
          <a:lstStyle/>
          <a:p>
            <a:pPr marL="0" indent="0" algn="ctr">
              <a:buNone/>
            </a:pPr>
            <a:r>
              <a:rPr lang="en-US" sz="3000" dirty="0">
                <a:solidFill>
                  <a:schemeClr val="bg2">
                    <a:lumMod val="25000"/>
                  </a:schemeClr>
                </a:solidFill>
                <a:latin typeface="Cambria" panose="02040503050406030204" pitchFamily="18" charset="0"/>
                <a:ea typeface="Cambria" panose="02040503050406030204" pitchFamily="18" charset="0"/>
              </a:rPr>
              <a:t>Originally awarded in May of 2016, Fife PD successfully completed re-accreditation in April of 2020</a:t>
            </a:r>
            <a:r>
              <a:rPr lang="en-US" sz="3000" dirty="0" smtClean="0">
                <a:solidFill>
                  <a:schemeClr val="bg2">
                    <a:lumMod val="25000"/>
                  </a:schemeClr>
                </a:solidFill>
                <a:latin typeface="Cambria" panose="02040503050406030204" pitchFamily="18" charset="0"/>
                <a:ea typeface="Cambria" panose="02040503050406030204" pitchFamily="18" charset="0"/>
              </a:rPr>
              <a:t>. Out of 253 Law Enforcement Agencies* in Washington State, 49 are currently accredited.</a:t>
            </a:r>
            <a:endParaRPr lang="en-US" sz="3000" dirty="0">
              <a:solidFill>
                <a:schemeClr val="bg2">
                  <a:lumMod val="25000"/>
                </a:schemeClr>
              </a:solidFill>
              <a:latin typeface="Cambria" panose="02040503050406030204" pitchFamily="18" charset="0"/>
              <a:ea typeface="Cambria" panose="02040503050406030204" pitchFamily="18" charset="0"/>
            </a:endParaRPr>
          </a:p>
          <a:p>
            <a:pPr marL="457200" lvl="1" indent="0">
              <a:buNone/>
            </a:pPr>
            <a:endParaRPr lang="en-US" sz="1600" dirty="0"/>
          </a:p>
        </p:txBody>
      </p:sp>
      <p:sp>
        <p:nvSpPr>
          <p:cNvPr id="4" name="Content Placeholder 2">
            <a:extLst>
              <a:ext uri="{FF2B5EF4-FFF2-40B4-BE49-F238E27FC236}">
                <a16:creationId xmlns:a16="http://schemas.microsoft.com/office/drawing/2014/main" id="{406DA877-BA33-4166-B1C1-8410A9D25B2A}"/>
              </a:ext>
            </a:extLst>
          </p:cNvPr>
          <p:cNvSpPr txBox="1">
            <a:spLocks/>
          </p:cNvSpPr>
          <p:nvPr/>
        </p:nvSpPr>
        <p:spPr>
          <a:xfrm>
            <a:off x="654425" y="1599264"/>
            <a:ext cx="8355959" cy="22680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2">
                    <a:lumMod val="25000"/>
                  </a:schemeClr>
                </a:solidFill>
                <a:latin typeface="Cambria" panose="02040503050406030204" pitchFamily="18" charset="0"/>
                <a:ea typeface="Cambria" panose="02040503050406030204" pitchFamily="18" charset="0"/>
              </a:rPr>
              <a:t>What is Accreditation?</a:t>
            </a:r>
          </a:p>
          <a:p>
            <a:pPr lvl="1"/>
            <a:r>
              <a:rPr lang="en-US" sz="1600" dirty="0">
                <a:latin typeface="Cambria" panose="02040503050406030204" pitchFamily="18" charset="0"/>
                <a:ea typeface="Cambria" panose="02040503050406030204" pitchFamily="18" charset="0"/>
              </a:rPr>
              <a:t>Overseen by the Washington State Association of Sheriffs and Police Chiefs Professional Services Committee, Accreditation Commission, and Board of Directors, the accreditation program provides a review process for agencies to be certified as operating under industry best practices and standards.</a:t>
            </a:r>
          </a:p>
          <a:p>
            <a:r>
              <a:rPr lang="en-US" dirty="0">
                <a:solidFill>
                  <a:schemeClr val="bg2">
                    <a:lumMod val="25000"/>
                  </a:schemeClr>
                </a:solidFill>
                <a:latin typeface="Cambria" panose="02040503050406030204" pitchFamily="18" charset="0"/>
                <a:ea typeface="Cambria" panose="02040503050406030204" pitchFamily="18" charset="0"/>
              </a:rPr>
              <a:t>What are the benefits of Accreditation?</a:t>
            </a:r>
          </a:p>
          <a:p>
            <a:pPr lvl="1"/>
            <a:endParaRPr lang="en-US" dirty="0"/>
          </a:p>
          <a:p>
            <a:pPr marL="457200" lvl="1" indent="0">
              <a:buFont typeface="Calibri" panose="020F0502020204030204" pitchFamily="34" charset="0"/>
              <a:buNone/>
            </a:pPr>
            <a:endParaRPr lang="en-US" sz="1600" dirty="0"/>
          </a:p>
        </p:txBody>
      </p:sp>
      <p:sp>
        <p:nvSpPr>
          <p:cNvPr id="6" name="Content Placeholder 2">
            <a:extLst>
              <a:ext uri="{FF2B5EF4-FFF2-40B4-BE49-F238E27FC236}">
                <a16:creationId xmlns:a16="http://schemas.microsoft.com/office/drawing/2014/main" id="{E6AF21CD-4614-4245-91DA-B493019EE279}"/>
              </a:ext>
            </a:extLst>
          </p:cNvPr>
          <p:cNvSpPr txBox="1">
            <a:spLocks/>
          </p:cNvSpPr>
          <p:nvPr/>
        </p:nvSpPr>
        <p:spPr>
          <a:xfrm>
            <a:off x="605590" y="3586817"/>
            <a:ext cx="8355959" cy="4379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700" dirty="0">
                <a:latin typeface="Cambria" panose="02040503050406030204" pitchFamily="18" charset="0"/>
                <a:ea typeface="Cambria" panose="02040503050406030204" pitchFamily="18" charset="0"/>
              </a:rPr>
              <a:t>To increase public confidence in the agency</a:t>
            </a:r>
          </a:p>
          <a:p>
            <a:pPr marL="457200" lvl="1" indent="0">
              <a:buFont typeface="Calibri" panose="020F0502020204030204" pitchFamily="34" charset="0"/>
              <a:buNone/>
            </a:pPr>
            <a:endParaRPr lang="en-US" sz="1600" dirty="0"/>
          </a:p>
        </p:txBody>
      </p:sp>
      <p:sp>
        <p:nvSpPr>
          <p:cNvPr id="8" name="Content Placeholder 2">
            <a:extLst>
              <a:ext uri="{FF2B5EF4-FFF2-40B4-BE49-F238E27FC236}">
                <a16:creationId xmlns:a16="http://schemas.microsoft.com/office/drawing/2014/main" id="{BF0D1A65-70CD-4A34-9224-3C92331B3AC9}"/>
              </a:ext>
            </a:extLst>
          </p:cNvPr>
          <p:cNvSpPr txBox="1">
            <a:spLocks/>
          </p:cNvSpPr>
          <p:nvPr/>
        </p:nvSpPr>
        <p:spPr>
          <a:xfrm>
            <a:off x="605591" y="3864351"/>
            <a:ext cx="8355959" cy="4379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700" dirty="0">
                <a:latin typeface="Cambria" panose="02040503050406030204" pitchFamily="18" charset="0"/>
                <a:ea typeface="Cambria" panose="02040503050406030204" pitchFamily="18" charset="0"/>
              </a:rPr>
              <a:t>To increase credibility</a:t>
            </a:r>
            <a:endParaRPr lang="en-US" sz="1600" dirty="0">
              <a:latin typeface="Cambria" panose="02040503050406030204" pitchFamily="18" charset="0"/>
              <a:ea typeface="Cambria" panose="02040503050406030204" pitchFamily="18" charset="0"/>
            </a:endParaRPr>
          </a:p>
        </p:txBody>
      </p:sp>
      <p:sp>
        <p:nvSpPr>
          <p:cNvPr id="9" name="Content Placeholder 2">
            <a:extLst>
              <a:ext uri="{FF2B5EF4-FFF2-40B4-BE49-F238E27FC236}">
                <a16:creationId xmlns:a16="http://schemas.microsoft.com/office/drawing/2014/main" id="{92B11A54-50E4-4EE3-AC4E-BE318A600846}"/>
              </a:ext>
            </a:extLst>
          </p:cNvPr>
          <p:cNvSpPr txBox="1">
            <a:spLocks/>
          </p:cNvSpPr>
          <p:nvPr/>
        </p:nvSpPr>
        <p:spPr>
          <a:xfrm>
            <a:off x="613981" y="4133495"/>
            <a:ext cx="8355959" cy="4379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700" dirty="0">
                <a:latin typeface="Cambria" panose="02040503050406030204" pitchFamily="18" charset="0"/>
                <a:ea typeface="Cambria" panose="02040503050406030204" pitchFamily="18" charset="0"/>
              </a:rPr>
              <a:t>To provide systemized agency self-assessment</a:t>
            </a:r>
          </a:p>
          <a:p>
            <a:pPr marL="457200" lvl="1" indent="0">
              <a:buFont typeface="Calibri" panose="020F0502020204030204" pitchFamily="34" charset="0"/>
              <a:buNone/>
            </a:pPr>
            <a:endParaRPr lang="en-US" sz="1600" dirty="0"/>
          </a:p>
        </p:txBody>
      </p:sp>
      <p:sp>
        <p:nvSpPr>
          <p:cNvPr id="10" name="Content Placeholder 2">
            <a:extLst>
              <a:ext uri="{FF2B5EF4-FFF2-40B4-BE49-F238E27FC236}">
                <a16:creationId xmlns:a16="http://schemas.microsoft.com/office/drawing/2014/main" id="{39ADE77C-492F-41D2-A49A-557ACFB6FF21}"/>
              </a:ext>
            </a:extLst>
          </p:cNvPr>
          <p:cNvSpPr txBox="1">
            <a:spLocks/>
          </p:cNvSpPr>
          <p:nvPr/>
        </p:nvSpPr>
        <p:spPr>
          <a:xfrm>
            <a:off x="613979" y="4408053"/>
            <a:ext cx="8355959" cy="4379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700" dirty="0">
                <a:latin typeface="Cambria" panose="02040503050406030204" pitchFamily="18" charset="0"/>
                <a:ea typeface="Cambria" panose="02040503050406030204" pitchFamily="18" charset="0"/>
              </a:rPr>
              <a:t>To broaden perspectives</a:t>
            </a:r>
          </a:p>
          <a:p>
            <a:pPr marL="457200" lvl="1" indent="0">
              <a:buFont typeface="Calibri" panose="020F0502020204030204" pitchFamily="34" charset="0"/>
              <a:buNone/>
            </a:pPr>
            <a:endParaRPr lang="en-US" sz="1600" dirty="0"/>
          </a:p>
        </p:txBody>
      </p:sp>
      <p:sp>
        <p:nvSpPr>
          <p:cNvPr id="11" name="Content Placeholder 2">
            <a:extLst>
              <a:ext uri="{FF2B5EF4-FFF2-40B4-BE49-F238E27FC236}">
                <a16:creationId xmlns:a16="http://schemas.microsoft.com/office/drawing/2014/main" id="{D79A6007-9298-41DA-B9F3-433A45107BF4}"/>
              </a:ext>
            </a:extLst>
          </p:cNvPr>
          <p:cNvSpPr txBox="1">
            <a:spLocks/>
          </p:cNvSpPr>
          <p:nvPr/>
        </p:nvSpPr>
        <p:spPr>
          <a:xfrm>
            <a:off x="622370" y="4677197"/>
            <a:ext cx="8355959" cy="4379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700" dirty="0">
                <a:latin typeface="Cambria" panose="02040503050406030204" pitchFamily="18" charset="0"/>
                <a:ea typeface="Cambria" panose="02040503050406030204" pitchFamily="18" charset="0"/>
              </a:rPr>
              <a:t>To intensify administrative and operational effectiveness</a:t>
            </a:r>
            <a:endParaRPr lang="en-US" sz="1600" dirty="0">
              <a:latin typeface="Cambria" panose="02040503050406030204" pitchFamily="18" charset="0"/>
              <a:ea typeface="Cambria" panose="02040503050406030204" pitchFamily="18" charset="0"/>
            </a:endParaRPr>
          </a:p>
        </p:txBody>
      </p:sp>
      <p:sp>
        <p:nvSpPr>
          <p:cNvPr id="12" name="Content Placeholder 2">
            <a:extLst>
              <a:ext uri="{FF2B5EF4-FFF2-40B4-BE49-F238E27FC236}">
                <a16:creationId xmlns:a16="http://schemas.microsoft.com/office/drawing/2014/main" id="{8F8EC128-ADE2-48BE-B19D-74F715F3EF4F}"/>
              </a:ext>
            </a:extLst>
          </p:cNvPr>
          <p:cNvSpPr txBox="1">
            <a:spLocks/>
          </p:cNvSpPr>
          <p:nvPr/>
        </p:nvSpPr>
        <p:spPr>
          <a:xfrm>
            <a:off x="630761" y="4951839"/>
            <a:ext cx="8355959" cy="4379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700" dirty="0">
                <a:latin typeface="Cambria" panose="02040503050406030204" pitchFamily="18" charset="0"/>
                <a:ea typeface="Cambria" panose="02040503050406030204" pitchFamily="18" charset="0"/>
              </a:rPr>
              <a:t>To ensure recruitment, selection, and promotion processes are fair and equitable</a:t>
            </a:r>
          </a:p>
          <a:p>
            <a:pPr marL="457200" lvl="1" indent="0">
              <a:buFont typeface="Calibri" panose="020F0502020204030204" pitchFamily="34" charset="0"/>
              <a:buNone/>
            </a:pPr>
            <a:endParaRPr lang="en-US" sz="1600" dirty="0"/>
          </a:p>
        </p:txBody>
      </p:sp>
      <p:sp>
        <p:nvSpPr>
          <p:cNvPr id="13" name="Content Placeholder 2">
            <a:extLst>
              <a:ext uri="{FF2B5EF4-FFF2-40B4-BE49-F238E27FC236}">
                <a16:creationId xmlns:a16="http://schemas.microsoft.com/office/drawing/2014/main" id="{AE3FCE0D-2BCB-470D-9E1B-8BC4BFB63CFC}"/>
              </a:ext>
            </a:extLst>
          </p:cNvPr>
          <p:cNvSpPr txBox="1">
            <a:spLocks/>
          </p:cNvSpPr>
          <p:nvPr/>
        </p:nvSpPr>
        <p:spPr>
          <a:xfrm>
            <a:off x="630760" y="5262542"/>
            <a:ext cx="8582016" cy="43798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a:latin typeface="Cambria" panose="02040503050406030204" pitchFamily="18" charset="0"/>
                <a:ea typeface="Cambria" panose="02040503050406030204" pitchFamily="18" charset="0"/>
              </a:rPr>
              <a:t>To strengthen understanding of agency policies and procedures by agency personnel</a:t>
            </a:r>
          </a:p>
          <a:p>
            <a:pPr marL="457200" lvl="1" indent="0">
              <a:buFont typeface="Calibri" panose="020F0502020204030204" pitchFamily="34" charset="0"/>
              <a:buNone/>
            </a:pPr>
            <a:endParaRPr lang="en-US" sz="1600" dirty="0"/>
          </a:p>
        </p:txBody>
      </p:sp>
      <p:sp>
        <p:nvSpPr>
          <p:cNvPr id="14" name="Content Placeholder 2">
            <a:extLst>
              <a:ext uri="{FF2B5EF4-FFF2-40B4-BE49-F238E27FC236}">
                <a16:creationId xmlns:a16="http://schemas.microsoft.com/office/drawing/2014/main" id="{94EC8243-FD22-4B94-BEDD-6756FA098787}"/>
              </a:ext>
            </a:extLst>
          </p:cNvPr>
          <p:cNvSpPr txBox="1">
            <a:spLocks/>
          </p:cNvSpPr>
          <p:nvPr/>
        </p:nvSpPr>
        <p:spPr>
          <a:xfrm>
            <a:off x="630760" y="5496328"/>
            <a:ext cx="8355959" cy="4379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700" dirty="0">
                <a:latin typeface="Cambria" panose="02040503050406030204" pitchFamily="18" charset="0"/>
                <a:ea typeface="Cambria" panose="02040503050406030204" pitchFamily="18" charset="0"/>
              </a:rPr>
              <a:t>To improve agency morale and pride</a:t>
            </a:r>
            <a:endParaRPr lang="en-US" sz="1600" dirty="0">
              <a:latin typeface="Cambria" panose="02040503050406030204" pitchFamily="18" charset="0"/>
              <a:ea typeface="Cambria" panose="02040503050406030204" pitchFamily="18" charset="0"/>
            </a:endParaRPr>
          </a:p>
        </p:txBody>
      </p:sp>
      <p:sp>
        <p:nvSpPr>
          <p:cNvPr id="15" name="Content Placeholder 2">
            <a:extLst>
              <a:ext uri="{FF2B5EF4-FFF2-40B4-BE49-F238E27FC236}">
                <a16:creationId xmlns:a16="http://schemas.microsoft.com/office/drawing/2014/main" id="{7CBA0BB0-F22C-4667-8475-F633A253950A}"/>
              </a:ext>
            </a:extLst>
          </p:cNvPr>
          <p:cNvSpPr txBox="1">
            <a:spLocks/>
          </p:cNvSpPr>
          <p:nvPr/>
        </p:nvSpPr>
        <p:spPr>
          <a:xfrm>
            <a:off x="630760" y="5780328"/>
            <a:ext cx="8355959" cy="4379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700" dirty="0">
                <a:latin typeface="Cambria" panose="02040503050406030204" pitchFamily="18" charset="0"/>
                <a:ea typeface="Cambria" panose="02040503050406030204" pitchFamily="18" charset="0"/>
              </a:rPr>
              <a:t>To decrease susceptibility to litigation and costly civil court settlements;</a:t>
            </a:r>
          </a:p>
          <a:p>
            <a:pPr marL="457200" lvl="1" indent="0">
              <a:buFont typeface="Calibri" panose="020F0502020204030204" pitchFamily="34" charset="0"/>
              <a:buNone/>
            </a:pPr>
            <a:endParaRPr lang="en-US" sz="1600" dirty="0"/>
          </a:p>
        </p:txBody>
      </p:sp>
      <p:sp>
        <p:nvSpPr>
          <p:cNvPr id="16" name="Content Placeholder 2">
            <a:extLst>
              <a:ext uri="{FF2B5EF4-FFF2-40B4-BE49-F238E27FC236}">
                <a16:creationId xmlns:a16="http://schemas.microsoft.com/office/drawing/2014/main" id="{830F5065-F972-4A75-ADCD-0A742CB23C53}"/>
              </a:ext>
            </a:extLst>
          </p:cNvPr>
          <p:cNvSpPr txBox="1">
            <a:spLocks/>
          </p:cNvSpPr>
          <p:nvPr/>
        </p:nvSpPr>
        <p:spPr>
          <a:xfrm>
            <a:off x="630760" y="6046409"/>
            <a:ext cx="8355959" cy="4379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700" dirty="0">
                <a:latin typeface="Cambria" panose="02040503050406030204" pitchFamily="18" charset="0"/>
                <a:ea typeface="Cambria" panose="02040503050406030204" pitchFamily="18" charset="0"/>
              </a:rPr>
              <a:t>To potentially reduce liability insurance costs</a:t>
            </a:r>
          </a:p>
        </p:txBody>
      </p:sp>
      <p:sp>
        <p:nvSpPr>
          <p:cNvPr id="17" name="Content Placeholder 2">
            <a:extLst>
              <a:ext uri="{FF2B5EF4-FFF2-40B4-BE49-F238E27FC236}">
                <a16:creationId xmlns:a16="http://schemas.microsoft.com/office/drawing/2014/main" id="{C30BCC16-4892-408F-92A1-A4C57AFFDE46}"/>
              </a:ext>
            </a:extLst>
          </p:cNvPr>
          <p:cNvSpPr txBox="1">
            <a:spLocks/>
          </p:cNvSpPr>
          <p:nvPr/>
        </p:nvSpPr>
        <p:spPr>
          <a:xfrm>
            <a:off x="622973" y="6328307"/>
            <a:ext cx="8355959" cy="4379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700" dirty="0">
                <a:latin typeface="Cambria" panose="02040503050406030204" pitchFamily="18" charset="0"/>
                <a:ea typeface="Cambria" panose="02040503050406030204" pitchFamily="18" charset="0"/>
              </a:rPr>
              <a:t>To provide state and local recognition of professional competence.</a:t>
            </a:r>
          </a:p>
          <a:p>
            <a:pPr marL="457200" lvl="1" indent="0">
              <a:buFont typeface="Calibri" panose="020F0502020204030204" pitchFamily="34" charset="0"/>
              <a:buNone/>
            </a:pPr>
            <a:endParaRPr lang="en-US" sz="1600" dirty="0"/>
          </a:p>
        </p:txBody>
      </p:sp>
      <p:sp>
        <p:nvSpPr>
          <p:cNvPr id="18" name="Content Placeholder 2">
            <a:extLst>
              <a:ext uri="{FF2B5EF4-FFF2-40B4-BE49-F238E27FC236}">
                <a16:creationId xmlns:a16="http://schemas.microsoft.com/office/drawing/2014/main" id="{FBF848E9-31AE-4F9B-A074-CB991BD9A4CA}"/>
              </a:ext>
            </a:extLst>
          </p:cNvPr>
          <p:cNvSpPr txBox="1">
            <a:spLocks/>
          </p:cNvSpPr>
          <p:nvPr/>
        </p:nvSpPr>
        <p:spPr>
          <a:xfrm>
            <a:off x="394020" y="6639010"/>
            <a:ext cx="8355959" cy="4379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Font typeface="Calibri" panose="020F0502020204030204" pitchFamily="34" charset="0"/>
              <a:buNone/>
            </a:pPr>
            <a:r>
              <a:rPr lang="en-US" sz="1200" dirty="0"/>
              <a:t>*Courtesy </a:t>
            </a:r>
            <a:r>
              <a:rPr lang="en-US" sz="1200" dirty="0" smtClean="0">
                <a:hlinkClick r:id="rId2"/>
              </a:rPr>
              <a:t>www.waspc.org/accreditation</a:t>
            </a:r>
            <a:r>
              <a:rPr lang="en-US" sz="1200" dirty="0" smtClean="0"/>
              <a:t>; Law Enforcement Agencies listed does not include Tribal Agencies</a:t>
            </a:r>
            <a:endParaRPr lang="en-US" sz="1200" dirty="0"/>
          </a:p>
        </p:txBody>
      </p:sp>
      <p:sp>
        <p:nvSpPr>
          <p:cNvPr id="19" name="TextBox 18"/>
          <p:cNvSpPr txBox="1"/>
          <p:nvPr/>
        </p:nvSpPr>
        <p:spPr>
          <a:xfrm>
            <a:off x="8288324" y="33794"/>
            <a:ext cx="855676" cy="276999"/>
          </a:xfrm>
          <a:prstGeom prst="rect">
            <a:avLst/>
          </a:prstGeom>
          <a:noFill/>
        </p:spPr>
        <p:txBody>
          <a:bodyPr wrap="square" rtlCol="0">
            <a:spAutoFit/>
          </a:bodyPr>
          <a:lstStyle/>
          <a:p>
            <a:pPr algn="r"/>
            <a:r>
              <a:rPr lang="en-US" sz="1200" dirty="0">
                <a:solidFill>
                  <a:schemeClr val="bg1"/>
                </a:solidFill>
                <a:latin typeface="Cambria" panose="02040503050406030204" pitchFamily="18" charset="0"/>
                <a:ea typeface="Cambria" panose="02040503050406030204" pitchFamily="18" charset="0"/>
              </a:rPr>
              <a:t>8</a:t>
            </a:r>
          </a:p>
        </p:txBody>
      </p:sp>
    </p:spTree>
    <p:extLst>
      <p:ext uri="{BB962C8B-B14F-4D97-AF65-F5344CB8AC3E}">
        <p14:creationId xmlns:p14="http://schemas.microsoft.com/office/powerpoint/2010/main" val="322695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BB13-D084-46C3-A72C-F15768317C1E}"/>
              </a:ext>
            </a:extLst>
          </p:cNvPr>
          <p:cNvSpPr>
            <a:spLocks noGrp="1"/>
          </p:cNvSpPr>
          <p:nvPr>
            <p:ph type="title"/>
          </p:nvPr>
        </p:nvSpPr>
        <p:spPr>
          <a:xfrm>
            <a:off x="1228485" y="0"/>
            <a:ext cx="7068228" cy="609600"/>
          </a:xfrm>
        </p:spPr>
        <p:txBody>
          <a:bodyPr>
            <a:noAutofit/>
          </a:bodyPr>
          <a:lstStyle/>
          <a:p>
            <a:pPr algn="ctr"/>
            <a:r>
              <a:rPr lang="en-US" dirty="0">
                <a:solidFill>
                  <a:schemeClr val="bg1"/>
                </a:solidFill>
                <a:latin typeface="Cambria" panose="02040503050406030204" pitchFamily="18" charset="0"/>
                <a:ea typeface="Cambria" panose="02040503050406030204" pitchFamily="18" charset="0"/>
              </a:rPr>
              <a:t>Accreditation</a:t>
            </a:r>
          </a:p>
        </p:txBody>
      </p:sp>
      <p:sp>
        <p:nvSpPr>
          <p:cNvPr id="3" name="Content Placeholder 2">
            <a:extLst>
              <a:ext uri="{FF2B5EF4-FFF2-40B4-BE49-F238E27FC236}">
                <a16:creationId xmlns:a16="http://schemas.microsoft.com/office/drawing/2014/main" id="{4C8370F2-C1B6-4593-A782-0BC69941C3D6}"/>
              </a:ext>
            </a:extLst>
          </p:cNvPr>
          <p:cNvSpPr>
            <a:spLocks noGrp="1"/>
          </p:cNvSpPr>
          <p:nvPr>
            <p:ph idx="1"/>
          </p:nvPr>
        </p:nvSpPr>
        <p:spPr>
          <a:xfrm>
            <a:off x="1228485" y="680063"/>
            <a:ext cx="7093394" cy="779622"/>
          </a:xfrm>
        </p:spPr>
        <p:txBody>
          <a:bodyPr>
            <a:normAutofit fontScale="32500" lnSpcReduction="20000"/>
          </a:bodyPr>
          <a:lstStyle/>
          <a:p>
            <a:pPr algn="ctr"/>
            <a:r>
              <a:rPr lang="en-US" sz="3700" b="1" dirty="0">
                <a:solidFill>
                  <a:schemeClr val="bg2">
                    <a:lumMod val="25000"/>
                  </a:schemeClr>
                </a:solidFill>
                <a:latin typeface="Cambria" panose="02040503050406030204" pitchFamily="18" charset="0"/>
                <a:ea typeface="Cambria" panose="02040503050406030204" pitchFamily="18" charset="0"/>
              </a:rPr>
              <a:t>Accreditation is comprised of 137 standards that are “have-to practices” as determined by law or a universal practice within the profession and are mandatory for every agency, including standards covering Use of Force, Training, Biased-Based Prohibition and Internal Affairs.</a:t>
            </a:r>
          </a:p>
          <a:p>
            <a:endParaRPr lang="en-US" dirty="0"/>
          </a:p>
        </p:txBody>
      </p:sp>
      <p:sp>
        <p:nvSpPr>
          <p:cNvPr id="4" name="Content Placeholder 2">
            <a:extLst>
              <a:ext uri="{FF2B5EF4-FFF2-40B4-BE49-F238E27FC236}">
                <a16:creationId xmlns:a16="http://schemas.microsoft.com/office/drawing/2014/main" id="{58D60CDC-FB6D-4F34-8423-69E00BE54C04}"/>
              </a:ext>
            </a:extLst>
          </p:cNvPr>
          <p:cNvSpPr txBox="1">
            <a:spLocks/>
          </p:cNvSpPr>
          <p:nvPr/>
        </p:nvSpPr>
        <p:spPr>
          <a:xfrm>
            <a:off x="394020" y="6639010"/>
            <a:ext cx="8355959" cy="4379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Font typeface="Calibri" panose="020F0502020204030204" pitchFamily="34" charset="0"/>
              <a:buNone/>
            </a:pPr>
            <a:r>
              <a:rPr lang="en-US" sz="1200" dirty="0"/>
              <a:t>*Courtesy www.waspc.org/accreditation</a:t>
            </a:r>
          </a:p>
        </p:txBody>
      </p:sp>
      <p:sp>
        <p:nvSpPr>
          <p:cNvPr id="7" name="Content Placeholder 2">
            <a:extLst>
              <a:ext uri="{FF2B5EF4-FFF2-40B4-BE49-F238E27FC236}">
                <a16:creationId xmlns:a16="http://schemas.microsoft.com/office/drawing/2014/main" id="{5F989B52-4505-435E-BA32-AAFDC3C89CEA}"/>
              </a:ext>
            </a:extLst>
          </p:cNvPr>
          <p:cNvSpPr txBox="1">
            <a:spLocks/>
          </p:cNvSpPr>
          <p:nvPr/>
        </p:nvSpPr>
        <p:spPr>
          <a:xfrm>
            <a:off x="536896" y="1342239"/>
            <a:ext cx="8472880" cy="537734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200" i="1" dirty="0">
                <a:latin typeface="Cambria" panose="02040503050406030204" pitchFamily="18" charset="0"/>
                <a:ea typeface="Cambria" panose="02040503050406030204" pitchFamily="18" charset="0"/>
              </a:rPr>
              <a:t>The  agency  has  a  policy  prohibiting  biased‐based  profiling,  which  also  has  been known as “racial profiling” (Standard 13.3)</a:t>
            </a:r>
          </a:p>
          <a:p>
            <a:pPr lvl="1"/>
            <a:r>
              <a:rPr lang="en-US" sz="1200" i="1" dirty="0">
                <a:latin typeface="Cambria" panose="02040503050406030204" pitchFamily="18" charset="0"/>
                <a:ea typeface="Cambria" panose="02040503050406030204" pitchFamily="18" charset="0"/>
              </a:rPr>
              <a:t> The agency has policies directing personnel to only utilize the amount of force  which is necessary to affect lawful objectives to include any amount of force up to and including deadly force. (Standard 3.1)</a:t>
            </a:r>
          </a:p>
          <a:p>
            <a:pPr lvl="1"/>
            <a:r>
              <a:rPr lang="en-US" sz="1200" i="1" dirty="0">
                <a:latin typeface="Cambria" panose="02040503050406030204" pitchFamily="18" charset="0"/>
                <a:ea typeface="Cambria" panose="02040503050406030204" pitchFamily="18" charset="0"/>
              </a:rPr>
              <a:t>The agency has a policy governing the use of warning shots. (Standard 3.2)</a:t>
            </a:r>
          </a:p>
          <a:p>
            <a:pPr lvl="1"/>
            <a:r>
              <a:rPr lang="en-US" sz="1200" i="1" dirty="0">
                <a:latin typeface="Cambria" panose="02040503050406030204" pitchFamily="18" charset="0"/>
                <a:ea typeface="Cambria" panose="02040503050406030204" pitchFamily="18" charset="0"/>
              </a:rPr>
              <a:t>The agency has a policy governing the use of non‐lethal weapons. (Standard 3.3)</a:t>
            </a:r>
          </a:p>
          <a:p>
            <a:pPr lvl="1"/>
            <a:r>
              <a:rPr lang="en-US" sz="1200" i="1" dirty="0">
                <a:latin typeface="Cambria" panose="02040503050406030204" pitchFamily="18" charset="0"/>
                <a:ea typeface="Cambria" panose="02040503050406030204" pitchFamily="18" charset="0"/>
              </a:rPr>
              <a:t>The  agency  has  a  policy  requiring  appropriate medical  aid after  the  use  of  force, when an injury is known, suspected, or is alleged. (Standard 3.4)</a:t>
            </a:r>
          </a:p>
          <a:p>
            <a:pPr lvl="1"/>
            <a:r>
              <a:rPr lang="en-US" sz="1200" i="1" dirty="0">
                <a:latin typeface="Cambria" panose="02040503050406030204" pitchFamily="18" charset="0"/>
                <a:ea typeface="Cambria" panose="02040503050406030204" pitchFamily="18" charset="0"/>
              </a:rPr>
              <a:t> The agency has a policy requiring personnel to submit a use of force report to  the agency Chief Executive Officer or designee when they: Discharge a firearm (other an routine training or recreational purposes); Take any action that is capable of injuring a person. (Standard 3.5)</a:t>
            </a:r>
          </a:p>
          <a:p>
            <a:pPr lvl="1"/>
            <a:r>
              <a:rPr lang="en-US" sz="1200" i="1" dirty="0">
                <a:latin typeface="Cambria" panose="02040503050406030204" pitchFamily="18" charset="0"/>
                <a:ea typeface="Cambria" panose="02040503050406030204" pitchFamily="18" charset="0"/>
              </a:rPr>
              <a:t>The agency has an officer involved shooting/deadly force response policy that includes steps for first responders and includes a comprehensive independent investigation and review of the event. (Standard 3.6)</a:t>
            </a:r>
          </a:p>
          <a:p>
            <a:pPr lvl="1"/>
            <a:r>
              <a:rPr lang="en-US" sz="1200" i="1" dirty="0">
                <a:latin typeface="Cambria" panose="02040503050406030204" pitchFamily="18" charset="0"/>
                <a:ea typeface="Cambria" panose="02040503050406030204" pitchFamily="18" charset="0"/>
              </a:rPr>
              <a:t>The  agency  has  a  policy  that  requires  an  annual  management  review  and  analysis,  with  final  review  approved by the  chief  executive  officer,  of  the  following incidents: Vehicle pursuits; Use of force events; Internal Investigations; Biased based profiling incidents (Standard 4.3)</a:t>
            </a:r>
          </a:p>
          <a:p>
            <a:pPr lvl="1"/>
            <a:r>
              <a:rPr lang="en-US" sz="1200" i="1" dirty="0">
                <a:latin typeface="Cambria" panose="02040503050406030204" pitchFamily="18" charset="0"/>
                <a:ea typeface="Cambria" panose="02040503050406030204" pitchFamily="18" charset="0"/>
              </a:rPr>
              <a:t>The agency can show 100% compliance with the annual WSCJTC requirement for training. (Standard 11.5)</a:t>
            </a:r>
          </a:p>
          <a:p>
            <a:pPr lvl="1"/>
            <a:r>
              <a:rPr lang="en-US" sz="1200" i="1" dirty="0">
                <a:latin typeface="Cambria" panose="02040503050406030204" pitchFamily="18" charset="0"/>
                <a:ea typeface="Cambria" panose="02040503050406030204" pitchFamily="18" charset="0"/>
              </a:rPr>
              <a:t>At least annually, agency personnel receive in‐service training on the agency’s use of force and deadly force policies. (Standard 11.8)</a:t>
            </a:r>
          </a:p>
          <a:p>
            <a:pPr lvl="1"/>
            <a:r>
              <a:rPr lang="en-US" sz="1200" i="1" dirty="0">
                <a:latin typeface="Cambria" panose="02040503050406030204" pitchFamily="18" charset="0"/>
                <a:ea typeface="Cambria" panose="02040503050406030204" pitchFamily="18" charset="0"/>
              </a:rPr>
              <a:t>In‐service training for non‐lethal weapons shall occur at least once every two years. (Standard 11.9)</a:t>
            </a:r>
          </a:p>
          <a:p>
            <a:pPr lvl="1"/>
            <a:r>
              <a:rPr lang="en-US" sz="1200" i="1" dirty="0">
                <a:latin typeface="Cambria" panose="02040503050406030204" pitchFamily="18" charset="0"/>
                <a:ea typeface="Cambria" panose="02040503050406030204" pitchFamily="18" charset="0"/>
              </a:rPr>
              <a:t>The agency requires the documentation and investigation of all complaints of  misconduct or illegal behavior against the agency or its members. (Standard 14.1)</a:t>
            </a:r>
          </a:p>
          <a:p>
            <a:pPr lvl="1"/>
            <a:r>
              <a:rPr lang="en-US" sz="1200" i="1" dirty="0">
                <a:latin typeface="Cambria" panose="02040503050406030204" pitchFamily="18" charset="0"/>
                <a:ea typeface="Cambria" panose="02040503050406030204" pitchFamily="18" charset="0"/>
              </a:rPr>
              <a:t>The  agency  maintains  records  of  complaints  and  their  dispositions  in accordance with Washington State Retention Guidelines. (Standard 14.5)</a:t>
            </a:r>
          </a:p>
          <a:p>
            <a:pPr lvl="1"/>
            <a:endParaRPr lang="en-US" sz="1200" dirty="0"/>
          </a:p>
          <a:p>
            <a:pPr lvl="1"/>
            <a:endParaRPr lang="en-US" sz="1200" i="1" dirty="0">
              <a:latin typeface="Cambria" panose="02040503050406030204" pitchFamily="18" charset="0"/>
              <a:ea typeface="Cambria" panose="02040503050406030204" pitchFamily="18" charset="0"/>
            </a:endParaRPr>
          </a:p>
          <a:p>
            <a:pPr marL="914400" lvl="2" indent="0">
              <a:buNone/>
            </a:pPr>
            <a:endParaRPr lang="en-US" sz="100" i="1" dirty="0">
              <a:latin typeface="Cambria" panose="02040503050406030204" pitchFamily="18" charset="0"/>
              <a:ea typeface="Cambria" panose="02040503050406030204" pitchFamily="18" charset="0"/>
            </a:endParaRPr>
          </a:p>
          <a:p>
            <a:pPr lvl="1"/>
            <a:endParaRPr lang="en-US" sz="1200" dirty="0">
              <a:latin typeface="Cambria" panose="02040503050406030204" pitchFamily="18" charset="0"/>
              <a:ea typeface="Cambria" panose="02040503050406030204" pitchFamily="18" charset="0"/>
            </a:endParaRPr>
          </a:p>
          <a:p>
            <a:pPr lvl="1"/>
            <a:endParaRPr lang="en-US" sz="1200" dirty="0">
              <a:latin typeface="Cambria" panose="02040503050406030204" pitchFamily="18" charset="0"/>
              <a:ea typeface="Cambria" panose="02040503050406030204" pitchFamily="18" charset="0"/>
            </a:endParaRPr>
          </a:p>
        </p:txBody>
      </p:sp>
      <p:sp>
        <p:nvSpPr>
          <p:cNvPr id="18" name="Content Placeholder 2">
            <a:extLst>
              <a:ext uri="{FF2B5EF4-FFF2-40B4-BE49-F238E27FC236}">
                <a16:creationId xmlns:a16="http://schemas.microsoft.com/office/drawing/2014/main" id="{1924CEE2-5C3C-40AF-AAB9-B1F687834997}"/>
              </a:ext>
            </a:extLst>
          </p:cNvPr>
          <p:cNvSpPr txBox="1">
            <a:spLocks/>
          </p:cNvSpPr>
          <p:nvPr/>
        </p:nvSpPr>
        <p:spPr>
          <a:xfrm>
            <a:off x="532570" y="3292269"/>
            <a:ext cx="8472880" cy="81510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i="1" dirty="0"/>
          </a:p>
        </p:txBody>
      </p:sp>
      <p:sp>
        <p:nvSpPr>
          <p:cNvPr id="8" name="TextBox 7"/>
          <p:cNvSpPr txBox="1"/>
          <p:nvPr/>
        </p:nvSpPr>
        <p:spPr>
          <a:xfrm>
            <a:off x="8288324" y="33794"/>
            <a:ext cx="855676" cy="276999"/>
          </a:xfrm>
          <a:prstGeom prst="rect">
            <a:avLst/>
          </a:prstGeom>
          <a:noFill/>
        </p:spPr>
        <p:txBody>
          <a:bodyPr wrap="square" rtlCol="0">
            <a:spAutoFit/>
          </a:bodyPr>
          <a:lstStyle/>
          <a:p>
            <a:pPr algn="r"/>
            <a:r>
              <a:rPr lang="en-US" sz="1200" dirty="0">
                <a:solidFill>
                  <a:schemeClr val="bg1"/>
                </a:solidFill>
                <a:latin typeface="Cambria" panose="02040503050406030204" pitchFamily="18" charset="0"/>
                <a:ea typeface="Cambria" panose="02040503050406030204" pitchFamily="18" charset="0"/>
              </a:rPr>
              <a:t>9</a:t>
            </a:r>
          </a:p>
        </p:txBody>
      </p:sp>
    </p:spTree>
    <p:extLst>
      <p:ext uri="{BB962C8B-B14F-4D97-AF65-F5344CB8AC3E}">
        <p14:creationId xmlns:p14="http://schemas.microsoft.com/office/powerpoint/2010/main" val="1657576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3126</TotalTime>
  <Words>2538</Words>
  <Application>Microsoft Office PowerPoint</Application>
  <PresentationFormat>On-screen Show (4:3)</PresentationFormat>
  <Paragraphs>292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Calibri</vt:lpstr>
      <vt:lpstr>Calibri Light</vt:lpstr>
      <vt:lpstr>Cambria</vt:lpstr>
      <vt:lpstr>Office Theme</vt:lpstr>
      <vt:lpstr>State of the PD </vt:lpstr>
      <vt:lpstr>Demographics and Calls for Service</vt:lpstr>
      <vt:lpstr>Use of Force Reporting</vt:lpstr>
      <vt:lpstr>Use of Force</vt:lpstr>
      <vt:lpstr>Use of Force</vt:lpstr>
      <vt:lpstr>8 Can’t Wait</vt:lpstr>
      <vt:lpstr>Complaints and IAs</vt:lpstr>
      <vt:lpstr>Accreditation</vt:lpstr>
      <vt:lpstr>Accreditation</vt:lpstr>
      <vt:lpstr>PERF’s 30 GUIDING PRINCIPLES</vt:lpstr>
      <vt:lpstr>PERF’s Critical Decision-Making Model</vt:lpstr>
      <vt:lpstr>PERF’s 30 GUIDING PRINCIPLES</vt:lpstr>
      <vt:lpstr>PERF’s 30 GUIDING PRINCIPLES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Washington Auto Theft Prevention Authority Grant Proposal</dc:title>
  <dc:creator>Kari Madore</dc:creator>
  <cp:lastModifiedBy>Kari Madore</cp:lastModifiedBy>
  <cp:revision>222</cp:revision>
  <cp:lastPrinted>2019-07-02T21:18:44Z</cp:lastPrinted>
  <dcterms:created xsi:type="dcterms:W3CDTF">2019-02-10T00:13:56Z</dcterms:created>
  <dcterms:modified xsi:type="dcterms:W3CDTF">2020-10-08T21:37:01Z</dcterms:modified>
</cp:coreProperties>
</file>