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6.xml" ContentType="application/vnd.openxmlformats-officedocument.themeOverr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7.xml" ContentType="application/vnd.openxmlformats-officedocument.themeOverrid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8.xml" ContentType="application/vnd.openxmlformats-officedocument.themeOverrid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9.xml" ContentType="application/vnd.openxmlformats-officedocument.themeOverrid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0.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5"/>
  </p:handoutMasterIdLst>
  <p:sldIdLst>
    <p:sldId id="256" r:id="rId2"/>
    <p:sldId id="268" r:id="rId3"/>
    <p:sldId id="273" r:id="rId4"/>
    <p:sldId id="288" r:id="rId5"/>
    <p:sldId id="286" r:id="rId6"/>
    <p:sldId id="289" r:id="rId7"/>
    <p:sldId id="290" r:id="rId8"/>
    <p:sldId id="287" r:id="rId9"/>
    <p:sldId id="269" r:id="rId10"/>
    <p:sldId id="274" r:id="rId11"/>
    <p:sldId id="271" r:id="rId12"/>
    <p:sldId id="270" r:id="rId13"/>
    <p:sldId id="272" r:id="rId14"/>
    <p:sldId id="275" r:id="rId15"/>
    <p:sldId id="279" r:id="rId16"/>
    <p:sldId id="280" r:id="rId17"/>
    <p:sldId id="281" r:id="rId18"/>
    <p:sldId id="284" r:id="rId19"/>
    <p:sldId id="282" r:id="rId20"/>
    <p:sldId id="283" r:id="rId21"/>
    <p:sldId id="285" r:id="rId22"/>
    <p:sldId id="278" r:id="rId23"/>
    <p:sldId id="27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ua" initials="J" lastIdx="1" clrIdx="0">
    <p:extLst>
      <p:ext uri="{19B8F6BF-5375-455C-9EA6-DF929625EA0E}">
        <p15:presenceInfo xmlns:p15="http://schemas.microsoft.com/office/powerpoint/2012/main" userId="Joshu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434"/>
    <a:srgbClr val="5E8AB4"/>
    <a:srgbClr val="333333"/>
    <a:srgbClr val="FF7F41"/>
    <a:srgbClr val="710610"/>
    <a:srgbClr val="004D87"/>
    <a:srgbClr val="F5A725"/>
    <a:srgbClr val="F5A7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756" y="138"/>
      </p:cViewPr>
      <p:guideLst/>
    </p:cSldViewPr>
  </p:slideViewPr>
  <p:notesTextViewPr>
    <p:cViewPr>
      <p:scale>
        <a:sx n="3" d="2"/>
        <a:sy n="3" d="2"/>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Tarazed\Police%20Dept\Users\kmadore\Projects\Excel%20Spreadsheets\Bias%20Based%20Policing\Bias-Based%20&amp;%20Racial%20Profiling%20Report%20Dashboard%20with%20Resident%20Info.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Tarazed\Police%20Dept\Users\kmadore\Projects\Excel%20Spreadsheets\Crime%20Data\NIBRS%20Workbook.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D:\Annual%20Report\IA%20info.xlsx" TargetMode="External"/></Relationships>
</file>

<file path=ppt/charts/_rels/chart12.xml.rels><?xml version="1.0" encoding="UTF-8" standalone="yes"?>
<Relationships xmlns="http://schemas.openxmlformats.org/package/2006/relationships"><Relationship Id="rId3" Type="http://schemas.openxmlformats.org/officeDocument/2006/relationships/oleObject" Target="file:///D:\Annual%20Report\IA%20info.xlsx"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file:///D:\Annual%20Report\IA%20info.xlsx" TargetMode="External"/><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Tarazed\Police%20Dept\Users\kmadore\Projects\Excel%20Spreadsheets\StrenthFinders\Sergeant%20Spreadsheet.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G:\Bias-Based%20&amp;%20Racial%20Profiling%20Report%20Dashboard%20with%20Resident%20Info.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G:\Dashboard%20use%20of%20force.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Tarazed\Police%20Dept\Users\kmadore\Projects\Excel%20Spreadsheets\Pursuit%20Data\Recap%20Stats.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Tarazed\Police%20Dept\Users\kmadore\Projects\Excel%20Spreadsheets\Pursuit%20Data\Recap%20Stat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Tarazed\Police%20Dept\Users\kmadore\Projects\Excel%20Spreadsheets\Crime%20Data\NIBRS%20Workbook.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Tarazed\Police%20Dept\Users\kmadore\Projects\Excel%20Spreadsheets\Crime%20Data\NIBRS%20Workbook.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Tarazed\Police%20Dept\Users\kmadore\Projects\Excel%20Spreadsheets\Crime%20Data\NIBRS%20Workbook.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Tarazed\Police%20Dept\Users\kmadore\Projects\Excel%20Spreadsheets\Crime%20Data\NIBRS%20Workboo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[Bias-Based &amp; Racial Profiling Report Dashboard with Resident Info.xlsx]Table- Stats by Area!PivotTable2</c:name>
    <c:fmtId val="4"/>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solidFill>
                  <a:schemeClr val="bg2">
                    <a:lumMod val="25000"/>
                  </a:schemeClr>
                </a:solidFill>
                <a:latin typeface="Cambria" panose="02040503050406030204" pitchFamily="18" charset="0"/>
                <a:ea typeface="Cambria" panose="02040503050406030204" pitchFamily="18" charset="0"/>
              </a:rPr>
              <a:t>City of Fife </a:t>
            </a:r>
            <a:br>
              <a:rPr lang="en-US" dirty="0">
                <a:solidFill>
                  <a:schemeClr val="bg2">
                    <a:lumMod val="25000"/>
                  </a:schemeClr>
                </a:solidFill>
                <a:latin typeface="Cambria" panose="02040503050406030204" pitchFamily="18" charset="0"/>
                <a:ea typeface="Cambria" panose="02040503050406030204" pitchFamily="18" charset="0"/>
              </a:rPr>
            </a:br>
            <a:r>
              <a:rPr lang="en-US" dirty="0">
                <a:solidFill>
                  <a:schemeClr val="bg2">
                    <a:lumMod val="25000"/>
                  </a:schemeClr>
                </a:solidFill>
                <a:latin typeface="Cambria" panose="02040503050406030204" pitchFamily="18" charset="0"/>
                <a:ea typeface="Cambria" panose="02040503050406030204" pitchFamily="18" charset="0"/>
              </a:rPr>
              <a:t>Population and </a:t>
            </a:r>
          </a:p>
          <a:p>
            <a:pPr>
              <a:defRPr sz="1600" b="1" i="0" u="none" strike="noStrike" kern="1200" cap="all" baseline="0">
                <a:solidFill>
                  <a:schemeClr val="tx1">
                    <a:lumMod val="65000"/>
                    <a:lumOff val="35000"/>
                  </a:schemeClr>
                </a:solidFill>
                <a:latin typeface="+mn-lt"/>
                <a:ea typeface="+mn-ea"/>
                <a:cs typeface="+mn-cs"/>
              </a:defRPr>
            </a:pPr>
            <a:r>
              <a:rPr lang="en-US" dirty="0">
                <a:solidFill>
                  <a:schemeClr val="bg2">
                    <a:lumMod val="25000"/>
                  </a:schemeClr>
                </a:solidFill>
                <a:latin typeface="Cambria" panose="02040503050406030204" pitchFamily="18" charset="0"/>
                <a:ea typeface="Cambria" panose="02040503050406030204" pitchFamily="18" charset="0"/>
              </a:rPr>
              <a:t>Demographics</a:t>
            </a:r>
          </a:p>
        </c:rich>
      </c:tx>
      <c:layout>
        <c:manualLayout>
          <c:xMode val="edge"/>
          <c:yMode val="edge"/>
          <c:x val="0.7525363835173251"/>
          <c:y val="9.4067343666488515E-2"/>
        </c:manualLayout>
      </c:layout>
      <c:overlay val="0"/>
      <c:spPr>
        <a:noFill/>
        <a:ln>
          <a:noFill/>
        </a:ln>
        <a:effectLst/>
      </c:spPr>
    </c:title>
    <c:autoTitleDeleted val="0"/>
    <c:pivotFmts>
      <c:pivotFmt>
        <c:idx val="0"/>
      </c:pivotFmt>
      <c:pivotFmt>
        <c:idx val="1"/>
        <c:dLbl>
          <c:idx val="0"/>
          <c:dLblPos val="inEnd"/>
          <c:showLegendKey val="0"/>
          <c:showVal val="0"/>
          <c:showCatName val="1"/>
          <c:showSerName val="0"/>
          <c:showPercent val="1"/>
          <c:showBubbleSize val="0"/>
          <c:extLst>
            <c:ext xmlns:c15="http://schemas.microsoft.com/office/drawing/2012/chart" uri="{CE6537A1-D6FC-4f65-9D91-7224C49458BB}"/>
          </c:extLst>
        </c:dLbl>
      </c:pivotFmt>
      <c:pivotFmt>
        <c:idx val="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4"/>
        <c:dLbl>
          <c:idx val="0"/>
          <c:layout>
            <c:manualLayout>
              <c:x val="-4.4723969252271137E-2"/>
              <c:y val="-2.5078369905956112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5"/>
        <c:dLbl>
          <c:idx val="0"/>
          <c:layout>
            <c:manualLayout>
              <c:x val="-2.7952480782669461E-3"/>
              <c:y val="-5.8516196447230932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6"/>
        <c:dLbl>
          <c:idx val="0"/>
          <c:layout>
            <c:manualLayout>
              <c:x val="-1.6771488469601678E-2"/>
              <c:y val="-0.1546499477533960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7"/>
        <c:dLbl>
          <c:idx val="0"/>
          <c:layout>
            <c:manualLayout>
              <c:x val="0.12299091544374553"/>
              <c:y val="-4.1797283176593526E-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8"/>
        <c:dLbl>
          <c:idx val="0"/>
          <c:layout>
            <c:manualLayout>
              <c:x val="9.2243186582809125E-2"/>
              <c:y val="0.1462904911180773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9"/>
        <c:dLbl>
          <c:idx val="0"/>
          <c:layout>
            <c:manualLayout>
              <c:x val="1.6573228346456692E-2"/>
              <c:y val="2.7853957279730144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
        <c:dLbl>
          <c:idx val="0"/>
          <c:layout>
            <c:manualLayout>
              <c:x val="-4.4723969252271137E-2"/>
              <c:y val="-2.5078369905956112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3"/>
        <c:dLbl>
          <c:idx val="0"/>
          <c:layout>
            <c:manualLayout>
              <c:x val="-2.7952480782669461E-3"/>
              <c:y val="-5.8516196447230932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4"/>
        <c:dLbl>
          <c:idx val="0"/>
          <c:layout>
            <c:manualLayout>
              <c:x val="-1.6771488469601678E-2"/>
              <c:y val="-0.1546499477533960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5"/>
        <c:dLbl>
          <c:idx val="0"/>
          <c:layout>
            <c:manualLayout>
              <c:x val="0.12299091544374553"/>
              <c:y val="-4.1797283176593526E-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6"/>
        <c:dLbl>
          <c:idx val="0"/>
          <c:layout>
            <c:manualLayout>
              <c:x val="9.2243186582809125E-2"/>
              <c:y val="0.1462904911180773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7"/>
        <c:dLbl>
          <c:idx val="0"/>
          <c:layout>
            <c:manualLayout>
              <c:x val="1.6573228346456692E-2"/>
              <c:y val="2.7853957279730144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8"/>
      </c:pivotFmt>
      <c:pivotFmt>
        <c:idx val="1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0"/>
        <c:dLbl>
          <c:idx val="0"/>
          <c:layout>
            <c:manualLayout>
              <c:x val="4.5897877223178341E-2"/>
              <c:y val="-0.10625532693552298"/>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1"/>
        <c:dLbl>
          <c:idx val="0"/>
          <c:layout>
            <c:manualLayout>
              <c:x val="2.9833620195065896E-2"/>
              <c:y val="-7.5407006212306615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2"/>
        <c:dLbl>
          <c:idx val="0"/>
          <c:layout>
            <c:manualLayout>
              <c:x val="-2.2948938611589215E-2"/>
              <c:y val="-4.4558685489090276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3"/>
        <c:dLbl>
          <c:idx val="0"/>
          <c:layout>
            <c:manualLayout>
              <c:x val="0.11244979919678715"/>
              <c:y val="3.7703503106153308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4"/>
        <c:dLbl>
          <c:idx val="0"/>
          <c:layout>
            <c:manualLayout>
              <c:x val="6.1962134251290962E-2"/>
              <c:y val="0.10282773574405447"/>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5"/>
        <c:dLbl>
          <c:idx val="0"/>
          <c:layout>
            <c:manualLayout>
              <c:x val="3.4423407917383818E-2"/>
              <c:y val="0.10625532693552296"/>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8"/>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9"/>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0"/>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1"/>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2"/>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3"/>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4"/>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accent5"/>
          </a:solidFill>
          <a:ln>
            <a:noFill/>
          </a:ln>
          <a:effectLst>
            <a:outerShdw blurRad="63500" sx="102000" sy="102000" algn="ctr" rotWithShape="0">
              <a:prstClr val="black">
                <a:alpha val="20000"/>
              </a:prstClr>
            </a:outerShdw>
          </a:effectLst>
        </c:spPr>
        <c:dLbl>
          <c:idx val="0"/>
          <c:layout>
            <c:manualLayout>
              <c:x val="6.5425820300869783E-2"/>
              <c:y val="-0.1279461618670065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lumMod val="60000"/>
            </a:schemeClr>
          </a:solidFill>
          <a:ln>
            <a:noFill/>
          </a:ln>
          <a:effectLst>
            <a:outerShdw blurRad="63500" sx="102000" sy="102000" algn="ctr" rotWithShape="0">
              <a:prstClr val="black">
                <a:alpha val="20000"/>
              </a:prstClr>
            </a:outerShdw>
          </a:effectLst>
        </c:spPr>
        <c:dLbl>
          <c:idx val="0"/>
          <c:layout>
            <c:manualLayout>
              <c:x val="0.16469258213667265"/>
              <c:y val="-1.683502129829033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8"/>
        <c:spPr>
          <a:solidFill>
            <a:schemeClr val="accent3">
              <a:lumMod val="60000"/>
            </a:schemeClr>
          </a:solidFill>
          <a:ln>
            <a:noFill/>
          </a:ln>
          <a:effectLst>
            <a:outerShdw blurRad="63500" sx="102000" sy="102000" algn="ctr" rotWithShape="0">
              <a:prstClr val="black">
                <a:alpha val="20000"/>
              </a:prstClr>
            </a:outerShdw>
          </a:effectLst>
        </c:spPr>
        <c:dLbl>
          <c:idx val="0"/>
          <c:layout>
            <c:manualLayout>
              <c:x val="2.0304564920959559E-2"/>
              <c:y val="5.050506389487099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9"/>
        <c:spPr>
          <a:solidFill>
            <a:schemeClr val="accent5">
              <a:lumMod val="60000"/>
            </a:schemeClr>
          </a:solidFill>
          <a:ln>
            <a:noFill/>
          </a:ln>
          <a:effectLst>
            <a:outerShdw blurRad="63500" sx="102000" sy="102000" algn="ctr" rotWithShape="0">
              <a:prstClr val="black">
                <a:alpha val="20000"/>
              </a:prstClr>
            </a:outerShdw>
          </a:effectLst>
        </c:spPr>
        <c:dLbl>
          <c:idx val="0"/>
          <c:layout>
            <c:manualLayout>
              <c:x val="5.1889443686896942E-2"/>
              <c:y val="0.12121215334769038"/>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0"/>
        <c:spPr>
          <a:solidFill>
            <a:schemeClr val="accent3"/>
          </a:solidFill>
          <a:ln>
            <a:noFill/>
          </a:ln>
          <a:effectLst>
            <a:outerShdw blurRad="63500" sx="102000" sy="102000" algn="ctr" rotWithShape="0">
              <a:prstClr val="black">
                <a:alpha val="20000"/>
              </a:prstClr>
            </a:outerShdw>
          </a:effectLst>
        </c:spPr>
        <c:dLbl>
          <c:idx val="0"/>
          <c:layout>
            <c:manualLayout>
              <c:x val="3.6097004303928253E-2"/>
              <c:y val="-4.713805963521292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outerShdw blurRad="63500" sx="102000" sy="102000" algn="ctr" rotWithShape="0">
              <a:prstClr val="black">
                <a:alpha val="20000"/>
              </a:prstClr>
            </a:outerShdw>
          </a:effectLst>
        </c:spPr>
        <c:dLbl>
          <c:idx val="0"/>
          <c:layout>
            <c:manualLayout>
              <c:x val="-4.5121255379910316E-3"/>
              <c:y val="-7.0707089452819394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lumMod val="80000"/>
              <a:lumOff val="20000"/>
            </a:schemeClr>
          </a:solidFill>
          <a:ln>
            <a:noFill/>
          </a:ln>
          <a:effectLst>
            <a:outerShdw blurRad="63500" sx="102000" sy="102000" algn="ctr" rotWithShape="0">
              <a:prstClr val="black">
                <a:alpha val="20000"/>
              </a:prstClr>
            </a:outerShdw>
          </a:effectLst>
        </c:spPr>
      </c:pivotFmt>
      <c:pivotFmt>
        <c:idx val="4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a:outerShdw blurRad="63500" sx="102000" sy="102000" algn="ctr" rotWithShape="0">
              <a:prstClr val="black">
                <a:alpha val="20000"/>
              </a:prstClr>
            </a:outerShdw>
          </a:effectLst>
        </c:spPr>
        <c:dLbl>
          <c:idx val="0"/>
          <c:layout>
            <c:manualLayout>
              <c:x val="-4.5121255379910316E-3"/>
              <c:y val="-7.0707089452819394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5"/>
        <c:spPr>
          <a:solidFill>
            <a:schemeClr val="accent3"/>
          </a:solidFill>
          <a:ln>
            <a:noFill/>
          </a:ln>
          <a:effectLst>
            <a:outerShdw blurRad="63500" sx="102000" sy="102000" algn="ctr" rotWithShape="0">
              <a:prstClr val="black">
                <a:alpha val="20000"/>
              </a:prstClr>
            </a:outerShdw>
          </a:effectLst>
        </c:spPr>
        <c:dLbl>
          <c:idx val="0"/>
          <c:layout>
            <c:manualLayout>
              <c:x val="3.6097004303928253E-2"/>
              <c:y val="-4.713805963521292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6"/>
        <c:spPr>
          <a:solidFill>
            <a:schemeClr val="accent5"/>
          </a:solidFill>
          <a:ln>
            <a:noFill/>
          </a:ln>
          <a:effectLst>
            <a:outerShdw blurRad="63500" sx="102000" sy="102000" algn="ctr" rotWithShape="0">
              <a:prstClr val="black">
                <a:alpha val="20000"/>
              </a:prstClr>
            </a:outerShdw>
          </a:effectLst>
        </c:spPr>
        <c:dLbl>
          <c:idx val="0"/>
          <c:layout>
            <c:manualLayout>
              <c:x val="6.5425820300869783E-2"/>
              <c:y val="-0.1279461618670065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7"/>
        <c:spPr>
          <a:solidFill>
            <a:schemeClr val="accent1">
              <a:lumMod val="60000"/>
            </a:schemeClr>
          </a:solidFill>
          <a:ln>
            <a:noFill/>
          </a:ln>
          <a:effectLst>
            <a:outerShdw blurRad="63500" sx="102000" sy="102000" algn="ctr" rotWithShape="0">
              <a:prstClr val="black">
                <a:alpha val="20000"/>
              </a:prstClr>
            </a:outerShdw>
          </a:effectLst>
        </c:spPr>
        <c:dLbl>
          <c:idx val="0"/>
          <c:layout>
            <c:manualLayout>
              <c:x val="0.16469258213667265"/>
              <c:y val="-1.683502129829033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8"/>
        <c:spPr>
          <a:solidFill>
            <a:schemeClr val="accent3">
              <a:lumMod val="60000"/>
            </a:schemeClr>
          </a:solidFill>
          <a:ln>
            <a:noFill/>
          </a:ln>
          <a:effectLst>
            <a:outerShdw blurRad="63500" sx="102000" sy="102000" algn="ctr" rotWithShape="0">
              <a:prstClr val="black">
                <a:alpha val="20000"/>
              </a:prstClr>
            </a:outerShdw>
          </a:effectLst>
        </c:spPr>
        <c:dLbl>
          <c:idx val="0"/>
          <c:layout>
            <c:manualLayout>
              <c:x val="2.0304564920959559E-2"/>
              <c:y val="5.050506389487099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49"/>
        <c:spPr>
          <a:solidFill>
            <a:schemeClr val="accent5">
              <a:lumMod val="60000"/>
            </a:schemeClr>
          </a:solidFill>
          <a:ln>
            <a:noFill/>
          </a:ln>
          <a:effectLst>
            <a:outerShdw blurRad="63500" sx="102000" sy="102000" algn="ctr" rotWithShape="0">
              <a:prstClr val="black">
                <a:alpha val="20000"/>
              </a:prstClr>
            </a:outerShdw>
          </a:effectLst>
        </c:spPr>
        <c:dLbl>
          <c:idx val="0"/>
          <c:layout>
            <c:manualLayout>
              <c:x val="5.1889443686896942E-2"/>
              <c:y val="0.12121215334769038"/>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0"/>
        <c:spPr>
          <a:solidFill>
            <a:schemeClr val="accent1">
              <a:lumMod val="80000"/>
              <a:lumOff val="20000"/>
            </a:schemeClr>
          </a:solidFill>
          <a:ln>
            <a:noFill/>
          </a:ln>
          <a:effectLst>
            <a:outerShdw blurRad="63500" sx="102000" sy="102000" algn="ctr" rotWithShape="0">
              <a:prstClr val="black">
                <a:alpha val="20000"/>
              </a:prstClr>
            </a:outerShdw>
          </a:effectLst>
        </c:spPr>
      </c:pivotFmt>
      <c:pivotFmt>
        <c:idx val="5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63500" sx="102000" sy="102000" algn="ctr" rotWithShape="0">
              <a:prstClr val="black">
                <a:alpha val="20000"/>
              </a:prstClr>
            </a:outerShdw>
          </a:effectLst>
        </c:spPr>
        <c:dLbl>
          <c:idx val="0"/>
          <c:layout>
            <c:manualLayout>
              <c:x val="-4.5121255379910316E-3"/>
              <c:y val="-7.0707089452819394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3"/>
          </a:solidFill>
          <a:ln>
            <a:noFill/>
          </a:ln>
          <a:effectLst>
            <a:outerShdw blurRad="63500" sx="102000" sy="102000" algn="ctr" rotWithShape="0">
              <a:prstClr val="black">
                <a:alpha val="20000"/>
              </a:prstClr>
            </a:outerShdw>
          </a:effectLst>
        </c:spPr>
        <c:dLbl>
          <c:idx val="0"/>
          <c:layout>
            <c:manualLayout>
              <c:x val="3.6097004303928253E-2"/>
              <c:y val="-4.713805963521292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5"/>
          </a:solidFill>
          <a:ln>
            <a:noFill/>
          </a:ln>
          <a:effectLst>
            <a:outerShdw blurRad="63500" sx="102000" sy="102000" algn="ctr" rotWithShape="0">
              <a:prstClr val="black">
                <a:alpha val="20000"/>
              </a:prstClr>
            </a:outerShdw>
          </a:effectLst>
        </c:spPr>
        <c:dLbl>
          <c:idx val="0"/>
          <c:layout>
            <c:manualLayout>
              <c:x val="6.5425820300869783E-2"/>
              <c:y val="-0.1279461618670065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lumMod val="60000"/>
            </a:schemeClr>
          </a:solidFill>
          <a:ln>
            <a:noFill/>
          </a:ln>
          <a:effectLst>
            <a:outerShdw blurRad="63500" sx="102000" sy="102000" algn="ctr" rotWithShape="0">
              <a:prstClr val="black">
                <a:alpha val="20000"/>
              </a:prstClr>
            </a:outerShdw>
          </a:effectLst>
        </c:spPr>
        <c:dLbl>
          <c:idx val="0"/>
          <c:layout>
            <c:manualLayout>
              <c:x val="0.16469258213667265"/>
              <c:y val="-1.683502129829033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3">
              <a:lumMod val="60000"/>
            </a:schemeClr>
          </a:solidFill>
          <a:ln>
            <a:noFill/>
          </a:ln>
          <a:effectLst>
            <a:outerShdw blurRad="63500" sx="102000" sy="102000" algn="ctr" rotWithShape="0">
              <a:prstClr val="black">
                <a:alpha val="20000"/>
              </a:prstClr>
            </a:outerShdw>
          </a:effectLst>
        </c:spPr>
        <c:dLbl>
          <c:idx val="0"/>
          <c:layout>
            <c:manualLayout>
              <c:x val="2.0304564920959559E-2"/>
              <c:y val="5.050506389487099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5">
              <a:lumMod val="60000"/>
            </a:schemeClr>
          </a:solidFill>
          <a:ln>
            <a:noFill/>
          </a:ln>
          <a:effectLst>
            <a:outerShdw blurRad="63500" sx="102000" sy="102000" algn="ctr" rotWithShape="0">
              <a:prstClr val="black">
                <a:alpha val="20000"/>
              </a:prstClr>
            </a:outerShdw>
          </a:effectLst>
        </c:spPr>
        <c:dLbl>
          <c:idx val="0"/>
          <c:layout>
            <c:manualLayout>
              <c:x val="5.1889443686896942E-2"/>
              <c:y val="0.12121215334769038"/>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58"/>
        <c:spPr>
          <a:solidFill>
            <a:schemeClr val="accent1">
              <a:lumMod val="80000"/>
              <a:lumOff val="20000"/>
            </a:schemeClr>
          </a:solidFill>
          <a:ln>
            <a:noFill/>
          </a:ln>
          <a:effectLst>
            <a:outerShdw blurRad="63500" sx="102000" sy="102000" algn="ctr" rotWithShape="0">
              <a:prstClr val="black">
                <a:alpha val="20000"/>
              </a:prstClr>
            </a:outerShdw>
          </a:effectLst>
        </c:spPr>
      </c:pivotFmt>
      <c:pivotFmt>
        <c:idx val="59"/>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outerShdw blurRad="63500" sx="102000" sy="102000" algn="ctr" rotWithShape="0">
              <a:prstClr val="black">
                <a:alpha val="20000"/>
              </a:prstClr>
            </a:outerShdw>
          </a:effectLst>
        </c:spPr>
        <c:dLbl>
          <c:idx val="0"/>
          <c:layout>
            <c:manualLayout>
              <c:x val="-4.5121255379910316E-3"/>
              <c:y val="-7.0707089452819394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1"/>
        <c:spPr>
          <a:solidFill>
            <a:schemeClr val="accent3"/>
          </a:solidFill>
          <a:ln>
            <a:noFill/>
          </a:ln>
          <a:effectLst>
            <a:outerShdw blurRad="63500" sx="102000" sy="102000" algn="ctr" rotWithShape="0">
              <a:prstClr val="black">
                <a:alpha val="20000"/>
              </a:prstClr>
            </a:outerShdw>
          </a:effectLst>
        </c:spPr>
        <c:dLbl>
          <c:idx val="0"/>
          <c:layout>
            <c:manualLayout>
              <c:x val="3.6097004303928253E-2"/>
              <c:y val="-4.713805963521292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2"/>
        <c:spPr>
          <a:solidFill>
            <a:schemeClr val="accent5"/>
          </a:solidFill>
          <a:ln>
            <a:noFill/>
          </a:ln>
          <a:effectLst>
            <a:outerShdw blurRad="63500" sx="102000" sy="102000" algn="ctr" rotWithShape="0">
              <a:prstClr val="black">
                <a:alpha val="20000"/>
              </a:prstClr>
            </a:outerShdw>
          </a:effectLst>
        </c:spPr>
        <c:dLbl>
          <c:idx val="0"/>
          <c:layout>
            <c:manualLayout>
              <c:x val="6.5425820300869783E-2"/>
              <c:y val="-0.1279461618670065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3"/>
        <c:spPr>
          <a:solidFill>
            <a:schemeClr val="accent1">
              <a:lumMod val="60000"/>
            </a:schemeClr>
          </a:solidFill>
          <a:ln>
            <a:noFill/>
          </a:ln>
          <a:effectLst>
            <a:outerShdw blurRad="63500" sx="102000" sy="102000" algn="ctr" rotWithShape="0">
              <a:prstClr val="black">
                <a:alpha val="20000"/>
              </a:prstClr>
            </a:outerShdw>
          </a:effectLst>
        </c:spPr>
        <c:dLbl>
          <c:idx val="0"/>
          <c:layout>
            <c:manualLayout>
              <c:x val="0.16469258213667265"/>
              <c:y val="-1.683502129829033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4"/>
        <c:spPr>
          <a:solidFill>
            <a:schemeClr val="accent3">
              <a:lumMod val="60000"/>
            </a:schemeClr>
          </a:solidFill>
          <a:ln>
            <a:noFill/>
          </a:ln>
          <a:effectLst>
            <a:outerShdw blurRad="63500" sx="102000" sy="102000" algn="ctr" rotWithShape="0">
              <a:prstClr val="black">
                <a:alpha val="20000"/>
              </a:prstClr>
            </a:outerShdw>
          </a:effectLst>
        </c:spPr>
        <c:dLbl>
          <c:idx val="0"/>
          <c:layout>
            <c:manualLayout>
              <c:x val="2.0304564920959559E-2"/>
              <c:y val="5.050506389487099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5"/>
        <c:spPr>
          <a:solidFill>
            <a:schemeClr val="accent5">
              <a:lumMod val="60000"/>
            </a:schemeClr>
          </a:solidFill>
          <a:ln>
            <a:noFill/>
          </a:ln>
          <a:effectLst>
            <a:outerShdw blurRad="63500" sx="102000" sy="102000" algn="ctr" rotWithShape="0">
              <a:prstClr val="black">
                <a:alpha val="20000"/>
              </a:prstClr>
            </a:outerShdw>
          </a:effectLst>
        </c:spPr>
        <c:dLbl>
          <c:idx val="0"/>
          <c:layout>
            <c:manualLayout>
              <c:x val="5.1889443686896942E-2"/>
              <c:y val="0.12121215334769038"/>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6"/>
        <c:spPr>
          <a:solidFill>
            <a:schemeClr val="accent1">
              <a:lumMod val="80000"/>
              <a:lumOff val="20000"/>
            </a:schemeClr>
          </a:solidFill>
          <a:ln>
            <a:noFill/>
          </a:ln>
          <a:effectLst>
            <a:outerShdw blurRad="63500" sx="102000" sy="102000" algn="ctr" rotWithShape="0">
              <a:prstClr val="black">
                <a:alpha val="20000"/>
              </a:prstClr>
            </a:outerShdw>
          </a:effectLst>
        </c:spPr>
      </c:pivotFmt>
    </c:pivotFmts>
    <c:plotArea>
      <c:layout/>
      <c:pieChart>
        <c:varyColors val="1"/>
        <c:ser>
          <c:idx val="0"/>
          <c:order val="0"/>
          <c:tx>
            <c:strRef>
              <c:f>'Table- Stats by Area'!$B$4</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24D5-4D69-A41D-1D1FC468DBD5}"/>
              </c:ext>
            </c:extLst>
          </c:dPt>
          <c:dPt>
            <c:idx val="1"/>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24D5-4D69-A41D-1D1FC468DBD5}"/>
              </c:ext>
            </c:extLst>
          </c:dPt>
          <c:dPt>
            <c:idx val="2"/>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24D5-4D69-A41D-1D1FC468DBD5}"/>
              </c:ext>
            </c:extLst>
          </c:dPt>
          <c:dPt>
            <c:idx val="3"/>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24D5-4D69-A41D-1D1FC468DBD5}"/>
              </c:ext>
            </c:extLst>
          </c:dPt>
          <c:dPt>
            <c:idx val="4"/>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24D5-4D69-A41D-1D1FC468DBD5}"/>
              </c:ext>
            </c:extLst>
          </c:dPt>
          <c:dPt>
            <c:idx val="5"/>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24D5-4D69-A41D-1D1FC468DBD5}"/>
              </c:ext>
            </c:extLst>
          </c:dPt>
          <c:dPt>
            <c:idx val="6"/>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24D5-4D69-A41D-1D1FC468DBD5}"/>
              </c:ext>
            </c:extLst>
          </c:dPt>
          <c:dLbls>
            <c:dLbl>
              <c:idx val="0"/>
              <c:layout>
                <c:manualLayout>
                  <c:x val="-4.5121255379910316E-3"/>
                  <c:y val="-7.0707089452819394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24D5-4D69-A41D-1D1FC468DBD5}"/>
                </c:ext>
              </c:extLst>
            </c:dLbl>
            <c:dLbl>
              <c:idx val="1"/>
              <c:layout>
                <c:manualLayout>
                  <c:x val="3.6097004303928253E-2"/>
                  <c:y val="-4.7138059635212927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24D5-4D69-A41D-1D1FC468DBD5}"/>
                </c:ext>
              </c:extLst>
            </c:dLbl>
            <c:dLbl>
              <c:idx val="2"/>
              <c:layout>
                <c:manualLayout>
                  <c:x val="0.11550313210803687"/>
                  <c:y val="-4.0590947373462555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2010119010892093"/>
                      <c:h val="0.12816945613623013"/>
                    </c:manualLayout>
                  </c15:layout>
                </c:ext>
                <c:ext xmlns:c16="http://schemas.microsoft.com/office/drawing/2014/chart" uri="{C3380CC4-5D6E-409C-BE32-E72D297353CC}">
                  <c16:uniqueId val="{00000005-24D5-4D69-A41D-1D1FC468DBD5}"/>
                </c:ext>
              </c:extLst>
            </c:dLbl>
            <c:dLbl>
              <c:idx val="3"/>
              <c:layout>
                <c:manualLayout>
                  <c:x val="0.13422486572990514"/>
                  <c:y val="6.728481835287374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24D5-4D69-A41D-1D1FC468DBD5}"/>
                </c:ext>
              </c:extLst>
            </c:dLbl>
            <c:dLbl>
              <c:idx val="4"/>
              <c:layout>
                <c:manualLayout>
                  <c:x val="4.867044896480039E-2"/>
                  <c:y val="0.1152124213893357"/>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9-24D5-4D69-A41D-1D1FC468DBD5}"/>
                </c:ext>
              </c:extLst>
            </c:dLbl>
            <c:dLbl>
              <c:idx val="5"/>
              <c:layout>
                <c:manualLayout>
                  <c:x val="5.1889443686896942E-2"/>
                  <c:y val="0.12121215334769038"/>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B-24D5-4D69-A41D-1D1FC468DBD5}"/>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'Table- Stats by Area'!$A$5:$A$12</c:f>
              <c:strCache>
                <c:ptCount val="7"/>
                <c:pt idx="0">
                  <c:v>American Indian and Alaska Native</c:v>
                </c:pt>
                <c:pt idx="1">
                  <c:v>Asian</c:v>
                </c:pt>
                <c:pt idx="2">
                  <c:v>Black or African American</c:v>
                </c:pt>
                <c:pt idx="3">
                  <c:v>Native Hawaiian and Other Pacific Islander</c:v>
                </c:pt>
                <c:pt idx="4">
                  <c:v>Some other race</c:v>
                </c:pt>
                <c:pt idx="5">
                  <c:v>Two or more races</c:v>
                </c:pt>
                <c:pt idx="6">
                  <c:v>White</c:v>
                </c:pt>
              </c:strCache>
            </c:strRef>
          </c:cat>
          <c:val>
            <c:numRef>
              <c:f>'Table- Stats by Area'!$B$5:$B$12</c:f>
              <c:numCache>
                <c:formatCode>General</c:formatCode>
                <c:ptCount val="7"/>
                <c:pt idx="0">
                  <c:v>184</c:v>
                </c:pt>
                <c:pt idx="1">
                  <c:v>1372</c:v>
                </c:pt>
                <c:pt idx="2">
                  <c:v>457</c:v>
                </c:pt>
                <c:pt idx="3">
                  <c:v>122</c:v>
                </c:pt>
                <c:pt idx="4">
                  <c:v>886</c:v>
                </c:pt>
                <c:pt idx="5">
                  <c:v>909</c:v>
                </c:pt>
                <c:pt idx="6">
                  <c:v>5875</c:v>
                </c:pt>
              </c:numCache>
            </c:numRef>
          </c:val>
          <c:extLst>
            <c:ext xmlns:c16="http://schemas.microsoft.com/office/drawing/2014/chart" uri="{C3380CC4-5D6E-409C-BE32-E72D297353CC}">
              <c16:uniqueId val="{0000000E-24D5-4D69-A41D-1D1FC468DBD5}"/>
            </c:ext>
          </c:extLst>
        </c:ser>
        <c:dLbls>
          <c:dLblPos val="outEnd"/>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[NIBRS Workbook.xlsx]Sheet4!PivotTable14</c:name>
    <c:fmtId val="5"/>
  </c:pivotSource>
  <c:chart>
    <c:autoTitleDeleted val="1"/>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9D494898-8EF0-4B6C-A71D-3222362D8658}" type="VALUE">
                  <a:rPr lang="en-US" sz="1200" b="0" i="0" baseline="0">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fld id="{FC314372-8B58-4BB8-B51F-0E731F144047}" type="VALUE">
                  <a:rPr lang="en-US" b="0" i="0" baseline="0"/>
                  <a:pPr>
                    <a:defRPr sz="1200" b="1" i="0" u="none" strike="noStrike" kern="1200" baseline="0">
                      <a:solidFill>
                        <a:schemeClr val="bg1"/>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fld id="{BEFA224A-CD7D-4B97-8B39-DB8EAA15AA11}" type="VALUE">
                  <a:rPr lang="en-US" baseline="0">
                    <a:solidFill>
                      <a:schemeClr val="bg1"/>
                    </a:solidFill>
                  </a:rPr>
                  <a:pPr>
                    <a:defRPr sz="1200" b="0" i="0" u="none" strike="noStrike" kern="1200" baseline="0">
                      <a:solidFill>
                        <a:schemeClr val="tx1"/>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9D494898-8EF0-4B6C-A71D-3222362D8658}" type="VALUE">
                  <a:rPr lang="en-US" sz="1200" b="0" i="0" baseline="0">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fld id="{FC314372-8B58-4BB8-B51F-0E731F144047}" type="VALUE">
                  <a:rPr lang="en-US" b="0" i="0" baseline="0"/>
                  <a:pPr>
                    <a:defRPr sz="1200" b="1" i="0" u="none" strike="noStrike" kern="1200" baseline="0">
                      <a:solidFill>
                        <a:schemeClr val="bg1"/>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fld id="{BEFA224A-CD7D-4B97-8B39-DB8EAA15AA11}" type="VALUE">
                  <a:rPr lang="en-US" baseline="0">
                    <a:solidFill>
                      <a:schemeClr val="bg1"/>
                    </a:solidFill>
                  </a:rPr>
                  <a:pPr>
                    <a:defRPr sz="1200" b="0" i="0" u="none" strike="noStrike" kern="1200" baseline="0">
                      <a:solidFill>
                        <a:schemeClr val="tx1"/>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9D494898-8EF0-4B6C-A71D-3222362D8658}" type="VALUE">
                  <a:rPr lang="en-US" sz="1200" b="0" i="0" baseline="0">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fld id="{FC314372-8B58-4BB8-B51F-0E731F144047}" type="VALUE">
                  <a:rPr lang="en-US" b="0" i="0" baseline="0"/>
                  <a:pPr>
                    <a:defRPr sz="1200" b="1" i="0" u="none" strike="noStrike" kern="1200" baseline="0">
                      <a:solidFill>
                        <a:schemeClr val="bg1"/>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fld id="{BEFA224A-CD7D-4B97-8B39-DB8EAA15AA11}" type="VALUE">
                  <a:rPr lang="en-US" baseline="0">
                    <a:solidFill>
                      <a:schemeClr val="bg1"/>
                    </a:solidFill>
                  </a:rPr>
                  <a:pPr>
                    <a:defRPr sz="1200" b="0" i="0" u="none" strike="noStrike" kern="1200" baseline="0">
                      <a:solidFill>
                        <a:schemeClr val="tx1"/>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9D494898-8EF0-4B6C-A71D-3222362D8658}" type="VALUE">
                  <a:rPr lang="en-US" sz="1200" b="0" i="0" baseline="0">
                    <a:solidFill>
                      <a:schemeClr val="bg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fld id="{FC314372-8B58-4BB8-B51F-0E731F144047}" type="VALUE">
                  <a:rPr lang="en-US" b="0" i="0" baseline="0"/>
                  <a:pPr>
                    <a:defRPr sz="1200" b="1" i="0" u="none" strike="noStrike" kern="1200" baseline="0">
                      <a:solidFill>
                        <a:schemeClr val="bg1"/>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tx>
            <c:rich>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fld id="{BEFA224A-CD7D-4B97-8B39-DB8EAA15AA11}" type="VALUE">
                  <a:rPr lang="en-US" baseline="0">
                    <a:solidFill>
                      <a:schemeClr val="bg1"/>
                    </a:solidFill>
                  </a:rPr>
                  <a:pPr>
                    <a:defRPr sz="1200" b="0" i="0" u="none" strike="noStrike" kern="1200" baseline="0">
                      <a:solidFill>
                        <a:schemeClr val="tx1"/>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0.13662588269314238"/>
          <c:y val="0.13168389873435221"/>
          <c:w val="0.83071379240091681"/>
          <c:h val="0.72801533662344653"/>
        </c:manualLayout>
      </c:layout>
      <c:barChart>
        <c:barDir val="col"/>
        <c:grouping val="clustered"/>
        <c:varyColors val="0"/>
        <c:ser>
          <c:idx val="0"/>
          <c:order val="0"/>
          <c:tx>
            <c:strRef>
              <c:f>Sheet4!$B$3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tx>
                <c:rich>
                  <a:bodyPr/>
                  <a:lstStyle/>
                  <a:p>
                    <a:fld id="{9D494898-8EF0-4B6C-A71D-3222362D8658}" type="VALUE">
                      <a:rPr lang="en-US" sz="1200" b="0" i="0" baseline="0">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8343-4A43-91C6-A4E0D102F272}"/>
                </c:ext>
              </c:extLst>
            </c:dLbl>
            <c:dLbl>
              <c:idx val="1"/>
              <c:layout/>
              <c:tx>
                <c:rich>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fld id="{FC314372-8B58-4BB8-B51F-0E731F144047}" type="VALUE">
                      <a:rPr lang="en-US" b="0" i="0" baseline="0"/>
                      <a:pPr>
                        <a:defRPr sz="1200" b="1">
                          <a:solidFill>
                            <a:schemeClr val="bg1"/>
                          </a:solidFill>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8343-4A43-91C6-A4E0D102F272}"/>
                </c:ext>
              </c:extLst>
            </c:dLbl>
            <c:dLbl>
              <c:idx val="2"/>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fld id="{BEFA224A-CD7D-4B97-8B39-DB8EAA15AA11}" type="VALUE">
                      <a:rPr lang="en-US" baseline="0">
                        <a:solidFill>
                          <a:schemeClr val="bg1"/>
                        </a:solidFill>
                      </a:rPr>
                      <a:pPr>
                        <a:defRPr sz="1200">
                          <a:solidFill>
                            <a:schemeClr val="tx1"/>
                          </a:solidFill>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8343-4A43-91C6-A4E0D102F27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Sheet4!$A$4:$A$7</c:f>
              <c:strCache>
                <c:ptCount val="3"/>
                <c:pt idx="0">
                  <c:v>2016</c:v>
                </c:pt>
                <c:pt idx="1">
                  <c:v>2017</c:v>
                </c:pt>
                <c:pt idx="2">
                  <c:v>2018</c:v>
                </c:pt>
              </c:strCache>
            </c:strRef>
          </c:cat>
          <c:val>
            <c:numRef>
              <c:f>Sheet4!$B$4:$B$7</c:f>
              <c:numCache>
                <c:formatCode>General</c:formatCode>
                <c:ptCount val="3"/>
                <c:pt idx="0">
                  <c:v>22001</c:v>
                </c:pt>
                <c:pt idx="1">
                  <c:v>21401</c:v>
                </c:pt>
                <c:pt idx="2">
                  <c:v>21475</c:v>
                </c:pt>
              </c:numCache>
            </c:numRef>
          </c:val>
          <c:extLst>
            <c:ext xmlns:c16="http://schemas.microsoft.com/office/drawing/2014/chart" uri="{C3380CC4-5D6E-409C-BE32-E72D297353CC}">
              <c16:uniqueId val="{00000003-8343-4A43-91C6-A4E0D102F272}"/>
            </c:ext>
          </c:extLst>
        </c:ser>
        <c:dLbls>
          <c:dLblPos val="inEnd"/>
          <c:showLegendKey val="0"/>
          <c:showVal val="1"/>
          <c:showCatName val="0"/>
          <c:showSerName val="0"/>
          <c:showPercent val="0"/>
          <c:showBubbleSize val="0"/>
        </c:dLbls>
        <c:gapWidth val="100"/>
        <c:overlap val="-24"/>
        <c:axId val="1585712895"/>
        <c:axId val="1585704159"/>
      </c:barChart>
      <c:catAx>
        <c:axId val="158571289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85704159"/>
        <c:crosses val="autoZero"/>
        <c:auto val="1"/>
        <c:lblAlgn val="ctr"/>
        <c:lblOffset val="100"/>
        <c:noMultiLvlLbl val="0"/>
      </c:catAx>
      <c:valAx>
        <c:axId val="1585704159"/>
        <c:scaling>
          <c:orientation val="minMax"/>
          <c:min val="15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5712895"/>
        <c:crosses val="autoZero"/>
        <c:crossBetween val="between"/>
        <c:majorUnit val="1000"/>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[IA info.xlsx]Sheet7!PivotTable11</c:name>
    <c:fmtId val="25"/>
  </c:pivotSource>
  <c:chart>
    <c:autoTitleDeleted val="0"/>
    <c:pivotFmts>
      <c:pivotFmt>
        <c:idx val="0"/>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c:f>
              <c:strCache>
                <c:ptCount val="1"/>
                <c:pt idx="0">
                  <c:v> 2017</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Sheet7!$A$4:$A$14</c:f>
              <c:strCache>
                <c:ptCount val="10"/>
                <c:pt idx="0">
                  <c:v>All Other Offenses</c:v>
                </c:pt>
                <c:pt idx="1">
                  <c:v>Bad Checks</c:v>
                </c:pt>
                <c:pt idx="2">
                  <c:v>Curfew/Vagrancy</c:v>
                </c:pt>
                <c:pt idx="3">
                  <c:v>Disorderly Conduct</c:v>
                </c:pt>
                <c:pt idx="4">
                  <c:v>Drunkenness</c:v>
                </c:pt>
                <c:pt idx="5">
                  <c:v>DUI</c:v>
                </c:pt>
                <c:pt idx="6">
                  <c:v>Family Offenses</c:v>
                </c:pt>
                <c:pt idx="7">
                  <c:v>Liquor Law Violations</c:v>
                </c:pt>
                <c:pt idx="8">
                  <c:v>Peeping Tom</c:v>
                </c:pt>
                <c:pt idx="9">
                  <c:v>Trespass</c:v>
                </c:pt>
              </c:strCache>
            </c:strRef>
          </c:cat>
          <c:val>
            <c:numRef>
              <c:f>Sheet7!$B$4:$B$14</c:f>
              <c:numCache>
                <c:formatCode>General</c:formatCode>
                <c:ptCount val="10"/>
                <c:pt idx="0">
                  <c:v>38</c:v>
                </c:pt>
                <c:pt idx="1">
                  <c:v>0</c:v>
                </c:pt>
                <c:pt idx="2">
                  <c:v>0</c:v>
                </c:pt>
                <c:pt idx="3">
                  <c:v>0</c:v>
                </c:pt>
                <c:pt idx="4">
                  <c:v>0</c:v>
                </c:pt>
                <c:pt idx="5">
                  <c:v>68</c:v>
                </c:pt>
                <c:pt idx="6">
                  <c:v>0</c:v>
                </c:pt>
                <c:pt idx="7">
                  <c:v>2</c:v>
                </c:pt>
                <c:pt idx="8">
                  <c:v>0</c:v>
                </c:pt>
                <c:pt idx="9">
                  <c:v>52</c:v>
                </c:pt>
              </c:numCache>
            </c:numRef>
          </c:val>
          <c:extLst>
            <c:ext xmlns:c16="http://schemas.microsoft.com/office/drawing/2014/chart" uri="{C3380CC4-5D6E-409C-BE32-E72D297353CC}">
              <c16:uniqueId val="{00000000-1AF8-4E97-AD7D-78BE2746FCDD}"/>
            </c:ext>
          </c:extLst>
        </c:ser>
        <c:ser>
          <c:idx val="1"/>
          <c:order val="1"/>
          <c:tx>
            <c:strRef>
              <c:f>Sheet7!$C$3</c:f>
              <c:strCache>
                <c:ptCount val="1"/>
                <c:pt idx="0">
                  <c:v> 2018</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Sheet7!$A$4:$A$14</c:f>
              <c:strCache>
                <c:ptCount val="10"/>
                <c:pt idx="0">
                  <c:v>All Other Offenses</c:v>
                </c:pt>
                <c:pt idx="1">
                  <c:v>Bad Checks</c:v>
                </c:pt>
                <c:pt idx="2">
                  <c:v>Curfew/Vagrancy</c:v>
                </c:pt>
                <c:pt idx="3">
                  <c:v>Disorderly Conduct</c:v>
                </c:pt>
                <c:pt idx="4">
                  <c:v>Drunkenness</c:v>
                </c:pt>
                <c:pt idx="5">
                  <c:v>DUI</c:v>
                </c:pt>
                <c:pt idx="6">
                  <c:v>Family Offenses</c:v>
                </c:pt>
                <c:pt idx="7">
                  <c:v>Liquor Law Violations</c:v>
                </c:pt>
                <c:pt idx="8">
                  <c:v>Peeping Tom</c:v>
                </c:pt>
                <c:pt idx="9">
                  <c:v>Trespass</c:v>
                </c:pt>
              </c:strCache>
            </c:strRef>
          </c:cat>
          <c:val>
            <c:numRef>
              <c:f>Sheet7!$C$4:$C$14</c:f>
              <c:numCache>
                <c:formatCode>General</c:formatCode>
                <c:ptCount val="10"/>
                <c:pt idx="0">
                  <c:v>82</c:v>
                </c:pt>
                <c:pt idx="1">
                  <c:v>0</c:v>
                </c:pt>
                <c:pt idx="2">
                  <c:v>10</c:v>
                </c:pt>
                <c:pt idx="3">
                  <c:v>6</c:v>
                </c:pt>
                <c:pt idx="4">
                  <c:v>0</c:v>
                </c:pt>
                <c:pt idx="5">
                  <c:v>54</c:v>
                </c:pt>
                <c:pt idx="6">
                  <c:v>1</c:v>
                </c:pt>
                <c:pt idx="7">
                  <c:v>1</c:v>
                </c:pt>
                <c:pt idx="8">
                  <c:v>0</c:v>
                </c:pt>
                <c:pt idx="9">
                  <c:v>54</c:v>
                </c:pt>
              </c:numCache>
            </c:numRef>
          </c:val>
          <c:extLst>
            <c:ext xmlns:c16="http://schemas.microsoft.com/office/drawing/2014/chart" uri="{C3380CC4-5D6E-409C-BE32-E72D297353CC}">
              <c16:uniqueId val="{00000001-1AF8-4E97-AD7D-78BE2746FCDD}"/>
            </c:ext>
          </c:extLst>
        </c:ser>
        <c:dLbls>
          <c:dLblPos val="outEnd"/>
          <c:showLegendKey val="0"/>
          <c:showVal val="1"/>
          <c:showCatName val="0"/>
          <c:showSerName val="0"/>
          <c:showPercent val="0"/>
          <c:showBubbleSize val="0"/>
        </c:dLbls>
        <c:gapWidth val="100"/>
        <c:overlap val="-24"/>
        <c:axId val="1849407456"/>
        <c:axId val="1849396224"/>
      </c:barChart>
      <c:catAx>
        <c:axId val="1849407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Cambria" panose="02040503050406030204" pitchFamily="18" charset="0"/>
                <a:ea typeface="+mn-ea"/>
                <a:cs typeface="+mn-cs"/>
              </a:defRPr>
            </a:pPr>
            <a:endParaRPr lang="en-US"/>
          </a:p>
        </c:txPr>
        <c:crossAx val="1849396224"/>
        <c:crosses val="autoZero"/>
        <c:auto val="1"/>
        <c:lblAlgn val="ctr"/>
        <c:lblOffset val="100"/>
        <c:noMultiLvlLbl val="0"/>
      </c:catAx>
      <c:valAx>
        <c:axId val="1849396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84940745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50000"/>
                  <a:lumOff val="50000"/>
                </a:schemeClr>
              </a:solidFill>
              <a:latin typeface="Cambria" panose="02040503050406030204" pitchFamily="18"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Sheet2!$B$40</c:f>
              <c:strCache>
                <c:ptCount val="1"/>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73C-4C59-A603-10E735A1DE4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73C-4C59-A603-10E735A1DE4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73C-4C59-A603-10E735A1DE4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73C-4C59-A603-10E735A1DE4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A73C-4C59-A603-10E735A1DE4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A73C-4C59-A603-10E735A1DE40}"/>
              </c:ext>
            </c:extLst>
          </c:dPt>
          <c:dLbls>
            <c:dLbl>
              <c:idx val="0"/>
              <c:layout>
                <c:manualLayout>
                  <c:x val="6.6666666666666666E-2"/>
                  <c:y val="-1.38888888888889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A73C-4C59-A603-10E735A1DE40}"/>
                </c:ext>
              </c:extLst>
            </c:dLbl>
            <c:dLbl>
              <c:idx val="1"/>
              <c:layout>
                <c:manualLayout>
                  <c:x val="0.10277777777777777"/>
                  <c:y val="-1.3888888888888888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A73C-4C59-A603-10E735A1DE40}"/>
                </c:ext>
              </c:extLst>
            </c:dLbl>
            <c:dLbl>
              <c:idx val="5"/>
              <c:layout>
                <c:manualLayout>
                  <c:x val="-3.6111111111111108E-2"/>
                  <c:y val="-4.1666666666666678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B-A73C-4C59-A603-10E735A1DE4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mbria" panose="02040503050406030204" pitchFamily="18" charset="0"/>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Sheet2!$A$41:$A$46</c:f>
              <c:strCache>
                <c:ptCount val="6"/>
                <c:pt idx="0">
                  <c:v>Depressants</c:v>
                </c:pt>
                <c:pt idx="1">
                  <c:v>Opiates</c:v>
                </c:pt>
                <c:pt idx="2">
                  <c:v>Stimulants</c:v>
                </c:pt>
                <c:pt idx="3">
                  <c:v>Marijuana</c:v>
                </c:pt>
                <c:pt idx="4">
                  <c:v>Heroin</c:v>
                </c:pt>
                <c:pt idx="5">
                  <c:v>Other Drugs</c:v>
                </c:pt>
              </c:strCache>
            </c:strRef>
          </c:cat>
          <c:val>
            <c:numRef>
              <c:f>Sheet2!$B$41:$B$46</c:f>
              <c:numCache>
                <c:formatCode>0%</c:formatCode>
                <c:ptCount val="6"/>
                <c:pt idx="0">
                  <c:v>0.01</c:v>
                </c:pt>
                <c:pt idx="1">
                  <c:v>0.12</c:v>
                </c:pt>
                <c:pt idx="2">
                  <c:v>0.5</c:v>
                </c:pt>
                <c:pt idx="3">
                  <c:v>0.04</c:v>
                </c:pt>
                <c:pt idx="4">
                  <c:v>0.31</c:v>
                </c:pt>
                <c:pt idx="5">
                  <c:v>0.02</c:v>
                </c:pt>
              </c:numCache>
            </c:numRef>
          </c:val>
          <c:extLst>
            <c:ext xmlns:c16="http://schemas.microsoft.com/office/drawing/2014/chart" uri="{C3380CC4-5D6E-409C-BE32-E72D297353CC}">
              <c16:uniqueId val="{0000000C-A73C-4C59-A603-10E735A1DE40}"/>
            </c:ext>
          </c:extLst>
        </c:ser>
        <c:dLbls>
          <c:dLblPos val="outEnd"/>
          <c:showLegendKey val="0"/>
          <c:showVal val="0"/>
          <c:showCatName val="1"/>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rgbClr val="5E8AB4"/>
            </a:solidFill>
            <a:ln>
              <a:solidFill>
                <a:srgbClr val="5E8AB4"/>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Cambria" panose="020405030504060302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Sheet4!$A$1:$A$4</c:f>
              <c:strCache>
                <c:ptCount val="4"/>
                <c:pt idx="0">
                  <c:v>Other</c:v>
                </c:pt>
                <c:pt idx="1">
                  <c:v>Not Known</c:v>
                </c:pt>
                <c:pt idx="2">
                  <c:v>Outside Family</c:v>
                </c:pt>
                <c:pt idx="3">
                  <c:v>Within Family</c:v>
                </c:pt>
              </c:strCache>
            </c:strRef>
          </c:cat>
          <c:val>
            <c:numRef>
              <c:f>Sheet4!$B$1:$B$4</c:f>
              <c:numCache>
                <c:formatCode>General</c:formatCode>
                <c:ptCount val="4"/>
                <c:pt idx="0">
                  <c:v>0</c:v>
                </c:pt>
                <c:pt idx="1">
                  <c:v>98</c:v>
                </c:pt>
                <c:pt idx="2">
                  <c:v>197</c:v>
                </c:pt>
                <c:pt idx="3">
                  <c:v>73</c:v>
                </c:pt>
              </c:numCache>
            </c:numRef>
          </c:val>
          <c:extLst>
            <c:ext xmlns:c16="http://schemas.microsoft.com/office/drawing/2014/chart" uri="{C3380CC4-5D6E-409C-BE32-E72D297353CC}">
              <c16:uniqueId val="{00000000-F5A1-499B-B71F-6CA083544331}"/>
            </c:ext>
          </c:extLst>
        </c:ser>
        <c:dLbls>
          <c:dLblPos val="inEnd"/>
          <c:showLegendKey val="0"/>
          <c:showVal val="1"/>
          <c:showCatName val="0"/>
          <c:showSerName val="0"/>
          <c:showPercent val="0"/>
          <c:showBubbleSize val="0"/>
        </c:dLbls>
        <c:gapWidth val="182"/>
        <c:axId val="1428363840"/>
        <c:axId val="1428371744"/>
      </c:barChart>
      <c:catAx>
        <c:axId val="14283638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28371744"/>
        <c:crosses val="autoZero"/>
        <c:auto val="1"/>
        <c:lblAlgn val="ctr"/>
        <c:lblOffset val="100"/>
        <c:noMultiLvlLbl val="0"/>
      </c:catAx>
      <c:valAx>
        <c:axId val="1428371744"/>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28363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[Sergeant Spreadsheet.xlsx]Table 1!PivotTable13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1" dirty="0" smtClean="0">
                <a:latin typeface="Cambria" panose="02040503050406030204" pitchFamily="18" charset="0"/>
                <a:ea typeface="Cambria" panose="02040503050406030204" pitchFamily="18" charset="0"/>
              </a:rPr>
              <a:t>Strengths</a:t>
            </a:r>
            <a:endParaRPr lang="en-US" sz="2400" b="1" dirty="0">
              <a:latin typeface="Cambria" panose="02040503050406030204" pitchFamily="18" charset="0"/>
              <a:ea typeface="Cambria" panose="02040503050406030204" pitchFamily="18" charset="0"/>
            </a:endParaRPr>
          </a:p>
        </c:rich>
      </c:tx>
      <c:layout>
        <c:manualLayout>
          <c:xMode val="edge"/>
          <c:yMode val="edge"/>
          <c:x val="0.42988895194169857"/>
          <c:y val="4.197826579248172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
        <c:idx val="54"/>
        <c:spPr>
          <a:solidFill>
            <a:schemeClr val="accent1"/>
          </a:solidFill>
          <a:ln>
            <a:noFill/>
          </a:ln>
          <a:effectLst/>
        </c:spPr>
        <c:marker>
          <c:symbol val="none"/>
        </c:marker>
      </c:pivotFmt>
      <c:pivotFmt>
        <c:idx val="55"/>
        <c:spPr>
          <a:solidFill>
            <a:schemeClr val="accent1"/>
          </a:solidFill>
          <a:ln>
            <a:noFill/>
          </a:ln>
          <a:effectLst/>
        </c:spPr>
        <c:marker>
          <c:symbol val="none"/>
        </c:marker>
      </c:pivotFmt>
      <c:pivotFmt>
        <c:idx val="56"/>
        <c:spPr>
          <a:solidFill>
            <a:schemeClr val="accent1"/>
          </a:solidFill>
          <a:ln>
            <a:noFill/>
          </a:ln>
          <a:effectLst/>
        </c:spPr>
        <c:marker>
          <c:symbol val="none"/>
        </c:marker>
      </c:pivotFmt>
      <c:pivotFmt>
        <c:idx val="57"/>
        <c:spPr>
          <a:solidFill>
            <a:schemeClr val="accent1"/>
          </a:solidFill>
          <a:ln>
            <a:noFill/>
          </a:ln>
          <a:effectLst/>
        </c:spPr>
        <c:marker>
          <c:symbol val="none"/>
        </c:marker>
      </c:pivotFmt>
      <c:pivotFmt>
        <c:idx val="58"/>
        <c:spPr>
          <a:solidFill>
            <a:schemeClr val="accent1"/>
          </a:solidFill>
          <a:ln>
            <a:noFill/>
          </a:ln>
          <a:effectLst/>
        </c:spPr>
        <c:marker>
          <c:symbol val="none"/>
        </c:marker>
      </c:pivotFmt>
      <c:pivotFmt>
        <c:idx val="59"/>
        <c:spPr>
          <a:solidFill>
            <a:schemeClr val="accent1"/>
          </a:solidFill>
          <a:ln>
            <a:noFill/>
          </a:ln>
          <a:effectLst/>
        </c:spPr>
        <c:marker>
          <c:symbol val="none"/>
        </c:marker>
      </c:pivotFmt>
      <c:pivotFmt>
        <c:idx val="60"/>
        <c:spPr>
          <a:solidFill>
            <a:schemeClr val="accent1"/>
          </a:solidFill>
          <a:ln>
            <a:noFill/>
          </a:ln>
          <a:effectLst/>
        </c:spPr>
        <c:marker>
          <c:symbol val="none"/>
        </c:marker>
      </c:pivotFmt>
      <c:pivotFmt>
        <c:idx val="61"/>
        <c:spPr>
          <a:solidFill>
            <a:schemeClr val="accent1"/>
          </a:solidFill>
          <a:ln>
            <a:noFill/>
          </a:ln>
          <a:effectLst/>
        </c:spPr>
        <c:marker>
          <c:symbol val="none"/>
        </c:marker>
      </c:pivotFmt>
      <c:pivotFmt>
        <c:idx val="62"/>
        <c:spPr>
          <a:solidFill>
            <a:schemeClr val="accent1"/>
          </a:solidFill>
          <a:ln>
            <a:noFill/>
          </a:ln>
          <a:effectLst/>
        </c:spPr>
        <c:marker>
          <c:symbol val="none"/>
        </c:marker>
      </c:pivotFmt>
      <c:pivotFmt>
        <c:idx val="63"/>
        <c:spPr>
          <a:solidFill>
            <a:schemeClr val="accent1"/>
          </a:solidFill>
          <a:ln>
            <a:noFill/>
          </a:ln>
          <a:effectLst/>
        </c:spPr>
        <c:marker>
          <c:symbol val="none"/>
        </c:marker>
      </c:pivotFmt>
      <c:pivotFmt>
        <c:idx val="64"/>
        <c:spPr>
          <a:solidFill>
            <a:schemeClr val="accent1"/>
          </a:solidFill>
          <a:ln>
            <a:noFill/>
          </a:ln>
          <a:effectLst/>
        </c:spPr>
        <c:marker>
          <c:symbol val="none"/>
        </c:marker>
      </c:pivotFmt>
      <c:pivotFmt>
        <c:idx val="65"/>
        <c:spPr>
          <a:solidFill>
            <a:schemeClr val="accent1"/>
          </a:solidFill>
          <a:ln>
            <a:noFill/>
          </a:ln>
          <a:effectLst/>
        </c:spPr>
        <c:marker>
          <c:symbol val="none"/>
        </c:marker>
      </c:pivotFmt>
      <c:pivotFmt>
        <c:idx val="66"/>
        <c:spPr>
          <a:solidFill>
            <a:schemeClr val="accent1"/>
          </a:solidFill>
          <a:ln>
            <a:noFill/>
          </a:ln>
          <a:effectLst/>
        </c:spPr>
        <c:marker>
          <c:symbol val="none"/>
        </c:marker>
      </c:pivotFmt>
      <c:pivotFmt>
        <c:idx val="67"/>
        <c:spPr>
          <a:solidFill>
            <a:schemeClr val="accent1"/>
          </a:solidFill>
          <a:ln>
            <a:noFill/>
          </a:ln>
          <a:effectLst/>
        </c:spPr>
        <c:marker>
          <c:symbol val="none"/>
        </c:marker>
      </c:pivotFmt>
      <c:pivotFmt>
        <c:idx val="68"/>
        <c:spPr>
          <a:solidFill>
            <a:schemeClr val="accent1"/>
          </a:solidFill>
          <a:ln>
            <a:noFill/>
          </a:ln>
          <a:effectLst/>
        </c:spPr>
        <c:marker>
          <c:symbol val="none"/>
        </c:marker>
      </c:pivotFmt>
      <c:pivotFmt>
        <c:idx val="69"/>
        <c:spPr>
          <a:solidFill>
            <a:schemeClr val="accent1"/>
          </a:solidFill>
          <a:ln>
            <a:noFill/>
          </a:ln>
          <a:effectLst/>
        </c:spPr>
        <c:marker>
          <c:symbol val="none"/>
        </c:marker>
      </c:pivotFmt>
      <c:pivotFmt>
        <c:idx val="70"/>
        <c:spPr>
          <a:solidFill>
            <a:schemeClr val="accent1"/>
          </a:solidFill>
          <a:ln>
            <a:noFill/>
          </a:ln>
          <a:effectLst/>
        </c:spPr>
        <c:marker>
          <c:symbol val="none"/>
        </c:marker>
      </c:pivotFmt>
      <c:pivotFmt>
        <c:idx val="71"/>
        <c:spPr>
          <a:solidFill>
            <a:schemeClr val="accent1"/>
          </a:solidFill>
          <a:ln>
            <a:noFill/>
          </a:ln>
          <a:effectLst/>
        </c:spPr>
        <c:marker>
          <c:symbol val="none"/>
        </c:marker>
      </c:pivotFmt>
      <c:pivotFmt>
        <c:idx val="72"/>
        <c:spPr>
          <a:solidFill>
            <a:schemeClr val="accent1"/>
          </a:solidFill>
          <a:ln>
            <a:noFill/>
          </a:ln>
          <a:effectLst/>
        </c:spPr>
        <c:marker>
          <c:symbol val="none"/>
        </c:marker>
      </c:pivotFmt>
      <c:pivotFmt>
        <c:idx val="73"/>
        <c:spPr>
          <a:solidFill>
            <a:schemeClr val="accent1"/>
          </a:solidFill>
          <a:ln>
            <a:noFill/>
          </a:ln>
          <a:effectLst/>
        </c:spPr>
        <c:marker>
          <c:symbol val="none"/>
        </c:marker>
      </c:pivotFmt>
      <c:pivotFmt>
        <c:idx val="74"/>
        <c:spPr>
          <a:solidFill>
            <a:schemeClr val="accent1"/>
          </a:solidFill>
          <a:ln>
            <a:noFill/>
          </a:ln>
          <a:effectLst/>
        </c:spPr>
        <c:marker>
          <c:symbol val="none"/>
        </c:marker>
      </c:pivotFmt>
      <c:pivotFmt>
        <c:idx val="75"/>
        <c:spPr>
          <a:solidFill>
            <a:schemeClr val="accent1"/>
          </a:solidFill>
          <a:ln>
            <a:noFill/>
          </a:ln>
          <a:effectLst/>
        </c:spPr>
        <c:marker>
          <c:symbol val="none"/>
        </c:marker>
      </c:pivotFmt>
      <c:pivotFmt>
        <c:idx val="76"/>
        <c:spPr>
          <a:solidFill>
            <a:schemeClr val="accent1"/>
          </a:solidFill>
          <a:ln>
            <a:noFill/>
          </a:ln>
          <a:effectLst/>
        </c:spPr>
        <c:marker>
          <c:symbol val="none"/>
        </c:marker>
      </c:pivotFmt>
      <c:pivotFmt>
        <c:idx val="77"/>
        <c:spPr>
          <a:solidFill>
            <a:schemeClr val="accent1"/>
          </a:solidFill>
          <a:ln>
            <a:noFill/>
          </a:ln>
          <a:effectLst/>
        </c:spPr>
        <c:marker>
          <c:symbol val="none"/>
        </c:marker>
      </c:pivotFmt>
      <c:pivotFmt>
        <c:idx val="78"/>
        <c:spPr>
          <a:solidFill>
            <a:schemeClr val="accent1"/>
          </a:solidFill>
          <a:ln>
            <a:noFill/>
          </a:ln>
          <a:effectLst/>
        </c:spPr>
        <c:marker>
          <c:symbol val="none"/>
        </c:marker>
      </c:pivotFmt>
      <c:pivotFmt>
        <c:idx val="79"/>
        <c:spPr>
          <a:solidFill>
            <a:schemeClr val="accent1"/>
          </a:solidFill>
          <a:ln>
            <a:noFill/>
          </a:ln>
          <a:effectLst/>
        </c:spPr>
        <c:marker>
          <c:symbol val="none"/>
        </c:marker>
      </c:pivotFmt>
      <c:pivotFmt>
        <c:idx val="80"/>
        <c:spPr>
          <a:solidFill>
            <a:schemeClr val="accent1"/>
          </a:solidFill>
          <a:ln>
            <a:noFill/>
          </a:ln>
          <a:effectLst/>
        </c:spPr>
        <c:marker>
          <c:symbol val="none"/>
        </c:marker>
      </c:pivotFmt>
      <c:pivotFmt>
        <c:idx val="81"/>
        <c:spPr>
          <a:solidFill>
            <a:schemeClr val="accent1"/>
          </a:solidFill>
          <a:ln>
            <a:noFill/>
          </a:ln>
          <a:effectLst/>
        </c:spPr>
        <c:marker>
          <c:symbol val="none"/>
        </c:marker>
      </c:pivotFmt>
      <c:pivotFmt>
        <c:idx val="82"/>
        <c:spPr>
          <a:solidFill>
            <a:schemeClr val="accent1"/>
          </a:solidFill>
          <a:ln>
            <a:noFill/>
          </a:ln>
          <a:effectLst/>
        </c:spPr>
        <c:marker>
          <c:symbol val="none"/>
        </c:marker>
      </c:pivotFmt>
      <c:pivotFmt>
        <c:idx val="83"/>
        <c:spPr>
          <a:solidFill>
            <a:schemeClr val="accent1"/>
          </a:solidFill>
          <a:ln>
            <a:noFill/>
          </a:ln>
          <a:effectLst/>
        </c:spPr>
        <c:marker>
          <c:symbol val="none"/>
        </c:marker>
      </c:pivotFmt>
      <c:pivotFmt>
        <c:idx val="84"/>
        <c:spPr>
          <a:solidFill>
            <a:schemeClr val="accent1"/>
          </a:solidFill>
          <a:ln>
            <a:noFill/>
          </a:ln>
          <a:effectLst/>
        </c:spPr>
        <c:marker>
          <c:symbol val="none"/>
        </c:marker>
      </c:pivotFmt>
      <c:pivotFmt>
        <c:idx val="85"/>
        <c:spPr>
          <a:solidFill>
            <a:schemeClr val="accent1"/>
          </a:solidFill>
          <a:ln>
            <a:noFill/>
          </a:ln>
          <a:effectLst/>
        </c:spPr>
        <c:marker>
          <c:symbol val="none"/>
        </c:marker>
      </c:pivotFmt>
      <c:pivotFmt>
        <c:idx val="86"/>
        <c:spPr>
          <a:solidFill>
            <a:schemeClr val="accent1"/>
          </a:solidFill>
          <a:ln>
            <a:noFill/>
          </a:ln>
          <a:effectLst/>
        </c:spPr>
        <c:marker>
          <c:symbol val="none"/>
        </c:marker>
      </c:pivotFmt>
      <c:pivotFmt>
        <c:idx val="87"/>
        <c:spPr>
          <a:solidFill>
            <a:schemeClr val="accent1"/>
          </a:solidFill>
          <a:ln>
            <a:noFill/>
          </a:ln>
          <a:effectLst/>
        </c:spPr>
        <c:marker>
          <c:symbol val="none"/>
        </c:marker>
      </c:pivotFmt>
      <c:pivotFmt>
        <c:idx val="88"/>
        <c:spPr>
          <a:solidFill>
            <a:schemeClr val="accent1"/>
          </a:solidFill>
          <a:ln>
            <a:noFill/>
          </a:ln>
          <a:effectLst/>
        </c:spPr>
        <c:marker>
          <c:symbol val="none"/>
        </c:marker>
      </c:pivotFmt>
      <c:pivotFmt>
        <c:idx val="89"/>
        <c:spPr>
          <a:solidFill>
            <a:schemeClr val="accent1"/>
          </a:solidFill>
          <a:ln>
            <a:noFill/>
          </a:ln>
          <a:effectLst/>
        </c:spPr>
        <c:marker>
          <c:symbol val="none"/>
        </c:marker>
      </c:pivotFmt>
      <c:pivotFmt>
        <c:idx val="90"/>
        <c:spPr>
          <a:solidFill>
            <a:schemeClr val="accent1"/>
          </a:solidFill>
          <a:ln>
            <a:noFill/>
          </a:ln>
          <a:effectLst/>
        </c:spPr>
        <c:marker>
          <c:symbol val="none"/>
        </c:marker>
      </c:pivotFmt>
      <c:pivotFmt>
        <c:idx val="91"/>
        <c:spPr>
          <a:solidFill>
            <a:schemeClr val="accent1"/>
          </a:solidFill>
          <a:ln>
            <a:noFill/>
          </a:ln>
          <a:effectLst/>
        </c:spPr>
        <c:marker>
          <c:symbol val="none"/>
        </c:marker>
      </c:pivotFmt>
      <c:pivotFmt>
        <c:idx val="92"/>
        <c:spPr>
          <a:solidFill>
            <a:schemeClr val="accent1"/>
          </a:solidFill>
          <a:ln>
            <a:noFill/>
          </a:ln>
          <a:effectLst/>
        </c:spPr>
        <c:marker>
          <c:symbol val="none"/>
        </c:marker>
      </c:pivotFmt>
      <c:pivotFmt>
        <c:idx val="93"/>
        <c:spPr>
          <a:solidFill>
            <a:schemeClr val="accent1"/>
          </a:solidFill>
          <a:ln>
            <a:noFill/>
          </a:ln>
          <a:effectLst/>
        </c:spPr>
        <c:marker>
          <c:symbol val="none"/>
        </c:marker>
      </c:pivotFmt>
      <c:pivotFmt>
        <c:idx val="94"/>
        <c:spPr>
          <a:solidFill>
            <a:schemeClr val="accent1"/>
          </a:solidFill>
          <a:ln>
            <a:noFill/>
          </a:ln>
          <a:effectLst/>
        </c:spPr>
        <c:marker>
          <c:symbol val="none"/>
        </c:marker>
      </c:pivotFmt>
      <c:pivotFmt>
        <c:idx val="95"/>
        <c:spPr>
          <a:solidFill>
            <a:schemeClr val="accent1"/>
          </a:solidFill>
          <a:ln>
            <a:noFill/>
          </a:ln>
          <a:effectLst/>
        </c:spPr>
        <c:marker>
          <c:symbol val="none"/>
        </c:marker>
      </c:pivotFmt>
      <c:pivotFmt>
        <c:idx val="96"/>
        <c:spPr>
          <a:solidFill>
            <a:schemeClr val="accent1"/>
          </a:solidFill>
          <a:ln>
            <a:noFill/>
          </a:ln>
          <a:effectLst/>
        </c:spPr>
        <c:marker>
          <c:symbol val="none"/>
        </c:marker>
      </c:pivotFmt>
      <c:pivotFmt>
        <c:idx val="97"/>
        <c:spPr>
          <a:solidFill>
            <a:schemeClr val="accent1"/>
          </a:solidFill>
          <a:ln>
            <a:noFill/>
          </a:ln>
          <a:effectLst/>
        </c:spPr>
        <c:marker>
          <c:symbol val="none"/>
        </c:marker>
      </c:pivotFmt>
      <c:pivotFmt>
        <c:idx val="98"/>
        <c:spPr>
          <a:solidFill>
            <a:schemeClr val="accent1"/>
          </a:solidFill>
          <a:ln>
            <a:noFill/>
          </a:ln>
          <a:effectLst/>
        </c:spPr>
        <c:marker>
          <c:symbol val="none"/>
        </c:marker>
      </c:pivotFmt>
      <c:pivotFmt>
        <c:idx val="99"/>
        <c:spPr>
          <a:solidFill>
            <a:schemeClr val="accent1"/>
          </a:solidFill>
          <a:ln>
            <a:noFill/>
          </a:ln>
          <a:effectLst/>
        </c:spPr>
        <c:marker>
          <c:symbol val="none"/>
        </c:marker>
      </c:pivotFmt>
      <c:pivotFmt>
        <c:idx val="100"/>
        <c:spPr>
          <a:solidFill>
            <a:schemeClr val="accent1"/>
          </a:solidFill>
          <a:ln>
            <a:noFill/>
          </a:ln>
          <a:effectLst/>
        </c:spPr>
        <c:marker>
          <c:symbol val="none"/>
        </c:marker>
      </c:pivotFmt>
      <c:pivotFmt>
        <c:idx val="101"/>
        <c:spPr>
          <a:solidFill>
            <a:schemeClr val="accent1"/>
          </a:solidFill>
          <a:ln>
            <a:noFill/>
          </a:ln>
          <a:effectLst/>
        </c:spPr>
        <c:marker>
          <c:symbol val="none"/>
        </c:marker>
      </c:pivotFmt>
      <c:pivotFmt>
        <c:idx val="102"/>
        <c:spPr>
          <a:solidFill>
            <a:schemeClr val="accent1"/>
          </a:solidFill>
          <a:ln>
            <a:noFill/>
          </a:ln>
          <a:effectLst/>
        </c:spPr>
        <c:marker>
          <c:symbol val="none"/>
        </c:marker>
      </c:pivotFmt>
      <c:pivotFmt>
        <c:idx val="103"/>
        <c:spPr>
          <a:solidFill>
            <a:schemeClr val="accent1"/>
          </a:solidFill>
          <a:ln>
            <a:noFill/>
          </a:ln>
          <a:effectLst/>
        </c:spPr>
        <c:marker>
          <c:symbol val="none"/>
        </c:marker>
      </c:pivotFmt>
      <c:pivotFmt>
        <c:idx val="104"/>
        <c:spPr>
          <a:solidFill>
            <a:schemeClr val="accent1"/>
          </a:solidFill>
          <a:ln>
            <a:noFill/>
          </a:ln>
          <a:effectLst/>
        </c:spPr>
        <c:marker>
          <c:symbol val="none"/>
        </c:marker>
      </c:pivotFmt>
      <c:pivotFmt>
        <c:idx val="105"/>
        <c:spPr>
          <a:solidFill>
            <a:schemeClr val="accent1"/>
          </a:solidFill>
          <a:ln>
            <a:noFill/>
          </a:ln>
          <a:effectLst/>
        </c:spPr>
        <c:marker>
          <c:symbol val="none"/>
        </c:marker>
      </c:pivotFmt>
      <c:pivotFmt>
        <c:idx val="106"/>
        <c:spPr>
          <a:solidFill>
            <a:schemeClr val="accent1"/>
          </a:solidFill>
          <a:ln>
            <a:noFill/>
          </a:ln>
          <a:effectLst/>
        </c:spPr>
        <c:marker>
          <c:symbol val="none"/>
        </c:marker>
      </c:pivotFmt>
      <c:pivotFmt>
        <c:idx val="107"/>
        <c:spPr>
          <a:solidFill>
            <a:schemeClr val="accent1"/>
          </a:solidFill>
          <a:ln>
            <a:noFill/>
          </a:ln>
          <a:effectLst/>
        </c:spPr>
        <c:marker>
          <c:symbol val="none"/>
        </c:marker>
      </c:pivotFmt>
      <c:pivotFmt>
        <c:idx val="108"/>
        <c:spPr>
          <a:solidFill>
            <a:schemeClr val="accent1"/>
          </a:solidFill>
          <a:ln>
            <a:noFill/>
          </a:ln>
          <a:effectLst/>
        </c:spPr>
        <c:marker>
          <c:symbol val="none"/>
        </c:marker>
      </c:pivotFmt>
      <c:pivotFmt>
        <c:idx val="109"/>
        <c:spPr>
          <a:solidFill>
            <a:schemeClr val="accent1"/>
          </a:solidFill>
          <a:ln>
            <a:noFill/>
          </a:ln>
          <a:effectLst/>
        </c:spPr>
        <c:marker>
          <c:symbol val="none"/>
        </c:marker>
      </c:pivotFmt>
      <c:pivotFmt>
        <c:idx val="110"/>
        <c:spPr>
          <a:solidFill>
            <a:schemeClr val="accent1"/>
          </a:solidFill>
          <a:ln>
            <a:noFill/>
          </a:ln>
          <a:effectLst/>
        </c:spPr>
        <c:marker>
          <c:symbol val="none"/>
        </c:marker>
      </c:pivotFmt>
      <c:pivotFmt>
        <c:idx val="111"/>
        <c:spPr>
          <a:solidFill>
            <a:schemeClr val="accent1"/>
          </a:solidFill>
          <a:ln>
            <a:noFill/>
          </a:ln>
          <a:effectLst/>
        </c:spPr>
        <c:marker>
          <c:symbol val="none"/>
        </c:marker>
      </c:pivotFmt>
      <c:pivotFmt>
        <c:idx val="112"/>
        <c:spPr>
          <a:solidFill>
            <a:schemeClr val="accent1"/>
          </a:solidFill>
          <a:ln>
            <a:noFill/>
          </a:ln>
          <a:effectLst/>
        </c:spPr>
        <c:marker>
          <c:symbol val="none"/>
        </c:marker>
      </c:pivotFmt>
      <c:pivotFmt>
        <c:idx val="113"/>
        <c:spPr>
          <a:solidFill>
            <a:schemeClr val="accent1"/>
          </a:solidFill>
          <a:ln>
            <a:noFill/>
          </a:ln>
          <a:effectLst/>
        </c:spPr>
        <c:marker>
          <c:symbol val="none"/>
        </c:marker>
      </c:pivotFmt>
      <c:pivotFmt>
        <c:idx val="114"/>
        <c:spPr>
          <a:solidFill>
            <a:schemeClr val="accent1"/>
          </a:solidFill>
          <a:ln>
            <a:noFill/>
          </a:ln>
          <a:effectLst/>
        </c:spPr>
        <c:marker>
          <c:symbol val="none"/>
        </c:marker>
      </c:pivotFmt>
      <c:pivotFmt>
        <c:idx val="115"/>
        <c:spPr>
          <a:solidFill>
            <a:schemeClr val="accent1"/>
          </a:solidFill>
          <a:ln>
            <a:noFill/>
          </a:ln>
          <a:effectLst/>
        </c:spPr>
        <c:marker>
          <c:symbol val="none"/>
        </c:marker>
      </c:pivotFmt>
      <c:pivotFmt>
        <c:idx val="116"/>
        <c:spPr>
          <a:solidFill>
            <a:schemeClr val="accent1"/>
          </a:solidFill>
          <a:ln>
            <a:noFill/>
          </a:ln>
          <a:effectLst/>
        </c:spPr>
        <c:marker>
          <c:symbol val="none"/>
        </c:marker>
      </c:pivotFmt>
      <c:pivotFmt>
        <c:idx val="117"/>
        <c:spPr>
          <a:solidFill>
            <a:schemeClr val="accent1"/>
          </a:solidFill>
          <a:ln>
            <a:noFill/>
          </a:ln>
          <a:effectLst/>
        </c:spPr>
        <c:marker>
          <c:symbol val="none"/>
        </c:marker>
      </c:pivotFmt>
      <c:pivotFmt>
        <c:idx val="118"/>
        <c:spPr>
          <a:solidFill>
            <a:schemeClr val="accent1"/>
          </a:solidFill>
          <a:ln>
            <a:noFill/>
          </a:ln>
          <a:effectLst/>
        </c:spPr>
        <c:marker>
          <c:symbol val="none"/>
        </c:marker>
      </c:pivotFmt>
      <c:pivotFmt>
        <c:idx val="119"/>
        <c:spPr>
          <a:solidFill>
            <a:schemeClr val="accent1"/>
          </a:solidFill>
          <a:ln>
            <a:noFill/>
          </a:ln>
          <a:effectLst/>
        </c:spPr>
        <c:marker>
          <c:symbol val="none"/>
        </c:marker>
      </c:pivotFmt>
      <c:pivotFmt>
        <c:idx val="120"/>
        <c:spPr>
          <a:solidFill>
            <a:schemeClr val="accent1"/>
          </a:solidFill>
          <a:ln>
            <a:noFill/>
          </a:ln>
          <a:effectLst/>
        </c:spPr>
        <c:marker>
          <c:symbol val="none"/>
        </c:marker>
      </c:pivotFmt>
      <c:pivotFmt>
        <c:idx val="121"/>
        <c:spPr>
          <a:solidFill>
            <a:schemeClr val="accent1"/>
          </a:solidFill>
          <a:ln>
            <a:noFill/>
          </a:ln>
          <a:effectLst/>
        </c:spPr>
        <c:marker>
          <c:symbol val="none"/>
        </c:marker>
      </c:pivotFmt>
    </c:pivotFmts>
    <c:plotArea>
      <c:layout/>
      <c:barChart>
        <c:barDir val="col"/>
        <c:grouping val="stacked"/>
        <c:varyColors val="0"/>
        <c:ser>
          <c:idx val="0"/>
          <c:order val="0"/>
          <c:tx>
            <c:strRef>
              <c:f>'Table 1'!$B$4:$B$5</c:f>
              <c:strCache>
                <c:ptCount val="1"/>
                <c:pt idx="0">
                  <c:v>Chief</c:v>
                </c:pt>
              </c:strCache>
            </c:strRef>
          </c:tx>
          <c:spPr>
            <a:solidFill>
              <a:schemeClr val="accent1"/>
            </a:solidFill>
            <a:ln>
              <a:noFill/>
            </a:ln>
            <a:effectLst/>
          </c:spPr>
          <c:invertIfNegative val="0"/>
          <c:cat>
            <c:strRef>
              <c:f>'Table 1'!$A$6:$A$27</c:f>
              <c:strCache>
                <c:ptCount val="22"/>
                <c:pt idx="0">
                  <c:v>Responsibility</c:v>
                </c:pt>
                <c:pt idx="1">
                  <c:v>Belief</c:v>
                </c:pt>
                <c:pt idx="2">
                  <c:v>Relator</c:v>
                </c:pt>
                <c:pt idx="3">
                  <c:v>Restorative</c:v>
                </c:pt>
                <c:pt idx="4">
                  <c:v>Context</c:v>
                </c:pt>
                <c:pt idx="5">
                  <c:v>Achiever</c:v>
                </c:pt>
                <c:pt idx="6">
                  <c:v>Deliberative</c:v>
                </c:pt>
                <c:pt idx="7">
                  <c:v>Harmony</c:v>
                </c:pt>
                <c:pt idx="8">
                  <c:v>Arranger</c:v>
                </c:pt>
                <c:pt idx="9">
                  <c:v>Developer</c:v>
                </c:pt>
                <c:pt idx="10">
                  <c:v>Individualization</c:v>
                </c:pt>
                <c:pt idx="11">
                  <c:v>Strategic</c:v>
                </c:pt>
                <c:pt idx="12">
                  <c:v>Empathy</c:v>
                </c:pt>
                <c:pt idx="13">
                  <c:v>Communication</c:v>
                </c:pt>
                <c:pt idx="14">
                  <c:v>Discipline</c:v>
                </c:pt>
                <c:pt idx="15">
                  <c:v>Connectedness</c:v>
                </c:pt>
                <c:pt idx="16">
                  <c:v>Woo</c:v>
                </c:pt>
                <c:pt idx="17">
                  <c:v>Self Assurance</c:v>
                </c:pt>
                <c:pt idx="18">
                  <c:v>Intellection</c:v>
                </c:pt>
                <c:pt idx="19">
                  <c:v>Futuristic</c:v>
                </c:pt>
                <c:pt idx="20">
                  <c:v>Learner</c:v>
                </c:pt>
                <c:pt idx="21">
                  <c:v>Focus</c:v>
                </c:pt>
              </c:strCache>
            </c:strRef>
          </c:cat>
          <c:val>
            <c:numRef>
              <c:f>'Table 1'!$B$6:$B$27</c:f>
              <c:numCache>
                <c:formatCode>General</c:formatCode>
                <c:ptCount val="22"/>
                <c:pt idx="0">
                  <c:v>1</c:v>
                </c:pt>
                <c:pt idx="2">
                  <c:v>1</c:v>
                </c:pt>
                <c:pt idx="3">
                  <c:v>1</c:v>
                </c:pt>
                <c:pt idx="4">
                  <c:v>1</c:v>
                </c:pt>
                <c:pt idx="6">
                  <c:v>1</c:v>
                </c:pt>
              </c:numCache>
            </c:numRef>
          </c:val>
          <c:extLst>
            <c:ext xmlns:c16="http://schemas.microsoft.com/office/drawing/2014/chart" uri="{C3380CC4-5D6E-409C-BE32-E72D297353CC}">
              <c16:uniqueId val="{00000000-8815-4015-BD59-0F20916E6B7B}"/>
            </c:ext>
          </c:extLst>
        </c:ser>
        <c:ser>
          <c:idx val="1"/>
          <c:order val="1"/>
          <c:tx>
            <c:strRef>
              <c:f>'Table 1'!$C$4:$C$5</c:f>
              <c:strCache>
                <c:ptCount val="1"/>
                <c:pt idx="0">
                  <c:v>Edwards</c:v>
                </c:pt>
              </c:strCache>
            </c:strRef>
          </c:tx>
          <c:spPr>
            <a:solidFill>
              <a:schemeClr val="accent2"/>
            </a:solidFill>
            <a:ln>
              <a:noFill/>
            </a:ln>
            <a:effectLst/>
          </c:spPr>
          <c:invertIfNegative val="0"/>
          <c:cat>
            <c:strRef>
              <c:f>'Table 1'!$A$6:$A$27</c:f>
              <c:strCache>
                <c:ptCount val="22"/>
                <c:pt idx="0">
                  <c:v>Responsibility</c:v>
                </c:pt>
                <c:pt idx="1">
                  <c:v>Belief</c:v>
                </c:pt>
                <c:pt idx="2">
                  <c:v>Relator</c:v>
                </c:pt>
                <c:pt idx="3">
                  <c:v>Restorative</c:v>
                </c:pt>
                <c:pt idx="4">
                  <c:v>Context</c:v>
                </c:pt>
                <c:pt idx="5">
                  <c:v>Achiever</c:v>
                </c:pt>
                <c:pt idx="6">
                  <c:v>Deliberative</c:v>
                </c:pt>
                <c:pt idx="7">
                  <c:v>Harmony</c:v>
                </c:pt>
                <c:pt idx="8">
                  <c:v>Arranger</c:v>
                </c:pt>
                <c:pt idx="9">
                  <c:v>Developer</c:v>
                </c:pt>
                <c:pt idx="10">
                  <c:v>Individualization</c:v>
                </c:pt>
                <c:pt idx="11">
                  <c:v>Strategic</c:v>
                </c:pt>
                <c:pt idx="12">
                  <c:v>Empathy</c:v>
                </c:pt>
                <c:pt idx="13">
                  <c:v>Communication</c:v>
                </c:pt>
                <c:pt idx="14">
                  <c:v>Discipline</c:v>
                </c:pt>
                <c:pt idx="15">
                  <c:v>Connectedness</c:v>
                </c:pt>
                <c:pt idx="16">
                  <c:v>Woo</c:v>
                </c:pt>
                <c:pt idx="17">
                  <c:v>Self Assurance</c:v>
                </c:pt>
                <c:pt idx="18">
                  <c:v>Intellection</c:v>
                </c:pt>
                <c:pt idx="19">
                  <c:v>Futuristic</c:v>
                </c:pt>
                <c:pt idx="20">
                  <c:v>Learner</c:v>
                </c:pt>
                <c:pt idx="21">
                  <c:v>Focus</c:v>
                </c:pt>
              </c:strCache>
            </c:strRef>
          </c:cat>
          <c:val>
            <c:numRef>
              <c:f>'Table 1'!$C$6:$C$27</c:f>
              <c:numCache>
                <c:formatCode>General</c:formatCode>
                <c:ptCount val="22"/>
                <c:pt idx="0">
                  <c:v>1</c:v>
                </c:pt>
                <c:pt idx="9">
                  <c:v>1</c:v>
                </c:pt>
                <c:pt idx="10">
                  <c:v>1</c:v>
                </c:pt>
                <c:pt idx="11">
                  <c:v>1</c:v>
                </c:pt>
                <c:pt idx="12">
                  <c:v>1</c:v>
                </c:pt>
              </c:numCache>
            </c:numRef>
          </c:val>
          <c:extLst>
            <c:ext xmlns:c16="http://schemas.microsoft.com/office/drawing/2014/chart" uri="{C3380CC4-5D6E-409C-BE32-E72D297353CC}">
              <c16:uniqueId val="{00000001-8815-4015-BD59-0F20916E6B7B}"/>
            </c:ext>
          </c:extLst>
        </c:ser>
        <c:ser>
          <c:idx val="2"/>
          <c:order val="2"/>
          <c:tx>
            <c:strRef>
              <c:f>'Table 1'!$D$4:$D$5</c:f>
              <c:strCache>
                <c:ptCount val="1"/>
                <c:pt idx="0">
                  <c:v>Farris</c:v>
                </c:pt>
              </c:strCache>
            </c:strRef>
          </c:tx>
          <c:spPr>
            <a:solidFill>
              <a:schemeClr val="accent3"/>
            </a:solidFill>
            <a:ln>
              <a:noFill/>
            </a:ln>
            <a:effectLst/>
          </c:spPr>
          <c:invertIfNegative val="0"/>
          <c:cat>
            <c:strRef>
              <c:f>'Table 1'!$A$6:$A$27</c:f>
              <c:strCache>
                <c:ptCount val="22"/>
                <c:pt idx="0">
                  <c:v>Responsibility</c:v>
                </c:pt>
                <c:pt idx="1">
                  <c:v>Belief</c:v>
                </c:pt>
                <c:pt idx="2">
                  <c:v>Relator</c:v>
                </c:pt>
                <c:pt idx="3">
                  <c:v>Restorative</c:v>
                </c:pt>
                <c:pt idx="4">
                  <c:v>Context</c:v>
                </c:pt>
                <c:pt idx="5">
                  <c:v>Achiever</c:v>
                </c:pt>
                <c:pt idx="6">
                  <c:v>Deliberative</c:v>
                </c:pt>
                <c:pt idx="7">
                  <c:v>Harmony</c:v>
                </c:pt>
                <c:pt idx="8">
                  <c:v>Arranger</c:v>
                </c:pt>
                <c:pt idx="9">
                  <c:v>Developer</c:v>
                </c:pt>
                <c:pt idx="10">
                  <c:v>Individualization</c:v>
                </c:pt>
                <c:pt idx="11">
                  <c:v>Strategic</c:v>
                </c:pt>
                <c:pt idx="12">
                  <c:v>Empathy</c:v>
                </c:pt>
                <c:pt idx="13">
                  <c:v>Communication</c:v>
                </c:pt>
                <c:pt idx="14">
                  <c:v>Discipline</c:v>
                </c:pt>
                <c:pt idx="15">
                  <c:v>Connectedness</c:v>
                </c:pt>
                <c:pt idx="16">
                  <c:v>Woo</c:v>
                </c:pt>
                <c:pt idx="17">
                  <c:v>Self Assurance</c:v>
                </c:pt>
                <c:pt idx="18">
                  <c:v>Intellection</c:v>
                </c:pt>
                <c:pt idx="19">
                  <c:v>Futuristic</c:v>
                </c:pt>
                <c:pt idx="20">
                  <c:v>Learner</c:v>
                </c:pt>
                <c:pt idx="21">
                  <c:v>Focus</c:v>
                </c:pt>
              </c:strCache>
            </c:strRef>
          </c:cat>
          <c:val>
            <c:numRef>
              <c:f>'Table 1'!$D$6:$D$27</c:f>
              <c:numCache>
                <c:formatCode>General</c:formatCode>
                <c:ptCount val="22"/>
                <c:pt idx="0">
                  <c:v>1</c:v>
                </c:pt>
                <c:pt idx="5">
                  <c:v>1</c:v>
                </c:pt>
                <c:pt idx="6">
                  <c:v>1</c:v>
                </c:pt>
                <c:pt idx="14">
                  <c:v>1</c:v>
                </c:pt>
                <c:pt idx="20">
                  <c:v>1</c:v>
                </c:pt>
              </c:numCache>
            </c:numRef>
          </c:val>
          <c:extLst>
            <c:ext xmlns:c16="http://schemas.microsoft.com/office/drawing/2014/chart" uri="{C3380CC4-5D6E-409C-BE32-E72D297353CC}">
              <c16:uniqueId val="{00000002-8815-4015-BD59-0F20916E6B7B}"/>
            </c:ext>
          </c:extLst>
        </c:ser>
        <c:ser>
          <c:idx val="3"/>
          <c:order val="3"/>
          <c:tx>
            <c:strRef>
              <c:f>'Table 1'!$E$4:$E$5</c:f>
              <c:strCache>
                <c:ptCount val="1"/>
                <c:pt idx="0">
                  <c:v>Gardner</c:v>
                </c:pt>
              </c:strCache>
            </c:strRef>
          </c:tx>
          <c:spPr>
            <a:solidFill>
              <a:schemeClr val="accent4"/>
            </a:solidFill>
            <a:ln>
              <a:noFill/>
            </a:ln>
            <a:effectLst/>
          </c:spPr>
          <c:invertIfNegative val="0"/>
          <c:cat>
            <c:strRef>
              <c:f>'Table 1'!$A$6:$A$27</c:f>
              <c:strCache>
                <c:ptCount val="22"/>
                <c:pt idx="0">
                  <c:v>Responsibility</c:v>
                </c:pt>
                <c:pt idx="1">
                  <c:v>Belief</c:v>
                </c:pt>
                <c:pt idx="2">
                  <c:v>Relator</c:v>
                </c:pt>
                <c:pt idx="3">
                  <c:v>Restorative</c:v>
                </c:pt>
                <c:pt idx="4">
                  <c:v>Context</c:v>
                </c:pt>
                <c:pt idx="5">
                  <c:v>Achiever</c:v>
                </c:pt>
                <c:pt idx="6">
                  <c:v>Deliberative</c:v>
                </c:pt>
                <c:pt idx="7">
                  <c:v>Harmony</c:v>
                </c:pt>
                <c:pt idx="8">
                  <c:v>Arranger</c:v>
                </c:pt>
                <c:pt idx="9">
                  <c:v>Developer</c:v>
                </c:pt>
                <c:pt idx="10">
                  <c:v>Individualization</c:v>
                </c:pt>
                <c:pt idx="11">
                  <c:v>Strategic</c:v>
                </c:pt>
                <c:pt idx="12">
                  <c:v>Empathy</c:v>
                </c:pt>
                <c:pt idx="13">
                  <c:v>Communication</c:v>
                </c:pt>
                <c:pt idx="14">
                  <c:v>Discipline</c:v>
                </c:pt>
                <c:pt idx="15">
                  <c:v>Connectedness</c:v>
                </c:pt>
                <c:pt idx="16">
                  <c:v>Woo</c:v>
                </c:pt>
                <c:pt idx="17">
                  <c:v>Self Assurance</c:v>
                </c:pt>
                <c:pt idx="18">
                  <c:v>Intellection</c:v>
                </c:pt>
                <c:pt idx="19">
                  <c:v>Futuristic</c:v>
                </c:pt>
                <c:pt idx="20">
                  <c:v>Learner</c:v>
                </c:pt>
                <c:pt idx="21">
                  <c:v>Focus</c:v>
                </c:pt>
              </c:strCache>
            </c:strRef>
          </c:cat>
          <c:val>
            <c:numRef>
              <c:f>'Table 1'!$E$6:$E$27</c:f>
              <c:numCache>
                <c:formatCode>General</c:formatCode>
                <c:ptCount val="22"/>
                <c:pt idx="2">
                  <c:v>1</c:v>
                </c:pt>
                <c:pt idx="3">
                  <c:v>1</c:v>
                </c:pt>
                <c:pt idx="4">
                  <c:v>1</c:v>
                </c:pt>
                <c:pt idx="8">
                  <c:v>1</c:v>
                </c:pt>
                <c:pt idx="9">
                  <c:v>1</c:v>
                </c:pt>
              </c:numCache>
            </c:numRef>
          </c:val>
          <c:extLst>
            <c:ext xmlns:c16="http://schemas.microsoft.com/office/drawing/2014/chart" uri="{C3380CC4-5D6E-409C-BE32-E72D297353CC}">
              <c16:uniqueId val="{00000003-8815-4015-BD59-0F20916E6B7B}"/>
            </c:ext>
          </c:extLst>
        </c:ser>
        <c:ser>
          <c:idx val="4"/>
          <c:order val="4"/>
          <c:tx>
            <c:strRef>
              <c:f>'Table 1'!$F$4:$F$5</c:f>
              <c:strCache>
                <c:ptCount val="1"/>
                <c:pt idx="0">
                  <c:v>Green</c:v>
                </c:pt>
              </c:strCache>
            </c:strRef>
          </c:tx>
          <c:spPr>
            <a:solidFill>
              <a:schemeClr val="accent5"/>
            </a:solidFill>
            <a:ln>
              <a:noFill/>
            </a:ln>
            <a:effectLst/>
          </c:spPr>
          <c:invertIfNegative val="0"/>
          <c:cat>
            <c:strRef>
              <c:f>'Table 1'!$A$6:$A$27</c:f>
              <c:strCache>
                <c:ptCount val="22"/>
                <c:pt idx="0">
                  <c:v>Responsibility</c:v>
                </c:pt>
                <c:pt idx="1">
                  <c:v>Belief</c:v>
                </c:pt>
                <c:pt idx="2">
                  <c:v>Relator</c:v>
                </c:pt>
                <c:pt idx="3">
                  <c:v>Restorative</c:v>
                </c:pt>
                <c:pt idx="4">
                  <c:v>Context</c:v>
                </c:pt>
                <c:pt idx="5">
                  <c:v>Achiever</c:v>
                </c:pt>
                <c:pt idx="6">
                  <c:v>Deliberative</c:v>
                </c:pt>
                <c:pt idx="7">
                  <c:v>Harmony</c:v>
                </c:pt>
                <c:pt idx="8">
                  <c:v>Arranger</c:v>
                </c:pt>
                <c:pt idx="9">
                  <c:v>Developer</c:v>
                </c:pt>
                <c:pt idx="10">
                  <c:v>Individualization</c:v>
                </c:pt>
                <c:pt idx="11">
                  <c:v>Strategic</c:v>
                </c:pt>
                <c:pt idx="12">
                  <c:v>Empathy</c:v>
                </c:pt>
                <c:pt idx="13">
                  <c:v>Communication</c:v>
                </c:pt>
                <c:pt idx="14">
                  <c:v>Discipline</c:v>
                </c:pt>
                <c:pt idx="15">
                  <c:v>Connectedness</c:v>
                </c:pt>
                <c:pt idx="16">
                  <c:v>Woo</c:v>
                </c:pt>
                <c:pt idx="17">
                  <c:v>Self Assurance</c:v>
                </c:pt>
                <c:pt idx="18">
                  <c:v>Intellection</c:v>
                </c:pt>
                <c:pt idx="19">
                  <c:v>Futuristic</c:v>
                </c:pt>
                <c:pt idx="20">
                  <c:v>Learner</c:v>
                </c:pt>
                <c:pt idx="21">
                  <c:v>Focus</c:v>
                </c:pt>
              </c:strCache>
            </c:strRef>
          </c:cat>
          <c:val>
            <c:numRef>
              <c:f>'Table 1'!$F$6:$F$27</c:f>
              <c:numCache>
                <c:formatCode>General</c:formatCode>
                <c:ptCount val="22"/>
                <c:pt idx="0">
                  <c:v>1</c:v>
                </c:pt>
                <c:pt idx="1">
                  <c:v>1</c:v>
                </c:pt>
                <c:pt idx="3">
                  <c:v>1</c:v>
                </c:pt>
                <c:pt idx="6">
                  <c:v>1</c:v>
                </c:pt>
                <c:pt idx="7">
                  <c:v>1</c:v>
                </c:pt>
              </c:numCache>
            </c:numRef>
          </c:val>
          <c:extLst>
            <c:ext xmlns:c16="http://schemas.microsoft.com/office/drawing/2014/chart" uri="{C3380CC4-5D6E-409C-BE32-E72D297353CC}">
              <c16:uniqueId val="{00000004-8815-4015-BD59-0F20916E6B7B}"/>
            </c:ext>
          </c:extLst>
        </c:ser>
        <c:ser>
          <c:idx val="5"/>
          <c:order val="5"/>
          <c:tx>
            <c:strRef>
              <c:f>'Table 1'!$G$4:$G$5</c:f>
              <c:strCache>
                <c:ptCount val="1"/>
                <c:pt idx="0">
                  <c:v>Kenyon</c:v>
                </c:pt>
              </c:strCache>
            </c:strRef>
          </c:tx>
          <c:spPr>
            <a:solidFill>
              <a:schemeClr val="accent6"/>
            </a:solidFill>
            <a:ln>
              <a:noFill/>
            </a:ln>
            <a:effectLst/>
          </c:spPr>
          <c:invertIfNegative val="0"/>
          <c:cat>
            <c:strRef>
              <c:f>'Table 1'!$A$6:$A$27</c:f>
              <c:strCache>
                <c:ptCount val="22"/>
                <c:pt idx="0">
                  <c:v>Responsibility</c:v>
                </c:pt>
                <c:pt idx="1">
                  <c:v>Belief</c:v>
                </c:pt>
                <c:pt idx="2">
                  <c:v>Relator</c:v>
                </c:pt>
                <c:pt idx="3">
                  <c:v>Restorative</c:v>
                </c:pt>
                <c:pt idx="4">
                  <c:v>Context</c:v>
                </c:pt>
                <c:pt idx="5">
                  <c:v>Achiever</c:v>
                </c:pt>
                <c:pt idx="6">
                  <c:v>Deliberative</c:v>
                </c:pt>
                <c:pt idx="7">
                  <c:v>Harmony</c:v>
                </c:pt>
                <c:pt idx="8">
                  <c:v>Arranger</c:v>
                </c:pt>
                <c:pt idx="9">
                  <c:v>Developer</c:v>
                </c:pt>
                <c:pt idx="10">
                  <c:v>Individualization</c:v>
                </c:pt>
                <c:pt idx="11">
                  <c:v>Strategic</c:v>
                </c:pt>
                <c:pt idx="12">
                  <c:v>Empathy</c:v>
                </c:pt>
                <c:pt idx="13">
                  <c:v>Communication</c:v>
                </c:pt>
                <c:pt idx="14">
                  <c:v>Discipline</c:v>
                </c:pt>
                <c:pt idx="15">
                  <c:v>Connectedness</c:v>
                </c:pt>
                <c:pt idx="16">
                  <c:v>Woo</c:v>
                </c:pt>
                <c:pt idx="17">
                  <c:v>Self Assurance</c:v>
                </c:pt>
                <c:pt idx="18">
                  <c:v>Intellection</c:v>
                </c:pt>
                <c:pt idx="19">
                  <c:v>Futuristic</c:v>
                </c:pt>
                <c:pt idx="20">
                  <c:v>Learner</c:v>
                </c:pt>
                <c:pt idx="21">
                  <c:v>Focus</c:v>
                </c:pt>
              </c:strCache>
            </c:strRef>
          </c:cat>
          <c:val>
            <c:numRef>
              <c:f>'Table 1'!$G$6:$G$27</c:f>
              <c:numCache>
                <c:formatCode>General</c:formatCode>
                <c:ptCount val="22"/>
                <c:pt idx="1">
                  <c:v>1</c:v>
                </c:pt>
                <c:pt idx="2">
                  <c:v>1</c:v>
                </c:pt>
                <c:pt idx="11">
                  <c:v>1</c:v>
                </c:pt>
                <c:pt idx="17">
                  <c:v>1</c:v>
                </c:pt>
                <c:pt idx="19">
                  <c:v>1</c:v>
                </c:pt>
              </c:numCache>
            </c:numRef>
          </c:val>
          <c:extLst>
            <c:ext xmlns:c16="http://schemas.microsoft.com/office/drawing/2014/chart" uri="{C3380CC4-5D6E-409C-BE32-E72D297353CC}">
              <c16:uniqueId val="{00000005-8815-4015-BD59-0F20916E6B7B}"/>
            </c:ext>
          </c:extLst>
        </c:ser>
        <c:ser>
          <c:idx val="6"/>
          <c:order val="6"/>
          <c:tx>
            <c:strRef>
              <c:f>'Table 1'!$H$4:$H$5</c:f>
              <c:strCache>
                <c:ptCount val="1"/>
                <c:pt idx="0">
                  <c:v>Madore</c:v>
                </c:pt>
              </c:strCache>
            </c:strRef>
          </c:tx>
          <c:spPr>
            <a:solidFill>
              <a:schemeClr val="accent1">
                <a:lumMod val="60000"/>
              </a:schemeClr>
            </a:solidFill>
            <a:ln>
              <a:noFill/>
            </a:ln>
            <a:effectLst/>
          </c:spPr>
          <c:invertIfNegative val="0"/>
          <c:cat>
            <c:strRef>
              <c:f>'Table 1'!$A$6:$A$27</c:f>
              <c:strCache>
                <c:ptCount val="22"/>
                <c:pt idx="0">
                  <c:v>Responsibility</c:v>
                </c:pt>
                <c:pt idx="1">
                  <c:v>Belief</c:v>
                </c:pt>
                <c:pt idx="2">
                  <c:v>Relator</c:v>
                </c:pt>
                <c:pt idx="3">
                  <c:v>Restorative</c:v>
                </c:pt>
                <c:pt idx="4">
                  <c:v>Context</c:v>
                </c:pt>
                <c:pt idx="5">
                  <c:v>Achiever</c:v>
                </c:pt>
                <c:pt idx="6">
                  <c:v>Deliberative</c:v>
                </c:pt>
                <c:pt idx="7">
                  <c:v>Harmony</c:v>
                </c:pt>
                <c:pt idx="8">
                  <c:v>Arranger</c:v>
                </c:pt>
                <c:pt idx="9">
                  <c:v>Developer</c:v>
                </c:pt>
                <c:pt idx="10">
                  <c:v>Individualization</c:v>
                </c:pt>
                <c:pt idx="11">
                  <c:v>Strategic</c:v>
                </c:pt>
                <c:pt idx="12">
                  <c:v>Empathy</c:v>
                </c:pt>
                <c:pt idx="13">
                  <c:v>Communication</c:v>
                </c:pt>
                <c:pt idx="14">
                  <c:v>Discipline</c:v>
                </c:pt>
                <c:pt idx="15">
                  <c:v>Connectedness</c:v>
                </c:pt>
                <c:pt idx="16">
                  <c:v>Woo</c:v>
                </c:pt>
                <c:pt idx="17">
                  <c:v>Self Assurance</c:v>
                </c:pt>
                <c:pt idx="18">
                  <c:v>Intellection</c:v>
                </c:pt>
                <c:pt idx="19">
                  <c:v>Futuristic</c:v>
                </c:pt>
                <c:pt idx="20">
                  <c:v>Learner</c:v>
                </c:pt>
                <c:pt idx="21">
                  <c:v>Focus</c:v>
                </c:pt>
              </c:strCache>
            </c:strRef>
          </c:cat>
          <c:val>
            <c:numRef>
              <c:f>'Table 1'!$H$6:$H$27</c:f>
              <c:numCache>
                <c:formatCode>General</c:formatCode>
                <c:ptCount val="22"/>
                <c:pt idx="0">
                  <c:v>1</c:v>
                </c:pt>
                <c:pt idx="5">
                  <c:v>1</c:v>
                </c:pt>
                <c:pt idx="7">
                  <c:v>1</c:v>
                </c:pt>
                <c:pt idx="8">
                  <c:v>1</c:v>
                </c:pt>
                <c:pt idx="10">
                  <c:v>1</c:v>
                </c:pt>
              </c:numCache>
            </c:numRef>
          </c:val>
          <c:extLst>
            <c:ext xmlns:c16="http://schemas.microsoft.com/office/drawing/2014/chart" uri="{C3380CC4-5D6E-409C-BE32-E72D297353CC}">
              <c16:uniqueId val="{00000006-8815-4015-BD59-0F20916E6B7B}"/>
            </c:ext>
          </c:extLst>
        </c:ser>
        <c:ser>
          <c:idx val="7"/>
          <c:order val="7"/>
          <c:tx>
            <c:strRef>
              <c:f>'Table 1'!$I$4:$I$5</c:f>
              <c:strCache>
                <c:ptCount val="1"/>
                <c:pt idx="0">
                  <c:v>Malave</c:v>
                </c:pt>
              </c:strCache>
            </c:strRef>
          </c:tx>
          <c:spPr>
            <a:solidFill>
              <a:schemeClr val="accent2">
                <a:lumMod val="60000"/>
              </a:schemeClr>
            </a:solidFill>
            <a:ln>
              <a:noFill/>
            </a:ln>
            <a:effectLst/>
          </c:spPr>
          <c:invertIfNegative val="0"/>
          <c:cat>
            <c:strRef>
              <c:f>'Table 1'!$A$6:$A$27</c:f>
              <c:strCache>
                <c:ptCount val="22"/>
                <c:pt idx="0">
                  <c:v>Responsibility</c:v>
                </c:pt>
                <c:pt idx="1">
                  <c:v>Belief</c:v>
                </c:pt>
                <c:pt idx="2">
                  <c:v>Relator</c:v>
                </c:pt>
                <c:pt idx="3">
                  <c:v>Restorative</c:v>
                </c:pt>
                <c:pt idx="4">
                  <c:v>Context</c:v>
                </c:pt>
                <c:pt idx="5">
                  <c:v>Achiever</c:v>
                </c:pt>
                <c:pt idx="6">
                  <c:v>Deliberative</c:v>
                </c:pt>
                <c:pt idx="7">
                  <c:v>Harmony</c:v>
                </c:pt>
                <c:pt idx="8">
                  <c:v>Arranger</c:v>
                </c:pt>
                <c:pt idx="9">
                  <c:v>Developer</c:v>
                </c:pt>
                <c:pt idx="10">
                  <c:v>Individualization</c:v>
                </c:pt>
                <c:pt idx="11">
                  <c:v>Strategic</c:v>
                </c:pt>
                <c:pt idx="12">
                  <c:v>Empathy</c:v>
                </c:pt>
                <c:pt idx="13">
                  <c:v>Communication</c:v>
                </c:pt>
                <c:pt idx="14">
                  <c:v>Discipline</c:v>
                </c:pt>
                <c:pt idx="15">
                  <c:v>Connectedness</c:v>
                </c:pt>
                <c:pt idx="16">
                  <c:v>Woo</c:v>
                </c:pt>
                <c:pt idx="17">
                  <c:v>Self Assurance</c:v>
                </c:pt>
                <c:pt idx="18">
                  <c:v>Intellection</c:v>
                </c:pt>
                <c:pt idx="19">
                  <c:v>Futuristic</c:v>
                </c:pt>
                <c:pt idx="20">
                  <c:v>Learner</c:v>
                </c:pt>
                <c:pt idx="21">
                  <c:v>Focus</c:v>
                </c:pt>
              </c:strCache>
            </c:strRef>
          </c:cat>
          <c:val>
            <c:numRef>
              <c:f>'Table 1'!$I$6:$I$27</c:f>
              <c:numCache>
                <c:formatCode>General</c:formatCode>
                <c:ptCount val="22"/>
                <c:pt idx="3">
                  <c:v>1</c:v>
                </c:pt>
                <c:pt idx="4">
                  <c:v>1</c:v>
                </c:pt>
                <c:pt idx="9">
                  <c:v>1</c:v>
                </c:pt>
                <c:pt idx="10">
                  <c:v>1</c:v>
                </c:pt>
                <c:pt idx="12">
                  <c:v>1</c:v>
                </c:pt>
              </c:numCache>
            </c:numRef>
          </c:val>
          <c:extLst>
            <c:ext xmlns:c16="http://schemas.microsoft.com/office/drawing/2014/chart" uri="{C3380CC4-5D6E-409C-BE32-E72D297353CC}">
              <c16:uniqueId val="{00000007-8815-4015-BD59-0F20916E6B7B}"/>
            </c:ext>
          </c:extLst>
        </c:ser>
        <c:ser>
          <c:idx val="8"/>
          <c:order val="8"/>
          <c:tx>
            <c:strRef>
              <c:f>'Table 1'!$J$4:$J$5</c:f>
              <c:strCache>
                <c:ptCount val="1"/>
                <c:pt idx="0">
                  <c:v>Thompson</c:v>
                </c:pt>
              </c:strCache>
            </c:strRef>
          </c:tx>
          <c:spPr>
            <a:solidFill>
              <a:schemeClr val="accent3">
                <a:lumMod val="60000"/>
              </a:schemeClr>
            </a:solidFill>
            <a:ln>
              <a:noFill/>
            </a:ln>
            <a:effectLst/>
          </c:spPr>
          <c:invertIfNegative val="0"/>
          <c:cat>
            <c:strRef>
              <c:f>'Table 1'!$A$6:$A$27</c:f>
              <c:strCache>
                <c:ptCount val="22"/>
                <c:pt idx="0">
                  <c:v>Responsibility</c:v>
                </c:pt>
                <c:pt idx="1">
                  <c:v>Belief</c:v>
                </c:pt>
                <c:pt idx="2">
                  <c:v>Relator</c:v>
                </c:pt>
                <c:pt idx="3">
                  <c:v>Restorative</c:v>
                </c:pt>
                <c:pt idx="4">
                  <c:v>Context</c:v>
                </c:pt>
                <c:pt idx="5">
                  <c:v>Achiever</c:v>
                </c:pt>
                <c:pt idx="6">
                  <c:v>Deliberative</c:v>
                </c:pt>
                <c:pt idx="7">
                  <c:v>Harmony</c:v>
                </c:pt>
                <c:pt idx="8">
                  <c:v>Arranger</c:v>
                </c:pt>
                <c:pt idx="9">
                  <c:v>Developer</c:v>
                </c:pt>
                <c:pt idx="10">
                  <c:v>Individualization</c:v>
                </c:pt>
                <c:pt idx="11">
                  <c:v>Strategic</c:v>
                </c:pt>
                <c:pt idx="12">
                  <c:v>Empathy</c:v>
                </c:pt>
                <c:pt idx="13">
                  <c:v>Communication</c:v>
                </c:pt>
                <c:pt idx="14">
                  <c:v>Discipline</c:v>
                </c:pt>
                <c:pt idx="15">
                  <c:v>Connectedness</c:v>
                </c:pt>
                <c:pt idx="16">
                  <c:v>Woo</c:v>
                </c:pt>
                <c:pt idx="17">
                  <c:v>Self Assurance</c:v>
                </c:pt>
                <c:pt idx="18">
                  <c:v>Intellection</c:v>
                </c:pt>
                <c:pt idx="19">
                  <c:v>Futuristic</c:v>
                </c:pt>
                <c:pt idx="20">
                  <c:v>Learner</c:v>
                </c:pt>
                <c:pt idx="21">
                  <c:v>Focus</c:v>
                </c:pt>
              </c:strCache>
            </c:strRef>
          </c:cat>
          <c:val>
            <c:numRef>
              <c:f>'Table 1'!$J$6:$J$27</c:f>
              <c:numCache>
                <c:formatCode>General</c:formatCode>
                <c:ptCount val="22"/>
                <c:pt idx="1">
                  <c:v>1</c:v>
                </c:pt>
                <c:pt idx="4">
                  <c:v>1</c:v>
                </c:pt>
                <c:pt idx="7">
                  <c:v>1</c:v>
                </c:pt>
                <c:pt idx="13">
                  <c:v>1</c:v>
                </c:pt>
                <c:pt idx="16">
                  <c:v>1</c:v>
                </c:pt>
              </c:numCache>
            </c:numRef>
          </c:val>
          <c:extLst>
            <c:ext xmlns:c16="http://schemas.microsoft.com/office/drawing/2014/chart" uri="{C3380CC4-5D6E-409C-BE32-E72D297353CC}">
              <c16:uniqueId val="{00000008-8815-4015-BD59-0F20916E6B7B}"/>
            </c:ext>
          </c:extLst>
        </c:ser>
        <c:ser>
          <c:idx val="9"/>
          <c:order val="9"/>
          <c:tx>
            <c:strRef>
              <c:f>'Table 1'!$K$4:$K$5</c:f>
              <c:strCache>
                <c:ptCount val="1"/>
                <c:pt idx="0">
                  <c:v>Woods</c:v>
                </c:pt>
              </c:strCache>
            </c:strRef>
          </c:tx>
          <c:spPr>
            <a:solidFill>
              <a:schemeClr val="accent4">
                <a:lumMod val="60000"/>
              </a:schemeClr>
            </a:solidFill>
            <a:ln>
              <a:noFill/>
            </a:ln>
            <a:effectLst/>
          </c:spPr>
          <c:invertIfNegative val="0"/>
          <c:cat>
            <c:strRef>
              <c:f>'Table 1'!$A$6:$A$27</c:f>
              <c:strCache>
                <c:ptCount val="22"/>
                <c:pt idx="0">
                  <c:v>Responsibility</c:v>
                </c:pt>
                <c:pt idx="1">
                  <c:v>Belief</c:v>
                </c:pt>
                <c:pt idx="2">
                  <c:v>Relator</c:v>
                </c:pt>
                <c:pt idx="3">
                  <c:v>Restorative</c:v>
                </c:pt>
                <c:pt idx="4">
                  <c:v>Context</c:v>
                </c:pt>
                <c:pt idx="5">
                  <c:v>Achiever</c:v>
                </c:pt>
                <c:pt idx="6">
                  <c:v>Deliberative</c:v>
                </c:pt>
                <c:pt idx="7">
                  <c:v>Harmony</c:v>
                </c:pt>
                <c:pt idx="8">
                  <c:v>Arranger</c:v>
                </c:pt>
                <c:pt idx="9">
                  <c:v>Developer</c:v>
                </c:pt>
                <c:pt idx="10">
                  <c:v>Individualization</c:v>
                </c:pt>
                <c:pt idx="11">
                  <c:v>Strategic</c:v>
                </c:pt>
                <c:pt idx="12">
                  <c:v>Empathy</c:v>
                </c:pt>
                <c:pt idx="13">
                  <c:v>Communication</c:v>
                </c:pt>
                <c:pt idx="14">
                  <c:v>Discipline</c:v>
                </c:pt>
                <c:pt idx="15">
                  <c:v>Connectedness</c:v>
                </c:pt>
                <c:pt idx="16">
                  <c:v>Woo</c:v>
                </c:pt>
                <c:pt idx="17">
                  <c:v>Self Assurance</c:v>
                </c:pt>
                <c:pt idx="18">
                  <c:v>Intellection</c:v>
                </c:pt>
                <c:pt idx="19">
                  <c:v>Futuristic</c:v>
                </c:pt>
                <c:pt idx="20">
                  <c:v>Learner</c:v>
                </c:pt>
                <c:pt idx="21">
                  <c:v>Focus</c:v>
                </c:pt>
              </c:strCache>
            </c:strRef>
          </c:cat>
          <c:val>
            <c:numRef>
              <c:f>'Table 1'!$K$6:$K$27</c:f>
              <c:numCache>
                <c:formatCode>General</c:formatCode>
                <c:ptCount val="22"/>
                <c:pt idx="0">
                  <c:v>1</c:v>
                </c:pt>
                <c:pt idx="1">
                  <c:v>1</c:v>
                </c:pt>
                <c:pt idx="5">
                  <c:v>1</c:v>
                </c:pt>
                <c:pt idx="8">
                  <c:v>1</c:v>
                </c:pt>
                <c:pt idx="21">
                  <c:v>1</c:v>
                </c:pt>
              </c:numCache>
            </c:numRef>
          </c:val>
          <c:extLst>
            <c:ext xmlns:c16="http://schemas.microsoft.com/office/drawing/2014/chart" uri="{C3380CC4-5D6E-409C-BE32-E72D297353CC}">
              <c16:uniqueId val="{00000009-8815-4015-BD59-0F20916E6B7B}"/>
            </c:ext>
          </c:extLst>
        </c:ser>
        <c:ser>
          <c:idx val="10"/>
          <c:order val="10"/>
          <c:tx>
            <c:strRef>
              <c:f>'Table 1'!$L$4:$L$5</c:f>
              <c:strCache>
                <c:ptCount val="1"/>
                <c:pt idx="0">
                  <c:v>Wyrwitzke</c:v>
                </c:pt>
              </c:strCache>
            </c:strRef>
          </c:tx>
          <c:spPr>
            <a:solidFill>
              <a:schemeClr val="accent5">
                <a:lumMod val="60000"/>
              </a:schemeClr>
            </a:solidFill>
            <a:ln>
              <a:noFill/>
            </a:ln>
            <a:effectLst/>
          </c:spPr>
          <c:invertIfNegative val="0"/>
          <c:cat>
            <c:strRef>
              <c:f>'Table 1'!$A$6:$A$27</c:f>
              <c:strCache>
                <c:ptCount val="22"/>
                <c:pt idx="0">
                  <c:v>Responsibility</c:v>
                </c:pt>
                <c:pt idx="1">
                  <c:v>Belief</c:v>
                </c:pt>
                <c:pt idx="2">
                  <c:v>Relator</c:v>
                </c:pt>
                <c:pt idx="3">
                  <c:v>Restorative</c:v>
                </c:pt>
                <c:pt idx="4">
                  <c:v>Context</c:v>
                </c:pt>
                <c:pt idx="5">
                  <c:v>Achiever</c:v>
                </c:pt>
                <c:pt idx="6">
                  <c:v>Deliberative</c:v>
                </c:pt>
                <c:pt idx="7">
                  <c:v>Harmony</c:v>
                </c:pt>
                <c:pt idx="8">
                  <c:v>Arranger</c:v>
                </c:pt>
                <c:pt idx="9">
                  <c:v>Developer</c:v>
                </c:pt>
                <c:pt idx="10">
                  <c:v>Individualization</c:v>
                </c:pt>
                <c:pt idx="11">
                  <c:v>Strategic</c:v>
                </c:pt>
                <c:pt idx="12">
                  <c:v>Empathy</c:v>
                </c:pt>
                <c:pt idx="13">
                  <c:v>Communication</c:v>
                </c:pt>
                <c:pt idx="14">
                  <c:v>Discipline</c:v>
                </c:pt>
                <c:pt idx="15">
                  <c:v>Connectedness</c:v>
                </c:pt>
                <c:pt idx="16">
                  <c:v>Woo</c:v>
                </c:pt>
                <c:pt idx="17">
                  <c:v>Self Assurance</c:v>
                </c:pt>
                <c:pt idx="18">
                  <c:v>Intellection</c:v>
                </c:pt>
                <c:pt idx="19">
                  <c:v>Futuristic</c:v>
                </c:pt>
                <c:pt idx="20">
                  <c:v>Learner</c:v>
                </c:pt>
                <c:pt idx="21">
                  <c:v>Focus</c:v>
                </c:pt>
              </c:strCache>
            </c:strRef>
          </c:cat>
          <c:val>
            <c:numRef>
              <c:f>'Table 1'!$L$6:$L$27</c:f>
              <c:numCache>
                <c:formatCode>General</c:formatCode>
                <c:ptCount val="22"/>
                <c:pt idx="1">
                  <c:v>1</c:v>
                </c:pt>
                <c:pt idx="2">
                  <c:v>1</c:v>
                </c:pt>
                <c:pt idx="5">
                  <c:v>1</c:v>
                </c:pt>
                <c:pt idx="15">
                  <c:v>1</c:v>
                </c:pt>
                <c:pt idx="18">
                  <c:v>1</c:v>
                </c:pt>
              </c:numCache>
            </c:numRef>
          </c:val>
          <c:extLst>
            <c:ext xmlns:c16="http://schemas.microsoft.com/office/drawing/2014/chart" uri="{C3380CC4-5D6E-409C-BE32-E72D297353CC}">
              <c16:uniqueId val="{0000000A-8815-4015-BD59-0F20916E6B7B}"/>
            </c:ext>
          </c:extLst>
        </c:ser>
        <c:dLbls>
          <c:showLegendKey val="0"/>
          <c:showVal val="0"/>
          <c:showCatName val="0"/>
          <c:showSerName val="0"/>
          <c:showPercent val="0"/>
          <c:showBubbleSize val="0"/>
        </c:dLbls>
        <c:gapWidth val="219"/>
        <c:overlap val="100"/>
        <c:axId val="898484000"/>
        <c:axId val="898484416"/>
      </c:barChart>
      <c:catAx>
        <c:axId val="898484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8484416"/>
        <c:crosses val="autoZero"/>
        <c:auto val="1"/>
        <c:lblAlgn val="ctr"/>
        <c:lblOffset val="100"/>
        <c:noMultiLvlLbl val="0"/>
      </c:catAx>
      <c:valAx>
        <c:axId val="8984844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98484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[Bias-Based &amp; Racial Profiling Report Dashboard with Resident Info.xlsx]Residency Enforcement Table!PivotTable20</c:name>
    <c:fmtId val="14"/>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solidFill>
                  <a:schemeClr val="bg2">
                    <a:lumMod val="25000"/>
                  </a:schemeClr>
                </a:solidFill>
                <a:latin typeface="Cambria" panose="02040503050406030204" pitchFamily="18" charset="0"/>
                <a:ea typeface="Cambria" panose="02040503050406030204" pitchFamily="18" charset="0"/>
              </a:rPr>
              <a:t>Enforcement by Residency</a:t>
            </a:r>
          </a:p>
        </c:rich>
      </c:tx>
      <c:layout>
        <c:manualLayout>
          <c:xMode val="edge"/>
          <c:yMode val="edge"/>
          <c:x val="3.9366393251050336E-3"/>
          <c:y val="2.3193934091571888E-2"/>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3"/>
        <c:dLbl>
          <c:idx val="0"/>
          <c:layout>
            <c:manualLayout>
              <c:x val="0.22570529201239239"/>
              <c:y val="-1.3413813397167594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
        <c:dLbl>
          <c:idx val="0"/>
          <c:layout>
            <c:manualLayout>
              <c:x val="-0.14942526276746348"/>
              <c:y val="-4.5606965550369825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224136742257754"/>
                  <c:h val="0.12773985060180493"/>
                </c:manualLayout>
              </c15:layout>
            </c:ext>
          </c:extLst>
        </c:dLbl>
      </c:pivotFmt>
      <c:pivotFmt>
        <c:idx val="5"/>
        <c:dLbl>
          <c:idx val="0"/>
          <c:layout>
            <c:manualLayout>
              <c:x val="0.14002087560028048"/>
              <c:y val="-0.1180415578950748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6"/>
        <c:dLbl>
          <c:idx val="0"/>
          <c:layout>
            <c:manualLayout>
              <c:x val="-0.3019853212573213"/>
              <c:y val="4.4265478590075104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18996862077709695"/>
                  <c:h val="0.13042261328123844"/>
                </c:manualLayout>
              </c15:layout>
            </c:ext>
          </c:extLst>
        </c:dLbl>
      </c:pivotFmt>
      <c:pivotFmt>
        <c:idx val="7"/>
        <c:dLbl>
          <c:idx val="0"/>
          <c:layout>
            <c:manualLayout>
              <c:x val="5.5381473373736272E-2"/>
              <c:y val="0.10060370609933489"/>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2327068294610236"/>
                  <c:h val="0.12505708792237141"/>
                </c:manualLayout>
              </c15:layout>
            </c:ext>
          </c:extLst>
        </c:dLbl>
      </c:pivotFmt>
      <c:pivotFmt>
        <c:idx val="8"/>
        <c:dLbl>
          <c:idx val="0"/>
          <c:layout>
            <c:manualLayout>
              <c:x val="-0.15256005848985782"/>
              <c:y val="8.0482880383005564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9"/>
        <c:dLbl>
          <c:idx val="0"/>
          <c:layout>
            <c:manualLayout>
              <c:x val="1.4629046704506914E-2"/>
              <c:y val="-5.365525358867038E-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0"/>
        <c:dLbl>
          <c:idx val="0"/>
          <c:layout>
            <c:manualLayout>
              <c:x val="8.3594552597181602E-3"/>
              <c:y val="5.365525358867038E-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1"/>
        <c:dLbl>
          <c:idx val="0"/>
          <c:layout>
            <c:manualLayout>
              <c:x val="6.6875642077745739E-2"/>
              <c:y val="-1.0731050717734076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2"/>
        <c:dLbl>
          <c:idx val="0"/>
          <c:layout>
            <c:manualLayout>
              <c:x val="2.9258093409013829E-2"/>
              <c:y val="2.1462101435468152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13"/>
        <c:dLbl>
          <c:idx val="0"/>
          <c:layout>
            <c:manualLayout>
              <c:x val="0.13134588381574908"/>
              <c:y val="4.158271591064161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0011499187668289"/>
                  <c:h val="0.13042261328123844"/>
                </c:manualLayout>
              </c15:layout>
            </c:ext>
          </c:extLst>
        </c:dLbl>
      </c:pivotFmt>
      <c:pivotFmt>
        <c:idx val="14"/>
        <c:dLbl>
          <c:idx val="0"/>
          <c:layout>
            <c:manualLayout>
              <c:x val="-1.2539182889577364E-2"/>
              <c:y val="-9.8366828570564738E-17"/>
            </c:manualLayout>
          </c:layout>
          <c:dLblPos val="bestFit"/>
          <c:showLegendKey val="0"/>
          <c:showVal val="0"/>
          <c:showCatName val="1"/>
          <c:showSerName val="0"/>
          <c:showPercent val="1"/>
          <c:showBubbleSize val="0"/>
          <c:extLst>
            <c:ext xmlns:c15="http://schemas.microsoft.com/office/drawing/2012/chart" uri="{CE6537A1-D6FC-4f65-9D91-7224C49458BB}">
              <c15:xForSave val="1"/>
            </c:ext>
          </c:extLst>
        </c:dLbl>
      </c:pivotFmt>
      <c:pivotFmt>
        <c:idx val="15"/>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6"/>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7"/>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8"/>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9"/>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0"/>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1"/>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2"/>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3"/>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4"/>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5"/>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6"/>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7"/>
        <c:dLbl>
          <c:idx val="0"/>
          <c:layout>
            <c:manualLayout>
              <c:x val="-0.3019853212573213"/>
              <c:y val="4.4265478590075104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18996862077709695"/>
                  <c:h val="0.13042261328123844"/>
                </c:manualLayout>
              </c15:layout>
            </c:ext>
          </c:extLst>
        </c:dLbl>
      </c:pivotFmt>
      <c:pivotFmt>
        <c:idx val="28"/>
        <c:dLbl>
          <c:idx val="0"/>
          <c:layout>
            <c:manualLayout>
              <c:x val="0.14002087560028048"/>
              <c:y val="-0.1180415578950748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9"/>
        <c:dLbl>
          <c:idx val="0"/>
          <c:layout>
            <c:manualLayout>
              <c:x val="-0.14942526276746348"/>
              <c:y val="-4.5606965550369825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224136742257754"/>
                  <c:h val="0.12773985060180493"/>
                </c:manualLayout>
              </c15:layout>
            </c:ext>
          </c:extLst>
        </c:dLbl>
      </c:pivotFmt>
      <c:pivotFmt>
        <c:idx val="30"/>
        <c:dLbl>
          <c:idx val="0"/>
          <c:layout>
            <c:manualLayout>
              <c:x val="1.4629046704506914E-2"/>
              <c:y val="-5.365525358867038E-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1"/>
        <c:dLbl>
          <c:idx val="0"/>
          <c:layout>
            <c:manualLayout>
              <c:x val="0.22570529201239239"/>
              <c:y val="-1.3413813397167594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2"/>
        <c:dLbl>
          <c:idx val="0"/>
          <c:layout>
            <c:manualLayout>
              <c:x val="8.3594552597181602E-3"/>
              <c:y val="5.365525358867038E-3"/>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3"/>
        <c:dLbl>
          <c:idx val="0"/>
          <c:layout>
            <c:manualLayout>
              <c:x val="6.6875642077745739E-2"/>
              <c:y val="-1.0731050717734076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4"/>
        <c:dLbl>
          <c:idx val="0"/>
          <c:layout>
            <c:manualLayout>
              <c:x val="2.9258093409013829E-2"/>
              <c:y val="2.1462101435468152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5"/>
        <c:dLbl>
          <c:idx val="0"/>
          <c:layout>
            <c:manualLayout>
              <c:x val="0.13134588381574908"/>
              <c:y val="4.158271591064161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0011499187668289"/>
                  <c:h val="0.13042261328123844"/>
                </c:manualLayout>
              </c15:layout>
            </c:ext>
          </c:extLst>
        </c:dLbl>
      </c:pivotFmt>
      <c:pivotFmt>
        <c:idx val="36"/>
        <c:dLbl>
          <c:idx val="0"/>
          <c:layout>
            <c:manualLayout>
              <c:x val="5.5381473373736272E-2"/>
              <c:y val="0.10060370609933489"/>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2327068294610236"/>
                  <c:h val="0.12505708792237141"/>
                </c:manualLayout>
              </c15:layout>
            </c:ext>
          </c:extLst>
        </c:dLbl>
      </c:pivotFmt>
      <c:pivotFmt>
        <c:idx val="37"/>
        <c:dLbl>
          <c:idx val="0"/>
          <c:layout>
            <c:manualLayout>
              <c:x val="-0.15256005848985782"/>
              <c:y val="8.0482880383005564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8"/>
        <c:dLbl>
          <c:idx val="0"/>
          <c:layout>
            <c:manualLayout>
              <c:x val="-1.2539182889577364E-2"/>
              <c:y val="-9.8366828570564738E-17"/>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6"/>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7"/>
        <c:spPr>
          <a:solidFill>
            <a:schemeClr val="accent1"/>
          </a:solidFill>
          <a:ln>
            <a:noFill/>
          </a:ln>
          <a:effectLst>
            <a:outerShdw blurRad="63500" sx="102000" sy="102000" algn="ctr" rotWithShape="0">
              <a:prstClr val="black">
                <a:alpha val="20000"/>
              </a:prstClr>
            </a:outerShdw>
          </a:effectLst>
        </c:spPr>
        <c:dLbl>
          <c:idx val="0"/>
          <c:layout>
            <c:manualLayout>
              <c:x val="-0.15009862531610413"/>
              <c:y val="-5.907694597773797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8"/>
        <c:spPr>
          <a:solidFill>
            <a:schemeClr val="accent1"/>
          </a:solidFill>
          <a:ln>
            <a:noFill/>
          </a:ln>
          <a:effectLst>
            <a:outerShdw blurRad="63500" sx="102000" sy="102000" algn="ctr" rotWithShape="0">
              <a:prstClr val="black">
                <a:alpha val="20000"/>
              </a:prstClr>
            </a:outerShdw>
          </a:effectLst>
        </c:spPr>
        <c:dLbl>
          <c:idx val="0"/>
          <c:layout>
            <c:manualLayout>
              <c:x val="-0.26845503359164963"/>
              <c:y val="0.10338465546104149"/>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69"/>
        <c:spPr>
          <a:solidFill>
            <a:schemeClr val="accent1"/>
          </a:solidFill>
          <a:ln>
            <a:noFill/>
          </a:ln>
          <a:effectLst>
            <a:outerShdw blurRad="63500" sx="102000" sy="102000" algn="ctr" rotWithShape="0">
              <a:prstClr val="black">
                <a:alpha val="20000"/>
              </a:prstClr>
            </a:outerShdw>
          </a:effectLst>
        </c:spPr>
        <c:dLbl>
          <c:idx val="0"/>
          <c:layout>
            <c:manualLayout>
              <c:x val="2.7355843633137061E-2"/>
              <c:y val="-3.323078211247761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0"/>
        <c:spPr>
          <a:solidFill>
            <a:schemeClr val="accent1"/>
          </a:solidFill>
          <a:ln>
            <a:noFill/>
          </a:ln>
          <a:effectLst>
            <a:outerShdw blurRad="63500" sx="102000" sy="102000" algn="ctr" rotWithShape="0">
              <a:prstClr val="black">
                <a:alpha val="20000"/>
              </a:prstClr>
            </a:outerShdw>
          </a:effectLst>
        </c:spPr>
        <c:dLbl>
          <c:idx val="0"/>
          <c:layout>
            <c:manualLayout>
              <c:x val="0.10734816815533238"/>
              <c:y val="-6.276925510134663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1"/>
        <c:spPr>
          <a:solidFill>
            <a:schemeClr val="accent1"/>
          </a:solidFill>
          <a:ln>
            <a:noFill/>
          </a:ln>
          <a:effectLst>
            <a:outerShdw blurRad="63500" sx="102000" sy="102000" algn="ctr" rotWithShape="0">
              <a:prstClr val="black">
                <a:alpha val="20000"/>
              </a:prstClr>
            </a:outerShdw>
          </a:effectLst>
        </c:spPr>
        <c:dLbl>
          <c:idx val="0"/>
          <c:layout>
            <c:manualLayout>
              <c:x val="1.5335466345091463E-2"/>
              <c:y val="8.4923109842998334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2"/>
        <c:spPr>
          <a:solidFill>
            <a:schemeClr val="accent1"/>
          </a:solidFill>
          <a:ln>
            <a:noFill/>
          </a:ln>
          <a:effectLst>
            <a:outerShdw blurRad="63500" sx="102000" sy="102000" algn="ctr" rotWithShape="0">
              <a:prstClr val="black">
                <a:alpha val="20000"/>
              </a:prstClr>
            </a:outerShdw>
          </a:effectLst>
        </c:spPr>
        <c:dLbl>
          <c:idx val="0"/>
          <c:layout>
            <c:manualLayout>
              <c:x val="0.16135987346687944"/>
              <c:y val="7.3846182472172492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3"/>
        <c:spPr>
          <a:solidFill>
            <a:schemeClr val="accent1"/>
          </a:solidFill>
          <a:ln>
            <a:noFill/>
          </a:ln>
          <a:effectLst>
            <a:outerShdw blurRad="63500" sx="102000" sy="102000" algn="ctr" rotWithShape="0">
              <a:prstClr val="black">
                <a:alpha val="20000"/>
              </a:prstClr>
            </a:outerShdw>
          </a:effectLst>
        </c:spPr>
        <c:dLbl>
          <c:idx val="0"/>
          <c:layout>
            <c:manualLayout>
              <c:x val="1.0729868918140156E-2"/>
              <c:y val="-5.538463685412936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4"/>
        <c:spPr>
          <a:solidFill>
            <a:schemeClr val="accent1"/>
          </a:solidFill>
          <a:ln>
            <a:noFill/>
          </a:ln>
          <a:effectLst>
            <a:outerShdw blurRad="63500" sx="102000" sy="102000" algn="ctr" rotWithShape="0">
              <a:prstClr val="black">
                <a:alpha val="20000"/>
              </a:prstClr>
            </a:outerShdw>
          </a:effectLst>
        </c:spPr>
        <c:dLbl>
          <c:idx val="0"/>
          <c:layout>
            <c:manualLayout>
              <c:x val="0.17611583402007921"/>
              <c:y val="-7.0153873348563864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7923477230455029"/>
                  <c:h val="0.17580944428712558"/>
                </c:manualLayout>
              </c15:layout>
            </c:ext>
          </c:extLst>
        </c:dLbl>
      </c:pivotFmt>
      <c:pivotFmt>
        <c:idx val="75"/>
        <c:spPr>
          <a:solidFill>
            <a:schemeClr val="accent1"/>
          </a:solidFill>
          <a:ln>
            <a:noFill/>
          </a:ln>
          <a:effectLst>
            <a:outerShdw blurRad="63500" sx="102000" sy="102000" algn="ctr" rotWithShape="0">
              <a:prstClr val="black">
                <a:alpha val="20000"/>
              </a:prstClr>
            </a:outerShdw>
          </a:effectLst>
        </c:spPr>
        <c:dLbl>
          <c:idx val="0"/>
          <c:layout>
            <c:manualLayout>
              <c:x val="5.3674084077666093E-2"/>
              <c:y val="-7.0153873348563864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6"/>
        <c:spPr>
          <a:solidFill>
            <a:schemeClr val="accent1"/>
          </a:solidFill>
          <a:ln>
            <a:noFill/>
          </a:ln>
          <a:effectLst>
            <a:outerShdw blurRad="63500" sx="102000" sy="102000" algn="ctr" rotWithShape="0">
              <a:prstClr val="black">
                <a:alpha val="20000"/>
              </a:prstClr>
            </a:outerShdw>
          </a:effectLst>
        </c:spPr>
        <c:dLbl>
          <c:idx val="0"/>
          <c:layout>
            <c:manualLayout>
              <c:x val="0.162300352152218"/>
              <c:y val="5.445879760970955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4238972451303856"/>
                  <c:h val="0.1665731475510687"/>
                </c:manualLayout>
              </c15:layout>
            </c:ext>
          </c:extLst>
        </c:dLbl>
      </c:pivotFmt>
      <c:pivotFmt>
        <c:idx val="77"/>
        <c:spPr>
          <a:solidFill>
            <a:schemeClr val="accent1"/>
          </a:solidFill>
          <a:ln>
            <a:noFill/>
          </a:ln>
          <a:effectLst>
            <a:outerShdw blurRad="63500" sx="102000" sy="102000" algn="ctr" rotWithShape="0">
              <a:prstClr val="black">
                <a:alpha val="20000"/>
              </a:prstClr>
            </a:outerShdw>
          </a:effectLst>
        </c:spPr>
        <c:dLbl>
          <c:idx val="0"/>
          <c:layout>
            <c:manualLayout>
              <c:x val="-1.5335466345091557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8"/>
        <c:spPr>
          <a:solidFill>
            <a:schemeClr val="accent1"/>
          </a:solidFill>
          <a:ln>
            <a:noFill/>
          </a:ln>
          <a:effectLst>
            <a:outerShdw blurRad="63500" sx="102000" sy="102000" algn="ctr" rotWithShape="0">
              <a:prstClr val="black">
                <a:alpha val="20000"/>
              </a:prstClr>
            </a:outerShdw>
          </a:effectLst>
        </c:spPr>
        <c:dLbl>
          <c:idx val="0"/>
          <c:layout>
            <c:manualLayout>
              <c:x val="-4.6006399035274405E-2"/>
              <c:y val="-4.8000018606912116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9"/>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0"/>
        <c:spPr>
          <a:solidFill>
            <a:schemeClr val="accent1"/>
          </a:solidFill>
          <a:ln>
            <a:noFill/>
          </a:ln>
          <a:effectLst>
            <a:outerShdw blurRad="63500" sx="102000" sy="102000" algn="ctr" rotWithShape="0">
              <a:prstClr val="black">
                <a:alpha val="20000"/>
              </a:prstClr>
            </a:outerShdw>
          </a:effectLst>
        </c:spPr>
        <c:dLbl>
          <c:idx val="0"/>
          <c:layout>
            <c:manualLayout>
              <c:x val="-0.15009862531610413"/>
              <c:y val="-5.907694597773797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81"/>
        <c:spPr>
          <a:solidFill>
            <a:schemeClr val="accent1"/>
          </a:solidFill>
          <a:ln>
            <a:noFill/>
          </a:ln>
          <a:effectLst>
            <a:outerShdw blurRad="63500" sx="102000" sy="102000" algn="ctr" rotWithShape="0">
              <a:prstClr val="black">
                <a:alpha val="20000"/>
              </a:prstClr>
            </a:outerShdw>
          </a:effectLst>
        </c:spPr>
        <c:dLbl>
          <c:idx val="0"/>
          <c:layout>
            <c:manualLayout>
              <c:x val="-0.26845503359164963"/>
              <c:y val="0.10338465546104149"/>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82"/>
        <c:spPr>
          <a:solidFill>
            <a:schemeClr val="accent1"/>
          </a:solidFill>
          <a:ln>
            <a:noFill/>
          </a:ln>
          <a:effectLst>
            <a:outerShdw blurRad="63500" sx="102000" sy="102000" algn="ctr" rotWithShape="0">
              <a:prstClr val="black">
                <a:alpha val="20000"/>
              </a:prstClr>
            </a:outerShdw>
          </a:effectLst>
        </c:spPr>
        <c:dLbl>
          <c:idx val="0"/>
          <c:layout>
            <c:manualLayout>
              <c:x val="2.7355843633137061E-2"/>
              <c:y val="-3.323078211247761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83"/>
        <c:spPr>
          <a:solidFill>
            <a:schemeClr val="accent1"/>
          </a:solidFill>
          <a:ln>
            <a:noFill/>
          </a:ln>
          <a:effectLst>
            <a:outerShdw blurRad="63500" sx="102000" sy="102000" algn="ctr" rotWithShape="0">
              <a:prstClr val="black">
                <a:alpha val="20000"/>
              </a:prstClr>
            </a:outerShdw>
          </a:effectLst>
        </c:spPr>
        <c:dLbl>
          <c:idx val="0"/>
          <c:layout>
            <c:manualLayout>
              <c:x val="0.10734816815533238"/>
              <c:y val="-6.276925510134663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84"/>
        <c:spPr>
          <a:solidFill>
            <a:schemeClr val="accent1"/>
          </a:solidFill>
          <a:ln>
            <a:noFill/>
          </a:ln>
          <a:effectLst>
            <a:outerShdw blurRad="63500" sx="102000" sy="102000" algn="ctr" rotWithShape="0">
              <a:prstClr val="black">
                <a:alpha val="20000"/>
              </a:prstClr>
            </a:outerShdw>
          </a:effectLst>
        </c:spPr>
        <c:dLbl>
          <c:idx val="0"/>
          <c:layout>
            <c:manualLayout>
              <c:x val="1.5335466345091463E-2"/>
              <c:y val="8.4923109842998334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85"/>
        <c:spPr>
          <a:solidFill>
            <a:schemeClr val="accent1"/>
          </a:solidFill>
          <a:ln>
            <a:noFill/>
          </a:ln>
          <a:effectLst>
            <a:outerShdw blurRad="63500" sx="102000" sy="102000" algn="ctr" rotWithShape="0">
              <a:prstClr val="black">
                <a:alpha val="20000"/>
              </a:prstClr>
            </a:outerShdw>
          </a:effectLst>
        </c:spPr>
        <c:dLbl>
          <c:idx val="0"/>
          <c:layout>
            <c:manualLayout>
              <c:x val="0.16135987346687944"/>
              <c:y val="7.3846182472172492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86"/>
        <c:spPr>
          <a:solidFill>
            <a:schemeClr val="accent1"/>
          </a:solidFill>
          <a:ln>
            <a:noFill/>
          </a:ln>
          <a:effectLst>
            <a:outerShdw blurRad="63500" sx="102000" sy="102000" algn="ctr" rotWithShape="0">
              <a:prstClr val="black">
                <a:alpha val="20000"/>
              </a:prstClr>
            </a:outerShdw>
          </a:effectLst>
        </c:spPr>
        <c:dLbl>
          <c:idx val="0"/>
          <c:layout>
            <c:manualLayout>
              <c:x val="1.0729868918140156E-2"/>
              <c:y val="-5.538463685412936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87"/>
        <c:spPr>
          <a:solidFill>
            <a:schemeClr val="accent1"/>
          </a:solidFill>
          <a:ln>
            <a:noFill/>
          </a:ln>
          <a:effectLst>
            <a:outerShdw blurRad="63500" sx="102000" sy="102000" algn="ctr" rotWithShape="0">
              <a:prstClr val="black">
                <a:alpha val="20000"/>
              </a:prstClr>
            </a:outerShdw>
          </a:effectLst>
        </c:spPr>
        <c:dLbl>
          <c:idx val="0"/>
          <c:layout>
            <c:manualLayout>
              <c:x val="0.17611583402007921"/>
              <c:y val="-7.0153873348563864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7923477230455029"/>
                  <c:h val="0.17580944428712558"/>
                </c:manualLayout>
              </c15:layout>
            </c:ext>
          </c:extLst>
        </c:dLbl>
      </c:pivotFmt>
      <c:pivotFmt>
        <c:idx val="88"/>
        <c:spPr>
          <a:solidFill>
            <a:schemeClr val="accent1"/>
          </a:solidFill>
          <a:ln>
            <a:noFill/>
          </a:ln>
          <a:effectLst>
            <a:outerShdw blurRad="63500" sx="102000" sy="102000" algn="ctr" rotWithShape="0">
              <a:prstClr val="black">
                <a:alpha val="20000"/>
              </a:prstClr>
            </a:outerShdw>
          </a:effectLst>
        </c:spPr>
        <c:dLbl>
          <c:idx val="0"/>
          <c:layout>
            <c:manualLayout>
              <c:x val="5.3674084077666093E-2"/>
              <c:y val="-7.0153873348563864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89"/>
        <c:spPr>
          <a:solidFill>
            <a:schemeClr val="accent1"/>
          </a:solidFill>
          <a:ln>
            <a:noFill/>
          </a:ln>
          <a:effectLst>
            <a:outerShdw blurRad="63500" sx="102000" sy="102000" algn="ctr" rotWithShape="0">
              <a:prstClr val="black">
                <a:alpha val="20000"/>
              </a:prstClr>
            </a:outerShdw>
          </a:effectLst>
        </c:spPr>
        <c:dLbl>
          <c:idx val="0"/>
          <c:layout>
            <c:manualLayout>
              <c:x val="0.162300352152218"/>
              <c:y val="5.445879760970955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4238972451303856"/>
                  <c:h val="0.1665731475510687"/>
                </c:manualLayout>
              </c15:layout>
            </c:ext>
          </c:extLst>
        </c:dLbl>
      </c:pivotFmt>
      <c:pivotFmt>
        <c:idx val="90"/>
        <c:spPr>
          <a:solidFill>
            <a:schemeClr val="accent1"/>
          </a:solidFill>
          <a:ln>
            <a:noFill/>
          </a:ln>
          <a:effectLst>
            <a:outerShdw blurRad="63500" sx="102000" sy="102000" algn="ctr" rotWithShape="0">
              <a:prstClr val="black">
                <a:alpha val="20000"/>
              </a:prstClr>
            </a:outerShdw>
          </a:effectLst>
        </c:spPr>
        <c:dLbl>
          <c:idx val="0"/>
          <c:layout>
            <c:manualLayout>
              <c:x val="-1.5335466345091557E-2"/>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91"/>
        <c:spPr>
          <a:solidFill>
            <a:schemeClr val="accent1"/>
          </a:solidFill>
          <a:ln>
            <a:noFill/>
          </a:ln>
          <a:effectLst>
            <a:outerShdw blurRad="63500" sx="102000" sy="102000" algn="ctr" rotWithShape="0">
              <a:prstClr val="black">
                <a:alpha val="20000"/>
              </a:prstClr>
            </a:outerShdw>
          </a:effectLst>
        </c:spPr>
        <c:dLbl>
          <c:idx val="0"/>
          <c:layout>
            <c:manualLayout>
              <c:x val="-4.6006399035274405E-2"/>
              <c:y val="-4.8000018606912116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92"/>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93"/>
        <c:spPr>
          <a:solidFill>
            <a:schemeClr val="accent1"/>
          </a:solidFill>
          <a:ln>
            <a:noFill/>
          </a:ln>
          <a:effectLst>
            <a:outerShdw blurRad="63500" sx="102000" sy="102000" algn="ctr" rotWithShape="0">
              <a:prstClr val="black">
                <a:alpha val="20000"/>
              </a:prstClr>
            </a:outerShdw>
          </a:effectLst>
        </c:spPr>
        <c:dLbl>
          <c:idx val="0"/>
          <c:layout>
            <c:manualLayout>
              <c:x val="-0.24594515820433782"/>
              <c:y val="0.13576833637213548"/>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5316295470936123"/>
                  <c:h val="0.16581972285248175"/>
                </c:manualLayout>
              </c15:layout>
            </c:ext>
          </c:extLst>
        </c:dLbl>
      </c:pivotFmt>
      <c:pivotFmt>
        <c:idx val="94"/>
        <c:spPr>
          <a:solidFill>
            <a:schemeClr val="accent1"/>
          </a:solidFill>
          <a:ln>
            <a:noFill/>
          </a:ln>
          <a:effectLst>
            <a:outerShdw blurRad="63500" sx="102000" sy="102000" algn="ctr" rotWithShape="0">
              <a:prstClr val="black">
                <a:alpha val="20000"/>
              </a:prstClr>
            </a:outerShdw>
          </a:effectLst>
        </c:spPr>
        <c:dLbl>
          <c:idx val="0"/>
          <c:layout>
            <c:manualLayout>
              <c:x val="-0.14481282431262857"/>
              <c:y val="-5.4347272858776934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6673484105907685"/>
                  <c:h val="0.16581972285248175"/>
                </c:manualLayout>
              </c15:layout>
            </c:ext>
          </c:extLst>
        </c:dLbl>
      </c:pivotFmt>
      <c:pivotFmt>
        <c:idx val="95"/>
        <c:spPr>
          <a:solidFill>
            <a:schemeClr val="accent1"/>
          </a:solidFill>
          <a:ln>
            <a:noFill/>
          </a:ln>
          <a:effectLst>
            <a:outerShdw blurRad="63500" sx="102000" sy="102000" algn="ctr" rotWithShape="0">
              <a:prstClr val="black">
                <a:alpha val="20000"/>
              </a:prstClr>
            </a:outerShdw>
          </a:effectLst>
        </c:spPr>
        <c:dLbl>
          <c:idx val="0"/>
          <c:layout>
            <c:manualLayout>
              <c:x val="2.7355842857371422E-2"/>
              <c:y val="-7.343705442300953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96"/>
        <c:spPr>
          <a:solidFill>
            <a:schemeClr val="accent1"/>
          </a:solidFill>
          <a:ln>
            <a:noFill/>
          </a:ln>
          <a:effectLst>
            <a:outerShdw blurRad="63500" sx="102000" sy="102000" algn="ctr" rotWithShape="0">
              <a:prstClr val="black">
                <a:alpha val="20000"/>
              </a:prstClr>
            </a:outerShdw>
          </a:effectLst>
        </c:spPr>
        <c:dLbl>
          <c:idx val="0"/>
          <c:layout>
            <c:manualLayout>
              <c:x val="0.11118196887444028"/>
              <c:y val="-9.060419600650994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97"/>
        <c:spPr>
          <a:solidFill>
            <a:schemeClr val="accent1"/>
          </a:solidFill>
          <a:ln>
            <a:noFill/>
          </a:ln>
          <a:effectLst>
            <a:outerShdw blurRad="63500" sx="102000" sy="102000" algn="ctr" rotWithShape="0">
              <a:prstClr val="black">
                <a:alpha val="20000"/>
              </a:prstClr>
            </a:outerShdw>
          </a:effectLst>
        </c:spPr>
        <c:dLbl>
          <c:idx val="0"/>
          <c:layout>
            <c:manualLayout>
              <c:x val="2.6837063403392387E-2"/>
              <c:y val="7.6036210409628248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98"/>
        <c:spPr>
          <a:solidFill>
            <a:schemeClr val="accent1"/>
          </a:solidFill>
          <a:ln>
            <a:noFill/>
          </a:ln>
          <a:effectLst>
            <a:outerShdw blurRad="63500" sx="102000" sy="102000" algn="ctr" rotWithShape="0">
              <a:prstClr val="black">
                <a:alpha val="20000"/>
              </a:prstClr>
            </a:outerShdw>
          </a:effectLst>
        </c:spPr>
        <c:dLbl>
          <c:idx val="0"/>
          <c:layout>
            <c:manualLayout>
              <c:x val="0.15944294829744643"/>
              <c:y val="-4.5192632940387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99"/>
        <c:spPr>
          <a:solidFill>
            <a:schemeClr val="accent1"/>
          </a:solidFill>
          <a:ln>
            <a:noFill/>
          </a:ln>
          <a:effectLst>
            <a:outerShdw blurRad="63500" sx="102000" sy="102000" algn="ctr" rotWithShape="0">
              <a:prstClr val="black">
                <a:alpha val="20000"/>
              </a:prstClr>
            </a:outerShdw>
          </a:effectLst>
        </c:spPr>
        <c:dLbl>
          <c:idx val="0"/>
          <c:layout>
            <c:manualLayout>
              <c:x val="8.8129112538463186E-3"/>
              <c:y val="-7.394139734892421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00"/>
        <c:spPr>
          <a:solidFill>
            <a:schemeClr val="accent1"/>
          </a:solidFill>
          <a:ln>
            <a:noFill/>
          </a:ln>
          <a:effectLst>
            <a:outerShdw blurRad="63500" sx="102000" sy="102000" algn="ctr" rotWithShape="0">
              <a:prstClr val="black">
                <a:alpha val="20000"/>
              </a:prstClr>
            </a:outerShdw>
          </a:effectLst>
        </c:spPr>
        <c:dLbl>
          <c:idx val="0"/>
          <c:layout>
            <c:manualLayout>
              <c:x val="0.17611588902074304"/>
              <c:y val="-0.10417457619730304"/>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5623155706589087"/>
                  <c:h val="0.14488157682292202"/>
                </c:manualLayout>
              </c15:layout>
            </c:ext>
          </c:extLst>
        </c:dLbl>
      </c:pivotFmt>
      <c:pivotFmt>
        <c:idx val="101"/>
        <c:spPr>
          <a:solidFill>
            <a:schemeClr val="accent1"/>
          </a:solidFill>
          <a:ln>
            <a:noFill/>
          </a:ln>
          <a:effectLst>
            <a:outerShdw blurRad="63500" sx="102000" sy="102000" algn="ctr" rotWithShape="0">
              <a:prstClr val="black">
                <a:alpha val="20000"/>
              </a:prstClr>
            </a:outerShdw>
          </a:effectLst>
        </c:spPr>
        <c:dLbl>
          <c:idx val="0"/>
          <c:layout>
            <c:manualLayout>
              <c:x val="3.8338662004846369E-2"/>
              <c:y val="-7.324661687203655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02"/>
        <c:spPr>
          <a:solidFill>
            <a:schemeClr val="accent1"/>
          </a:solidFill>
          <a:ln>
            <a:noFill/>
          </a:ln>
          <a:effectLst>
            <a:outerShdw blurRad="63500" sx="102000" sy="102000" algn="ctr" rotWithShape="0">
              <a:prstClr val="black">
                <a:alpha val="20000"/>
              </a:prstClr>
            </a:outerShdw>
          </a:effectLst>
        </c:spPr>
        <c:dLbl>
          <c:idx val="0"/>
          <c:layout>
            <c:manualLayout>
              <c:x val="0.15559104481306582"/>
              <c:y val="-2.2930191000096679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4845997821035728"/>
                  <c:h val="0.18822267945634216"/>
                </c:manualLayout>
              </c15:layout>
            </c:ext>
          </c:extLst>
        </c:dLbl>
      </c:pivotFmt>
      <c:pivotFmt>
        <c:idx val="103"/>
        <c:spPr>
          <a:solidFill>
            <a:schemeClr val="accent1"/>
          </a:solidFill>
          <a:ln>
            <a:noFill/>
          </a:ln>
          <a:effectLst>
            <a:outerShdw blurRad="63500" sx="102000" sy="102000" algn="ctr" rotWithShape="0">
              <a:prstClr val="black">
                <a:alpha val="20000"/>
              </a:prstClr>
            </a:outerShdw>
          </a:effectLst>
        </c:spPr>
        <c:dLbl>
          <c:idx val="0"/>
          <c:layout>
            <c:manualLayout>
              <c:x val="-1.5335464801938547E-2"/>
              <c:y val="2.474227004970127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04"/>
        <c:spPr>
          <a:solidFill>
            <a:schemeClr val="accent1"/>
          </a:solidFill>
          <a:ln>
            <a:noFill/>
          </a:ln>
          <a:effectLst>
            <a:outerShdw blurRad="63500" sx="102000" sy="102000" algn="ctr" rotWithShape="0">
              <a:prstClr val="black">
                <a:alpha val="20000"/>
              </a:prstClr>
            </a:outerShdw>
          </a:effectLst>
        </c:spPr>
        <c:dLbl>
          <c:idx val="0"/>
          <c:layout>
            <c:manualLayout>
              <c:x val="-4.6006394405815644E-2"/>
              <c:y val="-9.439176023961037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05"/>
        <c:spPr>
          <a:solidFill>
            <a:schemeClr val="accent1"/>
          </a:solidFill>
          <a:ln>
            <a:noFill/>
          </a:ln>
          <a:effectLst>
            <a:outerShdw blurRad="63500" sx="102000" sy="102000" algn="ctr" rotWithShape="0">
              <a:prstClr val="black">
                <a:alpha val="20000"/>
              </a:prstClr>
            </a:outerShdw>
          </a:effectLst>
        </c:spPr>
        <c:dLbl>
          <c:idx val="0"/>
          <c:layout>
            <c:manualLayout>
              <c:x val="-0.24594515820433782"/>
              <c:y val="0.13576833637213548"/>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5316295470936123"/>
                  <c:h val="0.16581972285248175"/>
                </c:manualLayout>
              </c15:layout>
            </c:ext>
          </c:extLst>
        </c:dLbl>
      </c:pivotFmt>
      <c:pivotFmt>
        <c:idx val="106"/>
        <c:spPr>
          <a:solidFill>
            <a:schemeClr val="accent1"/>
          </a:solidFill>
          <a:ln>
            <a:noFill/>
          </a:ln>
          <a:effectLst>
            <a:outerShdw blurRad="63500" sx="102000" sy="102000" algn="ctr" rotWithShape="0">
              <a:prstClr val="black">
                <a:alpha val="20000"/>
              </a:prstClr>
            </a:outerShdw>
          </a:effectLst>
        </c:spPr>
        <c:dLbl>
          <c:idx val="0"/>
          <c:layout>
            <c:manualLayout>
              <c:x val="-0.14481282431262857"/>
              <c:y val="-5.4347272858776934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6673484105907685"/>
                  <c:h val="0.16581972285248175"/>
                </c:manualLayout>
              </c15:layout>
            </c:ext>
          </c:extLst>
        </c:dLbl>
      </c:pivotFmt>
      <c:pivotFmt>
        <c:idx val="107"/>
        <c:spPr>
          <a:solidFill>
            <a:schemeClr val="accent1"/>
          </a:solidFill>
          <a:ln>
            <a:noFill/>
          </a:ln>
          <a:effectLst>
            <a:outerShdw blurRad="63500" sx="102000" sy="102000" algn="ctr" rotWithShape="0">
              <a:prstClr val="black">
                <a:alpha val="20000"/>
              </a:prstClr>
            </a:outerShdw>
          </a:effectLst>
        </c:spPr>
        <c:dLbl>
          <c:idx val="0"/>
          <c:layout>
            <c:manualLayout>
              <c:x val="2.7355842857371422E-2"/>
              <c:y val="-7.343705442300953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08"/>
        <c:spPr>
          <a:solidFill>
            <a:schemeClr val="accent1"/>
          </a:solidFill>
          <a:ln>
            <a:noFill/>
          </a:ln>
          <a:effectLst>
            <a:outerShdw blurRad="63500" sx="102000" sy="102000" algn="ctr" rotWithShape="0">
              <a:prstClr val="black">
                <a:alpha val="20000"/>
              </a:prstClr>
            </a:outerShdw>
          </a:effectLst>
        </c:spPr>
        <c:dLbl>
          <c:idx val="0"/>
          <c:layout>
            <c:manualLayout>
              <c:x val="0.11118196887444028"/>
              <c:y val="-9.060419600650994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09"/>
        <c:spPr>
          <a:solidFill>
            <a:schemeClr val="accent1"/>
          </a:solidFill>
          <a:ln>
            <a:noFill/>
          </a:ln>
          <a:effectLst>
            <a:outerShdw blurRad="63500" sx="102000" sy="102000" algn="ctr" rotWithShape="0">
              <a:prstClr val="black">
                <a:alpha val="20000"/>
              </a:prstClr>
            </a:outerShdw>
          </a:effectLst>
        </c:spPr>
        <c:dLbl>
          <c:idx val="0"/>
          <c:layout>
            <c:manualLayout>
              <c:x val="2.6837063403392387E-2"/>
              <c:y val="7.6036210409628248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0"/>
        <c:spPr>
          <a:solidFill>
            <a:schemeClr val="accent1"/>
          </a:solidFill>
          <a:ln>
            <a:noFill/>
          </a:ln>
          <a:effectLst>
            <a:outerShdw blurRad="63500" sx="102000" sy="102000" algn="ctr" rotWithShape="0">
              <a:prstClr val="black">
                <a:alpha val="20000"/>
              </a:prstClr>
            </a:outerShdw>
          </a:effectLst>
        </c:spPr>
        <c:dLbl>
          <c:idx val="0"/>
          <c:layout>
            <c:manualLayout>
              <c:x val="0.15944294829744643"/>
              <c:y val="-4.5192632940387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1"/>
        <c:spPr>
          <a:solidFill>
            <a:schemeClr val="accent1"/>
          </a:solidFill>
          <a:ln>
            <a:noFill/>
          </a:ln>
          <a:effectLst>
            <a:outerShdw blurRad="63500" sx="102000" sy="102000" algn="ctr" rotWithShape="0">
              <a:prstClr val="black">
                <a:alpha val="20000"/>
              </a:prstClr>
            </a:outerShdw>
          </a:effectLst>
        </c:spPr>
        <c:dLbl>
          <c:idx val="0"/>
          <c:layout>
            <c:manualLayout>
              <c:x val="8.8129112538463186E-3"/>
              <c:y val="-7.394139734892421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2"/>
        <c:spPr>
          <a:solidFill>
            <a:schemeClr val="accent1"/>
          </a:solidFill>
          <a:ln>
            <a:noFill/>
          </a:ln>
          <a:effectLst>
            <a:outerShdw blurRad="63500" sx="102000" sy="102000" algn="ctr" rotWithShape="0">
              <a:prstClr val="black">
                <a:alpha val="20000"/>
              </a:prstClr>
            </a:outerShdw>
          </a:effectLst>
        </c:spPr>
        <c:dLbl>
          <c:idx val="0"/>
          <c:layout>
            <c:manualLayout>
              <c:x val="0.17611588902074304"/>
              <c:y val="-0.10417457619730304"/>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5623155706589087"/>
                  <c:h val="0.14488157682292202"/>
                </c:manualLayout>
              </c15:layout>
            </c:ext>
          </c:extLst>
        </c:dLbl>
      </c:pivotFmt>
      <c:pivotFmt>
        <c:idx val="113"/>
        <c:spPr>
          <a:solidFill>
            <a:schemeClr val="accent1"/>
          </a:solidFill>
          <a:ln>
            <a:noFill/>
          </a:ln>
          <a:effectLst>
            <a:outerShdw blurRad="63500" sx="102000" sy="102000" algn="ctr" rotWithShape="0">
              <a:prstClr val="black">
                <a:alpha val="20000"/>
              </a:prstClr>
            </a:outerShdw>
          </a:effectLst>
        </c:spPr>
        <c:dLbl>
          <c:idx val="0"/>
          <c:layout>
            <c:manualLayout>
              <c:x val="3.8338662004846369E-2"/>
              <c:y val="-7.324661687203655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4"/>
        <c:spPr>
          <a:solidFill>
            <a:schemeClr val="accent1"/>
          </a:solidFill>
          <a:ln>
            <a:noFill/>
          </a:ln>
          <a:effectLst>
            <a:outerShdw blurRad="63500" sx="102000" sy="102000" algn="ctr" rotWithShape="0">
              <a:prstClr val="black">
                <a:alpha val="20000"/>
              </a:prstClr>
            </a:outerShdw>
          </a:effectLst>
        </c:spPr>
        <c:dLbl>
          <c:idx val="0"/>
          <c:layout>
            <c:manualLayout>
              <c:x val="0.15559104481306582"/>
              <c:y val="-2.2930191000096679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4845997821035728"/>
                  <c:h val="0.18822267945634216"/>
                </c:manualLayout>
              </c15:layout>
            </c:ext>
          </c:extLst>
        </c:dLbl>
      </c:pivotFmt>
      <c:pivotFmt>
        <c:idx val="115"/>
        <c:spPr>
          <a:solidFill>
            <a:schemeClr val="accent1"/>
          </a:solidFill>
          <a:ln>
            <a:noFill/>
          </a:ln>
          <a:effectLst>
            <a:outerShdw blurRad="63500" sx="102000" sy="102000" algn="ctr" rotWithShape="0">
              <a:prstClr val="black">
                <a:alpha val="20000"/>
              </a:prstClr>
            </a:outerShdw>
          </a:effectLst>
        </c:spPr>
        <c:dLbl>
          <c:idx val="0"/>
          <c:layout>
            <c:manualLayout>
              <c:x val="-1.5335464801938547E-2"/>
              <c:y val="2.474227004970127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6"/>
        <c:spPr>
          <a:solidFill>
            <a:schemeClr val="accent1"/>
          </a:solidFill>
          <a:ln>
            <a:noFill/>
          </a:ln>
          <a:effectLst>
            <a:outerShdw blurRad="63500" sx="102000" sy="102000" algn="ctr" rotWithShape="0">
              <a:prstClr val="black">
                <a:alpha val="20000"/>
              </a:prstClr>
            </a:outerShdw>
          </a:effectLst>
        </c:spPr>
        <c:dLbl>
          <c:idx val="0"/>
          <c:layout>
            <c:manualLayout>
              <c:x val="-4.6006394405815644E-2"/>
              <c:y val="-9.439176023961037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7"/>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8"/>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9"/>
        <c:spPr>
          <a:solidFill>
            <a:schemeClr val="accent1"/>
          </a:solidFill>
          <a:ln>
            <a:noFill/>
          </a:ln>
          <a:effectLst>
            <a:outerShdw blurRad="63500" sx="102000" sy="102000" algn="ctr" rotWithShape="0">
              <a:prstClr val="black">
                <a:alpha val="20000"/>
              </a:prstClr>
            </a:outerShdw>
          </a:effectLst>
        </c:spPr>
        <c:dLbl>
          <c:idx val="0"/>
          <c:layout>
            <c:manualLayout>
              <c:x val="-0.24594515820433782"/>
              <c:y val="0.13576833637213548"/>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5316295470936123"/>
                  <c:h val="0.16581972285248175"/>
                </c:manualLayout>
              </c15:layout>
            </c:ext>
          </c:extLst>
        </c:dLbl>
      </c:pivotFmt>
      <c:pivotFmt>
        <c:idx val="120"/>
        <c:spPr>
          <a:solidFill>
            <a:schemeClr val="accent1"/>
          </a:solidFill>
          <a:ln>
            <a:noFill/>
          </a:ln>
          <a:effectLst>
            <a:outerShdw blurRad="63500" sx="102000" sy="102000" algn="ctr" rotWithShape="0">
              <a:prstClr val="black">
                <a:alpha val="20000"/>
              </a:prstClr>
            </a:outerShdw>
          </a:effectLst>
        </c:spPr>
        <c:dLbl>
          <c:idx val="0"/>
          <c:layout>
            <c:manualLayout>
              <c:x val="-0.14481282431262857"/>
              <c:y val="-5.4347272858776934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6673484105907685"/>
                  <c:h val="0.16581972285248175"/>
                </c:manualLayout>
              </c15:layout>
            </c:ext>
          </c:extLst>
        </c:dLbl>
      </c:pivotFmt>
      <c:pivotFmt>
        <c:idx val="121"/>
        <c:spPr>
          <a:solidFill>
            <a:schemeClr val="accent1"/>
          </a:solidFill>
          <a:ln>
            <a:noFill/>
          </a:ln>
          <a:effectLst>
            <a:outerShdw blurRad="63500" sx="102000" sy="102000" algn="ctr" rotWithShape="0">
              <a:prstClr val="black">
                <a:alpha val="20000"/>
              </a:prstClr>
            </a:outerShdw>
          </a:effectLst>
        </c:spPr>
        <c:dLbl>
          <c:idx val="0"/>
          <c:layout>
            <c:manualLayout>
              <c:x val="2.7355842857371422E-2"/>
              <c:y val="-7.343705442300953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2"/>
        <c:spPr>
          <a:solidFill>
            <a:schemeClr val="accent1"/>
          </a:solidFill>
          <a:ln>
            <a:noFill/>
          </a:ln>
          <a:effectLst>
            <a:outerShdw blurRad="63500" sx="102000" sy="102000" algn="ctr" rotWithShape="0">
              <a:prstClr val="black">
                <a:alpha val="20000"/>
              </a:prstClr>
            </a:outerShdw>
          </a:effectLst>
        </c:spPr>
        <c:dLbl>
          <c:idx val="0"/>
          <c:layout>
            <c:manualLayout>
              <c:x val="0.11118196887444028"/>
              <c:y val="-9.060419600650994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3"/>
        <c:spPr>
          <a:solidFill>
            <a:schemeClr val="accent1"/>
          </a:solidFill>
          <a:ln>
            <a:noFill/>
          </a:ln>
          <a:effectLst>
            <a:outerShdw blurRad="63500" sx="102000" sy="102000" algn="ctr" rotWithShape="0">
              <a:prstClr val="black">
                <a:alpha val="20000"/>
              </a:prstClr>
            </a:outerShdw>
          </a:effectLst>
        </c:spPr>
        <c:dLbl>
          <c:idx val="0"/>
          <c:layout>
            <c:manualLayout>
              <c:x val="2.6837063403392387E-2"/>
              <c:y val="7.6036210409628248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4"/>
        <c:spPr>
          <a:solidFill>
            <a:schemeClr val="accent1"/>
          </a:solidFill>
          <a:ln>
            <a:noFill/>
          </a:ln>
          <a:effectLst>
            <a:outerShdw blurRad="63500" sx="102000" sy="102000" algn="ctr" rotWithShape="0">
              <a:prstClr val="black">
                <a:alpha val="20000"/>
              </a:prstClr>
            </a:outerShdw>
          </a:effectLst>
        </c:spPr>
        <c:dLbl>
          <c:idx val="0"/>
          <c:layout>
            <c:manualLayout>
              <c:x val="0.15944294829744643"/>
              <c:y val="-4.5192632940387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5"/>
        <c:spPr>
          <a:solidFill>
            <a:schemeClr val="accent1"/>
          </a:solidFill>
          <a:ln>
            <a:noFill/>
          </a:ln>
          <a:effectLst>
            <a:outerShdw blurRad="63500" sx="102000" sy="102000" algn="ctr" rotWithShape="0">
              <a:prstClr val="black">
                <a:alpha val="20000"/>
              </a:prstClr>
            </a:outerShdw>
          </a:effectLst>
        </c:spPr>
        <c:dLbl>
          <c:idx val="0"/>
          <c:layout>
            <c:manualLayout>
              <c:x val="8.8129112538463186E-3"/>
              <c:y val="-7.394139734892421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6"/>
        <c:spPr>
          <a:solidFill>
            <a:schemeClr val="accent1"/>
          </a:solidFill>
          <a:ln>
            <a:noFill/>
          </a:ln>
          <a:effectLst>
            <a:outerShdw blurRad="63500" sx="102000" sy="102000" algn="ctr" rotWithShape="0">
              <a:prstClr val="black">
                <a:alpha val="20000"/>
              </a:prstClr>
            </a:outerShdw>
          </a:effectLst>
        </c:spPr>
        <c:dLbl>
          <c:idx val="0"/>
          <c:layout>
            <c:manualLayout>
              <c:x val="0.17611588902074304"/>
              <c:y val="-0.10417457619730304"/>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5623155706589087"/>
                  <c:h val="0.14488157682292202"/>
                </c:manualLayout>
              </c15:layout>
            </c:ext>
          </c:extLst>
        </c:dLbl>
      </c:pivotFmt>
      <c:pivotFmt>
        <c:idx val="127"/>
        <c:spPr>
          <a:solidFill>
            <a:schemeClr val="accent1"/>
          </a:solidFill>
          <a:ln>
            <a:noFill/>
          </a:ln>
          <a:effectLst>
            <a:outerShdw blurRad="63500" sx="102000" sy="102000" algn="ctr" rotWithShape="0">
              <a:prstClr val="black">
                <a:alpha val="20000"/>
              </a:prstClr>
            </a:outerShdw>
          </a:effectLst>
        </c:spPr>
        <c:dLbl>
          <c:idx val="0"/>
          <c:layout>
            <c:manualLayout>
              <c:x val="3.8338662004846369E-2"/>
              <c:y val="-7.324661687203655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8"/>
        <c:spPr>
          <a:solidFill>
            <a:schemeClr val="accent1"/>
          </a:solidFill>
          <a:ln>
            <a:noFill/>
          </a:ln>
          <a:effectLst>
            <a:outerShdw blurRad="63500" sx="102000" sy="102000" algn="ctr" rotWithShape="0">
              <a:prstClr val="black">
                <a:alpha val="20000"/>
              </a:prstClr>
            </a:outerShdw>
          </a:effectLst>
        </c:spPr>
        <c:dLbl>
          <c:idx val="0"/>
          <c:layout>
            <c:manualLayout>
              <c:x val="0.15559104481306582"/>
              <c:y val="-2.2930191000096679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4845997821035728"/>
                  <c:h val="0.18822267945634216"/>
                </c:manualLayout>
              </c15:layout>
            </c:ext>
          </c:extLst>
        </c:dLbl>
      </c:pivotFmt>
      <c:pivotFmt>
        <c:idx val="129"/>
        <c:spPr>
          <a:solidFill>
            <a:schemeClr val="accent1"/>
          </a:solidFill>
          <a:ln>
            <a:noFill/>
          </a:ln>
          <a:effectLst>
            <a:outerShdw blurRad="63500" sx="102000" sy="102000" algn="ctr" rotWithShape="0">
              <a:prstClr val="black">
                <a:alpha val="20000"/>
              </a:prstClr>
            </a:outerShdw>
          </a:effectLst>
        </c:spPr>
        <c:dLbl>
          <c:idx val="0"/>
          <c:layout>
            <c:manualLayout>
              <c:x val="-1.5335464801938547E-2"/>
              <c:y val="2.474227004970127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0"/>
        <c:spPr>
          <a:solidFill>
            <a:schemeClr val="accent1"/>
          </a:solidFill>
          <a:ln>
            <a:noFill/>
          </a:ln>
          <a:effectLst>
            <a:outerShdw blurRad="63500" sx="102000" sy="102000" algn="ctr" rotWithShape="0">
              <a:prstClr val="black">
                <a:alpha val="20000"/>
              </a:prstClr>
            </a:outerShdw>
          </a:effectLst>
        </c:spPr>
        <c:dLbl>
          <c:idx val="0"/>
          <c:layout>
            <c:manualLayout>
              <c:x val="-4.6006394405815644E-2"/>
              <c:y val="-9.439176023961037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1"/>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32"/>
        <c:spPr>
          <a:solidFill>
            <a:schemeClr val="accent1"/>
          </a:solidFill>
          <a:ln>
            <a:noFill/>
          </a:ln>
          <a:effectLst>
            <a:outerShdw blurRad="63500" sx="102000" sy="102000" algn="ctr" rotWithShape="0">
              <a:prstClr val="black">
                <a:alpha val="20000"/>
              </a:prstClr>
            </a:outerShdw>
          </a:effectLst>
        </c:spPr>
        <c:dLbl>
          <c:idx val="0"/>
          <c:layout>
            <c:manualLayout>
              <c:x val="-0.24594515820433782"/>
              <c:y val="0.13576833637213548"/>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5316295470936123"/>
                  <c:h val="0.16581972285248175"/>
                </c:manualLayout>
              </c15:layout>
            </c:ext>
          </c:extLst>
        </c:dLbl>
      </c:pivotFmt>
      <c:pivotFmt>
        <c:idx val="133"/>
        <c:spPr>
          <a:solidFill>
            <a:schemeClr val="accent1"/>
          </a:solidFill>
          <a:ln>
            <a:noFill/>
          </a:ln>
          <a:effectLst>
            <a:outerShdw blurRad="63500" sx="102000" sy="102000" algn="ctr" rotWithShape="0">
              <a:prstClr val="black">
                <a:alpha val="20000"/>
              </a:prstClr>
            </a:outerShdw>
          </a:effectLst>
        </c:spPr>
        <c:dLbl>
          <c:idx val="0"/>
          <c:layout>
            <c:manualLayout>
              <c:x val="-0.14481282431262857"/>
              <c:y val="-5.4347272858776934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6673484105907685"/>
                  <c:h val="0.16581972285248175"/>
                </c:manualLayout>
              </c15:layout>
            </c:ext>
          </c:extLst>
        </c:dLbl>
      </c:pivotFmt>
      <c:pivotFmt>
        <c:idx val="134"/>
        <c:spPr>
          <a:solidFill>
            <a:schemeClr val="accent1"/>
          </a:solidFill>
          <a:ln>
            <a:noFill/>
          </a:ln>
          <a:effectLst>
            <a:outerShdw blurRad="63500" sx="102000" sy="102000" algn="ctr" rotWithShape="0">
              <a:prstClr val="black">
                <a:alpha val="20000"/>
              </a:prstClr>
            </a:outerShdw>
          </a:effectLst>
        </c:spPr>
        <c:dLbl>
          <c:idx val="0"/>
          <c:layout>
            <c:manualLayout>
              <c:x val="2.7355842857371422E-2"/>
              <c:y val="-7.3437054423009532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5"/>
        <c:spPr>
          <a:solidFill>
            <a:schemeClr val="accent1"/>
          </a:solidFill>
          <a:ln>
            <a:noFill/>
          </a:ln>
          <a:effectLst>
            <a:outerShdw blurRad="63500" sx="102000" sy="102000" algn="ctr" rotWithShape="0">
              <a:prstClr val="black">
                <a:alpha val="20000"/>
              </a:prstClr>
            </a:outerShdw>
          </a:effectLst>
        </c:spPr>
        <c:dLbl>
          <c:idx val="0"/>
          <c:layout>
            <c:manualLayout>
              <c:x val="0.11118196887444028"/>
              <c:y val="-9.060419600650994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6"/>
        <c:spPr>
          <a:solidFill>
            <a:schemeClr val="accent1"/>
          </a:solidFill>
          <a:ln>
            <a:noFill/>
          </a:ln>
          <a:effectLst>
            <a:outerShdw blurRad="63500" sx="102000" sy="102000" algn="ctr" rotWithShape="0">
              <a:prstClr val="black">
                <a:alpha val="20000"/>
              </a:prstClr>
            </a:outerShdw>
          </a:effectLst>
        </c:spPr>
        <c:dLbl>
          <c:idx val="0"/>
          <c:layout>
            <c:manualLayout>
              <c:x val="2.6837063403392387E-2"/>
              <c:y val="7.6036210409628248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7"/>
        <c:spPr>
          <a:solidFill>
            <a:schemeClr val="accent1"/>
          </a:solidFill>
          <a:ln>
            <a:noFill/>
          </a:ln>
          <a:effectLst>
            <a:outerShdw blurRad="63500" sx="102000" sy="102000" algn="ctr" rotWithShape="0">
              <a:prstClr val="black">
                <a:alpha val="20000"/>
              </a:prstClr>
            </a:outerShdw>
          </a:effectLst>
        </c:spPr>
        <c:dLbl>
          <c:idx val="0"/>
          <c:layout>
            <c:manualLayout>
              <c:x val="0.15944294829744643"/>
              <c:y val="-4.5192632940387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8"/>
        <c:spPr>
          <a:solidFill>
            <a:schemeClr val="accent1"/>
          </a:solidFill>
          <a:ln>
            <a:noFill/>
          </a:ln>
          <a:effectLst>
            <a:outerShdw blurRad="63500" sx="102000" sy="102000" algn="ctr" rotWithShape="0">
              <a:prstClr val="black">
                <a:alpha val="20000"/>
              </a:prstClr>
            </a:outerShdw>
          </a:effectLst>
        </c:spPr>
        <c:dLbl>
          <c:idx val="0"/>
          <c:layout>
            <c:manualLayout>
              <c:x val="8.8129112538463186E-3"/>
              <c:y val="-7.394139734892421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9"/>
        <c:spPr>
          <a:solidFill>
            <a:schemeClr val="accent1"/>
          </a:solidFill>
          <a:ln>
            <a:noFill/>
          </a:ln>
          <a:effectLst>
            <a:outerShdw blurRad="63500" sx="102000" sy="102000" algn="ctr" rotWithShape="0">
              <a:prstClr val="black">
                <a:alpha val="20000"/>
              </a:prstClr>
            </a:outerShdw>
          </a:effectLst>
        </c:spPr>
        <c:dLbl>
          <c:idx val="0"/>
          <c:layout>
            <c:manualLayout>
              <c:x val="0.17611588902074304"/>
              <c:y val="-0.10417457619730304"/>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5623155706589087"/>
                  <c:h val="0.14488157682292202"/>
                </c:manualLayout>
              </c15:layout>
            </c:ext>
          </c:extLst>
        </c:dLbl>
      </c:pivotFmt>
      <c:pivotFmt>
        <c:idx val="140"/>
        <c:spPr>
          <a:solidFill>
            <a:schemeClr val="accent1"/>
          </a:solidFill>
          <a:ln>
            <a:noFill/>
          </a:ln>
          <a:effectLst>
            <a:outerShdw blurRad="63500" sx="102000" sy="102000" algn="ctr" rotWithShape="0">
              <a:prstClr val="black">
                <a:alpha val="20000"/>
              </a:prstClr>
            </a:outerShdw>
          </a:effectLst>
        </c:spPr>
        <c:dLbl>
          <c:idx val="0"/>
          <c:layout>
            <c:manualLayout>
              <c:x val="3.8338662004846369E-2"/>
              <c:y val="-7.324661687203655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41"/>
        <c:spPr>
          <a:solidFill>
            <a:schemeClr val="accent1"/>
          </a:solidFill>
          <a:ln>
            <a:noFill/>
          </a:ln>
          <a:effectLst>
            <a:outerShdw blurRad="63500" sx="102000" sy="102000" algn="ctr" rotWithShape="0">
              <a:prstClr val="black">
                <a:alpha val="20000"/>
              </a:prstClr>
            </a:outerShdw>
          </a:effectLst>
        </c:spPr>
        <c:dLbl>
          <c:idx val="0"/>
          <c:layout>
            <c:manualLayout>
              <c:x val="0.15559104481306582"/>
              <c:y val="-2.2930191000096679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4845997821035728"/>
                  <c:h val="0.18822267945634216"/>
                </c:manualLayout>
              </c15:layout>
            </c:ext>
          </c:extLst>
        </c:dLbl>
      </c:pivotFmt>
      <c:pivotFmt>
        <c:idx val="142"/>
        <c:spPr>
          <a:solidFill>
            <a:schemeClr val="accent1"/>
          </a:solidFill>
          <a:ln>
            <a:noFill/>
          </a:ln>
          <a:effectLst>
            <a:outerShdw blurRad="63500" sx="102000" sy="102000" algn="ctr" rotWithShape="0">
              <a:prstClr val="black">
                <a:alpha val="20000"/>
              </a:prstClr>
            </a:outerShdw>
          </a:effectLst>
        </c:spPr>
        <c:dLbl>
          <c:idx val="0"/>
          <c:layout>
            <c:manualLayout>
              <c:x val="-1.5335464801938547E-2"/>
              <c:y val="2.474227004970127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43"/>
        <c:spPr>
          <a:solidFill>
            <a:schemeClr val="accent1"/>
          </a:solidFill>
          <a:ln>
            <a:noFill/>
          </a:ln>
          <a:effectLst>
            <a:outerShdw blurRad="63500" sx="102000" sy="102000" algn="ctr" rotWithShape="0">
              <a:prstClr val="black">
                <a:alpha val="20000"/>
              </a:prstClr>
            </a:outerShdw>
          </a:effectLst>
        </c:spPr>
        <c:dLbl>
          <c:idx val="0"/>
          <c:layout>
            <c:manualLayout>
              <c:x val="-4.6006394405815644E-2"/>
              <c:y val="-9.439176023961037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22574631596615249"/>
          <c:y val="0.35300248693009789"/>
          <c:w val="0.41331740147267582"/>
          <c:h val="0.58524833156186051"/>
        </c:manualLayout>
      </c:layout>
      <c:pieChart>
        <c:varyColors val="1"/>
        <c:ser>
          <c:idx val="0"/>
          <c:order val="0"/>
          <c:tx>
            <c:strRef>
              <c:f>'Residency Enforcement Table'!$B$5</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FFAD-4191-9511-A97D10850CD5}"/>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FFAD-4191-9511-A97D10850CD5}"/>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FFAD-4191-9511-A97D10850CD5}"/>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FFAD-4191-9511-A97D10850CD5}"/>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FFAD-4191-9511-A97D10850CD5}"/>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FFAD-4191-9511-A97D10850CD5}"/>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FFAD-4191-9511-A97D10850CD5}"/>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FFAD-4191-9511-A97D10850CD5}"/>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FFAD-4191-9511-A97D10850CD5}"/>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FFAD-4191-9511-A97D10850CD5}"/>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5-FFAD-4191-9511-A97D10850CD5}"/>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7-FFAD-4191-9511-A97D10850CD5}"/>
              </c:ext>
            </c:extLst>
          </c:dPt>
          <c:dLbls>
            <c:dLbl>
              <c:idx val="0"/>
              <c:layout>
                <c:manualLayout>
                  <c:x val="-0.24200854467713667"/>
                  <c:y val="0.25058311461067367"/>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5316295470936123"/>
                      <c:h val="0.16581972285248175"/>
                    </c:manualLayout>
                  </c15:layout>
                </c:ext>
                <c:ext xmlns:c16="http://schemas.microsoft.com/office/drawing/2014/chart" uri="{C3380CC4-5D6E-409C-BE32-E72D297353CC}">
                  <c16:uniqueId val="{00000001-FFAD-4191-9511-A97D10850CD5}"/>
                </c:ext>
              </c:extLst>
            </c:dLbl>
            <c:dLbl>
              <c:idx val="1"/>
              <c:layout>
                <c:manualLayout>
                  <c:x val="-0.17040099786057603"/>
                  <c:y val="7.8986147564887726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6673484105907685"/>
                      <c:h val="0.16581972285248175"/>
                    </c:manualLayout>
                  </c15:layout>
                </c:ext>
                <c:ext xmlns:c16="http://schemas.microsoft.com/office/drawing/2014/chart" uri="{C3380CC4-5D6E-409C-BE32-E72D297353CC}">
                  <c16:uniqueId val="{00000003-FFAD-4191-9511-A97D10850CD5}"/>
                </c:ext>
              </c:extLst>
            </c:dLbl>
            <c:dLbl>
              <c:idx val="2"/>
              <c:layout>
                <c:manualLayout>
                  <c:x val="-7.1060214463150848E-2"/>
                  <c:y val="-6.232604257801109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FFAD-4191-9511-A97D10850CD5}"/>
                </c:ext>
              </c:extLst>
            </c:dLbl>
            <c:dLbl>
              <c:idx val="3"/>
              <c:layout>
                <c:manualLayout>
                  <c:x val="-4.6283564499820525E-2"/>
                  <c:y val="1.9883347914843976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FFAD-4191-9511-A97D10850CD5}"/>
                </c:ext>
              </c:extLst>
            </c:dLbl>
            <c:dLbl>
              <c:idx val="4"/>
              <c:layout>
                <c:manualLayout>
                  <c:x val="7.8997579741744067E-2"/>
                  <c:y val="7.603674540682415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168104108301597"/>
                      <c:h val="0.19192592592592592"/>
                    </c:manualLayout>
                  </c15:layout>
                </c:ext>
                <c:ext xmlns:c16="http://schemas.microsoft.com/office/drawing/2014/chart" uri="{C3380CC4-5D6E-409C-BE32-E72D297353CC}">
                  <c16:uniqueId val="{00000009-FFAD-4191-9511-A97D10850CD5}"/>
                </c:ext>
              </c:extLst>
            </c:dLbl>
            <c:dLbl>
              <c:idx val="5"/>
              <c:layout>
                <c:manualLayout>
                  <c:x val="-1.2624678326971756E-2"/>
                  <c:y val="3.6288713910761154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5649746970182591"/>
                      <c:h val="0.19192592592592592"/>
                    </c:manualLayout>
                  </c15:layout>
                </c:ext>
                <c:ext xmlns:c16="http://schemas.microsoft.com/office/drawing/2014/chart" uri="{C3380CC4-5D6E-409C-BE32-E72D297353CC}">
                  <c16:uniqueId val="{0000000B-FFAD-4191-9511-A97D10850CD5}"/>
                </c:ext>
              </c:extLst>
            </c:dLbl>
            <c:dLbl>
              <c:idx val="6"/>
              <c:layout>
                <c:manualLayout>
                  <c:x val="2.3698254908460115E-2"/>
                  <c:y val="-7.4780079261592197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D-FFAD-4191-9511-A97D10850CD5}"/>
                </c:ext>
              </c:extLst>
            </c:dLbl>
            <c:dLbl>
              <c:idx val="7"/>
              <c:layout>
                <c:manualLayout>
                  <c:x val="-2.0169852038156985E-3"/>
                  <c:y val="-1.7137503645377659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0150292830170899"/>
                      <c:h val="0.14858530183727031"/>
                    </c:manualLayout>
                  </c15:layout>
                </c:ext>
                <c:ext xmlns:c16="http://schemas.microsoft.com/office/drawing/2014/chart" uri="{C3380CC4-5D6E-409C-BE32-E72D297353CC}">
                  <c16:uniqueId val="{0000000F-FFAD-4191-9511-A97D10850CD5}"/>
                </c:ext>
              </c:extLst>
            </c:dLbl>
            <c:dLbl>
              <c:idx val="8"/>
              <c:layout>
                <c:manualLayout>
                  <c:x val="-0.41043820065205627"/>
                  <c:y val="-2.8763487897344809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1-FFAD-4191-9511-A97D10850CD5}"/>
                </c:ext>
              </c:extLst>
            </c:dLbl>
            <c:dLbl>
              <c:idx val="9"/>
              <c:layout>
                <c:manualLayout>
                  <c:x val="2.0620860716741131E-3"/>
                  <c:y val="-5.2559638378536153E-2"/>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429393119002437"/>
                      <c:h val="0.188222805482648"/>
                    </c:manualLayout>
                  </c15:layout>
                </c:ext>
                <c:ext xmlns:c16="http://schemas.microsoft.com/office/drawing/2014/chart" uri="{C3380CC4-5D6E-409C-BE32-E72D297353CC}">
                  <c16:uniqueId val="{00000013-FFAD-4191-9511-A97D10850CD5}"/>
                </c:ext>
              </c:extLst>
            </c:dLbl>
            <c:dLbl>
              <c:idx val="10"/>
              <c:layout>
                <c:manualLayout>
                  <c:x val="-2.5177133271049777E-2"/>
                  <c:y val="2.474219889180505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5-FFAD-4191-9511-A97D10850CD5}"/>
                </c:ext>
              </c:extLst>
            </c:dLbl>
            <c:dLbl>
              <c:idx val="11"/>
              <c:layout>
                <c:manualLayout>
                  <c:x val="-2.2386613938430971E-2"/>
                  <c:y val="-9.068795567220763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7-FFAD-4191-9511-A97D10850CD5}"/>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extLst>
          </c:dLbls>
          <c:cat>
            <c:multiLvlStrRef>
              <c:f>'Residency Enforcement Table'!$A$6:$A$24</c:f>
              <c:multiLvlStrCache>
                <c:ptCount val="12"/>
                <c:lvl>
                  <c:pt idx="0">
                    <c:v>Fife Resident</c:v>
                  </c:pt>
                  <c:pt idx="1">
                    <c:v>Non Resident</c:v>
                  </c:pt>
                  <c:pt idx="2">
                    <c:v>Fife Resident</c:v>
                  </c:pt>
                  <c:pt idx="3">
                    <c:v>Non Resident</c:v>
                  </c:pt>
                  <c:pt idx="4">
                    <c:v>Fife Resident</c:v>
                  </c:pt>
                  <c:pt idx="5">
                    <c:v>Non Resident</c:v>
                  </c:pt>
                  <c:pt idx="6">
                    <c:v>Fife Resident</c:v>
                  </c:pt>
                  <c:pt idx="7">
                    <c:v>Non Resident</c:v>
                  </c:pt>
                  <c:pt idx="8">
                    <c:v>Fife Resident</c:v>
                  </c:pt>
                  <c:pt idx="9">
                    <c:v>Non Resident</c:v>
                  </c:pt>
                  <c:pt idx="10">
                    <c:v>Fife Resident</c:v>
                  </c:pt>
                  <c:pt idx="11">
                    <c:v>Non Resident</c:v>
                  </c:pt>
                </c:lvl>
                <c:lvl>
                  <c:pt idx="0">
                    <c:v>American Indian </c:v>
                  </c:pt>
                  <c:pt idx="2">
                    <c:v>Asian/Pacific Islander </c:v>
                  </c:pt>
                  <c:pt idx="4">
                    <c:v>Black or African American</c:v>
                  </c:pt>
                  <c:pt idx="6">
                    <c:v>Hispanic</c:v>
                  </c:pt>
                  <c:pt idx="8">
                    <c:v>Unknown</c:v>
                  </c:pt>
                  <c:pt idx="10">
                    <c:v>White</c:v>
                  </c:pt>
                </c:lvl>
              </c:multiLvlStrCache>
            </c:multiLvlStrRef>
          </c:cat>
          <c:val>
            <c:numRef>
              <c:f>'Residency Enforcement Table'!$B$6:$B$24</c:f>
              <c:numCache>
                <c:formatCode>General</c:formatCode>
                <c:ptCount val="12"/>
                <c:pt idx="0">
                  <c:v>2</c:v>
                </c:pt>
                <c:pt idx="1">
                  <c:v>21</c:v>
                </c:pt>
                <c:pt idx="2">
                  <c:v>15</c:v>
                </c:pt>
                <c:pt idx="3">
                  <c:v>243</c:v>
                </c:pt>
                <c:pt idx="4">
                  <c:v>16</c:v>
                </c:pt>
                <c:pt idx="5">
                  <c:v>409</c:v>
                </c:pt>
                <c:pt idx="6">
                  <c:v>13</c:v>
                </c:pt>
                <c:pt idx="7">
                  <c:v>273</c:v>
                </c:pt>
                <c:pt idx="8">
                  <c:v>4</c:v>
                </c:pt>
                <c:pt idx="9">
                  <c:v>94</c:v>
                </c:pt>
                <c:pt idx="10">
                  <c:v>37</c:v>
                </c:pt>
                <c:pt idx="11">
                  <c:v>1771</c:v>
                </c:pt>
              </c:numCache>
            </c:numRef>
          </c:val>
          <c:extLst>
            <c:ext xmlns:c16="http://schemas.microsoft.com/office/drawing/2014/chart" uri="{C3380CC4-5D6E-409C-BE32-E72D297353CC}">
              <c16:uniqueId val="{00000018-FFAD-4191-9511-A97D10850CD5}"/>
            </c:ext>
          </c:extLst>
        </c:ser>
        <c:dLbls>
          <c:dLblPos val="outEnd"/>
          <c:showLegendKey val="0"/>
          <c:showVal val="0"/>
          <c:showCatName val="0"/>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use of force.xlsx]Annual UOF Comparison Table!PivotTable23</c:name>
    <c:fmtId val="16"/>
  </c:pivotSource>
  <c:chart>
    <c:autoTitleDeleted val="1"/>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761440797826572E-2"/>
          <c:y val="0.23482410424886813"/>
          <c:w val="0.79678980752405937"/>
          <c:h val="0.5927646544181977"/>
        </c:manualLayout>
      </c:layout>
      <c:barChart>
        <c:barDir val="col"/>
        <c:grouping val="clustered"/>
        <c:varyColors val="0"/>
        <c:ser>
          <c:idx val="0"/>
          <c:order val="0"/>
          <c:tx>
            <c:strRef>
              <c:f>'Annual UOF Comparison Table'!$B$3:$B$4</c:f>
              <c:strCache>
                <c:ptCount val="1"/>
                <c:pt idx="0">
                  <c:v>2017</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'Annual UOF Comparison Table'!$A$5:$A$10</c:f>
              <c:strCache>
                <c:ptCount val="5"/>
                <c:pt idx="0">
                  <c:v>Displaying Firearms</c:v>
                </c:pt>
                <c:pt idx="1">
                  <c:v>Level 1</c:v>
                </c:pt>
                <c:pt idx="2">
                  <c:v>Level 2</c:v>
                </c:pt>
                <c:pt idx="3">
                  <c:v>TASER Discharge</c:v>
                </c:pt>
                <c:pt idx="4">
                  <c:v>TASER Displayed</c:v>
                </c:pt>
              </c:strCache>
            </c:strRef>
          </c:cat>
          <c:val>
            <c:numRef>
              <c:f>'Annual UOF Comparison Table'!$B$5:$B$10</c:f>
              <c:numCache>
                <c:formatCode>General</c:formatCode>
                <c:ptCount val="5"/>
                <c:pt idx="0">
                  <c:v>88</c:v>
                </c:pt>
                <c:pt idx="1">
                  <c:v>73</c:v>
                </c:pt>
                <c:pt idx="2">
                  <c:v>4</c:v>
                </c:pt>
                <c:pt idx="3">
                  <c:v>7</c:v>
                </c:pt>
                <c:pt idx="4">
                  <c:v>17</c:v>
                </c:pt>
              </c:numCache>
            </c:numRef>
          </c:val>
          <c:extLst>
            <c:ext xmlns:c16="http://schemas.microsoft.com/office/drawing/2014/chart" uri="{C3380CC4-5D6E-409C-BE32-E72D297353CC}">
              <c16:uniqueId val="{00000000-F3B5-46B2-A402-9752448515C3}"/>
            </c:ext>
          </c:extLst>
        </c:ser>
        <c:ser>
          <c:idx val="1"/>
          <c:order val="1"/>
          <c:tx>
            <c:strRef>
              <c:f>'Annual UOF Comparison Table'!$C$3:$C$4</c:f>
              <c:strCache>
                <c:ptCount val="1"/>
                <c:pt idx="0">
                  <c:v>2018</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'Annual UOF Comparison Table'!$A$5:$A$10</c:f>
              <c:strCache>
                <c:ptCount val="5"/>
                <c:pt idx="0">
                  <c:v>Displaying Firearms</c:v>
                </c:pt>
                <c:pt idx="1">
                  <c:v>Level 1</c:v>
                </c:pt>
                <c:pt idx="2">
                  <c:v>Level 2</c:v>
                </c:pt>
                <c:pt idx="3">
                  <c:v>TASER Discharge</c:v>
                </c:pt>
                <c:pt idx="4">
                  <c:v>TASER Displayed</c:v>
                </c:pt>
              </c:strCache>
            </c:strRef>
          </c:cat>
          <c:val>
            <c:numRef>
              <c:f>'Annual UOF Comparison Table'!$C$5:$C$10</c:f>
              <c:numCache>
                <c:formatCode>General</c:formatCode>
                <c:ptCount val="5"/>
                <c:pt idx="0">
                  <c:v>72</c:v>
                </c:pt>
                <c:pt idx="1">
                  <c:v>52</c:v>
                </c:pt>
                <c:pt idx="2">
                  <c:v>0</c:v>
                </c:pt>
                <c:pt idx="3">
                  <c:v>2</c:v>
                </c:pt>
                <c:pt idx="4">
                  <c:v>12</c:v>
                </c:pt>
              </c:numCache>
            </c:numRef>
          </c:val>
          <c:extLst>
            <c:ext xmlns:c16="http://schemas.microsoft.com/office/drawing/2014/chart" uri="{C3380CC4-5D6E-409C-BE32-E72D297353CC}">
              <c16:uniqueId val="{00000001-F3B5-46B2-A402-9752448515C3}"/>
            </c:ext>
          </c:extLst>
        </c:ser>
        <c:dLbls>
          <c:dLblPos val="outEnd"/>
          <c:showLegendKey val="0"/>
          <c:showVal val="1"/>
          <c:showCatName val="0"/>
          <c:showSerName val="0"/>
          <c:showPercent val="0"/>
          <c:showBubbleSize val="0"/>
        </c:dLbls>
        <c:gapWidth val="164"/>
        <c:overlap val="-22"/>
        <c:axId val="102425327"/>
        <c:axId val="102421999"/>
      </c:barChart>
      <c:catAx>
        <c:axId val="102425327"/>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421999"/>
        <c:crosses val="autoZero"/>
        <c:auto val="1"/>
        <c:lblAlgn val="ctr"/>
        <c:lblOffset val="100"/>
        <c:noMultiLvlLbl val="0"/>
      </c:catAx>
      <c:valAx>
        <c:axId val="10242199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425327"/>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87978327786977006"/>
          <c:y val="0.26457349645368761"/>
          <c:w val="8.8425056124151288E-2"/>
          <c:h val="0.2179643945545389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[Recap Stats.xlsx]Pursuit Dashboard!PivotTable2</c:name>
    <c:fmtId val="6"/>
  </c:pivotSource>
  <c:chart>
    <c:autoTitleDeleted val="1"/>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pivotFmt>
      <c:pivotFmt>
        <c:idx val="57"/>
      </c:pivotFmt>
      <c:pivotFmt>
        <c:idx val="58"/>
      </c:pivotFmt>
      <c:pivotFmt>
        <c:idx val="59"/>
      </c:pivotFmt>
      <c:pivotFmt>
        <c:idx val="60"/>
      </c:pivotFmt>
      <c:pivotFmt>
        <c:idx val="61"/>
      </c:pivotFmt>
      <c:pivotFmt>
        <c:idx val="62"/>
      </c:pivotFmt>
      <c:pivotFmt>
        <c:idx val="63"/>
      </c:pivotFmt>
      <c:pivotFmt>
        <c:idx val="64"/>
      </c:pivotFmt>
      <c:pivotFmt>
        <c:idx val="65"/>
      </c:pivotFmt>
      <c:pivotFmt>
        <c:idx val="66"/>
      </c:pivotFmt>
      <c:pivotFmt>
        <c:idx val="67"/>
      </c:pivotFmt>
      <c:pivotFmt>
        <c:idx val="68"/>
      </c:pivotFmt>
      <c:pivotFmt>
        <c:idx val="69"/>
      </c:pivotFmt>
      <c:pivotFmt>
        <c:idx val="70"/>
      </c:pivotFmt>
      <c:pivotFmt>
        <c:idx val="71"/>
      </c:pivotFmt>
      <c:pivotFmt>
        <c:idx val="72"/>
      </c:pivotFmt>
      <c:pivotFmt>
        <c:idx val="73"/>
      </c:pivotFmt>
      <c:pivotFmt>
        <c:idx val="74"/>
      </c:pivotFmt>
      <c:pivotFmt>
        <c:idx val="75"/>
      </c:pivotFmt>
      <c:pivotFmt>
        <c:idx val="76"/>
      </c:pivotFmt>
      <c:pivotFmt>
        <c:idx val="77"/>
      </c:pivotFmt>
      <c:pivotFmt>
        <c:idx val="78"/>
      </c:pivotFmt>
      <c:pivotFmt>
        <c:idx val="79"/>
      </c:pivotFmt>
      <c:pivotFmt>
        <c:idx val="80"/>
      </c:pivotFmt>
      <c:pivotFmt>
        <c:idx val="81"/>
      </c:pivotFmt>
      <c:pivotFmt>
        <c:idx val="8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mbria" panose="02040503050406030204" pitchFamily="18" charset="0"/>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circle"/>
          <c:size val="4"/>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mbria" panose="02040503050406030204" pitchFamily="18" charset="0"/>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mbria" panose="02040503050406030204" pitchFamily="18" charset="0"/>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'Pursuit Dashboard'!$B$4:$B$5</c:f>
              <c:strCache>
                <c:ptCount val="1"/>
                <c:pt idx="0">
                  <c:v>2017</c:v>
                </c:pt>
              </c:strCache>
            </c:strRef>
          </c:tx>
          <c:spPr>
            <a:solidFill>
              <a:srgbClr val="FFC000"/>
            </a:soli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mbria" panose="020405030504060302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'Pursuit Dashboard'!$A$6:$A$10</c:f>
              <c:strCache>
                <c:ptCount val="4"/>
                <c:pt idx="0">
                  <c:v>Traffic Stop</c:v>
                </c:pt>
                <c:pt idx="1">
                  <c:v>Criminal Traffic</c:v>
                </c:pt>
                <c:pt idx="2">
                  <c:v>Misdemeanor Crime</c:v>
                </c:pt>
                <c:pt idx="3">
                  <c:v>Felony Crime</c:v>
                </c:pt>
              </c:strCache>
            </c:strRef>
          </c:cat>
          <c:val>
            <c:numRef>
              <c:f>'Pursuit Dashboard'!$B$6:$B$10</c:f>
              <c:numCache>
                <c:formatCode>General</c:formatCode>
                <c:ptCount val="4"/>
                <c:pt idx="0">
                  <c:v>2</c:v>
                </c:pt>
                <c:pt idx="1">
                  <c:v>0</c:v>
                </c:pt>
                <c:pt idx="2">
                  <c:v>1</c:v>
                </c:pt>
                <c:pt idx="3">
                  <c:v>1</c:v>
                </c:pt>
              </c:numCache>
            </c:numRef>
          </c:val>
          <c:extLst>
            <c:ext xmlns:c16="http://schemas.microsoft.com/office/drawing/2014/chart" uri="{C3380CC4-5D6E-409C-BE32-E72D297353CC}">
              <c16:uniqueId val="{00000000-1122-43C8-B173-C920BE3C82DF}"/>
            </c:ext>
          </c:extLst>
        </c:ser>
        <c:ser>
          <c:idx val="1"/>
          <c:order val="1"/>
          <c:tx>
            <c:strRef>
              <c:f>'Pursuit Dashboard'!$C$4:$C$5</c:f>
              <c:strCache>
                <c:ptCount val="1"/>
                <c:pt idx="0">
                  <c:v>2018</c:v>
                </c:pt>
              </c:strCache>
            </c:strRef>
          </c:tx>
          <c:spPr>
            <a:solidFill>
              <a:srgbClr val="5E8AB4"/>
            </a:soli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'Pursuit Dashboard'!$A$6:$A$10</c:f>
              <c:strCache>
                <c:ptCount val="4"/>
                <c:pt idx="0">
                  <c:v>Traffic Stop</c:v>
                </c:pt>
                <c:pt idx="1">
                  <c:v>Criminal Traffic</c:v>
                </c:pt>
                <c:pt idx="2">
                  <c:v>Misdemeanor Crime</c:v>
                </c:pt>
                <c:pt idx="3">
                  <c:v>Felony Crime</c:v>
                </c:pt>
              </c:strCache>
            </c:strRef>
          </c:cat>
          <c:val>
            <c:numRef>
              <c:f>'Pursuit Dashboard'!$C$6:$C$10</c:f>
              <c:numCache>
                <c:formatCode>General</c:formatCode>
                <c:ptCount val="4"/>
                <c:pt idx="0">
                  <c:v>3</c:v>
                </c:pt>
                <c:pt idx="1">
                  <c:v>0</c:v>
                </c:pt>
                <c:pt idx="2">
                  <c:v>1</c:v>
                </c:pt>
                <c:pt idx="3">
                  <c:v>5</c:v>
                </c:pt>
              </c:numCache>
            </c:numRef>
          </c:val>
          <c:extLst>
            <c:ext xmlns:c16="http://schemas.microsoft.com/office/drawing/2014/chart" uri="{C3380CC4-5D6E-409C-BE32-E72D297353CC}">
              <c16:uniqueId val="{00000001-1122-43C8-B173-C920BE3C82DF}"/>
            </c:ext>
          </c:extLst>
        </c:ser>
        <c:dLbls>
          <c:dLblPos val="inEnd"/>
          <c:showLegendKey val="0"/>
          <c:showVal val="1"/>
          <c:showCatName val="0"/>
          <c:showSerName val="0"/>
          <c:showPercent val="0"/>
          <c:showBubbleSize val="0"/>
        </c:dLbls>
        <c:gapWidth val="100"/>
        <c:axId val="343364960"/>
        <c:axId val="343363296"/>
      </c:barChart>
      <c:catAx>
        <c:axId val="343364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50000"/>
                    <a:lumOff val="50000"/>
                  </a:schemeClr>
                </a:solidFill>
                <a:latin typeface="Cambria" panose="02040503050406030204" pitchFamily="18" charset="0"/>
                <a:ea typeface="+mn-ea"/>
                <a:cs typeface="+mn-cs"/>
              </a:defRPr>
            </a:pPr>
            <a:endParaRPr lang="en-US"/>
          </a:p>
        </c:txPr>
        <c:crossAx val="343363296"/>
        <c:crosses val="autoZero"/>
        <c:auto val="1"/>
        <c:lblAlgn val="ctr"/>
        <c:lblOffset val="100"/>
        <c:noMultiLvlLbl val="0"/>
      </c:catAx>
      <c:valAx>
        <c:axId val="3433632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3433649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50000"/>
                  <a:lumOff val="50000"/>
                </a:schemeClr>
              </a:solidFill>
              <a:latin typeface="Cambria" panose="02040503050406030204" pitchFamily="18"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[Recap Stats.xlsx]Pursuit Pie!PivotTable60</c:name>
    <c:fmtId val="5"/>
  </c:pivotSource>
  <c:chart>
    <c:autoTitleDeleted val="1"/>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pivotFmt>
      <c:pivotFmt>
        <c:idx val="57"/>
      </c:pivotFmt>
      <c:pivotFmt>
        <c:idx val="58"/>
      </c:pivotFmt>
      <c:pivotFmt>
        <c:idx val="59"/>
      </c:pivotFmt>
      <c:pivotFmt>
        <c:idx val="60"/>
      </c:pivotFmt>
      <c:pivotFmt>
        <c:idx val="61"/>
      </c:pivotFmt>
      <c:pivotFmt>
        <c:idx val="62"/>
      </c:pivotFmt>
      <c:pivotFmt>
        <c:idx val="63"/>
      </c:pivotFmt>
      <c:pivotFmt>
        <c:idx val="64"/>
      </c:pivotFmt>
      <c:pivotFmt>
        <c:idx val="65"/>
      </c:pivotFmt>
      <c:pivotFmt>
        <c:idx val="66"/>
      </c:pivotFmt>
      <c:pivotFmt>
        <c:idx val="67"/>
      </c:pivotFmt>
      <c:pivotFmt>
        <c:idx val="68"/>
      </c:pivotFmt>
      <c:pivotFmt>
        <c:idx val="69"/>
      </c:pivotFmt>
      <c:pivotFmt>
        <c:idx val="70"/>
      </c:pivotFmt>
      <c:pivotFmt>
        <c:idx val="71"/>
      </c:pivotFmt>
      <c:pivotFmt>
        <c:idx val="72"/>
      </c:pivotFmt>
      <c:pivotFmt>
        <c:idx val="73"/>
      </c:pivotFmt>
      <c:pivotFmt>
        <c:idx val="74"/>
      </c:pivotFmt>
      <c:pivotFmt>
        <c:idx val="75"/>
      </c:pivotFmt>
      <c:pivotFmt>
        <c:idx val="76"/>
      </c:pivotFmt>
      <c:pivotFmt>
        <c:idx val="77"/>
      </c:pivotFmt>
      <c:pivotFmt>
        <c:idx val="78"/>
      </c:pivotFmt>
      <c:pivotFmt>
        <c:idx val="79"/>
      </c:pivotFmt>
      <c:pivotFmt>
        <c:idx val="80"/>
      </c:pivotFmt>
      <c:pivotFmt>
        <c:idx val="81"/>
      </c:pivotFmt>
      <c:pivotFmt>
        <c:idx val="82"/>
      </c:pivotFmt>
      <c:pivotFmt>
        <c:idx val="83"/>
      </c:pivotFmt>
      <c:pivotFmt>
        <c:idx val="84"/>
      </c:pivotFmt>
      <c:pivotFmt>
        <c:idx val="85"/>
      </c:pivotFmt>
      <c:pivotFmt>
        <c:idx val="86"/>
      </c:pivotFmt>
      <c:pivotFmt>
        <c:idx val="87"/>
      </c:pivotFmt>
      <c:pivotFmt>
        <c:idx val="88"/>
      </c:pivotFmt>
      <c:pivotFmt>
        <c:idx val="89"/>
      </c:pivotFmt>
      <c:pivotFmt>
        <c:idx val="90"/>
      </c:pivotFmt>
      <c:pivotFmt>
        <c:idx val="91"/>
      </c:pivotFmt>
      <c:pivotFmt>
        <c:idx val="92"/>
      </c:pivotFmt>
      <c:pivotFmt>
        <c:idx val="93"/>
      </c:pivotFmt>
      <c:pivotFmt>
        <c:idx val="94"/>
      </c:pivotFmt>
      <c:pivotFmt>
        <c:idx val="95"/>
      </c:pivotFmt>
      <c:pivotFmt>
        <c:idx val="96"/>
      </c:pivotFmt>
      <c:pivotFmt>
        <c:idx val="97"/>
      </c:pivotFmt>
      <c:pivotFmt>
        <c:idx val="98"/>
      </c:pivotFmt>
      <c:pivotFmt>
        <c:idx val="99"/>
      </c:pivotFmt>
      <c:pivotFmt>
        <c:idx val="100"/>
      </c:pivotFmt>
      <c:pivotFmt>
        <c:idx val="101"/>
      </c:pivotFmt>
      <c:pivotFmt>
        <c:idx val="102"/>
      </c:pivotFmt>
      <c:pivotFmt>
        <c:idx val="103"/>
      </c:pivotFmt>
      <c:pivotFmt>
        <c:idx val="104"/>
      </c:pivotFmt>
      <c:pivotFmt>
        <c:idx val="105"/>
      </c:pivotFmt>
      <c:pivotFmt>
        <c:idx val="106"/>
      </c:pivotFmt>
      <c:pivotFmt>
        <c:idx val="107"/>
      </c:pivotFmt>
      <c:pivotFmt>
        <c:idx val="108"/>
      </c:pivotFmt>
      <c:pivotFmt>
        <c:idx val="109"/>
      </c:pivotFmt>
      <c:pivotFmt>
        <c:idx val="110"/>
      </c:pivotFmt>
      <c:pivotFmt>
        <c:idx val="111"/>
      </c:pivotFmt>
      <c:pivotFmt>
        <c:idx val="112"/>
      </c:pivotFmt>
      <c:pivotFmt>
        <c:idx val="113"/>
      </c:pivotFmt>
      <c:pivotFmt>
        <c:idx val="114"/>
      </c:pivotFmt>
      <c:pivotFmt>
        <c:idx val="115"/>
      </c:pivotFmt>
      <c:pivotFmt>
        <c:idx val="116"/>
      </c:pivotFmt>
      <c:pivotFmt>
        <c:idx val="117"/>
      </c:pivotFmt>
      <c:pivotFmt>
        <c:idx val="118"/>
      </c:pivotFmt>
      <c:pivotFmt>
        <c:idx val="119"/>
      </c:pivotFmt>
      <c:pivotFmt>
        <c:idx val="120"/>
      </c:pivotFmt>
      <c:pivotFmt>
        <c:idx val="121"/>
      </c:pivotFmt>
      <c:pivotFmt>
        <c:idx val="122"/>
      </c:pivotFmt>
      <c:pivotFmt>
        <c:idx val="123"/>
      </c:pivotFmt>
      <c:pivotFmt>
        <c:idx val="124"/>
      </c:pivotFmt>
      <c:pivotFmt>
        <c:idx val="125"/>
      </c:pivotFmt>
      <c:pivotFmt>
        <c:idx val="126"/>
      </c:pivotFmt>
      <c:pivotFmt>
        <c:idx val="127"/>
      </c:pivotFmt>
      <c:pivotFmt>
        <c:idx val="128"/>
      </c:pivotFmt>
      <c:pivotFmt>
        <c:idx val="129"/>
      </c:pivotFmt>
      <c:pivotFmt>
        <c:idx val="130"/>
      </c:pivotFmt>
      <c:pivotFmt>
        <c:idx val="131"/>
      </c:pivotFmt>
      <c:pivotFmt>
        <c:idx val="132"/>
      </c:pivotFmt>
      <c:pivotFmt>
        <c:idx val="133"/>
      </c:pivotFmt>
      <c:pivotFmt>
        <c:idx val="134"/>
      </c:pivotFmt>
      <c:pivotFmt>
        <c:idx val="135"/>
      </c:pivotFmt>
      <c:pivotFmt>
        <c:idx val="136"/>
      </c:pivotFmt>
      <c:pivotFmt>
        <c:idx val="137"/>
      </c:pivotFmt>
      <c:pivotFmt>
        <c:idx val="138"/>
      </c:pivotFmt>
      <c:pivotFmt>
        <c:idx val="139"/>
      </c:pivotFmt>
      <c:pivotFmt>
        <c:idx val="140"/>
      </c:pivotFmt>
      <c:pivotFmt>
        <c:idx val="141"/>
      </c:pivotFmt>
      <c:pivotFmt>
        <c:idx val="142"/>
      </c:pivotFmt>
      <c:pivotFmt>
        <c:idx val="143"/>
      </c:pivotFmt>
      <c:pivotFmt>
        <c:idx val="144"/>
      </c:pivotFmt>
      <c:pivotFmt>
        <c:idx val="145"/>
      </c:pivotFmt>
      <c:pivotFmt>
        <c:idx val="146"/>
      </c:pivotFmt>
      <c:pivotFmt>
        <c:idx val="147"/>
      </c:pivotFmt>
      <c:pivotFmt>
        <c:idx val="148"/>
      </c:pivotFmt>
      <c:pivotFmt>
        <c:idx val="149"/>
      </c:pivotFmt>
      <c:pivotFmt>
        <c:idx val="150"/>
      </c:pivotFmt>
      <c:pivotFmt>
        <c:idx val="151"/>
      </c:pivotFmt>
      <c:pivotFmt>
        <c:idx val="152"/>
      </c:pivotFmt>
      <c:pivotFmt>
        <c:idx val="153"/>
      </c:pivotFmt>
      <c:pivotFmt>
        <c:idx val="154"/>
      </c:pivotFmt>
      <c:pivotFmt>
        <c:idx val="155"/>
      </c:pivotFmt>
      <c:pivotFmt>
        <c:idx val="156"/>
      </c:pivotFmt>
      <c:pivotFmt>
        <c:idx val="157"/>
      </c:pivotFmt>
      <c:pivotFmt>
        <c:idx val="158"/>
      </c:pivotFmt>
      <c:pivotFmt>
        <c:idx val="159"/>
      </c:pivotFmt>
      <c:pivotFmt>
        <c:idx val="160"/>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6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'Pursuit Pie'!$B$4:$B$5</c:f>
              <c:strCache>
                <c:ptCount val="1"/>
                <c:pt idx="0">
                  <c:v>2018</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79E-4427-89B8-354E44105B2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79E-4427-89B8-354E44105B23}"/>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79E-4427-89B8-354E44105B23}"/>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979E-4427-89B8-354E44105B23}"/>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979E-4427-89B8-354E44105B23}"/>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979E-4427-89B8-354E44105B23}"/>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979E-4427-89B8-354E44105B23}"/>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979E-4427-89B8-354E44105B23}"/>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979E-4427-89B8-354E44105B23}"/>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979E-4427-89B8-354E44105B23}"/>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979E-4427-89B8-354E44105B23}"/>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7-979E-4427-89B8-354E44105B23}"/>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9-979E-4427-89B8-354E44105B23}"/>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'Pursuit Pie'!$A$6:$A$11</c:f>
              <c:strCache>
                <c:ptCount val="5"/>
                <c:pt idx="0">
                  <c:v>Cancelled by Officer</c:v>
                </c:pt>
                <c:pt idx="1">
                  <c:v>Cancelled by Supervisor</c:v>
                </c:pt>
                <c:pt idx="2">
                  <c:v>Suspect Surrendered</c:v>
                </c:pt>
                <c:pt idx="3">
                  <c:v>Suspect Abandoned Vehicle</c:v>
                </c:pt>
                <c:pt idx="4">
                  <c:v>Suspect Collision</c:v>
                </c:pt>
              </c:strCache>
            </c:strRef>
          </c:cat>
          <c:val>
            <c:numRef>
              <c:f>'Pursuit Pie'!$B$6:$B$11</c:f>
              <c:numCache>
                <c:formatCode>General</c:formatCode>
                <c:ptCount val="5"/>
                <c:pt idx="0">
                  <c:v>3</c:v>
                </c:pt>
                <c:pt idx="1">
                  <c:v>1</c:v>
                </c:pt>
                <c:pt idx="2">
                  <c:v>3</c:v>
                </c:pt>
                <c:pt idx="3">
                  <c:v>1</c:v>
                </c:pt>
                <c:pt idx="4">
                  <c:v>1</c:v>
                </c:pt>
              </c:numCache>
            </c:numRef>
          </c:val>
          <c:extLst>
            <c:ext xmlns:c16="http://schemas.microsoft.com/office/drawing/2014/chart" uri="{C3380CC4-5D6E-409C-BE32-E72D297353CC}">
              <c16:uniqueId val="{0000001A-979E-4427-89B8-354E44105B2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5246705038751918"/>
          <c:y val="3.2330708661417323E-2"/>
          <c:w val="0.3250813700102565"/>
          <c:h val="0.9676692913385827"/>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Cambria" panose="02040503050406030204" pitchFamily="18"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[NIBRS Workbook.xlsx]Group A Table!PivotTable11</c:name>
    <c:fmtId val="22"/>
  </c:pivotSource>
  <c:chart>
    <c:title>
      <c:tx>
        <c:rich>
          <a:bodyPr rot="0" spcFirstLastPara="1" vertOverflow="ellipsis" vert="horz" wrap="square" anchor="ctr" anchorCtr="1"/>
          <a:lstStyle/>
          <a:p>
            <a:pPr>
              <a:defRPr b="1" i="0" u="none" strike="noStrike" kern="1200" baseline="0">
                <a:solidFill>
                  <a:schemeClr val="dk1">
                    <a:lumMod val="65000"/>
                    <a:lumOff val="35000"/>
                  </a:schemeClr>
                </a:solidFill>
                <a:effectLst/>
                <a:latin typeface="+mn-lt"/>
                <a:ea typeface="+mn-ea"/>
                <a:cs typeface="+mn-cs"/>
              </a:defRPr>
            </a:pPr>
            <a:r>
              <a:rPr lang="en-US" b="1" i="0" baseline="0"/>
              <a:t>Group A Offenses</a:t>
            </a:r>
          </a:p>
        </c:rich>
      </c:tx>
      <c:layout/>
      <c:overlay val="0"/>
      <c:spPr>
        <a:noFill/>
        <a:ln>
          <a:noFill/>
        </a:ln>
        <a:effectLst/>
      </c:spPr>
      <c:txPr>
        <a:bodyPr rot="0" spcFirstLastPara="1" vertOverflow="ellipsis" vert="horz" wrap="square" anchor="ctr" anchorCtr="1"/>
        <a:lstStyle/>
        <a:p>
          <a:pPr>
            <a:defRPr b="1"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9350028787207891E-2"/>
          <c:y val="0"/>
          <c:w val="0.92699964058241413"/>
          <c:h val="0.86313591504431197"/>
        </c:manualLayout>
      </c:layout>
      <c:barChart>
        <c:barDir val="col"/>
        <c:grouping val="clustered"/>
        <c:varyColors val="0"/>
        <c:ser>
          <c:idx val="0"/>
          <c:order val="0"/>
          <c:tx>
            <c:strRef>
              <c:f>'Group A Table'!$B$1</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'Group A Table'!$A$2:$A$7</c:f>
              <c:strCache>
                <c:ptCount val="5"/>
                <c:pt idx="0">
                  <c:v>2014</c:v>
                </c:pt>
                <c:pt idx="1">
                  <c:v>2015</c:v>
                </c:pt>
                <c:pt idx="2">
                  <c:v>2016</c:v>
                </c:pt>
                <c:pt idx="3">
                  <c:v>2017</c:v>
                </c:pt>
                <c:pt idx="4">
                  <c:v>2018</c:v>
                </c:pt>
              </c:strCache>
            </c:strRef>
          </c:cat>
          <c:val>
            <c:numRef>
              <c:f>'Group A Table'!$B$2:$B$7</c:f>
              <c:numCache>
                <c:formatCode>General</c:formatCode>
                <c:ptCount val="5"/>
                <c:pt idx="0">
                  <c:v>1968</c:v>
                </c:pt>
                <c:pt idx="1">
                  <c:v>1770</c:v>
                </c:pt>
                <c:pt idx="2">
                  <c:v>1687</c:v>
                </c:pt>
                <c:pt idx="3">
                  <c:v>1699</c:v>
                </c:pt>
                <c:pt idx="4">
                  <c:v>1544</c:v>
                </c:pt>
              </c:numCache>
            </c:numRef>
          </c:val>
          <c:extLst>
            <c:ext xmlns:c16="http://schemas.microsoft.com/office/drawing/2014/chart" uri="{C3380CC4-5D6E-409C-BE32-E72D297353CC}">
              <c16:uniqueId val="{00000000-2BA1-4297-A21F-62FB02B8C5B7}"/>
            </c:ext>
          </c:extLst>
        </c:ser>
        <c:dLbls>
          <c:dLblPos val="inEnd"/>
          <c:showLegendKey val="0"/>
          <c:showVal val="1"/>
          <c:showCatName val="0"/>
          <c:showSerName val="0"/>
          <c:showPercent val="0"/>
          <c:showBubbleSize val="0"/>
        </c:dLbls>
        <c:gapWidth val="41"/>
        <c:axId val="1615057375"/>
        <c:axId val="1615050719"/>
      </c:barChart>
      <c:catAx>
        <c:axId val="16150573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dk1">
                    <a:lumMod val="65000"/>
                    <a:lumOff val="35000"/>
                  </a:schemeClr>
                </a:solidFill>
                <a:effectLst/>
                <a:latin typeface="+mn-lt"/>
                <a:ea typeface="+mn-ea"/>
                <a:cs typeface="+mn-cs"/>
              </a:defRPr>
            </a:pPr>
            <a:endParaRPr lang="en-US"/>
          </a:p>
        </c:txPr>
        <c:crossAx val="1615050719"/>
        <c:crosses val="autoZero"/>
        <c:auto val="1"/>
        <c:lblAlgn val="ctr"/>
        <c:lblOffset val="100"/>
        <c:noMultiLvlLbl val="0"/>
      </c:catAx>
      <c:valAx>
        <c:axId val="1615050719"/>
        <c:scaling>
          <c:orientation val="minMax"/>
        </c:scaling>
        <c:delete val="1"/>
        <c:axPos val="l"/>
        <c:numFmt formatCode="General" sourceLinked="1"/>
        <c:majorTickMark val="none"/>
        <c:minorTickMark val="none"/>
        <c:tickLblPos val="nextTo"/>
        <c:crossAx val="1615057375"/>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[NIBRS Workbook.xlsx]Group A Dashboard!PivotTable1</c:name>
    <c:fmtId val="10"/>
  </c:pivotSource>
  <c:chart>
    <c:autoTitleDeleted val="1"/>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spPr>
          <a:solidFill>
            <a:schemeClr val="accent1">
              <a:alpha val="70000"/>
            </a:schemeClr>
          </a:solidFill>
          <a:ln>
            <a:noFill/>
          </a:ln>
          <a:effectLst/>
        </c:spPr>
        <c:marker>
          <c:symbol val="none"/>
        </c:marker>
      </c:pivotFmt>
      <c:pivotFmt>
        <c:idx val="19"/>
        <c:spPr>
          <a:solidFill>
            <a:schemeClr val="accent1">
              <a:alpha val="70000"/>
            </a:schemeClr>
          </a:solidFill>
          <a:ln>
            <a:noFill/>
          </a:ln>
          <a:effectLst/>
        </c:spPr>
        <c:marker>
          <c:symbol val="none"/>
        </c:marker>
      </c:pivotFmt>
      <c:pivotFmt>
        <c:idx val="20"/>
        <c:spPr>
          <a:solidFill>
            <a:schemeClr val="accent1">
              <a:alpha val="70000"/>
            </a:schemeClr>
          </a:solidFill>
          <a:ln>
            <a:noFill/>
          </a:ln>
          <a:effectLst/>
        </c:spPr>
        <c:marker>
          <c:symbol val="none"/>
        </c:marker>
      </c:pivotFmt>
      <c:pivotFmt>
        <c:idx val="21"/>
        <c:spPr>
          <a:solidFill>
            <a:schemeClr val="accent1">
              <a:alpha val="70000"/>
            </a:schemeClr>
          </a:solidFill>
          <a:ln>
            <a:noFill/>
          </a:ln>
          <a:effectLst/>
        </c:spPr>
        <c:marker>
          <c:symbol val="none"/>
        </c:marker>
      </c:pivotFmt>
      <c:pivotFmt>
        <c:idx val="22"/>
        <c:spPr>
          <a:solidFill>
            <a:schemeClr val="accent1">
              <a:alpha val="70000"/>
            </a:schemeClr>
          </a:solidFill>
          <a:ln>
            <a:noFill/>
          </a:ln>
          <a:effectLst/>
        </c:spPr>
        <c:marker>
          <c:symbol val="none"/>
        </c:marker>
      </c:pivotFmt>
      <c:pivotFmt>
        <c:idx val="23"/>
        <c:spPr>
          <a:solidFill>
            <a:schemeClr val="accent1">
              <a:alpha val="70000"/>
            </a:schemeClr>
          </a:solidFill>
          <a:ln>
            <a:noFill/>
          </a:ln>
          <a:effectLst/>
        </c:spPr>
        <c:marker>
          <c:symbol val="none"/>
        </c:marker>
      </c:pivotFmt>
      <c:pivotFmt>
        <c:idx val="24"/>
        <c:spPr>
          <a:solidFill>
            <a:schemeClr val="accent1">
              <a:alpha val="70000"/>
            </a:schemeClr>
          </a:solidFill>
          <a:ln>
            <a:noFill/>
          </a:ln>
          <a:effectLst/>
        </c:spPr>
        <c:marker>
          <c:symbol val="none"/>
        </c:marker>
      </c:pivotFmt>
      <c:pivotFmt>
        <c:idx val="25"/>
        <c:spPr>
          <a:solidFill>
            <a:schemeClr val="accent1">
              <a:alpha val="70000"/>
            </a:schemeClr>
          </a:solidFill>
          <a:ln>
            <a:noFill/>
          </a:ln>
          <a:effectLst/>
        </c:spPr>
        <c:marker>
          <c:symbol val="none"/>
        </c:marker>
      </c:pivotFmt>
      <c:pivotFmt>
        <c:idx val="26"/>
        <c:spPr>
          <a:solidFill>
            <a:schemeClr val="accent1">
              <a:alpha val="70000"/>
            </a:schemeClr>
          </a:solidFill>
          <a:ln>
            <a:noFill/>
          </a:ln>
          <a:effectLst/>
        </c:spPr>
        <c:marker>
          <c:symbol val="none"/>
        </c:marker>
      </c:pivotFmt>
      <c:pivotFmt>
        <c:idx val="27"/>
        <c:spPr>
          <a:solidFill>
            <a:schemeClr val="accent1">
              <a:alpha val="70000"/>
            </a:schemeClr>
          </a:solidFill>
          <a:ln>
            <a:noFill/>
          </a:ln>
          <a:effectLst/>
        </c:spPr>
        <c:marker>
          <c:symbol val="none"/>
        </c:marker>
      </c:pivotFmt>
      <c:pivotFmt>
        <c:idx val="28"/>
        <c:spPr>
          <a:solidFill>
            <a:schemeClr val="accent1">
              <a:alpha val="70000"/>
            </a:schemeClr>
          </a:solidFill>
          <a:ln>
            <a:noFill/>
          </a:ln>
          <a:effectLst/>
        </c:spPr>
        <c:marker>
          <c:symbol val="none"/>
        </c:marker>
      </c:pivotFmt>
      <c:pivotFmt>
        <c:idx val="29"/>
        <c:spPr>
          <a:solidFill>
            <a:schemeClr val="accent1">
              <a:alpha val="70000"/>
            </a:schemeClr>
          </a:solidFill>
          <a:ln>
            <a:noFill/>
          </a:ln>
          <a:effectLst/>
        </c:spPr>
        <c:marker>
          <c:symbol val="none"/>
        </c:marker>
      </c:pivotFmt>
      <c:pivotFmt>
        <c:idx val="30"/>
        <c:spPr>
          <a:solidFill>
            <a:schemeClr val="accent1">
              <a:alpha val="70000"/>
            </a:schemeClr>
          </a:solidFill>
          <a:ln>
            <a:noFill/>
          </a:ln>
          <a:effectLst/>
        </c:spPr>
        <c:marker>
          <c:symbol val="none"/>
        </c:marker>
      </c:pivotFmt>
      <c:pivotFmt>
        <c:idx val="31"/>
        <c:spPr>
          <a:solidFill>
            <a:schemeClr val="accent1">
              <a:alpha val="70000"/>
            </a:schemeClr>
          </a:solidFill>
          <a:ln>
            <a:noFill/>
          </a:ln>
          <a:effectLst/>
        </c:spPr>
        <c:marker>
          <c:symbol val="none"/>
        </c:marker>
      </c:pivotFmt>
      <c:pivotFmt>
        <c:idx val="32"/>
        <c:spPr>
          <a:solidFill>
            <a:schemeClr val="accent1">
              <a:alpha val="70000"/>
            </a:schemeClr>
          </a:solidFill>
          <a:ln>
            <a:noFill/>
          </a:ln>
          <a:effectLst/>
        </c:spPr>
        <c:marker>
          <c:symbol val="none"/>
        </c:marker>
      </c:pivotFmt>
      <c:pivotFmt>
        <c:idx val="33"/>
        <c:spPr>
          <a:solidFill>
            <a:schemeClr val="accent1">
              <a:alpha val="70000"/>
            </a:schemeClr>
          </a:solidFill>
          <a:ln>
            <a:noFill/>
          </a:ln>
          <a:effectLst/>
        </c:spPr>
        <c:marker>
          <c:symbol val="none"/>
        </c:marker>
      </c:pivotFmt>
      <c:pivotFmt>
        <c:idx val="34"/>
        <c:spPr>
          <a:solidFill>
            <a:schemeClr val="accent1">
              <a:alpha val="70000"/>
            </a:schemeClr>
          </a:solidFill>
          <a:ln>
            <a:noFill/>
          </a:ln>
          <a:effectLst/>
        </c:spPr>
        <c:marker>
          <c:symbol val="none"/>
        </c:marker>
      </c:pivotFmt>
      <c:pivotFmt>
        <c:idx val="35"/>
        <c:spPr>
          <a:solidFill>
            <a:schemeClr val="accent1">
              <a:alpha val="70000"/>
            </a:schemeClr>
          </a:solidFill>
          <a:ln>
            <a:noFill/>
          </a:ln>
          <a:effectLst/>
        </c:spPr>
        <c:marker>
          <c:symbol val="none"/>
        </c:marker>
      </c:pivotFmt>
      <c:pivotFmt>
        <c:idx val="36"/>
        <c:spPr>
          <a:solidFill>
            <a:schemeClr val="accent1">
              <a:alpha val="70000"/>
            </a:schemeClr>
          </a:solidFill>
          <a:ln>
            <a:noFill/>
          </a:ln>
          <a:effectLst/>
        </c:spPr>
        <c:marker>
          <c:symbol val="none"/>
        </c:marker>
      </c:pivotFmt>
      <c:pivotFmt>
        <c:idx val="37"/>
        <c:spPr>
          <a:solidFill>
            <a:schemeClr val="accent1">
              <a:alpha val="70000"/>
            </a:schemeClr>
          </a:solidFill>
          <a:ln>
            <a:noFill/>
          </a:ln>
          <a:effectLst/>
        </c:spPr>
        <c:marker>
          <c:symbol val="none"/>
        </c:marker>
      </c:pivotFmt>
      <c:pivotFmt>
        <c:idx val="38"/>
        <c:spPr>
          <a:solidFill>
            <a:schemeClr val="accent1">
              <a:alpha val="70000"/>
            </a:schemeClr>
          </a:solidFill>
          <a:ln>
            <a:noFill/>
          </a:ln>
          <a:effectLst/>
        </c:spPr>
        <c:marker>
          <c:symbol val="none"/>
        </c:marker>
      </c:pivotFmt>
    </c:pivotFmts>
    <c:plotArea>
      <c:layout>
        <c:manualLayout>
          <c:layoutTarget val="inner"/>
          <c:xMode val="edge"/>
          <c:yMode val="edge"/>
          <c:x val="9.2645534216621486E-2"/>
          <c:y val="4.9523006017959635E-2"/>
          <c:w val="0.86575948269049219"/>
          <c:h val="0.69897762001139863"/>
        </c:manualLayout>
      </c:layout>
      <c:barChart>
        <c:barDir val="col"/>
        <c:grouping val="clustered"/>
        <c:varyColors val="0"/>
        <c:ser>
          <c:idx val="0"/>
          <c:order val="0"/>
          <c:tx>
            <c:strRef>
              <c:f>'Group A Dashboard'!$B$2:$B$3</c:f>
              <c:strCache>
                <c:ptCount val="1"/>
                <c:pt idx="0">
                  <c:v>2014</c:v>
                </c:pt>
              </c:strCache>
            </c:strRef>
          </c:tx>
          <c:spPr>
            <a:solidFill>
              <a:schemeClr val="accent1">
                <a:alpha val="70000"/>
              </a:schemeClr>
            </a:solidFill>
            <a:ln>
              <a:noFill/>
            </a:ln>
            <a:effectLst/>
          </c:spPr>
          <c:invertIfNegative val="0"/>
          <c:cat>
            <c:strRef>
              <c:f>'Group A Dashboard'!$A$4:$A$28</c:f>
              <c:strCache>
                <c:ptCount val="24"/>
                <c:pt idx="0">
                  <c:v>Aggravated Assault</c:v>
                </c:pt>
                <c:pt idx="1">
                  <c:v>Arson</c:v>
                </c:pt>
                <c:pt idx="2">
                  <c:v>Burglary</c:v>
                </c:pt>
                <c:pt idx="3">
                  <c:v>Counterfeiting/Forgery</c:v>
                </c:pt>
                <c:pt idx="4">
                  <c:v>Destruction of Property</c:v>
                </c:pt>
                <c:pt idx="5">
                  <c:v>Drug Equipment Violations</c:v>
                </c:pt>
                <c:pt idx="6">
                  <c:v>Drug/Narcotic Violations</c:v>
                </c:pt>
                <c:pt idx="7">
                  <c:v>Fondling</c:v>
                </c:pt>
                <c:pt idx="8">
                  <c:v>Fraud Offenses</c:v>
                </c:pt>
                <c:pt idx="9">
                  <c:v>Intimidation</c:v>
                </c:pt>
                <c:pt idx="10">
                  <c:v>Kidnapping</c:v>
                </c:pt>
                <c:pt idx="11">
                  <c:v>Larceny- Theft Offenses</c:v>
                </c:pt>
                <c:pt idx="12">
                  <c:v>Motor Vehicle Theft</c:v>
                </c:pt>
                <c:pt idx="13">
                  <c:v>Murder</c:v>
                </c:pt>
                <c:pt idx="14">
                  <c:v>Pornography</c:v>
                </c:pt>
                <c:pt idx="15">
                  <c:v>Prostitution Offenses</c:v>
                </c:pt>
                <c:pt idx="16">
                  <c:v>Rape</c:v>
                </c:pt>
                <c:pt idx="17">
                  <c:v>Robbery</c:v>
                </c:pt>
                <c:pt idx="18">
                  <c:v>Simple Assault</c:v>
                </c:pt>
                <c:pt idx="19">
                  <c:v>Sodomy</c:v>
                </c:pt>
                <c:pt idx="20">
                  <c:v>Statutory Rape</c:v>
                </c:pt>
                <c:pt idx="21">
                  <c:v>Stolen Property Offenses</c:v>
                </c:pt>
                <c:pt idx="22">
                  <c:v>Violation of No Contact/Protect.</c:v>
                </c:pt>
                <c:pt idx="23">
                  <c:v>Weapon Law Violations</c:v>
                </c:pt>
              </c:strCache>
            </c:strRef>
          </c:cat>
          <c:val>
            <c:numRef>
              <c:f>'Group A Dashboard'!$B$4:$B$28</c:f>
              <c:numCache>
                <c:formatCode>General</c:formatCode>
                <c:ptCount val="24"/>
                <c:pt idx="0">
                  <c:v>78</c:v>
                </c:pt>
                <c:pt idx="1">
                  <c:v>1</c:v>
                </c:pt>
                <c:pt idx="2">
                  <c:v>119</c:v>
                </c:pt>
                <c:pt idx="3">
                  <c:v>59</c:v>
                </c:pt>
                <c:pt idx="4">
                  <c:v>152</c:v>
                </c:pt>
                <c:pt idx="5">
                  <c:v>305</c:v>
                </c:pt>
                <c:pt idx="6">
                  <c:v>214</c:v>
                </c:pt>
                <c:pt idx="7">
                  <c:v>8</c:v>
                </c:pt>
                <c:pt idx="8">
                  <c:v>55</c:v>
                </c:pt>
                <c:pt idx="9">
                  <c:v>52</c:v>
                </c:pt>
                <c:pt idx="10">
                  <c:v>6</c:v>
                </c:pt>
                <c:pt idx="11">
                  <c:v>464</c:v>
                </c:pt>
                <c:pt idx="12">
                  <c:v>113</c:v>
                </c:pt>
                <c:pt idx="13">
                  <c:v>0</c:v>
                </c:pt>
                <c:pt idx="14">
                  <c:v>1</c:v>
                </c:pt>
                <c:pt idx="15">
                  <c:v>4</c:v>
                </c:pt>
                <c:pt idx="16">
                  <c:v>7</c:v>
                </c:pt>
                <c:pt idx="17">
                  <c:v>16</c:v>
                </c:pt>
                <c:pt idx="18">
                  <c:v>158</c:v>
                </c:pt>
                <c:pt idx="19">
                  <c:v>4</c:v>
                </c:pt>
                <c:pt idx="20">
                  <c:v>0</c:v>
                </c:pt>
                <c:pt idx="21">
                  <c:v>49</c:v>
                </c:pt>
                <c:pt idx="22">
                  <c:v>22</c:v>
                </c:pt>
                <c:pt idx="23">
                  <c:v>80</c:v>
                </c:pt>
              </c:numCache>
            </c:numRef>
          </c:val>
          <c:extLst>
            <c:ext xmlns:c16="http://schemas.microsoft.com/office/drawing/2014/chart" uri="{C3380CC4-5D6E-409C-BE32-E72D297353CC}">
              <c16:uniqueId val="{00000000-7D79-4B51-BF65-B5F1FC487A47}"/>
            </c:ext>
          </c:extLst>
        </c:ser>
        <c:ser>
          <c:idx val="1"/>
          <c:order val="1"/>
          <c:tx>
            <c:strRef>
              <c:f>'Group A Dashboard'!$C$2:$C$3</c:f>
              <c:strCache>
                <c:ptCount val="1"/>
                <c:pt idx="0">
                  <c:v>2015</c:v>
                </c:pt>
              </c:strCache>
            </c:strRef>
          </c:tx>
          <c:spPr>
            <a:solidFill>
              <a:schemeClr val="accent2">
                <a:alpha val="70000"/>
              </a:schemeClr>
            </a:solidFill>
            <a:ln>
              <a:noFill/>
            </a:ln>
            <a:effectLst/>
          </c:spPr>
          <c:invertIfNegative val="0"/>
          <c:cat>
            <c:strRef>
              <c:f>'Group A Dashboard'!$A$4:$A$28</c:f>
              <c:strCache>
                <c:ptCount val="24"/>
                <c:pt idx="0">
                  <c:v>Aggravated Assault</c:v>
                </c:pt>
                <c:pt idx="1">
                  <c:v>Arson</c:v>
                </c:pt>
                <c:pt idx="2">
                  <c:v>Burglary</c:v>
                </c:pt>
                <c:pt idx="3">
                  <c:v>Counterfeiting/Forgery</c:v>
                </c:pt>
                <c:pt idx="4">
                  <c:v>Destruction of Property</c:v>
                </c:pt>
                <c:pt idx="5">
                  <c:v>Drug Equipment Violations</c:v>
                </c:pt>
                <c:pt idx="6">
                  <c:v>Drug/Narcotic Violations</c:v>
                </c:pt>
                <c:pt idx="7">
                  <c:v>Fondling</c:v>
                </c:pt>
                <c:pt idx="8">
                  <c:v>Fraud Offenses</c:v>
                </c:pt>
                <c:pt idx="9">
                  <c:v>Intimidation</c:v>
                </c:pt>
                <c:pt idx="10">
                  <c:v>Kidnapping</c:v>
                </c:pt>
                <c:pt idx="11">
                  <c:v>Larceny- Theft Offenses</c:v>
                </c:pt>
                <c:pt idx="12">
                  <c:v>Motor Vehicle Theft</c:v>
                </c:pt>
                <c:pt idx="13">
                  <c:v>Murder</c:v>
                </c:pt>
                <c:pt idx="14">
                  <c:v>Pornography</c:v>
                </c:pt>
                <c:pt idx="15">
                  <c:v>Prostitution Offenses</c:v>
                </c:pt>
                <c:pt idx="16">
                  <c:v>Rape</c:v>
                </c:pt>
                <c:pt idx="17">
                  <c:v>Robbery</c:v>
                </c:pt>
                <c:pt idx="18">
                  <c:v>Simple Assault</c:v>
                </c:pt>
                <c:pt idx="19">
                  <c:v>Sodomy</c:v>
                </c:pt>
                <c:pt idx="20">
                  <c:v>Statutory Rape</c:v>
                </c:pt>
                <c:pt idx="21">
                  <c:v>Stolen Property Offenses</c:v>
                </c:pt>
                <c:pt idx="22">
                  <c:v>Violation of No Contact/Protect.</c:v>
                </c:pt>
                <c:pt idx="23">
                  <c:v>Weapon Law Violations</c:v>
                </c:pt>
              </c:strCache>
            </c:strRef>
          </c:cat>
          <c:val>
            <c:numRef>
              <c:f>'Group A Dashboard'!$C$4:$C$28</c:f>
              <c:numCache>
                <c:formatCode>General</c:formatCode>
                <c:ptCount val="24"/>
                <c:pt idx="0">
                  <c:v>56</c:v>
                </c:pt>
                <c:pt idx="1">
                  <c:v>0</c:v>
                </c:pt>
                <c:pt idx="2">
                  <c:v>132</c:v>
                </c:pt>
                <c:pt idx="3">
                  <c:v>35</c:v>
                </c:pt>
                <c:pt idx="4">
                  <c:v>153</c:v>
                </c:pt>
                <c:pt idx="5">
                  <c:v>197</c:v>
                </c:pt>
                <c:pt idx="6">
                  <c:v>136</c:v>
                </c:pt>
                <c:pt idx="7">
                  <c:v>5</c:v>
                </c:pt>
                <c:pt idx="8">
                  <c:v>30</c:v>
                </c:pt>
                <c:pt idx="9">
                  <c:v>38</c:v>
                </c:pt>
                <c:pt idx="10">
                  <c:v>1</c:v>
                </c:pt>
                <c:pt idx="11">
                  <c:v>546</c:v>
                </c:pt>
                <c:pt idx="12">
                  <c:v>110</c:v>
                </c:pt>
                <c:pt idx="13">
                  <c:v>0</c:v>
                </c:pt>
                <c:pt idx="14">
                  <c:v>0</c:v>
                </c:pt>
                <c:pt idx="15">
                  <c:v>7</c:v>
                </c:pt>
                <c:pt idx="16">
                  <c:v>12</c:v>
                </c:pt>
                <c:pt idx="17">
                  <c:v>25</c:v>
                </c:pt>
                <c:pt idx="18">
                  <c:v>166</c:v>
                </c:pt>
                <c:pt idx="19">
                  <c:v>0</c:v>
                </c:pt>
                <c:pt idx="20">
                  <c:v>1</c:v>
                </c:pt>
                <c:pt idx="21">
                  <c:v>40</c:v>
                </c:pt>
                <c:pt idx="22">
                  <c:v>39</c:v>
                </c:pt>
                <c:pt idx="23">
                  <c:v>41</c:v>
                </c:pt>
              </c:numCache>
            </c:numRef>
          </c:val>
          <c:extLst>
            <c:ext xmlns:c16="http://schemas.microsoft.com/office/drawing/2014/chart" uri="{C3380CC4-5D6E-409C-BE32-E72D297353CC}">
              <c16:uniqueId val="{00000001-7D79-4B51-BF65-B5F1FC487A47}"/>
            </c:ext>
          </c:extLst>
        </c:ser>
        <c:ser>
          <c:idx val="2"/>
          <c:order val="2"/>
          <c:tx>
            <c:strRef>
              <c:f>'Group A Dashboard'!$D$2:$D$3</c:f>
              <c:strCache>
                <c:ptCount val="1"/>
                <c:pt idx="0">
                  <c:v>2016</c:v>
                </c:pt>
              </c:strCache>
            </c:strRef>
          </c:tx>
          <c:spPr>
            <a:solidFill>
              <a:schemeClr val="accent3">
                <a:alpha val="70000"/>
              </a:schemeClr>
            </a:solidFill>
            <a:ln>
              <a:noFill/>
            </a:ln>
            <a:effectLst/>
          </c:spPr>
          <c:invertIfNegative val="0"/>
          <c:cat>
            <c:strRef>
              <c:f>'Group A Dashboard'!$A$4:$A$28</c:f>
              <c:strCache>
                <c:ptCount val="24"/>
                <c:pt idx="0">
                  <c:v>Aggravated Assault</c:v>
                </c:pt>
                <c:pt idx="1">
                  <c:v>Arson</c:v>
                </c:pt>
                <c:pt idx="2">
                  <c:v>Burglary</c:v>
                </c:pt>
                <c:pt idx="3">
                  <c:v>Counterfeiting/Forgery</c:v>
                </c:pt>
                <c:pt idx="4">
                  <c:v>Destruction of Property</c:v>
                </c:pt>
                <c:pt idx="5">
                  <c:v>Drug Equipment Violations</c:v>
                </c:pt>
                <c:pt idx="6">
                  <c:v>Drug/Narcotic Violations</c:v>
                </c:pt>
                <c:pt idx="7">
                  <c:v>Fondling</c:v>
                </c:pt>
                <c:pt idx="8">
                  <c:v>Fraud Offenses</c:v>
                </c:pt>
                <c:pt idx="9">
                  <c:v>Intimidation</c:v>
                </c:pt>
                <c:pt idx="10">
                  <c:v>Kidnapping</c:v>
                </c:pt>
                <c:pt idx="11">
                  <c:v>Larceny- Theft Offenses</c:v>
                </c:pt>
                <c:pt idx="12">
                  <c:v>Motor Vehicle Theft</c:v>
                </c:pt>
                <c:pt idx="13">
                  <c:v>Murder</c:v>
                </c:pt>
                <c:pt idx="14">
                  <c:v>Pornography</c:v>
                </c:pt>
                <c:pt idx="15">
                  <c:v>Prostitution Offenses</c:v>
                </c:pt>
                <c:pt idx="16">
                  <c:v>Rape</c:v>
                </c:pt>
                <c:pt idx="17">
                  <c:v>Robbery</c:v>
                </c:pt>
                <c:pt idx="18">
                  <c:v>Simple Assault</c:v>
                </c:pt>
                <c:pt idx="19">
                  <c:v>Sodomy</c:v>
                </c:pt>
                <c:pt idx="20">
                  <c:v>Statutory Rape</c:v>
                </c:pt>
                <c:pt idx="21">
                  <c:v>Stolen Property Offenses</c:v>
                </c:pt>
                <c:pt idx="22">
                  <c:v>Violation of No Contact/Protect.</c:v>
                </c:pt>
                <c:pt idx="23">
                  <c:v>Weapon Law Violations</c:v>
                </c:pt>
              </c:strCache>
            </c:strRef>
          </c:cat>
          <c:val>
            <c:numRef>
              <c:f>'Group A Dashboard'!$D$4:$D$28</c:f>
              <c:numCache>
                <c:formatCode>General</c:formatCode>
                <c:ptCount val="24"/>
                <c:pt idx="0">
                  <c:v>53</c:v>
                </c:pt>
                <c:pt idx="1">
                  <c:v>2</c:v>
                </c:pt>
                <c:pt idx="2">
                  <c:v>94</c:v>
                </c:pt>
                <c:pt idx="3">
                  <c:v>82</c:v>
                </c:pt>
                <c:pt idx="4">
                  <c:v>142</c:v>
                </c:pt>
                <c:pt idx="5">
                  <c:v>157</c:v>
                </c:pt>
                <c:pt idx="6">
                  <c:v>125</c:v>
                </c:pt>
                <c:pt idx="7">
                  <c:v>3</c:v>
                </c:pt>
                <c:pt idx="8">
                  <c:v>22</c:v>
                </c:pt>
                <c:pt idx="9">
                  <c:v>27</c:v>
                </c:pt>
                <c:pt idx="10">
                  <c:v>1</c:v>
                </c:pt>
                <c:pt idx="11">
                  <c:v>489</c:v>
                </c:pt>
                <c:pt idx="12">
                  <c:v>146</c:v>
                </c:pt>
                <c:pt idx="13">
                  <c:v>0</c:v>
                </c:pt>
                <c:pt idx="14">
                  <c:v>0</c:v>
                </c:pt>
                <c:pt idx="15">
                  <c:v>4</c:v>
                </c:pt>
                <c:pt idx="16">
                  <c:v>7</c:v>
                </c:pt>
                <c:pt idx="17">
                  <c:v>16</c:v>
                </c:pt>
                <c:pt idx="18">
                  <c:v>176</c:v>
                </c:pt>
                <c:pt idx="19">
                  <c:v>0</c:v>
                </c:pt>
                <c:pt idx="20">
                  <c:v>0</c:v>
                </c:pt>
                <c:pt idx="21">
                  <c:v>64</c:v>
                </c:pt>
                <c:pt idx="22">
                  <c:v>46</c:v>
                </c:pt>
                <c:pt idx="23">
                  <c:v>31</c:v>
                </c:pt>
              </c:numCache>
            </c:numRef>
          </c:val>
          <c:extLst>
            <c:ext xmlns:c16="http://schemas.microsoft.com/office/drawing/2014/chart" uri="{C3380CC4-5D6E-409C-BE32-E72D297353CC}">
              <c16:uniqueId val="{00000002-7D79-4B51-BF65-B5F1FC487A47}"/>
            </c:ext>
          </c:extLst>
        </c:ser>
        <c:ser>
          <c:idx val="3"/>
          <c:order val="3"/>
          <c:tx>
            <c:strRef>
              <c:f>'Group A Dashboard'!$E$2:$E$3</c:f>
              <c:strCache>
                <c:ptCount val="1"/>
                <c:pt idx="0">
                  <c:v>2017</c:v>
                </c:pt>
              </c:strCache>
            </c:strRef>
          </c:tx>
          <c:spPr>
            <a:solidFill>
              <a:schemeClr val="accent4">
                <a:alpha val="70000"/>
              </a:schemeClr>
            </a:solidFill>
            <a:ln>
              <a:noFill/>
            </a:ln>
            <a:effectLst/>
          </c:spPr>
          <c:invertIfNegative val="0"/>
          <c:cat>
            <c:strRef>
              <c:f>'Group A Dashboard'!$A$4:$A$28</c:f>
              <c:strCache>
                <c:ptCount val="24"/>
                <c:pt idx="0">
                  <c:v>Aggravated Assault</c:v>
                </c:pt>
                <c:pt idx="1">
                  <c:v>Arson</c:v>
                </c:pt>
                <c:pt idx="2">
                  <c:v>Burglary</c:v>
                </c:pt>
                <c:pt idx="3">
                  <c:v>Counterfeiting/Forgery</c:v>
                </c:pt>
                <c:pt idx="4">
                  <c:v>Destruction of Property</c:v>
                </c:pt>
                <c:pt idx="5">
                  <c:v>Drug Equipment Violations</c:v>
                </c:pt>
                <c:pt idx="6">
                  <c:v>Drug/Narcotic Violations</c:v>
                </c:pt>
                <c:pt idx="7">
                  <c:v>Fondling</c:v>
                </c:pt>
                <c:pt idx="8">
                  <c:v>Fraud Offenses</c:v>
                </c:pt>
                <c:pt idx="9">
                  <c:v>Intimidation</c:v>
                </c:pt>
                <c:pt idx="10">
                  <c:v>Kidnapping</c:v>
                </c:pt>
                <c:pt idx="11">
                  <c:v>Larceny- Theft Offenses</c:v>
                </c:pt>
                <c:pt idx="12">
                  <c:v>Motor Vehicle Theft</c:v>
                </c:pt>
                <c:pt idx="13">
                  <c:v>Murder</c:v>
                </c:pt>
                <c:pt idx="14">
                  <c:v>Pornography</c:v>
                </c:pt>
                <c:pt idx="15">
                  <c:v>Prostitution Offenses</c:v>
                </c:pt>
                <c:pt idx="16">
                  <c:v>Rape</c:v>
                </c:pt>
                <c:pt idx="17">
                  <c:v>Robbery</c:v>
                </c:pt>
                <c:pt idx="18">
                  <c:v>Simple Assault</c:v>
                </c:pt>
                <c:pt idx="19">
                  <c:v>Sodomy</c:v>
                </c:pt>
                <c:pt idx="20">
                  <c:v>Statutory Rape</c:v>
                </c:pt>
                <c:pt idx="21">
                  <c:v>Stolen Property Offenses</c:v>
                </c:pt>
                <c:pt idx="22">
                  <c:v>Violation of No Contact/Protect.</c:v>
                </c:pt>
                <c:pt idx="23">
                  <c:v>Weapon Law Violations</c:v>
                </c:pt>
              </c:strCache>
            </c:strRef>
          </c:cat>
          <c:val>
            <c:numRef>
              <c:f>'Group A Dashboard'!$E$4:$E$28</c:f>
              <c:numCache>
                <c:formatCode>General</c:formatCode>
                <c:ptCount val="24"/>
                <c:pt idx="0">
                  <c:v>48</c:v>
                </c:pt>
                <c:pt idx="1">
                  <c:v>1</c:v>
                </c:pt>
                <c:pt idx="2">
                  <c:v>108</c:v>
                </c:pt>
                <c:pt idx="3">
                  <c:v>65</c:v>
                </c:pt>
                <c:pt idx="4">
                  <c:v>130</c:v>
                </c:pt>
                <c:pt idx="5">
                  <c:v>190</c:v>
                </c:pt>
                <c:pt idx="6">
                  <c:v>110</c:v>
                </c:pt>
                <c:pt idx="7">
                  <c:v>5</c:v>
                </c:pt>
                <c:pt idx="8">
                  <c:v>24</c:v>
                </c:pt>
                <c:pt idx="9">
                  <c:v>36</c:v>
                </c:pt>
                <c:pt idx="10">
                  <c:v>3</c:v>
                </c:pt>
                <c:pt idx="11">
                  <c:v>485</c:v>
                </c:pt>
                <c:pt idx="12">
                  <c:v>165</c:v>
                </c:pt>
                <c:pt idx="13">
                  <c:v>1</c:v>
                </c:pt>
                <c:pt idx="14">
                  <c:v>1</c:v>
                </c:pt>
                <c:pt idx="15">
                  <c:v>14</c:v>
                </c:pt>
                <c:pt idx="16">
                  <c:v>17</c:v>
                </c:pt>
                <c:pt idx="17">
                  <c:v>32</c:v>
                </c:pt>
                <c:pt idx="18">
                  <c:v>129</c:v>
                </c:pt>
                <c:pt idx="19">
                  <c:v>2</c:v>
                </c:pt>
                <c:pt idx="20">
                  <c:v>0</c:v>
                </c:pt>
                <c:pt idx="21">
                  <c:v>48</c:v>
                </c:pt>
                <c:pt idx="22">
                  <c:v>51</c:v>
                </c:pt>
                <c:pt idx="23">
                  <c:v>34</c:v>
                </c:pt>
              </c:numCache>
            </c:numRef>
          </c:val>
          <c:extLst>
            <c:ext xmlns:c16="http://schemas.microsoft.com/office/drawing/2014/chart" uri="{C3380CC4-5D6E-409C-BE32-E72D297353CC}">
              <c16:uniqueId val="{00000003-7D79-4B51-BF65-B5F1FC487A47}"/>
            </c:ext>
          </c:extLst>
        </c:ser>
        <c:ser>
          <c:idx val="4"/>
          <c:order val="4"/>
          <c:tx>
            <c:strRef>
              <c:f>'Group A Dashboard'!$F$2:$F$3</c:f>
              <c:strCache>
                <c:ptCount val="1"/>
                <c:pt idx="0">
                  <c:v>2018</c:v>
                </c:pt>
              </c:strCache>
            </c:strRef>
          </c:tx>
          <c:spPr>
            <a:solidFill>
              <a:schemeClr val="accent5">
                <a:alpha val="70000"/>
              </a:schemeClr>
            </a:solidFill>
            <a:ln>
              <a:noFill/>
            </a:ln>
            <a:effectLst/>
          </c:spPr>
          <c:invertIfNegative val="0"/>
          <c:cat>
            <c:strRef>
              <c:f>'Group A Dashboard'!$A$4:$A$28</c:f>
              <c:strCache>
                <c:ptCount val="24"/>
                <c:pt idx="0">
                  <c:v>Aggravated Assault</c:v>
                </c:pt>
                <c:pt idx="1">
                  <c:v>Arson</c:v>
                </c:pt>
                <c:pt idx="2">
                  <c:v>Burglary</c:v>
                </c:pt>
                <c:pt idx="3">
                  <c:v>Counterfeiting/Forgery</c:v>
                </c:pt>
                <c:pt idx="4">
                  <c:v>Destruction of Property</c:v>
                </c:pt>
                <c:pt idx="5">
                  <c:v>Drug Equipment Violations</c:v>
                </c:pt>
                <c:pt idx="6">
                  <c:v>Drug/Narcotic Violations</c:v>
                </c:pt>
                <c:pt idx="7">
                  <c:v>Fondling</c:v>
                </c:pt>
                <c:pt idx="8">
                  <c:v>Fraud Offenses</c:v>
                </c:pt>
                <c:pt idx="9">
                  <c:v>Intimidation</c:v>
                </c:pt>
                <c:pt idx="10">
                  <c:v>Kidnapping</c:v>
                </c:pt>
                <c:pt idx="11">
                  <c:v>Larceny- Theft Offenses</c:v>
                </c:pt>
                <c:pt idx="12">
                  <c:v>Motor Vehicle Theft</c:v>
                </c:pt>
                <c:pt idx="13">
                  <c:v>Murder</c:v>
                </c:pt>
                <c:pt idx="14">
                  <c:v>Pornography</c:v>
                </c:pt>
                <c:pt idx="15">
                  <c:v>Prostitution Offenses</c:v>
                </c:pt>
                <c:pt idx="16">
                  <c:v>Rape</c:v>
                </c:pt>
                <c:pt idx="17">
                  <c:v>Robbery</c:v>
                </c:pt>
                <c:pt idx="18">
                  <c:v>Simple Assault</c:v>
                </c:pt>
                <c:pt idx="19">
                  <c:v>Sodomy</c:v>
                </c:pt>
                <c:pt idx="20">
                  <c:v>Statutory Rape</c:v>
                </c:pt>
                <c:pt idx="21">
                  <c:v>Stolen Property Offenses</c:v>
                </c:pt>
                <c:pt idx="22">
                  <c:v>Violation of No Contact/Protect.</c:v>
                </c:pt>
                <c:pt idx="23">
                  <c:v>Weapon Law Violations</c:v>
                </c:pt>
              </c:strCache>
            </c:strRef>
          </c:cat>
          <c:val>
            <c:numRef>
              <c:f>'Group A Dashboard'!$F$4:$F$28</c:f>
              <c:numCache>
                <c:formatCode>General</c:formatCode>
                <c:ptCount val="24"/>
                <c:pt idx="0">
                  <c:v>56</c:v>
                </c:pt>
                <c:pt idx="1">
                  <c:v>4</c:v>
                </c:pt>
                <c:pt idx="2">
                  <c:v>82</c:v>
                </c:pt>
                <c:pt idx="3">
                  <c:v>47</c:v>
                </c:pt>
                <c:pt idx="4">
                  <c:v>166</c:v>
                </c:pt>
                <c:pt idx="5">
                  <c:v>176</c:v>
                </c:pt>
                <c:pt idx="6">
                  <c:v>134</c:v>
                </c:pt>
                <c:pt idx="7">
                  <c:v>4</c:v>
                </c:pt>
                <c:pt idx="8">
                  <c:v>32</c:v>
                </c:pt>
                <c:pt idx="9">
                  <c:v>1</c:v>
                </c:pt>
                <c:pt idx="10">
                  <c:v>5</c:v>
                </c:pt>
                <c:pt idx="11">
                  <c:v>402</c:v>
                </c:pt>
                <c:pt idx="12">
                  <c:v>124</c:v>
                </c:pt>
                <c:pt idx="13">
                  <c:v>1</c:v>
                </c:pt>
                <c:pt idx="14">
                  <c:v>1</c:v>
                </c:pt>
                <c:pt idx="15">
                  <c:v>5</c:v>
                </c:pt>
                <c:pt idx="16">
                  <c:v>5</c:v>
                </c:pt>
                <c:pt idx="17">
                  <c:v>27</c:v>
                </c:pt>
                <c:pt idx="18">
                  <c:v>158</c:v>
                </c:pt>
                <c:pt idx="19">
                  <c:v>2</c:v>
                </c:pt>
                <c:pt idx="20">
                  <c:v>1</c:v>
                </c:pt>
                <c:pt idx="21">
                  <c:v>30</c:v>
                </c:pt>
                <c:pt idx="22">
                  <c:v>50</c:v>
                </c:pt>
                <c:pt idx="23">
                  <c:v>31</c:v>
                </c:pt>
              </c:numCache>
            </c:numRef>
          </c:val>
          <c:extLst>
            <c:ext xmlns:c16="http://schemas.microsoft.com/office/drawing/2014/chart" uri="{C3380CC4-5D6E-409C-BE32-E72D297353CC}">
              <c16:uniqueId val="{00000004-7D79-4B51-BF65-B5F1FC487A47}"/>
            </c:ext>
          </c:extLst>
        </c:ser>
        <c:dLbls>
          <c:showLegendKey val="0"/>
          <c:showVal val="0"/>
          <c:showCatName val="0"/>
          <c:showSerName val="0"/>
          <c:showPercent val="0"/>
          <c:showBubbleSize val="0"/>
        </c:dLbls>
        <c:gapWidth val="80"/>
        <c:overlap val="25"/>
        <c:axId val="1469909279"/>
        <c:axId val="1469910527"/>
      </c:barChart>
      <c:catAx>
        <c:axId val="1469909279"/>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cap="none" spc="20" normalizeH="0" baseline="0">
                <a:solidFill>
                  <a:schemeClr val="tx1">
                    <a:lumMod val="65000"/>
                    <a:lumOff val="35000"/>
                  </a:schemeClr>
                </a:solidFill>
                <a:latin typeface="+mn-lt"/>
                <a:ea typeface="+mn-ea"/>
                <a:cs typeface="+mn-cs"/>
              </a:defRPr>
            </a:pPr>
            <a:endParaRPr lang="en-US"/>
          </a:p>
        </c:txPr>
        <c:crossAx val="1469910527"/>
        <c:crosses val="autoZero"/>
        <c:auto val="1"/>
        <c:lblAlgn val="ctr"/>
        <c:lblOffset val="100"/>
        <c:noMultiLvlLbl val="0"/>
      </c:catAx>
      <c:valAx>
        <c:axId val="1469910527"/>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469909279"/>
        <c:crosses val="autoZero"/>
        <c:crossBetween val="between"/>
      </c:valAx>
      <c:spPr>
        <a:noFill/>
        <a:ln>
          <a:noFill/>
        </a:ln>
        <a:effectLst/>
      </c:spPr>
    </c:plotArea>
    <c:legend>
      <c:legendPos val="r"/>
      <c:layout>
        <c:manualLayout>
          <c:xMode val="edge"/>
          <c:yMode val="edge"/>
          <c:x val="0.92743502416938628"/>
          <c:y val="0.27555649297904705"/>
          <c:w val="6.7609164399057439E-2"/>
          <c:h val="0.24341062589472834"/>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[NIBRS Workbook.xlsx]Arrests!PivotTable5</c:name>
    <c:fmtId val="8"/>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a:latin typeface="Cambria" panose="02040503050406030204" pitchFamily="18" charset="0"/>
                <a:ea typeface="Cambria" panose="02040503050406030204" pitchFamily="18" charset="0"/>
              </a:rPr>
              <a:t>Arrests</a:t>
            </a:r>
          </a:p>
        </c:rich>
      </c:tx>
      <c:layout>
        <c:manualLayout>
          <c:xMode val="edge"/>
          <c:yMode val="edge"/>
          <c:x val="0.42093295859417368"/>
          <c:y val="3.51073338391082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pivotFmt>
    </c:pivotFmts>
    <c:plotArea>
      <c:layout/>
      <c:barChart>
        <c:barDir val="col"/>
        <c:grouping val="clustered"/>
        <c:varyColors val="0"/>
        <c:ser>
          <c:idx val="0"/>
          <c:order val="0"/>
          <c:tx>
            <c:strRef>
              <c:f>Arrests!$B$1:$B$2</c:f>
              <c:strCache>
                <c:ptCount val="1"/>
                <c:pt idx="0">
                  <c:v>2014</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multiLvlStrRef>
              <c:f>Arrests!$A$3:$A$9</c:f>
              <c:multiLvlStrCache>
                <c:ptCount val="4"/>
                <c:lvl>
                  <c:pt idx="0">
                    <c:v>Adult</c:v>
                  </c:pt>
                  <c:pt idx="1">
                    <c:v>Juvenile</c:v>
                  </c:pt>
                  <c:pt idx="2">
                    <c:v>Adult</c:v>
                  </c:pt>
                  <c:pt idx="3">
                    <c:v>Juvenile</c:v>
                  </c:pt>
                </c:lvl>
                <c:lvl>
                  <c:pt idx="0">
                    <c:v>Group A</c:v>
                  </c:pt>
                  <c:pt idx="2">
                    <c:v>Group B</c:v>
                  </c:pt>
                </c:lvl>
              </c:multiLvlStrCache>
            </c:multiLvlStrRef>
          </c:cat>
          <c:val>
            <c:numRef>
              <c:f>Arrests!$B$3:$B$9</c:f>
              <c:numCache>
                <c:formatCode>General</c:formatCode>
                <c:ptCount val="4"/>
                <c:pt idx="0">
                  <c:v>694</c:v>
                </c:pt>
                <c:pt idx="1">
                  <c:v>24</c:v>
                </c:pt>
                <c:pt idx="2">
                  <c:v>260</c:v>
                </c:pt>
                <c:pt idx="3">
                  <c:v>12</c:v>
                </c:pt>
              </c:numCache>
            </c:numRef>
          </c:val>
          <c:extLst>
            <c:ext xmlns:c16="http://schemas.microsoft.com/office/drawing/2014/chart" uri="{C3380CC4-5D6E-409C-BE32-E72D297353CC}">
              <c16:uniqueId val="{00000000-5762-4D37-9EE0-178B7C03EC54}"/>
            </c:ext>
          </c:extLst>
        </c:ser>
        <c:ser>
          <c:idx val="1"/>
          <c:order val="1"/>
          <c:tx>
            <c:strRef>
              <c:f>Arrests!$C$1:$C$2</c:f>
              <c:strCache>
                <c:ptCount val="1"/>
                <c:pt idx="0">
                  <c:v>2015</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multiLvlStrRef>
              <c:f>Arrests!$A$3:$A$9</c:f>
              <c:multiLvlStrCache>
                <c:ptCount val="4"/>
                <c:lvl>
                  <c:pt idx="0">
                    <c:v>Adult</c:v>
                  </c:pt>
                  <c:pt idx="1">
                    <c:v>Juvenile</c:v>
                  </c:pt>
                  <c:pt idx="2">
                    <c:v>Adult</c:v>
                  </c:pt>
                  <c:pt idx="3">
                    <c:v>Juvenile</c:v>
                  </c:pt>
                </c:lvl>
                <c:lvl>
                  <c:pt idx="0">
                    <c:v>Group A</c:v>
                  </c:pt>
                  <c:pt idx="2">
                    <c:v>Group B</c:v>
                  </c:pt>
                </c:lvl>
              </c:multiLvlStrCache>
            </c:multiLvlStrRef>
          </c:cat>
          <c:val>
            <c:numRef>
              <c:f>Arrests!$C$3:$C$9</c:f>
              <c:numCache>
                <c:formatCode>General</c:formatCode>
                <c:ptCount val="4"/>
                <c:pt idx="0">
                  <c:v>562</c:v>
                </c:pt>
                <c:pt idx="1">
                  <c:v>10</c:v>
                </c:pt>
                <c:pt idx="2">
                  <c:v>222</c:v>
                </c:pt>
                <c:pt idx="3">
                  <c:v>8</c:v>
                </c:pt>
              </c:numCache>
            </c:numRef>
          </c:val>
          <c:extLst>
            <c:ext xmlns:c16="http://schemas.microsoft.com/office/drawing/2014/chart" uri="{C3380CC4-5D6E-409C-BE32-E72D297353CC}">
              <c16:uniqueId val="{00000001-5762-4D37-9EE0-178B7C03EC54}"/>
            </c:ext>
          </c:extLst>
        </c:ser>
        <c:ser>
          <c:idx val="2"/>
          <c:order val="2"/>
          <c:tx>
            <c:strRef>
              <c:f>Arrests!$D$1:$D$2</c:f>
              <c:strCache>
                <c:ptCount val="1"/>
                <c:pt idx="0">
                  <c:v>2016</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multiLvlStrRef>
              <c:f>Arrests!$A$3:$A$9</c:f>
              <c:multiLvlStrCache>
                <c:ptCount val="4"/>
                <c:lvl>
                  <c:pt idx="0">
                    <c:v>Adult</c:v>
                  </c:pt>
                  <c:pt idx="1">
                    <c:v>Juvenile</c:v>
                  </c:pt>
                  <c:pt idx="2">
                    <c:v>Adult</c:v>
                  </c:pt>
                  <c:pt idx="3">
                    <c:v>Juvenile</c:v>
                  </c:pt>
                </c:lvl>
                <c:lvl>
                  <c:pt idx="0">
                    <c:v>Group A</c:v>
                  </c:pt>
                  <c:pt idx="2">
                    <c:v>Group B</c:v>
                  </c:pt>
                </c:lvl>
              </c:multiLvlStrCache>
            </c:multiLvlStrRef>
          </c:cat>
          <c:val>
            <c:numRef>
              <c:f>Arrests!$D$3:$D$9</c:f>
              <c:numCache>
                <c:formatCode>General</c:formatCode>
                <c:ptCount val="4"/>
                <c:pt idx="0">
                  <c:v>518</c:v>
                </c:pt>
                <c:pt idx="1">
                  <c:v>15</c:v>
                </c:pt>
                <c:pt idx="2">
                  <c:v>144</c:v>
                </c:pt>
                <c:pt idx="3">
                  <c:v>7</c:v>
                </c:pt>
              </c:numCache>
            </c:numRef>
          </c:val>
          <c:extLst>
            <c:ext xmlns:c16="http://schemas.microsoft.com/office/drawing/2014/chart" uri="{C3380CC4-5D6E-409C-BE32-E72D297353CC}">
              <c16:uniqueId val="{00000002-5762-4D37-9EE0-178B7C03EC54}"/>
            </c:ext>
          </c:extLst>
        </c:ser>
        <c:ser>
          <c:idx val="3"/>
          <c:order val="3"/>
          <c:tx>
            <c:strRef>
              <c:f>Arrests!$E$1:$E$2</c:f>
              <c:strCache>
                <c:ptCount val="1"/>
                <c:pt idx="0">
                  <c:v>2017</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cat>
            <c:multiLvlStrRef>
              <c:f>Arrests!$A$3:$A$9</c:f>
              <c:multiLvlStrCache>
                <c:ptCount val="4"/>
                <c:lvl>
                  <c:pt idx="0">
                    <c:v>Adult</c:v>
                  </c:pt>
                  <c:pt idx="1">
                    <c:v>Juvenile</c:v>
                  </c:pt>
                  <c:pt idx="2">
                    <c:v>Adult</c:v>
                  </c:pt>
                  <c:pt idx="3">
                    <c:v>Juvenile</c:v>
                  </c:pt>
                </c:lvl>
                <c:lvl>
                  <c:pt idx="0">
                    <c:v>Group A</c:v>
                  </c:pt>
                  <c:pt idx="2">
                    <c:v>Group B</c:v>
                  </c:pt>
                </c:lvl>
              </c:multiLvlStrCache>
            </c:multiLvlStrRef>
          </c:cat>
          <c:val>
            <c:numRef>
              <c:f>Arrests!$E$3:$E$9</c:f>
              <c:numCache>
                <c:formatCode>General</c:formatCode>
                <c:ptCount val="4"/>
                <c:pt idx="0">
                  <c:v>498</c:v>
                </c:pt>
                <c:pt idx="1">
                  <c:v>16</c:v>
                </c:pt>
                <c:pt idx="2">
                  <c:v>156</c:v>
                </c:pt>
                <c:pt idx="3">
                  <c:v>4</c:v>
                </c:pt>
              </c:numCache>
            </c:numRef>
          </c:val>
          <c:extLst>
            <c:ext xmlns:c16="http://schemas.microsoft.com/office/drawing/2014/chart" uri="{C3380CC4-5D6E-409C-BE32-E72D297353CC}">
              <c16:uniqueId val="{00000003-5762-4D37-9EE0-178B7C03EC54}"/>
            </c:ext>
          </c:extLst>
        </c:ser>
        <c:ser>
          <c:idx val="4"/>
          <c:order val="4"/>
          <c:tx>
            <c:strRef>
              <c:f>Arrests!$F$1:$F$2</c:f>
              <c:strCache>
                <c:ptCount val="1"/>
                <c:pt idx="0">
                  <c:v>2018</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cat>
            <c:multiLvlStrRef>
              <c:f>Arrests!$A$3:$A$9</c:f>
              <c:multiLvlStrCache>
                <c:ptCount val="4"/>
                <c:lvl>
                  <c:pt idx="0">
                    <c:v>Adult</c:v>
                  </c:pt>
                  <c:pt idx="1">
                    <c:v>Juvenile</c:v>
                  </c:pt>
                  <c:pt idx="2">
                    <c:v>Adult</c:v>
                  </c:pt>
                  <c:pt idx="3">
                    <c:v>Juvenile</c:v>
                  </c:pt>
                </c:lvl>
                <c:lvl>
                  <c:pt idx="0">
                    <c:v>Group A</c:v>
                  </c:pt>
                  <c:pt idx="2">
                    <c:v>Group B</c:v>
                  </c:pt>
                </c:lvl>
              </c:multiLvlStrCache>
            </c:multiLvlStrRef>
          </c:cat>
          <c:val>
            <c:numRef>
              <c:f>Arrests!$F$3:$F$9</c:f>
              <c:numCache>
                <c:formatCode>General</c:formatCode>
                <c:ptCount val="4"/>
                <c:pt idx="0">
                  <c:v>482</c:v>
                </c:pt>
                <c:pt idx="1">
                  <c:v>15</c:v>
                </c:pt>
                <c:pt idx="2">
                  <c:v>206</c:v>
                </c:pt>
                <c:pt idx="3">
                  <c:v>2</c:v>
                </c:pt>
              </c:numCache>
            </c:numRef>
          </c:val>
          <c:extLst>
            <c:ext xmlns:c16="http://schemas.microsoft.com/office/drawing/2014/chart" uri="{C3380CC4-5D6E-409C-BE32-E72D297353CC}">
              <c16:uniqueId val="{00000004-5762-4D37-9EE0-178B7C03EC54}"/>
            </c:ext>
          </c:extLst>
        </c:ser>
        <c:dLbls>
          <c:showLegendKey val="0"/>
          <c:showVal val="0"/>
          <c:showCatName val="0"/>
          <c:showSerName val="0"/>
          <c:showPercent val="0"/>
          <c:showBubbleSize val="0"/>
        </c:dLbls>
        <c:gapWidth val="100"/>
        <c:overlap val="-24"/>
        <c:axId val="1615055295"/>
        <c:axId val="1615053215"/>
      </c:barChart>
      <c:catAx>
        <c:axId val="161505529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crossAx val="1615053215"/>
        <c:crosses val="autoZero"/>
        <c:auto val="1"/>
        <c:lblAlgn val="ctr"/>
        <c:lblOffset val="100"/>
        <c:noMultiLvlLbl val="0"/>
      </c:catAx>
      <c:valAx>
        <c:axId val="1615053215"/>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61505529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sz="1600" b="1" dirty="0">
                <a:latin typeface="Cambria" panose="02040503050406030204" pitchFamily="18" charset="0"/>
                <a:ea typeface="Cambria" panose="02040503050406030204" pitchFamily="18" charset="0"/>
              </a:rPr>
              <a:t>DUI Arrests</a:t>
            </a:r>
          </a:p>
        </c:rich>
      </c:tx>
      <c:layout>
        <c:manualLayout>
          <c:xMode val="edge"/>
          <c:yMode val="edge"/>
          <c:x val="0.39276513019270071"/>
          <c:y val="0"/>
        </c:manualLayout>
      </c:layout>
      <c:overlay val="0"/>
      <c:spPr>
        <a:noFill/>
        <a:ln>
          <a:noFill/>
        </a:ln>
        <a:effectLst/>
      </c:spPr>
      <c:txPr>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manualLayout>
          <c:layoutTarget val="inner"/>
          <c:xMode val="edge"/>
          <c:yMode val="edge"/>
          <c:x val="2.7777783301078364E-2"/>
          <c:y val="0.10777808162883722"/>
          <c:w val="0.93686867431573095"/>
          <c:h val="0.67065650326534343"/>
        </c:manualLayout>
      </c:layout>
      <c:lineChart>
        <c:grouping val="standard"/>
        <c:varyColors val="0"/>
        <c:ser>
          <c:idx val="0"/>
          <c:order val="0"/>
          <c:tx>
            <c:strRef>
              <c:f>'DUI Arrests'!$C$1</c:f>
              <c:strCache>
                <c:ptCount val="1"/>
                <c:pt idx="0">
                  <c:v>Arrest</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35000"/>
                          <a:lumOff val="65000"/>
                        </a:schemeClr>
                      </a:solidFill>
                    </a:ln>
                    <a:effectLst/>
                  </c:spPr>
                </c15:leaderLines>
              </c:ext>
            </c:extLst>
          </c:dLbls>
          <c:cat>
            <c:multiLvlStrRef>
              <c:f>'DUI Arrests'!$A$2:$B$6</c:f>
              <c:multiLvlStrCache>
                <c:ptCount val="5"/>
                <c:lvl>
                  <c:pt idx="0">
                    <c:v>DUI</c:v>
                  </c:pt>
                  <c:pt idx="1">
                    <c:v>DUI</c:v>
                  </c:pt>
                  <c:pt idx="2">
                    <c:v>DUI</c:v>
                  </c:pt>
                  <c:pt idx="3">
                    <c:v>DUI</c:v>
                  </c:pt>
                  <c:pt idx="4">
                    <c:v>DUI</c:v>
                  </c:pt>
                </c:lvl>
                <c:lvl>
                  <c:pt idx="0">
                    <c:v>2014</c:v>
                  </c:pt>
                  <c:pt idx="1">
                    <c:v>2015</c:v>
                  </c:pt>
                  <c:pt idx="2">
                    <c:v>2016</c:v>
                  </c:pt>
                  <c:pt idx="3">
                    <c:v>2017</c:v>
                  </c:pt>
                  <c:pt idx="4">
                    <c:v>2018</c:v>
                  </c:pt>
                </c:lvl>
              </c:multiLvlStrCache>
            </c:multiLvlStrRef>
          </c:cat>
          <c:val>
            <c:numRef>
              <c:f>'DUI Arrests'!$C$2:$C$6</c:f>
              <c:numCache>
                <c:formatCode>General</c:formatCode>
                <c:ptCount val="5"/>
                <c:pt idx="0">
                  <c:v>118</c:v>
                </c:pt>
                <c:pt idx="1">
                  <c:v>84</c:v>
                </c:pt>
                <c:pt idx="2">
                  <c:v>64</c:v>
                </c:pt>
                <c:pt idx="3">
                  <c:v>68</c:v>
                </c:pt>
                <c:pt idx="4">
                  <c:v>54</c:v>
                </c:pt>
              </c:numCache>
            </c:numRef>
          </c:val>
          <c:smooth val="0"/>
          <c:extLst>
            <c:ext xmlns:c16="http://schemas.microsoft.com/office/drawing/2014/chart" uri="{C3380CC4-5D6E-409C-BE32-E72D297353CC}">
              <c16:uniqueId val="{00000000-5AD8-41E0-9877-FBF9CD314B5C}"/>
            </c:ext>
          </c:extLst>
        </c:ser>
        <c:dLbls>
          <c:dLblPos val="ctr"/>
          <c:showLegendKey val="0"/>
          <c:showVal val="1"/>
          <c:showCatName val="0"/>
          <c:showSerName val="0"/>
          <c:showPercent val="0"/>
          <c:showBubbleSize val="0"/>
        </c:dLbls>
        <c:marker val="1"/>
        <c:smooth val="0"/>
        <c:axId val="1471774863"/>
        <c:axId val="1471774447"/>
      </c:lineChart>
      <c:catAx>
        <c:axId val="1471774863"/>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dk1">
                    <a:lumMod val="65000"/>
                    <a:lumOff val="35000"/>
                  </a:schemeClr>
                </a:solidFill>
                <a:latin typeface="+mn-lt"/>
                <a:ea typeface="+mn-ea"/>
                <a:cs typeface="+mn-cs"/>
              </a:defRPr>
            </a:pPr>
            <a:endParaRPr lang="en-US"/>
          </a:p>
        </c:txPr>
        <c:crossAx val="1471774447"/>
        <c:crosses val="autoZero"/>
        <c:auto val="1"/>
        <c:lblAlgn val="ctr"/>
        <c:lblOffset val="100"/>
        <c:noMultiLvlLbl val="0"/>
      </c:catAx>
      <c:valAx>
        <c:axId val="1471774447"/>
        <c:scaling>
          <c:orientation val="minMax"/>
        </c:scaling>
        <c:delete val="1"/>
        <c:axPos val="l"/>
        <c:numFmt formatCode="General" sourceLinked="1"/>
        <c:majorTickMark val="none"/>
        <c:minorTickMark val="none"/>
        <c:tickLblPos val="nextTo"/>
        <c:crossAx val="1471774863"/>
        <c:crosses val="autoZero"/>
        <c:crossBetween val="between"/>
      </c:valAx>
      <c:spPr>
        <a:noFill/>
        <a:ln>
          <a:noFill/>
        </a:ln>
        <a:effectLst/>
      </c:spPr>
    </c:plotArea>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0E7C2A-987F-4BD9-827A-D65372487692}"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US"/>
        </a:p>
      </dgm:t>
    </dgm:pt>
    <dgm:pt modelId="{2F29493A-A9B1-492F-B202-3A4DD0744D3A}">
      <dgm:prSet phldrT="[Text]"/>
      <dgm:spPr>
        <a:solidFill>
          <a:srgbClr val="5E8AB4"/>
        </a:solidFill>
      </dgm:spPr>
      <dgm:t>
        <a:bodyPr/>
        <a:lstStyle/>
        <a:p>
          <a:r>
            <a:rPr lang="en-US" dirty="0">
              <a:latin typeface="Cambria" panose="02040503050406030204" pitchFamily="18" charset="0"/>
              <a:ea typeface="Cambria" panose="02040503050406030204" pitchFamily="18" charset="0"/>
            </a:rPr>
            <a:t>Evidence on Q (Centralized RMS System)</a:t>
          </a:r>
        </a:p>
      </dgm:t>
    </dgm:pt>
    <dgm:pt modelId="{B8E153A4-612C-4AA4-AA17-68B8BE2638E5}" type="parTrans" cxnId="{5F07CD31-FA28-49E2-90DF-B90AD75F0D90}">
      <dgm:prSet/>
      <dgm:spPr/>
      <dgm:t>
        <a:bodyPr/>
        <a:lstStyle/>
        <a:p>
          <a:endParaRPr lang="en-US"/>
        </a:p>
      </dgm:t>
    </dgm:pt>
    <dgm:pt modelId="{C30069EE-9DA2-4CF2-96E5-84BBA9F11958}" type="sibTrans" cxnId="{5F07CD31-FA28-49E2-90DF-B90AD75F0D90}">
      <dgm:prSet/>
      <dgm:spPr/>
      <dgm:t>
        <a:bodyPr/>
        <a:lstStyle/>
        <a:p>
          <a:endParaRPr lang="en-US"/>
        </a:p>
      </dgm:t>
    </dgm:pt>
    <dgm:pt modelId="{E8D42DCF-9BBF-48D5-953E-C303BE4D0858}">
      <dgm:prSet phldrT="[Text]" custT="1"/>
      <dgm:spPr>
        <a:solidFill>
          <a:srgbClr val="FF7F41"/>
        </a:solidFill>
      </dgm:spPr>
      <dgm:t>
        <a:bodyPr/>
        <a:lstStyle/>
        <a:p>
          <a:r>
            <a:rPr lang="en-US" sz="1600" dirty="0">
              <a:latin typeface="Cambria" panose="02040503050406030204" pitchFamily="18" charset="0"/>
              <a:ea typeface="Cambria" panose="02040503050406030204" pitchFamily="18" charset="0"/>
            </a:rPr>
            <a:t>Inventoried</a:t>
          </a:r>
        </a:p>
      </dgm:t>
    </dgm:pt>
    <dgm:pt modelId="{D04F8AB8-7B30-4A52-9CAE-F2688A7B2659}" type="parTrans" cxnId="{181EAF0A-49D0-4FD5-8A4C-632E9643C32F}">
      <dgm:prSet/>
      <dgm:spPr/>
      <dgm:t>
        <a:bodyPr/>
        <a:lstStyle/>
        <a:p>
          <a:endParaRPr lang="en-US"/>
        </a:p>
      </dgm:t>
    </dgm:pt>
    <dgm:pt modelId="{753C4E45-FD5E-4EA7-A788-577FEB8A3FAA}" type="sibTrans" cxnId="{181EAF0A-49D0-4FD5-8A4C-632E9643C32F}">
      <dgm:prSet/>
      <dgm:spPr/>
      <dgm:t>
        <a:bodyPr/>
        <a:lstStyle/>
        <a:p>
          <a:endParaRPr lang="en-US"/>
        </a:p>
      </dgm:t>
    </dgm:pt>
    <dgm:pt modelId="{EEEB9FA6-B461-4118-BE9B-B8DBE19EA53C}">
      <dgm:prSet phldrT="[Text]"/>
      <dgm:spPr>
        <a:solidFill>
          <a:srgbClr val="333333"/>
        </a:solidFill>
      </dgm:spPr>
      <dgm:t>
        <a:bodyPr/>
        <a:lstStyle/>
        <a:p>
          <a:r>
            <a:rPr lang="en-US" dirty="0">
              <a:latin typeface="Cambria" panose="02040503050406030204" pitchFamily="18" charset="0"/>
              <a:ea typeface="Cambria" panose="02040503050406030204" pitchFamily="18" charset="0"/>
            </a:rPr>
            <a:t>Audited</a:t>
          </a:r>
        </a:p>
      </dgm:t>
    </dgm:pt>
    <dgm:pt modelId="{15C23D19-63C9-4C56-8687-127B07BD065F}" type="parTrans" cxnId="{D63E41E8-D19F-4C05-9A04-5287D9698F01}">
      <dgm:prSet/>
      <dgm:spPr/>
      <dgm:t>
        <a:bodyPr/>
        <a:lstStyle/>
        <a:p>
          <a:endParaRPr lang="en-US"/>
        </a:p>
      </dgm:t>
    </dgm:pt>
    <dgm:pt modelId="{4CFDC07F-5015-4313-9E74-1D8E4B7DD72A}" type="sibTrans" cxnId="{D63E41E8-D19F-4C05-9A04-5287D9698F01}">
      <dgm:prSet/>
      <dgm:spPr/>
      <dgm:t>
        <a:bodyPr/>
        <a:lstStyle/>
        <a:p>
          <a:endParaRPr lang="en-US"/>
        </a:p>
      </dgm:t>
    </dgm:pt>
    <dgm:pt modelId="{DC2CFEB4-9FBA-4BD8-B9C4-93AF30F1E8B2}">
      <dgm:prSet phldrT="[Text]"/>
      <dgm:spPr>
        <a:solidFill>
          <a:srgbClr val="F1B434"/>
        </a:solidFill>
      </dgm:spPr>
      <dgm:t>
        <a:bodyPr/>
        <a:lstStyle/>
        <a:p>
          <a:r>
            <a:rPr lang="en-US" dirty="0">
              <a:latin typeface="Cambria" panose="02040503050406030204" pitchFamily="18" charset="0"/>
              <a:ea typeface="Cambria" panose="02040503050406030204" pitchFamily="18" charset="0"/>
            </a:rPr>
            <a:t>Relabeled</a:t>
          </a:r>
        </a:p>
      </dgm:t>
    </dgm:pt>
    <dgm:pt modelId="{C296ED15-B230-4B70-9377-D510466172AB}" type="parTrans" cxnId="{EED76A72-E638-4E3E-BC3B-B0BAADDEFB0D}">
      <dgm:prSet/>
      <dgm:spPr/>
      <dgm:t>
        <a:bodyPr/>
        <a:lstStyle/>
        <a:p>
          <a:endParaRPr lang="en-US"/>
        </a:p>
      </dgm:t>
    </dgm:pt>
    <dgm:pt modelId="{3E5E3D79-CFF7-48D1-98D5-E1A2F8BA3048}" type="sibTrans" cxnId="{EED76A72-E638-4E3E-BC3B-B0BAADDEFB0D}">
      <dgm:prSet/>
      <dgm:spPr/>
      <dgm:t>
        <a:bodyPr/>
        <a:lstStyle/>
        <a:p>
          <a:endParaRPr lang="en-US"/>
        </a:p>
      </dgm:t>
    </dgm:pt>
    <dgm:pt modelId="{812C6D04-5F2C-4355-9947-70D4E2C2B912}">
      <dgm:prSet phldrT="[Text]"/>
      <dgm:spPr>
        <a:solidFill>
          <a:srgbClr val="5E8AB4"/>
        </a:solidFill>
      </dgm:spPr>
      <dgm:t>
        <a:bodyPr/>
        <a:lstStyle/>
        <a:p>
          <a:r>
            <a:rPr lang="en-US" dirty="0">
              <a:latin typeface="Cambria" panose="02040503050406030204" pitchFamily="18" charset="0"/>
              <a:ea typeface="Cambria" panose="02040503050406030204" pitchFamily="18" charset="0"/>
            </a:rPr>
            <a:t>Purged</a:t>
          </a:r>
        </a:p>
      </dgm:t>
    </dgm:pt>
    <dgm:pt modelId="{F722AC90-2399-45CF-9D73-7E86D6EA665A}" type="parTrans" cxnId="{20B97802-D994-4112-933A-5FE8676A6BA7}">
      <dgm:prSet/>
      <dgm:spPr/>
      <dgm:t>
        <a:bodyPr/>
        <a:lstStyle/>
        <a:p>
          <a:endParaRPr lang="en-US"/>
        </a:p>
      </dgm:t>
    </dgm:pt>
    <dgm:pt modelId="{76B2555C-471B-43C0-B593-9B17B7E49B59}" type="sibTrans" cxnId="{20B97802-D994-4112-933A-5FE8676A6BA7}">
      <dgm:prSet/>
      <dgm:spPr/>
      <dgm:t>
        <a:bodyPr/>
        <a:lstStyle/>
        <a:p>
          <a:endParaRPr lang="en-US"/>
        </a:p>
      </dgm:t>
    </dgm:pt>
    <dgm:pt modelId="{3B910871-E9E4-4F83-8299-2F1BFEA5A499}" type="pres">
      <dgm:prSet presAssocID="{280E7C2A-987F-4BD9-827A-D65372487692}" presName="Name0" presStyleCnt="0">
        <dgm:presLayoutVars>
          <dgm:chMax val="1"/>
          <dgm:dir/>
          <dgm:animLvl val="ctr"/>
          <dgm:resizeHandles val="exact"/>
        </dgm:presLayoutVars>
      </dgm:prSet>
      <dgm:spPr/>
      <dgm:t>
        <a:bodyPr/>
        <a:lstStyle/>
        <a:p>
          <a:endParaRPr lang="en-US"/>
        </a:p>
      </dgm:t>
    </dgm:pt>
    <dgm:pt modelId="{20748A81-5CD9-4227-9B11-1C9B98081C4C}" type="pres">
      <dgm:prSet presAssocID="{2F29493A-A9B1-492F-B202-3A4DD0744D3A}" presName="centerShape" presStyleLbl="node0" presStyleIdx="0" presStyleCnt="1"/>
      <dgm:spPr/>
      <dgm:t>
        <a:bodyPr/>
        <a:lstStyle/>
        <a:p>
          <a:endParaRPr lang="en-US"/>
        </a:p>
      </dgm:t>
    </dgm:pt>
    <dgm:pt modelId="{6A0D9D5A-9437-4F38-AE5E-B3E5ABD8EF64}" type="pres">
      <dgm:prSet presAssocID="{E8D42DCF-9BBF-48D5-953E-C303BE4D0858}" presName="node" presStyleLbl="node1" presStyleIdx="0" presStyleCnt="4" custScaleX="113181" custScaleY="116888">
        <dgm:presLayoutVars>
          <dgm:bulletEnabled val="1"/>
        </dgm:presLayoutVars>
      </dgm:prSet>
      <dgm:spPr/>
      <dgm:t>
        <a:bodyPr/>
        <a:lstStyle/>
        <a:p>
          <a:endParaRPr lang="en-US"/>
        </a:p>
      </dgm:t>
    </dgm:pt>
    <dgm:pt modelId="{AA8DFD90-6B38-4D87-BCF4-A1040AD9379C}" type="pres">
      <dgm:prSet presAssocID="{E8D42DCF-9BBF-48D5-953E-C303BE4D0858}" presName="dummy" presStyleCnt="0"/>
      <dgm:spPr/>
    </dgm:pt>
    <dgm:pt modelId="{930BC28F-9DDE-42AB-990B-48B4C07E55F5}" type="pres">
      <dgm:prSet presAssocID="{753C4E45-FD5E-4EA7-A788-577FEB8A3FAA}" presName="sibTrans" presStyleLbl="sibTrans2D1" presStyleIdx="0" presStyleCnt="4"/>
      <dgm:spPr/>
      <dgm:t>
        <a:bodyPr/>
        <a:lstStyle/>
        <a:p>
          <a:endParaRPr lang="en-US"/>
        </a:p>
      </dgm:t>
    </dgm:pt>
    <dgm:pt modelId="{E6AA2B8F-B0E3-49D2-A430-3E4897629D85}" type="pres">
      <dgm:prSet presAssocID="{EEEB9FA6-B461-4118-BE9B-B8DBE19EA53C}" presName="node" presStyleLbl="node1" presStyleIdx="1" presStyleCnt="4" custScaleX="118270" custScaleY="117555">
        <dgm:presLayoutVars>
          <dgm:bulletEnabled val="1"/>
        </dgm:presLayoutVars>
      </dgm:prSet>
      <dgm:spPr/>
      <dgm:t>
        <a:bodyPr/>
        <a:lstStyle/>
        <a:p>
          <a:endParaRPr lang="en-US"/>
        </a:p>
      </dgm:t>
    </dgm:pt>
    <dgm:pt modelId="{6BF25EC4-5984-4B78-A5DA-92D5EB08EB80}" type="pres">
      <dgm:prSet presAssocID="{EEEB9FA6-B461-4118-BE9B-B8DBE19EA53C}" presName="dummy" presStyleCnt="0"/>
      <dgm:spPr/>
    </dgm:pt>
    <dgm:pt modelId="{B5226E26-FB69-44C6-80E1-FB9854A4E6CE}" type="pres">
      <dgm:prSet presAssocID="{4CFDC07F-5015-4313-9E74-1D8E4B7DD72A}" presName="sibTrans" presStyleLbl="sibTrans2D1" presStyleIdx="1" presStyleCnt="4"/>
      <dgm:spPr/>
      <dgm:t>
        <a:bodyPr/>
        <a:lstStyle/>
        <a:p>
          <a:endParaRPr lang="en-US"/>
        </a:p>
      </dgm:t>
    </dgm:pt>
    <dgm:pt modelId="{2A824F95-0B07-4C08-8AB9-3711EA905CA3}" type="pres">
      <dgm:prSet presAssocID="{DC2CFEB4-9FBA-4BD8-B9C4-93AF30F1E8B2}" presName="node" presStyleLbl="node1" presStyleIdx="2" presStyleCnt="4" custScaleX="119635" custScaleY="111927">
        <dgm:presLayoutVars>
          <dgm:bulletEnabled val="1"/>
        </dgm:presLayoutVars>
      </dgm:prSet>
      <dgm:spPr/>
      <dgm:t>
        <a:bodyPr/>
        <a:lstStyle/>
        <a:p>
          <a:endParaRPr lang="en-US"/>
        </a:p>
      </dgm:t>
    </dgm:pt>
    <dgm:pt modelId="{4EBA8C6F-2A47-483B-9175-2553A159BEF2}" type="pres">
      <dgm:prSet presAssocID="{DC2CFEB4-9FBA-4BD8-B9C4-93AF30F1E8B2}" presName="dummy" presStyleCnt="0"/>
      <dgm:spPr/>
    </dgm:pt>
    <dgm:pt modelId="{7F574E35-C294-4158-824D-F09A3E335335}" type="pres">
      <dgm:prSet presAssocID="{3E5E3D79-CFF7-48D1-98D5-E1A2F8BA3048}" presName="sibTrans" presStyleLbl="sibTrans2D1" presStyleIdx="2" presStyleCnt="4"/>
      <dgm:spPr/>
      <dgm:t>
        <a:bodyPr/>
        <a:lstStyle/>
        <a:p>
          <a:endParaRPr lang="en-US"/>
        </a:p>
      </dgm:t>
    </dgm:pt>
    <dgm:pt modelId="{C73E2DB0-602E-4AF2-9540-828967FD5E5E}" type="pres">
      <dgm:prSet presAssocID="{812C6D04-5F2C-4355-9947-70D4E2C2B912}" presName="node" presStyleLbl="node1" presStyleIdx="3" presStyleCnt="4" custScaleX="111865" custScaleY="111724">
        <dgm:presLayoutVars>
          <dgm:bulletEnabled val="1"/>
        </dgm:presLayoutVars>
      </dgm:prSet>
      <dgm:spPr/>
      <dgm:t>
        <a:bodyPr/>
        <a:lstStyle/>
        <a:p>
          <a:endParaRPr lang="en-US"/>
        </a:p>
      </dgm:t>
    </dgm:pt>
    <dgm:pt modelId="{17350F0B-E297-432A-ABA8-CEE65BFD42F7}" type="pres">
      <dgm:prSet presAssocID="{812C6D04-5F2C-4355-9947-70D4E2C2B912}" presName="dummy" presStyleCnt="0"/>
      <dgm:spPr/>
    </dgm:pt>
    <dgm:pt modelId="{9FD84AFB-2F9E-4B23-95A0-9CFADB319147}" type="pres">
      <dgm:prSet presAssocID="{76B2555C-471B-43C0-B593-9B17B7E49B59}" presName="sibTrans" presStyleLbl="sibTrans2D1" presStyleIdx="3" presStyleCnt="4"/>
      <dgm:spPr/>
      <dgm:t>
        <a:bodyPr/>
        <a:lstStyle/>
        <a:p>
          <a:endParaRPr lang="en-US"/>
        </a:p>
      </dgm:t>
    </dgm:pt>
  </dgm:ptLst>
  <dgm:cxnLst>
    <dgm:cxn modelId="{B9F17596-3914-4C69-802D-6EF53758B33A}" type="presOf" srcId="{4CFDC07F-5015-4313-9E74-1D8E4B7DD72A}" destId="{B5226E26-FB69-44C6-80E1-FB9854A4E6CE}" srcOrd="0" destOrd="0" presId="urn:microsoft.com/office/officeart/2005/8/layout/radial6"/>
    <dgm:cxn modelId="{6605A715-A37B-4596-B118-AED3789A03C8}" type="presOf" srcId="{EEEB9FA6-B461-4118-BE9B-B8DBE19EA53C}" destId="{E6AA2B8F-B0E3-49D2-A430-3E4897629D85}" srcOrd="0" destOrd="0" presId="urn:microsoft.com/office/officeart/2005/8/layout/radial6"/>
    <dgm:cxn modelId="{D63E41E8-D19F-4C05-9A04-5287D9698F01}" srcId="{2F29493A-A9B1-492F-B202-3A4DD0744D3A}" destId="{EEEB9FA6-B461-4118-BE9B-B8DBE19EA53C}" srcOrd="1" destOrd="0" parTransId="{15C23D19-63C9-4C56-8687-127B07BD065F}" sibTransId="{4CFDC07F-5015-4313-9E74-1D8E4B7DD72A}"/>
    <dgm:cxn modelId="{181EAF0A-49D0-4FD5-8A4C-632E9643C32F}" srcId="{2F29493A-A9B1-492F-B202-3A4DD0744D3A}" destId="{E8D42DCF-9BBF-48D5-953E-C303BE4D0858}" srcOrd="0" destOrd="0" parTransId="{D04F8AB8-7B30-4A52-9CAE-F2688A7B2659}" sibTransId="{753C4E45-FD5E-4EA7-A788-577FEB8A3FAA}"/>
    <dgm:cxn modelId="{EED76A72-E638-4E3E-BC3B-B0BAADDEFB0D}" srcId="{2F29493A-A9B1-492F-B202-3A4DD0744D3A}" destId="{DC2CFEB4-9FBA-4BD8-B9C4-93AF30F1E8B2}" srcOrd="2" destOrd="0" parTransId="{C296ED15-B230-4B70-9377-D510466172AB}" sibTransId="{3E5E3D79-CFF7-48D1-98D5-E1A2F8BA3048}"/>
    <dgm:cxn modelId="{8AFB67CA-5B6A-46D5-B513-2390760F79DE}" type="presOf" srcId="{76B2555C-471B-43C0-B593-9B17B7E49B59}" destId="{9FD84AFB-2F9E-4B23-95A0-9CFADB319147}" srcOrd="0" destOrd="0" presId="urn:microsoft.com/office/officeart/2005/8/layout/radial6"/>
    <dgm:cxn modelId="{5F07CD31-FA28-49E2-90DF-B90AD75F0D90}" srcId="{280E7C2A-987F-4BD9-827A-D65372487692}" destId="{2F29493A-A9B1-492F-B202-3A4DD0744D3A}" srcOrd="0" destOrd="0" parTransId="{B8E153A4-612C-4AA4-AA17-68B8BE2638E5}" sibTransId="{C30069EE-9DA2-4CF2-96E5-84BBA9F11958}"/>
    <dgm:cxn modelId="{61D4F6E9-0A2C-49F3-A470-320EC53B423E}" type="presOf" srcId="{E8D42DCF-9BBF-48D5-953E-C303BE4D0858}" destId="{6A0D9D5A-9437-4F38-AE5E-B3E5ABD8EF64}" srcOrd="0" destOrd="0" presId="urn:microsoft.com/office/officeart/2005/8/layout/radial6"/>
    <dgm:cxn modelId="{A5792EE1-FEFB-4990-BF45-02B7F56D8190}" type="presOf" srcId="{DC2CFEB4-9FBA-4BD8-B9C4-93AF30F1E8B2}" destId="{2A824F95-0B07-4C08-8AB9-3711EA905CA3}" srcOrd="0" destOrd="0" presId="urn:microsoft.com/office/officeart/2005/8/layout/radial6"/>
    <dgm:cxn modelId="{00A69533-40C8-410C-BC39-7F1C7D8AC6E6}" type="presOf" srcId="{3E5E3D79-CFF7-48D1-98D5-E1A2F8BA3048}" destId="{7F574E35-C294-4158-824D-F09A3E335335}" srcOrd="0" destOrd="0" presId="urn:microsoft.com/office/officeart/2005/8/layout/radial6"/>
    <dgm:cxn modelId="{20B97802-D994-4112-933A-5FE8676A6BA7}" srcId="{2F29493A-A9B1-492F-B202-3A4DD0744D3A}" destId="{812C6D04-5F2C-4355-9947-70D4E2C2B912}" srcOrd="3" destOrd="0" parTransId="{F722AC90-2399-45CF-9D73-7E86D6EA665A}" sibTransId="{76B2555C-471B-43C0-B593-9B17B7E49B59}"/>
    <dgm:cxn modelId="{B221CB0A-91CB-4E9C-96E8-695977880C73}" type="presOf" srcId="{812C6D04-5F2C-4355-9947-70D4E2C2B912}" destId="{C73E2DB0-602E-4AF2-9540-828967FD5E5E}" srcOrd="0" destOrd="0" presId="urn:microsoft.com/office/officeart/2005/8/layout/radial6"/>
    <dgm:cxn modelId="{75398970-B01D-4E9A-88D0-839AFBE0BA09}" type="presOf" srcId="{280E7C2A-987F-4BD9-827A-D65372487692}" destId="{3B910871-E9E4-4F83-8299-2F1BFEA5A499}" srcOrd="0" destOrd="0" presId="urn:microsoft.com/office/officeart/2005/8/layout/radial6"/>
    <dgm:cxn modelId="{11129896-465E-476E-A67F-1B09AA79615B}" type="presOf" srcId="{753C4E45-FD5E-4EA7-A788-577FEB8A3FAA}" destId="{930BC28F-9DDE-42AB-990B-48B4C07E55F5}" srcOrd="0" destOrd="0" presId="urn:microsoft.com/office/officeart/2005/8/layout/radial6"/>
    <dgm:cxn modelId="{E5965DD4-10E8-4A24-8C70-9F24E3317A87}" type="presOf" srcId="{2F29493A-A9B1-492F-B202-3A4DD0744D3A}" destId="{20748A81-5CD9-4227-9B11-1C9B98081C4C}" srcOrd="0" destOrd="0" presId="urn:microsoft.com/office/officeart/2005/8/layout/radial6"/>
    <dgm:cxn modelId="{3E419435-2CD7-4B3F-B68C-77D65DE9E7F1}" type="presParOf" srcId="{3B910871-E9E4-4F83-8299-2F1BFEA5A499}" destId="{20748A81-5CD9-4227-9B11-1C9B98081C4C}" srcOrd="0" destOrd="0" presId="urn:microsoft.com/office/officeart/2005/8/layout/radial6"/>
    <dgm:cxn modelId="{BE0CC1E6-1ED4-4310-B8B9-9F3E9DF577BE}" type="presParOf" srcId="{3B910871-E9E4-4F83-8299-2F1BFEA5A499}" destId="{6A0D9D5A-9437-4F38-AE5E-B3E5ABD8EF64}" srcOrd="1" destOrd="0" presId="urn:microsoft.com/office/officeart/2005/8/layout/radial6"/>
    <dgm:cxn modelId="{15C03982-C2FB-499D-BEAE-4FC9CDE9D907}" type="presParOf" srcId="{3B910871-E9E4-4F83-8299-2F1BFEA5A499}" destId="{AA8DFD90-6B38-4D87-BCF4-A1040AD9379C}" srcOrd="2" destOrd="0" presId="urn:microsoft.com/office/officeart/2005/8/layout/radial6"/>
    <dgm:cxn modelId="{410C4693-2F7E-4885-A295-B8FE56FF0414}" type="presParOf" srcId="{3B910871-E9E4-4F83-8299-2F1BFEA5A499}" destId="{930BC28F-9DDE-42AB-990B-48B4C07E55F5}" srcOrd="3" destOrd="0" presId="urn:microsoft.com/office/officeart/2005/8/layout/radial6"/>
    <dgm:cxn modelId="{9C114CE9-73B0-499C-AAA6-CCBB987199FD}" type="presParOf" srcId="{3B910871-E9E4-4F83-8299-2F1BFEA5A499}" destId="{E6AA2B8F-B0E3-49D2-A430-3E4897629D85}" srcOrd="4" destOrd="0" presId="urn:microsoft.com/office/officeart/2005/8/layout/radial6"/>
    <dgm:cxn modelId="{4EE28EB3-4678-44F4-83CD-A3113E4B3323}" type="presParOf" srcId="{3B910871-E9E4-4F83-8299-2F1BFEA5A499}" destId="{6BF25EC4-5984-4B78-A5DA-92D5EB08EB80}" srcOrd="5" destOrd="0" presId="urn:microsoft.com/office/officeart/2005/8/layout/radial6"/>
    <dgm:cxn modelId="{3A5F25C1-E84A-4693-90CF-21E7E878A6DD}" type="presParOf" srcId="{3B910871-E9E4-4F83-8299-2F1BFEA5A499}" destId="{B5226E26-FB69-44C6-80E1-FB9854A4E6CE}" srcOrd="6" destOrd="0" presId="urn:microsoft.com/office/officeart/2005/8/layout/radial6"/>
    <dgm:cxn modelId="{B6D918AB-2691-40BA-83B4-EE52B8D465DF}" type="presParOf" srcId="{3B910871-E9E4-4F83-8299-2F1BFEA5A499}" destId="{2A824F95-0B07-4C08-8AB9-3711EA905CA3}" srcOrd="7" destOrd="0" presId="urn:microsoft.com/office/officeart/2005/8/layout/radial6"/>
    <dgm:cxn modelId="{FE2B7464-A8FF-431B-81DA-25371D00D614}" type="presParOf" srcId="{3B910871-E9E4-4F83-8299-2F1BFEA5A499}" destId="{4EBA8C6F-2A47-483B-9175-2553A159BEF2}" srcOrd="8" destOrd="0" presId="urn:microsoft.com/office/officeart/2005/8/layout/radial6"/>
    <dgm:cxn modelId="{48BD4D2F-5FD3-4C21-9A24-EE8DA6094308}" type="presParOf" srcId="{3B910871-E9E4-4F83-8299-2F1BFEA5A499}" destId="{7F574E35-C294-4158-824D-F09A3E335335}" srcOrd="9" destOrd="0" presId="urn:microsoft.com/office/officeart/2005/8/layout/radial6"/>
    <dgm:cxn modelId="{0EF28EDF-3C66-4905-870B-B19579FCE922}" type="presParOf" srcId="{3B910871-E9E4-4F83-8299-2F1BFEA5A499}" destId="{C73E2DB0-602E-4AF2-9540-828967FD5E5E}" srcOrd="10" destOrd="0" presId="urn:microsoft.com/office/officeart/2005/8/layout/radial6"/>
    <dgm:cxn modelId="{2CA93846-E00A-4A20-A7FC-91C89506F3F0}" type="presParOf" srcId="{3B910871-E9E4-4F83-8299-2F1BFEA5A499}" destId="{17350F0B-E297-432A-ABA8-CEE65BFD42F7}" srcOrd="11" destOrd="0" presId="urn:microsoft.com/office/officeart/2005/8/layout/radial6"/>
    <dgm:cxn modelId="{3CEDD360-D399-40BF-ADA2-AB649C402435}" type="presParOf" srcId="{3B910871-E9E4-4F83-8299-2F1BFEA5A499}" destId="{9FD84AFB-2F9E-4B23-95A0-9CFADB31914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E5EE0E-AFD0-4FF2-A1C7-317DA221054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3593C31E-90CA-4750-8F8B-D4EA980C08C7}">
      <dgm:prSet phldrT="[Text]" custT="1"/>
      <dgm:spPr>
        <a:solidFill>
          <a:srgbClr val="5E8AB4"/>
        </a:solidFill>
      </dgm:spPr>
      <dgm:t>
        <a:bodyPr/>
        <a:lstStyle/>
        <a:p>
          <a:r>
            <a:rPr lang="en-US" sz="4000" dirty="0">
              <a:latin typeface="Cambria" panose="02040503050406030204" pitchFamily="18" charset="0"/>
              <a:ea typeface="Cambria" panose="02040503050406030204" pitchFamily="18" charset="0"/>
            </a:rPr>
            <a:t>ALPR</a:t>
          </a:r>
          <a:r>
            <a:rPr lang="en-US" sz="2600" dirty="0">
              <a:latin typeface="Cambria" panose="02040503050406030204" pitchFamily="18" charset="0"/>
              <a:ea typeface="Cambria" panose="02040503050406030204" pitchFamily="18" charset="0"/>
            </a:rPr>
            <a:t/>
          </a:r>
          <a:br>
            <a:rPr lang="en-US" sz="2600" dirty="0">
              <a:latin typeface="Cambria" panose="02040503050406030204" pitchFamily="18" charset="0"/>
              <a:ea typeface="Cambria" panose="02040503050406030204" pitchFamily="18" charset="0"/>
            </a:rPr>
          </a:br>
          <a:r>
            <a:rPr lang="en-US" sz="2600" dirty="0">
              <a:latin typeface="Cambria" panose="02040503050406030204" pitchFamily="18" charset="0"/>
              <a:ea typeface="Cambria" panose="02040503050406030204" pitchFamily="18" charset="0"/>
            </a:rPr>
            <a:t>Automatic License Plate Reader</a:t>
          </a:r>
        </a:p>
      </dgm:t>
    </dgm:pt>
    <dgm:pt modelId="{DDD4D274-CF54-4E30-B78E-F45FFD1F90E0}" type="parTrans" cxnId="{02088F5A-0857-4194-834C-B3A407E8B724}">
      <dgm:prSet/>
      <dgm:spPr/>
      <dgm:t>
        <a:bodyPr/>
        <a:lstStyle/>
        <a:p>
          <a:endParaRPr lang="en-US"/>
        </a:p>
      </dgm:t>
    </dgm:pt>
    <dgm:pt modelId="{7C34C321-1077-4166-814B-6A90C1C3E8B0}" type="sibTrans" cxnId="{02088F5A-0857-4194-834C-B3A407E8B724}">
      <dgm:prSet/>
      <dgm:spPr/>
      <dgm:t>
        <a:bodyPr/>
        <a:lstStyle/>
        <a:p>
          <a:endParaRPr lang="en-US"/>
        </a:p>
      </dgm:t>
    </dgm:pt>
    <dgm:pt modelId="{B66FCD67-A31C-420E-B2C3-EE359E56C6DE}">
      <dgm:prSet phldrT="[Text]"/>
      <dgm:spPr>
        <a:solidFill>
          <a:srgbClr val="5E8AB4"/>
        </a:solidFill>
      </dgm:spPr>
      <dgm:t>
        <a:bodyPr/>
        <a:lstStyle/>
        <a:p>
          <a:r>
            <a:rPr lang="en-US" dirty="0" smtClean="0">
              <a:latin typeface="Cambria" panose="02040503050406030204" pitchFamily="18" charset="0"/>
              <a:ea typeface="Cambria" panose="02040503050406030204" pitchFamily="18" charset="0"/>
            </a:rPr>
            <a:t>DRAEGER</a:t>
          </a:r>
          <a:endParaRPr lang="en-US" dirty="0">
            <a:latin typeface="Cambria" panose="02040503050406030204" pitchFamily="18" charset="0"/>
            <a:ea typeface="Cambria" panose="02040503050406030204" pitchFamily="18" charset="0"/>
          </a:endParaRPr>
        </a:p>
      </dgm:t>
    </dgm:pt>
    <dgm:pt modelId="{6B6687CF-37CE-4236-8E59-B5369B9F9870}" type="parTrans" cxnId="{FCEF645C-FB96-4512-A0BC-A0645AEC768A}">
      <dgm:prSet/>
      <dgm:spPr/>
      <dgm:t>
        <a:bodyPr/>
        <a:lstStyle/>
        <a:p>
          <a:endParaRPr lang="en-US"/>
        </a:p>
      </dgm:t>
    </dgm:pt>
    <dgm:pt modelId="{B4B60DD2-CCCD-41A0-B3A3-09802F91F070}" type="sibTrans" cxnId="{FCEF645C-FB96-4512-A0BC-A0645AEC768A}">
      <dgm:prSet/>
      <dgm:spPr/>
      <dgm:t>
        <a:bodyPr/>
        <a:lstStyle/>
        <a:p>
          <a:endParaRPr lang="en-US"/>
        </a:p>
      </dgm:t>
    </dgm:pt>
    <dgm:pt modelId="{B82B6DFD-296E-4936-A5AD-830FE3567F1B}">
      <dgm:prSet phldrT="[Text]"/>
      <dgm:spPr>
        <a:solidFill>
          <a:srgbClr val="5E8AB4"/>
        </a:solidFill>
      </dgm:spPr>
      <dgm:t>
        <a:bodyPr/>
        <a:lstStyle/>
        <a:p>
          <a:r>
            <a:rPr lang="en-US" dirty="0">
              <a:latin typeface="Cambria" panose="02040503050406030204" pitchFamily="18" charset="0"/>
              <a:ea typeface="Cambria" panose="02040503050406030204" pitchFamily="18" charset="0"/>
            </a:rPr>
            <a:t>LIDAR</a:t>
          </a:r>
        </a:p>
      </dgm:t>
    </dgm:pt>
    <dgm:pt modelId="{DA3096E1-3E01-4A8D-992C-F8895ABC0711}" type="parTrans" cxnId="{737C96F9-041A-4B1C-AE3B-C33F3C7DED55}">
      <dgm:prSet/>
      <dgm:spPr/>
      <dgm:t>
        <a:bodyPr/>
        <a:lstStyle/>
        <a:p>
          <a:endParaRPr lang="en-US"/>
        </a:p>
      </dgm:t>
    </dgm:pt>
    <dgm:pt modelId="{18245D24-4742-4C31-A25D-B6B0D95146A8}" type="sibTrans" cxnId="{737C96F9-041A-4B1C-AE3B-C33F3C7DED55}">
      <dgm:prSet/>
      <dgm:spPr/>
      <dgm:t>
        <a:bodyPr/>
        <a:lstStyle/>
        <a:p>
          <a:endParaRPr lang="en-US"/>
        </a:p>
      </dgm:t>
    </dgm:pt>
    <dgm:pt modelId="{370A9A63-BECD-4A65-A428-11A83877DAE1}">
      <dgm:prSet custT="1"/>
      <dgm:spPr/>
      <dgm:t>
        <a:bodyPr/>
        <a:lstStyle/>
        <a:p>
          <a:r>
            <a:rPr lang="en-US" sz="3000" dirty="0" smtClean="0">
              <a:latin typeface="Cambria" panose="02040503050406030204" pitchFamily="18" charset="0"/>
              <a:ea typeface="Cambria" panose="02040503050406030204" pitchFamily="18" charset="0"/>
            </a:rPr>
            <a:t>$6,000 for purchase of (4) </a:t>
          </a:r>
          <a:r>
            <a:rPr lang="en-US" sz="3000" dirty="0" err="1" smtClean="0">
              <a:latin typeface="Cambria" panose="02040503050406030204" pitchFamily="18" charset="0"/>
              <a:ea typeface="Cambria" panose="02040503050406030204" pitchFamily="18" charset="0"/>
            </a:rPr>
            <a:t>Lidars</a:t>
          </a:r>
          <a:endParaRPr lang="en-US" sz="3000" dirty="0">
            <a:latin typeface="Cambria" panose="02040503050406030204" pitchFamily="18" charset="0"/>
            <a:ea typeface="Cambria" panose="02040503050406030204" pitchFamily="18" charset="0"/>
          </a:endParaRPr>
        </a:p>
      </dgm:t>
    </dgm:pt>
    <dgm:pt modelId="{8BE6D8E0-B8D3-458F-8343-A51195C55FCA}" type="parTrans" cxnId="{7D86A17B-7F6F-44DA-847E-1513654E89F3}">
      <dgm:prSet/>
      <dgm:spPr/>
      <dgm:t>
        <a:bodyPr/>
        <a:lstStyle/>
        <a:p>
          <a:endParaRPr lang="en-US"/>
        </a:p>
      </dgm:t>
    </dgm:pt>
    <dgm:pt modelId="{29982A97-7393-4069-AA30-C781F7EDFFC3}" type="sibTrans" cxnId="{7D86A17B-7F6F-44DA-847E-1513654E89F3}">
      <dgm:prSet/>
      <dgm:spPr/>
      <dgm:t>
        <a:bodyPr/>
        <a:lstStyle/>
        <a:p>
          <a:endParaRPr lang="en-US"/>
        </a:p>
      </dgm:t>
    </dgm:pt>
    <dgm:pt modelId="{11319212-AED4-4E65-9A69-696035EAD8D2}">
      <dgm:prSet custT="1"/>
      <dgm:spPr/>
      <dgm:t>
        <a:bodyPr/>
        <a:lstStyle/>
        <a:p>
          <a:r>
            <a:rPr lang="en-US" sz="3000" dirty="0" smtClean="0">
              <a:latin typeface="Cambria" panose="02040503050406030204" pitchFamily="18" charset="0"/>
              <a:ea typeface="Cambria" panose="02040503050406030204" pitchFamily="18" charset="0"/>
            </a:rPr>
            <a:t>$10,000 for purchase of (1) </a:t>
          </a:r>
          <a:r>
            <a:rPr lang="en-US" sz="3000" dirty="0" err="1" smtClean="0">
              <a:latin typeface="Cambria" panose="02040503050406030204" pitchFamily="18" charset="0"/>
              <a:ea typeface="Cambria" panose="02040503050406030204" pitchFamily="18" charset="0"/>
            </a:rPr>
            <a:t>Draeger</a:t>
          </a:r>
          <a:r>
            <a:rPr lang="en-US" sz="3000" dirty="0" smtClean="0">
              <a:latin typeface="Cambria" panose="02040503050406030204" pitchFamily="18" charset="0"/>
              <a:ea typeface="Cambria" panose="02040503050406030204" pitchFamily="18" charset="0"/>
            </a:rPr>
            <a:t> </a:t>
          </a:r>
          <a:r>
            <a:rPr lang="en-US" sz="3000" dirty="0" err="1" smtClean="0">
              <a:latin typeface="Cambria" panose="02040503050406030204" pitchFamily="18" charset="0"/>
              <a:ea typeface="Cambria" panose="02040503050406030204" pitchFamily="18" charset="0"/>
            </a:rPr>
            <a:t>Alcotest</a:t>
          </a:r>
          <a:endParaRPr lang="en-US" sz="3000" dirty="0">
            <a:latin typeface="Cambria" panose="02040503050406030204" pitchFamily="18" charset="0"/>
            <a:ea typeface="Cambria" panose="02040503050406030204" pitchFamily="18" charset="0"/>
          </a:endParaRPr>
        </a:p>
      </dgm:t>
    </dgm:pt>
    <dgm:pt modelId="{E14E76A7-8A4F-4AF2-BC19-1A8B8F1748C9}" type="parTrans" cxnId="{8E168F95-8EF3-4DD3-B829-5D25AE89DABC}">
      <dgm:prSet/>
      <dgm:spPr/>
      <dgm:t>
        <a:bodyPr/>
        <a:lstStyle/>
        <a:p>
          <a:endParaRPr lang="en-US"/>
        </a:p>
      </dgm:t>
    </dgm:pt>
    <dgm:pt modelId="{D6F26D79-97CA-445B-9B6B-18419049F391}" type="sibTrans" cxnId="{8E168F95-8EF3-4DD3-B829-5D25AE89DABC}">
      <dgm:prSet/>
      <dgm:spPr/>
      <dgm:t>
        <a:bodyPr/>
        <a:lstStyle/>
        <a:p>
          <a:endParaRPr lang="en-US"/>
        </a:p>
      </dgm:t>
    </dgm:pt>
    <dgm:pt modelId="{62075D1A-8859-4802-823C-EDEDBBDC48D2}">
      <dgm:prSet custT="1"/>
      <dgm:spPr/>
      <dgm:t>
        <a:bodyPr/>
        <a:lstStyle/>
        <a:p>
          <a:r>
            <a:rPr lang="en-US" sz="3000" dirty="0" smtClean="0">
              <a:latin typeface="Cambria" panose="02040503050406030204" pitchFamily="18" charset="0"/>
              <a:ea typeface="Cambria" panose="02040503050406030204" pitchFamily="18" charset="0"/>
            </a:rPr>
            <a:t>$20,000 for purchase of (1) ALPR</a:t>
          </a:r>
          <a:endParaRPr lang="en-US" sz="3000" dirty="0">
            <a:latin typeface="Cambria" panose="02040503050406030204" pitchFamily="18" charset="0"/>
            <a:ea typeface="Cambria" panose="02040503050406030204" pitchFamily="18" charset="0"/>
          </a:endParaRPr>
        </a:p>
      </dgm:t>
    </dgm:pt>
    <dgm:pt modelId="{464DC5BD-E478-4F15-9672-1C6B1BFD25F8}" type="parTrans" cxnId="{E35594C5-ED2C-4F33-A0C7-F67A945C0BCC}">
      <dgm:prSet/>
      <dgm:spPr/>
      <dgm:t>
        <a:bodyPr/>
        <a:lstStyle/>
        <a:p>
          <a:endParaRPr lang="en-US"/>
        </a:p>
      </dgm:t>
    </dgm:pt>
    <dgm:pt modelId="{BE4AE979-4CAF-48C9-835D-676DD4372C4E}" type="sibTrans" cxnId="{E35594C5-ED2C-4F33-A0C7-F67A945C0BCC}">
      <dgm:prSet/>
      <dgm:spPr/>
      <dgm:t>
        <a:bodyPr/>
        <a:lstStyle/>
        <a:p>
          <a:endParaRPr lang="en-US"/>
        </a:p>
      </dgm:t>
    </dgm:pt>
    <dgm:pt modelId="{9BAC6A50-C9FE-481F-B772-5D004863F93D}">
      <dgm:prSet/>
      <dgm:spPr>
        <a:solidFill>
          <a:srgbClr val="5E8AB4"/>
        </a:solidFill>
      </dgm:spPr>
      <dgm:t>
        <a:bodyPr/>
        <a:lstStyle/>
        <a:p>
          <a:r>
            <a:rPr lang="en-US" dirty="0" smtClean="0">
              <a:latin typeface="Cambria" panose="02040503050406030204" pitchFamily="18" charset="0"/>
              <a:ea typeface="Cambria" panose="02040503050406030204" pitchFamily="18" charset="0"/>
            </a:rPr>
            <a:t>Denied Firearm Transactions</a:t>
          </a:r>
          <a:endParaRPr lang="en-US" dirty="0">
            <a:latin typeface="Cambria" panose="02040503050406030204" pitchFamily="18" charset="0"/>
            <a:ea typeface="Cambria" panose="02040503050406030204" pitchFamily="18" charset="0"/>
          </a:endParaRPr>
        </a:p>
      </dgm:t>
    </dgm:pt>
    <dgm:pt modelId="{BA8648CE-8EF7-4CD8-826C-B3601B4B406A}" type="parTrans" cxnId="{5E4A4D17-81ED-41AC-9A1B-B9B86FDA84A6}">
      <dgm:prSet/>
      <dgm:spPr/>
      <dgm:t>
        <a:bodyPr/>
        <a:lstStyle/>
        <a:p>
          <a:endParaRPr lang="en-US"/>
        </a:p>
      </dgm:t>
    </dgm:pt>
    <dgm:pt modelId="{E37748FB-0106-4A3B-86D3-852F68A9E8A5}" type="sibTrans" cxnId="{5E4A4D17-81ED-41AC-9A1B-B9B86FDA84A6}">
      <dgm:prSet/>
      <dgm:spPr/>
      <dgm:t>
        <a:bodyPr/>
        <a:lstStyle/>
        <a:p>
          <a:endParaRPr lang="en-US"/>
        </a:p>
      </dgm:t>
    </dgm:pt>
    <dgm:pt modelId="{DAF4FDC9-2A41-4827-9DAA-7042373CB43A}">
      <dgm:prSet custT="1"/>
      <dgm:spPr/>
      <dgm:t>
        <a:bodyPr/>
        <a:lstStyle/>
        <a:p>
          <a:r>
            <a:rPr lang="en-US" sz="2500" dirty="0" smtClean="0"/>
            <a:t>$14,000 for the investigation of Denied Firearm Transactions </a:t>
          </a:r>
          <a:endParaRPr lang="en-US" sz="2500" dirty="0"/>
        </a:p>
      </dgm:t>
    </dgm:pt>
    <dgm:pt modelId="{0B3DB206-C1DA-470A-ADC0-C7A5B73CFFE6}" type="parTrans" cxnId="{9261996D-2A2F-43A8-BA98-6EABF3E42E29}">
      <dgm:prSet/>
      <dgm:spPr/>
      <dgm:t>
        <a:bodyPr/>
        <a:lstStyle/>
        <a:p>
          <a:endParaRPr lang="en-US"/>
        </a:p>
      </dgm:t>
    </dgm:pt>
    <dgm:pt modelId="{996B4AE7-3525-44BC-B798-BD5EE801A253}" type="sibTrans" cxnId="{9261996D-2A2F-43A8-BA98-6EABF3E42E29}">
      <dgm:prSet/>
      <dgm:spPr/>
      <dgm:t>
        <a:bodyPr/>
        <a:lstStyle/>
        <a:p>
          <a:endParaRPr lang="en-US"/>
        </a:p>
      </dgm:t>
    </dgm:pt>
    <dgm:pt modelId="{EE40403E-E35F-4385-BA06-37C6FE65390E}" type="pres">
      <dgm:prSet presAssocID="{15E5EE0E-AFD0-4FF2-A1C7-317DA2210549}" presName="Name0" presStyleCnt="0">
        <dgm:presLayoutVars>
          <dgm:dir/>
          <dgm:animLvl val="lvl"/>
          <dgm:resizeHandles/>
        </dgm:presLayoutVars>
      </dgm:prSet>
      <dgm:spPr/>
      <dgm:t>
        <a:bodyPr/>
        <a:lstStyle/>
        <a:p>
          <a:endParaRPr lang="en-US"/>
        </a:p>
      </dgm:t>
    </dgm:pt>
    <dgm:pt modelId="{0A3D937A-923F-4D4C-BA95-1D39870CD3C4}" type="pres">
      <dgm:prSet presAssocID="{3593C31E-90CA-4750-8F8B-D4EA980C08C7}" presName="linNode" presStyleCnt="0"/>
      <dgm:spPr/>
    </dgm:pt>
    <dgm:pt modelId="{BD46A768-59B0-487D-BABA-08049C2DB7D6}" type="pres">
      <dgm:prSet presAssocID="{3593C31E-90CA-4750-8F8B-D4EA980C08C7}" presName="parentShp" presStyleLbl="node1" presStyleIdx="0" presStyleCnt="4">
        <dgm:presLayoutVars>
          <dgm:bulletEnabled val="1"/>
        </dgm:presLayoutVars>
      </dgm:prSet>
      <dgm:spPr/>
      <dgm:t>
        <a:bodyPr/>
        <a:lstStyle/>
        <a:p>
          <a:endParaRPr lang="en-US"/>
        </a:p>
      </dgm:t>
    </dgm:pt>
    <dgm:pt modelId="{A5C38285-821C-4660-A685-88EBDC24A7A6}" type="pres">
      <dgm:prSet presAssocID="{3593C31E-90CA-4750-8F8B-D4EA980C08C7}" presName="childShp" presStyleLbl="bgAccFollowNode1" presStyleIdx="0" presStyleCnt="4">
        <dgm:presLayoutVars>
          <dgm:bulletEnabled val="1"/>
        </dgm:presLayoutVars>
      </dgm:prSet>
      <dgm:spPr/>
      <dgm:t>
        <a:bodyPr/>
        <a:lstStyle/>
        <a:p>
          <a:endParaRPr lang="en-US"/>
        </a:p>
      </dgm:t>
    </dgm:pt>
    <dgm:pt modelId="{CA2B208C-041C-48A6-8067-4BEC61A4C4B0}" type="pres">
      <dgm:prSet presAssocID="{7C34C321-1077-4166-814B-6A90C1C3E8B0}" presName="spacing" presStyleCnt="0"/>
      <dgm:spPr/>
    </dgm:pt>
    <dgm:pt modelId="{CD0623A9-F093-4E6C-A4D0-384DC10F0572}" type="pres">
      <dgm:prSet presAssocID="{B66FCD67-A31C-420E-B2C3-EE359E56C6DE}" presName="linNode" presStyleCnt="0"/>
      <dgm:spPr/>
    </dgm:pt>
    <dgm:pt modelId="{37914EC5-2BA5-4C2A-8542-FCEF8600E3A9}" type="pres">
      <dgm:prSet presAssocID="{B66FCD67-A31C-420E-B2C3-EE359E56C6DE}" presName="parentShp" presStyleLbl="node1" presStyleIdx="1" presStyleCnt="4">
        <dgm:presLayoutVars>
          <dgm:bulletEnabled val="1"/>
        </dgm:presLayoutVars>
      </dgm:prSet>
      <dgm:spPr/>
      <dgm:t>
        <a:bodyPr/>
        <a:lstStyle/>
        <a:p>
          <a:endParaRPr lang="en-US"/>
        </a:p>
      </dgm:t>
    </dgm:pt>
    <dgm:pt modelId="{1DC5FF7C-69B1-472F-96C3-96CBE92341FF}" type="pres">
      <dgm:prSet presAssocID="{B66FCD67-A31C-420E-B2C3-EE359E56C6DE}" presName="childShp" presStyleLbl="bgAccFollowNode1" presStyleIdx="1" presStyleCnt="4">
        <dgm:presLayoutVars>
          <dgm:bulletEnabled val="1"/>
        </dgm:presLayoutVars>
      </dgm:prSet>
      <dgm:spPr/>
      <dgm:t>
        <a:bodyPr/>
        <a:lstStyle/>
        <a:p>
          <a:endParaRPr lang="en-US"/>
        </a:p>
      </dgm:t>
    </dgm:pt>
    <dgm:pt modelId="{639AC19E-E804-450D-A41E-A492B104CA79}" type="pres">
      <dgm:prSet presAssocID="{B4B60DD2-CCCD-41A0-B3A3-09802F91F070}" presName="spacing" presStyleCnt="0"/>
      <dgm:spPr/>
    </dgm:pt>
    <dgm:pt modelId="{04C1C1AE-2BA2-4F9F-BAF2-17576BFF6E14}" type="pres">
      <dgm:prSet presAssocID="{B82B6DFD-296E-4936-A5AD-830FE3567F1B}" presName="linNode" presStyleCnt="0"/>
      <dgm:spPr/>
    </dgm:pt>
    <dgm:pt modelId="{14EFF793-C622-4EE2-94F4-E435279CB511}" type="pres">
      <dgm:prSet presAssocID="{B82B6DFD-296E-4936-A5AD-830FE3567F1B}" presName="parentShp" presStyleLbl="node1" presStyleIdx="2" presStyleCnt="4">
        <dgm:presLayoutVars>
          <dgm:bulletEnabled val="1"/>
        </dgm:presLayoutVars>
      </dgm:prSet>
      <dgm:spPr/>
      <dgm:t>
        <a:bodyPr/>
        <a:lstStyle/>
        <a:p>
          <a:endParaRPr lang="en-US"/>
        </a:p>
      </dgm:t>
    </dgm:pt>
    <dgm:pt modelId="{0BAC621B-9421-42F1-87E6-6977FE9EFA28}" type="pres">
      <dgm:prSet presAssocID="{B82B6DFD-296E-4936-A5AD-830FE3567F1B}" presName="childShp" presStyleLbl="bgAccFollowNode1" presStyleIdx="2" presStyleCnt="4">
        <dgm:presLayoutVars>
          <dgm:bulletEnabled val="1"/>
        </dgm:presLayoutVars>
      </dgm:prSet>
      <dgm:spPr/>
      <dgm:t>
        <a:bodyPr/>
        <a:lstStyle/>
        <a:p>
          <a:endParaRPr lang="en-US"/>
        </a:p>
      </dgm:t>
    </dgm:pt>
    <dgm:pt modelId="{C9DE1113-0C66-44DA-B145-33D95CF28F6A}" type="pres">
      <dgm:prSet presAssocID="{18245D24-4742-4C31-A25D-B6B0D95146A8}" presName="spacing" presStyleCnt="0"/>
      <dgm:spPr/>
    </dgm:pt>
    <dgm:pt modelId="{91E5A3A3-2F1F-49E3-9172-F3FFA11AF6DC}" type="pres">
      <dgm:prSet presAssocID="{9BAC6A50-C9FE-481F-B772-5D004863F93D}" presName="linNode" presStyleCnt="0"/>
      <dgm:spPr/>
    </dgm:pt>
    <dgm:pt modelId="{3A12779B-8531-41BD-B8D3-E6F67F0CDCA9}" type="pres">
      <dgm:prSet presAssocID="{9BAC6A50-C9FE-481F-B772-5D004863F93D}" presName="parentShp" presStyleLbl="node1" presStyleIdx="3" presStyleCnt="4">
        <dgm:presLayoutVars>
          <dgm:bulletEnabled val="1"/>
        </dgm:presLayoutVars>
      </dgm:prSet>
      <dgm:spPr/>
      <dgm:t>
        <a:bodyPr/>
        <a:lstStyle/>
        <a:p>
          <a:endParaRPr lang="en-US"/>
        </a:p>
      </dgm:t>
    </dgm:pt>
    <dgm:pt modelId="{C8EE4542-5146-428C-BA25-4256DEFAA426}" type="pres">
      <dgm:prSet presAssocID="{9BAC6A50-C9FE-481F-B772-5D004863F93D}" presName="childShp" presStyleLbl="bgAccFollowNode1" presStyleIdx="3" presStyleCnt="4">
        <dgm:presLayoutVars>
          <dgm:bulletEnabled val="1"/>
        </dgm:presLayoutVars>
      </dgm:prSet>
      <dgm:spPr/>
      <dgm:t>
        <a:bodyPr/>
        <a:lstStyle/>
        <a:p>
          <a:endParaRPr lang="en-US"/>
        </a:p>
      </dgm:t>
    </dgm:pt>
  </dgm:ptLst>
  <dgm:cxnLst>
    <dgm:cxn modelId="{487A4811-1330-4123-8D87-FB974887CF52}" type="presOf" srcId="{B66FCD67-A31C-420E-B2C3-EE359E56C6DE}" destId="{37914EC5-2BA5-4C2A-8542-FCEF8600E3A9}" srcOrd="0" destOrd="0" presId="urn:microsoft.com/office/officeart/2005/8/layout/vList6"/>
    <dgm:cxn modelId="{7AAD92C9-1BC6-4339-9F92-131A24054C64}" type="presOf" srcId="{9BAC6A50-C9FE-481F-B772-5D004863F93D}" destId="{3A12779B-8531-41BD-B8D3-E6F67F0CDCA9}" srcOrd="0" destOrd="0" presId="urn:microsoft.com/office/officeart/2005/8/layout/vList6"/>
    <dgm:cxn modelId="{9261996D-2A2F-43A8-BA98-6EABF3E42E29}" srcId="{9BAC6A50-C9FE-481F-B772-5D004863F93D}" destId="{DAF4FDC9-2A41-4827-9DAA-7042373CB43A}" srcOrd="0" destOrd="0" parTransId="{0B3DB206-C1DA-470A-ADC0-C7A5B73CFFE6}" sibTransId="{996B4AE7-3525-44BC-B798-BD5EE801A253}"/>
    <dgm:cxn modelId="{5E4A4D17-81ED-41AC-9A1B-B9B86FDA84A6}" srcId="{15E5EE0E-AFD0-4FF2-A1C7-317DA2210549}" destId="{9BAC6A50-C9FE-481F-B772-5D004863F93D}" srcOrd="3" destOrd="0" parTransId="{BA8648CE-8EF7-4CD8-826C-B3601B4B406A}" sibTransId="{E37748FB-0106-4A3B-86D3-852F68A9E8A5}"/>
    <dgm:cxn modelId="{E35594C5-ED2C-4F33-A0C7-F67A945C0BCC}" srcId="{3593C31E-90CA-4750-8F8B-D4EA980C08C7}" destId="{62075D1A-8859-4802-823C-EDEDBBDC48D2}" srcOrd="0" destOrd="0" parTransId="{464DC5BD-E478-4F15-9672-1C6B1BFD25F8}" sibTransId="{BE4AE979-4CAF-48C9-835D-676DD4372C4E}"/>
    <dgm:cxn modelId="{8E168F95-8EF3-4DD3-B829-5D25AE89DABC}" srcId="{B66FCD67-A31C-420E-B2C3-EE359E56C6DE}" destId="{11319212-AED4-4E65-9A69-696035EAD8D2}" srcOrd="0" destOrd="0" parTransId="{E14E76A7-8A4F-4AF2-BC19-1A8B8F1748C9}" sibTransId="{D6F26D79-97CA-445B-9B6B-18419049F391}"/>
    <dgm:cxn modelId="{37154F67-73D6-4245-BD38-DD0F7EC81C1B}" type="presOf" srcId="{370A9A63-BECD-4A65-A428-11A83877DAE1}" destId="{0BAC621B-9421-42F1-87E6-6977FE9EFA28}" srcOrd="0" destOrd="0" presId="urn:microsoft.com/office/officeart/2005/8/layout/vList6"/>
    <dgm:cxn modelId="{D4D6B365-CEE2-47FA-9FC2-60B848AF8D3F}" type="presOf" srcId="{62075D1A-8859-4802-823C-EDEDBBDC48D2}" destId="{A5C38285-821C-4660-A685-88EBDC24A7A6}" srcOrd="0" destOrd="0" presId="urn:microsoft.com/office/officeart/2005/8/layout/vList6"/>
    <dgm:cxn modelId="{88CE429F-D210-4700-A9ED-E062407EE25B}" type="presOf" srcId="{3593C31E-90CA-4750-8F8B-D4EA980C08C7}" destId="{BD46A768-59B0-487D-BABA-08049C2DB7D6}" srcOrd="0" destOrd="0" presId="urn:microsoft.com/office/officeart/2005/8/layout/vList6"/>
    <dgm:cxn modelId="{7D86A17B-7F6F-44DA-847E-1513654E89F3}" srcId="{B82B6DFD-296E-4936-A5AD-830FE3567F1B}" destId="{370A9A63-BECD-4A65-A428-11A83877DAE1}" srcOrd="0" destOrd="0" parTransId="{8BE6D8E0-B8D3-458F-8343-A51195C55FCA}" sibTransId="{29982A97-7393-4069-AA30-C781F7EDFFC3}"/>
    <dgm:cxn modelId="{AD40B104-84F4-4A4E-A4BF-99ACE18C4F36}" type="presOf" srcId="{DAF4FDC9-2A41-4827-9DAA-7042373CB43A}" destId="{C8EE4542-5146-428C-BA25-4256DEFAA426}" srcOrd="0" destOrd="0" presId="urn:microsoft.com/office/officeart/2005/8/layout/vList6"/>
    <dgm:cxn modelId="{02088F5A-0857-4194-834C-B3A407E8B724}" srcId="{15E5EE0E-AFD0-4FF2-A1C7-317DA2210549}" destId="{3593C31E-90CA-4750-8F8B-D4EA980C08C7}" srcOrd="0" destOrd="0" parTransId="{DDD4D274-CF54-4E30-B78E-F45FFD1F90E0}" sibTransId="{7C34C321-1077-4166-814B-6A90C1C3E8B0}"/>
    <dgm:cxn modelId="{80ACA5E5-B7B3-4B84-8AD9-B9AD99D255BA}" type="presOf" srcId="{B82B6DFD-296E-4936-A5AD-830FE3567F1B}" destId="{14EFF793-C622-4EE2-94F4-E435279CB511}" srcOrd="0" destOrd="0" presId="urn:microsoft.com/office/officeart/2005/8/layout/vList6"/>
    <dgm:cxn modelId="{FCEF645C-FB96-4512-A0BC-A0645AEC768A}" srcId="{15E5EE0E-AFD0-4FF2-A1C7-317DA2210549}" destId="{B66FCD67-A31C-420E-B2C3-EE359E56C6DE}" srcOrd="1" destOrd="0" parTransId="{6B6687CF-37CE-4236-8E59-B5369B9F9870}" sibTransId="{B4B60DD2-CCCD-41A0-B3A3-09802F91F070}"/>
    <dgm:cxn modelId="{AF3D7BC2-EF25-4D3E-858F-A8843DEC7775}" type="presOf" srcId="{15E5EE0E-AFD0-4FF2-A1C7-317DA2210549}" destId="{EE40403E-E35F-4385-BA06-37C6FE65390E}" srcOrd="0" destOrd="0" presId="urn:microsoft.com/office/officeart/2005/8/layout/vList6"/>
    <dgm:cxn modelId="{D4260558-8441-4D2B-B2ED-590B90256B9C}" type="presOf" srcId="{11319212-AED4-4E65-9A69-696035EAD8D2}" destId="{1DC5FF7C-69B1-472F-96C3-96CBE92341FF}" srcOrd="0" destOrd="0" presId="urn:microsoft.com/office/officeart/2005/8/layout/vList6"/>
    <dgm:cxn modelId="{737C96F9-041A-4B1C-AE3B-C33F3C7DED55}" srcId="{15E5EE0E-AFD0-4FF2-A1C7-317DA2210549}" destId="{B82B6DFD-296E-4936-A5AD-830FE3567F1B}" srcOrd="2" destOrd="0" parTransId="{DA3096E1-3E01-4A8D-992C-F8895ABC0711}" sibTransId="{18245D24-4742-4C31-A25D-B6B0D95146A8}"/>
    <dgm:cxn modelId="{60C5F44E-17B0-4098-8C11-BF528C6C3DAB}" type="presParOf" srcId="{EE40403E-E35F-4385-BA06-37C6FE65390E}" destId="{0A3D937A-923F-4D4C-BA95-1D39870CD3C4}" srcOrd="0" destOrd="0" presId="urn:microsoft.com/office/officeart/2005/8/layout/vList6"/>
    <dgm:cxn modelId="{898BC18D-3D60-47D8-BEA2-D140CFD97766}" type="presParOf" srcId="{0A3D937A-923F-4D4C-BA95-1D39870CD3C4}" destId="{BD46A768-59B0-487D-BABA-08049C2DB7D6}" srcOrd="0" destOrd="0" presId="urn:microsoft.com/office/officeart/2005/8/layout/vList6"/>
    <dgm:cxn modelId="{13C76916-5B71-409E-81D6-11E4855C8A00}" type="presParOf" srcId="{0A3D937A-923F-4D4C-BA95-1D39870CD3C4}" destId="{A5C38285-821C-4660-A685-88EBDC24A7A6}" srcOrd="1" destOrd="0" presId="urn:microsoft.com/office/officeart/2005/8/layout/vList6"/>
    <dgm:cxn modelId="{79417384-AAB5-4E22-B6C8-4CCA6924C80E}" type="presParOf" srcId="{EE40403E-E35F-4385-BA06-37C6FE65390E}" destId="{CA2B208C-041C-48A6-8067-4BEC61A4C4B0}" srcOrd="1" destOrd="0" presId="urn:microsoft.com/office/officeart/2005/8/layout/vList6"/>
    <dgm:cxn modelId="{421809A4-D632-4717-87CD-B038307EED0C}" type="presParOf" srcId="{EE40403E-E35F-4385-BA06-37C6FE65390E}" destId="{CD0623A9-F093-4E6C-A4D0-384DC10F0572}" srcOrd="2" destOrd="0" presId="urn:microsoft.com/office/officeart/2005/8/layout/vList6"/>
    <dgm:cxn modelId="{A2509D36-6618-412B-A99B-65B15E3CBA44}" type="presParOf" srcId="{CD0623A9-F093-4E6C-A4D0-384DC10F0572}" destId="{37914EC5-2BA5-4C2A-8542-FCEF8600E3A9}" srcOrd="0" destOrd="0" presId="urn:microsoft.com/office/officeart/2005/8/layout/vList6"/>
    <dgm:cxn modelId="{E7D0EECC-0823-4421-AB37-DB781C8D6B41}" type="presParOf" srcId="{CD0623A9-F093-4E6C-A4D0-384DC10F0572}" destId="{1DC5FF7C-69B1-472F-96C3-96CBE92341FF}" srcOrd="1" destOrd="0" presId="urn:microsoft.com/office/officeart/2005/8/layout/vList6"/>
    <dgm:cxn modelId="{40D76694-CC0A-4218-927C-D7DFFB3FAC86}" type="presParOf" srcId="{EE40403E-E35F-4385-BA06-37C6FE65390E}" destId="{639AC19E-E804-450D-A41E-A492B104CA79}" srcOrd="3" destOrd="0" presId="urn:microsoft.com/office/officeart/2005/8/layout/vList6"/>
    <dgm:cxn modelId="{7C2BCE4B-6CDE-4F08-88E3-CCBE04B24C55}" type="presParOf" srcId="{EE40403E-E35F-4385-BA06-37C6FE65390E}" destId="{04C1C1AE-2BA2-4F9F-BAF2-17576BFF6E14}" srcOrd="4" destOrd="0" presId="urn:microsoft.com/office/officeart/2005/8/layout/vList6"/>
    <dgm:cxn modelId="{B721EE1C-8E1D-4F17-B3A8-219E13D7AAD6}" type="presParOf" srcId="{04C1C1AE-2BA2-4F9F-BAF2-17576BFF6E14}" destId="{14EFF793-C622-4EE2-94F4-E435279CB511}" srcOrd="0" destOrd="0" presId="urn:microsoft.com/office/officeart/2005/8/layout/vList6"/>
    <dgm:cxn modelId="{5EAFF324-C620-4FE8-A9DA-56CFBE875DC7}" type="presParOf" srcId="{04C1C1AE-2BA2-4F9F-BAF2-17576BFF6E14}" destId="{0BAC621B-9421-42F1-87E6-6977FE9EFA28}" srcOrd="1" destOrd="0" presId="urn:microsoft.com/office/officeart/2005/8/layout/vList6"/>
    <dgm:cxn modelId="{D555C355-09CC-4973-AB49-E4AC8E755D5A}" type="presParOf" srcId="{EE40403E-E35F-4385-BA06-37C6FE65390E}" destId="{C9DE1113-0C66-44DA-B145-33D95CF28F6A}" srcOrd="5" destOrd="0" presId="urn:microsoft.com/office/officeart/2005/8/layout/vList6"/>
    <dgm:cxn modelId="{9A1168F1-134A-4D61-AE45-A573B6A10FDC}" type="presParOf" srcId="{EE40403E-E35F-4385-BA06-37C6FE65390E}" destId="{91E5A3A3-2F1F-49E3-9172-F3FFA11AF6DC}" srcOrd="6" destOrd="0" presId="urn:microsoft.com/office/officeart/2005/8/layout/vList6"/>
    <dgm:cxn modelId="{752CF688-041B-4FD2-AF98-588FEB112236}" type="presParOf" srcId="{91E5A3A3-2F1F-49E3-9172-F3FFA11AF6DC}" destId="{3A12779B-8531-41BD-B8D3-E6F67F0CDCA9}" srcOrd="0" destOrd="0" presId="urn:microsoft.com/office/officeart/2005/8/layout/vList6"/>
    <dgm:cxn modelId="{E96179B5-C632-4B0E-8BDC-9474B9EDC74C}" type="presParOf" srcId="{91E5A3A3-2F1F-49E3-9172-F3FFA11AF6DC}" destId="{C8EE4542-5146-428C-BA25-4256DEFAA42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1724E2-5D09-4F60-B5F1-6AEAEF9FAA5F}" type="doc">
      <dgm:prSet loTypeId="urn:microsoft.com/office/officeart/2005/8/layout/vList3" loCatId="list" qsTypeId="urn:microsoft.com/office/officeart/2005/8/quickstyle/simple1" qsCatId="simple" csTypeId="urn:microsoft.com/office/officeart/2005/8/colors/accent1_2" csCatId="accent1" phldr="1"/>
      <dgm:spPr/>
    </dgm:pt>
    <dgm:pt modelId="{395B4841-BC7F-47EC-BEBB-1977DB0F7FF6}">
      <dgm:prSet phldrT="[Text]" custT="1"/>
      <dgm:spPr>
        <a:solidFill>
          <a:srgbClr val="5E8AB4"/>
        </a:solidFill>
      </dgm:spPr>
      <dgm:t>
        <a:bodyPr/>
        <a:lstStyle/>
        <a:p>
          <a:r>
            <a:rPr lang="en-US" sz="3200" dirty="0">
              <a:latin typeface="Cambria" panose="02040503050406030204" pitchFamily="18" charset="0"/>
              <a:ea typeface="Cambria" panose="02040503050406030204" pitchFamily="18" charset="0"/>
            </a:rPr>
            <a:t>Moved to Enforcer</a:t>
          </a:r>
        </a:p>
      </dgm:t>
    </dgm:pt>
    <dgm:pt modelId="{75D5BA30-D1B4-40E8-819E-987D2E782097}" type="parTrans" cxnId="{C15EE59E-2DCB-412D-B294-79F31A098E70}">
      <dgm:prSet/>
      <dgm:spPr/>
      <dgm:t>
        <a:bodyPr/>
        <a:lstStyle/>
        <a:p>
          <a:endParaRPr lang="en-US"/>
        </a:p>
      </dgm:t>
    </dgm:pt>
    <dgm:pt modelId="{DCBE4933-6240-4466-898D-0911645F9CD1}" type="sibTrans" cxnId="{C15EE59E-2DCB-412D-B294-79F31A098E70}">
      <dgm:prSet/>
      <dgm:spPr/>
      <dgm:t>
        <a:bodyPr/>
        <a:lstStyle/>
        <a:p>
          <a:endParaRPr lang="en-US"/>
        </a:p>
      </dgm:t>
    </dgm:pt>
    <dgm:pt modelId="{B939D2D2-6353-4A72-A14A-0488314151B8}">
      <dgm:prSet phldrT="[Text]"/>
      <dgm:spPr>
        <a:solidFill>
          <a:srgbClr val="5E8AB4"/>
        </a:solidFill>
      </dgm:spPr>
      <dgm:t>
        <a:bodyPr/>
        <a:lstStyle/>
        <a:p>
          <a:r>
            <a:rPr lang="en-US" dirty="0">
              <a:latin typeface="Cambria" panose="02040503050406030204" pitchFamily="18" charset="0"/>
              <a:ea typeface="Cambria" panose="02040503050406030204" pitchFamily="18" charset="0"/>
            </a:rPr>
            <a:t>Reviewed and Revamped Sex Offender Program and Notification Process</a:t>
          </a:r>
        </a:p>
      </dgm:t>
    </dgm:pt>
    <dgm:pt modelId="{0080511F-9A61-467F-80AE-D1BC30E87427}" type="parTrans" cxnId="{DF318EA6-D5BA-4713-828F-6A8AF9DED58D}">
      <dgm:prSet/>
      <dgm:spPr/>
      <dgm:t>
        <a:bodyPr/>
        <a:lstStyle/>
        <a:p>
          <a:endParaRPr lang="en-US"/>
        </a:p>
      </dgm:t>
    </dgm:pt>
    <dgm:pt modelId="{D3CB0DB4-8A9B-459B-B4F4-7CC1BEAC7AAD}" type="sibTrans" cxnId="{DF318EA6-D5BA-4713-828F-6A8AF9DED58D}">
      <dgm:prSet/>
      <dgm:spPr/>
      <dgm:t>
        <a:bodyPr/>
        <a:lstStyle/>
        <a:p>
          <a:endParaRPr lang="en-US"/>
        </a:p>
      </dgm:t>
    </dgm:pt>
    <dgm:pt modelId="{97DA3E55-14F7-444F-B5C0-28F4407B34B2}">
      <dgm:prSet phldrT="[Text]"/>
      <dgm:spPr>
        <a:solidFill>
          <a:srgbClr val="5E8AB4"/>
        </a:solidFill>
      </dgm:spPr>
      <dgm:t>
        <a:bodyPr/>
        <a:lstStyle/>
        <a:p>
          <a:r>
            <a:rPr lang="en-US" dirty="0">
              <a:latin typeface="Cambria" panose="02040503050406030204" pitchFamily="18" charset="0"/>
              <a:ea typeface="Cambria" panose="02040503050406030204" pitchFamily="18" charset="0"/>
            </a:rPr>
            <a:t>Conducted “Meet the Chief” Events</a:t>
          </a:r>
        </a:p>
      </dgm:t>
    </dgm:pt>
    <dgm:pt modelId="{576B3F52-EA43-446A-87B0-C319D1BE29DC}" type="parTrans" cxnId="{CAF7741B-5210-4CED-BBC4-C45DA71DC223}">
      <dgm:prSet/>
      <dgm:spPr/>
      <dgm:t>
        <a:bodyPr/>
        <a:lstStyle/>
        <a:p>
          <a:endParaRPr lang="en-US"/>
        </a:p>
      </dgm:t>
    </dgm:pt>
    <dgm:pt modelId="{5E1A2CEE-A211-4705-A084-3A3E775DC374}" type="sibTrans" cxnId="{CAF7741B-5210-4CED-BBC4-C45DA71DC223}">
      <dgm:prSet/>
      <dgm:spPr/>
      <dgm:t>
        <a:bodyPr/>
        <a:lstStyle/>
        <a:p>
          <a:endParaRPr lang="en-US"/>
        </a:p>
      </dgm:t>
    </dgm:pt>
    <dgm:pt modelId="{EC5F878B-5A40-4BD7-81A3-DA0E4E67B183}">
      <dgm:prSet/>
      <dgm:spPr>
        <a:solidFill>
          <a:srgbClr val="5E8AB4"/>
        </a:solidFill>
      </dgm:spPr>
      <dgm:t>
        <a:bodyPr/>
        <a:lstStyle/>
        <a:p>
          <a:r>
            <a:rPr lang="en-US" dirty="0">
              <a:latin typeface="Cambria" panose="02040503050406030204" pitchFamily="18" charset="0"/>
              <a:ea typeface="Cambria" panose="02040503050406030204" pitchFamily="18" charset="0"/>
            </a:rPr>
            <a:t>Implemented Business Block Watch Program</a:t>
          </a:r>
        </a:p>
      </dgm:t>
    </dgm:pt>
    <dgm:pt modelId="{D80614A0-4601-4E4C-96EF-D3F484040336}" type="parTrans" cxnId="{45EEB4F6-217F-4093-B1E3-7B48581F7F3E}">
      <dgm:prSet/>
      <dgm:spPr/>
      <dgm:t>
        <a:bodyPr/>
        <a:lstStyle/>
        <a:p>
          <a:endParaRPr lang="en-US"/>
        </a:p>
      </dgm:t>
    </dgm:pt>
    <dgm:pt modelId="{5AFDAFB4-5490-4FFA-B3DC-88A0BD989ACD}" type="sibTrans" cxnId="{45EEB4F6-217F-4093-B1E3-7B48581F7F3E}">
      <dgm:prSet/>
      <dgm:spPr/>
      <dgm:t>
        <a:bodyPr/>
        <a:lstStyle/>
        <a:p>
          <a:endParaRPr lang="en-US"/>
        </a:p>
      </dgm:t>
    </dgm:pt>
    <dgm:pt modelId="{A8777277-E6F8-4401-929C-AAB4240DBC40}">
      <dgm:prSet custT="1"/>
      <dgm:spPr>
        <a:solidFill>
          <a:srgbClr val="5E8AB4"/>
        </a:solidFill>
      </dgm:spPr>
      <dgm:t>
        <a:bodyPr/>
        <a:lstStyle/>
        <a:p>
          <a:r>
            <a:rPr lang="en-US" sz="2200" dirty="0" smtClean="0">
              <a:latin typeface="Cambria" panose="02040503050406030204" pitchFamily="18" charset="0"/>
              <a:ea typeface="Cambria" panose="02040503050406030204" pitchFamily="18" charset="0"/>
            </a:rPr>
            <a:t>Upgraded and Expanded Functionality of CJC Kiosk</a:t>
          </a:r>
          <a:endParaRPr lang="en-US" sz="2200" dirty="0">
            <a:latin typeface="Cambria" panose="02040503050406030204" pitchFamily="18" charset="0"/>
            <a:ea typeface="Cambria" panose="02040503050406030204" pitchFamily="18" charset="0"/>
          </a:endParaRPr>
        </a:p>
      </dgm:t>
    </dgm:pt>
    <dgm:pt modelId="{149BC400-1E1C-432B-9F92-9936113474A1}" type="parTrans" cxnId="{F7394A2A-DEE9-43CE-B33D-255B28903CDD}">
      <dgm:prSet/>
      <dgm:spPr/>
      <dgm:t>
        <a:bodyPr/>
        <a:lstStyle/>
        <a:p>
          <a:endParaRPr lang="en-US"/>
        </a:p>
      </dgm:t>
    </dgm:pt>
    <dgm:pt modelId="{DF97E78C-767A-48E7-B978-1B2CF68D7FB4}" type="sibTrans" cxnId="{F7394A2A-DEE9-43CE-B33D-255B28903CDD}">
      <dgm:prSet/>
      <dgm:spPr/>
      <dgm:t>
        <a:bodyPr/>
        <a:lstStyle/>
        <a:p>
          <a:endParaRPr lang="en-US"/>
        </a:p>
      </dgm:t>
    </dgm:pt>
    <dgm:pt modelId="{C12887C3-ABAA-410E-B3F7-B4AF624EE173}" type="pres">
      <dgm:prSet presAssocID="{4A1724E2-5D09-4F60-B5F1-6AEAEF9FAA5F}" presName="linearFlow" presStyleCnt="0">
        <dgm:presLayoutVars>
          <dgm:dir/>
          <dgm:resizeHandles val="exact"/>
        </dgm:presLayoutVars>
      </dgm:prSet>
      <dgm:spPr/>
    </dgm:pt>
    <dgm:pt modelId="{50BF176D-5CFE-49CC-AFF6-4EB1D032EF3C}" type="pres">
      <dgm:prSet presAssocID="{395B4841-BC7F-47EC-BEBB-1977DB0F7FF6}" presName="composite" presStyleCnt="0"/>
      <dgm:spPr/>
    </dgm:pt>
    <dgm:pt modelId="{FBD2C00C-775A-4936-B9F8-596BB415BD96}" type="pres">
      <dgm:prSet presAssocID="{395B4841-BC7F-47EC-BEBB-1977DB0F7FF6}" presName="imgShp" presStyleLbl="fgImgPlace1" presStyleIdx="0" presStyleCnt="5"/>
      <dgm:spPr>
        <a:solidFill>
          <a:srgbClr val="F1B434"/>
        </a:solidFill>
      </dgm:spPr>
    </dgm:pt>
    <dgm:pt modelId="{7972AEE1-4E2D-45B9-9755-8E3BC3EB48F3}" type="pres">
      <dgm:prSet presAssocID="{395B4841-BC7F-47EC-BEBB-1977DB0F7FF6}" presName="txShp" presStyleLbl="node1" presStyleIdx="0" presStyleCnt="5">
        <dgm:presLayoutVars>
          <dgm:bulletEnabled val="1"/>
        </dgm:presLayoutVars>
      </dgm:prSet>
      <dgm:spPr/>
      <dgm:t>
        <a:bodyPr/>
        <a:lstStyle/>
        <a:p>
          <a:endParaRPr lang="en-US"/>
        </a:p>
      </dgm:t>
    </dgm:pt>
    <dgm:pt modelId="{638941EA-281D-423A-9A4E-12A8A1E9C09E}" type="pres">
      <dgm:prSet presAssocID="{DCBE4933-6240-4466-898D-0911645F9CD1}" presName="spacing" presStyleCnt="0"/>
      <dgm:spPr/>
    </dgm:pt>
    <dgm:pt modelId="{D66BC60A-5F10-46E3-BE67-91C8AD0EC944}" type="pres">
      <dgm:prSet presAssocID="{B939D2D2-6353-4A72-A14A-0488314151B8}" presName="composite" presStyleCnt="0"/>
      <dgm:spPr/>
    </dgm:pt>
    <dgm:pt modelId="{1D827214-8D21-4653-ADC0-97839F77F94B}" type="pres">
      <dgm:prSet presAssocID="{B939D2D2-6353-4A72-A14A-0488314151B8}" presName="imgShp" presStyleLbl="fgImgPlace1" presStyleIdx="1" presStyleCnt="5"/>
      <dgm:spPr>
        <a:solidFill>
          <a:srgbClr val="F1B434"/>
        </a:solidFill>
      </dgm:spPr>
    </dgm:pt>
    <dgm:pt modelId="{0E0C1AAB-0C4F-4ABA-A6B1-4F6050A6FA7E}" type="pres">
      <dgm:prSet presAssocID="{B939D2D2-6353-4A72-A14A-0488314151B8}" presName="txShp" presStyleLbl="node1" presStyleIdx="1" presStyleCnt="5">
        <dgm:presLayoutVars>
          <dgm:bulletEnabled val="1"/>
        </dgm:presLayoutVars>
      </dgm:prSet>
      <dgm:spPr/>
      <dgm:t>
        <a:bodyPr/>
        <a:lstStyle/>
        <a:p>
          <a:endParaRPr lang="en-US"/>
        </a:p>
      </dgm:t>
    </dgm:pt>
    <dgm:pt modelId="{83B0963D-A187-40E7-88F1-EFCA0DE7A361}" type="pres">
      <dgm:prSet presAssocID="{D3CB0DB4-8A9B-459B-B4F4-7CC1BEAC7AAD}" presName="spacing" presStyleCnt="0"/>
      <dgm:spPr/>
    </dgm:pt>
    <dgm:pt modelId="{03B25D4E-61AF-485A-9605-4EC607B1D1CE}" type="pres">
      <dgm:prSet presAssocID="{97DA3E55-14F7-444F-B5C0-28F4407B34B2}" presName="composite" presStyleCnt="0"/>
      <dgm:spPr/>
    </dgm:pt>
    <dgm:pt modelId="{2B651917-935B-4F27-A3CB-18C64BDF29E0}" type="pres">
      <dgm:prSet presAssocID="{97DA3E55-14F7-444F-B5C0-28F4407B34B2}" presName="imgShp" presStyleLbl="fgImgPlace1" presStyleIdx="2" presStyleCnt="5"/>
      <dgm:spPr>
        <a:solidFill>
          <a:srgbClr val="F1B434"/>
        </a:solidFill>
      </dgm:spPr>
    </dgm:pt>
    <dgm:pt modelId="{85145AE2-A47A-4EAE-92A5-CF459E8AA3A7}" type="pres">
      <dgm:prSet presAssocID="{97DA3E55-14F7-444F-B5C0-28F4407B34B2}" presName="txShp" presStyleLbl="node1" presStyleIdx="2" presStyleCnt="5">
        <dgm:presLayoutVars>
          <dgm:bulletEnabled val="1"/>
        </dgm:presLayoutVars>
      </dgm:prSet>
      <dgm:spPr/>
      <dgm:t>
        <a:bodyPr/>
        <a:lstStyle/>
        <a:p>
          <a:endParaRPr lang="en-US"/>
        </a:p>
      </dgm:t>
    </dgm:pt>
    <dgm:pt modelId="{4C138FEC-D169-4FCC-9A8D-EDFA0AFD1384}" type="pres">
      <dgm:prSet presAssocID="{5E1A2CEE-A211-4705-A084-3A3E775DC374}" presName="spacing" presStyleCnt="0"/>
      <dgm:spPr/>
    </dgm:pt>
    <dgm:pt modelId="{FCDE7D6B-F13A-4351-95B6-23A2DBF67DA6}" type="pres">
      <dgm:prSet presAssocID="{EC5F878B-5A40-4BD7-81A3-DA0E4E67B183}" presName="composite" presStyleCnt="0"/>
      <dgm:spPr/>
    </dgm:pt>
    <dgm:pt modelId="{E629ACF6-C163-476A-A511-643044D7533E}" type="pres">
      <dgm:prSet presAssocID="{EC5F878B-5A40-4BD7-81A3-DA0E4E67B183}" presName="imgShp" presStyleLbl="fgImgPlace1" presStyleIdx="3" presStyleCnt="5"/>
      <dgm:spPr>
        <a:solidFill>
          <a:srgbClr val="F1B434"/>
        </a:solidFill>
      </dgm:spPr>
    </dgm:pt>
    <dgm:pt modelId="{76BEEB03-8FD3-4B04-8831-E145BA9E00F7}" type="pres">
      <dgm:prSet presAssocID="{EC5F878B-5A40-4BD7-81A3-DA0E4E67B183}" presName="txShp" presStyleLbl="node1" presStyleIdx="3" presStyleCnt="5">
        <dgm:presLayoutVars>
          <dgm:bulletEnabled val="1"/>
        </dgm:presLayoutVars>
      </dgm:prSet>
      <dgm:spPr/>
      <dgm:t>
        <a:bodyPr/>
        <a:lstStyle/>
        <a:p>
          <a:endParaRPr lang="en-US"/>
        </a:p>
      </dgm:t>
    </dgm:pt>
    <dgm:pt modelId="{184D2DBC-E608-4722-A2CF-A725B1102D2D}" type="pres">
      <dgm:prSet presAssocID="{5AFDAFB4-5490-4FFA-B3DC-88A0BD989ACD}" presName="spacing" presStyleCnt="0"/>
      <dgm:spPr/>
    </dgm:pt>
    <dgm:pt modelId="{85E129D7-C54D-4F3C-B1AB-76F6CC74ED8C}" type="pres">
      <dgm:prSet presAssocID="{A8777277-E6F8-4401-929C-AAB4240DBC40}" presName="composite" presStyleCnt="0"/>
      <dgm:spPr/>
    </dgm:pt>
    <dgm:pt modelId="{0CB37FC4-3D61-4AC3-9143-8554BE2A6B27}" type="pres">
      <dgm:prSet presAssocID="{A8777277-E6F8-4401-929C-AAB4240DBC40}" presName="imgShp" presStyleLbl="fgImgPlace1" presStyleIdx="4" presStyleCnt="5"/>
      <dgm:spPr>
        <a:solidFill>
          <a:srgbClr val="F1B434"/>
        </a:solidFill>
      </dgm:spPr>
    </dgm:pt>
    <dgm:pt modelId="{B0E6631E-B717-46D5-BB1C-162CDD6D7E70}" type="pres">
      <dgm:prSet presAssocID="{A8777277-E6F8-4401-929C-AAB4240DBC40}" presName="txShp" presStyleLbl="node1" presStyleIdx="4" presStyleCnt="5">
        <dgm:presLayoutVars>
          <dgm:bulletEnabled val="1"/>
        </dgm:presLayoutVars>
      </dgm:prSet>
      <dgm:spPr/>
      <dgm:t>
        <a:bodyPr/>
        <a:lstStyle/>
        <a:p>
          <a:endParaRPr lang="en-US"/>
        </a:p>
      </dgm:t>
    </dgm:pt>
  </dgm:ptLst>
  <dgm:cxnLst>
    <dgm:cxn modelId="{5285AD6C-68C5-4BA8-A51F-6363459A05B7}" type="presOf" srcId="{4A1724E2-5D09-4F60-B5F1-6AEAEF9FAA5F}" destId="{C12887C3-ABAA-410E-B3F7-B4AF624EE173}" srcOrd="0" destOrd="0" presId="urn:microsoft.com/office/officeart/2005/8/layout/vList3"/>
    <dgm:cxn modelId="{D15EA92D-7FED-4693-A395-3ECBCB1B08AC}" type="presOf" srcId="{B939D2D2-6353-4A72-A14A-0488314151B8}" destId="{0E0C1AAB-0C4F-4ABA-A6B1-4F6050A6FA7E}" srcOrd="0" destOrd="0" presId="urn:microsoft.com/office/officeart/2005/8/layout/vList3"/>
    <dgm:cxn modelId="{C15EE59E-2DCB-412D-B294-79F31A098E70}" srcId="{4A1724E2-5D09-4F60-B5F1-6AEAEF9FAA5F}" destId="{395B4841-BC7F-47EC-BEBB-1977DB0F7FF6}" srcOrd="0" destOrd="0" parTransId="{75D5BA30-D1B4-40E8-819E-987D2E782097}" sibTransId="{DCBE4933-6240-4466-898D-0911645F9CD1}"/>
    <dgm:cxn modelId="{EF987C4E-6A12-4FBE-815F-9E844F853CFB}" type="presOf" srcId="{EC5F878B-5A40-4BD7-81A3-DA0E4E67B183}" destId="{76BEEB03-8FD3-4B04-8831-E145BA9E00F7}" srcOrd="0" destOrd="0" presId="urn:microsoft.com/office/officeart/2005/8/layout/vList3"/>
    <dgm:cxn modelId="{EFF1662A-77EF-48EB-A7FB-301F31377AAF}" type="presOf" srcId="{395B4841-BC7F-47EC-BEBB-1977DB0F7FF6}" destId="{7972AEE1-4E2D-45B9-9755-8E3BC3EB48F3}" srcOrd="0" destOrd="0" presId="urn:microsoft.com/office/officeart/2005/8/layout/vList3"/>
    <dgm:cxn modelId="{DF318EA6-D5BA-4713-828F-6A8AF9DED58D}" srcId="{4A1724E2-5D09-4F60-B5F1-6AEAEF9FAA5F}" destId="{B939D2D2-6353-4A72-A14A-0488314151B8}" srcOrd="1" destOrd="0" parTransId="{0080511F-9A61-467F-80AE-D1BC30E87427}" sibTransId="{D3CB0DB4-8A9B-459B-B4F4-7CC1BEAC7AAD}"/>
    <dgm:cxn modelId="{A5B36DA9-E02A-431B-A9DE-4B1F0B63F1A4}" type="presOf" srcId="{A8777277-E6F8-4401-929C-AAB4240DBC40}" destId="{B0E6631E-B717-46D5-BB1C-162CDD6D7E70}" srcOrd="0" destOrd="0" presId="urn:microsoft.com/office/officeart/2005/8/layout/vList3"/>
    <dgm:cxn modelId="{45EEB4F6-217F-4093-B1E3-7B48581F7F3E}" srcId="{4A1724E2-5D09-4F60-B5F1-6AEAEF9FAA5F}" destId="{EC5F878B-5A40-4BD7-81A3-DA0E4E67B183}" srcOrd="3" destOrd="0" parTransId="{D80614A0-4601-4E4C-96EF-D3F484040336}" sibTransId="{5AFDAFB4-5490-4FFA-B3DC-88A0BD989ACD}"/>
    <dgm:cxn modelId="{CAF7741B-5210-4CED-BBC4-C45DA71DC223}" srcId="{4A1724E2-5D09-4F60-B5F1-6AEAEF9FAA5F}" destId="{97DA3E55-14F7-444F-B5C0-28F4407B34B2}" srcOrd="2" destOrd="0" parTransId="{576B3F52-EA43-446A-87B0-C319D1BE29DC}" sibTransId="{5E1A2CEE-A211-4705-A084-3A3E775DC374}"/>
    <dgm:cxn modelId="{F7394A2A-DEE9-43CE-B33D-255B28903CDD}" srcId="{4A1724E2-5D09-4F60-B5F1-6AEAEF9FAA5F}" destId="{A8777277-E6F8-4401-929C-AAB4240DBC40}" srcOrd="4" destOrd="0" parTransId="{149BC400-1E1C-432B-9F92-9936113474A1}" sibTransId="{DF97E78C-767A-48E7-B978-1B2CF68D7FB4}"/>
    <dgm:cxn modelId="{7B7343B6-4F0C-46FD-B5DA-A68BC64BCFB4}" type="presOf" srcId="{97DA3E55-14F7-444F-B5C0-28F4407B34B2}" destId="{85145AE2-A47A-4EAE-92A5-CF459E8AA3A7}" srcOrd="0" destOrd="0" presId="urn:microsoft.com/office/officeart/2005/8/layout/vList3"/>
    <dgm:cxn modelId="{C141B5B0-4BD9-4BEB-8D89-1C5C7079CDAD}" type="presParOf" srcId="{C12887C3-ABAA-410E-B3F7-B4AF624EE173}" destId="{50BF176D-5CFE-49CC-AFF6-4EB1D032EF3C}" srcOrd="0" destOrd="0" presId="urn:microsoft.com/office/officeart/2005/8/layout/vList3"/>
    <dgm:cxn modelId="{7DC0632A-5B34-479C-865A-53613C9164BA}" type="presParOf" srcId="{50BF176D-5CFE-49CC-AFF6-4EB1D032EF3C}" destId="{FBD2C00C-775A-4936-B9F8-596BB415BD96}" srcOrd="0" destOrd="0" presId="urn:microsoft.com/office/officeart/2005/8/layout/vList3"/>
    <dgm:cxn modelId="{EB51AC43-2647-4276-822E-463D6F264399}" type="presParOf" srcId="{50BF176D-5CFE-49CC-AFF6-4EB1D032EF3C}" destId="{7972AEE1-4E2D-45B9-9755-8E3BC3EB48F3}" srcOrd="1" destOrd="0" presId="urn:microsoft.com/office/officeart/2005/8/layout/vList3"/>
    <dgm:cxn modelId="{CD0E6AB7-28FA-426A-903D-92EB37EC5B97}" type="presParOf" srcId="{C12887C3-ABAA-410E-B3F7-B4AF624EE173}" destId="{638941EA-281D-423A-9A4E-12A8A1E9C09E}" srcOrd="1" destOrd="0" presId="urn:microsoft.com/office/officeart/2005/8/layout/vList3"/>
    <dgm:cxn modelId="{62B44F69-67AB-4874-962D-792A36E300C5}" type="presParOf" srcId="{C12887C3-ABAA-410E-B3F7-B4AF624EE173}" destId="{D66BC60A-5F10-46E3-BE67-91C8AD0EC944}" srcOrd="2" destOrd="0" presId="urn:microsoft.com/office/officeart/2005/8/layout/vList3"/>
    <dgm:cxn modelId="{CC1F52CE-E03A-43CD-990D-98558B1C3B14}" type="presParOf" srcId="{D66BC60A-5F10-46E3-BE67-91C8AD0EC944}" destId="{1D827214-8D21-4653-ADC0-97839F77F94B}" srcOrd="0" destOrd="0" presId="urn:microsoft.com/office/officeart/2005/8/layout/vList3"/>
    <dgm:cxn modelId="{7572F700-E496-45FC-A20F-60D488E1A90D}" type="presParOf" srcId="{D66BC60A-5F10-46E3-BE67-91C8AD0EC944}" destId="{0E0C1AAB-0C4F-4ABA-A6B1-4F6050A6FA7E}" srcOrd="1" destOrd="0" presId="urn:microsoft.com/office/officeart/2005/8/layout/vList3"/>
    <dgm:cxn modelId="{C22C979C-C03B-4DDF-A6DC-DA794892D4BD}" type="presParOf" srcId="{C12887C3-ABAA-410E-B3F7-B4AF624EE173}" destId="{83B0963D-A187-40E7-88F1-EFCA0DE7A361}" srcOrd="3" destOrd="0" presId="urn:microsoft.com/office/officeart/2005/8/layout/vList3"/>
    <dgm:cxn modelId="{92A9F482-16E8-4200-B7F0-2BE4B7AA8BAB}" type="presParOf" srcId="{C12887C3-ABAA-410E-B3F7-B4AF624EE173}" destId="{03B25D4E-61AF-485A-9605-4EC607B1D1CE}" srcOrd="4" destOrd="0" presId="urn:microsoft.com/office/officeart/2005/8/layout/vList3"/>
    <dgm:cxn modelId="{FC2022FA-2FFF-4408-85B0-9F10DD415AF6}" type="presParOf" srcId="{03B25D4E-61AF-485A-9605-4EC607B1D1CE}" destId="{2B651917-935B-4F27-A3CB-18C64BDF29E0}" srcOrd="0" destOrd="0" presId="urn:microsoft.com/office/officeart/2005/8/layout/vList3"/>
    <dgm:cxn modelId="{9B13ACE2-C1B4-43C4-9BDE-466DF07B4B05}" type="presParOf" srcId="{03B25D4E-61AF-485A-9605-4EC607B1D1CE}" destId="{85145AE2-A47A-4EAE-92A5-CF459E8AA3A7}" srcOrd="1" destOrd="0" presId="urn:microsoft.com/office/officeart/2005/8/layout/vList3"/>
    <dgm:cxn modelId="{156569C3-873D-4ED9-A292-4D37FDF9D9A3}" type="presParOf" srcId="{C12887C3-ABAA-410E-B3F7-B4AF624EE173}" destId="{4C138FEC-D169-4FCC-9A8D-EDFA0AFD1384}" srcOrd="5" destOrd="0" presId="urn:microsoft.com/office/officeart/2005/8/layout/vList3"/>
    <dgm:cxn modelId="{A5A34C3E-703C-49B6-AECF-594FAB8A30EB}" type="presParOf" srcId="{C12887C3-ABAA-410E-B3F7-B4AF624EE173}" destId="{FCDE7D6B-F13A-4351-95B6-23A2DBF67DA6}" srcOrd="6" destOrd="0" presId="urn:microsoft.com/office/officeart/2005/8/layout/vList3"/>
    <dgm:cxn modelId="{B97157EB-C0E6-46DE-95E3-8F42EE3D9D4D}" type="presParOf" srcId="{FCDE7D6B-F13A-4351-95B6-23A2DBF67DA6}" destId="{E629ACF6-C163-476A-A511-643044D7533E}" srcOrd="0" destOrd="0" presId="urn:microsoft.com/office/officeart/2005/8/layout/vList3"/>
    <dgm:cxn modelId="{AEDC6F63-3BFA-479F-AC2A-731610EB9B2E}" type="presParOf" srcId="{FCDE7D6B-F13A-4351-95B6-23A2DBF67DA6}" destId="{76BEEB03-8FD3-4B04-8831-E145BA9E00F7}" srcOrd="1" destOrd="0" presId="urn:microsoft.com/office/officeart/2005/8/layout/vList3"/>
    <dgm:cxn modelId="{6B75487A-B512-45FA-B411-0088F7827C9D}" type="presParOf" srcId="{C12887C3-ABAA-410E-B3F7-B4AF624EE173}" destId="{184D2DBC-E608-4722-A2CF-A725B1102D2D}" srcOrd="7" destOrd="0" presId="urn:microsoft.com/office/officeart/2005/8/layout/vList3"/>
    <dgm:cxn modelId="{9D66DC9E-FE6E-4C68-805B-40F96C8F392D}" type="presParOf" srcId="{C12887C3-ABAA-410E-B3F7-B4AF624EE173}" destId="{85E129D7-C54D-4F3C-B1AB-76F6CC74ED8C}" srcOrd="8" destOrd="0" presId="urn:microsoft.com/office/officeart/2005/8/layout/vList3"/>
    <dgm:cxn modelId="{6B400963-891F-4A50-88B3-8C127A5827A6}" type="presParOf" srcId="{85E129D7-C54D-4F3C-B1AB-76F6CC74ED8C}" destId="{0CB37FC4-3D61-4AC3-9143-8554BE2A6B27}" srcOrd="0" destOrd="0" presId="urn:microsoft.com/office/officeart/2005/8/layout/vList3"/>
    <dgm:cxn modelId="{8C347C6F-A6F1-491F-B52C-9401854EF4CD}" type="presParOf" srcId="{85E129D7-C54D-4F3C-B1AB-76F6CC74ED8C}" destId="{B0E6631E-B717-46D5-BB1C-162CDD6D7E7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1724E2-5D09-4F60-B5F1-6AEAEF9FAA5F}" type="doc">
      <dgm:prSet loTypeId="urn:microsoft.com/office/officeart/2005/8/layout/vList3" loCatId="list" qsTypeId="urn:microsoft.com/office/officeart/2005/8/quickstyle/simple1" qsCatId="simple" csTypeId="urn:microsoft.com/office/officeart/2005/8/colors/accent1_2" csCatId="accent1" phldr="1"/>
      <dgm:spPr/>
    </dgm:pt>
    <dgm:pt modelId="{395B4841-BC7F-47EC-BEBB-1977DB0F7FF6}">
      <dgm:prSet phldrT="[Text]"/>
      <dgm:spPr>
        <a:solidFill>
          <a:srgbClr val="5E8AB4"/>
        </a:solidFill>
      </dgm:spPr>
      <dgm:t>
        <a:bodyPr/>
        <a:lstStyle/>
        <a:p>
          <a:r>
            <a:rPr lang="en-US" dirty="0">
              <a:latin typeface="Cambria" panose="02040503050406030204" pitchFamily="18" charset="0"/>
              <a:ea typeface="Cambria" panose="02040503050406030204" pitchFamily="18" charset="0"/>
            </a:rPr>
            <a:t>Developed a High Crime Impact Team</a:t>
          </a:r>
        </a:p>
      </dgm:t>
    </dgm:pt>
    <dgm:pt modelId="{75D5BA30-D1B4-40E8-819E-987D2E782097}" type="parTrans" cxnId="{C15EE59E-2DCB-412D-B294-79F31A098E70}">
      <dgm:prSet/>
      <dgm:spPr/>
      <dgm:t>
        <a:bodyPr/>
        <a:lstStyle/>
        <a:p>
          <a:endParaRPr lang="en-US"/>
        </a:p>
      </dgm:t>
    </dgm:pt>
    <dgm:pt modelId="{DCBE4933-6240-4466-898D-0911645F9CD1}" type="sibTrans" cxnId="{C15EE59E-2DCB-412D-B294-79F31A098E70}">
      <dgm:prSet/>
      <dgm:spPr/>
      <dgm:t>
        <a:bodyPr/>
        <a:lstStyle/>
        <a:p>
          <a:endParaRPr lang="en-US"/>
        </a:p>
      </dgm:t>
    </dgm:pt>
    <dgm:pt modelId="{B939D2D2-6353-4A72-A14A-0488314151B8}">
      <dgm:prSet phldrT="[Text]"/>
      <dgm:spPr>
        <a:solidFill>
          <a:srgbClr val="5E8AB4"/>
        </a:solidFill>
      </dgm:spPr>
      <dgm:t>
        <a:bodyPr/>
        <a:lstStyle/>
        <a:p>
          <a:r>
            <a:rPr lang="en-US" dirty="0">
              <a:latin typeface="Cambria" panose="02040503050406030204" pitchFamily="18" charset="0"/>
              <a:ea typeface="Cambria" panose="02040503050406030204" pitchFamily="18" charset="0"/>
            </a:rPr>
            <a:t>Updated Fife PD Webpage and </a:t>
          </a:r>
          <a:r>
            <a:rPr lang="en-US" dirty="0" smtClean="0">
              <a:latin typeface="Cambria" panose="02040503050406030204" pitchFamily="18" charset="0"/>
              <a:ea typeface="Cambria" panose="02040503050406030204" pitchFamily="18" charset="0"/>
            </a:rPr>
            <a:t>Host</a:t>
          </a:r>
          <a:endParaRPr lang="en-US" dirty="0">
            <a:latin typeface="Cambria" panose="02040503050406030204" pitchFamily="18" charset="0"/>
            <a:ea typeface="Cambria" panose="02040503050406030204" pitchFamily="18" charset="0"/>
          </a:endParaRPr>
        </a:p>
      </dgm:t>
    </dgm:pt>
    <dgm:pt modelId="{0080511F-9A61-467F-80AE-D1BC30E87427}" type="parTrans" cxnId="{DF318EA6-D5BA-4713-828F-6A8AF9DED58D}">
      <dgm:prSet/>
      <dgm:spPr/>
      <dgm:t>
        <a:bodyPr/>
        <a:lstStyle/>
        <a:p>
          <a:endParaRPr lang="en-US"/>
        </a:p>
      </dgm:t>
    </dgm:pt>
    <dgm:pt modelId="{D3CB0DB4-8A9B-459B-B4F4-7CC1BEAC7AAD}" type="sibTrans" cxnId="{DF318EA6-D5BA-4713-828F-6A8AF9DED58D}">
      <dgm:prSet/>
      <dgm:spPr/>
      <dgm:t>
        <a:bodyPr/>
        <a:lstStyle/>
        <a:p>
          <a:endParaRPr lang="en-US"/>
        </a:p>
      </dgm:t>
    </dgm:pt>
    <dgm:pt modelId="{97DA3E55-14F7-444F-B5C0-28F4407B34B2}">
      <dgm:prSet phldrT="[Text]"/>
      <dgm:spPr>
        <a:solidFill>
          <a:srgbClr val="5E8AB4"/>
        </a:solidFill>
      </dgm:spPr>
      <dgm:t>
        <a:bodyPr/>
        <a:lstStyle/>
        <a:p>
          <a:r>
            <a:rPr lang="en-US" dirty="0">
              <a:latin typeface="Cambria" panose="02040503050406030204" pitchFamily="18" charset="0"/>
              <a:ea typeface="Cambria" panose="02040503050406030204" pitchFamily="18" charset="0"/>
            </a:rPr>
            <a:t>AFIS Fingerprint Scanning</a:t>
          </a:r>
        </a:p>
      </dgm:t>
    </dgm:pt>
    <dgm:pt modelId="{576B3F52-EA43-446A-87B0-C319D1BE29DC}" type="parTrans" cxnId="{CAF7741B-5210-4CED-BBC4-C45DA71DC223}">
      <dgm:prSet/>
      <dgm:spPr/>
      <dgm:t>
        <a:bodyPr/>
        <a:lstStyle/>
        <a:p>
          <a:endParaRPr lang="en-US"/>
        </a:p>
      </dgm:t>
    </dgm:pt>
    <dgm:pt modelId="{5E1A2CEE-A211-4705-A084-3A3E775DC374}" type="sibTrans" cxnId="{CAF7741B-5210-4CED-BBC4-C45DA71DC223}">
      <dgm:prSet/>
      <dgm:spPr/>
      <dgm:t>
        <a:bodyPr/>
        <a:lstStyle/>
        <a:p>
          <a:endParaRPr lang="en-US"/>
        </a:p>
      </dgm:t>
    </dgm:pt>
    <dgm:pt modelId="{EC5F878B-5A40-4BD7-81A3-DA0E4E67B183}">
      <dgm:prSet/>
      <dgm:spPr>
        <a:solidFill>
          <a:srgbClr val="5E8AB4"/>
        </a:solidFill>
      </dgm:spPr>
      <dgm:t>
        <a:bodyPr/>
        <a:lstStyle/>
        <a:p>
          <a:r>
            <a:rPr lang="en-US" dirty="0" smtClean="0">
              <a:latin typeface="Cambria" panose="02040503050406030204" pitchFamily="18" charset="0"/>
              <a:ea typeface="Cambria" panose="02040503050406030204" pitchFamily="18" charset="0"/>
            </a:rPr>
            <a:t>All-Hands </a:t>
          </a:r>
          <a:r>
            <a:rPr lang="en-US" dirty="0">
              <a:latin typeface="Cambria" panose="02040503050406030204" pitchFamily="18" charset="0"/>
              <a:ea typeface="Cambria" panose="02040503050406030204" pitchFamily="18" charset="0"/>
            </a:rPr>
            <a:t>Meeting</a:t>
          </a:r>
        </a:p>
      </dgm:t>
    </dgm:pt>
    <dgm:pt modelId="{D80614A0-4601-4E4C-96EF-D3F484040336}" type="parTrans" cxnId="{45EEB4F6-217F-4093-B1E3-7B48581F7F3E}">
      <dgm:prSet/>
      <dgm:spPr/>
      <dgm:t>
        <a:bodyPr/>
        <a:lstStyle/>
        <a:p>
          <a:endParaRPr lang="en-US"/>
        </a:p>
      </dgm:t>
    </dgm:pt>
    <dgm:pt modelId="{5AFDAFB4-5490-4FFA-B3DC-88A0BD989ACD}" type="sibTrans" cxnId="{45EEB4F6-217F-4093-B1E3-7B48581F7F3E}">
      <dgm:prSet/>
      <dgm:spPr/>
      <dgm:t>
        <a:bodyPr/>
        <a:lstStyle/>
        <a:p>
          <a:endParaRPr lang="en-US"/>
        </a:p>
      </dgm:t>
    </dgm:pt>
    <dgm:pt modelId="{AF1F47EC-AE1C-4AE1-82CD-DB3FB06816BD}">
      <dgm:prSet/>
      <dgm:spPr>
        <a:solidFill>
          <a:srgbClr val="5E8AB4"/>
        </a:solidFill>
      </dgm:spPr>
      <dgm:t>
        <a:bodyPr/>
        <a:lstStyle/>
        <a:p>
          <a:r>
            <a:rPr lang="en-US" dirty="0" smtClean="0">
              <a:latin typeface="Cambria" panose="02040503050406030204" pitchFamily="18" charset="0"/>
              <a:ea typeface="Cambria" panose="02040503050406030204" pitchFamily="18" charset="0"/>
            </a:rPr>
            <a:t>Asst. Chief Gardner Selected to Attend the FBI National Academy (FBINA) in July 2019</a:t>
          </a:r>
          <a:endParaRPr lang="en-US" dirty="0">
            <a:latin typeface="Cambria" panose="02040503050406030204" pitchFamily="18" charset="0"/>
            <a:ea typeface="Cambria" panose="02040503050406030204" pitchFamily="18" charset="0"/>
          </a:endParaRPr>
        </a:p>
      </dgm:t>
    </dgm:pt>
    <dgm:pt modelId="{1D82B3FD-DB5F-4AFA-A503-300925280DE9}" type="parTrans" cxnId="{6395787E-596C-46F5-9678-33B5E2C1ADC4}">
      <dgm:prSet/>
      <dgm:spPr/>
    </dgm:pt>
    <dgm:pt modelId="{9E5C606E-C211-4EE3-8ADE-6DBC541F54AD}" type="sibTrans" cxnId="{6395787E-596C-46F5-9678-33B5E2C1ADC4}">
      <dgm:prSet/>
      <dgm:spPr/>
    </dgm:pt>
    <dgm:pt modelId="{C12887C3-ABAA-410E-B3F7-B4AF624EE173}" type="pres">
      <dgm:prSet presAssocID="{4A1724E2-5D09-4F60-B5F1-6AEAEF9FAA5F}" presName="linearFlow" presStyleCnt="0">
        <dgm:presLayoutVars>
          <dgm:dir/>
          <dgm:resizeHandles val="exact"/>
        </dgm:presLayoutVars>
      </dgm:prSet>
      <dgm:spPr/>
    </dgm:pt>
    <dgm:pt modelId="{50BF176D-5CFE-49CC-AFF6-4EB1D032EF3C}" type="pres">
      <dgm:prSet presAssocID="{395B4841-BC7F-47EC-BEBB-1977DB0F7FF6}" presName="composite" presStyleCnt="0"/>
      <dgm:spPr/>
    </dgm:pt>
    <dgm:pt modelId="{FBD2C00C-775A-4936-B9F8-596BB415BD96}" type="pres">
      <dgm:prSet presAssocID="{395B4841-BC7F-47EC-BEBB-1977DB0F7FF6}" presName="imgShp" presStyleLbl="fgImgPlace1" presStyleIdx="0" presStyleCnt="5"/>
      <dgm:spPr>
        <a:solidFill>
          <a:srgbClr val="F1B434"/>
        </a:solidFill>
      </dgm:spPr>
    </dgm:pt>
    <dgm:pt modelId="{7972AEE1-4E2D-45B9-9755-8E3BC3EB48F3}" type="pres">
      <dgm:prSet presAssocID="{395B4841-BC7F-47EC-BEBB-1977DB0F7FF6}" presName="txShp" presStyleLbl="node1" presStyleIdx="0" presStyleCnt="5">
        <dgm:presLayoutVars>
          <dgm:bulletEnabled val="1"/>
        </dgm:presLayoutVars>
      </dgm:prSet>
      <dgm:spPr/>
      <dgm:t>
        <a:bodyPr/>
        <a:lstStyle/>
        <a:p>
          <a:endParaRPr lang="en-US"/>
        </a:p>
      </dgm:t>
    </dgm:pt>
    <dgm:pt modelId="{638941EA-281D-423A-9A4E-12A8A1E9C09E}" type="pres">
      <dgm:prSet presAssocID="{DCBE4933-6240-4466-898D-0911645F9CD1}" presName="spacing" presStyleCnt="0"/>
      <dgm:spPr/>
    </dgm:pt>
    <dgm:pt modelId="{D66BC60A-5F10-46E3-BE67-91C8AD0EC944}" type="pres">
      <dgm:prSet presAssocID="{B939D2D2-6353-4A72-A14A-0488314151B8}" presName="composite" presStyleCnt="0"/>
      <dgm:spPr/>
    </dgm:pt>
    <dgm:pt modelId="{1D827214-8D21-4653-ADC0-97839F77F94B}" type="pres">
      <dgm:prSet presAssocID="{B939D2D2-6353-4A72-A14A-0488314151B8}" presName="imgShp" presStyleLbl="fgImgPlace1" presStyleIdx="1" presStyleCnt="5"/>
      <dgm:spPr>
        <a:solidFill>
          <a:srgbClr val="F1B434"/>
        </a:solidFill>
      </dgm:spPr>
    </dgm:pt>
    <dgm:pt modelId="{0E0C1AAB-0C4F-4ABA-A6B1-4F6050A6FA7E}" type="pres">
      <dgm:prSet presAssocID="{B939D2D2-6353-4A72-A14A-0488314151B8}" presName="txShp" presStyleLbl="node1" presStyleIdx="1" presStyleCnt="5">
        <dgm:presLayoutVars>
          <dgm:bulletEnabled val="1"/>
        </dgm:presLayoutVars>
      </dgm:prSet>
      <dgm:spPr/>
      <dgm:t>
        <a:bodyPr/>
        <a:lstStyle/>
        <a:p>
          <a:endParaRPr lang="en-US"/>
        </a:p>
      </dgm:t>
    </dgm:pt>
    <dgm:pt modelId="{83B0963D-A187-40E7-88F1-EFCA0DE7A361}" type="pres">
      <dgm:prSet presAssocID="{D3CB0DB4-8A9B-459B-B4F4-7CC1BEAC7AAD}" presName="spacing" presStyleCnt="0"/>
      <dgm:spPr/>
    </dgm:pt>
    <dgm:pt modelId="{03B25D4E-61AF-485A-9605-4EC607B1D1CE}" type="pres">
      <dgm:prSet presAssocID="{97DA3E55-14F7-444F-B5C0-28F4407B34B2}" presName="composite" presStyleCnt="0"/>
      <dgm:spPr/>
    </dgm:pt>
    <dgm:pt modelId="{2B651917-935B-4F27-A3CB-18C64BDF29E0}" type="pres">
      <dgm:prSet presAssocID="{97DA3E55-14F7-444F-B5C0-28F4407B34B2}" presName="imgShp" presStyleLbl="fgImgPlace1" presStyleIdx="2" presStyleCnt="5"/>
      <dgm:spPr>
        <a:solidFill>
          <a:srgbClr val="F1B434"/>
        </a:solidFill>
      </dgm:spPr>
    </dgm:pt>
    <dgm:pt modelId="{85145AE2-A47A-4EAE-92A5-CF459E8AA3A7}" type="pres">
      <dgm:prSet presAssocID="{97DA3E55-14F7-444F-B5C0-28F4407B34B2}" presName="txShp" presStyleLbl="node1" presStyleIdx="2" presStyleCnt="5">
        <dgm:presLayoutVars>
          <dgm:bulletEnabled val="1"/>
        </dgm:presLayoutVars>
      </dgm:prSet>
      <dgm:spPr/>
      <dgm:t>
        <a:bodyPr/>
        <a:lstStyle/>
        <a:p>
          <a:endParaRPr lang="en-US"/>
        </a:p>
      </dgm:t>
    </dgm:pt>
    <dgm:pt modelId="{4C138FEC-D169-4FCC-9A8D-EDFA0AFD1384}" type="pres">
      <dgm:prSet presAssocID="{5E1A2CEE-A211-4705-A084-3A3E775DC374}" presName="spacing" presStyleCnt="0"/>
      <dgm:spPr/>
    </dgm:pt>
    <dgm:pt modelId="{FCDE7D6B-F13A-4351-95B6-23A2DBF67DA6}" type="pres">
      <dgm:prSet presAssocID="{EC5F878B-5A40-4BD7-81A3-DA0E4E67B183}" presName="composite" presStyleCnt="0"/>
      <dgm:spPr/>
    </dgm:pt>
    <dgm:pt modelId="{E629ACF6-C163-476A-A511-643044D7533E}" type="pres">
      <dgm:prSet presAssocID="{EC5F878B-5A40-4BD7-81A3-DA0E4E67B183}" presName="imgShp" presStyleLbl="fgImgPlace1" presStyleIdx="3" presStyleCnt="5"/>
      <dgm:spPr>
        <a:solidFill>
          <a:srgbClr val="F1B434"/>
        </a:solidFill>
      </dgm:spPr>
    </dgm:pt>
    <dgm:pt modelId="{76BEEB03-8FD3-4B04-8831-E145BA9E00F7}" type="pres">
      <dgm:prSet presAssocID="{EC5F878B-5A40-4BD7-81A3-DA0E4E67B183}" presName="txShp" presStyleLbl="node1" presStyleIdx="3" presStyleCnt="5">
        <dgm:presLayoutVars>
          <dgm:bulletEnabled val="1"/>
        </dgm:presLayoutVars>
      </dgm:prSet>
      <dgm:spPr/>
      <dgm:t>
        <a:bodyPr/>
        <a:lstStyle/>
        <a:p>
          <a:endParaRPr lang="en-US"/>
        </a:p>
      </dgm:t>
    </dgm:pt>
    <dgm:pt modelId="{FC18AD67-1EEA-456A-A839-8514328C56E5}" type="pres">
      <dgm:prSet presAssocID="{5AFDAFB4-5490-4FFA-B3DC-88A0BD989ACD}" presName="spacing" presStyleCnt="0"/>
      <dgm:spPr/>
    </dgm:pt>
    <dgm:pt modelId="{0768D8BE-5D86-4BA1-AC9C-EA1127B018D6}" type="pres">
      <dgm:prSet presAssocID="{AF1F47EC-AE1C-4AE1-82CD-DB3FB06816BD}" presName="composite" presStyleCnt="0"/>
      <dgm:spPr/>
    </dgm:pt>
    <dgm:pt modelId="{3986F73E-895A-414E-A4D0-C48F969854A2}" type="pres">
      <dgm:prSet presAssocID="{AF1F47EC-AE1C-4AE1-82CD-DB3FB06816BD}" presName="imgShp" presStyleLbl="fgImgPlace1" presStyleIdx="4" presStyleCnt="5"/>
      <dgm:spPr>
        <a:solidFill>
          <a:srgbClr val="F1B434"/>
        </a:solidFill>
      </dgm:spPr>
    </dgm:pt>
    <dgm:pt modelId="{1F752615-6781-44D3-8CC7-084F7E820C14}" type="pres">
      <dgm:prSet presAssocID="{AF1F47EC-AE1C-4AE1-82CD-DB3FB06816BD}" presName="txShp" presStyleLbl="node1" presStyleIdx="4" presStyleCnt="5" custLinFactNeighborX="361">
        <dgm:presLayoutVars>
          <dgm:bulletEnabled val="1"/>
        </dgm:presLayoutVars>
      </dgm:prSet>
      <dgm:spPr/>
      <dgm:t>
        <a:bodyPr/>
        <a:lstStyle/>
        <a:p>
          <a:endParaRPr lang="en-US"/>
        </a:p>
      </dgm:t>
    </dgm:pt>
  </dgm:ptLst>
  <dgm:cxnLst>
    <dgm:cxn modelId="{D15EA92D-7FED-4693-A395-3ECBCB1B08AC}" type="presOf" srcId="{B939D2D2-6353-4A72-A14A-0488314151B8}" destId="{0E0C1AAB-0C4F-4ABA-A6B1-4F6050A6FA7E}" srcOrd="0" destOrd="0" presId="urn:microsoft.com/office/officeart/2005/8/layout/vList3"/>
    <dgm:cxn modelId="{EFF1662A-77EF-48EB-A7FB-301F31377AAF}" type="presOf" srcId="{395B4841-BC7F-47EC-BEBB-1977DB0F7FF6}" destId="{7972AEE1-4E2D-45B9-9755-8E3BC3EB48F3}" srcOrd="0" destOrd="0" presId="urn:microsoft.com/office/officeart/2005/8/layout/vList3"/>
    <dgm:cxn modelId="{DF318EA6-D5BA-4713-828F-6A8AF9DED58D}" srcId="{4A1724E2-5D09-4F60-B5F1-6AEAEF9FAA5F}" destId="{B939D2D2-6353-4A72-A14A-0488314151B8}" srcOrd="1" destOrd="0" parTransId="{0080511F-9A61-467F-80AE-D1BC30E87427}" sibTransId="{D3CB0DB4-8A9B-459B-B4F4-7CC1BEAC7AAD}"/>
    <dgm:cxn modelId="{5285AD6C-68C5-4BA8-A51F-6363459A05B7}" type="presOf" srcId="{4A1724E2-5D09-4F60-B5F1-6AEAEF9FAA5F}" destId="{C12887C3-ABAA-410E-B3F7-B4AF624EE173}" srcOrd="0" destOrd="0" presId="urn:microsoft.com/office/officeart/2005/8/layout/vList3"/>
    <dgm:cxn modelId="{46764B30-0DA7-4559-BF37-4E135F66B535}" type="presOf" srcId="{AF1F47EC-AE1C-4AE1-82CD-DB3FB06816BD}" destId="{1F752615-6781-44D3-8CC7-084F7E820C14}" srcOrd="0" destOrd="0" presId="urn:microsoft.com/office/officeart/2005/8/layout/vList3"/>
    <dgm:cxn modelId="{CAF7741B-5210-4CED-BBC4-C45DA71DC223}" srcId="{4A1724E2-5D09-4F60-B5F1-6AEAEF9FAA5F}" destId="{97DA3E55-14F7-444F-B5C0-28F4407B34B2}" srcOrd="2" destOrd="0" parTransId="{576B3F52-EA43-446A-87B0-C319D1BE29DC}" sibTransId="{5E1A2CEE-A211-4705-A084-3A3E775DC374}"/>
    <dgm:cxn modelId="{45EEB4F6-217F-4093-B1E3-7B48581F7F3E}" srcId="{4A1724E2-5D09-4F60-B5F1-6AEAEF9FAA5F}" destId="{EC5F878B-5A40-4BD7-81A3-DA0E4E67B183}" srcOrd="3" destOrd="0" parTransId="{D80614A0-4601-4E4C-96EF-D3F484040336}" sibTransId="{5AFDAFB4-5490-4FFA-B3DC-88A0BD989ACD}"/>
    <dgm:cxn modelId="{EF987C4E-6A12-4FBE-815F-9E844F853CFB}" type="presOf" srcId="{EC5F878B-5A40-4BD7-81A3-DA0E4E67B183}" destId="{76BEEB03-8FD3-4B04-8831-E145BA9E00F7}" srcOrd="0" destOrd="0" presId="urn:microsoft.com/office/officeart/2005/8/layout/vList3"/>
    <dgm:cxn modelId="{6395787E-596C-46F5-9678-33B5E2C1ADC4}" srcId="{4A1724E2-5D09-4F60-B5F1-6AEAEF9FAA5F}" destId="{AF1F47EC-AE1C-4AE1-82CD-DB3FB06816BD}" srcOrd="4" destOrd="0" parTransId="{1D82B3FD-DB5F-4AFA-A503-300925280DE9}" sibTransId="{9E5C606E-C211-4EE3-8ADE-6DBC541F54AD}"/>
    <dgm:cxn modelId="{C15EE59E-2DCB-412D-B294-79F31A098E70}" srcId="{4A1724E2-5D09-4F60-B5F1-6AEAEF9FAA5F}" destId="{395B4841-BC7F-47EC-BEBB-1977DB0F7FF6}" srcOrd="0" destOrd="0" parTransId="{75D5BA30-D1B4-40E8-819E-987D2E782097}" sibTransId="{DCBE4933-6240-4466-898D-0911645F9CD1}"/>
    <dgm:cxn modelId="{7B7343B6-4F0C-46FD-B5DA-A68BC64BCFB4}" type="presOf" srcId="{97DA3E55-14F7-444F-B5C0-28F4407B34B2}" destId="{85145AE2-A47A-4EAE-92A5-CF459E8AA3A7}" srcOrd="0" destOrd="0" presId="urn:microsoft.com/office/officeart/2005/8/layout/vList3"/>
    <dgm:cxn modelId="{C141B5B0-4BD9-4BEB-8D89-1C5C7079CDAD}" type="presParOf" srcId="{C12887C3-ABAA-410E-B3F7-B4AF624EE173}" destId="{50BF176D-5CFE-49CC-AFF6-4EB1D032EF3C}" srcOrd="0" destOrd="0" presId="urn:microsoft.com/office/officeart/2005/8/layout/vList3"/>
    <dgm:cxn modelId="{7DC0632A-5B34-479C-865A-53613C9164BA}" type="presParOf" srcId="{50BF176D-5CFE-49CC-AFF6-4EB1D032EF3C}" destId="{FBD2C00C-775A-4936-B9F8-596BB415BD96}" srcOrd="0" destOrd="0" presId="urn:microsoft.com/office/officeart/2005/8/layout/vList3"/>
    <dgm:cxn modelId="{EB51AC43-2647-4276-822E-463D6F264399}" type="presParOf" srcId="{50BF176D-5CFE-49CC-AFF6-4EB1D032EF3C}" destId="{7972AEE1-4E2D-45B9-9755-8E3BC3EB48F3}" srcOrd="1" destOrd="0" presId="urn:microsoft.com/office/officeart/2005/8/layout/vList3"/>
    <dgm:cxn modelId="{CD0E6AB7-28FA-426A-903D-92EB37EC5B97}" type="presParOf" srcId="{C12887C3-ABAA-410E-B3F7-B4AF624EE173}" destId="{638941EA-281D-423A-9A4E-12A8A1E9C09E}" srcOrd="1" destOrd="0" presId="urn:microsoft.com/office/officeart/2005/8/layout/vList3"/>
    <dgm:cxn modelId="{62B44F69-67AB-4874-962D-792A36E300C5}" type="presParOf" srcId="{C12887C3-ABAA-410E-B3F7-B4AF624EE173}" destId="{D66BC60A-5F10-46E3-BE67-91C8AD0EC944}" srcOrd="2" destOrd="0" presId="urn:microsoft.com/office/officeart/2005/8/layout/vList3"/>
    <dgm:cxn modelId="{CC1F52CE-E03A-43CD-990D-98558B1C3B14}" type="presParOf" srcId="{D66BC60A-5F10-46E3-BE67-91C8AD0EC944}" destId="{1D827214-8D21-4653-ADC0-97839F77F94B}" srcOrd="0" destOrd="0" presId="urn:microsoft.com/office/officeart/2005/8/layout/vList3"/>
    <dgm:cxn modelId="{7572F700-E496-45FC-A20F-60D488E1A90D}" type="presParOf" srcId="{D66BC60A-5F10-46E3-BE67-91C8AD0EC944}" destId="{0E0C1AAB-0C4F-4ABA-A6B1-4F6050A6FA7E}" srcOrd="1" destOrd="0" presId="urn:microsoft.com/office/officeart/2005/8/layout/vList3"/>
    <dgm:cxn modelId="{C22C979C-C03B-4DDF-A6DC-DA794892D4BD}" type="presParOf" srcId="{C12887C3-ABAA-410E-B3F7-B4AF624EE173}" destId="{83B0963D-A187-40E7-88F1-EFCA0DE7A361}" srcOrd="3" destOrd="0" presId="urn:microsoft.com/office/officeart/2005/8/layout/vList3"/>
    <dgm:cxn modelId="{92A9F482-16E8-4200-B7F0-2BE4B7AA8BAB}" type="presParOf" srcId="{C12887C3-ABAA-410E-B3F7-B4AF624EE173}" destId="{03B25D4E-61AF-485A-9605-4EC607B1D1CE}" srcOrd="4" destOrd="0" presId="urn:microsoft.com/office/officeart/2005/8/layout/vList3"/>
    <dgm:cxn modelId="{FC2022FA-2FFF-4408-85B0-9F10DD415AF6}" type="presParOf" srcId="{03B25D4E-61AF-485A-9605-4EC607B1D1CE}" destId="{2B651917-935B-4F27-A3CB-18C64BDF29E0}" srcOrd="0" destOrd="0" presId="urn:microsoft.com/office/officeart/2005/8/layout/vList3"/>
    <dgm:cxn modelId="{9B13ACE2-C1B4-43C4-9BDE-466DF07B4B05}" type="presParOf" srcId="{03B25D4E-61AF-485A-9605-4EC607B1D1CE}" destId="{85145AE2-A47A-4EAE-92A5-CF459E8AA3A7}" srcOrd="1" destOrd="0" presId="urn:microsoft.com/office/officeart/2005/8/layout/vList3"/>
    <dgm:cxn modelId="{156569C3-873D-4ED9-A292-4D37FDF9D9A3}" type="presParOf" srcId="{C12887C3-ABAA-410E-B3F7-B4AF624EE173}" destId="{4C138FEC-D169-4FCC-9A8D-EDFA0AFD1384}" srcOrd="5" destOrd="0" presId="urn:microsoft.com/office/officeart/2005/8/layout/vList3"/>
    <dgm:cxn modelId="{A5A34C3E-703C-49B6-AECF-594FAB8A30EB}" type="presParOf" srcId="{C12887C3-ABAA-410E-B3F7-B4AF624EE173}" destId="{FCDE7D6B-F13A-4351-95B6-23A2DBF67DA6}" srcOrd="6" destOrd="0" presId="urn:microsoft.com/office/officeart/2005/8/layout/vList3"/>
    <dgm:cxn modelId="{B97157EB-C0E6-46DE-95E3-8F42EE3D9D4D}" type="presParOf" srcId="{FCDE7D6B-F13A-4351-95B6-23A2DBF67DA6}" destId="{E629ACF6-C163-476A-A511-643044D7533E}" srcOrd="0" destOrd="0" presId="urn:microsoft.com/office/officeart/2005/8/layout/vList3"/>
    <dgm:cxn modelId="{AEDC6F63-3BFA-479F-AC2A-731610EB9B2E}" type="presParOf" srcId="{FCDE7D6B-F13A-4351-95B6-23A2DBF67DA6}" destId="{76BEEB03-8FD3-4B04-8831-E145BA9E00F7}" srcOrd="1" destOrd="0" presId="urn:microsoft.com/office/officeart/2005/8/layout/vList3"/>
    <dgm:cxn modelId="{F663FAB4-0D4C-45E0-B993-7C74F375ABBF}" type="presParOf" srcId="{C12887C3-ABAA-410E-B3F7-B4AF624EE173}" destId="{FC18AD67-1EEA-456A-A839-8514328C56E5}" srcOrd="7" destOrd="0" presId="urn:microsoft.com/office/officeart/2005/8/layout/vList3"/>
    <dgm:cxn modelId="{40FC34F2-606D-456C-AE7A-99D4EB72B076}" type="presParOf" srcId="{C12887C3-ABAA-410E-B3F7-B4AF624EE173}" destId="{0768D8BE-5D86-4BA1-AC9C-EA1127B018D6}" srcOrd="8" destOrd="0" presId="urn:microsoft.com/office/officeart/2005/8/layout/vList3"/>
    <dgm:cxn modelId="{82967E6B-0BEB-42BE-84A4-FD02A7860A21}" type="presParOf" srcId="{0768D8BE-5D86-4BA1-AC9C-EA1127B018D6}" destId="{3986F73E-895A-414E-A4D0-C48F969854A2}" srcOrd="0" destOrd="0" presId="urn:microsoft.com/office/officeart/2005/8/layout/vList3"/>
    <dgm:cxn modelId="{F5B576E6-E713-45DF-9B87-5AC21F404934}" type="presParOf" srcId="{0768D8BE-5D86-4BA1-AC9C-EA1127B018D6}" destId="{1F752615-6781-44D3-8CC7-084F7E820C1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F2DD46-F55D-4598-90C9-E3A611BB4364}"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80B18A97-9A2F-4105-99ED-BD05CBA2B83E}">
      <dgm:prSet phldrT="[Text]" custT="1"/>
      <dgm:spPr>
        <a:solidFill>
          <a:srgbClr val="5E8AB4"/>
        </a:solidFill>
      </dgm:spPr>
      <dgm:t>
        <a:bodyPr/>
        <a:lstStyle/>
        <a:p>
          <a:r>
            <a:rPr lang="en-US" sz="4000" dirty="0" smtClean="0">
              <a:latin typeface="Cambria" panose="02040503050406030204" pitchFamily="18" charset="0"/>
              <a:ea typeface="Cambria" panose="02040503050406030204" pitchFamily="18" charset="0"/>
            </a:rPr>
            <a:t>Supervisors’ Retreat</a:t>
          </a:r>
          <a:endParaRPr lang="en-US" sz="4000" dirty="0">
            <a:latin typeface="Cambria" panose="02040503050406030204" pitchFamily="18" charset="0"/>
            <a:ea typeface="Cambria" panose="02040503050406030204" pitchFamily="18" charset="0"/>
          </a:endParaRPr>
        </a:p>
      </dgm:t>
    </dgm:pt>
    <dgm:pt modelId="{314554FF-267F-450F-8755-34A8AFDB35DF}" type="parTrans" cxnId="{3A364DE5-0685-4882-9E1B-9BAA1E36BC62}">
      <dgm:prSet/>
      <dgm:spPr/>
      <dgm:t>
        <a:bodyPr/>
        <a:lstStyle/>
        <a:p>
          <a:endParaRPr lang="en-US"/>
        </a:p>
      </dgm:t>
    </dgm:pt>
    <dgm:pt modelId="{6ADAD2A7-6DB8-4761-81BA-C89D39C8A9FB}" type="sibTrans" cxnId="{3A364DE5-0685-4882-9E1B-9BAA1E36BC62}">
      <dgm:prSet/>
      <dgm:spPr/>
      <dgm:t>
        <a:bodyPr/>
        <a:lstStyle/>
        <a:p>
          <a:endParaRPr lang="en-US"/>
        </a:p>
      </dgm:t>
    </dgm:pt>
    <dgm:pt modelId="{5689CE20-099E-4549-85B8-F2F99548F78D}">
      <dgm:prSet phldrT="[Text]"/>
      <dgm:spPr/>
      <dgm:t>
        <a:bodyPr/>
        <a:lstStyle/>
        <a:p>
          <a:endParaRPr lang="en-US" dirty="0"/>
        </a:p>
      </dgm:t>
    </dgm:pt>
    <dgm:pt modelId="{9ADBA635-1ADC-49A9-8C79-E22FDA2DB3CC}" type="parTrans" cxnId="{872B4E0B-9FB1-4118-A99C-216BB9304984}">
      <dgm:prSet/>
      <dgm:spPr/>
      <dgm:t>
        <a:bodyPr/>
        <a:lstStyle/>
        <a:p>
          <a:endParaRPr lang="en-US"/>
        </a:p>
      </dgm:t>
    </dgm:pt>
    <dgm:pt modelId="{AA049E9C-941C-4DE0-AF3F-E09D89768CE7}" type="sibTrans" cxnId="{872B4E0B-9FB1-4118-A99C-216BB9304984}">
      <dgm:prSet/>
      <dgm:spPr/>
      <dgm:t>
        <a:bodyPr/>
        <a:lstStyle/>
        <a:p>
          <a:endParaRPr lang="en-US"/>
        </a:p>
      </dgm:t>
    </dgm:pt>
    <dgm:pt modelId="{5BEAFAC0-2168-4D9C-BC40-1D6F510F23B9}">
      <dgm:prSet phldrT="[Text]" custT="1"/>
      <dgm:spPr>
        <a:solidFill>
          <a:srgbClr val="5E8AB4"/>
        </a:solidFill>
      </dgm:spPr>
      <dgm:t>
        <a:bodyPr/>
        <a:lstStyle/>
        <a:p>
          <a:r>
            <a:rPr lang="en-US" sz="4000" dirty="0" smtClean="0">
              <a:latin typeface="Cambria" panose="02040503050406030204" pitchFamily="18" charset="0"/>
              <a:ea typeface="Cambria" panose="02040503050406030204" pitchFamily="18" charset="0"/>
            </a:rPr>
            <a:t>StrengthsFinder</a:t>
          </a:r>
          <a:endParaRPr lang="en-US" sz="4000" dirty="0">
            <a:latin typeface="Cambria" panose="02040503050406030204" pitchFamily="18" charset="0"/>
            <a:ea typeface="Cambria" panose="02040503050406030204" pitchFamily="18" charset="0"/>
          </a:endParaRPr>
        </a:p>
      </dgm:t>
    </dgm:pt>
    <dgm:pt modelId="{D55A77BC-4A8B-4919-9AD9-342EBDF5CD73}" type="parTrans" cxnId="{737BD6C8-B4E7-4364-AD41-30C93876775C}">
      <dgm:prSet/>
      <dgm:spPr/>
      <dgm:t>
        <a:bodyPr/>
        <a:lstStyle/>
        <a:p>
          <a:endParaRPr lang="en-US"/>
        </a:p>
      </dgm:t>
    </dgm:pt>
    <dgm:pt modelId="{F13C73DE-6D00-4AB1-B5FB-1EB35BAF6DD3}" type="sibTrans" cxnId="{737BD6C8-B4E7-4364-AD41-30C93876775C}">
      <dgm:prSet/>
      <dgm:spPr/>
      <dgm:t>
        <a:bodyPr/>
        <a:lstStyle/>
        <a:p>
          <a:endParaRPr lang="en-US"/>
        </a:p>
      </dgm:t>
    </dgm:pt>
    <dgm:pt modelId="{6EAFBBF1-7ADE-4F59-B642-E5017D8EFEA0}">
      <dgm:prSet phldrT="[Text]"/>
      <dgm:spPr/>
      <dgm:t>
        <a:bodyPr/>
        <a:lstStyle/>
        <a:p>
          <a:r>
            <a:rPr lang="en-US" dirty="0" smtClean="0"/>
            <a:t> </a:t>
          </a:r>
          <a:endParaRPr lang="en-US" dirty="0"/>
        </a:p>
      </dgm:t>
    </dgm:pt>
    <dgm:pt modelId="{7E99A6A1-2320-46F9-8B97-0FFAC1DAA545}" type="sibTrans" cxnId="{E4DB7770-29A3-4EF6-8547-D49630573FD0}">
      <dgm:prSet/>
      <dgm:spPr/>
      <dgm:t>
        <a:bodyPr/>
        <a:lstStyle/>
        <a:p>
          <a:endParaRPr lang="en-US"/>
        </a:p>
      </dgm:t>
    </dgm:pt>
    <dgm:pt modelId="{400EC0CB-A9B9-465A-81CB-47E25C012CD3}" type="parTrans" cxnId="{E4DB7770-29A3-4EF6-8547-D49630573FD0}">
      <dgm:prSet/>
      <dgm:spPr/>
      <dgm:t>
        <a:bodyPr/>
        <a:lstStyle/>
        <a:p>
          <a:endParaRPr lang="en-US"/>
        </a:p>
      </dgm:t>
    </dgm:pt>
    <dgm:pt modelId="{7E86CDB8-29C3-4655-AF7B-C7AB432A5236}" type="pres">
      <dgm:prSet presAssocID="{CEF2DD46-F55D-4598-90C9-E3A611BB4364}" presName="Name0" presStyleCnt="0">
        <dgm:presLayoutVars>
          <dgm:dir/>
          <dgm:animLvl val="lvl"/>
          <dgm:resizeHandles val="exact"/>
        </dgm:presLayoutVars>
      </dgm:prSet>
      <dgm:spPr/>
      <dgm:t>
        <a:bodyPr/>
        <a:lstStyle/>
        <a:p>
          <a:endParaRPr lang="en-US"/>
        </a:p>
      </dgm:t>
    </dgm:pt>
    <dgm:pt modelId="{2FB10D27-50E0-470A-86A8-D3B3E37D8612}" type="pres">
      <dgm:prSet presAssocID="{6EAFBBF1-7ADE-4F59-B642-E5017D8EFEA0}" presName="linNode" presStyleCnt="0"/>
      <dgm:spPr/>
    </dgm:pt>
    <dgm:pt modelId="{F0BD4BD1-3C65-4B6F-90FE-7C3C1C1E926B}" type="pres">
      <dgm:prSet presAssocID="{6EAFBBF1-7ADE-4F59-B642-E5017D8EFEA0}" presName="parTx" presStyleLbl="revTx" presStyleIdx="0" presStyleCnt="2">
        <dgm:presLayoutVars>
          <dgm:chMax val="1"/>
          <dgm:bulletEnabled val="1"/>
        </dgm:presLayoutVars>
      </dgm:prSet>
      <dgm:spPr/>
      <dgm:t>
        <a:bodyPr/>
        <a:lstStyle/>
        <a:p>
          <a:endParaRPr lang="en-US"/>
        </a:p>
      </dgm:t>
    </dgm:pt>
    <dgm:pt modelId="{54A9B3C1-755A-48CD-B618-06EC96D20585}" type="pres">
      <dgm:prSet presAssocID="{6EAFBBF1-7ADE-4F59-B642-E5017D8EFEA0}" presName="bracket" presStyleLbl="parChTrans1D1" presStyleIdx="0" presStyleCnt="2" custLinFactX="-284624" custLinFactNeighborX="-300000" custLinFactNeighborY="-1068"/>
      <dgm:spPr/>
    </dgm:pt>
    <dgm:pt modelId="{5DA0F897-391E-4A6E-A7F4-AD207E56F40C}" type="pres">
      <dgm:prSet presAssocID="{6EAFBBF1-7ADE-4F59-B642-E5017D8EFEA0}" presName="spH" presStyleCnt="0"/>
      <dgm:spPr/>
    </dgm:pt>
    <dgm:pt modelId="{5D00B6F2-CC5C-43FB-A7B8-E4A5298389A3}" type="pres">
      <dgm:prSet presAssocID="{6EAFBBF1-7ADE-4F59-B642-E5017D8EFEA0}" presName="desTx" presStyleLbl="node1" presStyleIdx="0" presStyleCnt="2" custLinFactX="-20200" custLinFactNeighborX="-100000">
        <dgm:presLayoutVars>
          <dgm:bulletEnabled val="1"/>
        </dgm:presLayoutVars>
      </dgm:prSet>
      <dgm:spPr/>
      <dgm:t>
        <a:bodyPr/>
        <a:lstStyle/>
        <a:p>
          <a:endParaRPr lang="en-US"/>
        </a:p>
      </dgm:t>
    </dgm:pt>
    <dgm:pt modelId="{2898C036-8CE3-4D2E-A2F1-137148B24DC2}" type="pres">
      <dgm:prSet presAssocID="{7E99A6A1-2320-46F9-8B97-0FFAC1DAA545}" presName="spV" presStyleCnt="0"/>
      <dgm:spPr/>
    </dgm:pt>
    <dgm:pt modelId="{E25ED5FD-11BE-49B3-B460-8D57837BA35C}" type="pres">
      <dgm:prSet presAssocID="{5689CE20-099E-4549-85B8-F2F99548F78D}" presName="linNode" presStyleCnt="0"/>
      <dgm:spPr/>
    </dgm:pt>
    <dgm:pt modelId="{1A23AB7C-6463-4459-BAA0-9145A5B82C04}" type="pres">
      <dgm:prSet presAssocID="{5689CE20-099E-4549-85B8-F2F99548F78D}" presName="parTx" presStyleLbl="revTx" presStyleIdx="1" presStyleCnt="2">
        <dgm:presLayoutVars>
          <dgm:chMax val="1"/>
          <dgm:bulletEnabled val="1"/>
        </dgm:presLayoutVars>
      </dgm:prSet>
      <dgm:spPr/>
      <dgm:t>
        <a:bodyPr/>
        <a:lstStyle/>
        <a:p>
          <a:endParaRPr lang="en-US"/>
        </a:p>
      </dgm:t>
    </dgm:pt>
    <dgm:pt modelId="{BECF6282-10D8-4B21-8AD0-5584F1BC83FC}" type="pres">
      <dgm:prSet presAssocID="{5689CE20-099E-4549-85B8-F2F99548F78D}" presName="bracket" presStyleLbl="parChTrans1D1" presStyleIdx="1" presStyleCnt="2" custLinFactX="-282312" custLinFactNeighborX="-300000" custLinFactNeighborY="-6196"/>
      <dgm:spPr/>
    </dgm:pt>
    <dgm:pt modelId="{F3D7CA7E-FECB-4827-B32E-B167AD069907}" type="pres">
      <dgm:prSet presAssocID="{5689CE20-099E-4549-85B8-F2F99548F78D}" presName="spH" presStyleCnt="0"/>
      <dgm:spPr/>
    </dgm:pt>
    <dgm:pt modelId="{ABE8ECF6-9901-4ED2-9DA8-E38C2BD481DD}" type="pres">
      <dgm:prSet presAssocID="{5689CE20-099E-4549-85B8-F2F99548F78D}" presName="desTx" presStyleLbl="node1" presStyleIdx="1" presStyleCnt="2" custLinFactX="-20200" custLinFactNeighborX="-100000" custLinFactNeighborY="-3541">
        <dgm:presLayoutVars>
          <dgm:bulletEnabled val="1"/>
        </dgm:presLayoutVars>
      </dgm:prSet>
      <dgm:spPr/>
      <dgm:t>
        <a:bodyPr/>
        <a:lstStyle/>
        <a:p>
          <a:endParaRPr lang="en-US"/>
        </a:p>
      </dgm:t>
    </dgm:pt>
  </dgm:ptLst>
  <dgm:cxnLst>
    <dgm:cxn modelId="{A5344E6B-A4E2-4598-8015-B6DF4A7C6167}" type="presOf" srcId="{5689CE20-099E-4549-85B8-F2F99548F78D}" destId="{1A23AB7C-6463-4459-BAA0-9145A5B82C04}" srcOrd="0" destOrd="0" presId="urn:diagrams.loki3.com/BracketList"/>
    <dgm:cxn modelId="{E4DB7770-29A3-4EF6-8547-D49630573FD0}" srcId="{CEF2DD46-F55D-4598-90C9-E3A611BB4364}" destId="{6EAFBBF1-7ADE-4F59-B642-E5017D8EFEA0}" srcOrd="0" destOrd="0" parTransId="{400EC0CB-A9B9-465A-81CB-47E25C012CD3}" sibTransId="{7E99A6A1-2320-46F9-8B97-0FFAC1DAA545}"/>
    <dgm:cxn modelId="{A1B46FC9-5EAB-422D-8560-C612B3C58404}" type="presOf" srcId="{CEF2DD46-F55D-4598-90C9-E3A611BB4364}" destId="{7E86CDB8-29C3-4655-AF7B-C7AB432A5236}" srcOrd="0" destOrd="0" presId="urn:diagrams.loki3.com/BracketList"/>
    <dgm:cxn modelId="{7F9679CE-92F4-46A7-88B5-5082F0274AB8}" type="presOf" srcId="{5BEAFAC0-2168-4D9C-BC40-1D6F510F23B9}" destId="{ABE8ECF6-9901-4ED2-9DA8-E38C2BD481DD}" srcOrd="0" destOrd="0" presId="urn:diagrams.loki3.com/BracketList"/>
    <dgm:cxn modelId="{6CE9E772-9D4A-42BC-86CE-241F22DD375B}" type="presOf" srcId="{6EAFBBF1-7ADE-4F59-B642-E5017D8EFEA0}" destId="{F0BD4BD1-3C65-4B6F-90FE-7C3C1C1E926B}" srcOrd="0" destOrd="0" presId="urn:diagrams.loki3.com/BracketList"/>
    <dgm:cxn modelId="{872B4E0B-9FB1-4118-A99C-216BB9304984}" srcId="{CEF2DD46-F55D-4598-90C9-E3A611BB4364}" destId="{5689CE20-099E-4549-85B8-F2F99548F78D}" srcOrd="1" destOrd="0" parTransId="{9ADBA635-1ADC-49A9-8C79-E22FDA2DB3CC}" sibTransId="{AA049E9C-941C-4DE0-AF3F-E09D89768CE7}"/>
    <dgm:cxn modelId="{737BD6C8-B4E7-4364-AD41-30C93876775C}" srcId="{5689CE20-099E-4549-85B8-F2F99548F78D}" destId="{5BEAFAC0-2168-4D9C-BC40-1D6F510F23B9}" srcOrd="0" destOrd="0" parTransId="{D55A77BC-4A8B-4919-9AD9-342EBDF5CD73}" sibTransId="{F13C73DE-6D00-4AB1-B5FB-1EB35BAF6DD3}"/>
    <dgm:cxn modelId="{AA698CBB-E852-45D1-B4CD-6BB725DF00F3}" type="presOf" srcId="{80B18A97-9A2F-4105-99ED-BD05CBA2B83E}" destId="{5D00B6F2-CC5C-43FB-A7B8-E4A5298389A3}" srcOrd="0" destOrd="0" presId="urn:diagrams.loki3.com/BracketList"/>
    <dgm:cxn modelId="{3A364DE5-0685-4882-9E1B-9BAA1E36BC62}" srcId="{6EAFBBF1-7ADE-4F59-B642-E5017D8EFEA0}" destId="{80B18A97-9A2F-4105-99ED-BD05CBA2B83E}" srcOrd="0" destOrd="0" parTransId="{314554FF-267F-450F-8755-34A8AFDB35DF}" sibTransId="{6ADAD2A7-6DB8-4761-81BA-C89D39C8A9FB}"/>
    <dgm:cxn modelId="{4B574E71-0469-414C-AE95-88F0C520BE51}" type="presParOf" srcId="{7E86CDB8-29C3-4655-AF7B-C7AB432A5236}" destId="{2FB10D27-50E0-470A-86A8-D3B3E37D8612}" srcOrd="0" destOrd="0" presId="urn:diagrams.loki3.com/BracketList"/>
    <dgm:cxn modelId="{62D72D70-2CA1-44FE-9256-16D21883DC92}" type="presParOf" srcId="{2FB10D27-50E0-470A-86A8-D3B3E37D8612}" destId="{F0BD4BD1-3C65-4B6F-90FE-7C3C1C1E926B}" srcOrd="0" destOrd="0" presId="urn:diagrams.loki3.com/BracketList"/>
    <dgm:cxn modelId="{B6F5E326-5145-4532-8412-54AEDBB0D0E4}" type="presParOf" srcId="{2FB10D27-50E0-470A-86A8-D3B3E37D8612}" destId="{54A9B3C1-755A-48CD-B618-06EC96D20585}" srcOrd="1" destOrd="0" presId="urn:diagrams.loki3.com/BracketList"/>
    <dgm:cxn modelId="{D1172516-A877-4075-A5A1-ADFE63C6720F}" type="presParOf" srcId="{2FB10D27-50E0-470A-86A8-D3B3E37D8612}" destId="{5DA0F897-391E-4A6E-A7F4-AD207E56F40C}" srcOrd="2" destOrd="0" presId="urn:diagrams.loki3.com/BracketList"/>
    <dgm:cxn modelId="{D8CF4948-F427-49D8-A80B-99B55465D53A}" type="presParOf" srcId="{2FB10D27-50E0-470A-86A8-D3B3E37D8612}" destId="{5D00B6F2-CC5C-43FB-A7B8-E4A5298389A3}" srcOrd="3" destOrd="0" presId="urn:diagrams.loki3.com/BracketList"/>
    <dgm:cxn modelId="{B2B98D03-151B-441A-8089-60D44DFF0F27}" type="presParOf" srcId="{7E86CDB8-29C3-4655-AF7B-C7AB432A5236}" destId="{2898C036-8CE3-4D2E-A2F1-137148B24DC2}" srcOrd="1" destOrd="0" presId="urn:diagrams.loki3.com/BracketList"/>
    <dgm:cxn modelId="{2DBE7A33-89FB-4FDE-933B-248BBAD69DBD}" type="presParOf" srcId="{7E86CDB8-29C3-4655-AF7B-C7AB432A5236}" destId="{E25ED5FD-11BE-49B3-B460-8D57837BA35C}" srcOrd="2" destOrd="0" presId="urn:diagrams.loki3.com/BracketList"/>
    <dgm:cxn modelId="{8E20C656-C380-425E-B71C-96A32100E1D3}" type="presParOf" srcId="{E25ED5FD-11BE-49B3-B460-8D57837BA35C}" destId="{1A23AB7C-6463-4459-BAA0-9145A5B82C04}" srcOrd="0" destOrd="0" presId="urn:diagrams.loki3.com/BracketList"/>
    <dgm:cxn modelId="{8CBC8A87-172B-4927-BBF7-33F59B6E21C7}" type="presParOf" srcId="{E25ED5FD-11BE-49B3-B460-8D57837BA35C}" destId="{BECF6282-10D8-4B21-8AD0-5584F1BC83FC}" srcOrd="1" destOrd="0" presId="urn:diagrams.loki3.com/BracketList"/>
    <dgm:cxn modelId="{C9A11539-30F7-400F-A374-0B61BB81C94A}" type="presParOf" srcId="{E25ED5FD-11BE-49B3-B460-8D57837BA35C}" destId="{F3D7CA7E-FECB-4827-B32E-B167AD069907}" srcOrd="2" destOrd="0" presId="urn:diagrams.loki3.com/BracketList"/>
    <dgm:cxn modelId="{8BBB8E9F-6ADF-4863-8803-CCBD98977CF2}" type="presParOf" srcId="{E25ED5FD-11BE-49B3-B460-8D57837BA35C}" destId="{ABE8ECF6-9901-4ED2-9DA8-E38C2BD481DD}"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814C69-059E-418B-A9CE-775311591FAE}"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DEB3A69D-7FE2-4AAF-AC76-44778EA60684}">
      <dgm:prSet phldrT="[Text]" custT="1"/>
      <dgm:spPr>
        <a:solidFill>
          <a:srgbClr val="5E8AB4"/>
        </a:solidFill>
      </dgm:spPr>
      <dgm:t>
        <a:bodyPr/>
        <a:lstStyle/>
        <a:p>
          <a:r>
            <a:rPr lang="en-US" sz="3500" dirty="0">
              <a:latin typeface="Cambria" panose="02040503050406030204" pitchFamily="18" charset="0"/>
              <a:ea typeface="Cambria" panose="02040503050406030204" pitchFamily="18" charset="0"/>
            </a:rPr>
            <a:t>Citizen Advisory Committee</a:t>
          </a:r>
        </a:p>
      </dgm:t>
    </dgm:pt>
    <dgm:pt modelId="{F7734930-04F1-45DD-A1E5-1E3B3B4AA2B8}" type="parTrans" cxnId="{D7885B83-928D-4AAA-BAFF-CBE47A6132C1}">
      <dgm:prSet/>
      <dgm:spPr/>
      <dgm:t>
        <a:bodyPr/>
        <a:lstStyle/>
        <a:p>
          <a:endParaRPr lang="en-US"/>
        </a:p>
      </dgm:t>
    </dgm:pt>
    <dgm:pt modelId="{0F8A5E18-62F5-4A27-BFEF-ECECD0716576}" type="sibTrans" cxnId="{D7885B83-928D-4AAA-BAFF-CBE47A6132C1}">
      <dgm:prSet/>
      <dgm:spPr/>
      <dgm:t>
        <a:bodyPr/>
        <a:lstStyle/>
        <a:p>
          <a:endParaRPr lang="en-US"/>
        </a:p>
      </dgm:t>
    </dgm:pt>
    <dgm:pt modelId="{4A4C19FA-9643-48DD-BDF0-752FA4E1B118}">
      <dgm:prSet phldrT="[Text]" custT="1"/>
      <dgm:spPr>
        <a:solidFill>
          <a:srgbClr val="5E8AB4"/>
        </a:solidFill>
      </dgm:spPr>
      <dgm:t>
        <a:bodyPr/>
        <a:lstStyle/>
        <a:p>
          <a:r>
            <a:rPr lang="en-US" sz="3500" i="0" dirty="0">
              <a:latin typeface="Cambria" panose="02040503050406030204" pitchFamily="18" charset="0"/>
              <a:ea typeface="Cambria" panose="02040503050406030204" pitchFamily="18" charset="0"/>
            </a:rPr>
            <a:t>Provide Support for Special Events</a:t>
          </a:r>
        </a:p>
      </dgm:t>
    </dgm:pt>
    <dgm:pt modelId="{09BB4F31-01CA-46C2-8E92-3DDB6608A1CA}" type="parTrans" cxnId="{5D60A3B3-8CEF-4BA5-8777-3DA55A5B82DD}">
      <dgm:prSet/>
      <dgm:spPr>
        <a:ln w="28575">
          <a:solidFill>
            <a:srgbClr val="F1B434"/>
          </a:solidFill>
        </a:ln>
      </dgm:spPr>
      <dgm:t>
        <a:bodyPr/>
        <a:lstStyle/>
        <a:p>
          <a:endParaRPr lang="en-US"/>
        </a:p>
      </dgm:t>
    </dgm:pt>
    <dgm:pt modelId="{C1B1CAD3-B615-425B-B5B0-A2EB573EB3AD}" type="sibTrans" cxnId="{5D60A3B3-8CEF-4BA5-8777-3DA55A5B82DD}">
      <dgm:prSet/>
      <dgm:spPr/>
      <dgm:t>
        <a:bodyPr/>
        <a:lstStyle/>
        <a:p>
          <a:endParaRPr lang="en-US"/>
        </a:p>
      </dgm:t>
    </dgm:pt>
    <dgm:pt modelId="{94D7A90C-DD12-4EDD-89A5-BED455376ABD}">
      <dgm:prSet phldrT="[Text]" custT="1"/>
      <dgm:spPr>
        <a:solidFill>
          <a:srgbClr val="5E8AB4"/>
        </a:solidFill>
      </dgm:spPr>
      <dgm:t>
        <a:bodyPr/>
        <a:lstStyle/>
        <a:p>
          <a:r>
            <a:rPr lang="en-US" sz="3500" dirty="0">
              <a:latin typeface="Cambria" panose="02040503050406030204" pitchFamily="18" charset="0"/>
              <a:ea typeface="Cambria" panose="02040503050406030204" pitchFamily="18" charset="0"/>
            </a:rPr>
            <a:t>Provide Input on Training</a:t>
          </a:r>
        </a:p>
      </dgm:t>
    </dgm:pt>
    <dgm:pt modelId="{4B8037AE-F26F-40B7-BF10-891B05F9849A}" type="parTrans" cxnId="{48E69FC5-E4B0-445B-82CF-7C68F2CA2170}">
      <dgm:prSet/>
      <dgm:spPr>
        <a:ln w="28575">
          <a:solidFill>
            <a:srgbClr val="F1B434"/>
          </a:solidFill>
        </a:ln>
      </dgm:spPr>
      <dgm:t>
        <a:bodyPr/>
        <a:lstStyle/>
        <a:p>
          <a:endParaRPr lang="en-US"/>
        </a:p>
      </dgm:t>
    </dgm:pt>
    <dgm:pt modelId="{46ADBB2F-02F3-4FF9-90CD-35521276A2F7}" type="sibTrans" cxnId="{48E69FC5-E4B0-445B-82CF-7C68F2CA2170}">
      <dgm:prSet/>
      <dgm:spPr/>
      <dgm:t>
        <a:bodyPr/>
        <a:lstStyle/>
        <a:p>
          <a:endParaRPr lang="en-US"/>
        </a:p>
      </dgm:t>
    </dgm:pt>
    <dgm:pt modelId="{278F3DED-D817-44A8-95EE-96BD74A90773}" type="pres">
      <dgm:prSet presAssocID="{9D814C69-059E-418B-A9CE-775311591FAE}" presName="Name0" presStyleCnt="0">
        <dgm:presLayoutVars>
          <dgm:chMax val="1"/>
          <dgm:chPref val="1"/>
          <dgm:dir/>
          <dgm:animOne val="branch"/>
          <dgm:animLvl val="lvl"/>
        </dgm:presLayoutVars>
      </dgm:prSet>
      <dgm:spPr/>
      <dgm:t>
        <a:bodyPr/>
        <a:lstStyle/>
        <a:p>
          <a:endParaRPr lang="en-US"/>
        </a:p>
      </dgm:t>
    </dgm:pt>
    <dgm:pt modelId="{B6145205-E0D3-4B22-99EF-A172A7DC8B28}" type="pres">
      <dgm:prSet presAssocID="{DEB3A69D-7FE2-4AAF-AC76-44778EA60684}" presName="singleCycle" presStyleCnt="0"/>
      <dgm:spPr/>
    </dgm:pt>
    <dgm:pt modelId="{8E07BA39-704E-473A-A16A-F0132781758D}" type="pres">
      <dgm:prSet presAssocID="{DEB3A69D-7FE2-4AAF-AC76-44778EA60684}" presName="singleCenter" presStyleLbl="node1" presStyleIdx="0" presStyleCnt="3" custScaleX="218942" custScaleY="126674" custLinFactNeighborX="526" custLinFactNeighborY="-27519">
        <dgm:presLayoutVars>
          <dgm:chMax val="7"/>
          <dgm:chPref val="7"/>
        </dgm:presLayoutVars>
      </dgm:prSet>
      <dgm:spPr/>
      <dgm:t>
        <a:bodyPr/>
        <a:lstStyle/>
        <a:p>
          <a:endParaRPr lang="en-US"/>
        </a:p>
      </dgm:t>
    </dgm:pt>
    <dgm:pt modelId="{164D596A-5391-492B-BC6D-2236B5422429}" type="pres">
      <dgm:prSet presAssocID="{09BB4F31-01CA-46C2-8E92-3DDB6608A1CA}" presName="Name56" presStyleLbl="parChTrans1D2" presStyleIdx="0" presStyleCnt="2"/>
      <dgm:spPr/>
      <dgm:t>
        <a:bodyPr/>
        <a:lstStyle/>
        <a:p>
          <a:endParaRPr lang="en-US"/>
        </a:p>
      </dgm:t>
    </dgm:pt>
    <dgm:pt modelId="{A60B2B1D-B7E9-4DBA-97B7-68E10954BCAE}" type="pres">
      <dgm:prSet presAssocID="{4A4C19FA-9643-48DD-BDF0-752FA4E1B118}" presName="text0" presStyleLbl="node1" presStyleIdx="1" presStyleCnt="3" custScaleX="200863" custScaleY="167262" custRadScaleRad="120073" custRadScaleInc="137685">
        <dgm:presLayoutVars>
          <dgm:bulletEnabled val="1"/>
        </dgm:presLayoutVars>
      </dgm:prSet>
      <dgm:spPr/>
      <dgm:t>
        <a:bodyPr/>
        <a:lstStyle/>
        <a:p>
          <a:endParaRPr lang="en-US"/>
        </a:p>
      </dgm:t>
    </dgm:pt>
    <dgm:pt modelId="{4AF34004-917D-4CBB-9211-79B0E7A15904}" type="pres">
      <dgm:prSet presAssocID="{4B8037AE-F26F-40B7-BF10-891B05F9849A}" presName="Name56" presStyleLbl="parChTrans1D2" presStyleIdx="1" presStyleCnt="2"/>
      <dgm:spPr/>
      <dgm:t>
        <a:bodyPr/>
        <a:lstStyle/>
        <a:p>
          <a:endParaRPr lang="en-US"/>
        </a:p>
      </dgm:t>
    </dgm:pt>
    <dgm:pt modelId="{6D4127E8-A4E2-4784-BA54-E187AA8B5533}" type="pres">
      <dgm:prSet presAssocID="{94D7A90C-DD12-4EDD-89A5-BED455376ABD}" presName="text0" presStyleLbl="node1" presStyleIdx="2" presStyleCnt="3" custScaleX="199433" custScaleY="176544" custRadScaleRad="118570" custRadScaleInc="62529">
        <dgm:presLayoutVars>
          <dgm:bulletEnabled val="1"/>
        </dgm:presLayoutVars>
      </dgm:prSet>
      <dgm:spPr/>
      <dgm:t>
        <a:bodyPr/>
        <a:lstStyle/>
        <a:p>
          <a:endParaRPr lang="en-US"/>
        </a:p>
      </dgm:t>
    </dgm:pt>
  </dgm:ptLst>
  <dgm:cxnLst>
    <dgm:cxn modelId="{3D53F297-FEEC-4C09-816E-43F75E330DB6}" type="presOf" srcId="{4A4C19FA-9643-48DD-BDF0-752FA4E1B118}" destId="{A60B2B1D-B7E9-4DBA-97B7-68E10954BCAE}" srcOrd="0" destOrd="0" presId="urn:microsoft.com/office/officeart/2008/layout/RadialCluster"/>
    <dgm:cxn modelId="{48E69FC5-E4B0-445B-82CF-7C68F2CA2170}" srcId="{DEB3A69D-7FE2-4AAF-AC76-44778EA60684}" destId="{94D7A90C-DD12-4EDD-89A5-BED455376ABD}" srcOrd="1" destOrd="0" parTransId="{4B8037AE-F26F-40B7-BF10-891B05F9849A}" sibTransId="{46ADBB2F-02F3-4FF9-90CD-35521276A2F7}"/>
    <dgm:cxn modelId="{D7885B83-928D-4AAA-BAFF-CBE47A6132C1}" srcId="{9D814C69-059E-418B-A9CE-775311591FAE}" destId="{DEB3A69D-7FE2-4AAF-AC76-44778EA60684}" srcOrd="0" destOrd="0" parTransId="{F7734930-04F1-45DD-A1E5-1E3B3B4AA2B8}" sibTransId="{0F8A5E18-62F5-4A27-BFEF-ECECD0716576}"/>
    <dgm:cxn modelId="{EC14D22E-678C-49B6-B5B8-72C8A92D8769}" type="presOf" srcId="{DEB3A69D-7FE2-4AAF-AC76-44778EA60684}" destId="{8E07BA39-704E-473A-A16A-F0132781758D}" srcOrd="0" destOrd="0" presId="urn:microsoft.com/office/officeart/2008/layout/RadialCluster"/>
    <dgm:cxn modelId="{B94385CF-D4E0-49E6-968E-BCDC01FE1EEF}" type="presOf" srcId="{4B8037AE-F26F-40B7-BF10-891B05F9849A}" destId="{4AF34004-917D-4CBB-9211-79B0E7A15904}" srcOrd="0" destOrd="0" presId="urn:microsoft.com/office/officeart/2008/layout/RadialCluster"/>
    <dgm:cxn modelId="{2F351A04-719A-4717-A243-8C0462417E00}" type="presOf" srcId="{9D814C69-059E-418B-A9CE-775311591FAE}" destId="{278F3DED-D817-44A8-95EE-96BD74A90773}" srcOrd="0" destOrd="0" presId="urn:microsoft.com/office/officeart/2008/layout/RadialCluster"/>
    <dgm:cxn modelId="{23132D3B-0295-44F3-A50B-0F286E80496E}" type="presOf" srcId="{94D7A90C-DD12-4EDD-89A5-BED455376ABD}" destId="{6D4127E8-A4E2-4784-BA54-E187AA8B5533}" srcOrd="0" destOrd="0" presId="urn:microsoft.com/office/officeart/2008/layout/RadialCluster"/>
    <dgm:cxn modelId="{DECD49F9-8BFC-4D74-8BF0-B0F779803729}" type="presOf" srcId="{09BB4F31-01CA-46C2-8E92-3DDB6608A1CA}" destId="{164D596A-5391-492B-BC6D-2236B5422429}" srcOrd="0" destOrd="0" presId="urn:microsoft.com/office/officeart/2008/layout/RadialCluster"/>
    <dgm:cxn modelId="{5D60A3B3-8CEF-4BA5-8777-3DA55A5B82DD}" srcId="{DEB3A69D-7FE2-4AAF-AC76-44778EA60684}" destId="{4A4C19FA-9643-48DD-BDF0-752FA4E1B118}" srcOrd="0" destOrd="0" parTransId="{09BB4F31-01CA-46C2-8E92-3DDB6608A1CA}" sibTransId="{C1B1CAD3-B615-425B-B5B0-A2EB573EB3AD}"/>
    <dgm:cxn modelId="{216A1032-9249-4B50-8C02-5974AEABED43}" type="presParOf" srcId="{278F3DED-D817-44A8-95EE-96BD74A90773}" destId="{B6145205-E0D3-4B22-99EF-A172A7DC8B28}" srcOrd="0" destOrd="0" presId="urn:microsoft.com/office/officeart/2008/layout/RadialCluster"/>
    <dgm:cxn modelId="{572A5AD5-8346-438F-A362-C9A896E4D62D}" type="presParOf" srcId="{B6145205-E0D3-4B22-99EF-A172A7DC8B28}" destId="{8E07BA39-704E-473A-A16A-F0132781758D}" srcOrd="0" destOrd="0" presId="urn:microsoft.com/office/officeart/2008/layout/RadialCluster"/>
    <dgm:cxn modelId="{4C49848F-918A-47B7-AF02-B8DED0AED3F6}" type="presParOf" srcId="{B6145205-E0D3-4B22-99EF-A172A7DC8B28}" destId="{164D596A-5391-492B-BC6D-2236B5422429}" srcOrd="1" destOrd="0" presId="urn:microsoft.com/office/officeart/2008/layout/RadialCluster"/>
    <dgm:cxn modelId="{BB2FEB3B-DECA-45E8-8A3B-63391870F374}" type="presParOf" srcId="{B6145205-E0D3-4B22-99EF-A172A7DC8B28}" destId="{A60B2B1D-B7E9-4DBA-97B7-68E10954BCAE}" srcOrd="2" destOrd="0" presId="urn:microsoft.com/office/officeart/2008/layout/RadialCluster"/>
    <dgm:cxn modelId="{1A0BE276-57F4-4DA8-A190-4BBF5E858222}" type="presParOf" srcId="{B6145205-E0D3-4B22-99EF-A172A7DC8B28}" destId="{4AF34004-917D-4CBB-9211-79B0E7A15904}" srcOrd="3" destOrd="0" presId="urn:microsoft.com/office/officeart/2008/layout/RadialCluster"/>
    <dgm:cxn modelId="{9177C45B-3ABD-40D6-A9F5-A9D351596648}" type="presParOf" srcId="{B6145205-E0D3-4B22-99EF-A172A7DC8B28}" destId="{6D4127E8-A4E2-4784-BA54-E187AA8B5533}"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614300-6AF3-4EE9-8149-CD313B4797A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0F6A03E-064C-4D1B-BCBE-F61CE7FE5B0A}">
      <dgm:prSet phldrT="[Text]"/>
      <dgm:spPr>
        <a:solidFill>
          <a:srgbClr val="5E8AB4"/>
        </a:solidFill>
      </dgm:spPr>
      <dgm:t>
        <a:bodyPr/>
        <a:lstStyle/>
        <a:p>
          <a:r>
            <a:rPr lang="en-US" dirty="0">
              <a:latin typeface="Cambria" panose="02040503050406030204" pitchFamily="18" charset="0"/>
              <a:ea typeface="Cambria" panose="02040503050406030204" pitchFamily="18" charset="0"/>
            </a:rPr>
            <a:t>Non-Commissioned Guild Contract Negotiations</a:t>
          </a:r>
        </a:p>
      </dgm:t>
    </dgm:pt>
    <dgm:pt modelId="{A7C82C15-4044-4875-A32D-DCA99038E260}" type="parTrans" cxnId="{5B01AC8F-E689-4FF0-A23C-B2253436502A}">
      <dgm:prSet/>
      <dgm:spPr/>
      <dgm:t>
        <a:bodyPr/>
        <a:lstStyle/>
        <a:p>
          <a:endParaRPr lang="en-US"/>
        </a:p>
      </dgm:t>
    </dgm:pt>
    <dgm:pt modelId="{16A56342-ACEF-42A0-A1A5-55CE7980ED94}" type="sibTrans" cxnId="{5B01AC8F-E689-4FF0-A23C-B2253436502A}">
      <dgm:prSet/>
      <dgm:spPr/>
      <dgm:t>
        <a:bodyPr/>
        <a:lstStyle/>
        <a:p>
          <a:endParaRPr lang="en-US"/>
        </a:p>
      </dgm:t>
    </dgm:pt>
    <dgm:pt modelId="{AF308B70-B146-44F2-BA6F-7A7943E4F73E}">
      <dgm:prSet phldrT="[Text]"/>
      <dgm:spPr>
        <a:solidFill>
          <a:srgbClr val="5E8AB4"/>
        </a:solidFill>
      </dgm:spPr>
      <dgm:t>
        <a:bodyPr/>
        <a:lstStyle/>
        <a:p>
          <a:r>
            <a:rPr lang="en-US" dirty="0">
              <a:latin typeface="Cambria" panose="02040503050406030204" pitchFamily="18" charset="0"/>
              <a:ea typeface="Cambria" panose="02040503050406030204" pitchFamily="18" charset="0"/>
            </a:rPr>
            <a:t>Innovation Award</a:t>
          </a:r>
        </a:p>
      </dgm:t>
    </dgm:pt>
    <dgm:pt modelId="{1B06DC73-E6BC-4024-B95D-B694C9A2783C}" type="parTrans" cxnId="{6BE92156-CE50-4BEC-8289-26B971382872}">
      <dgm:prSet/>
      <dgm:spPr/>
      <dgm:t>
        <a:bodyPr/>
        <a:lstStyle/>
        <a:p>
          <a:endParaRPr lang="en-US"/>
        </a:p>
      </dgm:t>
    </dgm:pt>
    <dgm:pt modelId="{182DEB1C-7691-41C2-9A0C-6C7044375FE1}" type="sibTrans" cxnId="{6BE92156-CE50-4BEC-8289-26B971382872}">
      <dgm:prSet/>
      <dgm:spPr/>
      <dgm:t>
        <a:bodyPr/>
        <a:lstStyle/>
        <a:p>
          <a:endParaRPr lang="en-US"/>
        </a:p>
      </dgm:t>
    </dgm:pt>
    <dgm:pt modelId="{A02D3C92-36B4-4466-B774-3487D4A8C45D}">
      <dgm:prSet phldrT="[Text]"/>
      <dgm:spPr>
        <a:solidFill>
          <a:srgbClr val="5E8AB4"/>
        </a:solidFill>
      </dgm:spPr>
      <dgm:t>
        <a:bodyPr/>
        <a:lstStyle/>
        <a:p>
          <a:r>
            <a:rPr lang="en-US" dirty="0">
              <a:latin typeface="Cambria" panose="02040503050406030204" pitchFamily="18" charset="0"/>
              <a:ea typeface="Cambria" panose="02040503050406030204" pitchFamily="18" charset="0"/>
            </a:rPr>
            <a:t>Scheduling Software</a:t>
          </a:r>
        </a:p>
      </dgm:t>
    </dgm:pt>
    <dgm:pt modelId="{45456EBB-15EC-4E82-88CE-690A223DB4C1}" type="parTrans" cxnId="{29B9B284-D049-489A-8B85-5B54D91645FF}">
      <dgm:prSet/>
      <dgm:spPr/>
      <dgm:t>
        <a:bodyPr/>
        <a:lstStyle/>
        <a:p>
          <a:endParaRPr lang="en-US"/>
        </a:p>
      </dgm:t>
    </dgm:pt>
    <dgm:pt modelId="{608AB473-46C4-4BF2-9006-FDF2F1F6B3E2}" type="sibTrans" cxnId="{29B9B284-D049-489A-8B85-5B54D91645FF}">
      <dgm:prSet/>
      <dgm:spPr/>
      <dgm:t>
        <a:bodyPr/>
        <a:lstStyle/>
        <a:p>
          <a:endParaRPr lang="en-US"/>
        </a:p>
      </dgm:t>
    </dgm:pt>
    <dgm:pt modelId="{B92301B5-BBDD-4B6F-BB32-48AACDBD6996}">
      <dgm:prSet/>
      <dgm:spPr>
        <a:solidFill>
          <a:srgbClr val="5E8AB4"/>
        </a:solidFill>
      </dgm:spPr>
      <dgm:t>
        <a:bodyPr/>
        <a:lstStyle/>
        <a:p>
          <a:r>
            <a:rPr lang="en-US" dirty="0">
              <a:latin typeface="Cambria" panose="02040503050406030204" pitchFamily="18" charset="0"/>
              <a:ea typeface="Cambria" panose="02040503050406030204" pitchFamily="18" charset="0"/>
            </a:rPr>
            <a:t>Citizen’s Academy</a:t>
          </a:r>
        </a:p>
      </dgm:t>
    </dgm:pt>
    <dgm:pt modelId="{AAFB8691-1CD9-4FAB-83F6-373FEB081FBC}" type="parTrans" cxnId="{7A0FA1CF-8668-497D-8293-8093BE41C2FB}">
      <dgm:prSet/>
      <dgm:spPr/>
      <dgm:t>
        <a:bodyPr/>
        <a:lstStyle/>
        <a:p>
          <a:endParaRPr lang="en-US"/>
        </a:p>
      </dgm:t>
    </dgm:pt>
    <dgm:pt modelId="{D77BF0DE-9084-40E9-8EA0-271E2792C4B5}" type="sibTrans" cxnId="{7A0FA1CF-8668-497D-8293-8093BE41C2FB}">
      <dgm:prSet/>
      <dgm:spPr/>
      <dgm:t>
        <a:bodyPr/>
        <a:lstStyle/>
        <a:p>
          <a:endParaRPr lang="en-US"/>
        </a:p>
      </dgm:t>
    </dgm:pt>
    <dgm:pt modelId="{EE722D8E-1409-48D3-8062-F4218C9F6C27}">
      <dgm:prSet/>
      <dgm:spPr>
        <a:solidFill>
          <a:srgbClr val="5E8AB4"/>
        </a:solidFill>
      </dgm:spPr>
      <dgm:t>
        <a:bodyPr/>
        <a:lstStyle/>
        <a:p>
          <a:r>
            <a:rPr lang="en-US" dirty="0">
              <a:latin typeface="Cambria" panose="02040503050406030204" pitchFamily="18" charset="0"/>
              <a:ea typeface="Cambria" panose="02040503050406030204" pitchFamily="18" charset="0"/>
            </a:rPr>
            <a:t>Tactical Athlete</a:t>
          </a:r>
        </a:p>
      </dgm:t>
    </dgm:pt>
    <dgm:pt modelId="{48F7A127-CF76-4CF8-8373-88B99C61D068}" type="parTrans" cxnId="{67C2E3D9-315A-448E-BECC-9A6937465677}">
      <dgm:prSet/>
      <dgm:spPr/>
      <dgm:t>
        <a:bodyPr/>
        <a:lstStyle/>
        <a:p>
          <a:endParaRPr lang="en-US"/>
        </a:p>
      </dgm:t>
    </dgm:pt>
    <dgm:pt modelId="{E031D6A8-8BB2-41D9-805F-D2C9265DE96C}" type="sibTrans" cxnId="{67C2E3D9-315A-448E-BECC-9A6937465677}">
      <dgm:prSet/>
      <dgm:spPr/>
      <dgm:t>
        <a:bodyPr/>
        <a:lstStyle/>
        <a:p>
          <a:endParaRPr lang="en-US"/>
        </a:p>
      </dgm:t>
    </dgm:pt>
    <dgm:pt modelId="{D580963D-D26F-445E-A4F8-6736DE154A5B}">
      <dgm:prSet/>
      <dgm:spPr>
        <a:solidFill>
          <a:srgbClr val="5E8AB4"/>
        </a:solidFill>
      </dgm:spPr>
      <dgm:t>
        <a:bodyPr/>
        <a:lstStyle/>
        <a:p>
          <a:r>
            <a:rPr lang="en-US" dirty="0">
              <a:latin typeface="Cambria" panose="02040503050406030204" pitchFamily="18" charset="0"/>
              <a:ea typeface="Cambria" panose="02040503050406030204" pitchFamily="18" charset="0"/>
            </a:rPr>
            <a:t>Team Building</a:t>
          </a:r>
        </a:p>
      </dgm:t>
    </dgm:pt>
    <dgm:pt modelId="{7A553C6C-7D26-454C-974B-2FDEB4926631}" type="parTrans" cxnId="{1F0DF8BA-257A-467A-9725-BD04C338EDF9}">
      <dgm:prSet/>
      <dgm:spPr/>
      <dgm:t>
        <a:bodyPr/>
        <a:lstStyle/>
        <a:p>
          <a:endParaRPr lang="en-US"/>
        </a:p>
      </dgm:t>
    </dgm:pt>
    <dgm:pt modelId="{3D3BB20D-C826-41B7-9DBB-B9491A8A1DFA}" type="sibTrans" cxnId="{1F0DF8BA-257A-467A-9725-BD04C338EDF9}">
      <dgm:prSet/>
      <dgm:spPr/>
      <dgm:t>
        <a:bodyPr/>
        <a:lstStyle/>
        <a:p>
          <a:endParaRPr lang="en-US"/>
        </a:p>
      </dgm:t>
    </dgm:pt>
    <dgm:pt modelId="{EBC96D54-760B-458A-9A56-1B24C9BE6F57}">
      <dgm:prSet/>
      <dgm:spPr>
        <a:solidFill>
          <a:srgbClr val="5E8AB4"/>
        </a:solidFill>
      </dgm:spPr>
      <dgm:t>
        <a:bodyPr/>
        <a:lstStyle/>
        <a:p>
          <a:r>
            <a:rPr lang="en-US" dirty="0">
              <a:latin typeface="Cambria" panose="02040503050406030204" pitchFamily="18" charset="0"/>
              <a:ea typeface="Cambria" panose="02040503050406030204" pitchFamily="18" charset="0"/>
            </a:rPr>
            <a:t>Rewrite Region 5 Mitigation Plan</a:t>
          </a:r>
        </a:p>
      </dgm:t>
    </dgm:pt>
    <dgm:pt modelId="{B05D9DA1-E705-45F3-88B2-3C3B5928B246}" type="parTrans" cxnId="{863520B6-AADF-4CF0-948F-F1EBBD164DB3}">
      <dgm:prSet/>
      <dgm:spPr/>
      <dgm:t>
        <a:bodyPr/>
        <a:lstStyle/>
        <a:p>
          <a:endParaRPr lang="en-US"/>
        </a:p>
      </dgm:t>
    </dgm:pt>
    <dgm:pt modelId="{29303475-AFED-4B3E-8D34-59DF2FF2B368}" type="sibTrans" cxnId="{863520B6-AADF-4CF0-948F-F1EBBD164DB3}">
      <dgm:prSet/>
      <dgm:spPr/>
      <dgm:t>
        <a:bodyPr/>
        <a:lstStyle/>
        <a:p>
          <a:endParaRPr lang="en-US"/>
        </a:p>
      </dgm:t>
    </dgm:pt>
    <dgm:pt modelId="{569F5AAB-030D-4A8C-B07C-9D979DE766BA}" type="pres">
      <dgm:prSet presAssocID="{6B614300-6AF3-4EE9-8149-CD313B4797AB}" presName="Name0" presStyleCnt="0">
        <dgm:presLayoutVars>
          <dgm:chMax val="7"/>
          <dgm:chPref val="7"/>
          <dgm:dir/>
        </dgm:presLayoutVars>
      </dgm:prSet>
      <dgm:spPr/>
      <dgm:t>
        <a:bodyPr/>
        <a:lstStyle/>
        <a:p>
          <a:endParaRPr lang="en-US"/>
        </a:p>
      </dgm:t>
    </dgm:pt>
    <dgm:pt modelId="{08B98508-DA25-44E0-A295-6AA01F75291E}" type="pres">
      <dgm:prSet presAssocID="{6B614300-6AF3-4EE9-8149-CD313B4797AB}" presName="Name1" presStyleCnt="0"/>
      <dgm:spPr/>
    </dgm:pt>
    <dgm:pt modelId="{53CA4E1E-1788-4DEC-AC46-F91FFF56AD1F}" type="pres">
      <dgm:prSet presAssocID="{6B614300-6AF3-4EE9-8149-CD313B4797AB}" presName="cycle" presStyleCnt="0"/>
      <dgm:spPr/>
    </dgm:pt>
    <dgm:pt modelId="{1A8E8683-2E79-419D-96F9-28E48F776704}" type="pres">
      <dgm:prSet presAssocID="{6B614300-6AF3-4EE9-8149-CD313B4797AB}" presName="srcNode" presStyleLbl="node1" presStyleIdx="0" presStyleCnt="7"/>
      <dgm:spPr/>
    </dgm:pt>
    <dgm:pt modelId="{6E445CBC-5973-4F91-8FE1-189A8A86CDC8}" type="pres">
      <dgm:prSet presAssocID="{6B614300-6AF3-4EE9-8149-CD313B4797AB}" presName="conn" presStyleLbl="parChTrans1D2" presStyleIdx="0" presStyleCnt="1"/>
      <dgm:spPr/>
      <dgm:t>
        <a:bodyPr/>
        <a:lstStyle/>
        <a:p>
          <a:endParaRPr lang="en-US"/>
        </a:p>
      </dgm:t>
    </dgm:pt>
    <dgm:pt modelId="{171B4112-414C-4F9F-99F8-21C35EB05AAB}" type="pres">
      <dgm:prSet presAssocID="{6B614300-6AF3-4EE9-8149-CD313B4797AB}" presName="extraNode" presStyleLbl="node1" presStyleIdx="0" presStyleCnt="7"/>
      <dgm:spPr/>
    </dgm:pt>
    <dgm:pt modelId="{32D87B84-62BD-4F6E-8D70-FC6D1B24AF40}" type="pres">
      <dgm:prSet presAssocID="{6B614300-6AF3-4EE9-8149-CD313B4797AB}" presName="dstNode" presStyleLbl="node1" presStyleIdx="0" presStyleCnt="7"/>
      <dgm:spPr/>
    </dgm:pt>
    <dgm:pt modelId="{C5991C7A-9B45-4571-B759-1F1DA6D8FDDB}" type="pres">
      <dgm:prSet presAssocID="{70F6A03E-064C-4D1B-BCBE-F61CE7FE5B0A}" presName="text_1" presStyleLbl="node1" presStyleIdx="0" presStyleCnt="7">
        <dgm:presLayoutVars>
          <dgm:bulletEnabled val="1"/>
        </dgm:presLayoutVars>
      </dgm:prSet>
      <dgm:spPr/>
      <dgm:t>
        <a:bodyPr/>
        <a:lstStyle/>
        <a:p>
          <a:endParaRPr lang="en-US"/>
        </a:p>
      </dgm:t>
    </dgm:pt>
    <dgm:pt modelId="{FC7BC4E4-B215-45A0-86D4-978007B3EF8F}" type="pres">
      <dgm:prSet presAssocID="{70F6A03E-064C-4D1B-BCBE-F61CE7FE5B0A}" presName="accent_1" presStyleCnt="0"/>
      <dgm:spPr/>
    </dgm:pt>
    <dgm:pt modelId="{5ACF885D-BE5E-4A59-96D4-244638D629B2}" type="pres">
      <dgm:prSet presAssocID="{70F6A03E-064C-4D1B-BCBE-F61CE7FE5B0A}" presName="accentRepeatNode" presStyleLbl="solidFgAcc1" presStyleIdx="0" presStyleCnt="7"/>
      <dgm:spPr>
        <a:solidFill>
          <a:srgbClr val="F1B434"/>
        </a:solidFill>
      </dgm:spPr>
    </dgm:pt>
    <dgm:pt modelId="{83AD6B23-F9AD-4AAE-A552-41EFF34B16D2}" type="pres">
      <dgm:prSet presAssocID="{EBC96D54-760B-458A-9A56-1B24C9BE6F57}" presName="text_2" presStyleLbl="node1" presStyleIdx="1" presStyleCnt="7">
        <dgm:presLayoutVars>
          <dgm:bulletEnabled val="1"/>
        </dgm:presLayoutVars>
      </dgm:prSet>
      <dgm:spPr/>
      <dgm:t>
        <a:bodyPr/>
        <a:lstStyle/>
        <a:p>
          <a:endParaRPr lang="en-US"/>
        </a:p>
      </dgm:t>
    </dgm:pt>
    <dgm:pt modelId="{25819C01-7761-4FF8-8483-5BC025BBF60D}" type="pres">
      <dgm:prSet presAssocID="{EBC96D54-760B-458A-9A56-1B24C9BE6F57}" presName="accent_2" presStyleCnt="0"/>
      <dgm:spPr/>
    </dgm:pt>
    <dgm:pt modelId="{BCE337DA-85E3-4460-B9BD-835AAD7FCAFF}" type="pres">
      <dgm:prSet presAssocID="{EBC96D54-760B-458A-9A56-1B24C9BE6F57}" presName="accentRepeatNode" presStyleLbl="solidFgAcc1" presStyleIdx="1" presStyleCnt="7"/>
      <dgm:spPr>
        <a:solidFill>
          <a:srgbClr val="F1B434"/>
        </a:solidFill>
      </dgm:spPr>
    </dgm:pt>
    <dgm:pt modelId="{7B85062D-9D97-4216-B399-7B5CBDC3C96D}" type="pres">
      <dgm:prSet presAssocID="{AF308B70-B146-44F2-BA6F-7A7943E4F73E}" presName="text_3" presStyleLbl="node1" presStyleIdx="2" presStyleCnt="7">
        <dgm:presLayoutVars>
          <dgm:bulletEnabled val="1"/>
        </dgm:presLayoutVars>
      </dgm:prSet>
      <dgm:spPr/>
      <dgm:t>
        <a:bodyPr/>
        <a:lstStyle/>
        <a:p>
          <a:endParaRPr lang="en-US"/>
        </a:p>
      </dgm:t>
    </dgm:pt>
    <dgm:pt modelId="{D0696685-8245-4278-9917-5504AB5358E6}" type="pres">
      <dgm:prSet presAssocID="{AF308B70-B146-44F2-BA6F-7A7943E4F73E}" presName="accent_3" presStyleCnt="0"/>
      <dgm:spPr/>
    </dgm:pt>
    <dgm:pt modelId="{E8E7B4E8-A415-45FD-B328-608494870964}" type="pres">
      <dgm:prSet presAssocID="{AF308B70-B146-44F2-BA6F-7A7943E4F73E}" presName="accentRepeatNode" presStyleLbl="solidFgAcc1" presStyleIdx="2" presStyleCnt="7"/>
      <dgm:spPr>
        <a:solidFill>
          <a:srgbClr val="F1B434"/>
        </a:solidFill>
      </dgm:spPr>
    </dgm:pt>
    <dgm:pt modelId="{8E8EDE3E-E436-4AF6-A117-932F8154B851}" type="pres">
      <dgm:prSet presAssocID="{A02D3C92-36B4-4466-B774-3487D4A8C45D}" presName="text_4" presStyleLbl="node1" presStyleIdx="3" presStyleCnt="7">
        <dgm:presLayoutVars>
          <dgm:bulletEnabled val="1"/>
        </dgm:presLayoutVars>
      </dgm:prSet>
      <dgm:spPr/>
      <dgm:t>
        <a:bodyPr/>
        <a:lstStyle/>
        <a:p>
          <a:endParaRPr lang="en-US"/>
        </a:p>
      </dgm:t>
    </dgm:pt>
    <dgm:pt modelId="{31140C71-2337-4DAA-9288-EF5F75D87A15}" type="pres">
      <dgm:prSet presAssocID="{A02D3C92-36B4-4466-B774-3487D4A8C45D}" presName="accent_4" presStyleCnt="0"/>
      <dgm:spPr/>
    </dgm:pt>
    <dgm:pt modelId="{4752C31A-3CC7-40F9-93D0-4BBB3EA51192}" type="pres">
      <dgm:prSet presAssocID="{A02D3C92-36B4-4466-B774-3487D4A8C45D}" presName="accentRepeatNode" presStyleLbl="solidFgAcc1" presStyleIdx="3" presStyleCnt="7"/>
      <dgm:spPr>
        <a:solidFill>
          <a:srgbClr val="F1B434"/>
        </a:solidFill>
      </dgm:spPr>
    </dgm:pt>
    <dgm:pt modelId="{C12CC7BB-D233-40B3-B12D-F79FA37622E4}" type="pres">
      <dgm:prSet presAssocID="{B92301B5-BBDD-4B6F-BB32-48AACDBD6996}" presName="text_5" presStyleLbl="node1" presStyleIdx="4" presStyleCnt="7">
        <dgm:presLayoutVars>
          <dgm:bulletEnabled val="1"/>
        </dgm:presLayoutVars>
      </dgm:prSet>
      <dgm:spPr/>
      <dgm:t>
        <a:bodyPr/>
        <a:lstStyle/>
        <a:p>
          <a:endParaRPr lang="en-US"/>
        </a:p>
      </dgm:t>
    </dgm:pt>
    <dgm:pt modelId="{E45F8080-34A4-41FC-9E94-24E4E330FDD6}" type="pres">
      <dgm:prSet presAssocID="{B92301B5-BBDD-4B6F-BB32-48AACDBD6996}" presName="accent_5" presStyleCnt="0"/>
      <dgm:spPr/>
    </dgm:pt>
    <dgm:pt modelId="{D05F6017-94BA-4C3A-BA07-1496EFF13AE4}" type="pres">
      <dgm:prSet presAssocID="{B92301B5-BBDD-4B6F-BB32-48AACDBD6996}" presName="accentRepeatNode" presStyleLbl="solidFgAcc1" presStyleIdx="4" presStyleCnt="7"/>
      <dgm:spPr>
        <a:solidFill>
          <a:srgbClr val="F1B434"/>
        </a:solidFill>
      </dgm:spPr>
    </dgm:pt>
    <dgm:pt modelId="{EB92DE87-5F97-40BD-AFC5-3BB0E53A3A06}" type="pres">
      <dgm:prSet presAssocID="{EE722D8E-1409-48D3-8062-F4218C9F6C27}" presName="text_6" presStyleLbl="node1" presStyleIdx="5" presStyleCnt="7">
        <dgm:presLayoutVars>
          <dgm:bulletEnabled val="1"/>
        </dgm:presLayoutVars>
      </dgm:prSet>
      <dgm:spPr/>
      <dgm:t>
        <a:bodyPr/>
        <a:lstStyle/>
        <a:p>
          <a:endParaRPr lang="en-US"/>
        </a:p>
      </dgm:t>
    </dgm:pt>
    <dgm:pt modelId="{0416E8C5-756A-4D73-8413-EF465C44DF15}" type="pres">
      <dgm:prSet presAssocID="{EE722D8E-1409-48D3-8062-F4218C9F6C27}" presName="accent_6" presStyleCnt="0"/>
      <dgm:spPr/>
    </dgm:pt>
    <dgm:pt modelId="{B73D46CB-705D-4C96-BB6A-F83907640D5E}" type="pres">
      <dgm:prSet presAssocID="{EE722D8E-1409-48D3-8062-F4218C9F6C27}" presName="accentRepeatNode" presStyleLbl="solidFgAcc1" presStyleIdx="5" presStyleCnt="7"/>
      <dgm:spPr>
        <a:solidFill>
          <a:srgbClr val="F1B434"/>
        </a:solidFill>
      </dgm:spPr>
    </dgm:pt>
    <dgm:pt modelId="{55B772F9-C885-4996-8935-AC3521583168}" type="pres">
      <dgm:prSet presAssocID="{D580963D-D26F-445E-A4F8-6736DE154A5B}" presName="text_7" presStyleLbl="node1" presStyleIdx="6" presStyleCnt="7">
        <dgm:presLayoutVars>
          <dgm:bulletEnabled val="1"/>
        </dgm:presLayoutVars>
      </dgm:prSet>
      <dgm:spPr/>
      <dgm:t>
        <a:bodyPr/>
        <a:lstStyle/>
        <a:p>
          <a:endParaRPr lang="en-US"/>
        </a:p>
      </dgm:t>
    </dgm:pt>
    <dgm:pt modelId="{723E47C0-A196-434F-9D9E-97D5F266AF92}" type="pres">
      <dgm:prSet presAssocID="{D580963D-D26F-445E-A4F8-6736DE154A5B}" presName="accent_7" presStyleCnt="0"/>
      <dgm:spPr/>
    </dgm:pt>
    <dgm:pt modelId="{50136403-5D9F-4BEE-AF99-C8C2237D4841}" type="pres">
      <dgm:prSet presAssocID="{D580963D-D26F-445E-A4F8-6736DE154A5B}" presName="accentRepeatNode" presStyleLbl="solidFgAcc1" presStyleIdx="6" presStyleCnt="7"/>
      <dgm:spPr>
        <a:solidFill>
          <a:srgbClr val="F1B434"/>
        </a:solidFill>
      </dgm:spPr>
    </dgm:pt>
  </dgm:ptLst>
  <dgm:cxnLst>
    <dgm:cxn modelId="{7A0FA1CF-8668-497D-8293-8093BE41C2FB}" srcId="{6B614300-6AF3-4EE9-8149-CD313B4797AB}" destId="{B92301B5-BBDD-4B6F-BB32-48AACDBD6996}" srcOrd="4" destOrd="0" parTransId="{AAFB8691-1CD9-4FAB-83F6-373FEB081FBC}" sibTransId="{D77BF0DE-9084-40E9-8EA0-271E2792C4B5}"/>
    <dgm:cxn modelId="{CFBB7AA8-F05B-4787-B650-8DEE6081F989}" type="presOf" srcId="{D580963D-D26F-445E-A4F8-6736DE154A5B}" destId="{55B772F9-C885-4996-8935-AC3521583168}" srcOrd="0" destOrd="0" presId="urn:microsoft.com/office/officeart/2008/layout/VerticalCurvedList"/>
    <dgm:cxn modelId="{1F0DF8BA-257A-467A-9725-BD04C338EDF9}" srcId="{6B614300-6AF3-4EE9-8149-CD313B4797AB}" destId="{D580963D-D26F-445E-A4F8-6736DE154A5B}" srcOrd="6" destOrd="0" parTransId="{7A553C6C-7D26-454C-974B-2FDEB4926631}" sibTransId="{3D3BB20D-C826-41B7-9DBB-B9491A8A1DFA}"/>
    <dgm:cxn modelId="{6BE92156-CE50-4BEC-8289-26B971382872}" srcId="{6B614300-6AF3-4EE9-8149-CD313B4797AB}" destId="{AF308B70-B146-44F2-BA6F-7A7943E4F73E}" srcOrd="2" destOrd="0" parTransId="{1B06DC73-E6BC-4024-B95D-B694C9A2783C}" sibTransId="{182DEB1C-7691-41C2-9A0C-6C7044375FE1}"/>
    <dgm:cxn modelId="{49A9CB47-89D4-43D4-B056-005C32A7F2D6}" type="presOf" srcId="{A02D3C92-36B4-4466-B774-3487D4A8C45D}" destId="{8E8EDE3E-E436-4AF6-A117-932F8154B851}" srcOrd="0" destOrd="0" presId="urn:microsoft.com/office/officeart/2008/layout/VerticalCurvedList"/>
    <dgm:cxn modelId="{FB730BFD-0777-4DFD-8943-9C4EFCA8C699}" type="presOf" srcId="{70F6A03E-064C-4D1B-BCBE-F61CE7FE5B0A}" destId="{C5991C7A-9B45-4571-B759-1F1DA6D8FDDB}" srcOrd="0" destOrd="0" presId="urn:microsoft.com/office/officeart/2008/layout/VerticalCurvedList"/>
    <dgm:cxn modelId="{67C2E3D9-315A-448E-BECC-9A6937465677}" srcId="{6B614300-6AF3-4EE9-8149-CD313B4797AB}" destId="{EE722D8E-1409-48D3-8062-F4218C9F6C27}" srcOrd="5" destOrd="0" parTransId="{48F7A127-CF76-4CF8-8373-88B99C61D068}" sibTransId="{E031D6A8-8BB2-41D9-805F-D2C9265DE96C}"/>
    <dgm:cxn modelId="{29B9B284-D049-489A-8B85-5B54D91645FF}" srcId="{6B614300-6AF3-4EE9-8149-CD313B4797AB}" destId="{A02D3C92-36B4-4466-B774-3487D4A8C45D}" srcOrd="3" destOrd="0" parTransId="{45456EBB-15EC-4E82-88CE-690A223DB4C1}" sibTransId="{608AB473-46C4-4BF2-9006-FDF2F1F6B3E2}"/>
    <dgm:cxn modelId="{5B01AC8F-E689-4FF0-A23C-B2253436502A}" srcId="{6B614300-6AF3-4EE9-8149-CD313B4797AB}" destId="{70F6A03E-064C-4D1B-BCBE-F61CE7FE5B0A}" srcOrd="0" destOrd="0" parTransId="{A7C82C15-4044-4875-A32D-DCA99038E260}" sibTransId="{16A56342-ACEF-42A0-A1A5-55CE7980ED94}"/>
    <dgm:cxn modelId="{C76A3BEC-76EE-4AAC-8C72-7B160CBAC97E}" type="presOf" srcId="{EBC96D54-760B-458A-9A56-1B24C9BE6F57}" destId="{83AD6B23-F9AD-4AAE-A552-41EFF34B16D2}" srcOrd="0" destOrd="0" presId="urn:microsoft.com/office/officeart/2008/layout/VerticalCurvedList"/>
    <dgm:cxn modelId="{35BDD322-5841-4E9C-9193-25C4E8BA6CD8}" type="presOf" srcId="{AF308B70-B146-44F2-BA6F-7A7943E4F73E}" destId="{7B85062D-9D97-4216-B399-7B5CBDC3C96D}" srcOrd="0" destOrd="0" presId="urn:microsoft.com/office/officeart/2008/layout/VerticalCurvedList"/>
    <dgm:cxn modelId="{863520B6-AADF-4CF0-948F-F1EBBD164DB3}" srcId="{6B614300-6AF3-4EE9-8149-CD313B4797AB}" destId="{EBC96D54-760B-458A-9A56-1B24C9BE6F57}" srcOrd="1" destOrd="0" parTransId="{B05D9DA1-E705-45F3-88B2-3C3B5928B246}" sibTransId="{29303475-AFED-4B3E-8D34-59DF2FF2B368}"/>
    <dgm:cxn modelId="{377EEF3C-B4D3-4896-BF03-A8990F7881BD}" type="presOf" srcId="{6B614300-6AF3-4EE9-8149-CD313B4797AB}" destId="{569F5AAB-030D-4A8C-B07C-9D979DE766BA}" srcOrd="0" destOrd="0" presId="urn:microsoft.com/office/officeart/2008/layout/VerticalCurvedList"/>
    <dgm:cxn modelId="{21100040-F5C3-46AE-A700-0444F4CA377B}" type="presOf" srcId="{EE722D8E-1409-48D3-8062-F4218C9F6C27}" destId="{EB92DE87-5F97-40BD-AFC5-3BB0E53A3A06}" srcOrd="0" destOrd="0" presId="urn:microsoft.com/office/officeart/2008/layout/VerticalCurvedList"/>
    <dgm:cxn modelId="{B6ED69C6-2AB3-4FD5-B7A8-C0AFF7B99EB6}" type="presOf" srcId="{16A56342-ACEF-42A0-A1A5-55CE7980ED94}" destId="{6E445CBC-5973-4F91-8FE1-189A8A86CDC8}" srcOrd="0" destOrd="0" presId="urn:microsoft.com/office/officeart/2008/layout/VerticalCurvedList"/>
    <dgm:cxn modelId="{B850E160-B9ED-437D-BD0A-6B6D837F5A3E}" type="presOf" srcId="{B92301B5-BBDD-4B6F-BB32-48AACDBD6996}" destId="{C12CC7BB-D233-40B3-B12D-F79FA37622E4}" srcOrd="0" destOrd="0" presId="urn:microsoft.com/office/officeart/2008/layout/VerticalCurvedList"/>
    <dgm:cxn modelId="{6E6C98B2-191C-4197-AE5B-EE84C49ABA3D}" type="presParOf" srcId="{569F5AAB-030D-4A8C-B07C-9D979DE766BA}" destId="{08B98508-DA25-44E0-A295-6AA01F75291E}" srcOrd="0" destOrd="0" presId="urn:microsoft.com/office/officeart/2008/layout/VerticalCurvedList"/>
    <dgm:cxn modelId="{27EC8FB8-E214-40F6-ABAD-003BEBCF3866}" type="presParOf" srcId="{08B98508-DA25-44E0-A295-6AA01F75291E}" destId="{53CA4E1E-1788-4DEC-AC46-F91FFF56AD1F}" srcOrd="0" destOrd="0" presId="urn:microsoft.com/office/officeart/2008/layout/VerticalCurvedList"/>
    <dgm:cxn modelId="{01E1EA61-CC34-4C66-8CDE-79470B0E5257}" type="presParOf" srcId="{53CA4E1E-1788-4DEC-AC46-F91FFF56AD1F}" destId="{1A8E8683-2E79-419D-96F9-28E48F776704}" srcOrd="0" destOrd="0" presId="urn:microsoft.com/office/officeart/2008/layout/VerticalCurvedList"/>
    <dgm:cxn modelId="{8EB996A7-4459-4E18-99ED-F378BF898451}" type="presParOf" srcId="{53CA4E1E-1788-4DEC-AC46-F91FFF56AD1F}" destId="{6E445CBC-5973-4F91-8FE1-189A8A86CDC8}" srcOrd="1" destOrd="0" presId="urn:microsoft.com/office/officeart/2008/layout/VerticalCurvedList"/>
    <dgm:cxn modelId="{0392E1DA-7E21-42DA-95C9-FB76DDFD2A44}" type="presParOf" srcId="{53CA4E1E-1788-4DEC-AC46-F91FFF56AD1F}" destId="{171B4112-414C-4F9F-99F8-21C35EB05AAB}" srcOrd="2" destOrd="0" presId="urn:microsoft.com/office/officeart/2008/layout/VerticalCurvedList"/>
    <dgm:cxn modelId="{D91A0F1F-82C1-44AE-B35B-BB5CDE6BFAA0}" type="presParOf" srcId="{53CA4E1E-1788-4DEC-AC46-F91FFF56AD1F}" destId="{32D87B84-62BD-4F6E-8D70-FC6D1B24AF40}" srcOrd="3" destOrd="0" presId="urn:microsoft.com/office/officeart/2008/layout/VerticalCurvedList"/>
    <dgm:cxn modelId="{CAC5DBAC-7B33-4EC9-9A38-D3DF780701C3}" type="presParOf" srcId="{08B98508-DA25-44E0-A295-6AA01F75291E}" destId="{C5991C7A-9B45-4571-B759-1F1DA6D8FDDB}" srcOrd="1" destOrd="0" presId="urn:microsoft.com/office/officeart/2008/layout/VerticalCurvedList"/>
    <dgm:cxn modelId="{4CF4D141-79B6-43FD-9453-6CE521FF6C10}" type="presParOf" srcId="{08B98508-DA25-44E0-A295-6AA01F75291E}" destId="{FC7BC4E4-B215-45A0-86D4-978007B3EF8F}" srcOrd="2" destOrd="0" presId="urn:microsoft.com/office/officeart/2008/layout/VerticalCurvedList"/>
    <dgm:cxn modelId="{1DB179B0-EFB7-4518-BA01-AE0986B061F7}" type="presParOf" srcId="{FC7BC4E4-B215-45A0-86D4-978007B3EF8F}" destId="{5ACF885D-BE5E-4A59-96D4-244638D629B2}" srcOrd="0" destOrd="0" presId="urn:microsoft.com/office/officeart/2008/layout/VerticalCurvedList"/>
    <dgm:cxn modelId="{9541A9CD-68DF-4C51-9753-384C33C076A3}" type="presParOf" srcId="{08B98508-DA25-44E0-A295-6AA01F75291E}" destId="{83AD6B23-F9AD-4AAE-A552-41EFF34B16D2}" srcOrd="3" destOrd="0" presId="urn:microsoft.com/office/officeart/2008/layout/VerticalCurvedList"/>
    <dgm:cxn modelId="{D3A5D1D2-0252-4A62-B430-569B3298D298}" type="presParOf" srcId="{08B98508-DA25-44E0-A295-6AA01F75291E}" destId="{25819C01-7761-4FF8-8483-5BC025BBF60D}" srcOrd="4" destOrd="0" presId="urn:microsoft.com/office/officeart/2008/layout/VerticalCurvedList"/>
    <dgm:cxn modelId="{00F47D0C-FCB6-4DF0-B3D9-203112545BC3}" type="presParOf" srcId="{25819C01-7761-4FF8-8483-5BC025BBF60D}" destId="{BCE337DA-85E3-4460-B9BD-835AAD7FCAFF}" srcOrd="0" destOrd="0" presId="urn:microsoft.com/office/officeart/2008/layout/VerticalCurvedList"/>
    <dgm:cxn modelId="{99A12291-341F-48FF-9F5F-49FC0E35E610}" type="presParOf" srcId="{08B98508-DA25-44E0-A295-6AA01F75291E}" destId="{7B85062D-9D97-4216-B399-7B5CBDC3C96D}" srcOrd="5" destOrd="0" presId="urn:microsoft.com/office/officeart/2008/layout/VerticalCurvedList"/>
    <dgm:cxn modelId="{33A7FB16-1404-4669-9D54-7EFE409D1167}" type="presParOf" srcId="{08B98508-DA25-44E0-A295-6AA01F75291E}" destId="{D0696685-8245-4278-9917-5504AB5358E6}" srcOrd="6" destOrd="0" presId="urn:microsoft.com/office/officeart/2008/layout/VerticalCurvedList"/>
    <dgm:cxn modelId="{9CE3348E-AB26-4D06-A476-C57696C308D8}" type="presParOf" srcId="{D0696685-8245-4278-9917-5504AB5358E6}" destId="{E8E7B4E8-A415-45FD-B328-608494870964}" srcOrd="0" destOrd="0" presId="urn:microsoft.com/office/officeart/2008/layout/VerticalCurvedList"/>
    <dgm:cxn modelId="{14DD5769-1D13-4C60-B952-BAF5CCED88AF}" type="presParOf" srcId="{08B98508-DA25-44E0-A295-6AA01F75291E}" destId="{8E8EDE3E-E436-4AF6-A117-932F8154B851}" srcOrd="7" destOrd="0" presId="urn:microsoft.com/office/officeart/2008/layout/VerticalCurvedList"/>
    <dgm:cxn modelId="{4B3E24AF-6020-42C6-9846-50521B2F9370}" type="presParOf" srcId="{08B98508-DA25-44E0-A295-6AA01F75291E}" destId="{31140C71-2337-4DAA-9288-EF5F75D87A15}" srcOrd="8" destOrd="0" presId="urn:microsoft.com/office/officeart/2008/layout/VerticalCurvedList"/>
    <dgm:cxn modelId="{75534A69-3032-4F2D-B121-5D639D11FB64}" type="presParOf" srcId="{31140C71-2337-4DAA-9288-EF5F75D87A15}" destId="{4752C31A-3CC7-40F9-93D0-4BBB3EA51192}" srcOrd="0" destOrd="0" presId="urn:microsoft.com/office/officeart/2008/layout/VerticalCurvedList"/>
    <dgm:cxn modelId="{670475D3-A4B3-4C8B-AFC5-54C0C94955C7}" type="presParOf" srcId="{08B98508-DA25-44E0-A295-6AA01F75291E}" destId="{C12CC7BB-D233-40B3-B12D-F79FA37622E4}" srcOrd="9" destOrd="0" presId="urn:microsoft.com/office/officeart/2008/layout/VerticalCurvedList"/>
    <dgm:cxn modelId="{D03B2840-BDFB-4024-BDC8-8C9CD12ABD19}" type="presParOf" srcId="{08B98508-DA25-44E0-A295-6AA01F75291E}" destId="{E45F8080-34A4-41FC-9E94-24E4E330FDD6}" srcOrd="10" destOrd="0" presId="urn:microsoft.com/office/officeart/2008/layout/VerticalCurvedList"/>
    <dgm:cxn modelId="{F8352CC9-F45D-487E-A6AC-15371522A2F1}" type="presParOf" srcId="{E45F8080-34A4-41FC-9E94-24E4E330FDD6}" destId="{D05F6017-94BA-4C3A-BA07-1496EFF13AE4}" srcOrd="0" destOrd="0" presId="urn:microsoft.com/office/officeart/2008/layout/VerticalCurvedList"/>
    <dgm:cxn modelId="{8806E25A-6A38-43EB-869E-0AFF7D961B02}" type="presParOf" srcId="{08B98508-DA25-44E0-A295-6AA01F75291E}" destId="{EB92DE87-5F97-40BD-AFC5-3BB0E53A3A06}" srcOrd="11" destOrd="0" presId="urn:microsoft.com/office/officeart/2008/layout/VerticalCurvedList"/>
    <dgm:cxn modelId="{28DD7046-215E-4F50-9DBA-EA8220BFBCDF}" type="presParOf" srcId="{08B98508-DA25-44E0-A295-6AA01F75291E}" destId="{0416E8C5-756A-4D73-8413-EF465C44DF15}" srcOrd="12" destOrd="0" presId="urn:microsoft.com/office/officeart/2008/layout/VerticalCurvedList"/>
    <dgm:cxn modelId="{D35E4719-B567-4E84-8530-D04F8B08AC3C}" type="presParOf" srcId="{0416E8C5-756A-4D73-8413-EF465C44DF15}" destId="{B73D46CB-705D-4C96-BB6A-F83907640D5E}" srcOrd="0" destOrd="0" presId="urn:microsoft.com/office/officeart/2008/layout/VerticalCurvedList"/>
    <dgm:cxn modelId="{D6968623-ACE9-4CBA-9972-E6AA2CDDE1D4}" type="presParOf" srcId="{08B98508-DA25-44E0-A295-6AA01F75291E}" destId="{55B772F9-C885-4996-8935-AC3521583168}" srcOrd="13" destOrd="0" presId="urn:microsoft.com/office/officeart/2008/layout/VerticalCurvedList"/>
    <dgm:cxn modelId="{0B7F3F90-7D1E-4E61-B155-BEDD0022DFD0}" type="presParOf" srcId="{08B98508-DA25-44E0-A295-6AA01F75291E}" destId="{723E47C0-A196-434F-9D9E-97D5F266AF92}" srcOrd="14" destOrd="0" presId="urn:microsoft.com/office/officeart/2008/layout/VerticalCurvedList"/>
    <dgm:cxn modelId="{89182CB7-5E46-4C6F-848D-64782C13B4A3}" type="presParOf" srcId="{723E47C0-A196-434F-9D9E-97D5F266AF92}" destId="{50136403-5D9F-4BEE-AF99-C8C2237D484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84AFB-2F9E-4B23-95A0-9CFADB319147}">
      <dsp:nvSpPr>
        <dsp:cNvPr id="0" name=""/>
        <dsp:cNvSpPr/>
      </dsp:nvSpPr>
      <dsp:spPr>
        <a:xfrm>
          <a:off x="1210390" y="677537"/>
          <a:ext cx="4408575" cy="4408575"/>
        </a:xfrm>
        <a:prstGeom prst="blockArc">
          <a:avLst>
            <a:gd name="adj1" fmla="val 10800000"/>
            <a:gd name="adj2" fmla="val 16200000"/>
            <a:gd name="adj3" fmla="val 4636"/>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574E35-C294-4158-824D-F09A3E335335}">
      <dsp:nvSpPr>
        <dsp:cNvPr id="0" name=""/>
        <dsp:cNvSpPr/>
      </dsp:nvSpPr>
      <dsp:spPr>
        <a:xfrm>
          <a:off x="1210390" y="677537"/>
          <a:ext cx="4408575" cy="4408575"/>
        </a:xfrm>
        <a:prstGeom prst="blockArc">
          <a:avLst>
            <a:gd name="adj1" fmla="val 5400000"/>
            <a:gd name="adj2" fmla="val 10800000"/>
            <a:gd name="adj3" fmla="val 4636"/>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226E26-FB69-44C6-80E1-FB9854A4E6CE}">
      <dsp:nvSpPr>
        <dsp:cNvPr id="0" name=""/>
        <dsp:cNvSpPr/>
      </dsp:nvSpPr>
      <dsp:spPr>
        <a:xfrm>
          <a:off x="1210390" y="677537"/>
          <a:ext cx="4408575" cy="4408575"/>
        </a:xfrm>
        <a:prstGeom prst="blockArc">
          <a:avLst>
            <a:gd name="adj1" fmla="val 0"/>
            <a:gd name="adj2" fmla="val 5400000"/>
            <a:gd name="adj3" fmla="val 4636"/>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30BC28F-9DDE-42AB-990B-48B4C07E55F5}">
      <dsp:nvSpPr>
        <dsp:cNvPr id="0" name=""/>
        <dsp:cNvSpPr/>
      </dsp:nvSpPr>
      <dsp:spPr>
        <a:xfrm>
          <a:off x="1210390" y="677537"/>
          <a:ext cx="4408575" cy="4408575"/>
        </a:xfrm>
        <a:prstGeom prst="blockArc">
          <a:avLst>
            <a:gd name="adj1" fmla="val 16200000"/>
            <a:gd name="adj2" fmla="val 0"/>
            <a:gd name="adj3" fmla="val 4636"/>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748A81-5CD9-4227-9B11-1C9B98081C4C}">
      <dsp:nvSpPr>
        <dsp:cNvPr id="0" name=""/>
        <dsp:cNvSpPr/>
      </dsp:nvSpPr>
      <dsp:spPr>
        <a:xfrm>
          <a:off x="2400912" y="1868059"/>
          <a:ext cx="2027531" cy="2027531"/>
        </a:xfrm>
        <a:prstGeom prst="ellipse">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latin typeface="Cambria" panose="02040503050406030204" pitchFamily="18" charset="0"/>
              <a:ea typeface="Cambria" panose="02040503050406030204" pitchFamily="18" charset="0"/>
            </a:rPr>
            <a:t>Evidence on Q (Centralized RMS System)</a:t>
          </a:r>
        </a:p>
      </dsp:txBody>
      <dsp:txXfrm>
        <a:off x="2697837" y="2164984"/>
        <a:ext cx="1433681" cy="1433681"/>
      </dsp:txXfrm>
    </dsp:sp>
    <dsp:sp modelId="{6A0D9D5A-9437-4F38-AE5E-B3E5ABD8EF64}">
      <dsp:nvSpPr>
        <dsp:cNvPr id="0" name=""/>
        <dsp:cNvSpPr/>
      </dsp:nvSpPr>
      <dsp:spPr>
        <a:xfrm>
          <a:off x="2611504" y="-100847"/>
          <a:ext cx="1606346" cy="1658958"/>
        </a:xfrm>
        <a:prstGeom prst="ellipse">
          <a:avLst/>
        </a:prstGeom>
        <a:solidFill>
          <a:srgbClr val="FF7F4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latin typeface="Cambria" panose="02040503050406030204" pitchFamily="18" charset="0"/>
              <a:ea typeface="Cambria" panose="02040503050406030204" pitchFamily="18" charset="0"/>
            </a:rPr>
            <a:t>Inventoried</a:t>
          </a:r>
        </a:p>
      </dsp:txBody>
      <dsp:txXfrm>
        <a:off x="2846748" y="142102"/>
        <a:ext cx="1135858" cy="1173060"/>
      </dsp:txXfrm>
    </dsp:sp>
    <dsp:sp modelId="{E6AA2B8F-B0E3-49D2-A430-3E4897629D85}">
      <dsp:nvSpPr>
        <dsp:cNvPr id="0" name=""/>
        <dsp:cNvSpPr/>
      </dsp:nvSpPr>
      <dsp:spPr>
        <a:xfrm>
          <a:off x="4728585" y="2047612"/>
          <a:ext cx="1678572" cy="1668425"/>
        </a:xfrm>
        <a:prstGeom prst="ellipse">
          <a:avLst/>
        </a:prstGeom>
        <a:solidFill>
          <a:srgbClr val="3333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Audited</a:t>
          </a:r>
        </a:p>
      </dsp:txBody>
      <dsp:txXfrm>
        <a:off x="4974406" y="2291947"/>
        <a:ext cx="1186930" cy="1179755"/>
      </dsp:txXfrm>
    </dsp:sp>
    <dsp:sp modelId="{2A824F95-0B07-4C08-8AB9-3711EA905CA3}">
      <dsp:nvSpPr>
        <dsp:cNvPr id="0" name=""/>
        <dsp:cNvSpPr/>
      </dsp:nvSpPr>
      <dsp:spPr>
        <a:xfrm>
          <a:off x="2565704" y="4240745"/>
          <a:ext cx="1697945" cy="1588548"/>
        </a:xfrm>
        <a:prstGeom prst="ellipse">
          <a:avLst/>
        </a:prstGeom>
        <a:solidFill>
          <a:srgbClr val="F1B4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Relabeled</a:t>
          </a:r>
        </a:p>
      </dsp:txBody>
      <dsp:txXfrm>
        <a:off x="2814362" y="4473382"/>
        <a:ext cx="1200629" cy="1123274"/>
      </dsp:txXfrm>
    </dsp:sp>
    <dsp:sp modelId="{C73E2DB0-602E-4AF2-9540-828967FD5E5E}">
      <dsp:nvSpPr>
        <dsp:cNvPr id="0" name=""/>
        <dsp:cNvSpPr/>
      </dsp:nvSpPr>
      <dsp:spPr>
        <a:xfrm>
          <a:off x="467649" y="2088991"/>
          <a:ext cx="1587668" cy="1585667"/>
        </a:xfrm>
        <a:prstGeom prst="ellipse">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Purged</a:t>
          </a:r>
        </a:p>
      </dsp:txBody>
      <dsp:txXfrm>
        <a:off x="700158" y="2321207"/>
        <a:ext cx="1122650" cy="1121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38285-821C-4660-A685-88EBDC24A7A6}">
      <dsp:nvSpPr>
        <dsp:cNvPr id="0" name=""/>
        <dsp:cNvSpPr/>
      </dsp:nvSpPr>
      <dsp:spPr>
        <a:xfrm>
          <a:off x="3219673" y="1497"/>
          <a:ext cx="4829511" cy="118764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latin typeface="Cambria" panose="02040503050406030204" pitchFamily="18" charset="0"/>
              <a:ea typeface="Cambria" panose="02040503050406030204" pitchFamily="18" charset="0"/>
            </a:rPr>
            <a:t>$20,000 for purchase of (1) ALPR</a:t>
          </a:r>
          <a:endParaRPr lang="en-US" sz="3000" kern="1200" dirty="0">
            <a:latin typeface="Cambria" panose="02040503050406030204" pitchFamily="18" charset="0"/>
            <a:ea typeface="Cambria" panose="02040503050406030204" pitchFamily="18" charset="0"/>
          </a:endParaRPr>
        </a:p>
      </dsp:txBody>
      <dsp:txXfrm>
        <a:off x="3219673" y="149953"/>
        <a:ext cx="4384143" cy="890736"/>
      </dsp:txXfrm>
    </dsp:sp>
    <dsp:sp modelId="{BD46A768-59B0-487D-BABA-08049C2DB7D6}">
      <dsp:nvSpPr>
        <dsp:cNvPr id="0" name=""/>
        <dsp:cNvSpPr/>
      </dsp:nvSpPr>
      <dsp:spPr>
        <a:xfrm>
          <a:off x="0" y="1497"/>
          <a:ext cx="3219674" cy="1187648"/>
        </a:xfrm>
        <a:prstGeom prst="round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a:latin typeface="Cambria" panose="02040503050406030204" pitchFamily="18" charset="0"/>
              <a:ea typeface="Cambria" panose="02040503050406030204" pitchFamily="18" charset="0"/>
            </a:rPr>
            <a:t>ALPR</a:t>
          </a:r>
          <a:r>
            <a:rPr lang="en-US" sz="2600" kern="1200" dirty="0">
              <a:latin typeface="Cambria" panose="02040503050406030204" pitchFamily="18" charset="0"/>
              <a:ea typeface="Cambria" panose="02040503050406030204" pitchFamily="18" charset="0"/>
            </a:rPr>
            <a:t/>
          </a:r>
          <a:br>
            <a:rPr lang="en-US" sz="2600" kern="1200" dirty="0">
              <a:latin typeface="Cambria" panose="02040503050406030204" pitchFamily="18" charset="0"/>
              <a:ea typeface="Cambria" panose="02040503050406030204" pitchFamily="18" charset="0"/>
            </a:rPr>
          </a:br>
          <a:r>
            <a:rPr lang="en-US" sz="2600" kern="1200" dirty="0">
              <a:latin typeface="Cambria" panose="02040503050406030204" pitchFamily="18" charset="0"/>
              <a:ea typeface="Cambria" panose="02040503050406030204" pitchFamily="18" charset="0"/>
            </a:rPr>
            <a:t>Automatic License Plate Reader</a:t>
          </a:r>
        </a:p>
      </dsp:txBody>
      <dsp:txXfrm>
        <a:off x="57976" y="59473"/>
        <a:ext cx="3103722" cy="1071696"/>
      </dsp:txXfrm>
    </dsp:sp>
    <dsp:sp modelId="{1DC5FF7C-69B1-472F-96C3-96CBE92341FF}">
      <dsp:nvSpPr>
        <dsp:cNvPr id="0" name=""/>
        <dsp:cNvSpPr/>
      </dsp:nvSpPr>
      <dsp:spPr>
        <a:xfrm>
          <a:off x="3219673" y="1307910"/>
          <a:ext cx="4829511" cy="118764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latin typeface="Cambria" panose="02040503050406030204" pitchFamily="18" charset="0"/>
              <a:ea typeface="Cambria" panose="02040503050406030204" pitchFamily="18" charset="0"/>
            </a:rPr>
            <a:t>$10,000 for purchase of (1) </a:t>
          </a:r>
          <a:r>
            <a:rPr lang="en-US" sz="3000" kern="1200" dirty="0" err="1" smtClean="0">
              <a:latin typeface="Cambria" panose="02040503050406030204" pitchFamily="18" charset="0"/>
              <a:ea typeface="Cambria" panose="02040503050406030204" pitchFamily="18" charset="0"/>
            </a:rPr>
            <a:t>Draeger</a:t>
          </a:r>
          <a:r>
            <a:rPr lang="en-US" sz="3000" kern="1200" dirty="0" smtClean="0">
              <a:latin typeface="Cambria" panose="02040503050406030204" pitchFamily="18" charset="0"/>
              <a:ea typeface="Cambria" panose="02040503050406030204" pitchFamily="18" charset="0"/>
            </a:rPr>
            <a:t> </a:t>
          </a:r>
          <a:r>
            <a:rPr lang="en-US" sz="3000" kern="1200" dirty="0" err="1" smtClean="0">
              <a:latin typeface="Cambria" panose="02040503050406030204" pitchFamily="18" charset="0"/>
              <a:ea typeface="Cambria" panose="02040503050406030204" pitchFamily="18" charset="0"/>
            </a:rPr>
            <a:t>Alcotest</a:t>
          </a:r>
          <a:endParaRPr lang="en-US" sz="3000" kern="1200" dirty="0">
            <a:latin typeface="Cambria" panose="02040503050406030204" pitchFamily="18" charset="0"/>
            <a:ea typeface="Cambria" panose="02040503050406030204" pitchFamily="18" charset="0"/>
          </a:endParaRPr>
        </a:p>
      </dsp:txBody>
      <dsp:txXfrm>
        <a:off x="3219673" y="1456366"/>
        <a:ext cx="4384143" cy="890736"/>
      </dsp:txXfrm>
    </dsp:sp>
    <dsp:sp modelId="{37914EC5-2BA5-4C2A-8542-FCEF8600E3A9}">
      <dsp:nvSpPr>
        <dsp:cNvPr id="0" name=""/>
        <dsp:cNvSpPr/>
      </dsp:nvSpPr>
      <dsp:spPr>
        <a:xfrm>
          <a:off x="0" y="1307910"/>
          <a:ext cx="3219674" cy="1187648"/>
        </a:xfrm>
        <a:prstGeom prst="round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latin typeface="Cambria" panose="02040503050406030204" pitchFamily="18" charset="0"/>
              <a:ea typeface="Cambria" panose="02040503050406030204" pitchFamily="18" charset="0"/>
            </a:rPr>
            <a:t>DRAEGER</a:t>
          </a:r>
          <a:endParaRPr lang="en-US" sz="3300" kern="1200" dirty="0">
            <a:latin typeface="Cambria" panose="02040503050406030204" pitchFamily="18" charset="0"/>
            <a:ea typeface="Cambria" panose="02040503050406030204" pitchFamily="18" charset="0"/>
          </a:endParaRPr>
        </a:p>
      </dsp:txBody>
      <dsp:txXfrm>
        <a:off x="57976" y="1365886"/>
        <a:ext cx="3103722" cy="1071696"/>
      </dsp:txXfrm>
    </dsp:sp>
    <dsp:sp modelId="{0BAC621B-9421-42F1-87E6-6977FE9EFA28}">
      <dsp:nvSpPr>
        <dsp:cNvPr id="0" name=""/>
        <dsp:cNvSpPr/>
      </dsp:nvSpPr>
      <dsp:spPr>
        <a:xfrm>
          <a:off x="3219673" y="2614323"/>
          <a:ext cx="4829511" cy="118764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latin typeface="Cambria" panose="02040503050406030204" pitchFamily="18" charset="0"/>
              <a:ea typeface="Cambria" panose="02040503050406030204" pitchFamily="18" charset="0"/>
            </a:rPr>
            <a:t>$6,000 for purchase of (4) </a:t>
          </a:r>
          <a:r>
            <a:rPr lang="en-US" sz="3000" kern="1200" dirty="0" err="1" smtClean="0">
              <a:latin typeface="Cambria" panose="02040503050406030204" pitchFamily="18" charset="0"/>
              <a:ea typeface="Cambria" panose="02040503050406030204" pitchFamily="18" charset="0"/>
            </a:rPr>
            <a:t>Lidars</a:t>
          </a:r>
          <a:endParaRPr lang="en-US" sz="3000" kern="1200" dirty="0">
            <a:latin typeface="Cambria" panose="02040503050406030204" pitchFamily="18" charset="0"/>
            <a:ea typeface="Cambria" panose="02040503050406030204" pitchFamily="18" charset="0"/>
          </a:endParaRPr>
        </a:p>
      </dsp:txBody>
      <dsp:txXfrm>
        <a:off x="3219673" y="2762779"/>
        <a:ext cx="4384143" cy="890736"/>
      </dsp:txXfrm>
    </dsp:sp>
    <dsp:sp modelId="{14EFF793-C622-4EE2-94F4-E435279CB511}">
      <dsp:nvSpPr>
        <dsp:cNvPr id="0" name=""/>
        <dsp:cNvSpPr/>
      </dsp:nvSpPr>
      <dsp:spPr>
        <a:xfrm>
          <a:off x="0" y="2614323"/>
          <a:ext cx="3219674" cy="1187648"/>
        </a:xfrm>
        <a:prstGeom prst="round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a:latin typeface="Cambria" panose="02040503050406030204" pitchFamily="18" charset="0"/>
              <a:ea typeface="Cambria" panose="02040503050406030204" pitchFamily="18" charset="0"/>
            </a:rPr>
            <a:t>LIDAR</a:t>
          </a:r>
        </a:p>
      </dsp:txBody>
      <dsp:txXfrm>
        <a:off x="57976" y="2672299"/>
        <a:ext cx="3103722" cy="1071696"/>
      </dsp:txXfrm>
    </dsp:sp>
    <dsp:sp modelId="{C8EE4542-5146-428C-BA25-4256DEFAA426}">
      <dsp:nvSpPr>
        <dsp:cNvPr id="0" name=""/>
        <dsp:cNvSpPr/>
      </dsp:nvSpPr>
      <dsp:spPr>
        <a:xfrm>
          <a:off x="3219673" y="3920737"/>
          <a:ext cx="4829511" cy="118764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$14,000 for the investigation of Denied Firearm Transactions </a:t>
          </a:r>
          <a:endParaRPr lang="en-US" sz="2500" kern="1200" dirty="0"/>
        </a:p>
      </dsp:txBody>
      <dsp:txXfrm>
        <a:off x="3219673" y="4069193"/>
        <a:ext cx="4384143" cy="890736"/>
      </dsp:txXfrm>
    </dsp:sp>
    <dsp:sp modelId="{3A12779B-8531-41BD-B8D3-E6F67F0CDCA9}">
      <dsp:nvSpPr>
        <dsp:cNvPr id="0" name=""/>
        <dsp:cNvSpPr/>
      </dsp:nvSpPr>
      <dsp:spPr>
        <a:xfrm>
          <a:off x="0" y="3920737"/>
          <a:ext cx="3219674" cy="1187648"/>
        </a:xfrm>
        <a:prstGeom prst="round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latin typeface="Cambria" panose="02040503050406030204" pitchFamily="18" charset="0"/>
              <a:ea typeface="Cambria" panose="02040503050406030204" pitchFamily="18" charset="0"/>
            </a:rPr>
            <a:t>Denied Firearm Transactions</a:t>
          </a:r>
          <a:endParaRPr lang="en-US" sz="3300" kern="1200" dirty="0">
            <a:latin typeface="Cambria" panose="02040503050406030204" pitchFamily="18" charset="0"/>
            <a:ea typeface="Cambria" panose="02040503050406030204" pitchFamily="18" charset="0"/>
          </a:endParaRPr>
        </a:p>
      </dsp:txBody>
      <dsp:txXfrm>
        <a:off x="57976" y="3978713"/>
        <a:ext cx="3103722" cy="10716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2AEE1-4E2D-45B9-9755-8E3BC3EB48F3}">
      <dsp:nvSpPr>
        <dsp:cNvPr id="0" name=""/>
        <dsp:cNvSpPr/>
      </dsp:nvSpPr>
      <dsp:spPr>
        <a:xfrm rot="10800000">
          <a:off x="1955121" y="1800"/>
          <a:ext cx="6909412" cy="859123"/>
        </a:xfrm>
        <a:prstGeom prst="homePlate">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50" tIns="121920" rIns="227584" bIns="1219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Moved to Enforcer</a:t>
          </a:r>
        </a:p>
      </dsp:txBody>
      <dsp:txXfrm rot="10800000">
        <a:off x="2169902" y="1800"/>
        <a:ext cx="6694631" cy="859123"/>
      </dsp:txXfrm>
    </dsp:sp>
    <dsp:sp modelId="{FBD2C00C-775A-4936-B9F8-596BB415BD96}">
      <dsp:nvSpPr>
        <dsp:cNvPr id="0" name=""/>
        <dsp:cNvSpPr/>
      </dsp:nvSpPr>
      <dsp:spPr>
        <a:xfrm>
          <a:off x="1525559" y="1800"/>
          <a:ext cx="859123" cy="859123"/>
        </a:xfrm>
        <a:prstGeom prst="ellipse">
          <a:avLst/>
        </a:prstGeom>
        <a:solidFill>
          <a:srgbClr val="F1B4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0C1AAB-0C4F-4ABA-A6B1-4F6050A6FA7E}">
      <dsp:nvSpPr>
        <dsp:cNvPr id="0" name=""/>
        <dsp:cNvSpPr/>
      </dsp:nvSpPr>
      <dsp:spPr>
        <a:xfrm rot="10800000">
          <a:off x="1955121" y="1117378"/>
          <a:ext cx="6909412" cy="859123"/>
        </a:xfrm>
        <a:prstGeom prst="homePlate">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50" tIns="91440" rIns="170688"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Reviewed and Revamped Sex Offender Program and Notification Process</a:t>
          </a:r>
        </a:p>
      </dsp:txBody>
      <dsp:txXfrm rot="10800000">
        <a:off x="2169902" y="1117378"/>
        <a:ext cx="6694631" cy="859123"/>
      </dsp:txXfrm>
    </dsp:sp>
    <dsp:sp modelId="{1D827214-8D21-4653-ADC0-97839F77F94B}">
      <dsp:nvSpPr>
        <dsp:cNvPr id="0" name=""/>
        <dsp:cNvSpPr/>
      </dsp:nvSpPr>
      <dsp:spPr>
        <a:xfrm>
          <a:off x="1525559" y="1117378"/>
          <a:ext cx="859123" cy="859123"/>
        </a:xfrm>
        <a:prstGeom prst="ellipse">
          <a:avLst/>
        </a:prstGeom>
        <a:solidFill>
          <a:srgbClr val="F1B4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145AE2-A47A-4EAE-92A5-CF459E8AA3A7}">
      <dsp:nvSpPr>
        <dsp:cNvPr id="0" name=""/>
        <dsp:cNvSpPr/>
      </dsp:nvSpPr>
      <dsp:spPr>
        <a:xfrm rot="10800000">
          <a:off x="1955121" y="2232956"/>
          <a:ext cx="6909412" cy="859123"/>
        </a:xfrm>
        <a:prstGeom prst="homePlate">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50" tIns="91440" rIns="170688"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Conducted “Meet the Chief” Events</a:t>
          </a:r>
        </a:p>
      </dsp:txBody>
      <dsp:txXfrm rot="10800000">
        <a:off x="2169902" y="2232956"/>
        <a:ext cx="6694631" cy="859123"/>
      </dsp:txXfrm>
    </dsp:sp>
    <dsp:sp modelId="{2B651917-935B-4F27-A3CB-18C64BDF29E0}">
      <dsp:nvSpPr>
        <dsp:cNvPr id="0" name=""/>
        <dsp:cNvSpPr/>
      </dsp:nvSpPr>
      <dsp:spPr>
        <a:xfrm>
          <a:off x="1525559" y="2232956"/>
          <a:ext cx="859123" cy="859123"/>
        </a:xfrm>
        <a:prstGeom prst="ellipse">
          <a:avLst/>
        </a:prstGeom>
        <a:solidFill>
          <a:srgbClr val="F1B4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BEEB03-8FD3-4B04-8831-E145BA9E00F7}">
      <dsp:nvSpPr>
        <dsp:cNvPr id="0" name=""/>
        <dsp:cNvSpPr/>
      </dsp:nvSpPr>
      <dsp:spPr>
        <a:xfrm rot="10800000">
          <a:off x="1955121" y="3348534"/>
          <a:ext cx="6909412" cy="859123"/>
        </a:xfrm>
        <a:prstGeom prst="homePlate">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50" tIns="91440" rIns="170688"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Implemented Business Block Watch Program</a:t>
          </a:r>
        </a:p>
      </dsp:txBody>
      <dsp:txXfrm rot="10800000">
        <a:off x="2169902" y="3348534"/>
        <a:ext cx="6694631" cy="859123"/>
      </dsp:txXfrm>
    </dsp:sp>
    <dsp:sp modelId="{E629ACF6-C163-476A-A511-643044D7533E}">
      <dsp:nvSpPr>
        <dsp:cNvPr id="0" name=""/>
        <dsp:cNvSpPr/>
      </dsp:nvSpPr>
      <dsp:spPr>
        <a:xfrm>
          <a:off x="1525559" y="3348534"/>
          <a:ext cx="859123" cy="859123"/>
        </a:xfrm>
        <a:prstGeom prst="ellipse">
          <a:avLst/>
        </a:prstGeom>
        <a:solidFill>
          <a:srgbClr val="F1B4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E6631E-B717-46D5-BB1C-162CDD6D7E70}">
      <dsp:nvSpPr>
        <dsp:cNvPr id="0" name=""/>
        <dsp:cNvSpPr/>
      </dsp:nvSpPr>
      <dsp:spPr>
        <a:xfrm rot="10800000">
          <a:off x="1955121" y="4464112"/>
          <a:ext cx="6909412" cy="859123"/>
        </a:xfrm>
        <a:prstGeom prst="homePlate">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50" tIns="83820" rIns="156464" bIns="83820" numCol="1" spcCol="1270" anchor="ctr" anchorCtr="0">
          <a:noAutofit/>
        </a:bodyPr>
        <a:lstStyle/>
        <a:p>
          <a:pPr lvl="0" algn="ctr" defTabSz="977900">
            <a:lnSpc>
              <a:spcPct val="90000"/>
            </a:lnSpc>
            <a:spcBef>
              <a:spcPct val="0"/>
            </a:spcBef>
            <a:spcAft>
              <a:spcPct val="35000"/>
            </a:spcAft>
          </a:pPr>
          <a:r>
            <a:rPr lang="en-US" sz="2200" kern="1200" dirty="0" smtClean="0">
              <a:latin typeface="Cambria" panose="02040503050406030204" pitchFamily="18" charset="0"/>
              <a:ea typeface="Cambria" panose="02040503050406030204" pitchFamily="18" charset="0"/>
            </a:rPr>
            <a:t>Upgraded and Expanded Functionality of CJC Kiosk</a:t>
          </a:r>
          <a:endParaRPr lang="en-US" sz="2200" kern="1200" dirty="0">
            <a:latin typeface="Cambria" panose="02040503050406030204" pitchFamily="18" charset="0"/>
            <a:ea typeface="Cambria" panose="02040503050406030204" pitchFamily="18" charset="0"/>
          </a:endParaRPr>
        </a:p>
      </dsp:txBody>
      <dsp:txXfrm rot="10800000">
        <a:off x="2169902" y="4464112"/>
        <a:ext cx="6694631" cy="859123"/>
      </dsp:txXfrm>
    </dsp:sp>
    <dsp:sp modelId="{0CB37FC4-3D61-4AC3-9143-8554BE2A6B27}">
      <dsp:nvSpPr>
        <dsp:cNvPr id="0" name=""/>
        <dsp:cNvSpPr/>
      </dsp:nvSpPr>
      <dsp:spPr>
        <a:xfrm>
          <a:off x="1525559" y="4464112"/>
          <a:ext cx="859123" cy="859123"/>
        </a:xfrm>
        <a:prstGeom prst="ellipse">
          <a:avLst/>
        </a:prstGeom>
        <a:solidFill>
          <a:srgbClr val="F1B4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2AEE1-4E2D-45B9-9755-8E3BC3EB48F3}">
      <dsp:nvSpPr>
        <dsp:cNvPr id="0" name=""/>
        <dsp:cNvSpPr/>
      </dsp:nvSpPr>
      <dsp:spPr>
        <a:xfrm rot="10800000">
          <a:off x="1955121" y="1800"/>
          <a:ext cx="6909412" cy="859123"/>
        </a:xfrm>
        <a:prstGeom prst="homePlate">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50" tIns="91440" rIns="170688"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Developed a High Crime Impact Team</a:t>
          </a:r>
        </a:p>
      </dsp:txBody>
      <dsp:txXfrm rot="10800000">
        <a:off x="2169902" y="1800"/>
        <a:ext cx="6694631" cy="859123"/>
      </dsp:txXfrm>
    </dsp:sp>
    <dsp:sp modelId="{FBD2C00C-775A-4936-B9F8-596BB415BD96}">
      <dsp:nvSpPr>
        <dsp:cNvPr id="0" name=""/>
        <dsp:cNvSpPr/>
      </dsp:nvSpPr>
      <dsp:spPr>
        <a:xfrm>
          <a:off x="1525559" y="1800"/>
          <a:ext cx="859123" cy="859123"/>
        </a:xfrm>
        <a:prstGeom prst="ellipse">
          <a:avLst/>
        </a:prstGeom>
        <a:solidFill>
          <a:srgbClr val="F1B4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0C1AAB-0C4F-4ABA-A6B1-4F6050A6FA7E}">
      <dsp:nvSpPr>
        <dsp:cNvPr id="0" name=""/>
        <dsp:cNvSpPr/>
      </dsp:nvSpPr>
      <dsp:spPr>
        <a:xfrm rot="10800000">
          <a:off x="1955121" y="1117378"/>
          <a:ext cx="6909412" cy="859123"/>
        </a:xfrm>
        <a:prstGeom prst="homePlate">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50" tIns="91440" rIns="170688"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Updated Fife PD Webpage and </a:t>
          </a:r>
          <a:r>
            <a:rPr lang="en-US" sz="2400" kern="1200" dirty="0" smtClean="0">
              <a:latin typeface="Cambria" panose="02040503050406030204" pitchFamily="18" charset="0"/>
              <a:ea typeface="Cambria" panose="02040503050406030204" pitchFamily="18" charset="0"/>
            </a:rPr>
            <a:t>Host</a:t>
          </a:r>
          <a:endParaRPr lang="en-US" sz="2400" kern="1200" dirty="0">
            <a:latin typeface="Cambria" panose="02040503050406030204" pitchFamily="18" charset="0"/>
            <a:ea typeface="Cambria" panose="02040503050406030204" pitchFamily="18" charset="0"/>
          </a:endParaRPr>
        </a:p>
      </dsp:txBody>
      <dsp:txXfrm rot="10800000">
        <a:off x="2169902" y="1117378"/>
        <a:ext cx="6694631" cy="859123"/>
      </dsp:txXfrm>
    </dsp:sp>
    <dsp:sp modelId="{1D827214-8D21-4653-ADC0-97839F77F94B}">
      <dsp:nvSpPr>
        <dsp:cNvPr id="0" name=""/>
        <dsp:cNvSpPr/>
      </dsp:nvSpPr>
      <dsp:spPr>
        <a:xfrm>
          <a:off x="1525559" y="1117378"/>
          <a:ext cx="859123" cy="859123"/>
        </a:xfrm>
        <a:prstGeom prst="ellipse">
          <a:avLst/>
        </a:prstGeom>
        <a:solidFill>
          <a:srgbClr val="F1B4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145AE2-A47A-4EAE-92A5-CF459E8AA3A7}">
      <dsp:nvSpPr>
        <dsp:cNvPr id="0" name=""/>
        <dsp:cNvSpPr/>
      </dsp:nvSpPr>
      <dsp:spPr>
        <a:xfrm rot="10800000">
          <a:off x="1955121" y="2232956"/>
          <a:ext cx="6909412" cy="859123"/>
        </a:xfrm>
        <a:prstGeom prst="homePlate">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50" tIns="91440" rIns="170688"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AFIS Fingerprint Scanning</a:t>
          </a:r>
        </a:p>
      </dsp:txBody>
      <dsp:txXfrm rot="10800000">
        <a:off x="2169902" y="2232956"/>
        <a:ext cx="6694631" cy="859123"/>
      </dsp:txXfrm>
    </dsp:sp>
    <dsp:sp modelId="{2B651917-935B-4F27-A3CB-18C64BDF29E0}">
      <dsp:nvSpPr>
        <dsp:cNvPr id="0" name=""/>
        <dsp:cNvSpPr/>
      </dsp:nvSpPr>
      <dsp:spPr>
        <a:xfrm>
          <a:off x="1525559" y="2232956"/>
          <a:ext cx="859123" cy="859123"/>
        </a:xfrm>
        <a:prstGeom prst="ellipse">
          <a:avLst/>
        </a:prstGeom>
        <a:solidFill>
          <a:srgbClr val="F1B4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BEEB03-8FD3-4B04-8831-E145BA9E00F7}">
      <dsp:nvSpPr>
        <dsp:cNvPr id="0" name=""/>
        <dsp:cNvSpPr/>
      </dsp:nvSpPr>
      <dsp:spPr>
        <a:xfrm rot="10800000">
          <a:off x="1955121" y="3348534"/>
          <a:ext cx="6909412" cy="859123"/>
        </a:xfrm>
        <a:prstGeom prst="homePlate">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50" tIns="91440" rIns="170688"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Cambria" panose="02040503050406030204" pitchFamily="18" charset="0"/>
              <a:ea typeface="Cambria" panose="02040503050406030204" pitchFamily="18" charset="0"/>
            </a:rPr>
            <a:t>All-Hands </a:t>
          </a:r>
          <a:r>
            <a:rPr lang="en-US" sz="2400" kern="1200" dirty="0">
              <a:latin typeface="Cambria" panose="02040503050406030204" pitchFamily="18" charset="0"/>
              <a:ea typeface="Cambria" panose="02040503050406030204" pitchFamily="18" charset="0"/>
            </a:rPr>
            <a:t>Meeting</a:t>
          </a:r>
        </a:p>
      </dsp:txBody>
      <dsp:txXfrm rot="10800000">
        <a:off x="2169902" y="3348534"/>
        <a:ext cx="6694631" cy="859123"/>
      </dsp:txXfrm>
    </dsp:sp>
    <dsp:sp modelId="{E629ACF6-C163-476A-A511-643044D7533E}">
      <dsp:nvSpPr>
        <dsp:cNvPr id="0" name=""/>
        <dsp:cNvSpPr/>
      </dsp:nvSpPr>
      <dsp:spPr>
        <a:xfrm>
          <a:off x="1525559" y="3348534"/>
          <a:ext cx="859123" cy="859123"/>
        </a:xfrm>
        <a:prstGeom prst="ellipse">
          <a:avLst/>
        </a:prstGeom>
        <a:solidFill>
          <a:srgbClr val="F1B4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752615-6781-44D3-8CC7-084F7E820C14}">
      <dsp:nvSpPr>
        <dsp:cNvPr id="0" name=""/>
        <dsp:cNvSpPr/>
      </dsp:nvSpPr>
      <dsp:spPr>
        <a:xfrm rot="10800000">
          <a:off x="1980064" y="4464112"/>
          <a:ext cx="6909412" cy="859123"/>
        </a:xfrm>
        <a:prstGeom prst="homePlate">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50" tIns="91440" rIns="170688"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Cambria" panose="02040503050406030204" pitchFamily="18" charset="0"/>
              <a:ea typeface="Cambria" panose="02040503050406030204" pitchFamily="18" charset="0"/>
            </a:rPr>
            <a:t>Asst. Chief Gardner Selected to Attend the FBI National Academy (FBINA) in July 2019</a:t>
          </a:r>
          <a:endParaRPr lang="en-US" sz="2400" kern="1200" dirty="0">
            <a:latin typeface="Cambria" panose="02040503050406030204" pitchFamily="18" charset="0"/>
            <a:ea typeface="Cambria" panose="02040503050406030204" pitchFamily="18" charset="0"/>
          </a:endParaRPr>
        </a:p>
      </dsp:txBody>
      <dsp:txXfrm rot="10800000">
        <a:off x="2194845" y="4464112"/>
        <a:ext cx="6694631" cy="859123"/>
      </dsp:txXfrm>
    </dsp:sp>
    <dsp:sp modelId="{3986F73E-895A-414E-A4D0-C48F969854A2}">
      <dsp:nvSpPr>
        <dsp:cNvPr id="0" name=""/>
        <dsp:cNvSpPr/>
      </dsp:nvSpPr>
      <dsp:spPr>
        <a:xfrm>
          <a:off x="1525559" y="4464112"/>
          <a:ext cx="859123" cy="859123"/>
        </a:xfrm>
        <a:prstGeom prst="ellipse">
          <a:avLst/>
        </a:prstGeom>
        <a:solidFill>
          <a:srgbClr val="F1B4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D4BD1-3C65-4B6F-90FE-7C3C1C1E926B}">
      <dsp:nvSpPr>
        <dsp:cNvPr id="0" name=""/>
        <dsp:cNvSpPr/>
      </dsp:nvSpPr>
      <dsp:spPr>
        <a:xfrm>
          <a:off x="0" y="6452"/>
          <a:ext cx="1865462" cy="126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5168" tIns="162560" rIns="455168" bIns="162560" numCol="1" spcCol="1270" anchor="ctr" anchorCtr="0">
          <a:noAutofit/>
        </a:bodyPr>
        <a:lstStyle/>
        <a:p>
          <a:pPr lvl="0" algn="r" defTabSz="2844800">
            <a:lnSpc>
              <a:spcPct val="90000"/>
            </a:lnSpc>
            <a:spcBef>
              <a:spcPct val="0"/>
            </a:spcBef>
            <a:spcAft>
              <a:spcPct val="35000"/>
            </a:spcAft>
          </a:pPr>
          <a:r>
            <a:rPr lang="en-US" sz="6400" kern="1200" dirty="0" smtClean="0"/>
            <a:t> </a:t>
          </a:r>
          <a:endParaRPr lang="en-US" sz="6400" kern="1200" dirty="0"/>
        </a:p>
      </dsp:txBody>
      <dsp:txXfrm>
        <a:off x="0" y="6452"/>
        <a:ext cx="1865462" cy="1267200"/>
      </dsp:txXfrm>
    </dsp:sp>
    <dsp:sp modelId="{54A9B3C1-755A-48CD-B618-06EC96D20585}">
      <dsp:nvSpPr>
        <dsp:cNvPr id="0" name=""/>
        <dsp:cNvSpPr/>
      </dsp:nvSpPr>
      <dsp:spPr>
        <a:xfrm>
          <a:off x="355840" y="0"/>
          <a:ext cx="373092" cy="12672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00B6F2-CC5C-43FB-A7B8-E4A5298389A3}">
      <dsp:nvSpPr>
        <dsp:cNvPr id="0" name=""/>
        <dsp:cNvSpPr/>
      </dsp:nvSpPr>
      <dsp:spPr>
        <a:xfrm>
          <a:off x="1213595" y="6452"/>
          <a:ext cx="5074057" cy="1267200"/>
        </a:xfrm>
        <a:prstGeom prst="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smtClean="0">
              <a:latin typeface="Cambria" panose="02040503050406030204" pitchFamily="18" charset="0"/>
              <a:ea typeface="Cambria" panose="02040503050406030204" pitchFamily="18" charset="0"/>
            </a:rPr>
            <a:t>Supervisors’ Retreat</a:t>
          </a:r>
          <a:endParaRPr lang="en-US" sz="4000" kern="1200" dirty="0">
            <a:latin typeface="Cambria" panose="02040503050406030204" pitchFamily="18" charset="0"/>
            <a:ea typeface="Cambria" panose="02040503050406030204" pitchFamily="18" charset="0"/>
          </a:endParaRPr>
        </a:p>
      </dsp:txBody>
      <dsp:txXfrm>
        <a:off x="1213595" y="6452"/>
        <a:ext cx="5074057" cy="1267200"/>
      </dsp:txXfrm>
    </dsp:sp>
    <dsp:sp modelId="{1A23AB7C-6463-4459-BAA0-9145A5B82C04}">
      <dsp:nvSpPr>
        <dsp:cNvPr id="0" name=""/>
        <dsp:cNvSpPr/>
      </dsp:nvSpPr>
      <dsp:spPr>
        <a:xfrm>
          <a:off x="0" y="1504052"/>
          <a:ext cx="1865462" cy="126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5168" tIns="162560" rIns="455168" bIns="162560" numCol="1" spcCol="1270" anchor="ctr" anchorCtr="0">
          <a:noAutofit/>
        </a:bodyPr>
        <a:lstStyle/>
        <a:p>
          <a:pPr lvl="0" algn="r" defTabSz="2844800">
            <a:lnSpc>
              <a:spcPct val="90000"/>
            </a:lnSpc>
            <a:spcBef>
              <a:spcPct val="0"/>
            </a:spcBef>
            <a:spcAft>
              <a:spcPct val="35000"/>
            </a:spcAft>
          </a:pPr>
          <a:endParaRPr lang="en-US" sz="6400" kern="1200" dirty="0"/>
        </a:p>
      </dsp:txBody>
      <dsp:txXfrm>
        <a:off x="0" y="1504052"/>
        <a:ext cx="1865462" cy="1267200"/>
      </dsp:txXfrm>
    </dsp:sp>
    <dsp:sp modelId="{BECF6282-10D8-4B21-8AD0-5584F1BC83FC}">
      <dsp:nvSpPr>
        <dsp:cNvPr id="0" name=""/>
        <dsp:cNvSpPr/>
      </dsp:nvSpPr>
      <dsp:spPr>
        <a:xfrm>
          <a:off x="364466" y="1425536"/>
          <a:ext cx="373092" cy="12672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E8ECF6-9901-4ED2-9DA8-E38C2BD481DD}">
      <dsp:nvSpPr>
        <dsp:cNvPr id="0" name=""/>
        <dsp:cNvSpPr/>
      </dsp:nvSpPr>
      <dsp:spPr>
        <a:xfrm>
          <a:off x="1213595" y="1459180"/>
          <a:ext cx="5074057" cy="1267200"/>
        </a:xfrm>
        <a:prstGeom prst="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285750" lvl="1" indent="-285750" algn="l" defTabSz="1778000">
            <a:lnSpc>
              <a:spcPct val="90000"/>
            </a:lnSpc>
            <a:spcBef>
              <a:spcPct val="0"/>
            </a:spcBef>
            <a:spcAft>
              <a:spcPct val="15000"/>
            </a:spcAft>
            <a:buChar char="••"/>
          </a:pPr>
          <a:r>
            <a:rPr lang="en-US" sz="4000" kern="1200" dirty="0" smtClean="0">
              <a:latin typeface="Cambria" panose="02040503050406030204" pitchFamily="18" charset="0"/>
              <a:ea typeface="Cambria" panose="02040503050406030204" pitchFamily="18" charset="0"/>
            </a:rPr>
            <a:t>StrengthsFinder</a:t>
          </a:r>
          <a:endParaRPr lang="en-US" sz="4000" kern="1200" dirty="0">
            <a:latin typeface="Cambria" panose="02040503050406030204" pitchFamily="18" charset="0"/>
            <a:ea typeface="Cambria" panose="02040503050406030204" pitchFamily="18" charset="0"/>
          </a:endParaRPr>
        </a:p>
      </dsp:txBody>
      <dsp:txXfrm>
        <a:off x="1213595" y="1459180"/>
        <a:ext cx="5074057" cy="1267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7BA39-704E-473A-A16A-F0132781758D}">
      <dsp:nvSpPr>
        <dsp:cNvPr id="0" name=""/>
        <dsp:cNvSpPr/>
      </dsp:nvSpPr>
      <dsp:spPr>
        <a:xfrm>
          <a:off x="2320505" y="533442"/>
          <a:ext cx="4098223" cy="2371122"/>
        </a:xfrm>
        <a:prstGeom prst="round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en-US" sz="3500" kern="1200" dirty="0">
              <a:latin typeface="Cambria" panose="02040503050406030204" pitchFamily="18" charset="0"/>
              <a:ea typeface="Cambria" panose="02040503050406030204" pitchFamily="18" charset="0"/>
            </a:rPr>
            <a:t>Citizen Advisory Committee</a:t>
          </a:r>
        </a:p>
      </dsp:txBody>
      <dsp:txXfrm>
        <a:off x="2436254" y="649191"/>
        <a:ext cx="3866725" cy="2139624"/>
      </dsp:txXfrm>
    </dsp:sp>
    <dsp:sp modelId="{164D596A-5391-492B-BC6D-2236B5422429}">
      <dsp:nvSpPr>
        <dsp:cNvPr id="0" name=""/>
        <dsp:cNvSpPr/>
      </dsp:nvSpPr>
      <dsp:spPr>
        <a:xfrm rot="3063963">
          <a:off x="5134683" y="3308015"/>
          <a:ext cx="1037321" cy="0"/>
        </a:xfrm>
        <a:custGeom>
          <a:avLst/>
          <a:gdLst/>
          <a:ahLst/>
          <a:cxnLst/>
          <a:rect l="0" t="0" r="0" b="0"/>
          <a:pathLst>
            <a:path>
              <a:moveTo>
                <a:pt x="0" y="0"/>
              </a:moveTo>
              <a:lnTo>
                <a:pt x="1037321" y="0"/>
              </a:lnTo>
            </a:path>
          </a:pathLst>
        </a:custGeom>
        <a:noFill/>
        <a:ln w="28575" cap="flat" cmpd="sng" algn="ctr">
          <a:solidFill>
            <a:srgbClr val="F1B434"/>
          </a:solidFill>
          <a:prstDash val="solid"/>
          <a:miter lim="800000"/>
        </a:ln>
        <a:effectLst/>
      </dsp:spPr>
      <dsp:style>
        <a:lnRef idx="2">
          <a:scrgbClr r="0" g="0" b="0"/>
        </a:lnRef>
        <a:fillRef idx="0">
          <a:scrgbClr r="0" g="0" b="0"/>
        </a:fillRef>
        <a:effectRef idx="0">
          <a:scrgbClr r="0" g="0" b="0"/>
        </a:effectRef>
        <a:fontRef idx="minor"/>
      </dsp:style>
    </dsp:sp>
    <dsp:sp modelId="{A60B2B1D-B7E9-4DBA-97B7-68E10954BCAE}">
      <dsp:nvSpPr>
        <dsp:cNvPr id="0" name=""/>
        <dsp:cNvSpPr/>
      </dsp:nvSpPr>
      <dsp:spPr>
        <a:xfrm>
          <a:off x="5567077" y="3711466"/>
          <a:ext cx="2519075" cy="2097676"/>
        </a:xfrm>
        <a:prstGeom prst="round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en-US" sz="3500" i="0" kern="1200" dirty="0">
              <a:latin typeface="Cambria" panose="02040503050406030204" pitchFamily="18" charset="0"/>
              <a:ea typeface="Cambria" panose="02040503050406030204" pitchFamily="18" charset="0"/>
            </a:rPr>
            <a:t>Provide Support for Special Events</a:t>
          </a:r>
        </a:p>
      </dsp:txBody>
      <dsp:txXfrm>
        <a:off x="5669477" y="3813866"/>
        <a:ext cx="2314275" cy="1892876"/>
      </dsp:txXfrm>
    </dsp:sp>
    <dsp:sp modelId="{4AF34004-917D-4CBB-9211-79B0E7A15904}">
      <dsp:nvSpPr>
        <dsp:cNvPr id="0" name=""/>
        <dsp:cNvSpPr/>
      </dsp:nvSpPr>
      <dsp:spPr>
        <a:xfrm rot="7770580">
          <a:off x="2628985" y="3264337"/>
          <a:ext cx="932637" cy="0"/>
        </a:xfrm>
        <a:custGeom>
          <a:avLst/>
          <a:gdLst/>
          <a:ahLst/>
          <a:cxnLst/>
          <a:rect l="0" t="0" r="0" b="0"/>
          <a:pathLst>
            <a:path>
              <a:moveTo>
                <a:pt x="0" y="0"/>
              </a:moveTo>
              <a:lnTo>
                <a:pt x="932637" y="0"/>
              </a:lnTo>
            </a:path>
          </a:pathLst>
        </a:custGeom>
        <a:noFill/>
        <a:ln w="28575" cap="flat" cmpd="sng" algn="ctr">
          <a:solidFill>
            <a:srgbClr val="F1B434"/>
          </a:solidFill>
          <a:prstDash val="solid"/>
          <a:miter lim="800000"/>
        </a:ln>
        <a:effectLst/>
      </dsp:spPr>
      <dsp:style>
        <a:lnRef idx="2">
          <a:scrgbClr r="0" g="0" b="0"/>
        </a:lnRef>
        <a:fillRef idx="0">
          <a:scrgbClr r="0" g="0" b="0"/>
        </a:fillRef>
        <a:effectRef idx="0">
          <a:scrgbClr r="0" g="0" b="0"/>
        </a:effectRef>
        <a:fontRef idx="minor"/>
      </dsp:style>
    </dsp:sp>
    <dsp:sp modelId="{6D4127E8-A4E2-4784-BA54-E187AA8B5533}">
      <dsp:nvSpPr>
        <dsp:cNvPr id="0" name=""/>
        <dsp:cNvSpPr/>
      </dsp:nvSpPr>
      <dsp:spPr>
        <a:xfrm>
          <a:off x="635168" y="3624110"/>
          <a:ext cx="2501141" cy="2214084"/>
        </a:xfrm>
        <a:prstGeom prst="round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lvl="0" algn="ctr" defTabSz="1555750">
            <a:lnSpc>
              <a:spcPct val="90000"/>
            </a:lnSpc>
            <a:spcBef>
              <a:spcPct val="0"/>
            </a:spcBef>
            <a:spcAft>
              <a:spcPct val="35000"/>
            </a:spcAft>
          </a:pPr>
          <a:r>
            <a:rPr lang="en-US" sz="3500" kern="1200" dirty="0">
              <a:latin typeface="Cambria" panose="02040503050406030204" pitchFamily="18" charset="0"/>
              <a:ea typeface="Cambria" panose="02040503050406030204" pitchFamily="18" charset="0"/>
            </a:rPr>
            <a:t>Provide Input on Training</a:t>
          </a:r>
        </a:p>
      </dsp:txBody>
      <dsp:txXfrm>
        <a:off x="743251" y="3732193"/>
        <a:ext cx="2284975" cy="19979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45CBC-5973-4F91-8FE1-189A8A86CDC8}">
      <dsp:nvSpPr>
        <dsp:cNvPr id="0" name=""/>
        <dsp:cNvSpPr/>
      </dsp:nvSpPr>
      <dsp:spPr>
        <a:xfrm>
          <a:off x="-7130299" y="-1090918"/>
          <a:ext cx="8492989" cy="8492989"/>
        </a:xfrm>
        <a:prstGeom prst="blockArc">
          <a:avLst>
            <a:gd name="adj1" fmla="val 18900000"/>
            <a:gd name="adj2" fmla="val 2700000"/>
            <a:gd name="adj3" fmla="val 25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991C7A-9B45-4571-B759-1F1DA6D8FDDB}">
      <dsp:nvSpPr>
        <dsp:cNvPr id="0" name=""/>
        <dsp:cNvSpPr/>
      </dsp:nvSpPr>
      <dsp:spPr>
        <a:xfrm>
          <a:off x="442727" y="286905"/>
          <a:ext cx="7228829" cy="573557"/>
        </a:xfrm>
        <a:prstGeom prst="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261" tIns="63500" rIns="63500" bIns="63500" numCol="1" spcCol="1270" anchor="ctr" anchorCtr="0">
          <a:noAutofit/>
        </a:bodyPr>
        <a:lstStyle/>
        <a:p>
          <a:pPr lvl="0" algn="l" defTabSz="1111250">
            <a:lnSpc>
              <a:spcPct val="90000"/>
            </a:lnSpc>
            <a:spcBef>
              <a:spcPct val="0"/>
            </a:spcBef>
            <a:spcAft>
              <a:spcPct val="35000"/>
            </a:spcAft>
          </a:pPr>
          <a:r>
            <a:rPr lang="en-US" sz="2500" kern="1200" dirty="0">
              <a:latin typeface="Cambria" panose="02040503050406030204" pitchFamily="18" charset="0"/>
              <a:ea typeface="Cambria" panose="02040503050406030204" pitchFamily="18" charset="0"/>
            </a:rPr>
            <a:t>Non-Commissioned Guild Contract Negotiations</a:t>
          </a:r>
        </a:p>
      </dsp:txBody>
      <dsp:txXfrm>
        <a:off x="442727" y="286905"/>
        <a:ext cx="7228829" cy="573557"/>
      </dsp:txXfrm>
    </dsp:sp>
    <dsp:sp modelId="{5ACF885D-BE5E-4A59-96D4-244638D629B2}">
      <dsp:nvSpPr>
        <dsp:cNvPr id="0" name=""/>
        <dsp:cNvSpPr/>
      </dsp:nvSpPr>
      <dsp:spPr>
        <a:xfrm>
          <a:off x="84253" y="215210"/>
          <a:ext cx="716946" cy="716946"/>
        </a:xfrm>
        <a:prstGeom prst="ellipse">
          <a:avLst/>
        </a:prstGeom>
        <a:solidFill>
          <a:srgbClr val="F1B43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AD6B23-F9AD-4AAE-A552-41EFF34B16D2}">
      <dsp:nvSpPr>
        <dsp:cNvPr id="0" name=""/>
        <dsp:cNvSpPr/>
      </dsp:nvSpPr>
      <dsp:spPr>
        <a:xfrm>
          <a:off x="962135" y="1147746"/>
          <a:ext cx="6709421" cy="573557"/>
        </a:xfrm>
        <a:prstGeom prst="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261" tIns="63500" rIns="63500" bIns="63500" numCol="1" spcCol="1270" anchor="ctr" anchorCtr="0">
          <a:noAutofit/>
        </a:bodyPr>
        <a:lstStyle/>
        <a:p>
          <a:pPr lvl="0" algn="l" defTabSz="1111250">
            <a:lnSpc>
              <a:spcPct val="90000"/>
            </a:lnSpc>
            <a:spcBef>
              <a:spcPct val="0"/>
            </a:spcBef>
            <a:spcAft>
              <a:spcPct val="35000"/>
            </a:spcAft>
          </a:pPr>
          <a:r>
            <a:rPr lang="en-US" sz="2500" kern="1200" dirty="0">
              <a:latin typeface="Cambria" panose="02040503050406030204" pitchFamily="18" charset="0"/>
              <a:ea typeface="Cambria" panose="02040503050406030204" pitchFamily="18" charset="0"/>
            </a:rPr>
            <a:t>Rewrite Region 5 Mitigation Plan</a:t>
          </a:r>
        </a:p>
      </dsp:txBody>
      <dsp:txXfrm>
        <a:off x="962135" y="1147746"/>
        <a:ext cx="6709421" cy="573557"/>
      </dsp:txXfrm>
    </dsp:sp>
    <dsp:sp modelId="{BCE337DA-85E3-4460-B9BD-835AAD7FCAFF}">
      <dsp:nvSpPr>
        <dsp:cNvPr id="0" name=""/>
        <dsp:cNvSpPr/>
      </dsp:nvSpPr>
      <dsp:spPr>
        <a:xfrm>
          <a:off x="603661" y="1076051"/>
          <a:ext cx="716946" cy="716946"/>
        </a:xfrm>
        <a:prstGeom prst="ellipse">
          <a:avLst/>
        </a:prstGeom>
        <a:solidFill>
          <a:srgbClr val="F1B43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85062D-9D97-4216-B399-7B5CBDC3C96D}">
      <dsp:nvSpPr>
        <dsp:cNvPr id="0" name=""/>
        <dsp:cNvSpPr/>
      </dsp:nvSpPr>
      <dsp:spPr>
        <a:xfrm>
          <a:off x="1246768" y="2007956"/>
          <a:ext cx="6424788" cy="573557"/>
        </a:xfrm>
        <a:prstGeom prst="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261" tIns="63500" rIns="63500" bIns="63500" numCol="1" spcCol="1270" anchor="ctr" anchorCtr="0">
          <a:noAutofit/>
        </a:bodyPr>
        <a:lstStyle/>
        <a:p>
          <a:pPr lvl="0" algn="l" defTabSz="1111250">
            <a:lnSpc>
              <a:spcPct val="90000"/>
            </a:lnSpc>
            <a:spcBef>
              <a:spcPct val="0"/>
            </a:spcBef>
            <a:spcAft>
              <a:spcPct val="35000"/>
            </a:spcAft>
          </a:pPr>
          <a:r>
            <a:rPr lang="en-US" sz="2500" kern="1200" dirty="0">
              <a:latin typeface="Cambria" panose="02040503050406030204" pitchFamily="18" charset="0"/>
              <a:ea typeface="Cambria" panose="02040503050406030204" pitchFamily="18" charset="0"/>
            </a:rPr>
            <a:t>Innovation Award</a:t>
          </a:r>
        </a:p>
      </dsp:txBody>
      <dsp:txXfrm>
        <a:off x="1246768" y="2007956"/>
        <a:ext cx="6424788" cy="573557"/>
      </dsp:txXfrm>
    </dsp:sp>
    <dsp:sp modelId="{E8E7B4E8-A415-45FD-B328-608494870964}">
      <dsp:nvSpPr>
        <dsp:cNvPr id="0" name=""/>
        <dsp:cNvSpPr/>
      </dsp:nvSpPr>
      <dsp:spPr>
        <a:xfrm>
          <a:off x="888294" y="1936261"/>
          <a:ext cx="716946" cy="716946"/>
        </a:xfrm>
        <a:prstGeom prst="ellipse">
          <a:avLst/>
        </a:prstGeom>
        <a:solidFill>
          <a:srgbClr val="F1B43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8EDE3E-E436-4AF6-A117-932F8154B851}">
      <dsp:nvSpPr>
        <dsp:cNvPr id="0" name=""/>
        <dsp:cNvSpPr/>
      </dsp:nvSpPr>
      <dsp:spPr>
        <a:xfrm>
          <a:off x="1337648" y="2868797"/>
          <a:ext cx="6333908" cy="573557"/>
        </a:xfrm>
        <a:prstGeom prst="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261" tIns="63500" rIns="63500" bIns="63500" numCol="1" spcCol="1270" anchor="ctr" anchorCtr="0">
          <a:noAutofit/>
        </a:bodyPr>
        <a:lstStyle/>
        <a:p>
          <a:pPr lvl="0" algn="l" defTabSz="1111250">
            <a:lnSpc>
              <a:spcPct val="90000"/>
            </a:lnSpc>
            <a:spcBef>
              <a:spcPct val="0"/>
            </a:spcBef>
            <a:spcAft>
              <a:spcPct val="35000"/>
            </a:spcAft>
          </a:pPr>
          <a:r>
            <a:rPr lang="en-US" sz="2500" kern="1200" dirty="0">
              <a:latin typeface="Cambria" panose="02040503050406030204" pitchFamily="18" charset="0"/>
              <a:ea typeface="Cambria" panose="02040503050406030204" pitchFamily="18" charset="0"/>
            </a:rPr>
            <a:t>Scheduling Software</a:t>
          </a:r>
        </a:p>
      </dsp:txBody>
      <dsp:txXfrm>
        <a:off x="1337648" y="2868797"/>
        <a:ext cx="6333908" cy="573557"/>
      </dsp:txXfrm>
    </dsp:sp>
    <dsp:sp modelId="{4752C31A-3CC7-40F9-93D0-4BBB3EA51192}">
      <dsp:nvSpPr>
        <dsp:cNvPr id="0" name=""/>
        <dsp:cNvSpPr/>
      </dsp:nvSpPr>
      <dsp:spPr>
        <a:xfrm>
          <a:off x="979175" y="2797103"/>
          <a:ext cx="716946" cy="716946"/>
        </a:xfrm>
        <a:prstGeom prst="ellipse">
          <a:avLst/>
        </a:prstGeom>
        <a:solidFill>
          <a:srgbClr val="F1B43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2CC7BB-D233-40B3-B12D-F79FA37622E4}">
      <dsp:nvSpPr>
        <dsp:cNvPr id="0" name=""/>
        <dsp:cNvSpPr/>
      </dsp:nvSpPr>
      <dsp:spPr>
        <a:xfrm>
          <a:off x="1246768" y="3729638"/>
          <a:ext cx="6424788" cy="573557"/>
        </a:xfrm>
        <a:prstGeom prst="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261" tIns="63500" rIns="63500" bIns="63500" numCol="1" spcCol="1270" anchor="ctr" anchorCtr="0">
          <a:noAutofit/>
        </a:bodyPr>
        <a:lstStyle/>
        <a:p>
          <a:pPr lvl="0" algn="l" defTabSz="1111250">
            <a:lnSpc>
              <a:spcPct val="90000"/>
            </a:lnSpc>
            <a:spcBef>
              <a:spcPct val="0"/>
            </a:spcBef>
            <a:spcAft>
              <a:spcPct val="35000"/>
            </a:spcAft>
          </a:pPr>
          <a:r>
            <a:rPr lang="en-US" sz="2500" kern="1200" dirty="0">
              <a:latin typeface="Cambria" panose="02040503050406030204" pitchFamily="18" charset="0"/>
              <a:ea typeface="Cambria" panose="02040503050406030204" pitchFamily="18" charset="0"/>
            </a:rPr>
            <a:t>Citizen’s Academy</a:t>
          </a:r>
        </a:p>
      </dsp:txBody>
      <dsp:txXfrm>
        <a:off x="1246768" y="3729638"/>
        <a:ext cx="6424788" cy="573557"/>
      </dsp:txXfrm>
    </dsp:sp>
    <dsp:sp modelId="{D05F6017-94BA-4C3A-BA07-1496EFF13AE4}">
      <dsp:nvSpPr>
        <dsp:cNvPr id="0" name=""/>
        <dsp:cNvSpPr/>
      </dsp:nvSpPr>
      <dsp:spPr>
        <a:xfrm>
          <a:off x="888294" y="3657944"/>
          <a:ext cx="716946" cy="716946"/>
        </a:xfrm>
        <a:prstGeom prst="ellipse">
          <a:avLst/>
        </a:prstGeom>
        <a:solidFill>
          <a:srgbClr val="F1B43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92DE87-5F97-40BD-AFC5-3BB0E53A3A06}">
      <dsp:nvSpPr>
        <dsp:cNvPr id="0" name=""/>
        <dsp:cNvSpPr/>
      </dsp:nvSpPr>
      <dsp:spPr>
        <a:xfrm>
          <a:off x="962135" y="4589849"/>
          <a:ext cx="6709421" cy="573557"/>
        </a:xfrm>
        <a:prstGeom prst="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261" tIns="63500" rIns="63500" bIns="63500" numCol="1" spcCol="1270" anchor="ctr" anchorCtr="0">
          <a:noAutofit/>
        </a:bodyPr>
        <a:lstStyle/>
        <a:p>
          <a:pPr lvl="0" algn="l" defTabSz="1111250">
            <a:lnSpc>
              <a:spcPct val="90000"/>
            </a:lnSpc>
            <a:spcBef>
              <a:spcPct val="0"/>
            </a:spcBef>
            <a:spcAft>
              <a:spcPct val="35000"/>
            </a:spcAft>
          </a:pPr>
          <a:r>
            <a:rPr lang="en-US" sz="2500" kern="1200" dirty="0">
              <a:latin typeface="Cambria" panose="02040503050406030204" pitchFamily="18" charset="0"/>
              <a:ea typeface="Cambria" panose="02040503050406030204" pitchFamily="18" charset="0"/>
            </a:rPr>
            <a:t>Tactical Athlete</a:t>
          </a:r>
        </a:p>
      </dsp:txBody>
      <dsp:txXfrm>
        <a:off x="962135" y="4589849"/>
        <a:ext cx="6709421" cy="573557"/>
      </dsp:txXfrm>
    </dsp:sp>
    <dsp:sp modelId="{B73D46CB-705D-4C96-BB6A-F83907640D5E}">
      <dsp:nvSpPr>
        <dsp:cNvPr id="0" name=""/>
        <dsp:cNvSpPr/>
      </dsp:nvSpPr>
      <dsp:spPr>
        <a:xfrm>
          <a:off x="603661" y="4518154"/>
          <a:ext cx="716946" cy="716946"/>
        </a:xfrm>
        <a:prstGeom prst="ellipse">
          <a:avLst/>
        </a:prstGeom>
        <a:solidFill>
          <a:srgbClr val="F1B43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B772F9-C885-4996-8935-AC3521583168}">
      <dsp:nvSpPr>
        <dsp:cNvPr id="0" name=""/>
        <dsp:cNvSpPr/>
      </dsp:nvSpPr>
      <dsp:spPr>
        <a:xfrm>
          <a:off x="442727" y="5450690"/>
          <a:ext cx="7228829" cy="573557"/>
        </a:xfrm>
        <a:prstGeom prst="rect">
          <a:avLst/>
        </a:prstGeom>
        <a:solidFill>
          <a:srgbClr val="5E8A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261" tIns="63500" rIns="63500" bIns="63500" numCol="1" spcCol="1270" anchor="ctr" anchorCtr="0">
          <a:noAutofit/>
        </a:bodyPr>
        <a:lstStyle/>
        <a:p>
          <a:pPr lvl="0" algn="l" defTabSz="1111250">
            <a:lnSpc>
              <a:spcPct val="90000"/>
            </a:lnSpc>
            <a:spcBef>
              <a:spcPct val="0"/>
            </a:spcBef>
            <a:spcAft>
              <a:spcPct val="35000"/>
            </a:spcAft>
          </a:pPr>
          <a:r>
            <a:rPr lang="en-US" sz="2500" kern="1200" dirty="0">
              <a:latin typeface="Cambria" panose="02040503050406030204" pitchFamily="18" charset="0"/>
              <a:ea typeface="Cambria" panose="02040503050406030204" pitchFamily="18" charset="0"/>
            </a:rPr>
            <a:t>Team Building</a:t>
          </a:r>
        </a:p>
      </dsp:txBody>
      <dsp:txXfrm>
        <a:off x="442727" y="5450690"/>
        <a:ext cx="7228829" cy="573557"/>
      </dsp:txXfrm>
    </dsp:sp>
    <dsp:sp modelId="{50136403-5D9F-4BEE-AF99-C8C2237D4841}">
      <dsp:nvSpPr>
        <dsp:cNvPr id="0" name=""/>
        <dsp:cNvSpPr/>
      </dsp:nvSpPr>
      <dsp:spPr>
        <a:xfrm>
          <a:off x="84253" y="5378995"/>
          <a:ext cx="716946" cy="716946"/>
        </a:xfrm>
        <a:prstGeom prst="ellipse">
          <a:avLst/>
        </a:prstGeom>
        <a:solidFill>
          <a:srgbClr val="F1B434"/>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74DE94-EC5A-46EB-87D7-CCE0E48B02F2}"/>
              </a:ext>
            </a:extLst>
          </p:cNvPr>
          <p:cNvSpPr>
            <a:spLocks noGrp="1"/>
          </p:cNvSpPr>
          <p:nvPr>
            <p:ph type="hdr" sz="quarter"/>
          </p:nvPr>
        </p:nvSpPr>
        <p:spPr>
          <a:xfrm>
            <a:off x="0" y="0"/>
            <a:ext cx="2971800" cy="458788"/>
          </a:xfrm>
          <a:prstGeom prst="rect">
            <a:avLst/>
          </a:prstGeom>
        </p:spPr>
        <p:txBody>
          <a:bodyPr vert="horz" lIns="91430" tIns="45715" rIns="91430" bIns="45715" rtlCol="0"/>
          <a:lstStyle>
            <a:lvl1pPr algn="l">
              <a:defRPr sz="1200"/>
            </a:lvl1pPr>
          </a:lstStyle>
          <a:p>
            <a:endParaRPr lang="en-US"/>
          </a:p>
        </p:txBody>
      </p:sp>
      <p:sp>
        <p:nvSpPr>
          <p:cNvPr id="3" name="Date Placeholder 2">
            <a:extLst>
              <a:ext uri="{FF2B5EF4-FFF2-40B4-BE49-F238E27FC236}">
                <a16:creationId xmlns:a16="http://schemas.microsoft.com/office/drawing/2014/main" id="{7485FB2A-DD0E-40EE-8D95-B6DD8732A2D6}"/>
              </a:ext>
            </a:extLst>
          </p:cNvPr>
          <p:cNvSpPr>
            <a:spLocks noGrp="1"/>
          </p:cNvSpPr>
          <p:nvPr>
            <p:ph type="dt" sz="quarter" idx="1"/>
          </p:nvPr>
        </p:nvSpPr>
        <p:spPr>
          <a:xfrm>
            <a:off x="3884614" y="0"/>
            <a:ext cx="2971800" cy="458788"/>
          </a:xfrm>
          <a:prstGeom prst="rect">
            <a:avLst/>
          </a:prstGeom>
        </p:spPr>
        <p:txBody>
          <a:bodyPr vert="horz" lIns="91430" tIns="45715" rIns="91430" bIns="45715" rtlCol="0"/>
          <a:lstStyle>
            <a:lvl1pPr algn="r">
              <a:defRPr sz="1200"/>
            </a:lvl1pPr>
          </a:lstStyle>
          <a:p>
            <a:fld id="{037D7C97-ECD2-4327-A0A3-5DF45A918F33}" type="datetimeFigureOut">
              <a:rPr lang="en-US" smtClean="0"/>
              <a:t>7/16/2019</a:t>
            </a:fld>
            <a:endParaRPr lang="en-US"/>
          </a:p>
        </p:txBody>
      </p:sp>
      <p:sp>
        <p:nvSpPr>
          <p:cNvPr id="4" name="Footer Placeholder 3">
            <a:extLst>
              <a:ext uri="{FF2B5EF4-FFF2-40B4-BE49-F238E27FC236}">
                <a16:creationId xmlns:a16="http://schemas.microsoft.com/office/drawing/2014/main" id="{DAF77B43-C667-43DD-B79D-53F3F3D9DE1A}"/>
              </a:ext>
            </a:extLst>
          </p:cNvPr>
          <p:cNvSpPr>
            <a:spLocks noGrp="1"/>
          </p:cNvSpPr>
          <p:nvPr>
            <p:ph type="ftr" sz="quarter" idx="2"/>
          </p:nvPr>
        </p:nvSpPr>
        <p:spPr>
          <a:xfrm>
            <a:off x="0" y="8685214"/>
            <a:ext cx="2971800" cy="458787"/>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9F4FB90-FF68-47F2-8FC9-620767EC1C8D}"/>
              </a:ext>
            </a:extLst>
          </p:cNvPr>
          <p:cNvSpPr>
            <a:spLocks noGrp="1"/>
          </p:cNvSpPr>
          <p:nvPr>
            <p:ph type="sldNum" sz="quarter" idx="3"/>
          </p:nvPr>
        </p:nvSpPr>
        <p:spPr>
          <a:xfrm>
            <a:off x="3884614" y="8685214"/>
            <a:ext cx="2971800" cy="458787"/>
          </a:xfrm>
          <a:prstGeom prst="rect">
            <a:avLst/>
          </a:prstGeom>
        </p:spPr>
        <p:txBody>
          <a:bodyPr vert="horz" lIns="91430" tIns="45715" rIns="91430" bIns="45715" rtlCol="0" anchor="b"/>
          <a:lstStyle>
            <a:lvl1pPr algn="r">
              <a:defRPr sz="1200"/>
            </a:lvl1pPr>
          </a:lstStyle>
          <a:p>
            <a:fld id="{F9D9FB01-D42A-4C9F-AF72-8A50B082CC21}" type="slidenum">
              <a:rPr lang="en-US" smtClean="0"/>
              <a:t>‹#›</a:t>
            </a:fld>
            <a:endParaRPr lang="en-US"/>
          </a:p>
        </p:txBody>
      </p:sp>
    </p:spTree>
    <p:extLst>
      <p:ext uri="{BB962C8B-B14F-4D97-AF65-F5344CB8AC3E}">
        <p14:creationId xmlns:p14="http://schemas.microsoft.com/office/powerpoint/2010/main" val="371461714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748"/>
            <a:ext cx="7772400" cy="2387600"/>
          </a:xfrm>
        </p:spPr>
        <p:txBody>
          <a:bodyPr anchor="b">
            <a:normAutofit/>
          </a:bodyPr>
          <a:lstStyle>
            <a:lvl1pPr algn="ctr">
              <a:defRPr sz="4800" b="1">
                <a:solidFill>
                  <a:srgbClr val="004D87"/>
                </a:solidFill>
              </a:defRPr>
            </a:lvl1pPr>
          </a:lstStyle>
          <a:p>
            <a:r>
              <a:rPr lang="en-US" dirty="0"/>
              <a:t>Click to edit Master title style</a:t>
            </a:r>
          </a:p>
        </p:txBody>
      </p:sp>
      <p:sp>
        <p:nvSpPr>
          <p:cNvPr id="3" name="Subtitle 2"/>
          <p:cNvSpPr>
            <a:spLocks noGrp="1"/>
          </p:cNvSpPr>
          <p:nvPr>
            <p:ph type="subTitle" idx="1"/>
          </p:nvPr>
        </p:nvSpPr>
        <p:spPr>
          <a:xfrm>
            <a:off x="1143000" y="3851423"/>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BA4C1B1B-BF59-4EC7-9E6F-2E381709927D}" type="slidenum">
              <a:rPr lang="en-US" smtClean="0"/>
              <a:t>‹#›</a:t>
            </a:fld>
            <a:endParaRPr lang="en-US"/>
          </a:p>
        </p:txBody>
      </p:sp>
      <p:pic>
        <p:nvPicPr>
          <p:cNvPr id="15" name="Picture 14">
            <a:extLst>
              <a:ext uri="{FF2B5EF4-FFF2-40B4-BE49-F238E27FC236}">
                <a16:creationId xmlns:a16="http://schemas.microsoft.com/office/drawing/2014/main" id="{2A4CD519-6E32-4E64-AC50-EFB26A0B5C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092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rgbClr val="004D87"/>
                </a:solidFill>
              </a:defRPr>
            </a:lvl1pPr>
          </a:lstStyle>
          <a:p>
            <a:r>
              <a:rPr lang="en-US" dirty="0"/>
              <a:t>Click to edit Master title style</a:t>
            </a:r>
          </a:p>
        </p:txBody>
      </p:sp>
      <p:sp>
        <p:nvSpPr>
          <p:cNvPr id="3" name="Content Placeholder 2"/>
          <p:cNvSpPr>
            <a:spLocks noGrp="1"/>
          </p:cNvSpPr>
          <p:nvPr>
            <p:ph idx="1"/>
          </p:nvPr>
        </p:nvSpPr>
        <p:spPr>
          <a:xfrm>
            <a:off x="628650" y="1757257"/>
            <a:ext cx="7886700" cy="4351338"/>
          </a:xfrm>
        </p:spPr>
        <p:txBody>
          <a:bodyPr/>
          <a:lstStyle>
            <a:lvl1pPr marL="228600" indent="-228600">
              <a:lnSpc>
                <a:spcPct val="100000"/>
              </a:lnSpc>
              <a:spcAft>
                <a:spcPts val="600"/>
              </a:spcAft>
              <a:buClr>
                <a:srgbClr val="F9A721"/>
              </a:buClr>
              <a:buFont typeface="Calibri" panose="020F0502020204030204" pitchFamily="34" charset="0"/>
              <a:buChar char="•"/>
              <a:defRPr/>
            </a:lvl1pPr>
            <a:lvl2pPr marL="685800" indent="-228600">
              <a:lnSpc>
                <a:spcPct val="100000"/>
              </a:lnSpc>
              <a:spcAft>
                <a:spcPts val="600"/>
              </a:spcAft>
              <a:buClr>
                <a:srgbClr val="F9A721"/>
              </a:buClr>
              <a:buFont typeface="Calibri" panose="020F0502020204030204" pitchFamily="34" charset="0"/>
              <a:buChar char="―"/>
              <a:defRPr/>
            </a:lvl2pPr>
            <a:lvl3pPr marL="1143000" indent="-228600">
              <a:lnSpc>
                <a:spcPct val="100000"/>
              </a:lnSpc>
              <a:spcAft>
                <a:spcPts val="600"/>
              </a:spcAft>
              <a:buClr>
                <a:srgbClr val="F9A721"/>
              </a:buClr>
              <a:buFont typeface="Calibri" panose="020F0502020204030204" pitchFamily="34" charset="0"/>
              <a:buChar char="•"/>
              <a:defRPr/>
            </a:lvl3pPr>
            <a:lvl4pPr marL="1657350" indent="-285750">
              <a:lnSpc>
                <a:spcPct val="100000"/>
              </a:lnSpc>
              <a:spcAft>
                <a:spcPts val="600"/>
              </a:spcAft>
              <a:buClr>
                <a:srgbClr val="F9A721"/>
              </a:buClr>
              <a:buFont typeface="Calibri" panose="020F0502020204030204" pitchFamily="34" charset="0"/>
              <a:buChar char="―"/>
              <a:defRPr/>
            </a:lvl4pPr>
            <a:lvl5pPr marL="2057400" indent="-228600">
              <a:lnSpc>
                <a:spcPct val="100000"/>
              </a:lnSpc>
              <a:spcAft>
                <a:spcPts val="600"/>
              </a:spcAft>
              <a:buClr>
                <a:srgbClr val="F9A721"/>
              </a:buClr>
              <a:buFont typeface="Calibri" panose="020F050202020403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A4C1B1B-BF59-4EC7-9E6F-2E381709927D}" type="slidenum">
              <a:rPr lang="en-US" smtClean="0"/>
              <a:t>‹#›</a:t>
            </a:fld>
            <a:endParaRPr lang="en-US"/>
          </a:p>
        </p:txBody>
      </p:sp>
    </p:spTree>
    <p:extLst>
      <p:ext uri="{BB962C8B-B14F-4D97-AF65-F5344CB8AC3E}">
        <p14:creationId xmlns:p14="http://schemas.microsoft.com/office/powerpoint/2010/main" val="46049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BA4C1B1B-BF59-4EC7-9E6F-2E381709927D}" type="slidenum">
              <a:rPr lang="en-US" smtClean="0"/>
              <a:t>‹#›</a:t>
            </a:fld>
            <a:endParaRPr lang="en-US"/>
          </a:p>
        </p:txBody>
      </p:sp>
    </p:spTree>
    <p:extLst>
      <p:ext uri="{BB962C8B-B14F-4D97-AF65-F5344CB8AC3E}">
        <p14:creationId xmlns:p14="http://schemas.microsoft.com/office/powerpoint/2010/main" val="221248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BA4C1B1B-BF59-4EC7-9E6F-2E381709927D}" type="slidenum">
              <a:rPr lang="en-US" smtClean="0"/>
              <a:t>‹#›</a:t>
            </a:fld>
            <a:endParaRPr lang="en-US"/>
          </a:p>
        </p:txBody>
      </p:sp>
    </p:spTree>
    <p:extLst>
      <p:ext uri="{BB962C8B-B14F-4D97-AF65-F5344CB8AC3E}">
        <p14:creationId xmlns:p14="http://schemas.microsoft.com/office/powerpoint/2010/main" val="358621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4C1B1B-BF59-4EC7-9E6F-2E381709927D}" type="slidenum">
              <a:rPr lang="en-US" smtClean="0"/>
              <a:t>‹#›</a:t>
            </a:fld>
            <a:endParaRPr lang="en-US"/>
          </a:p>
        </p:txBody>
      </p:sp>
    </p:spTree>
    <p:extLst>
      <p:ext uri="{BB962C8B-B14F-4D97-AF65-F5344CB8AC3E}">
        <p14:creationId xmlns:p14="http://schemas.microsoft.com/office/powerpoint/2010/main" val="209765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4C1B1B-BF59-4EC7-9E6F-2E381709927D}" type="slidenum">
              <a:rPr lang="en-US" smtClean="0"/>
              <a:t>‹#›</a:t>
            </a:fld>
            <a:endParaRPr lang="en-US"/>
          </a:p>
        </p:txBody>
      </p:sp>
    </p:spTree>
    <p:extLst>
      <p:ext uri="{BB962C8B-B14F-4D97-AF65-F5344CB8AC3E}">
        <p14:creationId xmlns:p14="http://schemas.microsoft.com/office/powerpoint/2010/main" val="407192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887830-0324-4495-ACCE-E5BA058840B2}"/>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307506" y="365126"/>
            <a:ext cx="720784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4C1B1B-BF59-4EC7-9E6F-2E381709927D}" type="slidenum">
              <a:rPr lang="en-US" smtClean="0"/>
              <a:t>‹#›</a:t>
            </a:fld>
            <a:endParaRPr lang="en-US" dirty="0"/>
          </a:p>
        </p:txBody>
      </p:sp>
    </p:spTree>
    <p:extLst>
      <p:ext uri="{BB962C8B-B14F-4D97-AF65-F5344CB8AC3E}">
        <p14:creationId xmlns:p14="http://schemas.microsoft.com/office/powerpoint/2010/main" val="2304865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68" r:id="rId6"/>
  </p:sldLayoutIdLst>
  <p:txStyles>
    <p:titleStyle>
      <a:lvl1pPr algn="l" defTabSz="914400" rtl="0" eaLnBrk="1" latinLnBrk="0" hangingPunct="1">
        <a:lnSpc>
          <a:spcPct val="90000"/>
        </a:lnSpc>
        <a:spcBef>
          <a:spcPct val="0"/>
        </a:spcBef>
        <a:buNone/>
        <a:defRPr sz="4000" b="1" kern="1200">
          <a:solidFill>
            <a:srgbClr val="004D87"/>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600"/>
        </a:spcAft>
        <a:buClr>
          <a:srgbClr val="5E8AB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5E8AB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5E8AB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600"/>
        </a:spcAft>
        <a:buClr>
          <a:srgbClr val="5E8AB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5E8AB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2.southsound911.org/onlinereportin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chart" Target="../charts/chart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hart" Target="../charts/chart6.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1.xml"/><Relationship Id="rId7" Type="http://schemas.openxmlformats.org/officeDocument/2006/relationships/chart" Target="../charts/chart1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chart" Target="../charts/chart1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78AD-14EF-4480-AFAC-A1A2E62F6771}"/>
              </a:ext>
            </a:extLst>
          </p:cNvPr>
          <p:cNvSpPr>
            <a:spLocks noGrp="1"/>
          </p:cNvSpPr>
          <p:nvPr>
            <p:ph type="ctrTitle"/>
          </p:nvPr>
        </p:nvSpPr>
        <p:spPr>
          <a:xfrm>
            <a:off x="1371600" y="2009312"/>
            <a:ext cx="7772400" cy="2387600"/>
          </a:xfrm>
        </p:spPr>
        <p:txBody>
          <a:bodyPr/>
          <a:lstStyle/>
          <a:p>
            <a:r>
              <a:rPr lang="en-US" sz="7200" dirty="0">
                <a:solidFill>
                  <a:schemeClr val="bg1"/>
                </a:solidFill>
                <a:latin typeface="Cambria" panose="02040503050406030204" pitchFamily="18" charset="0"/>
                <a:ea typeface="Cambria" panose="02040503050406030204" pitchFamily="18" charset="0"/>
              </a:rPr>
              <a:t>State of the PD</a:t>
            </a:r>
            <a:r>
              <a:rPr lang="en-US" dirty="0">
                <a:solidFill>
                  <a:schemeClr val="bg1"/>
                </a:solidFill>
                <a:latin typeface="Cambria" panose="02040503050406030204" pitchFamily="18" charset="0"/>
                <a:ea typeface="Cambria" panose="02040503050406030204" pitchFamily="18" charset="0"/>
              </a:rPr>
              <a:t/>
            </a:r>
            <a:br>
              <a:rPr lang="en-US" dirty="0">
                <a:solidFill>
                  <a:schemeClr val="bg1"/>
                </a:solidFill>
                <a:latin typeface="Cambria" panose="02040503050406030204" pitchFamily="18" charset="0"/>
                <a:ea typeface="Cambria" panose="02040503050406030204" pitchFamily="18" charset="0"/>
              </a:rPr>
            </a:br>
            <a:r>
              <a:rPr lang="en-US" sz="3000" dirty="0">
                <a:solidFill>
                  <a:schemeClr val="bg1"/>
                </a:solidFill>
                <a:latin typeface="Cambria" panose="02040503050406030204" pitchFamily="18" charset="0"/>
                <a:ea typeface="Cambria" panose="02040503050406030204" pitchFamily="18" charset="0"/>
              </a:rPr>
              <a:t>July </a:t>
            </a:r>
            <a:r>
              <a:rPr lang="en-US" sz="3000" dirty="0" smtClean="0">
                <a:solidFill>
                  <a:schemeClr val="bg1"/>
                </a:solidFill>
                <a:latin typeface="Cambria" panose="02040503050406030204" pitchFamily="18" charset="0"/>
                <a:ea typeface="Cambria" panose="02040503050406030204" pitchFamily="18" charset="0"/>
              </a:rPr>
              <a:t>10, </a:t>
            </a:r>
            <a:r>
              <a:rPr lang="en-US" sz="3000" dirty="0">
                <a:solidFill>
                  <a:schemeClr val="bg1"/>
                </a:solidFill>
                <a:latin typeface="Cambria" panose="02040503050406030204" pitchFamily="18" charset="0"/>
                <a:ea typeface="Cambria" panose="02040503050406030204" pitchFamily="18" charset="0"/>
              </a:rPr>
              <a:t>2019</a:t>
            </a:r>
          </a:p>
        </p:txBody>
      </p:sp>
    </p:spTree>
    <p:extLst>
      <p:ext uri="{BB962C8B-B14F-4D97-AF65-F5344CB8AC3E}">
        <p14:creationId xmlns:p14="http://schemas.microsoft.com/office/powerpoint/2010/main" val="151876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D2EE-5B10-4012-A332-2D56D9777667}"/>
              </a:ext>
            </a:extLst>
          </p:cNvPr>
          <p:cNvSpPr>
            <a:spLocks noGrp="1"/>
          </p:cNvSpPr>
          <p:nvPr>
            <p:ph type="title"/>
          </p:nvPr>
        </p:nvSpPr>
        <p:spPr>
          <a:xfrm>
            <a:off x="1307507" y="0"/>
            <a:ext cx="6989205" cy="749405"/>
          </a:xfrm>
        </p:spPr>
        <p:txBody>
          <a:bodyPr/>
          <a:lstStyle/>
          <a:p>
            <a:pPr algn="ctr"/>
            <a:r>
              <a:rPr lang="en-US" dirty="0">
                <a:solidFill>
                  <a:schemeClr val="bg1"/>
                </a:solidFill>
                <a:latin typeface="Cambria" panose="02040503050406030204" pitchFamily="18" charset="0"/>
                <a:ea typeface="Cambria" panose="02040503050406030204" pitchFamily="18" charset="0"/>
              </a:rPr>
              <a:t>K9 Mia and Ofc. </a:t>
            </a:r>
            <a:r>
              <a:rPr lang="en-US" dirty="0" err="1">
                <a:solidFill>
                  <a:schemeClr val="bg1"/>
                </a:solidFill>
                <a:latin typeface="Cambria" panose="02040503050406030204" pitchFamily="18" charset="0"/>
                <a:ea typeface="Cambria" panose="02040503050406030204" pitchFamily="18" charset="0"/>
              </a:rPr>
              <a:t>Volkman</a:t>
            </a:r>
            <a:endParaRPr lang="en-US" dirty="0">
              <a:solidFill>
                <a:schemeClr val="bg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E1187A2-1E92-4CF5-A0CD-48D8600D78C1}"/>
              </a:ext>
            </a:extLst>
          </p:cNvPr>
          <p:cNvSpPr>
            <a:spLocks noGrp="1"/>
          </p:cNvSpPr>
          <p:nvPr>
            <p:ph idx="1"/>
          </p:nvPr>
        </p:nvSpPr>
        <p:spPr>
          <a:xfrm>
            <a:off x="2895599" y="695686"/>
            <a:ext cx="4159624" cy="2549538"/>
          </a:xfrm>
        </p:spPr>
        <p:txBody>
          <a:bodyPr>
            <a:normAutofit fontScale="85000" lnSpcReduction="20000"/>
          </a:bodyPr>
          <a:lstStyle/>
          <a:p>
            <a:pPr marL="0" indent="0">
              <a:buNone/>
            </a:pPr>
            <a:r>
              <a:rPr lang="en-US" sz="2400" b="1" dirty="0">
                <a:latin typeface="Cambria" panose="02040503050406030204" pitchFamily="18" charset="0"/>
                <a:ea typeface="Cambria" panose="02040503050406030204" pitchFamily="18" charset="0"/>
              </a:rPr>
              <a:t>   	 2018 Stats:</a:t>
            </a:r>
          </a:p>
          <a:p>
            <a:pPr lvl="1"/>
            <a:r>
              <a:rPr lang="en-US" sz="1500" dirty="0">
                <a:latin typeface="Cambria" panose="02040503050406030204" pitchFamily="18" charset="0"/>
                <a:ea typeface="Cambria" panose="02040503050406030204" pitchFamily="18" charset="0"/>
              </a:rPr>
              <a:t>Deployments: 21</a:t>
            </a:r>
          </a:p>
          <a:p>
            <a:pPr lvl="1"/>
            <a:r>
              <a:rPr lang="en-US" sz="1500" dirty="0">
                <a:latin typeface="Cambria" panose="02040503050406030204" pitchFamily="18" charset="0"/>
                <a:ea typeface="Cambria" panose="02040503050406030204" pitchFamily="18" charset="0"/>
              </a:rPr>
              <a:t>Agency Assists: 13 (Including Coast Guard) </a:t>
            </a:r>
          </a:p>
          <a:p>
            <a:pPr lvl="1"/>
            <a:r>
              <a:rPr lang="en-US" sz="1500" dirty="0">
                <a:latin typeface="Cambria" panose="02040503050406030204" pitchFamily="18" charset="0"/>
                <a:ea typeface="Cambria" panose="02040503050406030204" pitchFamily="18" charset="0"/>
              </a:rPr>
              <a:t>Guns Seized: 2</a:t>
            </a:r>
          </a:p>
          <a:p>
            <a:pPr lvl="1"/>
            <a:r>
              <a:rPr lang="en-US" sz="1500" dirty="0">
                <a:latin typeface="Cambria" panose="02040503050406030204" pitchFamily="18" charset="0"/>
                <a:ea typeface="Cambria" panose="02040503050406030204" pitchFamily="18" charset="0"/>
              </a:rPr>
              <a:t>Money Seized: $2482</a:t>
            </a:r>
          </a:p>
          <a:p>
            <a:pPr lvl="1"/>
            <a:r>
              <a:rPr lang="en-US" sz="1500" dirty="0">
                <a:latin typeface="Cambria" panose="02040503050406030204" pitchFamily="18" charset="0"/>
                <a:ea typeface="Cambria" panose="02040503050406030204" pitchFamily="18" charset="0"/>
              </a:rPr>
              <a:t>Cocaine Seized: 1,386.10 grams</a:t>
            </a:r>
          </a:p>
          <a:p>
            <a:pPr lvl="1"/>
            <a:r>
              <a:rPr lang="en-US" sz="1500" dirty="0">
                <a:latin typeface="Cambria" panose="02040503050406030204" pitchFamily="18" charset="0"/>
                <a:ea typeface="Cambria" panose="02040503050406030204" pitchFamily="18" charset="0"/>
              </a:rPr>
              <a:t>Methamphetamine Seized: 193.10 grams</a:t>
            </a:r>
          </a:p>
          <a:p>
            <a:pPr lvl="1"/>
            <a:r>
              <a:rPr lang="en-US" sz="1500" dirty="0">
                <a:latin typeface="Cambria" panose="02040503050406030204" pitchFamily="18" charset="0"/>
                <a:ea typeface="Cambria" panose="02040503050406030204" pitchFamily="18" charset="0"/>
              </a:rPr>
              <a:t>Heroin Seized: 507.9 grams</a:t>
            </a:r>
          </a:p>
        </p:txBody>
      </p:sp>
      <p:grpSp>
        <p:nvGrpSpPr>
          <p:cNvPr id="16" name="Group 15">
            <a:extLst>
              <a:ext uri="{FF2B5EF4-FFF2-40B4-BE49-F238E27FC236}">
                <a16:creationId xmlns:a16="http://schemas.microsoft.com/office/drawing/2014/main" id="{90E1A716-57E7-4AA7-8105-0C5526BB2EA3}"/>
              </a:ext>
            </a:extLst>
          </p:cNvPr>
          <p:cNvGrpSpPr/>
          <p:nvPr/>
        </p:nvGrpSpPr>
        <p:grpSpPr>
          <a:xfrm>
            <a:off x="643285" y="3312786"/>
            <a:ext cx="8397150" cy="3545213"/>
            <a:chOff x="643285" y="3312786"/>
            <a:chExt cx="8397150" cy="3545213"/>
          </a:xfrm>
        </p:grpSpPr>
        <p:sp>
          <p:nvSpPr>
            <p:cNvPr id="4" name="Content Placeholder 2">
              <a:extLst>
                <a:ext uri="{FF2B5EF4-FFF2-40B4-BE49-F238E27FC236}">
                  <a16:creationId xmlns:a16="http://schemas.microsoft.com/office/drawing/2014/main" id="{3991E8AA-EAB9-47FA-9624-DCA4B839E891}"/>
                </a:ext>
              </a:extLst>
            </p:cNvPr>
            <p:cNvSpPr txBox="1">
              <a:spLocks/>
            </p:cNvSpPr>
            <p:nvPr/>
          </p:nvSpPr>
          <p:spPr>
            <a:xfrm>
              <a:off x="2638625" y="3312786"/>
              <a:ext cx="4135693" cy="354521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latin typeface="Cambria" panose="02040503050406030204" pitchFamily="18" charset="0"/>
                  <a:ea typeface="Cambria" panose="02040503050406030204" pitchFamily="18" charset="0"/>
                </a:rPr>
                <a:t>Career Stats </a:t>
              </a:r>
              <a:br>
                <a:rPr lang="en-US" sz="2400" b="1" dirty="0">
                  <a:latin typeface="Cambria" panose="02040503050406030204" pitchFamily="18" charset="0"/>
                  <a:ea typeface="Cambria" panose="02040503050406030204" pitchFamily="18" charset="0"/>
                </a:rPr>
              </a:br>
              <a:r>
                <a:rPr lang="en-US" sz="1900" b="1" dirty="0">
                  <a:latin typeface="Cambria" panose="02040503050406030204" pitchFamily="18" charset="0"/>
                  <a:ea typeface="Cambria" panose="02040503050406030204" pitchFamily="18" charset="0"/>
                </a:rPr>
                <a:t>November 2013 to December 2018</a:t>
              </a:r>
              <a:r>
                <a:rPr lang="en-US" sz="2400" b="1" dirty="0">
                  <a:latin typeface="Cambria" panose="02040503050406030204" pitchFamily="18" charset="0"/>
                  <a:ea typeface="Cambria" panose="02040503050406030204" pitchFamily="18" charset="0"/>
                </a:rPr>
                <a:t>:</a:t>
              </a:r>
            </a:p>
            <a:p>
              <a:pPr lvl="1"/>
              <a:r>
                <a:rPr lang="en-US" sz="1600" dirty="0">
                  <a:latin typeface="Cambria" panose="02040503050406030204" pitchFamily="18" charset="0"/>
                  <a:ea typeface="Cambria" panose="02040503050406030204" pitchFamily="18" charset="0"/>
                </a:rPr>
                <a:t>Deployments: Hundreds </a:t>
              </a:r>
            </a:p>
            <a:p>
              <a:pPr lvl="1"/>
              <a:r>
                <a:rPr lang="en-US" sz="1600" dirty="0">
                  <a:latin typeface="Cambria" panose="02040503050406030204" pitchFamily="18" charset="0"/>
                  <a:ea typeface="Cambria" panose="02040503050406030204" pitchFamily="18" charset="0"/>
                </a:rPr>
                <a:t>Agency Assists: Over 100 </a:t>
              </a:r>
            </a:p>
            <a:p>
              <a:pPr lvl="1"/>
              <a:r>
                <a:rPr lang="en-US" sz="1600" dirty="0">
                  <a:latin typeface="Cambria" panose="02040503050406030204" pitchFamily="18" charset="0"/>
                  <a:ea typeface="Cambria" panose="02040503050406030204" pitchFamily="18" charset="0"/>
                </a:rPr>
                <a:t>Vehicles Seized by Fife PD: 19</a:t>
              </a:r>
            </a:p>
            <a:p>
              <a:pPr lvl="1"/>
              <a:r>
                <a:rPr lang="en-US" sz="1600" dirty="0">
                  <a:latin typeface="Cambria" panose="02040503050406030204" pitchFamily="18" charset="0"/>
                  <a:ea typeface="Cambria" panose="02040503050406030204" pitchFamily="18" charset="0"/>
                </a:rPr>
                <a:t>US Currency Seized by Fife PD: $51,127</a:t>
              </a:r>
            </a:p>
            <a:p>
              <a:pPr lvl="1"/>
              <a:r>
                <a:rPr lang="en-US" sz="1600" dirty="0">
                  <a:latin typeface="Cambria" panose="02040503050406030204" pitchFamily="18" charset="0"/>
                  <a:ea typeface="Cambria" panose="02040503050406030204" pitchFamily="18" charset="0"/>
                </a:rPr>
                <a:t>Total US Currency Seized: $598,301</a:t>
              </a:r>
            </a:p>
            <a:p>
              <a:pPr lvl="1"/>
              <a:r>
                <a:rPr lang="en-US" sz="1600" dirty="0">
                  <a:latin typeface="Cambria" panose="02040503050406030204" pitchFamily="18" charset="0"/>
                  <a:ea typeface="Cambria" panose="02040503050406030204" pitchFamily="18" charset="0"/>
                </a:rPr>
                <a:t>Cocaine Seized: 6.3 </a:t>
              </a:r>
              <a:r>
                <a:rPr lang="en-US" sz="1600" dirty="0" err="1">
                  <a:latin typeface="Cambria" panose="02040503050406030204" pitchFamily="18" charset="0"/>
                  <a:ea typeface="Cambria" panose="02040503050406030204" pitchFamily="18" charset="0"/>
                </a:rPr>
                <a:t>lbs</a:t>
              </a:r>
              <a:endParaRPr lang="en-US" sz="1600" dirty="0">
                <a:latin typeface="Cambria" panose="02040503050406030204" pitchFamily="18" charset="0"/>
                <a:ea typeface="Cambria" panose="02040503050406030204" pitchFamily="18" charset="0"/>
              </a:endParaRPr>
            </a:p>
            <a:p>
              <a:pPr lvl="1"/>
              <a:r>
                <a:rPr lang="en-US" sz="1600" dirty="0">
                  <a:latin typeface="Cambria" panose="02040503050406030204" pitchFamily="18" charset="0"/>
                  <a:ea typeface="Cambria" panose="02040503050406030204" pitchFamily="18" charset="0"/>
                </a:rPr>
                <a:t>Methamphetamine Seized: 194.5 </a:t>
              </a:r>
              <a:r>
                <a:rPr lang="en-US" sz="1600" dirty="0" err="1">
                  <a:latin typeface="Cambria" panose="02040503050406030204" pitchFamily="18" charset="0"/>
                  <a:ea typeface="Cambria" panose="02040503050406030204" pitchFamily="18" charset="0"/>
                </a:rPr>
                <a:t>lbs</a:t>
              </a:r>
              <a:endParaRPr lang="en-US" sz="1600" dirty="0">
                <a:latin typeface="Cambria" panose="02040503050406030204" pitchFamily="18" charset="0"/>
                <a:ea typeface="Cambria" panose="02040503050406030204" pitchFamily="18" charset="0"/>
              </a:endParaRPr>
            </a:p>
            <a:p>
              <a:pPr lvl="1"/>
              <a:r>
                <a:rPr lang="en-US" sz="1600" dirty="0">
                  <a:latin typeface="Cambria" panose="02040503050406030204" pitchFamily="18" charset="0"/>
                  <a:ea typeface="Cambria" panose="02040503050406030204" pitchFamily="18" charset="0"/>
                </a:rPr>
                <a:t>Heroin Seized: 7 </a:t>
              </a:r>
              <a:r>
                <a:rPr lang="en-US" sz="1600" dirty="0" err="1">
                  <a:latin typeface="Cambria" panose="02040503050406030204" pitchFamily="18" charset="0"/>
                  <a:ea typeface="Cambria" panose="02040503050406030204" pitchFamily="18" charset="0"/>
                </a:rPr>
                <a:t>lbs</a:t>
              </a:r>
              <a:endParaRPr lang="en-US" sz="1600" dirty="0">
                <a:latin typeface="Cambria" panose="02040503050406030204" pitchFamily="18" charset="0"/>
                <a:ea typeface="Cambria" panose="02040503050406030204" pitchFamily="18" charset="0"/>
              </a:endParaRPr>
            </a:p>
            <a:p>
              <a:pPr lvl="1"/>
              <a:r>
                <a:rPr lang="en-US" sz="1600" dirty="0">
                  <a:latin typeface="Cambria" panose="02040503050406030204" pitchFamily="18" charset="0"/>
                  <a:ea typeface="Cambria" panose="02040503050406030204" pitchFamily="18" charset="0"/>
                </a:rPr>
                <a:t>Street Value of Drugs Seized: $1.1 Million</a:t>
              </a:r>
            </a:p>
          </p:txBody>
        </p:sp>
        <p:grpSp>
          <p:nvGrpSpPr>
            <p:cNvPr id="15" name="Group 14">
              <a:extLst>
                <a:ext uri="{FF2B5EF4-FFF2-40B4-BE49-F238E27FC236}">
                  <a16:creationId xmlns:a16="http://schemas.microsoft.com/office/drawing/2014/main" id="{B422C22E-AE8E-48B6-A302-8A701E366406}"/>
                </a:ext>
              </a:extLst>
            </p:cNvPr>
            <p:cNvGrpSpPr/>
            <p:nvPr/>
          </p:nvGrpSpPr>
          <p:grpSpPr>
            <a:xfrm>
              <a:off x="643285" y="3748427"/>
              <a:ext cx="8397150" cy="3021489"/>
              <a:chOff x="643285" y="3748427"/>
              <a:chExt cx="8397150" cy="3021489"/>
            </a:xfrm>
          </p:grpSpPr>
          <p:pic>
            <p:nvPicPr>
              <p:cNvPr id="6" name="Picture 5">
                <a:extLst>
                  <a:ext uri="{FF2B5EF4-FFF2-40B4-BE49-F238E27FC236}">
                    <a16:creationId xmlns:a16="http://schemas.microsoft.com/office/drawing/2014/main" id="{2E6EDE7A-6E90-42FB-9FFB-9566DF4EA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318" y="3748427"/>
                <a:ext cx="2266117" cy="3021489"/>
              </a:xfrm>
              <a:prstGeom prst="rect">
                <a:avLst/>
              </a:prstGeom>
              <a:ln w="25400">
                <a:solidFill>
                  <a:schemeClr val="tx1"/>
                </a:solidFill>
              </a:ln>
            </p:spPr>
          </p:pic>
          <p:pic>
            <p:nvPicPr>
              <p:cNvPr id="8" name="Picture 7">
                <a:extLst>
                  <a:ext uri="{FF2B5EF4-FFF2-40B4-BE49-F238E27FC236}">
                    <a16:creationId xmlns:a16="http://schemas.microsoft.com/office/drawing/2014/main" id="{37933156-05AA-44A2-96AF-F05C5816B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85" y="3748427"/>
                <a:ext cx="1995340" cy="2990674"/>
              </a:xfrm>
              <a:prstGeom prst="rect">
                <a:avLst/>
              </a:prstGeom>
              <a:ln w="25400">
                <a:solidFill>
                  <a:schemeClr val="tx1"/>
                </a:solidFill>
              </a:ln>
            </p:spPr>
          </p:pic>
        </p:grpSp>
      </p:grpSp>
      <p:pic>
        <p:nvPicPr>
          <p:cNvPr id="10" name="Picture 9">
            <a:extLst>
              <a:ext uri="{FF2B5EF4-FFF2-40B4-BE49-F238E27FC236}">
                <a16:creationId xmlns:a16="http://schemas.microsoft.com/office/drawing/2014/main" id="{746BA3E1-F089-4A9D-A383-137B9B29AD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6712444" y="1061384"/>
            <a:ext cx="2495820" cy="1871864"/>
          </a:xfrm>
          <a:prstGeom prst="rect">
            <a:avLst/>
          </a:prstGeom>
          <a:ln w="25400">
            <a:solidFill>
              <a:schemeClr val="tx1"/>
            </a:solidFill>
          </a:ln>
        </p:spPr>
      </p:pic>
      <p:sp>
        <p:nvSpPr>
          <p:cNvPr id="14" name="Content Placeholder 2">
            <a:extLst>
              <a:ext uri="{FF2B5EF4-FFF2-40B4-BE49-F238E27FC236}">
                <a16:creationId xmlns:a16="http://schemas.microsoft.com/office/drawing/2014/main" id="{958CAF3B-033E-4211-8AA9-9ED2598D3C9E}"/>
              </a:ext>
            </a:extLst>
          </p:cNvPr>
          <p:cNvSpPr txBox="1">
            <a:spLocks/>
          </p:cNvSpPr>
          <p:nvPr/>
        </p:nvSpPr>
        <p:spPr>
          <a:xfrm>
            <a:off x="1210555" y="979919"/>
            <a:ext cx="2124315" cy="21296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dirty="0">
                <a:solidFill>
                  <a:schemeClr val="bg2">
                    <a:lumMod val="25000"/>
                  </a:schemeClr>
                </a:solidFill>
                <a:latin typeface="Cambria" panose="02040503050406030204" pitchFamily="18" charset="0"/>
                <a:ea typeface="Cambria" panose="02040503050406030204" pitchFamily="18" charset="0"/>
              </a:rPr>
              <a:t>December 2018 marked the retirement of K9 Mia.  There is currently a K9 opening.</a:t>
            </a:r>
          </a:p>
          <a:p>
            <a:endParaRPr lang="en-US" dirty="0"/>
          </a:p>
        </p:txBody>
      </p:sp>
    </p:spTree>
    <p:extLst>
      <p:ext uri="{BB962C8B-B14F-4D97-AF65-F5344CB8AC3E}">
        <p14:creationId xmlns:p14="http://schemas.microsoft.com/office/powerpoint/2010/main" val="86964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BB13-D084-46C3-A72C-F15768317C1E}"/>
              </a:ext>
            </a:extLst>
          </p:cNvPr>
          <p:cNvSpPr>
            <a:spLocks noGrp="1"/>
          </p:cNvSpPr>
          <p:nvPr>
            <p:ph type="title"/>
          </p:nvPr>
        </p:nvSpPr>
        <p:spPr>
          <a:xfrm>
            <a:off x="1228485" y="0"/>
            <a:ext cx="7051450" cy="609600"/>
          </a:xfrm>
        </p:spPr>
        <p:txBody>
          <a:bodyPr>
            <a:noAutofit/>
          </a:bodyPr>
          <a:lstStyle/>
          <a:p>
            <a:pPr algn="ctr"/>
            <a:r>
              <a:rPr lang="en-US" dirty="0">
                <a:solidFill>
                  <a:schemeClr val="bg1"/>
                </a:solidFill>
                <a:latin typeface="Cambria" panose="02040503050406030204" pitchFamily="18" charset="0"/>
                <a:ea typeface="Cambria" panose="02040503050406030204" pitchFamily="18" charset="0"/>
              </a:rPr>
              <a:t>Accreditation</a:t>
            </a:r>
          </a:p>
        </p:txBody>
      </p:sp>
      <p:sp>
        <p:nvSpPr>
          <p:cNvPr id="3" name="Content Placeholder 2">
            <a:extLst>
              <a:ext uri="{FF2B5EF4-FFF2-40B4-BE49-F238E27FC236}">
                <a16:creationId xmlns:a16="http://schemas.microsoft.com/office/drawing/2014/main" id="{4C8370F2-C1B6-4593-A782-0BC69941C3D6}"/>
              </a:ext>
            </a:extLst>
          </p:cNvPr>
          <p:cNvSpPr>
            <a:spLocks noGrp="1"/>
          </p:cNvSpPr>
          <p:nvPr>
            <p:ph idx="1"/>
          </p:nvPr>
        </p:nvSpPr>
        <p:spPr>
          <a:xfrm>
            <a:off x="1228484" y="777593"/>
            <a:ext cx="7110173" cy="922338"/>
          </a:xfrm>
        </p:spPr>
        <p:txBody>
          <a:bodyPr>
            <a:normAutofit fontScale="92500" lnSpcReduction="20000"/>
          </a:bodyPr>
          <a:lstStyle/>
          <a:p>
            <a:pPr marL="0" indent="0" algn="ctr">
              <a:buNone/>
            </a:pPr>
            <a:r>
              <a:rPr lang="en-US" sz="3000" dirty="0">
                <a:solidFill>
                  <a:schemeClr val="bg2">
                    <a:lumMod val="25000"/>
                  </a:schemeClr>
                </a:solidFill>
                <a:latin typeface="Cambria" panose="02040503050406030204" pitchFamily="18" charset="0"/>
                <a:ea typeface="Cambria" panose="02040503050406030204" pitchFamily="18" charset="0"/>
              </a:rPr>
              <a:t>Originally awarded in May of 2016, Fife PD is scheduled for Re-Accreditation in 2020</a:t>
            </a:r>
          </a:p>
          <a:p>
            <a:pPr marL="457200" lvl="1" indent="0">
              <a:buNone/>
            </a:pPr>
            <a:endParaRPr lang="en-US" sz="1600" dirty="0"/>
          </a:p>
        </p:txBody>
      </p:sp>
      <p:sp>
        <p:nvSpPr>
          <p:cNvPr id="4" name="Content Placeholder 2">
            <a:extLst>
              <a:ext uri="{FF2B5EF4-FFF2-40B4-BE49-F238E27FC236}">
                <a16:creationId xmlns:a16="http://schemas.microsoft.com/office/drawing/2014/main" id="{406DA877-BA33-4166-B1C1-8410A9D25B2A}"/>
              </a:ext>
            </a:extLst>
          </p:cNvPr>
          <p:cNvSpPr txBox="1">
            <a:spLocks/>
          </p:cNvSpPr>
          <p:nvPr/>
        </p:nvSpPr>
        <p:spPr>
          <a:xfrm>
            <a:off x="654425" y="1599264"/>
            <a:ext cx="8355959" cy="22680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2">
                    <a:lumMod val="25000"/>
                  </a:schemeClr>
                </a:solidFill>
                <a:latin typeface="Cambria" panose="02040503050406030204" pitchFamily="18" charset="0"/>
                <a:ea typeface="Cambria" panose="02040503050406030204" pitchFamily="18" charset="0"/>
              </a:rPr>
              <a:t>What is Accreditation?</a:t>
            </a:r>
          </a:p>
          <a:p>
            <a:pPr lvl="1"/>
            <a:r>
              <a:rPr lang="en-US" sz="1600" dirty="0">
                <a:latin typeface="Cambria" panose="02040503050406030204" pitchFamily="18" charset="0"/>
                <a:ea typeface="Cambria" panose="02040503050406030204" pitchFamily="18" charset="0"/>
              </a:rPr>
              <a:t>Overseen by the Washington State Association of Sheriffs and Police Chiefs Professional Services Committee, Accreditation Commission, and Board of Directors, the accreditation program provides a review process for agencies to be certified as operating under industry best practices and standards.</a:t>
            </a:r>
          </a:p>
          <a:p>
            <a:r>
              <a:rPr lang="en-US" dirty="0">
                <a:solidFill>
                  <a:schemeClr val="bg2">
                    <a:lumMod val="25000"/>
                  </a:schemeClr>
                </a:solidFill>
                <a:latin typeface="Cambria" panose="02040503050406030204" pitchFamily="18" charset="0"/>
                <a:ea typeface="Cambria" panose="02040503050406030204" pitchFamily="18" charset="0"/>
              </a:rPr>
              <a:t>What are the benefits of Accreditation?</a:t>
            </a:r>
          </a:p>
          <a:p>
            <a:pPr lvl="1"/>
            <a:endParaRPr lang="en-US" dirty="0"/>
          </a:p>
          <a:p>
            <a:pPr marL="457200" lvl="1" indent="0">
              <a:buFont typeface="Calibri" panose="020F0502020204030204" pitchFamily="34" charset="0"/>
              <a:buNone/>
            </a:pPr>
            <a:endParaRPr lang="en-US" sz="1600" dirty="0"/>
          </a:p>
        </p:txBody>
      </p:sp>
      <p:sp>
        <p:nvSpPr>
          <p:cNvPr id="6" name="Content Placeholder 2">
            <a:extLst>
              <a:ext uri="{FF2B5EF4-FFF2-40B4-BE49-F238E27FC236}">
                <a16:creationId xmlns:a16="http://schemas.microsoft.com/office/drawing/2014/main" id="{E6AF21CD-4614-4245-91DA-B493019EE279}"/>
              </a:ext>
            </a:extLst>
          </p:cNvPr>
          <p:cNvSpPr txBox="1">
            <a:spLocks/>
          </p:cNvSpPr>
          <p:nvPr/>
        </p:nvSpPr>
        <p:spPr>
          <a:xfrm>
            <a:off x="605590" y="3586817"/>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increase public confidence in the agency</a:t>
            </a:r>
          </a:p>
          <a:p>
            <a:pPr marL="457200" lvl="1" indent="0">
              <a:buFont typeface="Calibri" panose="020F0502020204030204" pitchFamily="34" charset="0"/>
              <a:buNone/>
            </a:pPr>
            <a:endParaRPr lang="en-US" sz="1600" dirty="0"/>
          </a:p>
        </p:txBody>
      </p:sp>
      <p:sp>
        <p:nvSpPr>
          <p:cNvPr id="8" name="Content Placeholder 2">
            <a:extLst>
              <a:ext uri="{FF2B5EF4-FFF2-40B4-BE49-F238E27FC236}">
                <a16:creationId xmlns:a16="http://schemas.microsoft.com/office/drawing/2014/main" id="{BF0D1A65-70CD-4A34-9224-3C92331B3AC9}"/>
              </a:ext>
            </a:extLst>
          </p:cNvPr>
          <p:cNvSpPr txBox="1">
            <a:spLocks/>
          </p:cNvSpPr>
          <p:nvPr/>
        </p:nvSpPr>
        <p:spPr>
          <a:xfrm>
            <a:off x="605591" y="3864351"/>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increase credibility</a:t>
            </a:r>
            <a:endParaRPr lang="en-US" sz="1600" dirty="0">
              <a:latin typeface="Cambria" panose="02040503050406030204" pitchFamily="18" charset="0"/>
              <a:ea typeface="Cambria" panose="02040503050406030204" pitchFamily="18" charset="0"/>
            </a:endParaRPr>
          </a:p>
        </p:txBody>
      </p:sp>
      <p:sp>
        <p:nvSpPr>
          <p:cNvPr id="9" name="Content Placeholder 2">
            <a:extLst>
              <a:ext uri="{FF2B5EF4-FFF2-40B4-BE49-F238E27FC236}">
                <a16:creationId xmlns:a16="http://schemas.microsoft.com/office/drawing/2014/main" id="{92B11A54-50E4-4EE3-AC4E-BE318A600846}"/>
              </a:ext>
            </a:extLst>
          </p:cNvPr>
          <p:cNvSpPr txBox="1">
            <a:spLocks/>
          </p:cNvSpPr>
          <p:nvPr/>
        </p:nvSpPr>
        <p:spPr>
          <a:xfrm>
            <a:off x="613981" y="4133495"/>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provide systemized agency self-assessment</a:t>
            </a:r>
          </a:p>
          <a:p>
            <a:pPr marL="457200" lvl="1" indent="0">
              <a:buFont typeface="Calibri" panose="020F0502020204030204" pitchFamily="34" charset="0"/>
              <a:buNone/>
            </a:pPr>
            <a:endParaRPr lang="en-US" sz="1600" dirty="0"/>
          </a:p>
        </p:txBody>
      </p:sp>
      <p:sp>
        <p:nvSpPr>
          <p:cNvPr id="10" name="Content Placeholder 2">
            <a:extLst>
              <a:ext uri="{FF2B5EF4-FFF2-40B4-BE49-F238E27FC236}">
                <a16:creationId xmlns:a16="http://schemas.microsoft.com/office/drawing/2014/main" id="{39ADE77C-492F-41D2-A49A-557ACFB6FF21}"/>
              </a:ext>
            </a:extLst>
          </p:cNvPr>
          <p:cNvSpPr txBox="1">
            <a:spLocks/>
          </p:cNvSpPr>
          <p:nvPr/>
        </p:nvSpPr>
        <p:spPr>
          <a:xfrm>
            <a:off x="613979" y="4408053"/>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broaden perspectives</a:t>
            </a:r>
          </a:p>
          <a:p>
            <a:pPr marL="457200" lvl="1" indent="0">
              <a:buFont typeface="Calibri" panose="020F0502020204030204" pitchFamily="34" charset="0"/>
              <a:buNone/>
            </a:pPr>
            <a:endParaRPr lang="en-US" sz="1600" dirty="0"/>
          </a:p>
        </p:txBody>
      </p:sp>
      <p:sp>
        <p:nvSpPr>
          <p:cNvPr id="11" name="Content Placeholder 2">
            <a:extLst>
              <a:ext uri="{FF2B5EF4-FFF2-40B4-BE49-F238E27FC236}">
                <a16:creationId xmlns:a16="http://schemas.microsoft.com/office/drawing/2014/main" id="{D79A6007-9298-41DA-B9F3-433A45107BF4}"/>
              </a:ext>
            </a:extLst>
          </p:cNvPr>
          <p:cNvSpPr txBox="1">
            <a:spLocks/>
          </p:cNvSpPr>
          <p:nvPr/>
        </p:nvSpPr>
        <p:spPr>
          <a:xfrm>
            <a:off x="622370" y="4677197"/>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intensify administrative and operational effectiveness</a:t>
            </a:r>
            <a:endParaRPr lang="en-US" sz="1600" dirty="0">
              <a:latin typeface="Cambria" panose="02040503050406030204" pitchFamily="18" charset="0"/>
              <a:ea typeface="Cambria" panose="02040503050406030204" pitchFamily="18" charset="0"/>
            </a:endParaRPr>
          </a:p>
        </p:txBody>
      </p:sp>
      <p:sp>
        <p:nvSpPr>
          <p:cNvPr id="12" name="Content Placeholder 2">
            <a:extLst>
              <a:ext uri="{FF2B5EF4-FFF2-40B4-BE49-F238E27FC236}">
                <a16:creationId xmlns:a16="http://schemas.microsoft.com/office/drawing/2014/main" id="{8F8EC128-ADE2-48BE-B19D-74F715F3EF4F}"/>
              </a:ext>
            </a:extLst>
          </p:cNvPr>
          <p:cNvSpPr txBox="1">
            <a:spLocks/>
          </p:cNvSpPr>
          <p:nvPr/>
        </p:nvSpPr>
        <p:spPr>
          <a:xfrm>
            <a:off x="630761" y="4951839"/>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ensure recruitment, selection, and promotion processes are fair and equitable</a:t>
            </a:r>
          </a:p>
          <a:p>
            <a:pPr marL="457200" lvl="1" indent="0">
              <a:buFont typeface="Calibri" panose="020F0502020204030204" pitchFamily="34" charset="0"/>
              <a:buNone/>
            </a:pPr>
            <a:endParaRPr lang="en-US" sz="1600" dirty="0"/>
          </a:p>
        </p:txBody>
      </p:sp>
      <p:sp>
        <p:nvSpPr>
          <p:cNvPr id="13" name="Content Placeholder 2">
            <a:extLst>
              <a:ext uri="{FF2B5EF4-FFF2-40B4-BE49-F238E27FC236}">
                <a16:creationId xmlns:a16="http://schemas.microsoft.com/office/drawing/2014/main" id="{AE3FCE0D-2BCB-470D-9E1B-8BC4BFB63CFC}"/>
              </a:ext>
            </a:extLst>
          </p:cNvPr>
          <p:cNvSpPr txBox="1">
            <a:spLocks/>
          </p:cNvSpPr>
          <p:nvPr/>
        </p:nvSpPr>
        <p:spPr>
          <a:xfrm>
            <a:off x="630760" y="5262542"/>
            <a:ext cx="8582016" cy="43798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latin typeface="Cambria" panose="02040503050406030204" pitchFamily="18" charset="0"/>
                <a:ea typeface="Cambria" panose="02040503050406030204" pitchFamily="18" charset="0"/>
              </a:rPr>
              <a:t>To strengthen understanding of agency policies and procedures by agency personnel</a:t>
            </a:r>
          </a:p>
          <a:p>
            <a:pPr marL="457200" lvl="1" indent="0">
              <a:buFont typeface="Calibri" panose="020F0502020204030204" pitchFamily="34" charset="0"/>
              <a:buNone/>
            </a:pPr>
            <a:endParaRPr lang="en-US" sz="1600" dirty="0"/>
          </a:p>
        </p:txBody>
      </p:sp>
      <p:sp>
        <p:nvSpPr>
          <p:cNvPr id="14" name="Content Placeholder 2">
            <a:extLst>
              <a:ext uri="{FF2B5EF4-FFF2-40B4-BE49-F238E27FC236}">
                <a16:creationId xmlns:a16="http://schemas.microsoft.com/office/drawing/2014/main" id="{94EC8243-FD22-4B94-BEDD-6756FA098787}"/>
              </a:ext>
            </a:extLst>
          </p:cNvPr>
          <p:cNvSpPr txBox="1">
            <a:spLocks/>
          </p:cNvSpPr>
          <p:nvPr/>
        </p:nvSpPr>
        <p:spPr>
          <a:xfrm>
            <a:off x="630760" y="5496328"/>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improve agency morale and pride</a:t>
            </a:r>
            <a:endParaRPr lang="en-US" sz="1600" dirty="0">
              <a:latin typeface="Cambria" panose="02040503050406030204" pitchFamily="18" charset="0"/>
              <a:ea typeface="Cambria" panose="02040503050406030204" pitchFamily="18" charset="0"/>
            </a:endParaRPr>
          </a:p>
        </p:txBody>
      </p:sp>
      <p:sp>
        <p:nvSpPr>
          <p:cNvPr id="15" name="Content Placeholder 2">
            <a:extLst>
              <a:ext uri="{FF2B5EF4-FFF2-40B4-BE49-F238E27FC236}">
                <a16:creationId xmlns:a16="http://schemas.microsoft.com/office/drawing/2014/main" id="{7CBA0BB0-F22C-4667-8475-F633A253950A}"/>
              </a:ext>
            </a:extLst>
          </p:cNvPr>
          <p:cNvSpPr txBox="1">
            <a:spLocks/>
          </p:cNvSpPr>
          <p:nvPr/>
        </p:nvSpPr>
        <p:spPr>
          <a:xfrm>
            <a:off x="630760" y="5780328"/>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smtClean="0">
                <a:latin typeface="Cambria" panose="02040503050406030204" pitchFamily="18" charset="0"/>
                <a:ea typeface="Cambria" panose="02040503050406030204" pitchFamily="18" charset="0"/>
              </a:rPr>
              <a:t>To decrease susceptibility to litigation and costly civil court settlements;</a:t>
            </a:r>
            <a:endParaRPr lang="en-US" sz="1700" dirty="0">
              <a:latin typeface="Cambria" panose="02040503050406030204" pitchFamily="18" charset="0"/>
              <a:ea typeface="Cambria" panose="02040503050406030204" pitchFamily="18" charset="0"/>
            </a:endParaRPr>
          </a:p>
          <a:p>
            <a:pPr marL="457200" lvl="1" indent="0">
              <a:buFont typeface="Calibri" panose="020F0502020204030204" pitchFamily="34" charset="0"/>
              <a:buNone/>
            </a:pPr>
            <a:endParaRPr lang="en-US" sz="1600" dirty="0"/>
          </a:p>
        </p:txBody>
      </p:sp>
      <p:sp>
        <p:nvSpPr>
          <p:cNvPr id="16" name="Content Placeholder 2">
            <a:extLst>
              <a:ext uri="{FF2B5EF4-FFF2-40B4-BE49-F238E27FC236}">
                <a16:creationId xmlns:a16="http://schemas.microsoft.com/office/drawing/2014/main" id="{830F5065-F972-4A75-ADCD-0A742CB23C53}"/>
              </a:ext>
            </a:extLst>
          </p:cNvPr>
          <p:cNvSpPr txBox="1">
            <a:spLocks/>
          </p:cNvSpPr>
          <p:nvPr/>
        </p:nvSpPr>
        <p:spPr>
          <a:xfrm>
            <a:off x="630760" y="6046409"/>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potentially reduce liability insurance costs</a:t>
            </a:r>
          </a:p>
        </p:txBody>
      </p:sp>
      <p:sp>
        <p:nvSpPr>
          <p:cNvPr id="17" name="Content Placeholder 2">
            <a:extLst>
              <a:ext uri="{FF2B5EF4-FFF2-40B4-BE49-F238E27FC236}">
                <a16:creationId xmlns:a16="http://schemas.microsoft.com/office/drawing/2014/main" id="{C30BCC16-4892-408F-92A1-A4C57AFFDE46}"/>
              </a:ext>
            </a:extLst>
          </p:cNvPr>
          <p:cNvSpPr txBox="1">
            <a:spLocks/>
          </p:cNvSpPr>
          <p:nvPr/>
        </p:nvSpPr>
        <p:spPr>
          <a:xfrm>
            <a:off x="622973" y="6328307"/>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dirty="0">
                <a:latin typeface="Cambria" panose="02040503050406030204" pitchFamily="18" charset="0"/>
                <a:ea typeface="Cambria" panose="02040503050406030204" pitchFamily="18" charset="0"/>
              </a:rPr>
              <a:t>To provide state and local recognition of professional competence.</a:t>
            </a:r>
          </a:p>
          <a:p>
            <a:pPr marL="457200" lvl="1" indent="0">
              <a:buFont typeface="Calibri" panose="020F0502020204030204" pitchFamily="34" charset="0"/>
              <a:buNone/>
            </a:pPr>
            <a:endParaRPr lang="en-US" sz="1600" dirty="0"/>
          </a:p>
        </p:txBody>
      </p:sp>
      <p:sp>
        <p:nvSpPr>
          <p:cNvPr id="18" name="Content Placeholder 2">
            <a:extLst>
              <a:ext uri="{FF2B5EF4-FFF2-40B4-BE49-F238E27FC236}">
                <a16:creationId xmlns:a16="http://schemas.microsoft.com/office/drawing/2014/main" id="{FBF848E9-31AE-4F9B-A074-CB991BD9A4CA}"/>
              </a:ext>
            </a:extLst>
          </p:cNvPr>
          <p:cNvSpPr txBox="1">
            <a:spLocks/>
          </p:cNvSpPr>
          <p:nvPr/>
        </p:nvSpPr>
        <p:spPr>
          <a:xfrm>
            <a:off x="394020" y="6639010"/>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Calibri" panose="020F0502020204030204" pitchFamily="34" charset="0"/>
              <a:buNone/>
            </a:pPr>
            <a:r>
              <a:rPr lang="en-US" sz="1200" dirty="0"/>
              <a:t>*Courtesy www.waspc.org/accreditation</a:t>
            </a:r>
          </a:p>
        </p:txBody>
      </p:sp>
    </p:spTree>
    <p:extLst>
      <p:ext uri="{BB962C8B-B14F-4D97-AF65-F5344CB8AC3E}">
        <p14:creationId xmlns:p14="http://schemas.microsoft.com/office/powerpoint/2010/main" val="322695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BB13-D084-46C3-A72C-F15768317C1E}"/>
              </a:ext>
            </a:extLst>
          </p:cNvPr>
          <p:cNvSpPr>
            <a:spLocks noGrp="1"/>
          </p:cNvSpPr>
          <p:nvPr>
            <p:ph type="title"/>
          </p:nvPr>
        </p:nvSpPr>
        <p:spPr>
          <a:xfrm>
            <a:off x="1228485" y="0"/>
            <a:ext cx="7068228" cy="609600"/>
          </a:xfrm>
        </p:spPr>
        <p:txBody>
          <a:bodyPr>
            <a:noAutofit/>
          </a:bodyPr>
          <a:lstStyle/>
          <a:p>
            <a:pPr algn="ctr"/>
            <a:r>
              <a:rPr lang="en-US" dirty="0">
                <a:solidFill>
                  <a:schemeClr val="bg1"/>
                </a:solidFill>
                <a:latin typeface="Cambria" panose="02040503050406030204" pitchFamily="18" charset="0"/>
                <a:ea typeface="Cambria" panose="02040503050406030204" pitchFamily="18" charset="0"/>
              </a:rPr>
              <a:t>Accreditation</a:t>
            </a:r>
          </a:p>
        </p:txBody>
      </p:sp>
      <p:sp>
        <p:nvSpPr>
          <p:cNvPr id="3" name="Content Placeholder 2">
            <a:extLst>
              <a:ext uri="{FF2B5EF4-FFF2-40B4-BE49-F238E27FC236}">
                <a16:creationId xmlns:a16="http://schemas.microsoft.com/office/drawing/2014/main" id="{4C8370F2-C1B6-4593-A782-0BC69941C3D6}"/>
              </a:ext>
            </a:extLst>
          </p:cNvPr>
          <p:cNvSpPr>
            <a:spLocks noGrp="1"/>
          </p:cNvSpPr>
          <p:nvPr>
            <p:ph idx="1"/>
          </p:nvPr>
        </p:nvSpPr>
        <p:spPr>
          <a:xfrm>
            <a:off x="1228485" y="783876"/>
            <a:ext cx="7886700" cy="927220"/>
          </a:xfrm>
        </p:spPr>
        <p:txBody>
          <a:bodyPr>
            <a:normAutofit fontScale="92500" lnSpcReduction="20000"/>
          </a:bodyPr>
          <a:lstStyle/>
          <a:p>
            <a:pPr algn="ctr"/>
            <a:r>
              <a:rPr lang="en-US" sz="2100" dirty="0">
                <a:solidFill>
                  <a:schemeClr val="bg2">
                    <a:lumMod val="25000"/>
                  </a:schemeClr>
                </a:solidFill>
                <a:latin typeface="Cambria" panose="02040503050406030204" pitchFamily="18" charset="0"/>
                <a:ea typeface="Cambria" panose="02040503050406030204" pitchFamily="18" charset="0"/>
              </a:rPr>
              <a:t>Accreditation is comprised of 137 standards that are “have-to practices” as determined by law or a universal practice within the profession and are mandatory for every agency.</a:t>
            </a:r>
          </a:p>
          <a:p>
            <a:endParaRPr lang="en-US" dirty="0"/>
          </a:p>
        </p:txBody>
      </p:sp>
      <p:sp>
        <p:nvSpPr>
          <p:cNvPr id="4" name="Content Placeholder 2">
            <a:extLst>
              <a:ext uri="{FF2B5EF4-FFF2-40B4-BE49-F238E27FC236}">
                <a16:creationId xmlns:a16="http://schemas.microsoft.com/office/drawing/2014/main" id="{58D60CDC-FB6D-4F34-8423-69E00BE54C04}"/>
              </a:ext>
            </a:extLst>
          </p:cNvPr>
          <p:cNvSpPr txBox="1">
            <a:spLocks/>
          </p:cNvSpPr>
          <p:nvPr/>
        </p:nvSpPr>
        <p:spPr>
          <a:xfrm>
            <a:off x="394020" y="6639010"/>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Calibri" panose="020F0502020204030204" pitchFamily="34" charset="0"/>
              <a:buNone/>
            </a:pPr>
            <a:r>
              <a:rPr lang="en-US" sz="1200" dirty="0"/>
              <a:t>*Courtesy www.waspc.org/accreditation</a:t>
            </a:r>
          </a:p>
        </p:txBody>
      </p:sp>
      <p:sp>
        <p:nvSpPr>
          <p:cNvPr id="6" name="Content Placeholder 2">
            <a:extLst>
              <a:ext uri="{FF2B5EF4-FFF2-40B4-BE49-F238E27FC236}">
                <a16:creationId xmlns:a16="http://schemas.microsoft.com/office/drawing/2014/main" id="{32BB3BEB-2635-4914-867C-A42E4EA00460}"/>
              </a:ext>
            </a:extLst>
          </p:cNvPr>
          <p:cNvSpPr txBox="1">
            <a:spLocks/>
          </p:cNvSpPr>
          <p:nvPr/>
        </p:nvSpPr>
        <p:spPr>
          <a:xfrm>
            <a:off x="385977" y="1585600"/>
            <a:ext cx="8749980" cy="8151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900" dirty="0">
                <a:solidFill>
                  <a:schemeClr val="bg2">
                    <a:lumMod val="25000"/>
                  </a:schemeClr>
                </a:solidFill>
                <a:latin typeface="Cambria" panose="02040503050406030204" pitchFamily="18" charset="0"/>
                <a:ea typeface="Cambria" panose="02040503050406030204" pitchFamily="18" charset="0"/>
              </a:rPr>
              <a:t>Within the 137 standards are 8 standards that require annual proofs in each file: </a:t>
            </a:r>
          </a:p>
          <a:p>
            <a:pPr algn="ctr"/>
            <a:endParaRPr lang="en-US" dirty="0"/>
          </a:p>
        </p:txBody>
      </p:sp>
      <p:sp>
        <p:nvSpPr>
          <p:cNvPr id="7" name="Content Placeholder 2">
            <a:extLst>
              <a:ext uri="{FF2B5EF4-FFF2-40B4-BE49-F238E27FC236}">
                <a16:creationId xmlns:a16="http://schemas.microsoft.com/office/drawing/2014/main" id="{5F989B52-4505-435E-BA32-AAFDC3C89CEA}"/>
              </a:ext>
            </a:extLst>
          </p:cNvPr>
          <p:cNvSpPr txBox="1">
            <a:spLocks/>
          </p:cNvSpPr>
          <p:nvPr/>
        </p:nvSpPr>
        <p:spPr>
          <a:xfrm>
            <a:off x="536896" y="1964037"/>
            <a:ext cx="8472880" cy="8151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600" i="1" dirty="0">
                <a:latin typeface="Cambria" panose="02040503050406030204" pitchFamily="18" charset="0"/>
                <a:ea typeface="Cambria" panose="02040503050406030204" pitchFamily="18" charset="0"/>
              </a:rPr>
              <a:t>The agency has a strategic plan or written goals and objectives that are reviewed and updated at least annually and are available to all personnel.</a:t>
            </a:r>
          </a:p>
          <a:p>
            <a:pPr algn="ctr"/>
            <a:endParaRPr lang="en-US" dirty="0"/>
          </a:p>
        </p:txBody>
      </p:sp>
      <p:sp>
        <p:nvSpPr>
          <p:cNvPr id="8" name="Content Placeholder 2">
            <a:extLst>
              <a:ext uri="{FF2B5EF4-FFF2-40B4-BE49-F238E27FC236}">
                <a16:creationId xmlns:a16="http://schemas.microsoft.com/office/drawing/2014/main" id="{BA2AEC22-07A6-4341-A9E5-EBED1A1CFB1F}"/>
              </a:ext>
            </a:extLst>
          </p:cNvPr>
          <p:cNvSpPr txBox="1">
            <a:spLocks/>
          </p:cNvSpPr>
          <p:nvPr/>
        </p:nvSpPr>
        <p:spPr>
          <a:xfrm>
            <a:off x="524527" y="2599741"/>
            <a:ext cx="8472880" cy="81510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700" i="1" dirty="0">
                <a:latin typeface="Cambria" panose="02040503050406030204" pitchFamily="18" charset="0"/>
                <a:ea typeface="Cambria" panose="02040503050406030204" pitchFamily="18" charset="0"/>
              </a:rPr>
              <a:t>The agency has a policy that requires an annual management review and analysis, with final review approved by the chief executive officer, of the following incidents:</a:t>
            </a:r>
          </a:p>
          <a:p>
            <a:pPr marL="914400" lvl="2" indent="0" algn="ctr">
              <a:buNone/>
            </a:pPr>
            <a:r>
              <a:rPr lang="en-US" sz="1200" b="1" i="1" dirty="0">
                <a:latin typeface="Cambria" panose="02040503050406030204" pitchFamily="18" charset="0"/>
                <a:ea typeface="Cambria" panose="02040503050406030204" pitchFamily="18" charset="0"/>
              </a:rPr>
              <a:t>Vehicle Pursuits; Use of Force events; Internal Investigations; Biased Based Profiling Incidents</a:t>
            </a:r>
          </a:p>
        </p:txBody>
      </p:sp>
      <p:sp>
        <p:nvSpPr>
          <p:cNvPr id="18" name="Content Placeholder 2">
            <a:extLst>
              <a:ext uri="{FF2B5EF4-FFF2-40B4-BE49-F238E27FC236}">
                <a16:creationId xmlns:a16="http://schemas.microsoft.com/office/drawing/2014/main" id="{1924CEE2-5C3C-40AF-AAB9-B1F687834997}"/>
              </a:ext>
            </a:extLst>
          </p:cNvPr>
          <p:cNvSpPr txBox="1">
            <a:spLocks/>
          </p:cNvSpPr>
          <p:nvPr/>
        </p:nvSpPr>
        <p:spPr>
          <a:xfrm>
            <a:off x="532570" y="3292269"/>
            <a:ext cx="8472880" cy="8151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600" i="1" dirty="0">
                <a:latin typeface="Cambria" panose="02040503050406030204" pitchFamily="18" charset="0"/>
                <a:ea typeface="Cambria" panose="02040503050406030204" pitchFamily="18" charset="0"/>
              </a:rPr>
              <a:t>The agency has a system to document and record the use of cash funds that include receipts, supervisory approval, and periodic audit.</a:t>
            </a:r>
            <a:endParaRPr lang="en-US" i="1" dirty="0"/>
          </a:p>
        </p:txBody>
      </p:sp>
      <p:sp>
        <p:nvSpPr>
          <p:cNvPr id="19" name="Content Placeholder 2">
            <a:extLst>
              <a:ext uri="{FF2B5EF4-FFF2-40B4-BE49-F238E27FC236}">
                <a16:creationId xmlns:a16="http://schemas.microsoft.com/office/drawing/2014/main" id="{05549951-BF6C-46A5-B920-A81C1BD2F252}"/>
              </a:ext>
            </a:extLst>
          </p:cNvPr>
          <p:cNvSpPr txBox="1">
            <a:spLocks/>
          </p:cNvSpPr>
          <p:nvPr/>
        </p:nvSpPr>
        <p:spPr>
          <a:xfrm>
            <a:off x="532570" y="4107375"/>
            <a:ext cx="8615756" cy="6273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600" i="1" dirty="0">
                <a:latin typeface="Cambria" panose="02040503050406030204" pitchFamily="18" charset="0"/>
                <a:ea typeface="Cambria" panose="02040503050406030204" pitchFamily="18" charset="0"/>
              </a:rPr>
              <a:t>At least annually, agency personnel receive in-service training on the agency’s use of force and deadly force policies.</a:t>
            </a:r>
            <a:endParaRPr lang="en-US" i="1" dirty="0"/>
          </a:p>
        </p:txBody>
      </p:sp>
      <p:sp>
        <p:nvSpPr>
          <p:cNvPr id="20" name="Content Placeholder 2">
            <a:extLst>
              <a:ext uri="{FF2B5EF4-FFF2-40B4-BE49-F238E27FC236}">
                <a16:creationId xmlns:a16="http://schemas.microsoft.com/office/drawing/2014/main" id="{06EC2A58-1C6C-4272-AEED-80BD9238CAAA}"/>
              </a:ext>
            </a:extLst>
          </p:cNvPr>
          <p:cNvSpPr txBox="1">
            <a:spLocks/>
          </p:cNvSpPr>
          <p:nvPr/>
        </p:nvSpPr>
        <p:spPr>
          <a:xfrm>
            <a:off x="524527" y="5222525"/>
            <a:ext cx="8472880" cy="81510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500" i="1" dirty="0">
                <a:latin typeface="Cambria" panose="02040503050406030204" pitchFamily="18" charset="0"/>
                <a:ea typeface="Cambria" panose="02040503050406030204" pitchFamily="18" charset="0"/>
              </a:rPr>
              <a:t>The agency ensures that an unannounced audit of evidence and property, including drugs, money, jewelry and firearms is conducted at least annually by personnel not directly in the evidence unit’s chain of command. </a:t>
            </a:r>
          </a:p>
          <a:p>
            <a:pPr algn="ctr"/>
            <a:endParaRPr lang="en-US" dirty="0"/>
          </a:p>
        </p:txBody>
      </p:sp>
      <p:sp>
        <p:nvSpPr>
          <p:cNvPr id="21" name="Content Placeholder 2">
            <a:extLst>
              <a:ext uri="{FF2B5EF4-FFF2-40B4-BE49-F238E27FC236}">
                <a16:creationId xmlns:a16="http://schemas.microsoft.com/office/drawing/2014/main" id="{F31314E3-15C5-4402-B965-4C60D8242F52}"/>
              </a:ext>
            </a:extLst>
          </p:cNvPr>
          <p:cNvSpPr txBox="1">
            <a:spLocks/>
          </p:cNvSpPr>
          <p:nvPr/>
        </p:nvSpPr>
        <p:spPr>
          <a:xfrm>
            <a:off x="524527" y="4632597"/>
            <a:ext cx="8472880" cy="81510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600" i="1" dirty="0">
                <a:latin typeface="Cambria" panose="02040503050406030204" pitchFamily="18" charset="0"/>
                <a:ea typeface="Cambria" panose="02040503050406030204" pitchFamily="18" charset="0"/>
              </a:rPr>
              <a:t>The agency has an evaluation policy that requires formal written review of the work performance of each employee and is conducted annually.</a:t>
            </a:r>
            <a:endParaRPr lang="en-US" i="1" dirty="0"/>
          </a:p>
        </p:txBody>
      </p:sp>
      <p:sp>
        <p:nvSpPr>
          <p:cNvPr id="22" name="Content Placeholder 2">
            <a:extLst>
              <a:ext uri="{FF2B5EF4-FFF2-40B4-BE49-F238E27FC236}">
                <a16:creationId xmlns:a16="http://schemas.microsoft.com/office/drawing/2014/main" id="{F60BF67C-5845-430C-8703-46C0B1A715DD}"/>
              </a:ext>
            </a:extLst>
          </p:cNvPr>
          <p:cNvSpPr txBox="1">
            <a:spLocks/>
          </p:cNvSpPr>
          <p:nvPr/>
        </p:nvSpPr>
        <p:spPr>
          <a:xfrm>
            <a:off x="524527" y="3850535"/>
            <a:ext cx="8700495" cy="41246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100" i="1" dirty="0">
                <a:latin typeface="Cambria" panose="02040503050406030204" pitchFamily="18" charset="0"/>
                <a:ea typeface="Cambria" panose="02040503050406030204" pitchFamily="18" charset="0"/>
              </a:rPr>
              <a:t>The agency can show 100% compliance with the annual WSCJTC requirement for training.</a:t>
            </a:r>
          </a:p>
          <a:p>
            <a:pPr lvl="8" algn="ctr"/>
            <a:endParaRPr lang="en-US" dirty="0"/>
          </a:p>
        </p:txBody>
      </p:sp>
      <p:sp>
        <p:nvSpPr>
          <p:cNvPr id="23" name="Content Placeholder 2">
            <a:extLst>
              <a:ext uri="{FF2B5EF4-FFF2-40B4-BE49-F238E27FC236}">
                <a16:creationId xmlns:a16="http://schemas.microsoft.com/office/drawing/2014/main" id="{60DB801C-A5EF-46F3-B900-393D262622C3}"/>
              </a:ext>
            </a:extLst>
          </p:cNvPr>
          <p:cNvSpPr txBox="1">
            <a:spLocks/>
          </p:cNvSpPr>
          <p:nvPr/>
        </p:nvSpPr>
        <p:spPr>
          <a:xfrm>
            <a:off x="524527" y="5914865"/>
            <a:ext cx="8472880" cy="81510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500" i="1" dirty="0">
                <a:latin typeface="Cambria" panose="02040503050406030204" pitchFamily="18" charset="0"/>
                <a:ea typeface="Cambria" panose="02040503050406030204" pitchFamily="18" charset="0"/>
              </a:rPr>
              <a:t>The agency has procedures to clear eligible property/evidence from the property room.  The property room manager will provide an annual written report to the Chief Executive on the number of items cleared during the prior year. </a:t>
            </a:r>
            <a:endParaRPr lang="en-US" i="1" dirty="0"/>
          </a:p>
        </p:txBody>
      </p:sp>
    </p:spTree>
    <p:extLst>
      <p:ext uri="{BB962C8B-B14F-4D97-AF65-F5344CB8AC3E}">
        <p14:creationId xmlns:p14="http://schemas.microsoft.com/office/powerpoint/2010/main" val="165757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DD24-9993-4C6D-A3BE-A85458AFA221}"/>
              </a:ext>
            </a:extLst>
          </p:cNvPr>
          <p:cNvSpPr>
            <a:spLocks noGrp="1"/>
          </p:cNvSpPr>
          <p:nvPr>
            <p:ph type="title"/>
          </p:nvPr>
        </p:nvSpPr>
        <p:spPr>
          <a:xfrm>
            <a:off x="1307508" y="116241"/>
            <a:ext cx="6980815" cy="445821"/>
          </a:xfrm>
        </p:spPr>
        <p:txBody>
          <a:bodyPr>
            <a:noAutofit/>
          </a:bodyPr>
          <a:lstStyle/>
          <a:p>
            <a:r>
              <a:rPr lang="en-US" sz="3900" dirty="0">
                <a:solidFill>
                  <a:schemeClr val="bg1"/>
                </a:solidFill>
                <a:latin typeface="Cambria" panose="02040503050406030204" pitchFamily="18" charset="0"/>
                <a:ea typeface="Cambria" panose="02040503050406030204" pitchFamily="18" charset="0"/>
              </a:rPr>
              <a:t>Strategic Planning Committee</a:t>
            </a:r>
          </a:p>
        </p:txBody>
      </p:sp>
      <p:sp>
        <p:nvSpPr>
          <p:cNvPr id="3" name="Content Placeholder 2">
            <a:extLst>
              <a:ext uri="{FF2B5EF4-FFF2-40B4-BE49-F238E27FC236}">
                <a16:creationId xmlns:a16="http://schemas.microsoft.com/office/drawing/2014/main" id="{34760537-8DC0-4944-9953-A81D16AE2517}"/>
              </a:ext>
            </a:extLst>
          </p:cNvPr>
          <p:cNvSpPr>
            <a:spLocks noGrp="1"/>
          </p:cNvSpPr>
          <p:nvPr>
            <p:ph idx="1"/>
          </p:nvPr>
        </p:nvSpPr>
        <p:spPr>
          <a:xfrm>
            <a:off x="524232" y="3096957"/>
            <a:ext cx="8749162" cy="3116667"/>
          </a:xfrm>
        </p:spPr>
        <p:txBody>
          <a:bodyPr>
            <a:normAutofit/>
          </a:bodyPr>
          <a:lstStyle/>
          <a:p>
            <a:pPr marL="0" indent="0">
              <a:buNone/>
            </a:pPr>
            <a:r>
              <a:rPr lang="en-US" sz="2400" dirty="0" smtClean="0">
                <a:latin typeface="Cambria" panose="02040503050406030204" pitchFamily="18" charset="0"/>
                <a:ea typeface="Cambria" panose="02040503050406030204" pitchFamily="18" charset="0"/>
              </a:rPr>
              <a:t>Angie Barreto</a:t>
            </a:r>
            <a:r>
              <a:rPr lang="en-US" sz="2400" dirty="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   Asst. Chief Gardner		Sgt. Thompson          Lora Butterfield	   Sgt. Wyrwitzke		</a:t>
            </a:r>
            <a:r>
              <a:rPr lang="en-US" sz="2400" dirty="0" err="1" smtClean="0">
                <a:latin typeface="Cambria" panose="02040503050406030204" pitchFamily="18" charset="0"/>
                <a:ea typeface="Cambria" panose="02040503050406030204" pitchFamily="18" charset="0"/>
              </a:rPr>
              <a:t>Ofc</a:t>
            </a:r>
            <a:r>
              <a:rPr lang="en-US" sz="2400" dirty="0" smtClean="0">
                <a:latin typeface="Cambria" panose="02040503050406030204" pitchFamily="18" charset="0"/>
                <a:ea typeface="Cambria" panose="02040503050406030204" pitchFamily="18" charset="0"/>
              </a:rPr>
              <a:t>. Fleming</a:t>
            </a:r>
            <a:br>
              <a:rPr lang="en-US" sz="2400" dirty="0" smtClean="0">
                <a:latin typeface="Cambria" panose="02040503050406030204" pitchFamily="18" charset="0"/>
                <a:ea typeface="Cambria" panose="02040503050406030204" pitchFamily="18" charset="0"/>
              </a:rPr>
            </a:br>
            <a:r>
              <a:rPr lang="en-US" sz="2400" dirty="0" smtClean="0">
                <a:latin typeface="Cambria" panose="02040503050406030204" pitchFamily="18" charset="0"/>
                <a:ea typeface="Cambria" panose="02040503050406030204" pitchFamily="18" charset="0"/>
              </a:rPr>
              <a:t>Dee-Dee Gethers	   Transport </a:t>
            </a:r>
            <a:r>
              <a:rPr lang="en-US" sz="2400" dirty="0" err="1">
                <a:latin typeface="Cambria" panose="02040503050406030204" pitchFamily="18" charset="0"/>
                <a:ea typeface="Cambria" panose="02040503050406030204" pitchFamily="18" charset="0"/>
              </a:rPr>
              <a:t>O</a:t>
            </a:r>
            <a:r>
              <a:rPr lang="en-US" sz="2400" dirty="0" err="1" smtClean="0">
                <a:latin typeface="Cambria" panose="02040503050406030204" pitchFamily="18" charset="0"/>
                <a:ea typeface="Cambria" panose="02040503050406030204" pitchFamily="18" charset="0"/>
              </a:rPr>
              <a:t>fc</a:t>
            </a:r>
            <a:r>
              <a:rPr lang="en-US" sz="2400" dirty="0" smtClean="0">
                <a:latin typeface="Cambria" panose="02040503050406030204" pitchFamily="18" charset="0"/>
                <a:ea typeface="Cambria" panose="02040503050406030204" pitchFamily="18" charset="0"/>
              </a:rPr>
              <a:t>. Hill		Kari Madore</a:t>
            </a:r>
            <a:r>
              <a:rPr lang="en-US" sz="2400" dirty="0">
                <a:latin typeface="Cambria" panose="02040503050406030204" pitchFamily="18" charset="0"/>
                <a:ea typeface="Cambria" panose="02040503050406030204" pitchFamily="18" charset="0"/>
              </a:rPr>
              <a:t/>
            </a:r>
            <a:br>
              <a:rPr lang="en-US" sz="2400" dirty="0">
                <a:latin typeface="Cambria" panose="02040503050406030204" pitchFamily="18" charset="0"/>
                <a:ea typeface="Cambria" panose="02040503050406030204" pitchFamily="18" charset="0"/>
              </a:rPr>
            </a:br>
            <a:r>
              <a:rPr lang="en-US" sz="2400" dirty="0" smtClean="0">
                <a:latin typeface="Cambria" panose="02040503050406030204" pitchFamily="18" charset="0"/>
                <a:ea typeface="Cambria" panose="02040503050406030204" pitchFamily="18" charset="0"/>
              </a:rPr>
              <a:t>Louise Hospenthal</a:t>
            </a:r>
            <a:br>
              <a:rPr lang="en-US" sz="2400" dirty="0" smtClean="0">
                <a:latin typeface="Cambria" panose="02040503050406030204" pitchFamily="18" charset="0"/>
                <a:ea typeface="Cambria" panose="02040503050406030204" pitchFamily="18" charset="0"/>
              </a:rPr>
            </a:br>
            <a:r>
              <a:rPr lang="en-US" sz="2400" dirty="0" smtClean="0">
                <a:latin typeface="Cambria" panose="02040503050406030204" pitchFamily="18" charset="0"/>
                <a:ea typeface="Cambria" panose="02040503050406030204" pitchFamily="18" charset="0"/>
              </a:rPr>
              <a:t/>
            </a:r>
            <a:br>
              <a:rPr lang="en-US" sz="2400" dirty="0" smtClean="0">
                <a:latin typeface="Cambria" panose="02040503050406030204" pitchFamily="18" charset="0"/>
                <a:ea typeface="Cambria" panose="02040503050406030204" pitchFamily="18" charset="0"/>
              </a:rPr>
            </a:br>
            <a:r>
              <a:rPr lang="en-US" sz="2400" dirty="0" smtClean="0">
                <a:latin typeface="Cambria" panose="02040503050406030204" pitchFamily="18" charset="0"/>
                <a:ea typeface="Cambria" panose="02040503050406030204" pitchFamily="18" charset="0"/>
              </a:rPr>
              <a:t/>
            </a:r>
            <a:br>
              <a:rPr lang="en-US" sz="2400" dirty="0" smtClean="0">
                <a:latin typeface="Cambria" panose="02040503050406030204" pitchFamily="18" charset="0"/>
                <a:ea typeface="Cambria" panose="02040503050406030204" pitchFamily="18" charset="0"/>
              </a:rPr>
            </a:br>
            <a:endParaRPr lang="en-US" sz="2400" dirty="0" smtClean="0">
              <a:latin typeface="Cambria" panose="02040503050406030204" pitchFamily="18" charset="0"/>
              <a:ea typeface="Cambria" panose="02040503050406030204" pitchFamily="18" charset="0"/>
            </a:endParaRPr>
          </a:p>
        </p:txBody>
      </p:sp>
      <p:sp>
        <p:nvSpPr>
          <p:cNvPr id="7" name="Content Placeholder 2">
            <a:extLst>
              <a:ext uri="{FF2B5EF4-FFF2-40B4-BE49-F238E27FC236}">
                <a16:creationId xmlns:a16="http://schemas.microsoft.com/office/drawing/2014/main" id="{34760537-8DC0-4944-9953-A81D16AE2517}"/>
              </a:ext>
            </a:extLst>
          </p:cNvPr>
          <p:cNvSpPr txBox="1">
            <a:spLocks/>
          </p:cNvSpPr>
          <p:nvPr/>
        </p:nvSpPr>
        <p:spPr>
          <a:xfrm>
            <a:off x="888520" y="2098847"/>
            <a:ext cx="7651629" cy="119907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lgn="ctr"/>
            <a:endParaRPr lang="en-US" sz="1400" dirty="0" smtClean="0">
              <a:latin typeface="Cambria" panose="02040503050406030204" pitchFamily="18" charset="0"/>
              <a:ea typeface="Cambria" panose="02040503050406030204" pitchFamily="18" charset="0"/>
            </a:endParaRPr>
          </a:p>
          <a:p>
            <a:pPr marL="0" indent="0" algn="ctr">
              <a:buNone/>
            </a:pPr>
            <a:r>
              <a:rPr lang="en-US" sz="2400" b="1" dirty="0" smtClean="0">
                <a:latin typeface="Cambria" panose="02040503050406030204" pitchFamily="18" charset="0"/>
                <a:ea typeface="Cambria" panose="02040503050406030204" pitchFamily="18" charset="0"/>
              </a:rPr>
              <a:t>Strategic Planning Committee Members</a:t>
            </a:r>
            <a:endParaRPr lang="en-US" sz="2400" dirty="0" smtClean="0">
              <a:latin typeface="Cambria" panose="02040503050406030204" pitchFamily="18" charset="0"/>
              <a:ea typeface="Cambria" panose="02040503050406030204" pitchFamily="18" charset="0"/>
            </a:endParaRPr>
          </a:p>
        </p:txBody>
      </p:sp>
      <p:sp>
        <p:nvSpPr>
          <p:cNvPr id="8" name="Content Placeholder 2">
            <a:extLst>
              <a:ext uri="{FF2B5EF4-FFF2-40B4-BE49-F238E27FC236}">
                <a16:creationId xmlns:a16="http://schemas.microsoft.com/office/drawing/2014/main" id="{34760537-8DC0-4944-9953-A81D16AE2517}"/>
              </a:ext>
            </a:extLst>
          </p:cNvPr>
          <p:cNvSpPr txBox="1">
            <a:spLocks/>
          </p:cNvSpPr>
          <p:nvPr/>
        </p:nvSpPr>
        <p:spPr>
          <a:xfrm>
            <a:off x="1152231" y="4561326"/>
            <a:ext cx="7651629" cy="183706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lgn="ctr"/>
            <a:endParaRPr lang="en-US" sz="1400" dirty="0" smtClean="0">
              <a:latin typeface="Cambria" panose="02040503050406030204" pitchFamily="18" charset="0"/>
              <a:ea typeface="Cambria" panose="02040503050406030204" pitchFamily="18" charset="0"/>
            </a:endParaRPr>
          </a:p>
          <a:p>
            <a:pPr algn="ctr"/>
            <a:r>
              <a:rPr lang="en-US" sz="2400" dirty="0" smtClean="0">
                <a:latin typeface="Cambria" panose="02040503050406030204" pitchFamily="18" charset="0"/>
                <a:ea typeface="Cambria" panose="02040503050406030204" pitchFamily="18" charset="0"/>
              </a:rPr>
              <a:t>The Strategic Planning Committee meets quarterly to evaluate the Department’s Mission and tracks the progress of the goals and initiatives set for year.  </a:t>
            </a:r>
          </a:p>
        </p:txBody>
      </p:sp>
      <p:sp>
        <p:nvSpPr>
          <p:cNvPr id="9" name="Content Placeholder 2">
            <a:extLst>
              <a:ext uri="{FF2B5EF4-FFF2-40B4-BE49-F238E27FC236}">
                <a16:creationId xmlns:a16="http://schemas.microsoft.com/office/drawing/2014/main" id="{34760537-8DC0-4944-9953-A81D16AE2517}"/>
              </a:ext>
            </a:extLst>
          </p:cNvPr>
          <p:cNvSpPr txBox="1">
            <a:spLocks/>
          </p:cNvSpPr>
          <p:nvPr/>
        </p:nvSpPr>
        <p:spPr>
          <a:xfrm>
            <a:off x="1152231" y="365582"/>
            <a:ext cx="7651629" cy="183706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lgn="ctr"/>
            <a:endParaRPr lang="en-US" sz="1400" dirty="0" smtClean="0">
              <a:latin typeface="Cambria" panose="02040503050406030204" pitchFamily="18" charset="0"/>
              <a:ea typeface="Cambria" panose="02040503050406030204" pitchFamily="18" charset="0"/>
            </a:endParaRPr>
          </a:p>
          <a:p>
            <a:pPr algn="ctr"/>
            <a:r>
              <a:rPr lang="en-US" sz="2400" dirty="0">
                <a:latin typeface="Cambria" panose="02040503050406030204" pitchFamily="18" charset="0"/>
                <a:ea typeface="Cambria" panose="02040503050406030204" pitchFamily="18" charset="0"/>
              </a:rPr>
              <a:t>Fife PD’s Strategic Planning Committee is comprised of members representing various disciplines in the Department and external </a:t>
            </a:r>
            <a:r>
              <a:rPr lang="en-US" sz="2400" dirty="0" smtClean="0">
                <a:latin typeface="Cambria" panose="02040503050406030204" pitchFamily="18" charset="0"/>
                <a:ea typeface="Cambria" panose="02040503050406030204" pitchFamily="18" charset="0"/>
              </a:rPr>
              <a:t>stakeholders.</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5171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9AEA-8E66-4E3B-BBEC-24B8E139357B}"/>
              </a:ext>
            </a:extLst>
          </p:cNvPr>
          <p:cNvSpPr>
            <a:spLocks noGrp="1"/>
          </p:cNvSpPr>
          <p:nvPr>
            <p:ph type="title"/>
          </p:nvPr>
        </p:nvSpPr>
        <p:spPr>
          <a:xfrm>
            <a:off x="1280613" y="-208614"/>
            <a:ext cx="7020706" cy="1051298"/>
          </a:xfrm>
        </p:spPr>
        <p:txBody>
          <a:bodyPr/>
          <a:lstStyle/>
          <a:p>
            <a:pPr algn="ctr"/>
            <a:r>
              <a:rPr lang="en-US" dirty="0">
                <a:solidFill>
                  <a:schemeClr val="bg1"/>
                </a:solidFill>
                <a:latin typeface="Cambria" panose="02040503050406030204" pitchFamily="18" charset="0"/>
                <a:ea typeface="Cambria" panose="02040503050406030204" pitchFamily="18" charset="0"/>
              </a:rPr>
              <a:t>Evidence and Property</a:t>
            </a:r>
          </a:p>
        </p:txBody>
      </p:sp>
      <p:graphicFrame>
        <p:nvGraphicFramePr>
          <p:cNvPr id="4" name="Content Placeholder 3">
            <a:extLst>
              <a:ext uri="{FF2B5EF4-FFF2-40B4-BE49-F238E27FC236}">
                <a16:creationId xmlns:a16="http://schemas.microsoft.com/office/drawing/2014/main" id="{F232D1FE-D5B8-4681-B9A2-2F93E3405863}"/>
              </a:ext>
            </a:extLst>
          </p:cNvPr>
          <p:cNvGraphicFramePr>
            <a:graphicFrameLocks noGrp="1"/>
          </p:cNvGraphicFramePr>
          <p:nvPr>
            <p:ph idx="1"/>
            <p:extLst>
              <p:ext uri="{D42A27DB-BD31-4B8C-83A1-F6EECF244321}">
                <p14:modId xmlns:p14="http://schemas.microsoft.com/office/powerpoint/2010/main" val="3592190004"/>
              </p:ext>
            </p:extLst>
          </p:nvPr>
        </p:nvGraphicFramePr>
        <p:xfrm>
          <a:off x="39444" y="833719"/>
          <a:ext cx="6874808" cy="5728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58D8E0BA-A633-4256-9B77-1D8CF4CB852B}"/>
              </a:ext>
            </a:extLst>
          </p:cNvPr>
          <p:cNvSpPr txBox="1">
            <a:spLocks/>
          </p:cNvSpPr>
          <p:nvPr/>
        </p:nvSpPr>
        <p:spPr>
          <a:xfrm>
            <a:off x="6520926" y="1176150"/>
            <a:ext cx="2623074" cy="53142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bg2">
                    <a:lumMod val="25000"/>
                  </a:schemeClr>
                </a:solidFill>
                <a:latin typeface="Cambria" panose="02040503050406030204" pitchFamily="18" charset="0"/>
                <a:ea typeface="Cambria" panose="02040503050406030204" pitchFamily="18" charset="0"/>
              </a:rPr>
              <a:t>In 2018, an overhaul of the Evidence and Property Room was completed.  </a:t>
            </a:r>
          </a:p>
          <a:p>
            <a:r>
              <a:rPr lang="en-US" sz="2200" dirty="0">
                <a:solidFill>
                  <a:schemeClr val="bg2">
                    <a:lumMod val="25000"/>
                  </a:schemeClr>
                </a:solidFill>
                <a:latin typeface="Cambria" panose="02040503050406030204" pitchFamily="18" charset="0"/>
                <a:ea typeface="Cambria" panose="02040503050406030204" pitchFamily="18" charset="0"/>
              </a:rPr>
              <a:t>Items that had been previously maintained on </a:t>
            </a:r>
            <a:r>
              <a:rPr lang="en-US" sz="2200" dirty="0" smtClean="0">
                <a:solidFill>
                  <a:schemeClr val="bg2">
                    <a:lumMod val="25000"/>
                  </a:schemeClr>
                </a:solidFill>
                <a:latin typeface="Cambria" panose="02040503050406030204" pitchFamily="18" charset="0"/>
                <a:ea typeface="Cambria" panose="02040503050406030204" pitchFamily="18" charset="0"/>
              </a:rPr>
              <a:t>three </a:t>
            </a:r>
            <a:r>
              <a:rPr lang="en-US" sz="2200" dirty="0">
                <a:solidFill>
                  <a:schemeClr val="bg2">
                    <a:lumMod val="25000"/>
                  </a:schemeClr>
                </a:solidFill>
                <a:latin typeface="Cambria" panose="02040503050406030204" pitchFamily="18" charset="0"/>
                <a:ea typeface="Cambria" panose="02040503050406030204" pitchFamily="18" charset="0"/>
              </a:rPr>
              <a:t>separate RMS systems were updated, relabeled and entered into one centralized system. </a:t>
            </a:r>
          </a:p>
          <a:p>
            <a:pPr lvl="1"/>
            <a:endParaRPr lang="en-US" dirty="0"/>
          </a:p>
          <a:p>
            <a:pPr marL="457200" lvl="1" indent="0">
              <a:buFont typeface="Calibri" panose="020F0502020204030204" pitchFamily="34" charset="0"/>
              <a:buNone/>
            </a:pPr>
            <a:endParaRPr lang="en-US" sz="1600" dirty="0"/>
          </a:p>
        </p:txBody>
      </p:sp>
    </p:spTree>
    <p:extLst>
      <p:ext uri="{BB962C8B-B14F-4D97-AF65-F5344CB8AC3E}">
        <p14:creationId xmlns:p14="http://schemas.microsoft.com/office/powerpoint/2010/main" val="250287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830A-CACB-4795-B9C6-4AD57E1A1AD0}"/>
              </a:ext>
            </a:extLst>
          </p:cNvPr>
          <p:cNvSpPr>
            <a:spLocks noGrp="1"/>
          </p:cNvSpPr>
          <p:nvPr>
            <p:ph type="title"/>
          </p:nvPr>
        </p:nvSpPr>
        <p:spPr>
          <a:xfrm>
            <a:off x="1307507" y="-136896"/>
            <a:ext cx="6993811" cy="961650"/>
          </a:xfrm>
        </p:spPr>
        <p:txBody>
          <a:bodyPr/>
          <a:lstStyle/>
          <a:p>
            <a:pPr algn="ctr"/>
            <a:r>
              <a:rPr lang="en-US" dirty="0">
                <a:solidFill>
                  <a:schemeClr val="bg1"/>
                </a:solidFill>
                <a:latin typeface="Cambria" panose="02040503050406030204" pitchFamily="18" charset="0"/>
                <a:ea typeface="Cambria" panose="02040503050406030204" pitchFamily="18" charset="0"/>
              </a:rPr>
              <a:t>Shop with a Cop</a:t>
            </a:r>
          </a:p>
        </p:txBody>
      </p:sp>
      <p:pic>
        <p:nvPicPr>
          <p:cNvPr id="5" name="Content Placeholder 4">
            <a:extLst>
              <a:ext uri="{FF2B5EF4-FFF2-40B4-BE49-F238E27FC236}">
                <a16:creationId xmlns:a16="http://schemas.microsoft.com/office/drawing/2014/main" id="{720926E8-8C91-42BE-852F-42C74BDC01D9}"/>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5223953" y="755470"/>
            <a:ext cx="3829696" cy="2552022"/>
          </a:xfrm>
          <a:ln w="38100">
            <a:solidFill>
              <a:srgbClr val="00B050"/>
            </a:solidFill>
          </a:ln>
        </p:spPr>
      </p:pic>
      <p:pic>
        <p:nvPicPr>
          <p:cNvPr id="7" name="Picture 6">
            <a:extLst>
              <a:ext uri="{FF2B5EF4-FFF2-40B4-BE49-F238E27FC236}">
                <a16:creationId xmlns:a16="http://schemas.microsoft.com/office/drawing/2014/main" id="{5382C340-5E44-4936-86DC-74DB4D29F0E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00787" y="3222995"/>
            <a:ext cx="2277036" cy="3424556"/>
          </a:xfrm>
          <a:prstGeom prst="rect">
            <a:avLst/>
          </a:prstGeom>
          <a:ln w="38100">
            <a:solidFill>
              <a:srgbClr val="C00000"/>
            </a:solidFill>
          </a:ln>
        </p:spPr>
      </p:pic>
      <p:sp>
        <p:nvSpPr>
          <p:cNvPr id="8" name="Content Placeholder 2">
            <a:extLst>
              <a:ext uri="{FF2B5EF4-FFF2-40B4-BE49-F238E27FC236}">
                <a16:creationId xmlns:a16="http://schemas.microsoft.com/office/drawing/2014/main" id="{C69FDE9D-0E07-447B-9B94-EDCAAB91C982}"/>
              </a:ext>
            </a:extLst>
          </p:cNvPr>
          <p:cNvSpPr txBox="1">
            <a:spLocks/>
          </p:cNvSpPr>
          <p:nvPr/>
        </p:nvSpPr>
        <p:spPr>
          <a:xfrm>
            <a:off x="1307507" y="724324"/>
            <a:ext cx="3829696" cy="98692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00" b="1" dirty="0">
                <a:solidFill>
                  <a:schemeClr val="bg2">
                    <a:lumMod val="25000"/>
                  </a:schemeClr>
                </a:solidFill>
                <a:latin typeface="Cambria" panose="02040503050406030204" pitchFamily="18" charset="0"/>
                <a:ea typeface="Cambria" panose="02040503050406030204" pitchFamily="18" charset="0"/>
              </a:rPr>
              <a:t>In 2018, Fife PD hosted our first annual Shop with a Cop event!</a:t>
            </a:r>
          </a:p>
          <a:p>
            <a:endParaRPr lang="en-US" dirty="0"/>
          </a:p>
        </p:txBody>
      </p:sp>
      <p:sp>
        <p:nvSpPr>
          <p:cNvPr id="9" name="Content Placeholder 2">
            <a:extLst>
              <a:ext uri="{FF2B5EF4-FFF2-40B4-BE49-F238E27FC236}">
                <a16:creationId xmlns:a16="http://schemas.microsoft.com/office/drawing/2014/main" id="{A642B2D9-BAD1-4DF6-ACB7-FD35F9067DAF}"/>
              </a:ext>
            </a:extLst>
          </p:cNvPr>
          <p:cNvSpPr txBox="1">
            <a:spLocks/>
          </p:cNvSpPr>
          <p:nvPr/>
        </p:nvSpPr>
        <p:spPr>
          <a:xfrm>
            <a:off x="639422" y="1549780"/>
            <a:ext cx="4506319" cy="167321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300" dirty="0">
                <a:solidFill>
                  <a:schemeClr val="bg2">
                    <a:lumMod val="25000"/>
                  </a:schemeClr>
                </a:solidFill>
                <a:latin typeface="Cambria" panose="02040503050406030204" pitchFamily="18" charset="0"/>
                <a:ea typeface="Cambria" panose="02040503050406030204" pitchFamily="18" charset="0"/>
              </a:rPr>
              <a:t>Partnering with local businesses that donated everything from toys, services, to money that was used towards the program, we were able to kick off our first year raising over $8,000! Families in need were nominated by their fellow community members to spend a special day with a Fife PD Santa Cop.</a:t>
            </a:r>
          </a:p>
          <a:p>
            <a:endParaRPr lang="en-US" dirty="0"/>
          </a:p>
        </p:txBody>
      </p:sp>
      <p:sp>
        <p:nvSpPr>
          <p:cNvPr id="10" name="Content Placeholder 2">
            <a:extLst>
              <a:ext uri="{FF2B5EF4-FFF2-40B4-BE49-F238E27FC236}">
                <a16:creationId xmlns:a16="http://schemas.microsoft.com/office/drawing/2014/main" id="{408BD13C-F7D5-43B7-A213-D55E36D7898B}"/>
              </a:ext>
            </a:extLst>
          </p:cNvPr>
          <p:cNvSpPr txBox="1">
            <a:spLocks/>
          </p:cNvSpPr>
          <p:nvPr/>
        </p:nvSpPr>
        <p:spPr>
          <a:xfrm>
            <a:off x="2994518" y="6013817"/>
            <a:ext cx="6328379" cy="63373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00" b="1" dirty="0">
                <a:solidFill>
                  <a:schemeClr val="bg2">
                    <a:lumMod val="25000"/>
                  </a:schemeClr>
                </a:solidFill>
                <a:latin typeface="Cambria" panose="02040503050406030204" pitchFamily="18" charset="0"/>
                <a:ea typeface="Cambria" panose="02040503050406030204" pitchFamily="18" charset="0"/>
              </a:rPr>
              <a:t>Your generous donations allowed us to help 30 children!</a:t>
            </a:r>
          </a:p>
          <a:p>
            <a:endParaRPr lang="en-US" dirty="0"/>
          </a:p>
        </p:txBody>
      </p:sp>
      <p:sp>
        <p:nvSpPr>
          <p:cNvPr id="11" name="Content Placeholder 2">
            <a:extLst>
              <a:ext uri="{FF2B5EF4-FFF2-40B4-BE49-F238E27FC236}">
                <a16:creationId xmlns:a16="http://schemas.microsoft.com/office/drawing/2014/main" id="{0841D969-6E86-45F0-AA3D-B292B5033926}"/>
              </a:ext>
            </a:extLst>
          </p:cNvPr>
          <p:cNvSpPr txBox="1">
            <a:spLocks/>
          </p:cNvSpPr>
          <p:nvPr/>
        </p:nvSpPr>
        <p:spPr>
          <a:xfrm>
            <a:off x="3083966" y="3415553"/>
            <a:ext cx="6149482" cy="2079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chemeClr val="bg2">
                    <a:lumMod val="25000"/>
                  </a:schemeClr>
                </a:solidFill>
                <a:latin typeface="Cambria" panose="02040503050406030204" pitchFamily="18" charset="0"/>
                <a:ea typeface="Cambria" panose="02040503050406030204" pitchFamily="18" charset="0"/>
              </a:rPr>
              <a:t>Given VIP treatment, the children selected joined up with the convoy to </a:t>
            </a:r>
            <a:r>
              <a:rPr lang="en-US" sz="1600" dirty="0" smtClean="0">
                <a:solidFill>
                  <a:schemeClr val="bg2">
                    <a:lumMod val="25000"/>
                  </a:schemeClr>
                </a:solidFill>
                <a:latin typeface="Cambria" panose="02040503050406030204" pitchFamily="18" charset="0"/>
                <a:ea typeface="Cambria" panose="02040503050406030204" pitchFamily="18" charset="0"/>
              </a:rPr>
              <a:t>Walmart</a:t>
            </a:r>
            <a:r>
              <a:rPr lang="en-US" sz="1600" dirty="0">
                <a:solidFill>
                  <a:schemeClr val="bg2">
                    <a:lumMod val="25000"/>
                  </a:schemeClr>
                </a:solidFill>
                <a:latin typeface="Cambria" panose="02040503050406030204" pitchFamily="18" charset="0"/>
                <a:ea typeface="Cambria" panose="02040503050406030204" pitchFamily="18" charset="0"/>
              </a:rPr>
              <a:t>, where upon arrival they were partnered with a Santa Cop to shop for whatever their heart desired!  Each family at the end was also given a $150 </a:t>
            </a:r>
            <a:r>
              <a:rPr lang="en-US" sz="1600" dirty="0" smtClean="0">
                <a:solidFill>
                  <a:schemeClr val="bg2">
                    <a:lumMod val="25000"/>
                  </a:schemeClr>
                </a:solidFill>
                <a:latin typeface="Cambria" panose="02040503050406030204" pitchFamily="18" charset="0"/>
                <a:ea typeface="Cambria" panose="02040503050406030204" pitchFamily="18" charset="0"/>
              </a:rPr>
              <a:t>Walmart </a:t>
            </a:r>
            <a:r>
              <a:rPr lang="en-US" sz="1600" dirty="0">
                <a:solidFill>
                  <a:schemeClr val="bg2">
                    <a:lumMod val="25000"/>
                  </a:schemeClr>
                </a:solidFill>
                <a:latin typeface="Cambria" panose="02040503050406030204" pitchFamily="18" charset="0"/>
                <a:ea typeface="Cambria" panose="02040503050406030204" pitchFamily="18" charset="0"/>
              </a:rPr>
              <a:t>gift card to spend as they please.  Following the shopping fun, all families, kids, and volunteers headed over to Louie G’s to cap off the day with a pizza party!</a:t>
            </a:r>
          </a:p>
          <a:p>
            <a:endParaRPr lang="en-US" dirty="0"/>
          </a:p>
        </p:txBody>
      </p:sp>
      <p:sp>
        <p:nvSpPr>
          <p:cNvPr id="12" name="Content Placeholder 2">
            <a:extLst>
              <a:ext uri="{FF2B5EF4-FFF2-40B4-BE49-F238E27FC236}">
                <a16:creationId xmlns:a16="http://schemas.microsoft.com/office/drawing/2014/main" id="{22CC68DA-3EEE-4CB9-BC25-0BEB148E73BB}"/>
              </a:ext>
            </a:extLst>
          </p:cNvPr>
          <p:cNvSpPr txBox="1">
            <a:spLocks/>
          </p:cNvSpPr>
          <p:nvPr/>
        </p:nvSpPr>
        <p:spPr>
          <a:xfrm>
            <a:off x="3323046" y="5104463"/>
            <a:ext cx="5360574" cy="99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i="1" dirty="0">
                <a:solidFill>
                  <a:schemeClr val="bg2">
                    <a:lumMod val="25000"/>
                  </a:schemeClr>
                </a:solidFill>
                <a:latin typeface="Cambria" panose="02040503050406030204" pitchFamily="18" charset="0"/>
                <a:ea typeface="Cambria" panose="02040503050406030204" pitchFamily="18" charset="0"/>
              </a:rPr>
              <a:t>Thank you to our corporate sponsor, Lexus of Fife and donors that included Larson Mercedes, BMW Northwest, Northwest Mini, </a:t>
            </a:r>
            <a:r>
              <a:rPr lang="en-US" sz="2000" i="1" dirty="0" err="1">
                <a:solidFill>
                  <a:schemeClr val="bg2">
                    <a:lumMod val="25000"/>
                  </a:schemeClr>
                </a:solidFill>
                <a:latin typeface="Cambria" panose="02040503050406030204" pitchFamily="18" charset="0"/>
                <a:ea typeface="Cambria" panose="02040503050406030204" pitchFamily="18" charset="0"/>
              </a:rPr>
              <a:t>Baydos</a:t>
            </a:r>
            <a:r>
              <a:rPr lang="en-US" sz="2000" i="1" dirty="0">
                <a:solidFill>
                  <a:schemeClr val="bg2">
                    <a:lumMod val="25000"/>
                  </a:schemeClr>
                </a:solidFill>
                <a:latin typeface="Cambria" panose="02040503050406030204" pitchFamily="18" charset="0"/>
                <a:ea typeface="Cambria" panose="02040503050406030204" pitchFamily="18" charset="0"/>
              </a:rPr>
              <a:t> RV, Systems for Public Safety, Pick-Quick, </a:t>
            </a:r>
            <a:r>
              <a:rPr lang="en-US" sz="2000" i="1" dirty="0" err="1">
                <a:solidFill>
                  <a:schemeClr val="bg2">
                    <a:lumMod val="25000"/>
                  </a:schemeClr>
                </a:solidFill>
                <a:latin typeface="Cambria" panose="02040503050406030204" pitchFamily="18" charset="0"/>
                <a:ea typeface="Cambria" panose="02040503050406030204" pitchFamily="18" charset="0"/>
              </a:rPr>
              <a:t>Sportco</a:t>
            </a:r>
            <a:r>
              <a:rPr lang="en-US" sz="2000" i="1" dirty="0">
                <a:solidFill>
                  <a:schemeClr val="bg2">
                    <a:lumMod val="25000"/>
                  </a:schemeClr>
                </a:solidFill>
                <a:latin typeface="Cambria" panose="02040503050406030204" pitchFamily="18" charset="0"/>
                <a:ea typeface="Cambria" panose="02040503050406030204" pitchFamily="18" charset="0"/>
              </a:rPr>
              <a:t>, Coca-Cola, many individual donors and the Fife Police Guild.  </a:t>
            </a:r>
          </a:p>
          <a:p>
            <a:endParaRPr lang="en-US" dirty="0"/>
          </a:p>
        </p:txBody>
      </p:sp>
    </p:spTree>
    <p:extLst>
      <p:ext uri="{BB962C8B-B14F-4D97-AF65-F5344CB8AC3E}">
        <p14:creationId xmlns:p14="http://schemas.microsoft.com/office/powerpoint/2010/main" val="374601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5626-9441-4979-AAA8-7E2AD7CBC0AA}"/>
              </a:ext>
            </a:extLst>
          </p:cNvPr>
          <p:cNvSpPr>
            <a:spLocks noGrp="1"/>
          </p:cNvSpPr>
          <p:nvPr>
            <p:ph type="title"/>
          </p:nvPr>
        </p:nvSpPr>
        <p:spPr>
          <a:xfrm>
            <a:off x="1307508" y="1"/>
            <a:ext cx="6984846" cy="654424"/>
          </a:xfrm>
        </p:spPr>
        <p:txBody>
          <a:bodyPr/>
          <a:lstStyle/>
          <a:p>
            <a:pPr algn="ctr"/>
            <a:r>
              <a:rPr lang="en-US" dirty="0">
                <a:solidFill>
                  <a:schemeClr val="bg1"/>
                </a:solidFill>
                <a:latin typeface="Cambria" panose="02040503050406030204" pitchFamily="18" charset="0"/>
                <a:ea typeface="Cambria" panose="02040503050406030204" pitchFamily="18" charset="0"/>
              </a:rPr>
              <a:t>Grants Awarded</a:t>
            </a:r>
          </a:p>
        </p:txBody>
      </p:sp>
      <p:graphicFrame>
        <p:nvGraphicFramePr>
          <p:cNvPr id="4" name="Content Placeholder 3">
            <a:extLst>
              <a:ext uri="{FF2B5EF4-FFF2-40B4-BE49-F238E27FC236}">
                <a16:creationId xmlns:a16="http://schemas.microsoft.com/office/drawing/2014/main" id="{622A25E9-85CE-4CDB-865E-B9C90D701D92}"/>
              </a:ext>
            </a:extLst>
          </p:cNvPr>
          <p:cNvGraphicFramePr>
            <a:graphicFrameLocks noGrp="1"/>
          </p:cNvGraphicFramePr>
          <p:nvPr>
            <p:ph idx="1"/>
            <p:extLst>
              <p:ext uri="{D42A27DB-BD31-4B8C-83A1-F6EECF244321}">
                <p14:modId xmlns:p14="http://schemas.microsoft.com/office/powerpoint/2010/main" val="3534381342"/>
              </p:ext>
            </p:extLst>
          </p:nvPr>
        </p:nvGraphicFramePr>
        <p:xfrm>
          <a:off x="628650" y="1541929"/>
          <a:ext cx="8049185" cy="5109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267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B796-CD44-4216-9073-8EE7DFD2C162}"/>
              </a:ext>
            </a:extLst>
          </p:cNvPr>
          <p:cNvSpPr>
            <a:spLocks noGrp="1"/>
          </p:cNvSpPr>
          <p:nvPr>
            <p:ph type="title"/>
          </p:nvPr>
        </p:nvSpPr>
        <p:spPr>
          <a:xfrm>
            <a:off x="1307508" y="-83108"/>
            <a:ext cx="7011740" cy="832513"/>
          </a:xfrm>
        </p:spPr>
        <p:txBody>
          <a:bodyPr/>
          <a:lstStyle/>
          <a:p>
            <a:pPr algn="ctr"/>
            <a:r>
              <a:rPr lang="en-US" dirty="0">
                <a:solidFill>
                  <a:schemeClr val="bg1"/>
                </a:solidFill>
                <a:latin typeface="Cambria" panose="02040503050406030204" pitchFamily="18" charset="0"/>
                <a:ea typeface="Cambria" panose="02040503050406030204" pitchFamily="18" charset="0"/>
              </a:rPr>
              <a:t>Complaints and IAs</a:t>
            </a:r>
          </a:p>
        </p:txBody>
      </p:sp>
      <p:sp>
        <p:nvSpPr>
          <p:cNvPr id="6" name="Content Placeholder 2">
            <a:extLst>
              <a:ext uri="{FF2B5EF4-FFF2-40B4-BE49-F238E27FC236}">
                <a16:creationId xmlns:a16="http://schemas.microsoft.com/office/drawing/2014/main" id="{58D8E0BA-A633-4256-9B77-1D8CF4CB852B}"/>
              </a:ext>
            </a:extLst>
          </p:cNvPr>
          <p:cNvSpPr txBox="1">
            <a:spLocks/>
          </p:cNvSpPr>
          <p:nvPr/>
        </p:nvSpPr>
        <p:spPr>
          <a:xfrm>
            <a:off x="6520926" y="1176150"/>
            <a:ext cx="2623074" cy="531429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
        <p:nvSpPr>
          <p:cNvPr id="8" name="Content Placeholder 2">
            <a:extLst>
              <a:ext uri="{FF2B5EF4-FFF2-40B4-BE49-F238E27FC236}">
                <a16:creationId xmlns:a16="http://schemas.microsoft.com/office/drawing/2014/main" id="{A642B2D9-BAD1-4DF6-ACB7-FD35F9067DAF}"/>
              </a:ext>
            </a:extLst>
          </p:cNvPr>
          <p:cNvSpPr txBox="1">
            <a:spLocks/>
          </p:cNvSpPr>
          <p:nvPr/>
        </p:nvSpPr>
        <p:spPr>
          <a:xfrm>
            <a:off x="1307507" y="774191"/>
            <a:ext cx="7011740" cy="86818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700" b="1" dirty="0">
                <a:latin typeface="Cambria" panose="02040503050406030204" pitchFamily="18" charset="0"/>
                <a:ea typeface="Cambria" panose="02040503050406030204" pitchFamily="18" charset="0"/>
              </a:rPr>
              <a:t> </a:t>
            </a:r>
            <a:r>
              <a:rPr lang="en-US" sz="1700" b="1" dirty="0" smtClean="0">
                <a:latin typeface="Cambria" panose="02040503050406030204" pitchFamily="18" charset="0"/>
                <a:ea typeface="Cambria" panose="02040503050406030204" pitchFamily="18" charset="0"/>
              </a:rPr>
              <a:t>The </a:t>
            </a:r>
            <a:r>
              <a:rPr lang="en-US" sz="1700" b="1" dirty="0">
                <a:latin typeface="Cambria" panose="02040503050406030204" pitchFamily="18" charset="0"/>
                <a:ea typeface="Cambria" panose="02040503050406030204" pitchFamily="18" charset="0"/>
              </a:rPr>
              <a:t>Fife Police Department takes seriously any allegations of unprofessional behavior or misconduct on the part of our employees and investigates every complaint received. </a:t>
            </a:r>
          </a:p>
        </p:txBody>
      </p:sp>
      <p:sp>
        <p:nvSpPr>
          <p:cNvPr id="10" name="Content Placeholder 2">
            <a:extLst>
              <a:ext uri="{FF2B5EF4-FFF2-40B4-BE49-F238E27FC236}">
                <a16:creationId xmlns:a16="http://schemas.microsoft.com/office/drawing/2014/main" id="{A642B2D9-BAD1-4DF6-ACB7-FD35F9067DAF}"/>
              </a:ext>
            </a:extLst>
          </p:cNvPr>
          <p:cNvSpPr txBox="1">
            <a:spLocks/>
          </p:cNvSpPr>
          <p:nvPr/>
        </p:nvSpPr>
        <p:spPr>
          <a:xfrm>
            <a:off x="4813377" y="1932554"/>
            <a:ext cx="3744027" cy="204394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dirty="0" smtClean="0">
                <a:latin typeface="Cambria" panose="02040503050406030204" pitchFamily="18" charset="0"/>
                <a:ea typeface="Cambria" panose="02040503050406030204" pitchFamily="18" charset="0"/>
              </a:rPr>
              <a:t>Year to date, the Department has recorded 11 complaints, of which four were exonerated, four were unfounded and three were sustained.  Fife PD has also conducted one Internal Affairs Investigation in 2019.</a:t>
            </a:r>
            <a:endParaRPr lang="en-US" sz="1600" dirty="0">
              <a:latin typeface="Cambria" panose="02040503050406030204" pitchFamily="18" charset="0"/>
              <a:ea typeface="Cambria" panose="02040503050406030204" pitchFamily="18" charset="0"/>
            </a:endParaRPr>
          </a:p>
        </p:txBody>
      </p:sp>
      <p:sp>
        <p:nvSpPr>
          <p:cNvPr id="9" name="Content Placeholder 2">
            <a:extLst>
              <a:ext uri="{FF2B5EF4-FFF2-40B4-BE49-F238E27FC236}">
                <a16:creationId xmlns:a16="http://schemas.microsoft.com/office/drawing/2014/main" id="{A642B2D9-BAD1-4DF6-ACB7-FD35F9067DAF}"/>
              </a:ext>
            </a:extLst>
          </p:cNvPr>
          <p:cNvSpPr txBox="1">
            <a:spLocks/>
          </p:cNvSpPr>
          <p:nvPr/>
        </p:nvSpPr>
        <p:spPr>
          <a:xfrm>
            <a:off x="482755" y="1961038"/>
            <a:ext cx="3821826" cy="198698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600" dirty="0" smtClean="0">
                <a:latin typeface="Cambria" panose="02040503050406030204" pitchFamily="18" charset="0"/>
                <a:ea typeface="Cambria" panose="02040503050406030204" pitchFamily="18" charset="0"/>
              </a:rPr>
              <a:t>In </a:t>
            </a:r>
            <a:r>
              <a:rPr lang="en-US" sz="2600" dirty="0">
                <a:latin typeface="Cambria" panose="02040503050406030204" pitchFamily="18" charset="0"/>
                <a:ea typeface="Cambria" panose="02040503050406030204" pitchFamily="18" charset="0"/>
              </a:rPr>
              <a:t>2018, the Department recorded 18 complaints, of which </a:t>
            </a:r>
            <a:r>
              <a:rPr lang="en-US" sz="2600" dirty="0" smtClean="0">
                <a:latin typeface="Cambria" panose="02040503050406030204" pitchFamily="18" charset="0"/>
                <a:ea typeface="Cambria" panose="02040503050406030204" pitchFamily="18" charset="0"/>
              </a:rPr>
              <a:t>six </a:t>
            </a:r>
            <a:r>
              <a:rPr lang="en-US" sz="2600" dirty="0">
                <a:latin typeface="Cambria" panose="02040503050406030204" pitchFamily="18" charset="0"/>
                <a:ea typeface="Cambria" panose="02040503050406030204" pitchFamily="18" charset="0"/>
              </a:rPr>
              <a:t>were exonerated, six were unfounded, three were not-sustained and three were sustained.   Fife PD conducted eleven </a:t>
            </a:r>
            <a:r>
              <a:rPr lang="en-US" sz="2600" dirty="0" smtClean="0">
                <a:latin typeface="Cambria" panose="02040503050406030204" pitchFamily="18" charset="0"/>
                <a:ea typeface="Cambria" panose="02040503050406030204" pitchFamily="18" charset="0"/>
              </a:rPr>
              <a:t>Internal Affairs </a:t>
            </a:r>
            <a:r>
              <a:rPr lang="en-US" sz="2600" dirty="0">
                <a:latin typeface="Cambria" panose="02040503050406030204" pitchFamily="18" charset="0"/>
                <a:ea typeface="Cambria" panose="02040503050406030204" pitchFamily="18" charset="0"/>
              </a:rPr>
              <a:t>Investigations in 2018 resulting in a total of ten sustained findings and one exonerated.</a:t>
            </a:r>
          </a:p>
          <a:p>
            <a:pPr algn="ct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435" y="4041445"/>
            <a:ext cx="8497885" cy="1833709"/>
          </a:xfrm>
        </p:spPr>
      </p:pic>
    </p:spTree>
    <p:extLst>
      <p:ext uri="{BB962C8B-B14F-4D97-AF65-F5344CB8AC3E}">
        <p14:creationId xmlns:p14="http://schemas.microsoft.com/office/powerpoint/2010/main" val="25746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5B0F-753F-4E1E-A055-2D5C411D17DA}"/>
              </a:ext>
            </a:extLst>
          </p:cNvPr>
          <p:cNvSpPr>
            <a:spLocks noGrp="1"/>
          </p:cNvSpPr>
          <p:nvPr>
            <p:ph type="title"/>
          </p:nvPr>
        </p:nvSpPr>
        <p:spPr>
          <a:xfrm>
            <a:off x="1226824" y="-101038"/>
            <a:ext cx="7092423" cy="880968"/>
          </a:xfrm>
        </p:spPr>
        <p:txBody>
          <a:bodyPr/>
          <a:lstStyle/>
          <a:p>
            <a:pPr algn="ctr"/>
            <a:r>
              <a:rPr lang="en-US" dirty="0">
                <a:solidFill>
                  <a:schemeClr val="bg1"/>
                </a:solidFill>
                <a:latin typeface="Cambria" panose="02040503050406030204" pitchFamily="18" charset="0"/>
                <a:ea typeface="Cambria" panose="02040503050406030204" pitchFamily="18" charset="0"/>
              </a:rPr>
              <a:t>Online Reporting</a:t>
            </a:r>
          </a:p>
        </p:txBody>
      </p:sp>
      <p:sp>
        <p:nvSpPr>
          <p:cNvPr id="3" name="Content Placeholder 2">
            <a:extLst>
              <a:ext uri="{FF2B5EF4-FFF2-40B4-BE49-F238E27FC236}">
                <a16:creationId xmlns:a16="http://schemas.microsoft.com/office/drawing/2014/main" id="{0ACAE403-E1B8-4B02-A877-E7A50E61AC92}"/>
              </a:ext>
            </a:extLst>
          </p:cNvPr>
          <p:cNvSpPr>
            <a:spLocks noGrp="1"/>
          </p:cNvSpPr>
          <p:nvPr>
            <p:ph idx="1"/>
          </p:nvPr>
        </p:nvSpPr>
        <p:spPr>
          <a:xfrm>
            <a:off x="1226823" y="779930"/>
            <a:ext cx="7092423" cy="1756908"/>
          </a:xfrm>
        </p:spPr>
        <p:txBody>
          <a:bodyPr>
            <a:normAutofit fontScale="92500"/>
          </a:bodyPr>
          <a:lstStyle/>
          <a:p>
            <a:pPr algn="ctr"/>
            <a:r>
              <a:rPr lang="en-US" dirty="0">
                <a:latin typeface="Cambria" panose="02040503050406030204" pitchFamily="18" charset="0"/>
                <a:ea typeface="Cambria" panose="02040503050406030204" pitchFamily="18" charset="0"/>
              </a:rPr>
              <a:t>Online Reporting is available for </a:t>
            </a:r>
            <a:r>
              <a:rPr lang="en-US" dirty="0" smtClean="0">
                <a:latin typeface="Cambria" panose="02040503050406030204" pitchFamily="18" charset="0"/>
                <a:ea typeface="Cambria" panose="02040503050406030204" pitchFamily="18" charset="0"/>
              </a:rPr>
              <a:t> </a:t>
            </a:r>
            <a:br>
              <a:rPr lang="en-US" dirty="0" smtClean="0">
                <a:latin typeface="Cambria" panose="02040503050406030204" pitchFamily="18" charset="0"/>
                <a:ea typeface="Cambria" panose="02040503050406030204" pitchFamily="18" charset="0"/>
              </a:rPr>
            </a:br>
            <a:r>
              <a:rPr lang="en-US" b="1" dirty="0" smtClean="0">
                <a:latin typeface="Cambria" panose="02040503050406030204" pitchFamily="18" charset="0"/>
                <a:ea typeface="Cambria" panose="02040503050406030204" pitchFamily="18" charset="0"/>
              </a:rPr>
              <a:t>non-emergency</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reporting of theft, vehicle prowl, vandalism, and lost property incidents that have occurred within the City of Fife.</a:t>
            </a:r>
          </a:p>
        </p:txBody>
      </p:sp>
      <p:pic>
        <p:nvPicPr>
          <p:cNvPr id="5" name="Picture 4">
            <a:extLst>
              <a:ext uri="{FF2B5EF4-FFF2-40B4-BE49-F238E27FC236}">
                <a16:creationId xmlns:a16="http://schemas.microsoft.com/office/drawing/2014/main" id="{C7B60596-70F5-4EE8-8867-F64583F0C59A}"/>
              </a:ext>
            </a:extLst>
          </p:cNvPr>
          <p:cNvPicPr>
            <a:picLocks noChangeAspect="1"/>
          </p:cNvPicPr>
          <p:nvPr/>
        </p:nvPicPr>
        <p:blipFill>
          <a:blip r:embed="rId2"/>
          <a:stretch>
            <a:fillRect/>
          </a:stretch>
        </p:blipFill>
        <p:spPr>
          <a:xfrm>
            <a:off x="4188087" y="2905087"/>
            <a:ext cx="4779142" cy="3172983"/>
          </a:xfrm>
          <a:prstGeom prst="rect">
            <a:avLst/>
          </a:prstGeom>
        </p:spPr>
      </p:pic>
      <p:sp>
        <p:nvSpPr>
          <p:cNvPr id="6" name="Content Placeholder 2">
            <a:extLst>
              <a:ext uri="{FF2B5EF4-FFF2-40B4-BE49-F238E27FC236}">
                <a16:creationId xmlns:a16="http://schemas.microsoft.com/office/drawing/2014/main" id="{A5027DF1-C44A-4D70-B9F8-16BC055C9D27}"/>
              </a:ext>
            </a:extLst>
          </p:cNvPr>
          <p:cNvSpPr txBox="1">
            <a:spLocks/>
          </p:cNvSpPr>
          <p:nvPr/>
        </p:nvSpPr>
        <p:spPr>
          <a:xfrm>
            <a:off x="545893" y="2905087"/>
            <a:ext cx="3642194" cy="175690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Cambria" panose="02040503050406030204" pitchFamily="18" charset="0"/>
                <a:ea typeface="Cambria" panose="02040503050406030204" pitchFamily="18" charset="0"/>
              </a:rPr>
              <a:t>Online reporting is optional and is offered as a convenience to citizens who are unable to or do not wish to contact an officer directly.</a:t>
            </a:r>
          </a:p>
        </p:txBody>
      </p:sp>
      <p:sp>
        <p:nvSpPr>
          <p:cNvPr id="7" name="Content Placeholder 2">
            <a:extLst>
              <a:ext uri="{FF2B5EF4-FFF2-40B4-BE49-F238E27FC236}">
                <a16:creationId xmlns:a16="http://schemas.microsoft.com/office/drawing/2014/main" id="{1631F7AD-9905-4F78-AFCB-4972CF110875}"/>
              </a:ext>
            </a:extLst>
          </p:cNvPr>
          <p:cNvSpPr txBox="1">
            <a:spLocks/>
          </p:cNvSpPr>
          <p:nvPr/>
        </p:nvSpPr>
        <p:spPr>
          <a:xfrm>
            <a:off x="545893" y="4689411"/>
            <a:ext cx="3642194" cy="175690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Cambria" panose="02040503050406030204" pitchFamily="18" charset="0"/>
                <a:ea typeface="Cambria" panose="02040503050406030204" pitchFamily="18" charset="0"/>
              </a:rPr>
              <a:t>To file an online report, citizens can visit South Sound 911 at </a:t>
            </a:r>
            <a:r>
              <a:rPr lang="en-US" dirty="0">
                <a:latin typeface="Cambria" panose="02040503050406030204" pitchFamily="18" charset="0"/>
                <a:ea typeface="Cambria" panose="02040503050406030204" pitchFamily="18" charset="0"/>
                <a:hlinkClick r:id="rId3"/>
              </a:rPr>
              <a:t>https://www2.southsound911.org/onlinereporting/</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5212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5B0F-753F-4E1E-A055-2D5C411D17DA}"/>
              </a:ext>
            </a:extLst>
          </p:cNvPr>
          <p:cNvSpPr>
            <a:spLocks noGrp="1"/>
          </p:cNvSpPr>
          <p:nvPr>
            <p:ph type="title"/>
          </p:nvPr>
        </p:nvSpPr>
        <p:spPr>
          <a:xfrm>
            <a:off x="1226824" y="-101038"/>
            <a:ext cx="7092423" cy="880968"/>
          </a:xfrm>
        </p:spPr>
        <p:txBody>
          <a:bodyPr/>
          <a:lstStyle/>
          <a:p>
            <a:pPr algn="ctr"/>
            <a:r>
              <a:rPr lang="en-US" dirty="0">
                <a:solidFill>
                  <a:schemeClr val="bg1"/>
                </a:solidFill>
                <a:latin typeface="Cambria" panose="02040503050406030204" pitchFamily="18" charset="0"/>
                <a:ea typeface="Cambria" panose="02040503050406030204" pitchFamily="18" charset="0"/>
              </a:rPr>
              <a:t>Major Accomplishments</a:t>
            </a:r>
          </a:p>
        </p:txBody>
      </p:sp>
      <p:graphicFrame>
        <p:nvGraphicFramePr>
          <p:cNvPr id="4" name="Content Placeholder 3">
            <a:extLst>
              <a:ext uri="{FF2B5EF4-FFF2-40B4-BE49-F238E27FC236}">
                <a16:creationId xmlns:a16="http://schemas.microsoft.com/office/drawing/2014/main" id="{8B6B0549-5AEB-4E97-B26F-8E3D1C32557F}"/>
              </a:ext>
            </a:extLst>
          </p:cNvPr>
          <p:cNvGraphicFramePr>
            <a:graphicFrameLocks noGrp="1"/>
          </p:cNvGraphicFramePr>
          <p:nvPr>
            <p:ph idx="1"/>
            <p:extLst>
              <p:ext uri="{D42A27DB-BD31-4B8C-83A1-F6EECF244321}">
                <p14:modId xmlns:p14="http://schemas.microsoft.com/office/powerpoint/2010/main" val="3812542875"/>
              </p:ext>
            </p:extLst>
          </p:nvPr>
        </p:nvGraphicFramePr>
        <p:xfrm>
          <a:off x="-322729" y="1174377"/>
          <a:ext cx="10390094" cy="5325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88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508" y="-118651"/>
            <a:ext cx="6980816" cy="868056"/>
          </a:xfrm>
        </p:spPr>
        <p:txBody>
          <a:bodyPr>
            <a:noAutofit/>
          </a:bodyPr>
          <a:lstStyle/>
          <a:p>
            <a:pPr algn="ctr"/>
            <a:r>
              <a:rPr lang="en-US" sz="3200" dirty="0">
                <a:solidFill>
                  <a:schemeClr val="bg1"/>
                </a:solidFill>
                <a:latin typeface="Cambria" panose="02040503050406030204" pitchFamily="18" charset="0"/>
                <a:ea typeface="Cambria" panose="02040503050406030204" pitchFamily="18" charset="0"/>
              </a:rPr>
              <a:t>Demographics and Calls for Service</a:t>
            </a:r>
          </a:p>
        </p:txBody>
      </p:sp>
      <p:graphicFrame>
        <p:nvGraphicFramePr>
          <p:cNvPr id="4" name="Chart 3"/>
          <p:cNvGraphicFramePr>
            <a:graphicFrameLocks/>
          </p:cNvGraphicFramePr>
          <p:nvPr>
            <p:extLst>
              <p:ext uri="{D42A27DB-BD31-4B8C-83A1-F6EECF244321}">
                <p14:modId xmlns:p14="http://schemas.microsoft.com/office/powerpoint/2010/main" val="1922709963"/>
              </p:ext>
            </p:extLst>
          </p:nvPr>
        </p:nvGraphicFramePr>
        <p:xfrm>
          <a:off x="1895912" y="294304"/>
          <a:ext cx="7163546" cy="3925358"/>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7">
            <a:extLst>
              <a:ext uri="{FF2B5EF4-FFF2-40B4-BE49-F238E27FC236}">
                <a16:creationId xmlns:a16="http://schemas.microsoft.com/office/drawing/2014/main" id="{2330AE36-3C07-4A45-A6E4-C8F70C48378E}"/>
              </a:ext>
            </a:extLst>
          </p:cNvPr>
          <p:cNvSpPr>
            <a:spLocks noGrp="1"/>
          </p:cNvSpPr>
          <p:nvPr>
            <p:ph idx="1"/>
          </p:nvPr>
        </p:nvSpPr>
        <p:spPr>
          <a:xfrm>
            <a:off x="6216242" y="4421685"/>
            <a:ext cx="2843216" cy="2142011"/>
          </a:xfrm>
        </p:spPr>
        <p:txBody>
          <a:bodyPr>
            <a:noAutofit/>
          </a:bodyPr>
          <a:lstStyle/>
          <a:p>
            <a:pPr marL="0" indent="0" algn="ctr">
              <a:buNone/>
            </a:pPr>
            <a:r>
              <a:rPr lang="en-US" sz="2600" dirty="0">
                <a:solidFill>
                  <a:schemeClr val="bg2">
                    <a:lumMod val="25000"/>
                  </a:schemeClr>
                </a:solidFill>
                <a:latin typeface="Cambria" panose="02040503050406030204" pitchFamily="18" charset="0"/>
                <a:ea typeface="Cambria" panose="02040503050406030204" pitchFamily="18" charset="0"/>
              </a:rPr>
              <a:t>That year, Fife Police Officers responded to 21,475 </a:t>
            </a:r>
            <a:br>
              <a:rPr lang="en-US" sz="2600" dirty="0">
                <a:solidFill>
                  <a:schemeClr val="bg2">
                    <a:lumMod val="25000"/>
                  </a:schemeClr>
                </a:solidFill>
                <a:latin typeface="Cambria" panose="02040503050406030204" pitchFamily="18" charset="0"/>
                <a:ea typeface="Cambria" panose="02040503050406030204" pitchFamily="18" charset="0"/>
              </a:rPr>
            </a:br>
            <a:r>
              <a:rPr lang="en-US" sz="2600" dirty="0">
                <a:solidFill>
                  <a:schemeClr val="bg2">
                    <a:lumMod val="25000"/>
                  </a:schemeClr>
                </a:solidFill>
                <a:latin typeface="Cambria" panose="02040503050406030204" pitchFamily="18" charset="0"/>
                <a:ea typeface="Cambria" panose="02040503050406030204" pitchFamily="18" charset="0"/>
              </a:rPr>
              <a:t>calls for service</a:t>
            </a:r>
          </a:p>
        </p:txBody>
      </p:sp>
      <p:graphicFrame>
        <p:nvGraphicFramePr>
          <p:cNvPr id="9" name="Chart 8">
            <a:extLst>
              <a:ext uri="{FF2B5EF4-FFF2-40B4-BE49-F238E27FC236}">
                <a16:creationId xmlns:a16="http://schemas.microsoft.com/office/drawing/2014/main" id="{00000000-0008-0000-0000-000011000000}"/>
              </a:ext>
            </a:extLst>
          </p:cNvPr>
          <p:cNvGraphicFramePr>
            <a:graphicFrameLocks/>
          </p:cNvGraphicFramePr>
          <p:nvPr>
            <p:extLst>
              <p:ext uri="{D42A27DB-BD31-4B8C-83A1-F6EECF244321}">
                <p14:modId xmlns:p14="http://schemas.microsoft.com/office/powerpoint/2010/main" val="3961244524"/>
              </p:ext>
            </p:extLst>
          </p:nvPr>
        </p:nvGraphicFramePr>
        <p:xfrm>
          <a:off x="502266" y="3229761"/>
          <a:ext cx="6326373" cy="3628239"/>
        </p:xfrm>
        <a:graphic>
          <a:graphicData uri="http://schemas.openxmlformats.org/drawingml/2006/chart">
            <c:chart xmlns:c="http://schemas.openxmlformats.org/drawingml/2006/chart" xmlns:r="http://schemas.openxmlformats.org/officeDocument/2006/relationships" r:id="rId3"/>
          </a:graphicData>
        </a:graphic>
      </p:graphicFrame>
      <p:sp>
        <p:nvSpPr>
          <p:cNvPr id="11" name="Content Placeholder 7">
            <a:extLst>
              <a:ext uri="{FF2B5EF4-FFF2-40B4-BE49-F238E27FC236}">
                <a16:creationId xmlns:a16="http://schemas.microsoft.com/office/drawing/2014/main" id="{BE15A3EC-1016-4A59-BEE8-09559D59915B}"/>
              </a:ext>
            </a:extLst>
          </p:cNvPr>
          <p:cNvSpPr txBox="1">
            <a:spLocks/>
          </p:cNvSpPr>
          <p:nvPr/>
        </p:nvSpPr>
        <p:spPr>
          <a:xfrm>
            <a:off x="1097783" y="967862"/>
            <a:ext cx="3029600" cy="186796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600" dirty="0">
                <a:solidFill>
                  <a:schemeClr val="bg2">
                    <a:lumMod val="25000"/>
                  </a:schemeClr>
                </a:solidFill>
                <a:latin typeface="Cambria" panose="02040503050406030204" pitchFamily="18" charset="0"/>
                <a:ea typeface="Cambria" panose="02040503050406030204" pitchFamily="18" charset="0"/>
              </a:rPr>
              <a:t>In 2018, the </a:t>
            </a:r>
            <a:br>
              <a:rPr lang="en-US" sz="2600" dirty="0">
                <a:solidFill>
                  <a:schemeClr val="bg2">
                    <a:lumMod val="25000"/>
                  </a:schemeClr>
                </a:solidFill>
                <a:latin typeface="Cambria" panose="02040503050406030204" pitchFamily="18" charset="0"/>
                <a:ea typeface="Cambria" panose="02040503050406030204" pitchFamily="18" charset="0"/>
              </a:rPr>
            </a:br>
            <a:r>
              <a:rPr lang="en-US" sz="2600" dirty="0">
                <a:solidFill>
                  <a:schemeClr val="bg2">
                    <a:lumMod val="25000"/>
                  </a:schemeClr>
                </a:solidFill>
                <a:latin typeface="Cambria" panose="02040503050406030204" pitchFamily="18" charset="0"/>
                <a:ea typeface="Cambria" panose="02040503050406030204" pitchFamily="18" charset="0"/>
              </a:rPr>
              <a:t>City of Fife had a population of </a:t>
            </a:r>
            <a:r>
              <a:rPr lang="en-US" sz="2600" dirty="0" smtClean="0">
                <a:solidFill>
                  <a:schemeClr val="bg2">
                    <a:lumMod val="25000"/>
                  </a:schemeClr>
                </a:solidFill>
                <a:latin typeface="Cambria" panose="02040503050406030204" pitchFamily="18" charset="0"/>
                <a:ea typeface="Cambria" panose="02040503050406030204" pitchFamily="18" charset="0"/>
              </a:rPr>
              <a:t>10,100 </a:t>
            </a:r>
            <a:r>
              <a:rPr lang="en-US" sz="2600" dirty="0">
                <a:solidFill>
                  <a:schemeClr val="bg2">
                    <a:lumMod val="25000"/>
                  </a:schemeClr>
                </a:solidFill>
                <a:latin typeface="Cambria" panose="02040503050406030204" pitchFamily="18" charset="0"/>
                <a:ea typeface="Cambria" panose="02040503050406030204" pitchFamily="18" charset="0"/>
              </a:rPr>
              <a:t>residents</a:t>
            </a:r>
          </a:p>
        </p:txBody>
      </p:sp>
    </p:spTree>
    <p:extLst>
      <p:ext uri="{BB962C8B-B14F-4D97-AF65-F5344CB8AC3E}">
        <p14:creationId xmlns:p14="http://schemas.microsoft.com/office/powerpoint/2010/main" val="426240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5B0F-753F-4E1E-A055-2D5C411D17DA}"/>
              </a:ext>
            </a:extLst>
          </p:cNvPr>
          <p:cNvSpPr>
            <a:spLocks noGrp="1"/>
          </p:cNvSpPr>
          <p:nvPr>
            <p:ph type="title"/>
          </p:nvPr>
        </p:nvSpPr>
        <p:spPr>
          <a:xfrm>
            <a:off x="1226824" y="-101038"/>
            <a:ext cx="7092423" cy="880968"/>
          </a:xfrm>
        </p:spPr>
        <p:txBody>
          <a:bodyPr/>
          <a:lstStyle/>
          <a:p>
            <a:pPr algn="ctr"/>
            <a:r>
              <a:rPr lang="en-US" dirty="0">
                <a:solidFill>
                  <a:schemeClr val="bg1"/>
                </a:solidFill>
                <a:latin typeface="Cambria" panose="02040503050406030204" pitchFamily="18" charset="0"/>
                <a:ea typeface="Cambria" panose="02040503050406030204" pitchFamily="18" charset="0"/>
              </a:rPr>
              <a:t>Major Accomplishments</a:t>
            </a:r>
          </a:p>
        </p:txBody>
      </p:sp>
      <p:graphicFrame>
        <p:nvGraphicFramePr>
          <p:cNvPr id="4" name="Content Placeholder 3">
            <a:extLst>
              <a:ext uri="{FF2B5EF4-FFF2-40B4-BE49-F238E27FC236}">
                <a16:creationId xmlns:a16="http://schemas.microsoft.com/office/drawing/2014/main" id="{8B6B0549-5AEB-4E97-B26F-8E3D1C32557F}"/>
              </a:ext>
            </a:extLst>
          </p:cNvPr>
          <p:cNvGraphicFramePr>
            <a:graphicFrameLocks noGrp="1"/>
          </p:cNvGraphicFramePr>
          <p:nvPr>
            <p:ph idx="1"/>
            <p:extLst>
              <p:ext uri="{D42A27DB-BD31-4B8C-83A1-F6EECF244321}">
                <p14:modId xmlns:p14="http://schemas.microsoft.com/office/powerpoint/2010/main" val="4073717062"/>
              </p:ext>
            </p:extLst>
          </p:nvPr>
        </p:nvGraphicFramePr>
        <p:xfrm>
          <a:off x="-322729" y="1174377"/>
          <a:ext cx="10390094" cy="5325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599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001" y="-155275"/>
            <a:ext cx="7042864" cy="1031874"/>
          </a:xfrm>
        </p:spPr>
        <p:txBody>
          <a:bodyPr/>
          <a:lstStyle/>
          <a:p>
            <a:pPr algn="ctr"/>
            <a:r>
              <a:rPr lang="en-US" dirty="0" smtClean="0">
                <a:solidFill>
                  <a:schemeClr val="bg1"/>
                </a:solidFill>
                <a:latin typeface="Cambria" panose="02040503050406030204" pitchFamily="18" charset="0"/>
                <a:ea typeface="Cambria" panose="02040503050406030204" pitchFamily="18" charset="0"/>
              </a:rPr>
              <a:t>Leadership Team-Building</a:t>
            </a:r>
            <a:endParaRPr lang="en-US" dirty="0">
              <a:solidFill>
                <a:schemeClr val="bg1"/>
              </a:solidFill>
              <a:latin typeface="Cambria" panose="02040503050406030204" pitchFamily="18" charset="0"/>
              <a:ea typeface="Cambria" panose="020405030504060302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352056"/>
              </p:ext>
            </p:extLst>
          </p:nvPr>
        </p:nvGraphicFramePr>
        <p:xfrm>
          <a:off x="552091" y="3769743"/>
          <a:ext cx="8402128" cy="29674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 4"/>
          <p:cNvGraphicFramePr/>
          <p:nvPr>
            <p:extLst>
              <p:ext uri="{D42A27DB-BD31-4B8C-83A1-F6EECF244321}">
                <p14:modId xmlns:p14="http://schemas.microsoft.com/office/powerpoint/2010/main" val="594897737"/>
              </p:ext>
            </p:extLst>
          </p:nvPr>
        </p:nvGraphicFramePr>
        <p:xfrm>
          <a:off x="1138686" y="876599"/>
          <a:ext cx="7461849" cy="2777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374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3528-7A93-4D0D-A063-389A8D05ADDE}"/>
              </a:ext>
            </a:extLst>
          </p:cNvPr>
          <p:cNvSpPr>
            <a:spLocks noGrp="1"/>
          </p:cNvSpPr>
          <p:nvPr>
            <p:ph type="title"/>
          </p:nvPr>
        </p:nvSpPr>
        <p:spPr>
          <a:xfrm>
            <a:off x="1307507" y="-179294"/>
            <a:ext cx="7002775" cy="928594"/>
          </a:xfrm>
        </p:spPr>
        <p:txBody>
          <a:bodyPr/>
          <a:lstStyle/>
          <a:p>
            <a:pPr algn="ctr"/>
            <a:r>
              <a:rPr lang="en-US" dirty="0">
                <a:solidFill>
                  <a:schemeClr val="bg1"/>
                </a:solidFill>
                <a:latin typeface="Cambria" panose="02040503050406030204" pitchFamily="18" charset="0"/>
                <a:ea typeface="Cambria" panose="02040503050406030204" pitchFamily="18" charset="0"/>
              </a:rPr>
              <a:t>Upcoming Initiatives</a:t>
            </a:r>
          </a:p>
        </p:txBody>
      </p:sp>
      <p:graphicFrame>
        <p:nvGraphicFramePr>
          <p:cNvPr id="5" name="Content Placeholder 4">
            <a:extLst>
              <a:ext uri="{FF2B5EF4-FFF2-40B4-BE49-F238E27FC236}">
                <a16:creationId xmlns:a16="http://schemas.microsoft.com/office/drawing/2014/main" id="{DE5EF04C-9466-4C36-81D4-9C03161B2CA8}"/>
              </a:ext>
            </a:extLst>
          </p:cNvPr>
          <p:cNvGraphicFramePr>
            <a:graphicFrameLocks noGrp="1"/>
          </p:cNvGraphicFramePr>
          <p:nvPr>
            <p:ph idx="1"/>
            <p:extLst>
              <p:ext uri="{D42A27DB-BD31-4B8C-83A1-F6EECF244321}">
                <p14:modId xmlns:p14="http://schemas.microsoft.com/office/powerpoint/2010/main" val="757222976"/>
              </p:ext>
            </p:extLst>
          </p:nvPr>
        </p:nvGraphicFramePr>
        <p:xfrm>
          <a:off x="519953" y="618565"/>
          <a:ext cx="8686800" cy="6239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9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3528-7A93-4D0D-A063-389A8D05ADDE}"/>
              </a:ext>
            </a:extLst>
          </p:cNvPr>
          <p:cNvSpPr>
            <a:spLocks noGrp="1"/>
          </p:cNvSpPr>
          <p:nvPr>
            <p:ph type="title"/>
          </p:nvPr>
        </p:nvSpPr>
        <p:spPr>
          <a:xfrm>
            <a:off x="1307507" y="-179294"/>
            <a:ext cx="7002775" cy="928594"/>
          </a:xfrm>
        </p:spPr>
        <p:txBody>
          <a:bodyPr/>
          <a:lstStyle/>
          <a:p>
            <a:pPr algn="ctr"/>
            <a:r>
              <a:rPr lang="en-US" dirty="0">
                <a:solidFill>
                  <a:schemeClr val="bg1"/>
                </a:solidFill>
                <a:latin typeface="Cambria" panose="02040503050406030204" pitchFamily="18" charset="0"/>
                <a:ea typeface="Cambria" panose="02040503050406030204" pitchFamily="18" charset="0"/>
              </a:rPr>
              <a:t>Upcoming Initiatives</a:t>
            </a:r>
          </a:p>
        </p:txBody>
      </p:sp>
      <p:graphicFrame>
        <p:nvGraphicFramePr>
          <p:cNvPr id="4" name="Content Placeholder 3">
            <a:extLst>
              <a:ext uri="{FF2B5EF4-FFF2-40B4-BE49-F238E27FC236}">
                <a16:creationId xmlns:a16="http://schemas.microsoft.com/office/drawing/2014/main" id="{238ED791-2197-492D-8103-9A9E8BBF593D}"/>
              </a:ext>
            </a:extLst>
          </p:cNvPr>
          <p:cNvGraphicFramePr>
            <a:graphicFrameLocks noGrp="1"/>
          </p:cNvGraphicFramePr>
          <p:nvPr>
            <p:ph idx="1"/>
            <p:extLst>
              <p:ext uri="{D42A27DB-BD31-4B8C-83A1-F6EECF244321}">
                <p14:modId xmlns:p14="http://schemas.microsoft.com/office/powerpoint/2010/main" val="1166596851"/>
              </p:ext>
            </p:extLst>
          </p:nvPr>
        </p:nvGraphicFramePr>
        <p:xfrm>
          <a:off x="1307506" y="636494"/>
          <a:ext cx="7755811" cy="6311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348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CAA6-F472-4E54-BEA6-88F5FA9CFC97}"/>
              </a:ext>
            </a:extLst>
          </p:cNvPr>
          <p:cNvSpPr>
            <a:spLocks noGrp="1"/>
          </p:cNvSpPr>
          <p:nvPr>
            <p:ph type="title"/>
          </p:nvPr>
        </p:nvSpPr>
        <p:spPr>
          <a:xfrm>
            <a:off x="1273951" y="0"/>
            <a:ext cx="7022761" cy="725443"/>
          </a:xfrm>
        </p:spPr>
        <p:txBody>
          <a:bodyPr/>
          <a:lstStyle/>
          <a:p>
            <a:pPr algn="ctr"/>
            <a:r>
              <a:rPr lang="en-US" dirty="0">
                <a:solidFill>
                  <a:schemeClr val="bg1"/>
                </a:solidFill>
                <a:latin typeface="Cambria" panose="02040503050406030204" pitchFamily="18" charset="0"/>
                <a:ea typeface="Cambria" panose="02040503050406030204" pitchFamily="18" charset="0"/>
              </a:rPr>
              <a:t>Use of Force</a:t>
            </a:r>
          </a:p>
        </p:txBody>
      </p:sp>
      <p:pic>
        <p:nvPicPr>
          <p:cNvPr id="7" name="Picture 6">
            <a:extLst>
              <a:ext uri="{FF2B5EF4-FFF2-40B4-BE49-F238E27FC236}">
                <a16:creationId xmlns:a16="http://schemas.microsoft.com/office/drawing/2014/main" id="{A374244E-EAA5-418F-AD05-1909E3DF8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451" y="1074329"/>
            <a:ext cx="4689445" cy="3087632"/>
          </a:xfrm>
          <a:prstGeom prst="rect">
            <a:avLst/>
          </a:prstGeom>
        </p:spPr>
      </p:pic>
      <p:pic>
        <p:nvPicPr>
          <p:cNvPr id="20" name="Content Placeholder 19">
            <a:extLst>
              <a:ext uri="{FF2B5EF4-FFF2-40B4-BE49-F238E27FC236}">
                <a16:creationId xmlns:a16="http://schemas.microsoft.com/office/drawing/2014/main" id="{0DACB1E5-7E14-4742-B09C-405B64E0AF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02827" y="1832865"/>
            <a:ext cx="3030651" cy="1821453"/>
          </a:xfrm>
        </p:spPr>
      </p:pic>
      <p:graphicFrame>
        <p:nvGraphicFramePr>
          <p:cNvPr id="23" name="Chart 22">
            <a:extLst>
              <a:ext uri="{FF2B5EF4-FFF2-40B4-BE49-F238E27FC236}">
                <a16:creationId xmlns:a16="http://schemas.microsoft.com/office/drawing/2014/main" id="{00000000-0008-0000-0000-000005000000}"/>
              </a:ext>
            </a:extLst>
          </p:cNvPr>
          <p:cNvGraphicFramePr>
            <a:graphicFrameLocks/>
          </p:cNvGraphicFramePr>
          <p:nvPr>
            <p:extLst>
              <p:ext uri="{D42A27DB-BD31-4B8C-83A1-F6EECF244321}">
                <p14:modId xmlns:p14="http://schemas.microsoft.com/office/powerpoint/2010/main" val="1859702287"/>
              </p:ext>
            </p:extLst>
          </p:nvPr>
        </p:nvGraphicFramePr>
        <p:xfrm>
          <a:off x="545284" y="3808602"/>
          <a:ext cx="8388991" cy="3028357"/>
        </p:xfrm>
        <a:graphic>
          <a:graphicData uri="http://schemas.openxmlformats.org/drawingml/2006/chart">
            <c:chart xmlns:c="http://schemas.openxmlformats.org/drawingml/2006/chart" xmlns:r="http://schemas.openxmlformats.org/officeDocument/2006/relationships" r:id="rId4"/>
          </a:graphicData>
        </a:graphic>
      </p:graphicFrame>
      <p:sp>
        <p:nvSpPr>
          <p:cNvPr id="24" name="Content Placeholder 2">
            <a:extLst>
              <a:ext uri="{FF2B5EF4-FFF2-40B4-BE49-F238E27FC236}">
                <a16:creationId xmlns:a16="http://schemas.microsoft.com/office/drawing/2014/main" id="{D88E9F62-4B9D-484F-A471-B9BAE4AECD58}"/>
              </a:ext>
            </a:extLst>
          </p:cNvPr>
          <p:cNvSpPr txBox="1">
            <a:spLocks/>
          </p:cNvSpPr>
          <p:nvPr/>
        </p:nvSpPr>
        <p:spPr>
          <a:xfrm>
            <a:off x="3389899" y="828297"/>
            <a:ext cx="2327619" cy="56393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chemeClr val="bg2">
                    <a:lumMod val="25000"/>
                  </a:schemeClr>
                </a:solidFill>
                <a:latin typeface="Cambria" panose="02040503050406030204" pitchFamily="18" charset="0"/>
                <a:ea typeface="Cambria" panose="02040503050406030204" pitchFamily="18" charset="0"/>
              </a:rPr>
              <a:t>2018 </a:t>
            </a:r>
            <a:br>
              <a:rPr lang="en-US" sz="1600" dirty="0">
                <a:solidFill>
                  <a:schemeClr val="bg2">
                    <a:lumMod val="25000"/>
                  </a:schemeClr>
                </a:solidFill>
                <a:latin typeface="Cambria" panose="02040503050406030204" pitchFamily="18" charset="0"/>
                <a:ea typeface="Cambria" panose="02040503050406030204" pitchFamily="18" charset="0"/>
              </a:rPr>
            </a:br>
            <a:r>
              <a:rPr lang="en-US" sz="1600" dirty="0">
                <a:solidFill>
                  <a:schemeClr val="bg2">
                    <a:lumMod val="25000"/>
                  </a:schemeClr>
                </a:solidFill>
                <a:latin typeface="Cambria" panose="02040503050406030204" pitchFamily="18" charset="0"/>
                <a:ea typeface="Cambria" panose="02040503050406030204" pitchFamily="18" charset="0"/>
              </a:rPr>
              <a:t>Use of Force by Type</a:t>
            </a:r>
          </a:p>
        </p:txBody>
      </p:sp>
      <p:sp>
        <p:nvSpPr>
          <p:cNvPr id="25" name="Content Placeholder 2">
            <a:extLst>
              <a:ext uri="{FF2B5EF4-FFF2-40B4-BE49-F238E27FC236}">
                <a16:creationId xmlns:a16="http://schemas.microsoft.com/office/drawing/2014/main" id="{D77FB192-F63B-4222-982D-9FCC828E0C32}"/>
              </a:ext>
            </a:extLst>
          </p:cNvPr>
          <p:cNvSpPr txBox="1">
            <a:spLocks/>
          </p:cNvSpPr>
          <p:nvPr/>
        </p:nvSpPr>
        <p:spPr>
          <a:xfrm>
            <a:off x="6002827" y="828297"/>
            <a:ext cx="2832243" cy="85028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solidFill>
                  <a:schemeClr val="bg2">
                    <a:lumMod val="25000"/>
                  </a:schemeClr>
                </a:solidFill>
                <a:latin typeface="Cambria" panose="02040503050406030204" pitchFamily="18" charset="0"/>
                <a:ea typeface="Cambria" panose="02040503050406030204" pitchFamily="18" charset="0"/>
              </a:rPr>
              <a:t>In 2018, Fife PD saw a significant reduction in use of </a:t>
            </a:r>
            <a:r>
              <a:rPr lang="en-US" sz="1800" b="1" dirty="0" smtClean="0">
                <a:solidFill>
                  <a:schemeClr val="bg2">
                    <a:lumMod val="25000"/>
                  </a:schemeClr>
                </a:solidFill>
                <a:latin typeface="Cambria" panose="02040503050406030204" pitchFamily="18" charset="0"/>
                <a:ea typeface="Cambria" panose="02040503050406030204" pitchFamily="18" charset="0"/>
              </a:rPr>
              <a:t>force</a:t>
            </a:r>
            <a:endParaRPr lang="en-US" sz="1800" b="1" dirty="0">
              <a:solidFill>
                <a:schemeClr val="bg2">
                  <a:lumMod val="25000"/>
                </a:schemeClr>
              </a:solidFill>
              <a:latin typeface="Cambria" panose="02040503050406030204" pitchFamily="18" charset="0"/>
              <a:ea typeface="Cambria" panose="02040503050406030204" pitchFamily="18" charset="0"/>
            </a:endParaRPr>
          </a:p>
        </p:txBody>
      </p:sp>
      <p:sp>
        <p:nvSpPr>
          <p:cNvPr id="8" name="Content Placeholder 2">
            <a:extLst>
              <a:ext uri="{FF2B5EF4-FFF2-40B4-BE49-F238E27FC236}">
                <a16:creationId xmlns:a16="http://schemas.microsoft.com/office/drawing/2014/main" id="{D88E9F62-4B9D-484F-A471-B9BAE4AECD58}"/>
              </a:ext>
            </a:extLst>
          </p:cNvPr>
          <p:cNvSpPr txBox="1">
            <a:spLocks/>
          </p:cNvSpPr>
          <p:nvPr/>
        </p:nvSpPr>
        <p:spPr>
          <a:xfrm>
            <a:off x="3621521" y="3879994"/>
            <a:ext cx="2327619" cy="56393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solidFill>
                  <a:schemeClr val="bg2">
                    <a:lumMod val="25000"/>
                  </a:schemeClr>
                </a:solidFill>
                <a:latin typeface="Cambria" panose="02040503050406030204" pitchFamily="18" charset="0"/>
                <a:ea typeface="Cambria" panose="02040503050406030204" pitchFamily="18" charset="0"/>
              </a:rPr>
              <a:t>2017 VS. 2018</a:t>
            </a:r>
            <a:endParaRPr lang="en-US" sz="1600" dirty="0">
              <a:solidFill>
                <a:schemeClr val="bg2">
                  <a:lumMod val="2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690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CAA6-F472-4E54-BEA6-88F5FA9CFC97}"/>
              </a:ext>
            </a:extLst>
          </p:cNvPr>
          <p:cNvSpPr>
            <a:spLocks noGrp="1"/>
          </p:cNvSpPr>
          <p:nvPr>
            <p:ph type="title"/>
          </p:nvPr>
        </p:nvSpPr>
        <p:spPr>
          <a:xfrm>
            <a:off x="1273951" y="0"/>
            <a:ext cx="7022761" cy="725443"/>
          </a:xfrm>
        </p:spPr>
        <p:txBody>
          <a:bodyPr/>
          <a:lstStyle/>
          <a:p>
            <a:pPr algn="ctr"/>
            <a:r>
              <a:rPr lang="en-US" dirty="0" smtClean="0">
                <a:solidFill>
                  <a:schemeClr val="bg1"/>
                </a:solidFill>
                <a:latin typeface="Cambria" panose="02040503050406030204" pitchFamily="18" charset="0"/>
                <a:ea typeface="Cambria" panose="02040503050406030204" pitchFamily="18" charset="0"/>
              </a:rPr>
              <a:t>Vehicle Pursuits</a:t>
            </a:r>
            <a:endParaRPr lang="en-US" dirty="0">
              <a:solidFill>
                <a:schemeClr val="bg1"/>
              </a:solidFill>
              <a:latin typeface="Cambria" panose="02040503050406030204" pitchFamily="18" charset="0"/>
              <a:ea typeface="Cambria" panose="02040503050406030204" pitchFamily="18" charset="0"/>
            </a:endParaRPr>
          </a:p>
        </p:txBody>
      </p:sp>
      <p:sp>
        <p:nvSpPr>
          <p:cNvPr id="24" name="Content Placeholder 2">
            <a:extLst>
              <a:ext uri="{FF2B5EF4-FFF2-40B4-BE49-F238E27FC236}">
                <a16:creationId xmlns:a16="http://schemas.microsoft.com/office/drawing/2014/main" id="{D88E9F62-4B9D-484F-A471-B9BAE4AECD58}"/>
              </a:ext>
            </a:extLst>
          </p:cNvPr>
          <p:cNvSpPr txBox="1">
            <a:spLocks/>
          </p:cNvSpPr>
          <p:nvPr/>
        </p:nvSpPr>
        <p:spPr>
          <a:xfrm>
            <a:off x="1724529" y="703155"/>
            <a:ext cx="2880721" cy="56393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solidFill>
                  <a:schemeClr val="bg2">
                    <a:lumMod val="25000"/>
                  </a:schemeClr>
                </a:solidFill>
                <a:latin typeface="Cambria" panose="02040503050406030204" pitchFamily="18" charset="0"/>
                <a:ea typeface="Cambria" panose="02040503050406030204" pitchFamily="18" charset="0"/>
              </a:rPr>
              <a:t>2017 vs. 2018</a:t>
            </a:r>
            <a:endParaRPr lang="en-US" sz="2000" dirty="0">
              <a:solidFill>
                <a:schemeClr val="bg2">
                  <a:lumMod val="25000"/>
                </a:schemeClr>
              </a:solidFill>
              <a:latin typeface="Cambria" panose="02040503050406030204" pitchFamily="18" charset="0"/>
              <a:ea typeface="Cambria" panose="02040503050406030204" pitchFamily="18" charset="0"/>
            </a:endParaRPr>
          </a:p>
        </p:txBody>
      </p:sp>
      <p:sp>
        <p:nvSpPr>
          <p:cNvPr id="25" name="Content Placeholder 2">
            <a:extLst>
              <a:ext uri="{FF2B5EF4-FFF2-40B4-BE49-F238E27FC236}">
                <a16:creationId xmlns:a16="http://schemas.microsoft.com/office/drawing/2014/main" id="{D77FB192-F63B-4222-982D-9FCC828E0C32}"/>
              </a:ext>
            </a:extLst>
          </p:cNvPr>
          <p:cNvSpPr txBox="1">
            <a:spLocks/>
          </p:cNvSpPr>
          <p:nvPr/>
        </p:nvSpPr>
        <p:spPr>
          <a:xfrm>
            <a:off x="5636030" y="1095540"/>
            <a:ext cx="3307428" cy="130807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smtClean="0">
                <a:solidFill>
                  <a:schemeClr val="bg2">
                    <a:lumMod val="25000"/>
                  </a:schemeClr>
                </a:solidFill>
                <a:latin typeface="Cambria" panose="02040503050406030204" pitchFamily="18" charset="0"/>
                <a:ea typeface="Cambria" panose="02040503050406030204" pitchFamily="18" charset="0"/>
              </a:rPr>
              <a:t>Pursuits have increased over the past few years.  In 2018 we noticed a significant increase in more violent crimes that resulted in a pursuit.</a:t>
            </a:r>
            <a:endParaRPr lang="en-US" sz="2000" b="1" dirty="0">
              <a:solidFill>
                <a:schemeClr val="bg2">
                  <a:lumMod val="25000"/>
                </a:schemeClr>
              </a:solidFill>
              <a:latin typeface="Cambria" panose="02040503050406030204" pitchFamily="18" charset="0"/>
              <a:ea typeface="Cambria" panose="02040503050406030204" pitchFamily="18" charset="0"/>
            </a:endParaRPr>
          </a:p>
        </p:txBody>
      </p:sp>
      <p:graphicFrame>
        <p:nvGraphicFramePr>
          <p:cNvPr id="11" name="Chart 10"/>
          <p:cNvGraphicFramePr>
            <a:graphicFrameLocks/>
          </p:cNvGraphicFramePr>
          <p:nvPr>
            <p:extLst>
              <p:ext uri="{D42A27DB-BD31-4B8C-83A1-F6EECF244321}">
                <p14:modId xmlns:p14="http://schemas.microsoft.com/office/powerpoint/2010/main" val="2277799397"/>
              </p:ext>
            </p:extLst>
          </p:nvPr>
        </p:nvGraphicFramePr>
        <p:xfrm>
          <a:off x="487074" y="1095540"/>
          <a:ext cx="5148956" cy="27406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3234705120"/>
              </p:ext>
            </p:extLst>
          </p:nvPr>
        </p:nvGraphicFramePr>
        <p:xfrm>
          <a:off x="3981796" y="4206239"/>
          <a:ext cx="4853273" cy="2651747"/>
        </p:xfrm>
        <a:graphic>
          <a:graphicData uri="http://schemas.openxmlformats.org/drawingml/2006/chart">
            <c:chart xmlns:c="http://schemas.openxmlformats.org/drawingml/2006/chart" xmlns:r="http://schemas.openxmlformats.org/officeDocument/2006/relationships" r:id="rId3"/>
          </a:graphicData>
        </a:graphic>
      </p:graphicFrame>
      <p:sp>
        <p:nvSpPr>
          <p:cNvPr id="13" name="Content Placeholder 2">
            <a:extLst>
              <a:ext uri="{FF2B5EF4-FFF2-40B4-BE49-F238E27FC236}">
                <a16:creationId xmlns:a16="http://schemas.microsoft.com/office/drawing/2014/main" id="{D88E9F62-4B9D-484F-A471-B9BAE4AECD58}"/>
              </a:ext>
            </a:extLst>
          </p:cNvPr>
          <p:cNvSpPr txBox="1">
            <a:spLocks/>
          </p:cNvSpPr>
          <p:nvPr/>
        </p:nvSpPr>
        <p:spPr>
          <a:xfrm>
            <a:off x="5276835" y="3739224"/>
            <a:ext cx="2880721" cy="56393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solidFill>
                  <a:schemeClr val="bg2">
                    <a:lumMod val="25000"/>
                  </a:schemeClr>
                </a:solidFill>
                <a:latin typeface="Cambria" panose="02040503050406030204" pitchFamily="18" charset="0"/>
                <a:ea typeface="Cambria" panose="02040503050406030204" pitchFamily="18" charset="0"/>
              </a:rPr>
              <a:t>2018 Vehicle Pursuits</a:t>
            </a:r>
            <a:endParaRPr lang="en-US" sz="2000" dirty="0">
              <a:solidFill>
                <a:schemeClr val="bg2">
                  <a:lumMod val="25000"/>
                </a:schemeClr>
              </a:solidFill>
              <a:latin typeface="Cambria" panose="02040503050406030204" pitchFamily="18" charset="0"/>
              <a:ea typeface="Cambria" panose="02040503050406030204" pitchFamily="18" charset="0"/>
            </a:endParaRPr>
          </a:p>
        </p:txBody>
      </p:sp>
      <p:sp>
        <p:nvSpPr>
          <p:cNvPr id="14" name="Content Placeholder 2">
            <a:extLst>
              <a:ext uri="{FF2B5EF4-FFF2-40B4-BE49-F238E27FC236}">
                <a16:creationId xmlns:a16="http://schemas.microsoft.com/office/drawing/2014/main" id="{D77FB192-F63B-4222-982D-9FCC828E0C32}"/>
              </a:ext>
            </a:extLst>
          </p:cNvPr>
          <p:cNvSpPr txBox="1">
            <a:spLocks/>
          </p:cNvSpPr>
          <p:nvPr/>
        </p:nvSpPr>
        <p:spPr>
          <a:xfrm>
            <a:off x="643888" y="4495381"/>
            <a:ext cx="3429348" cy="130807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smtClean="0">
                <a:solidFill>
                  <a:schemeClr val="bg2">
                    <a:lumMod val="25000"/>
                  </a:schemeClr>
                </a:solidFill>
                <a:latin typeface="Cambria" panose="02040503050406030204" pitchFamily="18" charset="0"/>
                <a:ea typeface="Cambria" panose="02040503050406030204" pitchFamily="18" charset="0"/>
              </a:rPr>
              <a:t>In 2019, we implemented an even more stringent pursuit policy, limiting pursuits to dangerous felony crimes.</a:t>
            </a:r>
            <a:endParaRPr lang="en-US" sz="2000" b="1" dirty="0">
              <a:solidFill>
                <a:schemeClr val="bg2">
                  <a:lumMod val="2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6254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507" y="-75448"/>
            <a:ext cx="7013533" cy="998162"/>
          </a:xfrm>
        </p:spPr>
        <p:txBody>
          <a:bodyPr/>
          <a:lstStyle/>
          <a:p>
            <a:pPr algn="ctr"/>
            <a:r>
              <a:rPr lang="en-US" dirty="0" smtClean="0">
                <a:solidFill>
                  <a:schemeClr val="bg1"/>
                </a:solidFill>
                <a:latin typeface="Cambria" panose="02040503050406030204" pitchFamily="18" charset="0"/>
                <a:ea typeface="Cambria" panose="02040503050406030204" pitchFamily="18" charset="0"/>
              </a:rPr>
              <a:t>Crime Stats</a:t>
            </a:r>
            <a:endParaRPr lang="en-US" dirty="0">
              <a:solidFill>
                <a:schemeClr val="bg1"/>
              </a:solidFill>
              <a:latin typeface="Cambria" panose="02040503050406030204" pitchFamily="18" charset="0"/>
              <a:ea typeface="Cambria" panose="020405030504060302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051332470"/>
              </p:ext>
            </p:extLst>
          </p:nvPr>
        </p:nvGraphicFramePr>
        <p:xfrm>
          <a:off x="4197169" y="1107230"/>
          <a:ext cx="4888094" cy="5570403"/>
        </p:xfrm>
        <a:graphic>
          <a:graphicData uri="http://schemas.openxmlformats.org/presentationml/2006/ole">
            <mc:AlternateContent xmlns:mc="http://schemas.openxmlformats.org/markup-compatibility/2006">
              <mc:Choice xmlns:v="urn:schemas-microsoft-com:vml" Requires="v">
                <p:oleObj spid="_x0000_s1063" name="Worksheet" r:id="rId3" imgW="5867400" imgH="6686647" progId="Excel.Sheet.12">
                  <p:embed/>
                </p:oleObj>
              </mc:Choice>
              <mc:Fallback>
                <p:oleObj name="Worksheet" r:id="rId3" imgW="5867400" imgH="6686647" progId="Excel.Sheet.12">
                  <p:embed/>
                  <p:pic>
                    <p:nvPicPr>
                      <p:cNvPr id="0" name=""/>
                      <p:cNvPicPr/>
                      <p:nvPr/>
                    </p:nvPicPr>
                    <p:blipFill>
                      <a:blip r:embed="rId4"/>
                      <a:stretch>
                        <a:fillRect/>
                      </a:stretch>
                    </p:blipFill>
                    <p:spPr>
                      <a:xfrm>
                        <a:off x="4197169" y="1107230"/>
                        <a:ext cx="4888094" cy="5570403"/>
                      </a:xfrm>
                      <a:prstGeom prst="rect">
                        <a:avLst/>
                      </a:prstGeom>
                    </p:spPr>
                  </p:pic>
                </p:oleObj>
              </mc:Fallback>
            </mc:AlternateContent>
          </a:graphicData>
        </a:graphic>
      </p:graphicFrame>
      <p:sp>
        <p:nvSpPr>
          <p:cNvPr id="5" name="Content Placeholder 2">
            <a:extLst>
              <a:ext uri="{FF2B5EF4-FFF2-40B4-BE49-F238E27FC236}">
                <a16:creationId xmlns:a16="http://schemas.microsoft.com/office/drawing/2014/main" id="{D77FB192-F63B-4222-982D-9FCC828E0C32}"/>
              </a:ext>
            </a:extLst>
          </p:cNvPr>
          <p:cNvSpPr txBox="1">
            <a:spLocks/>
          </p:cNvSpPr>
          <p:nvPr/>
        </p:nvSpPr>
        <p:spPr>
          <a:xfrm>
            <a:off x="5362746" y="641719"/>
            <a:ext cx="2832243" cy="46551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smtClean="0">
                <a:solidFill>
                  <a:schemeClr val="bg2">
                    <a:lumMod val="25000"/>
                  </a:schemeClr>
                </a:solidFill>
                <a:latin typeface="Cambria" panose="02040503050406030204" pitchFamily="18" charset="0"/>
                <a:ea typeface="Cambria" panose="02040503050406030204" pitchFamily="18" charset="0"/>
              </a:rPr>
              <a:t>Group A Offenses</a:t>
            </a:r>
            <a:endParaRPr lang="en-US" sz="1800" b="1" dirty="0">
              <a:solidFill>
                <a:schemeClr val="bg2">
                  <a:lumMod val="25000"/>
                </a:schemeClr>
              </a:solidFill>
              <a:latin typeface="Cambria" panose="02040503050406030204" pitchFamily="18" charset="0"/>
              <a:ea typeface="Cambria" panose="02040503050406030204" pitchFamily="18" charset="0"/>
            </a:endParaRPr>
          </a:p>
        </p:txBody>
      </p:sp>
      <p:sp>
        <p:nvSpPr>
          <p:cNvPr id="3" name="TextBox 2"/>
          <p:cNvSpPr txBox="1"/>
          <p:nvPr/>
        </p:nvSpPr>
        <p:spPr>
          <a:xfrm>
            <a:off x="996651" y="1049298"/>
            <a:ext cx="2968520" cy="1569660"/>
          </a:xfrm>
          <a:prstGeom prst="rect">
            <a:avLst/>
          </a:prstGeom>
          <a:noFill/>
        </p:spPr>
        <p:txBody>
          <a:bodyPr wrap="square" rtlCol="0">
            <a:spAutoFit/>
          </a:bodyPr>
          <a:lstStyle/>
          <a:p>
            <a:pPr algn="ctr"/>
            <a:r>
              <a:rPr lang="en-US" sz="1600" b="1" dirty="0" smtClean="0">
                <a:latin typeface="Cambria" panose="02040503050406030204" pitchFamily="18" charset="0"/>
                <a:ea typeface="Cambria" panose="02040503050406030204" pitchFamily="18" charset="0"/>
              </a:rPr>
              <a:t>In 2018, Pierce County experienced a -4.9% overall change in reported Group A offenses.  During that same time period, Fife experienced a reduction of -9.1% overall.</a:t>
            </a:r>
            <a:endParaRPr lang="en-US" sz="1600" b="1" dirty="0">
              <a:latin typeface="Cambria" panose="02040503050406030204" pitchFamily="18" charset="0"/>
              <a:ea typeface="Cambria" panose="02040503050406030204" pitchFamily="18" charset="0"/>
            </a:endParaRPr>
          </a:p>
        </p:txBody>
      </p:sp>
      <p:sp>
        <p:nvSpPr>
          <p:cNvPr id="10" name="Content Placeholder 2">
            <a:extLst>
              <a:ext uri="{FF2B5EF4-FFF2-40B4-BE49-F238E27FC236}">
                <a16:creationId xmlns:a16="http://schemas.microsoft.com/office/drawing/2014/main" id="{D77FB192-F63B-4222-982D-9FCC828E0C32}"/>
              </a:ext>
            </a:extLst>
          </p:cNvPr>
          <p:cNvSpPr txBox="1">
            <a:spLocks/>
          </p:cNvSpPr>
          <p:nvPr/>
        </p:nvSpPr>
        <p:spPr>
          <a:xfrm>
            <a:off x="573577" y="2899504"/>
            <a:ext cx="3623592" cy="148048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b="1" dirty="0" smtClean="0">
                <a:solidFill>
                  <a:schemeClr val="bg2">
                    <a:lumMod val="25000"/>
                  </a:schemeClr>
                </a:solidFill>
                <a:latin typeface="Cambria" panose="02040503050406030204" pitchFamily="18" charset="0"/>
                <a:ea typeface="Cambria" panose="02040503050406030204" pitchFamily="18" charset="0"/>
              </a:rPr>
              <a:t>Group A </a:t>
            </a:r>
            <a:r>
              <a:rPr lang="en-US" sz="1600" b="1" dirty="0" smtClean="0">
                <a:solidFill>
                  <a:schemeClr val="bg2">
                    <a:lumMod val="25000"/>
                  </a:schemeClr>
                </a:solidFill>
                <a:latin typeface="Cambria" panose="02040503050406030204" pitchFamily="18" charset="0"/>
                <a:ea typeface="Cambria" panose="02040503050406030204" pitchFamily="18" charset="0"/>
              </a:rPr>
              <a:t>Arrest </a:t>
            </a:r>
            <a:r>
              <a:rPr lang="en-US" sz="1600" b="1" dirty="0" smtClean="0">
                <a:solidFill>
                  <a:schemeClr val="bg2">
                    <a:lumMod val="25000"/>
                  </a:schemeClr>
                </a:solidFill>
                <a:latin typeface="Cambria" panose="02040503050406030204" pitchFamily="18" charset="0"/>
                <a:ea typeface="Cambria" panose="02040503050406030204" pitchFamily="18" charset="0"/>
              </a:rPr>
              <a:t>Overview</a:t>
            </a:r>
          </a:p>
          <a:p>
            <a:pPr lvl="1"/>
            <a:r>
              <a:rPr lang="en-US" sz="1400" b="1" dirty="0" smtClean="0">
                <a:solidFill>
                  <a:schemeClr val="bg2">
                    <a:lumMod val="25000"/>
                  </a:schemeClr>
                </a:solidFill>
                <a:latin typeface="Cambria" panose="02040503050406030204" pitchFamily="18" charset="0"/>
                <a:ea typeface="Cambria" panose="02040503050406030204" pitchFamily="18" charset="0"/>
              </a:rPr>
              <a:t>Arrest Total:  </a:t>
            </a:r>
            <a:r>
              <a:rPr lang="en-US" sz="1400" b="1" dirty="0" smtClean="0">
                <a:solidFill>
                  <a:schemeClr val="bg2">
                    <a:lumMod val="25000"/>
                  </a:schemeClr>
                </a:solidFill>
                <a:latin typeface="Cambria" panose="02040503050406030204" pitchFamily="18" charset="0"/>
                <a:ea typeface="Cambria" panose="02040503050406030204" pitchFamily="18" charset="0"/>
              </a:rPr>
              <a:t>497</a:t>
            </a:r>
          </a:p>
          <a:p>
            <a:pPr lvl="1"/>
            <a:r>
              <a:rPr lang="en-US" sz="1400" b="1" dirty="0" smtClean="0">
                <a:solidFill>
                  <a:schemeClr val="bg2">
                    <a:lumMod val="25000"/>
                  </a:schemeClr>
                </a:solidFill>
                <a:latin typeface="Cambria" panose="02040503050406030204" pitchFamily="18" charset="0"/>
                <a:ea typeface="Cambria" panose="02040503050406030204" pitchFamily="18" charset="0"/>
              </a:rPr>
              <a:t>Adult Arrest Total:  482</a:t>
            </a:r>
          </a:p>
          <a:p>
            <a:pPr lvl="1"/>
            <a:r>
              <a:rPr lang="en-US" sz="1400" b="1" dirty="0" smtClean="0">
                <a:solidFill>
                  <a:schemeClr val="bg2">
                    <a:lumMod val="25000"/>
                  </a:schemeClr>
                </a:solidFill>
                <a:latin typeface="Cambria" panose="02040503050406030204" pitchFamily="18" charset="0"/>
                <a:ea typeface="Cambria" panose="02040503050406030204" pitchFamily="18" charset="0"/>
              </a:rPr>
              <a:t>Juvenile </a:t>
            </a:r>
            <a:r>
              <a:rPr lang="en-US" sz="1400" b="1" dirty="0" smtClean="0">
                <a:solidFill>
                  <a:schemeClr val="bg2">
                    <a:lumMod val="25000"/>
                  </a:schemeClr>
                </a:solidFill>
                <a:latin typeface="Cambria" panose="02040503050406030204" pitchFamily="18" charset="0"/>
                <a:ea typeface="Cambria" panose="02040503050406030204" pitchFamily="18" charset="0"/>
              </a:rPr>
              <a:t>Arrest Total: 15</a:t>
            </a:r>
            <a:endParaRPr lang="en-US" sz="1400" b="1" dirty="0">
              <a:solidFill>
                <a:schemeClr val="bg2">
                  <a:lumMod val="25000"/>
                </a:schemeClr>
              </a:solidFill>
              <a:latin typeface="Cambria" panose="02040503050406030204" pitchFamily="18" charset="0"/>
              <a:ea typeface="Cambria" panose="02040503050406030204" pitchFamily="18" charset="0"/>
            </a:endParaRPr>
          </a:p>
        </p:txBody>
      </p:sp>
      <p:sp>
        <p:nvSpPr>
          <p:cNvPr id="7" name="Content Placeholder 2">
            <a:extLst>
              <a:ext uri="{FF2B5EF4-FFF2-40B4-BE49-F238E27FC236}">
                <a16:creationId xmlns:a16="http://schemas.microsoft.com/office/drawing/2014/main" id="{FBF848E9-31AE-4F9B-A074-CB991BD9A4CA}"/>
              </a:ext>
            </a:extLst>
          </p:cNvPr>
          <p:cNvSpPr txBox="1">
            <a:spLocks/>
          </p:cNvSpPr>
          <p:nvPr/>
        </p:nvSpPr>
        <p:spPr>
          <a:xfrm>
            <a:off x="394020" y="6639010"/>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Calibri" panose="020F0502020204030204" pitchFamily="34" charset="0"/>
              <a:buNone/>
            </a:pPr>
            <a:r>
              <a:rPr lang="en-US" sz="1200" dirty="0" smtClean="0"/>
              <a:t>*Source: WASPC 2018 Washington NIBRS Submissions</a:t>
            </a:r>
            <a:endParaRPr lang="en-US" sz="1200" dirty="0"/>
          </a:p>
        </p:txBody>
      </p:sp>
      <p:graphicFrame>
        <p:nvGraphicFramePr>
          <p:cNvPr id="8" name="Chart 7"/>
          <p:cNvGraphicFramePr>
            <a:graphicFrameLocks/>
          </p:cNvGraphicFramePr>
          <p:nvPr>
            <p:extLst>
              <p:ext uri="{D42A27DB-BD31-4B8C-83A1-F6EECF244321}">
                <p14:modId xmlns:p14="http://schemas.microsoft.com/office/powerpoint/2010/main" val="1425871631"/>
              </p:ext>
            </p:extLst>
          </p:nvPr>
        </p:nvGraphicFramePr>
        <p:xfrm>
          <a:off x="573577" y="4472246"/>
          <a:ext cx="3515341" cy="220538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413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507" y="-75448"/>
            <a:ext cx="7013533" cy="998162"/>
          </a:xfrm>
        </p:spPr>
        <p:txBody>
          <a:bodyPr/>
          <a:lstStyle/>
          <a:p>
            <a:pPr algn="ctr"/>
            <a:r>
              <a:rPr lang="en-US" dirty="0" smtClean="0">
                <a:solidFill>
                  <a:schemeClr val="bg1"/>
                </a:solidFill>
                <a:latin typeface="Cambria" panose="02040503050406030204" pitchFamily="18" charset="0"/>
                <a:ea typeface="Cambria" panose="02040503050406030204" pitchFamily="18" charset="0"/>
              </a:rPr>
              <a:t>Crime Stats</a:t>
            </a:r>
            <a:endParaRPr lang="en-US" dirty="0">
              <a:solidFill>
                <a:schemeClr val="bg1"/>
              </a:solidFill>
              <a:latin typeface="Cambria" panose="02040503050406030204" pitchFamily="18" charset="0"/>
              <a:ea typeface="Cambria" panose="02040503050406030204" pitchFamily="18" charset="0"/>
            </a:endParaRPr>
          </a:p>
        </p:txBody>
      </p:sp>
      <p:sp>
        <p:nvSpPr>
          <p:cNvPr id="7" name="Content Placeholder 2">
            <a:extLst>
              <a:ext uri="{FF2B5EF4-FFF2-40B4-BE49-F238E27FC236}">
                <a16:creationId xmlns:a16="http://schemas.microsoft.com/office/drawing/2014/main" id="{FBF848E9-31AE-4F9B-A074-CB991BD9A4CA}"/>
              </a:ext>
            </a:extLst>
          </p:cNvPr>
          <p:cNvSpPr txBox="1">
            <a:spLocks/>
          </p:cNvSpPr>
          <p:nvPr/>
        </p:nvSpPr>
        <p:spPr>
          <a:xfrm>
            <a:off x="394020" y="6639010"/>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Calibri" panose="020F0502020204030204" pitchFamily="34" charset="0"/>
              <a:buNone/>
            </a:pPr>
            <a:r>
              <a:rPr lang="en-US" sz="1200" dirty="0" smtClean="0"/>
              <a:t>*Source: WASPC 2018 Washington NIBRS Submissions</a:t>
            </a:r>
            <a:endParaRPr lang="en-US" sz="1200" dirty="0"/>
          </a:p>
        </p:txBody>
      </p:sp>
      <p:graphicFrame>
        <p:nvGraphicFramePr>
          <p:cNvPr id="8" name="Chart 7"/>
          <p:cNvGraphicFramePr>
            <a:graphicFrameLocks/>
          </p:cNvGraphicFramePr>
          <p:nvPr>
            <p:extLst>
              <p:ext uri="{D42A27DB-BD31-4B8C-83A1-F6EECF244321}">
                <p14:modId xmlns:p14="http://schemas.microsoft.com/office/powerpoint/2010/main" val="820411753"/>
              </p:ext>
            </p:extLst>
          </p:nvPr>
        </p:nvGraphicFramePr>
        <p:xfrm>
          <a:off x="523702" y="1213657"/>
          <a:ext cx="8553796" cy="55708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799460" y="698854"/>
            <a:ext cx="2002279" cy="369332"/>
          </a:xfrm>
          <a:prstGeom prst="rect">
            <a:avLst/>
          </a:prstGeom>
          <a:noFill/>
        </p:spPr>
        <p:txBody>
          <a:bodyPr wrap="none" rtlCol="0">
            <a:spAutoFit/>
          </a:bodyPr>
          <a:lstStyle/>
          <a:p>
            <a:r>
              <a:rPr lang="en-US" b="1" dirty="0" smtClean="0">
                <a:latin typeface="Cambria" panose="02040503050406030204" pitchFamily="18" charset="0"/>
                <a:ea typeface="Cambria" panose="02040503050406030204" pitchFamily="18" charset="0"/>
              </a:rPr>
              <a:t>Group A Offenses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4860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507" y="-75448"/>
            <a:ext cx="7013533" cy="998162"/>
          </a:xfrm>
        </p:spPr>
        <p:txBody>
          <a:bodyPr/>
          <a:lstStyle/>
          <a:p>
            <a:pPr algn="ctr"/>
            <a:r>
              <a:rPr lang="en-US" dirty="0" smtClean="0">
                <a:solidFill>
                  <a:schemeClr val="bg1"/>
                </a:solidFill>
                <a:latin typeface="Cambria" panose="02040503050406030204" pitchFamily="18" charset="0"/>
                <a:ea typeface="Cambria" panose="02040503050406030204" pitchFamily="18" charset="0"/>
              </a:rPr>
              <a:t>Crime Stats</a:t>
            </a:r>
            <a:endParaRPr lang="en-US" dirty="0">
              <a:solidFill>
                <a:schemeClr val="bg1"/>
              </a:solidFill>
              <a:latin typeface="Cambria" panose="02040503050406030204" pitchFamily="18" charset="0"/>
              <a:ea typeface="Cambria" panose="02040503050406030204" pitchFamily="18" charset="0"/>
            </a:endParaRPr>
          </a:p>
        </p:txBody>
      </p:sp>
      <p:sp>
        <p:nvSpPr>
          <p:cNvPr id="7" name="Content Placeholder 2">
            <a:extLst>
              <a:ext uri="{FF2B5EF4-FFF2-40B4-BE49-F238E27FC236}">
                <a16:creationId xmlns:a16="http://schemas.microsoft.com/office/drawing/2014/main" id="{FBF848E9-31AE-4F9B-A074-CB991BD9A4CA}"/>
              </a:ext>
            </a:extLst>
          </p:cNvPr>
          <p:cNvSpPr txBox="1">
            <a:spLocks/>
          </p:cNvSpPr>
          <p:nvPr/>
        </p:nvSpPr>
        <p:spPr>
          <a:xfrm>
            <a:off x="394020" y="6639010"/>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Calibri" panose="020F0502020204030204" pitchFamily="34" charset="0"/>
              <a:buNone/>
            </a:pPr>
            <a:r>
              <a:rPr lang="en-US" sz="1200" dirty="0" smtClean="0"/>
              <a:t>*Source: WASPC 2018 Washington NIBRS Submissions</a:t>
            </a:r>
            <a:endParaRPr lang="en-US" sz="1200" dirty="0"/>
          </a:p>
        </p:txBody>
      </p:sp>
      <p:graphicFrame>
        <p:nvGraphicFramePr>
          <p:cNvPr id="6" name="Chart 5"/>
          <p:cNvGraphicFramePr>
            <a:graphicFrameLocks/>
          </p:cNvGraphicFramePr>
          <p:nvPr>
            <p:extLst>
              <p:ext uri="{D42A27DB-BD31-4B8C-83A1-F6EECF244321}">
                <p14:modId xmlns:p14="http://schemas.microsoft.com/office/powerpoint/2010/main" val="2315380306"/>
              </p:ext>
            </p:extLst>
          </p:nvPr>
        </p:nvGraphicFramePr>
        <p:xfrm>
          <a:off x="573579" y="3383280"/>
          <a:ext cx="8512232" cy="32557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1635257696"/>
              </p:ext>
            </p:extLst>
          </p:nvPr>
        </p:nvGraphicFramePr>
        <p:xfrm>
          <a:off x="4547064" y="656705"/>
          <a:ext cx="4596936" cy="27265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3045595945"/>
              </p:ext>
            </p:extLst>
          </p:nvPr>
        </p:nvGraphicFramePr>
        <p:xfrm>
          <a:off x="1047403" y="822960"/>
          <a:ext cx="3499659" cy="2603963"/>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1780126" y="608782"/>
            <a:ext cx="2034211" cy="338554"/>
          </a:xfrm>
          <a:prstGeom prst="rect">
            <a:avLst/>
          </a:prstGeom>
        </p:spPr>
        <p:txBody>
          <a:bodyPr wrap="none">
            <a:spAutoFit/>
          </a:bodyPr>
          <a:lstStyle/>
          <a:p>
            <a:pPr algn="ctr">
              <a:defRPr sz="1440" b="0" i="0" u="none" strike="noStrike" kern="1200" cap="all" spc="0" baseline="0">
                <a:gradFill>
                  <a:gsLst>
                    <a:gs pos="0">
                      <a:prstClr val="black">
                        <a:lumMod val="50000"/>
                        <a:lumOff val="50000"/>
                      </a:prstClr>
                    </a:gs>
                    <a:gs pos="100000">
                      <a:prstClr val="black">
                        <a:lumMod val="85000"/>
                        <a:lumOff val="15000"/>
                      </a:prstClr>
                    </a:gs>
                  </a:gsLst>
                  <a:lin ang="5400000" scaled="0"/>
                </a:gradFill>
                <a:latin typeface="+mn-lt"/>
                <a:ea typeface="+mn-ea"/>
                <a:cs typeface="+mn-cs"/>
              </a:defRPr>
            </a:pPr>
            <a:r>
              <a:rPr lang="en-US" sz="1600" b="1" dirty="0" smtClean="0">
                <a:latin typeface="Cambria" panose="02040503050406030204" pitchFamily="18" charset="0"/>
                <a:ea typeface="Cambria" panose="02040503050406030204" pitchFamily="18" charset="0"/>
              </a:rPr>
              <a:t>Calls for service</a:t>
            </a:r>
            <a:endParaRPr lang="en-US" sz="1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892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507" y="-75448"/>
            <a:ext cx="7013533" cy="998162"/>
          </a:xfrm>
        </p:spPr>
        <p:txBody>
          <a:bodyPr/>
          <a:lstStyle/>
          <a:p>
            <a:pPr algn="ctr"/>
            <a:r>
              <a:rPr lang="en-US" dirty="0" smtClean="0">
                <a:solidFill>
                  <a:schemeClr val="bg1"/>
                </a:solidFill>
                <a:latin typeface="Cambria" panose="02040503050406030204" pitchFamily="18" charset="0"/>
                <a:ea typeface="Cambria" panose="02040503050406030204" pitchFamily="18" charset="0"/>
              </a:rPr>
              <a:t>Crime Stats</a:t>
            </a:r>
            <a:endParaRPr lang="en-US" dirty="0">
              <a:solidFill>
                <a:schemeClr val="bg1"/>
              </a:solidFill>
              <a:latin typeface="Cambria" panose="02040503050406030204" pitchFamily="18" charset="0"/>
              <a:ea typeface="Cambria" panose="02040503050406030204" pitchFamily="18" charset="0"/>
            </a:endParaRPr>
          </a:p>
        </p:txBody>
      </p:sp>
      <p:graphicFrame>
        <p:nvGraphicFramePr>
          <p:cNvPr id="8" name="Chart 7"/>
          <p:cNvGraphicFramePr>
            <a:graphicFrameLocks/>
          </p:cNvGraphicFramePr>
          <p:nvPr>
            <p:extLst>
              <p:ext uri="{D42A27DB-BD31-4B8C-83A1-F6EECF244321}">
                <p14:modId xmlns:p14="http://schemas.microsoft.com/office/powerpoint/2010/main" val="3950975223"/>
              </p:ext>
            </p:extLst>
          </p:nvPr>
        </p:nvGraphicFramePr>
        <p:xfrm>
          <a:off x="770245" y="1221386"/>
          <a:ext cx="3759287" cy="3245478"/>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a:extLst>
              <a:ext uri="{FF2B5EF4-FFF2-40B4-BE49-F238E27FC236}">
                <a16:creationId xmlns:a16="http://schemas.microsoft.com/office/drawing/2014/main" id="{D77FB192-F63B-4222-982D-9FCC828E0C32}"/>
              </a:ext>
            </a:extLst>
          </p:cNvPr>
          <p:cNvSpPr txBox="1">
            <a:spLocks/>
          </p:cNvSpPr>
          <p:nvPr/>
        </p:nvSpPr>
        <p:spPr>
          <a:xfrm>
            <a:off x="1233766" y="755874"/>
            <a:ext cx="2832243" cy="46551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smtClean="0">
                <a:solidFill>
                  <a:srgbClr val="333333"/>
                </a:solidFill>
                <a:latin typeface="Cambria" panose="02040503050406030204" pitchFamily="18" charset="0"/>
                <a:ea typeface="Cambria" panose="02040503050406030204" pitchFamily="18" charset="0"/>
              </a:rPr>
              <a:t>Group B Arrests</a:t>
            </a:r>
            <a:endParaRPr lang="en-US" sz="1800" b="1" dirty="0">
              <a:solidFill>
                <a:srgbClr val="333333"/>
              </a:solidFill>
              <a:latin typeface="Cambria" panose="02040503050406030204" pitchFamily="18" charset="0"/>
              <a:ea typeface="Cambria" panose="02040503050406030204" pitchFamily="18" charset="0"/>
            </a:endParaRPr>
          </a:p>
        </p:txBody>
      </p:sp>
      <p:graphicFrame>
        <p:nvGraphicFramePr>
          <p:cNvPr id="10" name="Chart 9"/>
          <p:cNvGraphicFramePr>
            <a:graphicFrameLocks/>
          </p:cNvGraphicFramePr>
          <p:nvPr>
            <p:extLst>
              <p:ext uri="{D42A27DB-BD31-4B8C-83A1-F6EECF244321}">
                <p14:modId xmlns:p14="http://schemas.microsoft.com/office/powerpoint/2010/main" val="1559952952"/>
              </p:ext>
            </p:extLst>
          </p:nvPr>
        </p:nvGraphicFramePr>
        <p:xfrm>
          <a:off x="4618918" y="1221386"/>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1" name="Content Placeholder 2">
            <a:extLst>
              <a:ext uri="{FF2B5EF4-FFF2-40B4-BE49-F238E27FC236}">
                <a16:creationId xmlns:a16="http://schemas.microsoft.com/office/drawing/2014/main" id="{D77FB192-F63B-4222-982D-9FCC828E0C32}"/>
              </a:ext>
            </a:extLst>
          </p:cNvPr>
          <p:cNvSpPr txBox="1">
            <a:spLocks/>
          </p:cNvSpPr>
          <p:nvPr/>
        </p:nvSpPr>
        <p:spPr>
          <a:xfrm>
            <a:off x="5562538" y="755875"/>
            <a:ext cx="2832243" cy="46551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smtClean="0">
                <a:solidFill>
                  <a:srgbClr val="333333"/>
                </a:solidFill>
                <a:latin typeface="Cambria" panose="02040503050406030204" pitchFamily="18" charset="0"/>
                <a:ea typeface="Cambria" panose="02040503050406030204" pitchFamily="18" charset="0"/>
              </a:rPr>
              <a:t>Drug Offenses by Type</a:t>
            </a:r>
            <a:endParaRPr lang="en-US" sz="1800" b="1" dirty="0">
              <a:solidFill>
                <a:srgbClr val="333333"/>
              </a:solidFill>
              <a:latin typeface="Cambria" panose="02040503050406030204" pitchFamily="18" charset="0"/>
              <a:ea typeface="Cambria" panose="020405030504060302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453722802"/>
              </p:ext>
            </p:extLst>
          </p:nvPr>
        </p:nvGraphicFramePr>
        <p:xfrm>
          <a:off x="902970" y="4772021"/>
          <a:ext cx="3857625" cy="1838325"/>
        </p:xfrm>
        <a:graphic>
          <a:graphicData uri="http://schemas.openxmlformats.org/presentationml/2006/ole">
            <mc:AlternateContent xmlns:mc="http://schemas.openxmlformats.org/markup-compatibility/2006">
              <mc:Choice xmlns:v="urn:schemas-microsoft-com:vml" Requires="v">
                <p:oleObj spid="_x0000_s2080" name="Worksheet" r:id="rId5" imgW="3857697" imgH="1838405" progId="Excel.Sheet.12">
                  <p:embed/>
                </p:oleObj>
              </mc:Choice>
              <mc:Fallback>
                <p:oleObj name="Worksheet" r:id="rId5" imgW="3857697" imgH="1838405" progId="Excel.Sheet.12">
                  <p:embed/>
                  <p:pic>
                    <p:nvPicPr>
                      <p:cNvPr id="0" name=""/>
                      <p:cNvPicPr/>
                      <p:nvPr/>
                    </p:nvPicPr>
                    <p:blipFill>
                      <a:blip r:embed="rId6"/>
                      <a:stretch>
                        <a:fillRect/>
                      </a:stretch>
                    </p:blipFill>
                    <p:spPr>
                      <a:xfrm>
                        <a:off x="902970" y="4772021"/>
                        <a:ext cx="3857625" cy="1838325"/>
                      </a:xfrm>
                      <a:prstGeom prst="rect">
                        <a:avLst/>
                      </a:prstGeom>
                      <a:ln w="15875">
                        <a:solidFill>
                          <a:srgbClr val="5E8AB4"/>
                        </a:solidFill>
                      </a:ln>
                    </p:spPr>
                  </p:pic>
                </p:oleObj>
              </mc:Fallback>
            </mc:AlternateContent>
          </a:graphicData>
        </a:graphic>
      </p:graphicFrame>
      <p:sp>
        <p:nvSpPr>
          <p:cNvPr id="12" name="Content Placeholder 2">
            <a:extLst>
              <a:ext uri="{FF2B5EF4-FFF2-40B4-BE49-F238E27FC236}">
                <a16:creationId xmlns:a16="http://schemas.microsoft.com/office/drawing/2014/main" id="{D77FB192-F63B-4222-982D-9FCC828E0C32}"/>
              </a:ext>
            </a:extLst>
          </p:cNvPr>
          <p:cNvSpPr txBox="1">
            <a:spLocks/>
          </p:cNvSpPr>
          <p:nvPr/>
        </p:nvSpPr>
        <p:spPr>
          <a:xfrm>
            <a:off x="1089341" y="4347903"/>
            <a:ext cx="3484884" cy="46551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smtClean="0">
                <a:solidFill>
                  <a:srgbClr val="333333"/>
                </a:solidFill>
                <a:latin typeface="Cambria" panose="02040503050406030204" pitchFamily="18" charset="0"/>
                <a:ea typeface="Cambria" panose="02040503050406030204" pitchFamily="18" charset="0"/>
              </a:rPr>
              <a:t>2018 Property Values by Type</a:t>
            </a:r>
            <a:endParaRPr lang="en-US" sz="1800" b="1" dirty="0">
              <a:solidFill>
                <a:srgbClr val="333333"/>
              </a:solidFill>
              <a:latin typeface="Cambria" panose="02040503050406030204" pitchFamily="18" charset="0"/>
              <a:ea typeface="Cambria" panose="02040503050406030204" pitchFamily="18" charset="0"/>
            </a:endParaRPr>
          </a:p>
        </p:txBody>
      </p:sp>
      <p:graphicFrame>
        <p:nvGraphicFramePr>
          <p:cNvPr id="13" name="Chart 12"/>
          <p:cNvGraphicFramePr>
            <a:graphicFrameLocks/>
          </p:cNvGraphicFramePr>
          <p:nvPr>
            <p:extLst>
              <p:ext uri="{D42A27DB-BD31-4B8C-83A1-F6EECF244321}">
                <p14:modId xmlns:p14="http://schemas.microsoft.com/office/powerpoint/2010/main" val="2077001317"/>
              </p:ext>
            </p:extLst>
          </p:nvPr>
        </p:nvGraphicFramePr>
        <p:xfrm>
          <a:off x="5178403" y="4714139"/>
          <a:ext cx="3811541" cy="1954088"/>
        </p:xfrm>
        <a:graphic>
          <a:graphicData uri="http://schemas.openxmlformats.org/drawingml/2006/chart">
            <c:chart xmlns:c="http://schemas.openxmlformats.org/drawingml/2006/chart" xmlns:r="http://schemas.openxmlformats.org/officeDocument/2006/relationships" r:id="rId7"/>
          </a:graphicData>
        </a:graphic>
      </p:graphicFrame>
      <p:sp>
        <p:nvSpPr>
          <p:cNvPr id="14" name="Content Placeholder 2">
            <a:extLst>
              <a:ext uri="{FF2B5EF4-FFF2-40B4-BE49-F238E27FC236}">
                <a16:creationId xmlns:a16="http://schemas.microsoft.com/office/drawing/2014/main" id="{D77FB192-F63B-4222-982D-9FCC828E0C32}"/>
              </a:ext>
            </a:extLst>
          </p:cNvPr>
          <p:cNvSpPr txBox="1">
            <a:spLocks/>
          </p:cNvSpPr>
          <p:nvPr/>
        </p:nvSpPr>
        <p:spPr>
          <a:xfrm>
            <a:off x="5054156" y="4354910"/>
            <a:ext cx="3849005" cy="46551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sz="1400" b="0" i="0" u="none" strike="noStrike" kern="1200" spc="0" baseline="0">
                <a:solidFill>
                  <a:prstClr val="black">
                    <a:lumMod val="65000"/>
                    <a:lumOff val="35000"/>
                  </a:prstClr>
                </a:solidFill>
                <a:latin typeface="+mn-lt"/>
                <a:ea typeface="+mn-ea"/>
                <a:cs typeface="+mn-cs"/>
              </a:defRPr>
            </a:pPr>
            <a:r>
              <a:rPr lang="en-US" sz="1800" b="1" dirty="0">
                <a:solidFill>
                  <a:srgbClr val="333333"/>
                </a:solidFill>
                <a:latin typeface="Cambria" panose="02040503050406030204" pitchFamily="18" charset="0"/>
                <a:ea typeface="Cambria" panose="02040503050406030204" pitchFamily="18" charset="0"/>
              </a:rPr>
              <a:t>Relationship of Victim to Offender</a:t>
            </a:r>
          </a:p>
        </p:txBody>
      </p:sp>
      <p:sp>
        <p:nvSpPr>
          <p:cNvPr id="15" name="Content Placeholder 2">
            <a:extLst>
              <a:ext uri="{FF2B5EF4-FFF2-40B4-BE49-F238E27FC236}">
                <a16:creationId xmlns:a16="http://schemas.microsoft.com/office/drawing/2014/main" id="{FBF848E9-31AE-4F9B-A074-CB991BD9A4CA}"/>
              </a:ext>
            </a:extLst>
          </p:cNvPr>
          <p:cNvSpPr txBox="1">
            <a:spLocks/>
          </p:cNvSpPr>
          <p:nvPr/>
        </p:nvSpPr>
        <p:spPr>
          <a:xfrm>
            <a:off x="394020" y="6639010"/>
            <a:ext cx="8355959" cy="4379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Font typeface="Calibri" panose="020F0502020204030204" pitchFamily="34" charset="0"/>
              <a:buNone/>
            </a:pPr>
            <a:r>
              <a:rPr lang="en-US" sz="1200" dirty="0" smtClean="0"/>
              <a:t>*Source: WASPC 2018 Washington NIBRS Submissions</a:t>
            </a:r>
            <a:endParaRPr lang="en-US" sz="1200" dirty="0"/>
          </a:p>
        </p:txBody>
      </p:sp>
    </p:spTree>
    <p:extLst>
      <p:ext uri="{BB962C8B-B14F-4D97-AF65-F5344CB8AC3E}">
        <p14:creationId xmlns:p14="http://schemas.microsoft.com/office/powerpoint/2010/main" val="378299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790" y="103775"/>
            <a:ext cx="7118089" cy="515407"/>
          </a:xfrm>
        </p:spPr>
        <p:txBody>
          <a:bodyPr>
            <a:normAutofit fontScale="90000"/>
          </a:bodyPr>
          <a:lstStyle/>
          <a:p>
            <a:pPr algn="ctr"/>
            <a:r>
              <a:rPr lang="en-US" dirty="0">
                <a:solidFill>
                  <a:schemeClr val="bg1"/>
                </a:solidFill>
                <a:latin typeface="Cambria" panose="02040503050406030204" pitchFamily="18" charset="0"/>
                <a:ea typeface="Cambria" panose="02040503050406030204" pitchFamily="18" charset="0"/>
              </a:rPr>
              <a:t>Organizational Structure</a:t>
            </a:r>
          </a:p>
        </p:txBody>
      </p:sp>
      <p:sp>
        <p:nvSpPr>
          <p:cNvPr id="3" name="Content Placeholder 2"/>
          <p:cNvSpPr>
            <a:spLocks noGrp="1"/>
          </p:cNvSpPr>
          <p:nvPr>
            <p:ph idx="1"/>
          </p:nvPr>
        </p:nvSpPr>
        <p:spPr>
          <a:xfrm>
            <a:off x="462844" y="2497105"/>
            <a:ext cx="8814506" cy="407427"/>
          </a:xfrm>
        </p:spPr>
        <p:txBody>
          <a:bodyPr>
            <a:noAutofit/>
          </a:bodyPr>
          <a:lstStyle/>
          <a:p>
            <a:r>
              <a:rPr lang="en-US" sz="1750" dirty="0">
                <a:latin typeface="Cambria" panose="02040503050406030204" pitchFamily="18" charset="0"/>
                <a:ea typeface="Cambria" panose="02040503050406030204" pitchFamily="18" charset="0"/>
              </a:rPr>
              <a:t>Eliminated Investigations Assistant role and created Support Services Assistant position</a:t>
            </a:r>
          </a:p>
        </p:txBody>
      </p:sp>
      <p:sp>
        <p:nvSpPr>
          <p:cNvPr id="9" name="Content Placeholder 2">
            <a:extLst>
              <a:ext uri="{FF2B5EF4-FFF2-40B4-BE49-F238E27FC236}">
                <a16:creationId xmlns:a16="http://schemas.microsoft.com/office/drawing/2014/main" id="{776E6552-C617-4981-B30B-B868E9B745E9}"/>
              </a:ext>
            </a:extLst>
          </p:cNvPr>
          <p:cNvSpPr txBox="1">
            <a:spLocks/>
          </p:cNvSpPr>
          <p:nvPr/>
        </p:nvSpPr>
        <p:spPr>
          <a:xfrm>
            <a:off x="1390650" y="1001472"/>
            <a:ext cx="7886700" cy="40742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mbria" panose="02040503050406030204" pitchFamily="18" charset="0"/>
                <a:ea typeface="Cambria" panose="02040503050406030204" pitchFamily="18" charset="0"/>
              </a:rPr>
              <a:t>Instituted Officer-In-Charge (OIC) Program</a:t>
            </a:r>
          </a:p>
        </p:txBody>
      </p:sp>
      <p:sp>
        <p:nvSpPr>
          <p:cNvPr id="10" name="Content Placeholder 2">
            <a:extLst>
              <a:ext uri="{FF2B5EF4-FFF2-40B4-BE49-F238E27FC236}">
                <a16:creationId xmlns:a16="http://schemas.microsoft.com/office/drawing/2014/main" id="{D5799989-BAA2-472F-8BED-7C1857F2F2F8}"/>
              </a:ext>
            </a:extLst>
          </p:cNvPr>
          <p:cNvSpPr txBox="1">
            <a:spLocks/>
          </p:cNvSpPr>
          <p:nvPr/>
        </p:nvSpPr>
        <p:spPr>
          <a:xfrm>
            <a:off x="1390650" y="1382084"/>
            <a:ext cx="8523112" cy="40742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mbria" panose="02040503050406030204" pitchFamily="18" charset="0"/>
                <a:ea typeface="Cambria" panose="02040503050406030204" pitchFamily="18" charset="0"/>
              </a:rPr>
              <a:t>Enacted a schedule allowing for 24-hour supervisory coverage</a:t>
            </a:r>
          </a:p>
        </p:txBody>
      </p:sp>
      <p:sp>
        <p:nvSpPr>
          <p:cNvPr id="11" name="Content Placeholder 2">
            <a:extLst>
              <a:ext uri="{FF2B5EF4-FFF2-40B4-BE49-F238E27FC236}">
                <a16:creationId xmlns:a16="http://schemas.microsoft.com/office/drawing/2014/main" id="{CE1B3EDE-7153-4766-B2DA-BC59E88B3BDF}"/>
              </a:ext>
            </a:extLst>
          </p:cNvPr>
          <p:cNvSpPr txBox="1">
            <a:spLocks/>
          </p:cNvSpPr>
          <p:nvPr/>
        </p:nvSpPr>
        <p:spPr>
          <a:xfrm>
            <a:off x="462844" y="2130920"/>
            <a:ext cx="8814506" cy="407427"/>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mbria" panose="02040503050406030204" pitchFamily="18" charset="0"/>
                <a:ea typeface="Cambria" panose="02040503050406030204" pitchFamily="18" charset="0"/>
              </a:rPr>
              <a:t>Added 4</a:t>
            </a:r>
            <a:r>
              <a:rPr lang="en-US" sz="1800" baseline="30000" dirty="0">
                <a:latin typeface="Cambria" panose="02040503050406030204" pitchFamily="18" charset="0"/>
                <a:ea typeface="Cambria" panose="02040503050406030204" pitchFamily="18" charset="0"/>
              </a:rPr>
              <a:t>th</a:t>
            </a:r>
            <a:r>
              <a:rPr lang="en-US" sz="1800" dirty="0">
                <a:latin typeface="Cambria" panose="02040503050406030204" pitchFamily="18" charset="0"/>
                <a:ea typeface="Cambria" panose="02040503050406030204" pitchFamily="18" charset="0"/>
              </a:rPr>
              <a:t> Transport Officer and expanded duties of position to include </a:t>
            </a:r>
            <a:r>
              <a:rPr lang="en-US" sz="1800" dirty="0" smtClean="0">
                <a:latin typeface="Cambria" panose="02040503050406030204" pitchFamily="18" charset="0"/>
                <a:ea typeface="Cambria" panose="02040503050406030204" pitchFamily="18" charset="0"/>
              </a:rPr>
              <a:t>Court Security </a:t>
            </a:r>
            <a:endParaRPr lang="en-US" sz="1800" dirty="0">
              <a:latin typeface="Cambria" panose="02040503050406030204" pitchFamily="18" charset="0"/>
              <a:ea typeface="Cambria" panose="02040503050406030204" pitchFamily="18" charset="0"/>
            </a:endParaRPr>
          </a:p>
        </p:txBody>
      </p:sp>
      <p:sp>
        <p:nvSpPr>
          <p:cNvPr id="12" name="Content Placeholder 2">
            <a:extLst>
              <a:ext uri="{FF2B5EF4-FFF2-40B4-BE49-F238E27FC236}">
                <a16:creationId xmlns:a16="http://schemas.microsoft.com/office/drawing/2014/main" id="{51684D54-99FA-47C3-BF7D-F4B25FD2F505}"/>
              </a:ext>
            </a:extLst>
          </p:cNvPr>
          <p:cNvSpPr txBox="1">
            <a:spLocks/>
          </p:cNvSpPr>
          <p:nvPr/>
        </p:nvSpPr>
        <p:spPr>
          <a:xfrm>
            <a:off x="1390650" y="637744"/>
            <a:ext cx="7886700" cy="40742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mbria" panose="02040503050406030204" pitchFamily="18" charset="0"/>
                <a:ea typeface="Cambria" panose="02040503050406030204" pitchFamily="18" charset="0"/>
              </a:rPr>
              <a:t>Eliminated Captain position to add an additional Officer to the road</a:t>
            </a:r>
          </a:p>
        </p:txBody>
      </p:sp>
      <p:sp>
        <p:nvSpPr>
          <p:cNvPr id="15" name="Content Placeholder 2">
            <a:extLst>
              <a:ext uri="{FF2B5EF4-FFF2-40B4-BE49-F238E27FC236}">
                <a16:creationId xmlns:a16="http://schemas.microsoft.com/office/drawing/2014/main" id="{7A9D0AF5-76ED-4C01-A6F6-77C942CA5613}"/>
              </a:ext>
            </a:extLst>
          </p:cNvPr>
          <p:cNvSpPr txBox="1">
            <a:spLocks/>
          </p:cNvSpPr>
          <p:nvPr/>
        </p:nvSpPr>
        <p:spPr>
          <a:xfrm>
            <a:off x="1390650" y="1757430"/>
            <a:ext cx="7886700" cy="40742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spcAft>
                <a:spcPts val="600"/>
              </a:spcAft>
              <a:buClr>
                <a:srgbClr val="F9A721"/>
              </a:buClr>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rgbClr val="F9A721"/>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mbria" panose="02040503050406030204" pitchFamily="18" charset="0"/>
                <a:ea typeface="Cambria" panose="02040503050406030204" pitchFamily="18" charset="0"/>
              </a:rPr>
              <a:t>Reclassified existing Sergeant into Administrative Sergeant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91" y="2862097"/>
            <a:ext cx="8495607" cy="3998747"/>
          </a:xfrm>
          <a:prstGeom prst="rect">
            <a:avLst/>
          </a:prstGeom>
        </p:spPr>
      </p:pic>
    </p:spTree>
    <p:extLst>
      <p:ext uri="{BB962C8B-B14F-4D97-AF65-F5344CB8AC3E}">
        <p14:creationId xmlns:p14="http://schemas.microsoft.com/office/powerpoint/2010/main" val="22917425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500"/>
                            </p:stCondLst>
                            <p:childTnLst>
                              <p:par>
                                <p:cTn id="13" presetID="10" presetClass="entr" presetSubtype="0" fill="hold" grpId="0" nodeType="afterEffect">
                                  <p:stCondLst>
                                    <p:cond delay="5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500"/>
                            </p:stCondLst>
                            <p:childTnLst>
                              <p:par>
                                <p:cTn id="17" presetID="10" presetClass="entr" presetSubtype="0"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35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4500"/>
                            </p:stCondLst>
                            <p:childTnLst>
                              <p:par>
                                <p:cTn id="25" presetID="10" presetClass="entr" presetSubtype="0" fill="hold" grpId="0" nodeType="afterEffect">
                                  <p:stCondLst>
                                    <p:cond delay="50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P spid="12" grpId="0"/>
      <p:bldP spid="1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2037</TotalTime>
  <Words>1400</Words>
  <Application>Microsoft Office PowerPoint</Application>
  <PresentationFormat>On-screen Show (4:3)</PresentationFormat>
  <Paragraphs>188</Paragraphs>
  <Slides>23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Calibri</vt:lpstr>
      <vt:lpstr>Calibri Light</vt:lpstr>
      <vt:lpstr>Cambria</vt:lpstr>
      <vt:lpstr>Office Theme</vt:lpstr>
      <vt:lpstr>Worksheet</vt:lpstr>
      <vt:lpstr>State of the PD July 10, 2019</vt:lpstr>
      <vt:lpstr>Demographics and Calls for Service</vt:lpstr>
      <vt:lpstr>Use of Force</vt:lpstr>
      <vt:lpstr>Vehicle Pursuits</vt:lpstr>
      <vt:lpstr>Crime Stats</vt:lpstr>
      <vt:lpstr>Crime Stats</vt:lpstr>
      <vt:lpstr>Crime Stats</vt:lpstr>
      <vt:lpstr>Crime Stats</vt:lpstr>
      <vt:lpstr>Organizational Structure</vt:lpstr>
      <vt:lpstr>K9 Mia and Ofc. Volkman</vt:lpstr>
      <vt:lpstr>Accreditation</vt:lpstr>
      <vt:lpstr>Accreditation</vt:lpstr>
      <vt:lpstr>Strategic Planning Committee</vt:lpstr>
      <vt:lpstr>Evidence and Property</vt:lpstr>
      <vt:lpstr>Shop with a Cop</vt:lpstr>
      <vt:lpstr>Grants Awarded</vt:lpstr>
      <vt:lpstr>Complaints and IAs</vt:lpstr>
      <vt:lpstr>Online Reporting</vt:lpstr>
      <vt:lpstr>Major Accomplishments</vt:lpstr>
      <vt:lpstr>Major Accomplishments</vt:lpstr>
      <vt:lpstr>Leadership Team-Building</vt:lpstr>
      <vt:lpstr>Upcoming Initiatives</vt:lpstr>
      <vt:lpstr>Upcoming Initiatives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Washington Auto Theft Prevention Authority Grant Proposal</dc:title>
  <dc:creator>Joshua</dc:creator>
  <cp:lastModifiedBy>Kari Madore</cp:lastModifiedBy>
  <cp:revision>147</cp:revision>
  <cp:lastPrinted>2019-07-02T21:18:44Z</cp:lastPrinted>
  <dcterms:created xsi:type="dcterms:W3CDTF">2019-02-10T00:13:56Z</dcterms:created>
  <dcterms:modified xsi:type="dcterms:W3CDTF">2019-07-16T19:06:42Z</dcterms:modified>
</cp:coreProperties>
</file>