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5" r:id="rId5"/>
    <p:sldId id="277" r:id="rId6"/>
    <p:sldId id="267" r:id="rId7"/>
    <p:sldId id="270" r:id="rId8"/>
    <p:sldId id="275" r:id="rId9"/>
    <p:sldId id="291" r:id="rId10"/>
    <p:sldId id="294" r:id="rId11"/>
    <p:sldId id="295" r:id="rId12"/>
    <p:sldId id="292" r:id="rId13"/>
    <p:sldId id="288" r:id="rId14"/>
    <p:sldId id="281" r:id="rId15"/>
    <p:sldId id="282" r:id="rId16"/>
    <p:sldId id="283" r:id="rId17"/>
    <p:sldId id="284" r:id="rId18"/>
    <p:sldId id="272" r:id="rId19"/>
    <p:sldId id="273" r:id="rId20"/>
    <p:sldId id="279"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809C-8C0C-4810-99C4-BB735E3B35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55BD8E-FF76-4366-99E5-1E9C12680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869549-F587-4BB2-8549-C6D9BEB6332B}"/>
              </a:ext>
            </a:extLst>
          </p:cNvPr>
          <p:cNvSpPr>
            <a:spLocks noGrp="1"/>
          </p:cNvSpPr>
          <p:nvPr>
            <p:ph type="dt" sz="half" idx="10"/>
          </p:nvPr>
        </p:nvSpPr>
        <p:spPr/>
        <p:txBody>
          <a:bodyPr/>
          <a:lstStyle/>
          <a:p>
            <a:fld id="{0BCD3EAC-8A83-4703-8B86-C733BFAE78D9}" type="datetimeFigureOut">
              <a:rPr lang="en-US" smtClean="0"/>
              <a:t>7/13/2021</a:t>
            </a:fld>
            <a:endParaRPr lang="en-US"/>
          </a:p>
        </p:txBody>
      </p:sp>
      <p:sp>
        <p:nvSpPr>
          <p:cNvPr id="5" name="Footer Placeholder 4">
            <a:extLst>
              <a:ext uri="{FF2B5EF4-FFF2-40B4-BE49-F238E27FC236}">
                <a16:creationId xmlns:a16="http://schemas.microsoft.com/office/drawing/2014/main" id="{0EEFD89D-E7EB-4E73-91FE-3C3CCD323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89B10-9293-463F-A2AD-E22418EA3BBF}"/>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243716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BDDE-1C67-4AA8-8BB5-CE2349A6F6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128D9D-E121-454B-ADA4-33CA45073E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0165E-39A2-48E3-BB45-64607B7A077F}"/>
              </a:ext>
            </a:extLst>
          </p:cNvPr>
          <p:cNvSpPr>
            <a:spLocks noGrp="1"/>
          </p:cNvSpPr>
          <p:nvPr>
            <p:ph type="dt" sz="half" idx="10"/>
          </p:nvPr>
        </p:nvSpPr>
        <p:spPr/>
        <p:txBody>
          <a:bodyPr/>
          <a:lstStyle/>
          <a:p>
            <a:fld id="{0BCD3EAC-8A83-4703-8B86-C733BFAE78D9}" type="datetimeFigureOut">
              <a:rPr lang="en-US" smtClean="0"/>
              <a:t>7/13/2021</a:t>
            </a:fld>
            <a:endParaRPr lang="en-US"/>
          </a:p>
        </p:txBody>
      </p:sp>
      <p:sp>
        <p:nvSpPr>
          <p:cNvPr id="5" name="Footer Placeholder 4">
            <a:extLst>
              <a:ext uri="{FF2B5EF4-FFF2-40B4-BE49-F238E27FC236}">
                <a16:creationId xmlns:a16="http://schemas.microsoft.com/office/drawing/2014/main" id="{E324FDD5-AF74-40AB-84A1-C60AB1246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D833C-7C89-481C-A876-98AA07AC9AA1}"/>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73942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84A821-90DD-4D98-BEE7-E6B6D2889F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FD32D0-7144-4F6F-A990-701D05FF33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A0948-AF13-4FB1-BA0E-6F76A4A79795}"/>
              </a:ext>
            </a:extLst>
          </p:cNvPr>
          <p:cNvSpPr>
            <a:spLocks noGrp="1"/>
          </p:cNvSpPr>
          <p:nvPr>
            <p:ph type="dt" sz="half" idx="10"/>
          </p:nvPr>
        </p:nvSpPr>
        <p:spPr/>
        <p:txBody>
          <a:bodyPr/>
          <a:lstStyle/>
          <a:p>
            <a:fld id="{0BCD3EAC-8A83-4703-8B86-C733BFAE78D9}" type="datetimeFigureOut">
              <a:rPr lang="en-US" smtClean="0"/>
              <a:t>7/13/2021</a:t>
            </a:fld>
            <a:endParaRPr lang="en-US"/>
          </a:p>
        </p:txBody>
      </p:sp>
      <p:sp>
        <p:nvSpPr>
          <p:cNvPr id="5" name="Footer Placeholder 4">
            <a:extLst>
              <a:ext uri="{FF2B5EF4-FFF2-40B4-BE49-F238E27FC236}">
                <a16:creationId xmlns:a16="http://schemas.microsoft.com/office/drawing/2014/main" id="{95F63923-2E4D-420F-8061-98FEC0614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3D2B5-6D07-419C-9728-4BCBC2E660B7}"/>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4314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68CE-D82F-4A5D-A02A-398058CDA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F3F0D6-ECBD-4610-AE63-2BB80F3A5A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AEC05-73E5-49AF-98BB-D30D5151459F}"/>
              </a:ext>
            </a:extLst>
          </p:cNvPr>
          <p:cNvSpPr>
            <a:spLocks noGrp="1"/>
          </p:cNvSpPr>
          <p:nvPr>
            <p:ph type="dt" sz="half" idx="10"/>
          </p:nvPr>
        </p:nvSpPr>
        <p:spPr/>
        <p:txBody>
          <a:bodyPr/>
          <a:lstStyle/>
          <a:p>
            <a:fld id="{0BCD3EAC-8A83-4703-8B86-C733BFAE78D9}" type="datetimeFigureOut">
              <a:rPr lang="en-US" smtClean="0"/>
              <a:t>7/13/2021</a:t>
            </a:fld>
            <a:endParaRPr lang="en-US"/>
          </a:p>
        </p:txBody>
      </p:sp>
      <p:sp>
        <p:nvSpPr>
          <p:cNvPr id="5" name="Footer Placeholder 4">
            <a:extLst>
              <a:ext uri="{FF2B5EF4-FFF2-40B4-BE49-F238E27FC236}">
                <a16:creationId xmlns:a16="http://schemas.microsoft.com/office/drawing/2014/main" id="{3C73DFEE-8BBE-4F3F-B174-95F88C829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CF9C7-935C-4AAF-BCFD-844A9C8BE085}"/>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424885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5063-864E-4A89-81ED-5F1C4C65F9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CEB200-4DD0-4C70-911D-31B91396C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AD6A50-C238-4C35-A1FB-D9523BDCB8AD}"/>
              </a:ext>
            </a:extLst>
          </p:cNvPr>
          <p:cNvSpPr>
            <a:spLocks noGrp="1"/>
          </p:cNvSpPr>
          <p:nvPr>
            <p:ph type="dt" sz="half" idx="10"/>
          </p:nvPr>
        </p:nvSpPr>
        <p:spPr/>
        <p:txBody>
          <a:bodyPr/>
          <a:lstStyle/>
          <a:p>
            <a:fld id="{0BCD3EAC-8A83-4703-8B86-C733BFAE78D9}" type="datetimeFigureOut">
              <a:rPr lang="en-US" smtClean="0"/>
              <a:t>7/13/2021</a:t>
            </a:fld>
            <a:endParaRPr lang="en-US"/>
          </a:p>
        </p:txBody>
      </p:sp>
      <p:sp>
        <p:nvSpPr>
          <p:cNvPr id="5" name="Footer Placeholder 4">
            <a:extLst>
              <a:ext uri="{FF2B5EF4-FFF2-40B4-BE49-F238E27FC236}">
                <a16:creationId xmlns:a16="http://schemas.microsoft.com/office/drawing/2014/main" id="{54C53F68-F570-4B0C-B66A-92608AE5B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5755E-38E0-4044-8AFE-EC233C980E96}"/>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28187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C0E5-50A4-44B8-B97C-25C87C2B0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571EB-F5CC-4304-BE19-E200AA47EF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66125D-B601-4EDB-9466-A9F2B740C1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CB7F21-4E84-44C6-8353-50D65814B024}"/>
              </a:ext>
            </a:extLst>
          </p:cNvPr>
          <p:cNvSpPr>
            <a:spLocks noGrp="1"/>
          </p:cNvSpPr>
          <p:nvPr>
            <p:ph type="dt" sz="half" idx="10"/>
          </p:nvPr>
        </p:nvSpPr>
        <p:spPr/>
        <p:txBody>
          <a:bodyPr/>
          <a:lstStyle/>
          <a:p>
            <a:fld id="{0BCD3EAC-8A83-4703-8B86-C733BFAE78D9}" type="datetimeFigureOut">
              <a:rPr lang="en-US" smtClean="0"/>
              <a:t>7/13/2021</a:t>
            </a:fld>
            <a:endParaRPr lang="en-US"/>
          </a:p>
        </p:txBody>
      </p:sp>
      <p:sp>
        <p:nvSpPr>
          <p:cNvPr id="6" name="Footer Placeholder 5">
            <a:extLst>
              <a:ext uri="{FF2B5EF4-FFF2-40B4-BE49-F238E27FC236}">
                <a16:creationId xmlns:a16="http://schemas.microsoft.com/office/drawing/2014/main" id="{0C4051B9-BE30-4EE1-BC87-5B1DA3546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38F31-A28E-4C5D-ABE7-C164C36DFD6C}"/>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48065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70B9-5AF5-4837-AF9F-FC6C24BB78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2871A2-5A5C-4BEB-82F3-BFE9D893C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97181-FCD2-41F6-AB16-3735D0668C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E0A19A-463E-4E0B-8B43-A696C9846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AC0C9-90E6-48D8-A33E-54DC42E38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1C818E-F57D-4E22-82C9-AC82329C46E1}"/>
              </a:ext>
            </a:extLst>
          </p:cNvPr>
          <p:cNvSpPr>
            <a:spLocks noGrp="1"/>
          </p:cNvSpPr>
          <p:nvPr>
            <p:ph type="dt" sz="half" idx="10"/>
          </p:nvPr>
        </p:nvSpPr>
        <p:spPr/>
        <p:txBody>
          <a:bodyPr/>
          <a:lstStyle/>
          <a:p>
            <a:fld id="{0BCD3EAC-8A83-4703-8B86-C733BFAE78D9}" type="datetimeFigureOut">
              <a:rPr lang="en-US" smtClean="0"/>
              <a:t>7/13/2021</a:t>
            </a:fld>
            <a:endParaRPr lang="en-US"/>
          </a:p>
        </p:txBody>
      </p:sp>
      <p:sp>
        <p:nvSpPr>
          <p:cNvPr id="8" name="Footer Placeholder 7">
            <a:extLst>
              <a:ext uri="{FF2B5EF4-FFF2-40B4-BE49-F238E27FC236}">
                <a16:creationId xmlns:a16="http://schemas.microsoft.com/office/drawing/2014/main" id="{0CCC81FA-72C4-4280-A509-06F3D3D40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B4D143-10A9-4F36-9532-687286CD964D}"/>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78276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A133-3C65-4962-8CCD-63977B452A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CAEF14-3C30-4809-96F7-A25DF4956185}"/>
              </a:ext>
            </a:extLst>
          </p:cNvPr>
          <p:cNvSpPr>
            <a:spLocks noGrp="1"/>
          </p:cNvSpPr>
          <p:nvPr>
            <p:ph type="dt" sz="half" idx="10"/>
          </p:nvPr>
        </p:nvSpPr>
        <p:spPr/>
        <p:txBody>
          <a:bodyPr/>
          <a:lstStyle/>
          <a:p>
            <a:fld id="{0BCD3EAC-8A83-4703-8B86-C733BFAE78D9}" type="datetimeFigureOut">
              <a:rPr lang="en-US" smtClean="0"/>
              <a:t>7/13/2021</a:t>
            </a:fld>
            <a:endParaRPr lang="en-US"/>
          </a:p>
        </p:txBody>
      </p:sp>
      <p:sp>
        <p:nvSpPr>
          <p:cNvPr id="4" name="Footer Placeholder 3">
            <a:extLst>
              <a:ext uri="{FF2B5EF4-FFF2-40B4-BE49-F238E27FC236}">
                <a16:creationId xmlns:a16="http://schemas.microsoft.com/office/drawing/2014/main" id="{8E43A905-60C6-4D66-82C4-362E8B5C95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C4C60C-4198-4837-AEC1-72FF6A6E0C09}"/>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62498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B762EA-601B-4403-AEE0-850A78D47B28}"/>
              </a:ext>
            </a:extLst>
          </p:cNvPr>
          <p:cNvSpPr>
            <a:spLocks noGrp="1"/>
          </p:cNvSpPr>
          <p:nvPr>
            <p:ph type="dt" sz="half" idx="10"/>
          </p:nvPr>
        </p:nvSpPr>
        <p:spPr/>
        <p:txBody>
          <a:bodyPr/>
          <a:lstStyle/>
          <a:p>
            <a:fld id="{0BCD3EAC-8A83-4703-8B86-C733BFAE78D9}" type="datetimeFigureOut">
              <a:rPr lang="en-US" smtClean="0"/>
              <a:t>7/13/2021</a:t>
            </a:fld>
            <a:endParaRPr lang="en-US"/>
          </a:p>
        </p:txBody>
      </p:sp>
      <p:sp>
        <p:nvSpPr>
          <p:cNvPr id="3" name="Footer Placeholder 2">
            <a:extLst>
              <a:ext uri="{FF2B5EF4-FFF2-40B4-BE49-F238E27FC236}">
                <a16:creationId xmlns:a16="http://schemas.microsoft.com/office/drawing/2014/main" id="{E30F851A-70F6-4748-B891-93AA3EECAD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92517D-71CA-4493-B338-B1A3639C075A}"/>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243647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2588-E709-4880-8CDF-112BEFE1D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204C73-0FCB-4965-B1B1-ADD6C930D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949F68-8D6E-4DB1-84C8-6A8989D3D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F0F9E-41FA-44AB-81EE-D6FD2870EF08}"/>
              </a:ext>
            </a:extLst>
          </p:cNvPr>
          <p:cNvSpPr>
            <a:spLocks noGrp="1"/>
          </p:cNvSpPr>
          <p:nvPr>
            <p:ph type="dt" sz="half" idx="10"/>
          </p:nvPr>
        </p:nvSpPr>
        <p:spPr/>
        <p:txBody>
          <a:bodyPr/>
          <a:lstStyle/>
          <a:p>
            <a:fld id="{0BCD3EAC-8A83-4703-8B86-C733BFAE78D9}" type="datetimeFigureOut">
              <a:rPr lang="en-US" smtClean="0"/>
              <a:t>7/13/2021</a:t>
            </a:fld>
            <a:endParaRPr lang="en-US"/>
          </a:p>
        </p:txBody>
      </p:sp>
      <p:sp>
        <p:nvSpPr>
          <p:cNvPr id="6" name="Footer Placeholder 5">
            <a:extLst>
              <a:ext uri="{FF2B5EF4-FFF2-40B4-BE49-F238E27FC236}">
                <a16:creationId xmlns:a16="http://schemas.microsoft.com/office/drawing/2014/main" id="{BC2E38AC-7528-4FD7-B89D-813DE5B6E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92B68E-1DFB-4B37-B74C-71C05DE53B95}"/>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1807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A032-4420-43F2-AF75-8CECC5921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1722EE-6FBD-46F9-8943-5993815DA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5C8C1D-F0E4-4A78-AADA-A106B35EC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A3F32-CD20-4734-BAC1-2271509692AD}"/>
              </a:ext>
            </a:extLst>
          </p:cNvPr>
          <p:cNvSpPr>
            <a:spLocks noGrp="1"/>
          </p:cNvSpPr>
          <p:nvPr>
            <p:ph type="dt" sz="half" idx="10"/>
          </p:nvPr>
        </p:nvSpPr>
        <p:spPr/>
        <p:txBody>
          <a:bodyPr/>
          <a:lstStyle/>
          <a:p>
            <a:fld id="{0BCD3EAC-8A83-4703-8B86-C733BFAE78D9}" type="datetimeFigureOut">
              <a:rPr lang="en-US" smtClean="0"/>
              <a:t>7/13/2021</a:t>
            </a:fld>
            <a:endParaRPr lang="en-US"/>
          </a:p>
        </p:txBody>
      </p:sp>
      <p:sp>
        <p:nvSpPr>
          <p:cNvPr id="6" name="Footer Placeholder 5">
            <a:extLst>
              <a:ext uri="{FF2B5EF4-FFF2-40B4-BE49-F238E27FC236}">
                <a16:creationId xmlns:a16="http://schemas.microsoft.com/office/drawing/2014/main" id="{03CCC1F6-AA4A-45EC-9F94-1D3AB99B8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8AFB8-F0A1-4922-B245-C6EA1F93CA74}"/>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48069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B167B6-946C-4D00-A008-4DBA412D2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14B29D-5F86-487C-9A68-CD0AF6FB2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F7C3E-A25A-4008-9D98-339BD5641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D3EAC-8A83-4703-8B86-C733BFAE78D9}" type="datetimeFigureOut">
              <a:rPr lang="en-US" smtClean="0"/>
              <a:t>7/13/2021</a:t>
            </a:fld>
            <a:endParaRPr lang="en-US"/>
          </a:p>
        </p:txBody>
      </p:sp>
      <p:sp>
        <p:nvSpPr>
          <p:cNvPr id="5" name="Footer Placeholder 4">
            <a:extLst>
              <a:ext uri="{FF2B5EF4-FFF2-40B4-BE49-F238E27FC236}">
                <a16:creationId xmlns:a16="http://schemas.microsoft.com/office/drawing/2014/main" id="{980A4E40-3F88-4124-BB2E-CD1DF4B20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879CBA-78E0-4CE9-B5BF-759881F787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84685-91FC-4BE6-9B3C-28979B3FD62A}" type="slidenum">
              <a:rPr lang="en-US" smtClean="0"/>
              <a:t>‹#›</a:t>
            </a:fld>
            <a:endParaRPr lang="en-US"/>
          </a:p>
        </p:txBody>
      </p:sp>
    </p:spTree>
    <p:extLst>
      <p:ext uri="{BB962C8B-B14F-4D97-AF65-F5344CB8AC3E}">
        <p14:creationId xmlns:p14="http://schemas.microsoft.com/office/powerpoint/2010/main" val="3416601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5" name="Title 4">
            <a:extLst>
              <a:ext uri="{FF2B5EF4-FFF2-40B4-BE49-F238E27FC236}">
                <a16:creationId xmlns:a16="http://schemas.microsoft.com/office/drawing/2014/main" id="{B80AFE56-EDC7-4FE9-8490-8A45FF944BDA}"/>
              </a:ext>
            </a:extLst>
          </p:cNvPr>
          <p:cNvSpPr>
            <a:spLocks noGrp="1"/>
          </p:cNvSpPr>
          <p:nvPr>
            <p:ph type="ctrTitle"/>
          </p:nvPr>
        </p:nvSpPr>
        <p:spPr>
          <a:xfrm>
            <a:off x="1524000" y="1848504"/>
            <a:ext cx="9144000" cy="2387600"/>
          </a:xfrm>
        </p:spPr>
        <p:txBody>
          <a:bodyPr>
            <a:normAutofit fontScale="90000"/>
          </a:bodyPr>
          <a:lstStyle/>
          <a:p>
            <a: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t>-2021-</a:t>
            </a:r>
            <a:b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br>
            <a: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t>Washington </a:t>
            </a:r>
            <a:b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br>
            <a: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t>Legislative Updates</a:t>
            </a:r>
          </a:p>
        </p:txBody>
      </p:sp>
    </p:spTree>
    <p:extLst>
      <p:ext uri="{BB962C8B-B14F-4D97-AF65-F5344CB8AC3E}">
        <p14:creationId xmlns:p14="http://schemas.microsoft.com/office/powerpoint/2010/main" val="351957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7FD-2318-4F03-ACEA-B9CD86EF7EC3}"/>
              </a:ext>
            </a:extLst>
          </p:cNvPr>
          <p:cNvSpPr>
            <a:spLocks noGrp="1"/>
          </p:cNvSpPr>
          <p:nvPr>
            <p:ph type="title"/>
          </p:nvPr>
        </p:nvSpPr>
        <p:spPr/>
        <p:txBody>
          <a:bodyPr/>
          <a:lstStyle/>
          <a:p>
            <a:r>
              <a:rPr lang="en-US" dirty="0">
                <a:latin typeface="Bentham" panose="02000503000000000000" pitchFamily="2" charset="0"/>
              </a:rPr>
              <a:t>Welfare Checks</a:t>
            </a:r>
          </a:p>
        </p:txBody>
      </p:sp>
      <p:sp>
        <p:nvSpPr>
          <p:cNvPr id="3" name="Content Placeholder 2">
            <a:extLst>
              <a:ext uri="{FF2B5EF4-FFF2-40B4-BE49-F238E27FC236}">
                <a16:creationId xmlns:a16="http://schemas.microsoft.com/office/drawing/2014/main" id="{BB30AA7C-F016-44DF-A5C1-8E9C98E1BBA4}"/>
              </a:ext>
            </a:extLst>
          </p:cNvPr>
          <p:cNvSpPr>
            <a:spLocks noGrp="1"/>
          </p:cNvSpPr>
          <p:nvPr>
            <p:ph idx="1"/>
          </p:nvPr>
        </p:nvSpPr>
        <p:spPr>
          <a:xfrm>
            <a:off x="838200" y="1644556"/>
            <a:ext cx="10515600" cy="4091081"/>
          </a:xfrm>
        </p:spPr>
        <p:txBody>
          <a:bodyPr>
            <a:normAutofit fontScale="70000" lnSpcReduction="20000"/>
          </a:bodyPr>
          <a:lstStyle/>
          <a:p>
            <a:pPr marL="0" indent="0">
              <a:buNone/>
            </a:pPr>
            <a:r>
              <a:rPr lang="en-US" sz="3600" dirty="0">
                <a:latin typeface="Bentham" panose="02000503000000000000" pitchFamily="2" charset="0"/>
              </a:rPr>
              <a:t>Evaluate individually.</a:t>
            </a:r>
          </a:p>
          <a:p>
            <a:pPr marL="0" indent="0">
              <a:buNone/>
            </a:pPr>
            <a:endParaRPr lang="en-US" sz="3600" dirty="0">
              <a:latin typeface="Bentham" panose="02000503000000000000" pitchFamily="2" charset="0"/>
            </a:endParaRPr>
          </a:p>
          <a:p>
            <a:pPr marL="0" indent="0">
              <a:buNone/>
            </a:pPr>
            <a:r>
              <a:rPr lang="en-US" sz="3600" dirty="0">
                <a:latin typeface="Bentham" panose="02000503000000000000" pitchFamily="2" charset="0"/>
              </a:rPr>
              <a:t>Respond to all – by phone or in person. (Servant Heart)</a:t>
            </a:r>
          </a:p>
          <a:p>
            <a:pPr marL="0" indent="0">
              <a:buNone/>
            </a:pPr>
            <a:r>
              <a:rPr lang="en-US" sz="3600" dirty="0">
                <a:latin typeface="Bentham" panose="02000503000000000000" pitchFamily="2" charset="0"/>
              </a:rPr>
              <a:t>Gather information</a:t>
            </a:r>
          </a:p>
          <a:p>
            <a:pPr marL="0" indent="0">
              <a:buNone/>
            </a:pPr>
            <a:r>
              <a:rPr lang="en-US" sz="3600" dirty="0">
                <a:latin typeface="Bentham" panose="02000503000000000000" pitchFamily="2" charset="0"/>
              </a:rPr>
              <a:t>Make referrals</a:t>
            </a:r>
          </a:p>
          <a:p>
            <a:pPr marL="0" indent="0">
              <a:buNone/>
            </a:pPr>
            <a:endParaRPr lang="en-US" sz="3600" dirty="0">
              <a:latin typeface="Bentham" panose="02000503000000000000" pitchFamily="2" charset="0"/>
            </a:endParaRPr>
          </a:p>
          <a:p>
            <a:r>
              <a:rPr lang="en-US" sz="3600" dirty="0">
                <a:latin typeface="Bentham" panose="02000503000000000000" pitchFamily="2" charset="0"/>
              </a:rPr>
              <a:t>Criminal activity?</a:t>
            </a:r>
          </a:p>
          <a:p>
            <a:r>
              <a:rPr lang="en-US" sz="3600" dirty="0">
                <a:latin typeface="Bentham" panose="02000503000000000000" pitchFamily="2" charset="0"/>
              </a:rPr>
              <a:t>Imminent Threat?</a:t>
            </a:r>
          </a:p>
          <a:p>
            <a:endParaRPr lang="en-US" sz="2800" dirty="0"/>
          </a:p>
          <a:p>
            <a:pPr marL="0" indent="0" algn="ctr">
              <a:buNone/>
            </a:pPr>
            <a:r>
              <a:rPr lang="en-US" sz="6000" b="1" u="sng" dirty="0">
                <a:solidFill>
                  <a:srgbClr val="FF0000"/>
                </a:solidFill>
                <a:effectLst>
                  <a:outerShdw blurRad="38100" dist="38100" dir="2700000" algn="tl">
                    <a:srgbClr val="000000">
                      <a:alpha val="43137"/>
                    </a:srgbClr>
                  </a:outerShdw>
                </a:effectLst>
                <a:latin typeface="Bentham" panose="02000503000000000000" pitchFamily="2" charset="0"/>
              </a:rPr>
              <a:t>Duty to Leave</a:t>
            </a:r>
          </a:p>
        </p:txBody>
      </p:sp>
      <p:grpSp>
        <p:nvGrpSpPr>
          <p:cNvPr id="4" name="Group 3">
            <a:extLst>
              <a:ext uri="{FF2B5EF4-FFF2-40B4-BE49-F238E27FC236}">
                <a16:creationId xmlns:a16="http://schemas.microsoft.com/office/drawing/2014/main" id="{671F35C1-6F97-4719-A2F1-E7EBF30A877D}"/>
              </a:ext>
            </a:extLst>
          </p:cNvPr>
          <p:cNvGrpSpPr/>
          <p:nvPr/>
        </p:nvGrpSpPr>
        <p:grpSpPr>
          <a:xfrm>
            <a:off x="7325891" y="5735637"/>
            <a:ext cx="4743448" cy="1000125"/>
            <a:chOff x="0" y="0"/>
            <a:chExt cx="4614545" cy="992505"/>
          </a:xfrm>
        </p:grpSpPr>
        <p:pic>
          <p:nvPicPr>
            <p:cNvPr id="5" name="Picture 4" descr="Logo&#10;&#10;Description automatically generated">
              <a:extLst>
                <a:ext uri="{FF2B5EF4-FFF2-40B4-BE49-F238E27FC236}">
                  <a16:creationId xmlns:a16="http://schemas.microsoft.com/office/drawing/2014/main" id="{C8B7872B-770D-4E44-BDA6-7A43C47609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6" name="Group 5">
              <a:extLst>
                <a:ext uri="{FF2B5EF4-FFF2-40B4-BE49-F238E27FC236}">
                  <a16:creationId xmlns:a16="http://schemas.microsoft.com/office/drawing/2014/main" id="{DF3D318F-9C85-4489-8A15-91555CB18BD8}"/>
                </a:ext>
              </a:extLst>
            </p:cNvPr>
            <p:cNvGrpSpPr/>
            <p:nvPr/>
          </p:nvGrpSpPr>
          <p:grpSpPr>
            <a:xfrm>
              <a:off x="1019175" y="76200"/>
              <a:ext cx="3595370" cy="866775"/>
              <a:chOff x="0" y="0"/>
              <a:chExt cx="3595370" cy="866775"/>
            </a:xfrm>
          </p:grpSpPr>
          <p:sp>
            <p:nvSpPr>
              <p:cNvPr id="7" name="Text Box 2">
                <a:extLst>
                  <a:ext uri="{FF2B5EF4-FFF2-40B4-BE49-F238E27FC236}">
                    <a16:creationId xmlns:a16="http://schemas.microsoft.com/office/drawing/2014/main" id="{BE664B20-575B-4FF9-8F79-63D41E7887AC}"/>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9E39C245-6BBD-4EF4-ACBE-7190E3664C1E}"/>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9" name="Text Box 4">
                <a:extLst>
                  <a:ext uri="{FF2B5EF4-FFF2-40B4-BE49-F238E27FC236}">
                    <a16:creationId xmlns:a16="http://schemas.microsoft.com/office/drawing/2014/main" id="{0146AF02-8A73-4D4F-A1D0-0A72BBEE5556}"/>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99865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7FD-2318-4F03-ACEA-B9CD86EF7EC3}"/>
              </a:ext>
            </a:extLst>
          </p:cNvPr>
          <p:cNvSpPr>
            <a:spLocks noGrp="1"/>
          </p:cNvSpPr>
          <p:nvPr>
            <p:ph type="title"/>
          </p:nvPr>
        </p:nvSpPr>
        <p:spPr/>
        <p:txBody>
          <a:bodyPr/>
          <a:lstStyle/>
          <a:p>
            <a:r>
              <a:rPr lang="en-US" dirty="0">
                <a:latin typeface="Bentham" panose="02000503000000000000" pitchFamily="2" charset="0"/>
              </a:rPr>
              <a:t>Behavioral Health</a:t>
            </a:r>
          </a:p>
        </p:txBody>
      </p:sp>
      <p:sp>
        <p:nvSpPr>
          <p:cNvPr id="3" name="Content Placeholder 2">
            <a:extLst>
              <a:ext uri="{FF2B5EF4-FFF2-40B4-BE49-F238E27FC236}">
                <a16:creationId xmlns:a16="http://schemas.microsoft.com/office/drawing/2014/main" id="{BB30AA7C-F016-44DF-A5C1-8E9C98E1BBA4}"/>
              </a:ext>
            </a:extLst>
          </p:cNvPr>
          <p:cNvSpPr>
            <a:spLocks noGrp="1"/>
          </p:cNvSpPr>
          <p:nvPr>
            <p:ph sz="half" idx="1"/>
          </p:nvPr>
        </p:nvSpPr>
        <p:spPr/>
        <p:txBody>
          <a:bodyPr>
            <a:normAutofit fontScale="70000" lnSpcReduction="20000"/>
          </a:bodyPr>
          <a:lstStyle/>
          <a:p>
            <a:pPr marL="0" indent="0">
              <a:buNone/>
            </a:pPr>
            <a:r>
              <a:rPr lang="en-US" sz="3600" dirty="0">
                <a:latin typeface="Bentham" panose="02000503000000000000" pitchFamily="2" charset="0"/>
              </a:rPr>
              <a:t>Contact the Designated Crisis Responder for a field response.</a:t>
            </a:r>
          </a:p>
          <a:p>
            <a:pPr marL="0" indent="0">
              <a:buNone/>
            </a:pPr>
            <a:endParaRPr lang="en-US" sz="3600" dirty="0">
              <a:latin typeface="Bentham" panose="02000503000000000000" pitchFamily="2" charset="0"/>
            </a:endParaRPr>
          </a:p>
          <a:p>
            <a:pPr marL="0" indent="0">
              <a:buNone/>
            </a:pPr>
            <a:r>
              <a:rPr lang="en-US" sz="3600" dirty="0">
                <a:latin typeface="Bentham" panose="02000503000000000000" pitchFamily="2" charset="0"/>
              </a:rPr>
              <a:t>Verbal Skills – De-Escalate</a:t>
            </a:r>
          </a:p>
          <a:p>
            <a:pPr marL="0" indent="0">
              <a:buNone/>
            </a:pPr>
            <a:endParaRPr lang="en-US" sz="3600" dirty="0">
              <a:latin typeface="Bentham" panose="02000503000000000000" pitchFamily="2" charset="0"/>
            </a:endParaRPr>
          </a:p>
          <a:p>
            <a:pPr marL="0" indent="0">
              <a:buNone/>
            </a:pPr>
            <a:r>
              <a:rPr lang="en-US" sz="3600" dirty="0">
                <a:latin typeface="Bentham" panose="02000503000000000000" pitchFamily="2" charset="0"/>
              </a:rPr>
              <a:t>No legal authority to use force to detain under the Involuntary Treatment Act.</a:t>
            </a:r>
          </a:p>
          <a:p>
            <a:pPr marL="0" indent="0">
              <a:buNone/>
            </a:pPr>
            <a:endParaRPr lang="en-US" sz="2800" dirty="0">
              <a:latin typeface="Bentham" panose="02000503000000000000" pitchFamily="2" charset="0"/>
            </a:endParaRPr>
          </a:p>
          <a:p>
            <a:pPr marL="0" indent="0">
              <a:buNone/>
            </a:pPr>
            <a:r>
              <a:rPr lang="en-US" sz="3600" dirty="0">
                <a:latin typeface="Bentham" panose="02000503000000000000" pitchFamily="2" charset="0"/>
              </a:rPr>
              <a:t>Referrals to Kitsap Mental Health and Navigator.</a:t>
            </a:r>
          </a:p>
        </p:txBody>
      </p:sp>
      <p:sp>
        <p:nvSpPr>
          <p:cNvPr id="4" name="Content Placeholder 3">
            <a:extLst>
              <a:ext uri="{FF2B5EF4-FFF2-40B4-BE49-F238E27FC236}">
                <a16:creationId xmlns:a16="http://schemas.microsoft.com/office/drawing/2014/main" id="{A5A3A34C-2074-4A7E-9A87-E8E143E770D0}"/>
              </a:ext>
            </a:extLst>
          </p:cNvPr>
          <p:cNvSpPr>
            <a:spLocks noGrp="1"/>
          </p:cNvSpPr>
          <p:nvPr>
            <p:ph sz="half" idx="2"/>
          </p:nvPr>
        </p:nvSpPr>
        <p:spPr>
          <a:xfrm>
            <a:off x="6019800" y="1719481"/>
            <a:ext cx="5972695" cy="4351338"/>
          </a:xfrm>
        </p:spPr>
        <p:txBody>
          <a:bodyPr>
            <a:normAutofit fontScale="70000" lnSpcReduction="20000"/>
          </a:bodyPr>
          <a:lstStyle/>
          <a:p>
            <a:pPr marL="0" indent="0">
              <a:buNone/>
            </a:pPr>
            <a:r>
              <a:rPr lang="en-US" sz="3600" b="1" u="sng" dirty="0">
                <a:latin typeface="Bentham" panose="02000503000000000000" pitchFamily="2" charset="0"/>
              </a:rPr>
              <a:t>Officers must leave the scene without:</a:t>
            </a:r>
          </a:p>
          <a:p>
            <a:pPr marL="0" indent="0">
              <a:buNone/>
            </a:pPr>
            <a:endParaRPr lang="en-US" sz="3600" dirty="0">
              <a:latin typeface="Bentham" panose="02000503000000000000" pitchFamily="2" charset="0"/>
            </a:endParaRPr>
          </a:p>
          <a:p>
            <a:pPr lvl="1"/>
            <a:r>
              <a:rPr lang="en-US" sz="3600" dirty="0">
                <a:latin typeface="Bentham" panose="02000503000000000000" pitchFamily="2" charset="0"/>
              </a:rPr>
              <a:t>Articulable imminent threat of harm</a:t>
            </a:r>
          </a:p>
          <a:p>
            <a:pPr lvl="1"/>
            <a:r>
              <a:rPr lang="en-US" sz="3600" dirty="0">
                <a:latin typeface="Bentham" panose="02000503000000000000" pitchFamily="2" charset="0"/>
              </a:rPr>
              <a:t>Criminal activity (prior, current, impending)</a:t>
            </a:r>
          </a:p>
          <a:p>
            <a:pPr lvl="1"/>
            <a:endParaRPr lang="en-US" sz="3600" dirty="0">
              <a:latin typeface="Bentham" panose="02000503000000000000" pitchFamily="2" charset="0"/>
            </a:endParaRPr>
          </a:p>
          <a:p>
            <a:pPr marL="0" indent="0">
              <a:buNone/>
            </a:pPr>
            <a:r>
              <a:rPr lang="en-US" sz="4000" dirty="0">
                <a:latin typeface="Bentham" panose="02000503000000000000" pitchFamily="2" charset="0"/>
              </a:rPr>
              <a:t>	</a:t>
            </a:r>
            <a:r>
              <a:rPr lang="en-US" sz="4000" b="1" dirty="0">
                <a:solidFill>
                  <a:srgbClr val="FF0000"/>
                </a:solidFill>
                <a:effectLst>
                  <a:outerShdw blurRad="38100" dist="38100" dir="2700000" algn="tl">
                    <a:srgbClr val="000000">
                      <a:alpha val="43137"/>
                    </a:srgbClr>
                  </a:outerShdw>
                </a:effectLst>
                <a:latin typeface="Bentham" panose="02000503000000000000" pitchFamily="2" charset="0"/>
              </a:rPr>
              <a:t>Do NOT just not go…</a:t>
            </a:r>
          </a:p>
          <a:p>
            <a:pPr marL="0" indent="0">
              <a:buNone/>
            </a:pPr>
            <a:endParaRPr lang="en-US" sz="4000" b="1" dirty="0">
              <a:solidFill>
                <a:srgbClr val="FF0000"/>
              </a:solidFill>
              <a:effectLst>
                <a:outerShdw blurRad="38100" dist="38100" dir="2700000" algn="tl">
                  <a:srgbClr val="000000">
                    <a:alpha val="43137"/>
                  </a:srgbClr>
                </a:outerShdw>
              </a:effectLst>
              <a:latin typeface="Bentham" panose="02000503000000000000" pitchFamily="2" charset="0"/>
            </a:endParaRPr>
          </a:p>
          <a:p>
            <a:pPr marL="0" indent="0" algn="ctr">
              <a:buNone/>
            </a:pPr>
            <a:r>
              <a:rPr lang="en-US" sz="4000" dirty="0">
                <a:solidFill>
                  <a:srgbClr val="FF0000"/>
                </a:solidFill>
                <a:latin typeface="Bentham" panose="02000503000000000000" pitchFamily="2" charset="0"/>
              </a:rPr>
              <a:t>Gather resources and </a:t>
            </a:r>
          </a:p>
          <a:p>
            <a:pPr marL="0" indent="0" algn="ctr">
              <a:buNone/>
            </a:pPr>
            <a:r>
              <a:rPr lang="en-US" sz="4000" dirty="0">
                <a:solidFill>
                  <a:srgbClr val="FF0000"/>
                </a:solidFill>
                <a:latin typeface="Bentham" panose="02000503000000000000" pitchFamily="2" charset="0"/>
              </a:rPr>
              <a:t>information first.</a:t>
            </a:r>
          </a:p>
        </p:txBody>
      </p:sp>
      <p:grpSp>
        <p:nvGrpSpPr>
          <p:cNvPr id="5" name="Group 4">
            <a:extLst>
              <a:ext uri="{FF2B5EF4-FFF2-40B4-BE49-F238E27FC236}">
                <a16:creationId xmlns:a16="http://schemas.microsoft.com/office/drawing/2014/main" id="{F21764CD-DDEA-4B7F-B34B-252C3BED22BD}"/>
              </a:ext>
            </a:extLst>
          </p:cNvPr>
          <p:cNvGrpSpPr/>
          <p:nvPr/>
        </p:nvGrpSpPr>
        <p:grpSpPr>
          <a:xfrm>
            <a:off x="7325891" y="5735637"/>
            <a:ext cx="4743448" cy="1000125"/>
            <a:chOff x="0" y="0"/>
            <a:chExt cx="4614545" cy="992505"/>
          </a:xfrm>
        </p:grpSpPr>
        <p:pic>
          <p:nvPicPr>
            <p:cNvPr id="6" name="Picture 5" descr="Logo&#10;&#10;Description automatically generated">
              <a:extLst>
                <a:ext uri="{FF2B5EF4-FFF2-40B4-BE49-F238E27FC236}">
                  <a16:creationId xmlns:a16="http://schemas.microsoft.com/office/drawing/2014/main" id="{58A7D35C-AC6B-4917-AF3F-8C345EB0AB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7" name="Group 6">
              <a:extLst>
                <a:ext uri="{FF2B5EF4-FFF2-40B4-BE49-F238E27FC236}">
                  <a16:creationId xmlns:a16="http://schemas.microsoft.com/office/drawing/2014/main" id="{2B04455F-8A26-411A-9AC5-0FEB51020D97}"/>
                </a:ext>
              </a:extLst>
            </p:cNvPr>
            <p:cNvGrpSpPr/>
            <p:nvPr/>
          </p:nvGrpSpPr>
          <p:grpSpPr>
            <a:xfrm>
              <a:off x="1019175" y="76200"/>
              <a:ext cx="3595370" cy="866775"/>
              <a:chOff x="0" y="0"/>
              <a:chExt cx="3595370" cy="866775"/>
            </a:xfrm>
          </p:grpSpPr>
          <p:sp>
            <p:nvSpPr>
              <p:cNvPr id="8" name="Text Box 2">
                <a:extLst>
                  <a:ext uri="{FF2B5EF4-FFF2-40B4-BE49-F238E27FC236}">
                    <a16:creationId xmlns:a16="http://schemas.microsoft.com/office/drawing/2014/main" id="{AED7B3F1-FC65-46D4-ABD2-E42A4FEDFB41}"/>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54CE289C-A17C-40BE-87A8-F473875DE436}"/>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10" name="Text Box 4">
                <a:extLst>
                  <a:ext uri="{FF2B5EF4-FFF2-40B4-BE49-F238E27FC236}">
                    <a16:creationId xmlns:a16="http://schemas.microsoft.com/office/drawing/2014/main" id="{59AF763D-2EA5-4832-8136-82D40D9A9CB5}"/>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157214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7FD-2318-4F03-ACEA-B9CD86EF7EC3}"/>
              </a:ext>
            </a:extLst>
          </p:cNvPr>
          <p:cNvSpPr>
            <a:spLocks noGrp="1"/>
          </p:cNvSpPr>
          <p:nvPr>
            <p:ph type="title"/>
          </p:nvPr>
        </p:nvSpPr>
        <p:spPr/>
        <p:txBody>
          <a:bodyPr/>
          <a:lstStyle/>
          <a:p>
            <a:r>
              <a:rPr lang="en-US" dirty="0">
                <a:latin typeface="Bentham" panose="02000503000000000000" pitchFamily="2" charset="0"/>
              </a:rPr>
              <a:t>Runaways &amp; Status Offenders</a:t>
            </a:r>
          </a:p>
        </p:txBody>
      </p:sp>
      <p:sp>
        <p:nvSpPr>
          <p:cNvPr id="3" name="Content Placeholder 2">
            <a:extLst>
              <a:ext uri="{FF2B5EF4-FFF2-40B4-BE49-F238E27FC236}">
                <a16:creationId xmlns:a16="http://schemas.microsoft.com/office/drawing/2014/main" id="{BB30AA7C-F016-44DF-A5C1-8E9C98E1BBA4}"/>
              </a:ext>
            </a:extLst>
          </p:cNvPr>
          <p:cNvSpPr>
            <a:spLocks noGrp="1"/>
          </p:cNvSpPr>
          <p:nvPr>
            <p:ph idx="1"/>
          </p:nvPr>
        </p:nvSpPr>
        <p:spPr>
          <a:xfrm>
            <a:off x="838200" y="1825625"/>
            <a:ext cx="10515600" cy="4091081"/>
          </a:xfrm>
        </p:spPr>
        <p:txBody>
          <a:bodyPr/>
          <a:lstStyle/>
          <a:p>
            <a:pPr marL="0" indent="0">
              <a:buNone/>
            </a:pPr>
            <a:endParaRPr lang="en-US" sz="2800" dirty="0"/>
          </a:p>
          <a:p>
            <a:pPr marL="0" indent="0">
              <a:buNone/>
            </a:pPr>
            <a:endParaRPr lang="en-US" dirty="0"/>
          </a:p>
          <a:p>
            <a:pPr marL="0" indent="0">
              <a:buNone/>
            </a:pPr>
            <a:endParaRPr lang="en-US" sz="2800" dirty="0"/>
          </a:p>
          <a:p>
            <a:pPr marL="0" indent="0">
              <a:buNone/>
            </a:pPr>
            <a:r>
              <a:rPr lang="en-US" sz="2800" dirty="0">
                <a:latin typeface="Bentham" panose="02000503000000000000" pitchFamily="2" charset="0"/>
              </a:rPr>
              <a:t>Legal authority to detain </a:t>
            </a:r>
            <a:r>
              <a:rPr lang="en-US" sz="2800" b="1" u="sng" dirty="0">
                <a:latin typeface="Bentham" panose="02000503000000000000" pitchFamily="2" charset="0"/>
              </a:rPr>
              <a:t>does not </a:t>
            </a:r>
            <a:r>
              <a:rPr lang="en-US" sz="2800" dirty="0">
                <a:latin typeface="Bentham" panose="02000503000000000000" pitchFamily="2" charset="0"/>
              </a:rPr>
              <a:t>equal legal authority to use force.</a:t>
            </a:r>
          </a:p>
        </p:txBody>
      </p:sp>
      <p:grpSp>
        <p:nvGrpSpPr>
          <p:cNvPr id="6" name="Group 5">
            <a:extLst>
              <a:ext uri="{FF2B5EF4-FFF2-40B4-BE49-F238E27FC236}">
                <a16:creationId xmlns:a16="http://schemas.microsoft.com/office/drawing/2014/main" id="{7BC8D388-C331-415C-98FC-9F0B53332E5F}"/>
              </a:ext>
            </a:extLst>
          </p:cNvPr>
          <p:cNvGrpSpPr/>
          <p:nvPr/>
        </p:nvGrpSpPr>
        <p:grpSpPr>
          <a:xfrm>
            <a:off x="7325891" y="5735637"/>
            <a:ext cx="4743448" cy="1000125"/>
            <a:chOff x="0" y="0"/>
            <a:chExt cx="4614545" cy="992505"/>
          </a:xfrm>
        </p:grpSpPr>
        <p:pic>
          <p:nvPicPr>
            <p:cNvPr id="7" name="Picture 6" descr="Logo&#10;&#10;Description automatically generated">
              <a:extLst>
                <a:ext uri="{FF2B5EF4-FFF2-40B4-BE49-F238E27FC236}">
                  <a16:creationId xmlns:a16="http://schemas.microsoft.com/office/drawing/2014/main" id="{D0F20C8B-55F9-4A09-9D32-1E3CE602D8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8" name="Group 7">
              <a:extLst>
                <a:ext uri="{FF2B5EF4-FFF2-40B4-BE49-F238E27FC236}">
                  <a16:creationId xmlns:a16="http://schemas.microsoft.com/office/drawing/2014/main" id="{DB9BEA55-0141-4E73-9F1D-9AF4F8E1C040}"/>
                </a:ext>
              </a:extLst>
            </p:cNvPr>
            <p:cNvGrpSpPr/>
            <p:nvPr/>
          </p:nvGrpSpPr>
          <p:grpSpPr>
            <a:xfrm>
              <a:off x="1019175" y="76200"/>
              <a:ext cx="3595370" cy="866775"/>
              <a:chOff x="0" y="0"/>
              <a:chExt cx="3595370" cy="866775"/>
            </a:xfrm>
          </p:grpSpPr>
          <p:sp>
            <p:nvSpPr>
              <p:cNvPr id="9" name="Text Box 2">
                <a:extLst>
                  <a:ext uri="{FF2B5EF4-FFF2-40B4-BE49-F238E27FC236}">
                    <a16:creationId xmlns:a16="http://schemas.microsoft.com/office/drawing/2014/main" id="{47D1D486-5F65-4FB3-9387-E5FAEAE90051}"/>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DB2EC65C-6809-4A1D-91B9-FA38CC9B0676}"/>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11" name="Text Box 4">
                <a:extLst>
                  <a:ext uri="{FF2B5EF4-FFF2-40B4-BE49-F238E27FC236}">
                    <a16:creationId xmlns:a16="http://schemas.microsoft.com/office/drawing/2014/main" id="{1673F3A2-8DBD-42EF-B216-1B1EB7FB7A62}"/>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399182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a:bodyPr>
          <a:lstStyle/>
          <a:p>
            <a:r>
              <a:rPr lang="en-US" u="sng" dirty="0">
                <a:effectLst>
                  <a:outerShdw blurRad="38100" dist="38100" dir="2700000" algn="tl">
                    <a:srgbClr val="000000">
                      <a:alpha val="43137"/>
                    </a:srgbClr>
                  </a:outerShdw>
                </a:effectLst>
                <a:latin typeface="Bentham" panose="02000503000000000000" pitchFamily="2" charset="0"/>
              </a:rPr>
              <a:t>Senate Bill 5051 – Decertification</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376805" y="1538907"/>
            <a:ext cx="10515600" cy="435133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Establishes mandatory criteria for de-certification.</a:t>
            </a: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Criminal Justice Training Commission may conduct independent investigations into misconduct.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Personnel records must be kept 10 years after employee leaves service.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Establishes a publicly searchable, machine-readable, and exportable database of officers with misconduct.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 limit on how long officers can be de-certified.</a:t>
            </a:r>
          </a:p>
        </p:txBody>
      </p:sp>
    </p:spTree>
    <p:extLst>
      <p:ext uri="{BB962C8B-B14F-4D97-AF65-F5344CB8AC3E}">
        <p14:creationId xmlns:p14="http://schemas.microsoft.com/office/powerpoint/2010/main" val="382465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a:bodyPr>
          <a:lstStyle/>
          <a:p>
            <a:r>
              <a:rPr lang="en-US" u="sng" dirty="0">
                <a:effectLst>
                  <a:outerShdw blurRad="38100" dist="38100" dir="2700000" algn="tl">
                    <a:srgbClr val="000000">
                      <a:alpha val="43137"/>
                    </a:srgbClr>
                  </a:outerShdw>
                </a:effectLst>
                <a:latin typeface="Bentham" panose="02000503000000000000" pitchFamily="2" charset="0"/>
              </a:rPr>
              <a:t>Senate Bill 5066 – Duty to Intervene</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577299"/>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Current policy and practice is believed to be sufficient.</a:t>
            </a:r>
          </a:p>
          <a:p>
            <a:pPr lvl="1"/>
            <a:r>
              <a:rPr lang="en-US" sz="2800" dirty="0">
                <a:latin typeface="Times New Roman" panose="02020603050405020304" pitchFamily="18" charset="0"/>
                <a:cs typeface="Times New Roman" panose="02020603050405020304" pitchFamily="18" charset="0"/>
              </a:rPr>
              <a:t>Model policy developed by CJTC </a:t>
            </a:r>
            <a:r>
              <a:rPr lang="en-US" sz="2800" b="1" dirty="0">
                <a:solidFill>
                  <a:srgbClr val="FF0000"/>
                </a:solidFill>
                <a:latin typeface="Times New Roman" panose="02020603050405020304" pitchFamily="18" charset="0"/>
                <a:cs typeface="Times New Roman" panose="02020603050405020304" pitchFamily="18" charset="0"/>
              </a:rPr>
              <a:t>(December 1</a:t>
            </a:r>
            <a:r>
              <a:rPr lang="en-US" sz="2800" b="1" baseline="30000" dirty="0">
                <a:solidFill>
                  <a:srgbClr val="FF0000"/>
                </a:solidFill>
                <a:latin typeface="Times New Roman" panose="02020603050405020304" pitchFamily="18" charset="0"/>
                <a:cs typeface="Times New Roman" panose="02020603050405020304" pitchFamily="18" charset="0"/>
              </a:rPr>
              <a:t>st</a:t>
            </a:r>
            <a:r>
              <a:rPr lang="en-US" sz="2800" b="1" dirty="0">
                <a:solidFill>
                  <a:srgbClr val="FF0000"/>
                </a:solidFill>
                <a:latin typeface="Times New Roman" panose="02020603050405020304" pitchFamily="18" charset="0"/>
                <a:cs typeface="Times New Roman" panose="02020603050405020304" pitchFamily="18" charset="0"/>
              </a:rPr>
              <a:t>, 2021)</a:t>
            </a:r>
          </a:p>
          <a:p>
            <a:pPr lvl="1"/>
            <a:r>
              <a:rPr lang="en-US" sz="2800" dirty="0">
                <a:latin typeface="Times New Roman" panose="02020603050405020304" pitchFamily="18" charset="0"/>
                <a:cs typeface="Times New Roman" panose="02020603050405020304" pitchFamily="18" charset="0"/>
              </a:rPr>
              <a:t>Mandated training requirement </a:t>
            </a:r>
            <a:r>
              <a:rPr lang="en-US" sz="2800" b="1" dirty="0">
                <a:solidFill>
                  <a:srgbClr val="FF0000"/>
                </a:solidFill>
                <a:latin typeface="Times New Roman" panose="02020603050405020304" pitchFamily="18" charset="0"/>
                <a:cs typeface="Times New Roman" panose="02020603050405020304" pitchFamily="18" charset="0"/>
              </a:rPr>
              <a:t>(December 31</a:t>
            </a:r>
            <a:r>
              <a:rPr lang="en-US" sz="2800" b="1" baseline="30000" dirty="0">
                <a:solidFill>
                  <a:srgbClr val="FF0000"/>
                </a:solidFill>
                <a:latin typeface="Times New Roman" panose="02020603050405020304" pitchFamily="18" charset="0"/>
                <a:cs typeface="Times New Roman" panose="02020603050405020304" pitchFamily="18" charset="0"/>
              </a:rPr>
              <a:t>st</a:t>
            </a:r>
            <a:r>
              <a:rPr lang="en-US" sz="2800" b="1" dirty="0">
                <a:solidFill>
                  <a:srgbClr val="FF0000"/>
                </a:solidFill>
                <a:latin typeface="Times New Roman" panose="02020603050405020304" pitchFamily="18" charset="0"/>
                <a:cs typeface="Times New Roman" panose="02020603050405020304" pitchFamily="18" charset="0"/>
              </a:rPr>
              <a:t>, 2023)</a:t>
            </a:r>
          </a:p>
          <a:p>
            <a:pPr lvl="1"/>
            <a:endParaRPr lang="en-US" sz="2800" b="1" dirty="0">
              <a:solidFill>
                <a:srgbClr val="FF0000"/>
              </a:solidFill>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Disciplinary action reporting requirement.</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Definition of “excessive force” appears to exclude alternative perspectives.</a:t>
            </a:r>
          </a:p>
        </p:txBody>
      </p:sp>
    </p:spTree>
    <p:extLst>
      <p:ext uri="{BB962C8B-B14F-4D97-AF65-F5344CB8AC3E}">
        <p14:creationId xmlns:p14="http://schemas.microsoft.com/office/powerpoint/2010/main" val="3758960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fontScale="90000"/>
          </a:bodyPr>
          <a:lstStyle/>
          <a:p>
            <a:pPr algn="ctr"/>
            <a:r>
              <a:rPr lang="en-US" sz="4000" u="sng" dirty="0">
                <a:effectLst>
                  <a:outerShdw blurRad="38100" dist="38100" dir="2700000" algn="tl">
                    <a:srgbClr val="000000">
                      <a:alpha val="43137"/>
                    </a:srgbClr>
                  </a:outerShdw>
                </a:effectLst>
                <a:latin typeface="Bentham" panose="02000503000000000000" pitchFamily="2" charset="0"/>
              </a:rPr>
              <a:t>House Bill 1267 – </a:t>
            </a:r>
            <a:br>
              <a:rPr lang="en-US" sz="4000" u="sng" dirty="0">
                <a:effectLst>
                  <a:outerShdw blurRad="38100" dist="38100" dir="2700000" algn="tl">
                    <a:srgbClr val="000000">
                      <a:alpha val="43137"/>
                    </a:srgbClr>
                  </a:outerShdw>
                </a:effectLst>
                <a:latin typeface="Bentham" panose="02000503000000000000" pitchFamily="2" charset="0"/>
              </a:rPr>
            </a:br>
            <a:r>
              <a:rPr lang="en-US" sz="4000" u="sng" dirty="0">
                <a:effectLst>
                  <a:outerShdw blurRad="38100" dist="38100" dir="2700000" algn="tl">
                    <a:srgbClr val="000000">
                      <a:alpha val="43137"/>
                    </a:srgbClr>
                  </a:outerShdw>
                </a:effectLst>
                <a:latin typeface="Bentham" panose="02000503000000000000" pitchFamily="2" charset="0"/>
              </a:rPr>
              <a:t>Office of Independent Investigation </a:t>
            </a:r>
            <a:br>
              <a:rPr lang="en-US" sz="4000" u="sng" dirty="0">
                <a:effectLst>
                  <a:outerShdw blurRad="38100" dist="38100" dir="2700000" algn="tl">
                    <a:srgbClr val="000000">
                      <a:alpha val="43137"/>
                    </a:srgbClr>
                  </a:outerShdw>
                </a:effectLst>
                <a:latin typeface="Bentham" panose="02000503000000000000" pitchFamily="2" charset="0"/>
              </a:rPr>
            </a:br>
            <a:r>
              <a:rPr lang="en-US" sz="4000"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806618"/>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Creates the Office of Independent Investigation (OII) within the Office of the Governor.</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Kitsap Critical Incident Response Team (KCIRT) </a:t>
            </a:r>
          </a:p>
          <a:p>
            <a:pPr lvl="1"/>
            <a:r>
              <a:rPr lang="en-US" sz="2800" dirty="0">
                <a:latin typeface="Times New Roman" panose="02020603050405020304" pitchFamily="18" charset="0"/>
                <a:cs typeface="Times New Roman" panose="02020603050405020304" pitchFamily="18" charset="0"/>
              </a:rPr>
              <a:t>remains in place, but OII may choose jurisdiction.</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Unclear if involved agency can investigate the underlying conduct (criminal offense).  Ex. Assault on Officer.</a:t>
            </a:r>
          </a:p>
        </p:txBody>
      </p:sp>
    </p:spTree>
    <p:extLst>
      <p:ext uri="{BB962C8B-B14F-4D97-AF65-F5344CB8AC3E}">
        <p14:creationId xmlns:p14="http://schemas.microsoft.com/office/powerpoint/2010/main" val="2497486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a:bodyPr>
          <a:lstStyle/>
          <a:p>
            <a:r>
              <a:rPr lang="en-US" u="sng" dirty="0">
                <a:effectLst>
                  <a:outerShdw blurRad="38100" dist="38100" dir="2700000" algn="tl">
                    <a:srgbClr val="000000">
                      <a:alpha val="43137"/>
                    </a:srgbClr>
                  </a:outerShdw>
                </a:effectLst>
                <a:latin typeface="Bentham" panose="02000503000000000000" pitchFamily="2" charset="0"/>
              </a:rPr>
              <a:t>House Bill 1089 – Audits of Investigations</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645522"/>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Washington State Auditor authorized to conduct compliance audit on any/all deadly force investigations.</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Compliance audits may include those conducted in previous years.</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Unclear how this affects multi-jurisdictional teams (KCIRT).</a:t>
            </a:r>
          </a:p>
        </p:txBody>
      </p:sp>
    </p:spTree>
    <p:extLst>
      <p:ext uri="{BB962C8B-B14F-4D97-AF65-F5344CB8AC3E}">
        <p14:creationId xmlns:p14="http://schemas.microsoft.com/office/powerpoint/2010/main" val="2238324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fontScale="90000"/>
          </a:bodyPr>
          <a:lstStyle/>
          <a:p>
            <a:r>
              <a:rPr lang="en-US" sz="4000" u="sng" dirty="0">
                <a:effectLst>
                  <a:outerShdw blurRad="38100" dist="38100" dir="2700000" algn="tl">
                    <a:srgbClr val="000000">
                      <a:alpha val="43137"/>
                    </a:srgbClr>
                  </a:outerShdw>
                </a:effectLst>
                <a:latin typeface="Bentham" panose="02000503000000000000" pitchFamily="2" charset="0"/>
              </a:rPr>
              <a:t>House Bill 1088 – Potential Impeachment Disclosures</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645522"/>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Known as the “Brady List.”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Current policy is likely not sufficient.</a:t>
            </a:r>
          </a:p>
          <a:p>
            <a:pPr lvl="1"/>
            <a:r>
              <a:rPr lang="en-US" sz="2800" dirty="0">
                <a:solidFill>
                  <a:srgbClr val="FF0000"/>
                </a:solidFill>
                <a:latin typeface="Times New Roman" panose="02020603050405020304" pitchFamily="18" charset="0"/>
                <a:cs typeface="Times New Roman" panose="02020603050405020304" pitchFamily="18" charset="0"/>
              </a:rPr>
              <a:t>Mandated training requirement.</a:t>
            </a:r>
          </a:p>
          <a:p>
            <a:pPr lvl="1"/>
            <a:r>
              <a:rPr lang="en-US" sz="2800" dirty="0">
                <a:latin typeface="Times New Roman" panose="02020603050405020304" pitchFamily="18" charset="0"/>
                <a:cs typeface="Times New Roman" panose="02020603050405020304" pitchFamily="18" charset="0"/>
              </a:rPr>
              <a:t>Disclosure requirement to prosecutor (10 days).</a:t>
            </a:r>
          </a:p>
          <a:p>
            <a:pPr lvl="1"/>
            <a:r>
              <a:rPr lang="en-US" sz="2800" dirty="0">
                <a:latin typeface="Times New Roman" panose="02020603050405020304" pitchFamily="18" charset="0"/>
                <a:cs typeface="Times New Roman" panose="02020603050405020304" pitchFamily="18" charset="0"/>
              </a:rPr>
              <a:t>Required review on all candidates prior to hire.</a:t>
            </a:r>
          </a:p>
          <a:p>
            <a:pPr lvl="1"/>
            <a:endParaRPr lang="en-US" sz="28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Process for being removed from the list unclear.</a:t>
            </a:r>
          </a:p>
        </p:txBody>
      </p:sp>
    </p:spTree>
    <p:extLst>
      <p:ext uri="{BB962C8B-B14F-4D97-AF65-F5344CB8AC3E}">
        <p14:creationId xmlns:p14="http://schemas.microsoft.com/office/powerpoint/2010/main" val="171591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1062447"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Senate Bill 5476 – State v. Blake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[immediately]</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pPr marL="0" indent="0">
              <a:buNone/>
            </a:pPr>
            <a:endParaRPr lang="en-US" sz="3200" b="1" u="sng" dirty="0">
              <a:latin typeface="Bentham" panose="02000503000000000000" pitchFamily="2" charset="0"/>
            </a:endParaRPr>
          </a:p>
          <a:p>
            <a:pPr marL="0" indent="0">
              <a:buNone/>
            </a:pPr>
            <a:r>
              <a:rPr lang="en-US" sz="3200" b="1" i="1" u="sng" dirty="0">
                <a:latin typeface="Bentham" panose="02000503000000000000" pitchFamily="2" charset="0"/>
                <a:cs typeface="Times New Roman" panose="02020603050405020304" pitchFamily="18" charset="0"/>
              </a:rPr>
              <a:t>Bottom Line:</a:t>
            </a:r>
          </a:p>
          <a:p>
            <a:pPr marL="0" indent="0">
              <a:buNone/>
            </a:pPr>
            <a:endParaRPr lang="en-US" sz="3200" dirty="0">
              <a:latin typeface="Bentham" panose="02000503000000000000" pitchFamily="2" charset="0"/>
              <a:cs typeface="Times New Roman" panose="02020603050405020304" pitchFamily="18" charset="0"/>
            </a:endParaRPr>
          </a:p>
          <a:p>
            <a:pPr marL="0" indent="0">
              <a:buNone/>
            </a:pPr>
            <a:r>
              <a:rPr lang="en-US" sz="3200" dirty="0">
                <a:latin typeface="Bentham" panose="02000503000000000000" pitchFamily="2" charset="0"/>
                <a:cs typeface="Times New Roman" panose="02020603050405020304" pitchFamily="18" charset="0"/>
              </a:rPr>
              <a:t>Officers shall not arrest for mere possession, period.</a:t>
            </a:r>
          </a:p>
          <a:p>
            <a:pPr marL="0" indent="0">
              <a:buNone/>
            </a:pPr>
            <a:endParaRPr lang="en-US" sz="3200" dirty="0">
              <a:latin typeface="Bentham" panose="02000503000000000000" pitchFamily="2" charset="0"/>
              <a:cs typeface="Times New Roman" panose="02020603050405020304" pitchFamily="18" charset="0"/>
            </a:endParaRPr>
          </a:p>
          <a:p>
            <a:pPr lvl="2"/>
            <a:r>
              <a:rPr lang="en-US" sz="3200" dirty="0">
                <a:latin typeface="Bentham" panose="02000503000000000000" pitchFamily="2" charset="0"/>
                <a:cs typeface="Times New Roman" panose="02020603050405020304" pitchFamily="18" charset="0"/>
              </a:rPr>
              <a:t>Referral process being developed</a:t>
            </a:r>
          </a:p>
          <a:p>
            <a:pPr lvl="2"/>
            <a:r>
              <a:rPr lang="en-US" sz="3200" dirty="0">
                <a:latin typeface="Bentham" panose="02000503000000000000" pitchFamily="2" charset="0"/>
                <a:cs typeface="Times New Roman" panose="02020603050405020304" pitchFamily="18" charset="0"/>
              </a:rPr>
              <a:t>Impact on operations</a:t>
            </a:r>
          </a:p>
        </p:txBody>
      </p:sp>
    </p:spTree>
    <p:extLst>
      <p:ext uri="{BB962C8B-B14F-4D97-AF65-F5344CB8AC3E}">
        <p14:creationId xmlns:p14="http://schemas.microsoft.com/office/powerpoint/2010/main" val="2736191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661651"/>
            <a:ext cx="10515600" cy="1446897"/>
          </a:xfrm>
        </p:spPr>
        <p:txBody>
          <a:bodyPr>
            <a:normAutofit fontScale="90000"/>
          </a:bodyPr>
          <a:lstStyle/>
          <a:p>
            <a:pPr algn="ctr"/>
            <a:r>
              <a:rPr lang="en-US" u="sng" dirty="0">
                <a:effectLst>
                  <a:outerShdw blurRad="38100" dist="38100" dir="2700000" algn="tl">
                    <a:srgbClr val="000000">
                      <a:alpha val="43137"/>
                    </a:srgbClr>
                  </a:outerShdw>
                </a:effectLst>
                <a:latin typeface="Bentham" panose="02000503000000000000" pitchFamily="2" charset="0"/>
              </a:rPr>
              <a:t>House Bill 1223 -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Uniform Electronic Recordation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of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Custodial Interrogations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[January 1</a:t>
            </a:r>
            <a:r>
              <a:rPr lang="en-US" u="sng" baseline="30000" dirty="0">
                <a:solidFill>
                  <a:srgbClr val="FF0000"/>
                </a:solidFill>
                <a:effectLst>
                  <a:outerShdw blurRad="38100" dist="38100" dir="2700000" algn="tl">
                    <a:srgbClr val="000000">
                      <a:alpha val="43137"/>
                    </a:srgbClr>
                  </a:outerShdw>
                </a:effectLst>
                <a:latin typeface="Bentham" panose="02000503000000000000" pitchFamily="2" charset="0"/>
              </a:rPr>
              <a:t>st</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 2022]</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1113865" y="1746424"/>
            <a:ext cx="10515600" cy="4351338"/>
          </a:xfrm>
        </p:spPr>
        <p:txBody>
          <a:bodyPr>
            <a:normAutofit/>
          </a:bodyPr>
          <a:lstStyle/>
          <a:p>
            <a:pPr marL="0" indent="0">
              <a:buNone/>
            </a:pPr>
            <a:endParaRPr lang="en-US" sz="3200" b="1" u="sng" dirty="0"/>
          </a:p>
          <a:p>
            <a:pPr marL="0" indent="0">
              <a:buNone/>
            </a:pPr>
            <a:endParaRPr lang="en-US" sz="3200" b="1" u="sng" dirty="0"/>
          </a:p>
          <a:p>
            <a:pPr marL="0" indent="0">
              <a:buNone/>
            </a:pPr>
            <a:r>
              <a:rPr lang="en-US" sz="3200" b="1" u="sng" dirty="0">
                <a:latin typeface="Bentham" panose="02000503000000000000" pitchFamily="2" charset="0"/>
              </a:rPr>
              <a:t>Requires</a:t>
            </a:r>
            <a:r>
              <a:rPr lang="en-US" sz="3200" dirty="0">
                <a:latin typeface="Bentham" panose="02000503000000000000" pitchFamily="2" charset="0"/>
              </a:rPr>
              <a:t> that any custodial interrogation of an adult for felony or juvenile for any crime to be:</a:t>
            </a:r>
          </a:p>
          <a:p>
            <a:pPr lvl="1"/>
            <a:r>
              <a:rPr lang="en-US" sz="2800" dirty="0">
                <a:latin typeface="Bentham" panose="02000503000000000000" pitchFamily="2" charset="0"/>
              </a:rPr>
              <a:t>Audio/visual recorded within facilities.</a:t>
            </a:r>
          </a:p>
          <a:p>
            <a:pPr lvl="1"/>
            <a:r>
              <a:rPr lang="en-US" sz="2800" dirty="0">
                <a:latin typeface="Bentham" panose="02000503000000000000" pitchFamily="2" charset="0"/>
              </a:rPr>
              <a:t>Audio recorded at a minimum in the field.</a:t>
            </a:r>
          </a:p>
          <a:p>
            <a:pPr marL="457200" lvl="1" indent="0">
              <a:buNone/>
            </a:pPr>
            <a:endParaRPr lang="en-US" sz="2800" dirty="0">
              <a:latin typeface="Bentham" panose="02000503000000000000" pitchFamily="2" charset="0"/>
            </a:endParaRPr>
          </a:p>
          <a:p>
            <a:pPr marL="0" indent="0">
              <a:buNone/>
            </a:pPr>
            <a:r>
              <a:rPr lang="en-US" sz="3200" dirty="0">
                <a:latin typeface="Bentham" panose="02000503000000000000" pitchFamily="2" charset="0"/>
              </a:rPr>
              <a:t>Limits the admissibility of statements when not recorded.</a:t>
            </a:r>
          </a:p>
        </p:txBody>
      </p:sp>
    </p:spTree>
    <p:extLst>
      <p:ext uri="{BB962C8B-B14F-4D97-AF65-F5344CB8AC3E}">
        <p14:creationId xmlns:p14="http://schemas.microsoft.com/office/powerpoint/2010/main" val="6479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1054 – Tactics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 2021]</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lstStyle/>
          <a:p>
            <a:r>
              <a:rPr lang="en-US" dirty="0">
                <a:latin typeface="Bentham" panose="02000503000000000000" pitchFamily="2" charset="0"/>
              </a:rPr>
              <a:t>Prohibits chokeholds and neck restraints in </a:t>
            </a:r>
            <a:r>
              <a:rPr lang="en-US" b="1" u="sng" dirty="0">
                <a:latin typeface="Bentham" panose="02000503000000000000" pitchFamily="2" charset="0"/>
              </a:rPr>
              <a:t>any circumstance.</a:t>
            </a:r>
            <a:endParaRPr lang="en-US" dirty="0">
              <a:latin typeface="Bentham" panose="02000503000000000000" pitchFamily="2" charset="0"/>
            </a:endParaRPr>
          </a:p>
          <a:p>
            <a:r>
              <a:rPr lang="en-US" dirty="0">
                <a:latin typeface="Bentham" panose="02000503000000000000" pitchFamily="2" charset="0"/>
              </a:rPr>
              <a:t>Prohibits no-knock warrants.</a:t>
            </a:r>
          </a:p>
          <a:p>
            <a:r>
              <a:rPr lang="en-US" dirty="0">
                <a:latin typeface="Bentham" panose="02000503000000000000" pitchFamily="2" charset="0"/>
              </a:rPr>
              <a:t>Prohibits firing at a moving vehicle. (exceptions)</a:t>
            </a:r>
          </a:p>
          <a:p>
            <a:r>
              <a:rPr lang="en-US" dirty="0">
                <a:latin typeface="Bentham" panose="02000503000000000000" pitchFamily="2" charset="0"/>
              </a:rPr>
              <a:t>Significantly restricts vehicle pursuits.</a:t>
            </a:r>
          </a:p>
          <a:p>
            <a:r>
              <a:rPr lang="en-US" dirty="0">
                <a:latin typeface="Bentham" panose="02000503000000000000" pitchFamily="2" charset="0"/>
              </a:rPr>
              <a:t>Restricts use of “military equipment”</a:t>
            </a:r>
          </a:p>
          <a:p>
            <a:pPr lvl="1"/>
            <a:r>
              <a:rPr lang="en-US" dirty="0">
                <a:latin typeface="Bentham" panose="02000503000000000000" pitchFamily="2" charset="0"/>
              </a:rPr>
              <a:t>40mm less lethal launchers</a:t>
            </a:r>
          </a:p>
          <a:p>
            <a:endParaRPr lang="en-US" dirty="0">
              <a:latin typeface="Bentham" panose="02000503000000000000" pitchFamily="2" charset="0"/>
            </a:endParaRPr>
          </a:p>
        </p:txBody>
      </p:sp>
    </p:spTree>
    <p:extLst>
      <p:ext uri="{BB962C8B-B14F-4D97-AF65-F5344CB8AC3E}">
        <p14:creationId xmlns:p14="http://schemas.microsoft.com/office/powerpoint/2010/main" val="3054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524391"/>
            <a:ext cx="10515600" cy="1325563"/>
          </a:xfrm>
        </p:spPr>
        <p:txBody>
          <a:bodyPr>
            <a:normAutofit fontScale="90000"/>
          </a:bodyPr>
          <a:lstStyle/>
          <a:p>
            <a:pPr algn="ctr"/>
            <a:r>
              <a:rPr lang="en-US" u="sng" dirty="0">
                <a:effectLst>
                  <a:outerShdw blurRad="38100" dist="38100" dir="2700000" algn="tl">
                    <a:srgbClr val="000000">
                      <a:alpha val="43137"/>
                    </a:srgbClr>
                  </a:outerShdw>
                </a:effectLst>
                <a:latin typeface="Bentham" panose="02000503000000000000" pitchFamily="2" charset="0"/>
              </a:rPr>
              <a:t>House Bill 1223 -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Uniform Electronic Recordation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of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Custodial Interrogations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[January 1</a:t>
            </a:r>
            <a:r>
              <a:rPr lang="en-US" u="sng" baseline="30000" dirty="0">
                <a:solidFill>
                  <a:srgbClr val="FF0000"/>
                </a:solidFill>
                <a:effectLst>
                  <a:outerShdw blurRad="38100" dist="38100" dir="2700000" algn="tl">
                    <a:srgbClr val="000000">
                      <a:alpha val="43137"/>
                    </a:srgbClr>
                  </a:outerShdw>
                </a:effectLst>
                <a:latin typeface="Bentham" panose="02000503000000000000" pitchFamily="2" charset="0"/>
              </a:rPr>
              <a:t>st</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 2022]</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sz="half" idx="1"/>
          </p:nvPr>
        </p:nvSpPr>
        <p:spPr>
          <a:xfrm>
            <a:off x="465926" y="2684137"/>
            <a:ext cx="6440066" cy="4351338"/>
          </a:xfrm>
        </p:spPr>
        <p:txBody>
          <a:bodyPr>
            <a:normAutofit/>
          </a:bodyPr>
          <a:lstStyle/>
          <a:p>
            <a:pPr marL="0" indent="0">
              <a:buNone/>
            </a:pPr>
            <a:r>
              <a:rPr lang="en-US" sz="3200" b="1" i="1" u="sng" dirty="0">
                <a:latin typeface="Bentham" panose="02000503000000000000" pitchFamily="2" charset="0"/>
              </a:rPr>
              <a:t>What does this mean operationally:</a:t>
            </a:r>
          </a:p>
          <a:p>
            <a:pPr marL="0" indent="0">
              <a:buNone/>
            </a:pPr>
            <a:endParaRPr lang="en-US" sz="1800" b="1" i="1" u="sng" dirty="0">
              <a:latin typeface="Bentham" panose="02000503000000000000" pitchFamily="2" charset="0"/>
            </a:endParaRPr>
          </a:p>
          <a:p>
            <a:pPr marL="971550" lvl="1" indent="-514350">
              <a:buFont typeface="+mj-lt"/>
              <a:buAutoNum type="arabicPeriod"/>
            </a:pPr>
            <a:r>
              <a:rPr lang="en-US" sz="2200" dirty="0">
                <a:latin typeface="Bentham" panose="02000503000000000000" pitchFamily="2" charset="0"/>
              </a:rPr>
              <a:t>Interview Room Upgrade:</a:t>
            </a:r>
          </a:p>
          <a:p>
            <a:pPr lvl="2"/>
            <a:r>
              <a:rPr lang="en-US" sz="2200" dirty="0">
                <a:latin typeface="Bentham" panose="02000503000000000000" pitchFamily="2" charset="0"/>
              </a:rPr>
              <a:t>Case Cracker hardware/software - $20,000</a:t>
            </a:r>
          </a:p>
          <a:p>
            <a:pPr lvl="2"/>
            <a:endParaRPr lang="en-US" sz="2200" dirty="0">
              <a:latin typeface="Bentham" panose="02000503000000000000" pitchFamily="2" charset="0"/>
            </a:endParaRPr>
          </a:p>
          <a:p>
            <a:pPr marL="971550" lvl="1" indent="-514350">
              <a:buFont typeface="+mj-lt"/>
              <a:buAutoNum type="arabicPeriod"/>
            </a:pPr>
            <a:r>
              <a:rPr lang="en-US" sz="2200" dirty="0">
                <a:latin typeface="Bentham" panose="02000503000000000000" pitchFamily="2" charset="0"/>
              </a:rPr>
              <a:t>Additional server capacity - $TBD</a:t>
            </a:r>
          </a:p>
          <a:p>
            <a:pPr lvl="2"/>
            <a:r>
              <a:rPr lang="en-US" sz="2200" dirty="0">
                <a:latin typeface="Bentham" panose="02000503000000000000" pitchFamily="2" charset="0"/>
              </a:rPr>
              <a:t>Digital-on-Queue management</a:t>
            </a:r>
          </a:p>
          <a:p>
            <a:pPr lvl="2"/>
            <a:r>
              <a:rPr lang="en-US" sz="2200" dirty="0">
                <a:latin typeface="Bentham" panose="02000503000000000000" pitchFamily="2" charset="0"/>
              </a:rPr>
              <a:t>Staff time – public records requests.</a:t>
            </a:r>
          </a:p>
          <a:p>
            <a:pPr marL="914400" lvl="2" indent="0">
              <a:buNone/>
            </a:pPr>
            <a:endParaRPr lang="en-US" sz="2600" dirty="0">
              <a:latin typeface="Bentham" panose="02000503000000000000" pitchFamily="2" charset="0"/>
            </a:endParaRPr>
          </a:p>
        </p:txBody>
      </p:sp>
      <p:sp>
        <p:nvSpPr>
          <p:cNvPr id="2" name="Content Placeholder 1">
            <a:extLst>
              <a:ext uri="{FF2B5EF4-FFF2-40B4-BE49-F238E27FC236}">
                <a16:creationId xmlns:a16="http://schemas.microsoft.com/office/drawing/2014/main" id="{BD4C4F38-1853-4F56-B85B-7B9FB3A0C656}"/>
              </a:ext>
            </a:extLst>
          </p:cNvPr>
          <p:cNvSpPr>
            <a:spLocks noGrp="1"/>
          </p:cNvSpPr>
          <p:nvPr>
            <p:ph sz="half" idx="2"/>
          </p:nvPr>
        </p:nvSpPr>
        <p:spPr>
          <a:xfrm>
            <a:off x="7113495" y="2970913"/>
            <a:ext cx="5181600" cy="2654345"/>
          </a:xfrm>
        </p:spPr>
        <p:txBody>
          <a:bodyPr>
            <a:normAutofit/>
          </a:bodyPr>
          <a:lstStyle/>
          <a:p>
            <a:pPr marL="0" indent="0">
              <a:buNone/>
            </a:pPr>
            <a:endParaRPr lang="en-US" dirty="0"/>
          </a:p>
          <a:p>
            <a:pPr marL="514350" indent="-514350">
              <a:buFont typeface="+mj-lt"/>
              <a:buAutoNum type="arabicPeriod" startAt="3"/>
            </a:pPr>
            <a:r>
              <a:rPr lang="en-US" sz="2200" dirty="0">
                <a:latin typeface="Bentham" panose="02000503000000000000" pitchFamily="2" charset="0"/>
              </a:rPr>
              <a:t>Body-Worn cameras - $200k+</a:t>
            </a:r>
          </a:p>
          <a:p>
            <a:pPr lvl="2"/>
            <a:r>
              <a:rPr lang="en-US" sz="1800" dirty="0">
                <a:latin typeface="Bentham" panose="02000503000000000000" pitchFamily="2" charset="0"/>
              </a:rPr>
              <a:t>Initial Issue</a:t>
            </a:r>
          </a:p>
          <a:p>
            <a:pPr lvl="2"/>
            <a:r>
              <a:rPr lang="en-US" sz="1800" dirty="0">
                <a:latin typeface="Bentham" panose="02000503000000000000" pitchFamily="2" charset="0"/>
              </a:rPr>
              <a:t>Policy</a:t>
            </a:r>
          </a:p>
          <a:p>
            <a:pPr lvl="2"/>
            <a:r>
              <a:rPr lang="en-US" sz="1800" dirty="0">
                <a:latin typeface="Bentham" panose="02000503000000000000" pitchFamily="2" charset="0"/>
              </a:rPr>
              <a:t>Training</a:t>
            </a:r>
          </a:p>
          <a:p>
            <a:pPr lvl="2"/>
            <a:r>
              <a:rPr lang="en-US" sz="1800" dirty="0">
                <a:latin typeface="Bentham" panose="02000503000000000000" pitchFamily="2" charset="0"/>
              </a:rPr>
              <a:t>Storage</a:t>
            </a:r>
          </a:p>
          <a:p>
            <a:pPr lvl="2"/>
            <a:r>
              <a:rPr lang="en-US" sz="1800" dirty="0">
                <a:latin typeface="Bentham" panose="02000503000000000000" pitchFamily="2" charset="0"/>
              </a:rPr>
              <a:t>Public records request</a:t>
            </a:r>
          </a:p>
          <a:p>
            <a:pPr marL="0" indent="0">
              <a:buNone/>
            </a:pPr>
            <a:endParaRPr lang="en-US" dirty="0"/>
          </a:p>
        </p:txBody>
      </p:sp>
    </p:spTree>
    <p:extLst>
      <p:ext uri="{BB962C8B-B14F-4D97-AF65-F5344CB8AC3E}">
        <p14:creationId xmlns:p14="http://schemas.microsoft.com/office/powerpoint/2010/main" val="4273769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normAutofit fontScale="90000"/>
          </a:bodyPr>
          <a:lstStyle/>
          <a:p>
            <a:pPr algn="ctr"/>
            <a:r>
              <a:rPr lang="en-US" u="sng" dirty="0">
                <a:effectLst>
                  <a:outerShdw blurRad="38100" dist="38100" dir="2700000" algn="tl">
                    <a:srgbClr val="000000">
                      <a:alpha val="43137"/>
                    </a:srgbClr>
                  </a:outerShdw>
                </a:effectLst>
                <a:latin typeface="Bentham" panose="02000503000000000000" pitchFamily="2" charset="0"/>
              </a:rPr>
              <a:t>House Bill 1140 -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Juvenile Access to Attorneys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[January 1</a:t>
            </a:r>
            <a:r>
              <a:rPr lang="en-US" u="sng" baseline="30000" dirty="0">
                <a:solidFill>
                  <a:srgbClr val="FF0000"/>
                </a:solidFill>
                <a:effectLst>
                  <a:outerShdw blurRad="38100" dist="38100" dir="2700000" algn="tl">
                    <a:srgbClr val="000000">
                      <a:alpha val="43137"/>
                    </a:srgbClr>
                  </a:outerShdw>
                </a:effectLst>
                <a:latin typeface="Bentham" panose="02000503000000000000" pitchFamily="2" charset="0"/>
              </a:rPr>
              <a:t>st</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 2022]</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normAutofit/>
          </a:bodyPr>
          <a:lstStyle/>
          <a:p>
            <a:r>
              <a:rPr lang="en-US" sz="3400" dirty="0">
                <a:latin typeface="Bentham" panose="02000503000000000000" pitchFamily="2" charset="0"/>
              </a:rPr>
              <a:t>Juveniles </a:t>
            </a:r>
            <a:r>
              <a:rPr lang="en-US" sz="3400" b="1" u="sng" dirty="0">
                <a:solidFill>
                  <a:srgbClr val="FF0000"/>
                </a:solidFill>
                <a:latin typeface="Bentham" panose="02000503000000000000" pitchFamily="2" charset="0"/>
              </a:rPr>
              <a:t>shall</a:t>
            </a:r>
            <a:r>
              <a:rPr lang="en-US" sz="3400" dirty="0">
                <a:latin typeface="Bentham" panose="02000503000000000000" pitchFamily="2" charset="0"/>
              </a:rPr>
              <a:t> receive access to an attorney for consultation prior to waiving any rights:</a:t>
            </a:r>
          </a:p>
          <a:p>
            <a:pPr lvl="1"/>
            <a:r>
              <a:rPr lang="en-US" sz="3000" dirty="0">
                <a:latin typeface="Bentham" panose="02000503000000000000" pitchFamily="2" charset="0"/>
              </a:rPr>
              <a:t>Custodial interrogation.</a:t>
            </a:r>
          </a:p>
          <a:p>
            <a:pPr lvl="1"/>
            <a:r>
              <a:rPr lang="en-US" sz="3000" dirty="0">
                <a:latin typeface="Bentham" panose="02000503000000000000" pitchFamily="2" charset="0"/>
              </a:rPr>
              <a:t>Consent to </a:t>
            </a:r>
            <a:r>
              <a:rPr lang="en-US" sz="3000">
                <a:latin typeface="Bentham" panose="02000503000000000000" pitchFamily="2" charset="0"/>
              </a:rPr>
              <a:t>search.</a:t>
            </a:r>
          </a:p>
          <a:p>
            <a:pPr marL="457200" lvl="1" indent="0">
              <a:buNone/>
            </a:pPr>
            <a:endParaRPr lang="en-US" sz="3000" dirty="0">
              <a:latin typeface="Bentham" panose="02000503000000000000" pitchFamily="2" charset="0"/>
            </a:endParaRPr>
          </a:p>
          <a:p>
            <a:pPr lvl="1"/>
            <a:r>
              <a:rPr lang="en-US" sz="3000" dirty="0">
                <a:latin typeface="Bentham" panose="02000503000000000000" pitchFamily="2" charset="0"/>
              </a:rPr>
              <a:t>Prohibits juvenile from waiving the right to an attorney.</a:t>
            </a:r>
          </a:p>
          <a:p>
            <a:pPr lvl="1"/>
            <a:r>
              <a:rPr lang="en-US" sz="3000" dirty="0">
                <a:latin typeface="Bentham" panose="02000503000000000000" pitchFamily="2" charset="0"/>
              </a:rPr>
              <a:t>Prohibits statements from being admissible in court.</a:t>
            </a:r>
          </a:p>
          <a:p>
            <a:pPr lvl="1"/>
            <a:endParaRPr lang="en-US" sz="3000" dirty="0">
              <a:latin typeface="Bentham" panose="02000503000000000000" pitchFamily="2" charset="0"/>
            </a:endParaRPr>
          </a:p>
        </p:txBody>
      </p:sp>
    </p:spTree>
    <p:extLst>
      <p:ext uri="{BB962C8B-B14F-4D97-AF65-F5344CB8AC3E}">
        <p14:creationId xmlns:p14="http://schemas.microsoft.com/office/powerpoint/2010/main" val="26839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sz="half" idx="1"/>
          </p:nvPr>
        </p:nvSpPr>
        <p:spPr>
          <a:xfrm>
            <a:off x="475129" y="1855283"/>
            <a:ext cx="5797924" cy="4351338"/>
          </a:xfrm>
        </p:spPr>
        <p:txBody>
          <a:bodyPr>
            <a:normAutofit fontScale="55000" lnSpcReduction="20000"/>
          </a:bodyPr>
          <a:lstStyle/>
          <a:p>
            <a:pPr marL="0" indent="0">
              <a:buNone/>
            </a:pPr>
            <a:r>
              <a:rPr lang="en-US" sz="5800" dirty="0">
                <a:latin typeface="Bentham" panose="02000503000000000000" pitchFamily="2" charset="0"/>
              </a:rPr>
              <a:t>Require </a:t>
            </a:r>
            <a:r>
              <a:rPr lang="en-US" sz="5800" b="1" u="sng" dirty="0">
                <a:latin typeface="Bentham" panose="02000503000000000000" pitchFamily="2" charset="0"/>
              </a:rPr>
              <a:t>probable cause </a:t>
            </a:r>
            <a:r>
              <a:rPr lang="en-US" sz="5800" dirty="0">
                <a:latin typeface="Bentham" panose="02000503000000000000" pitchFamily="2" charset="0"/>
              </a:rPr>
              <a:t>for:</a:t>
            </a:r>
          </a:p>
          <a:p>
            <a:pPr marL="0" indent="0">
              <a:buNone/>
            </a:pPr>
            <a:endParaRPr lang="en-US" sz="5800" dirty="0">
              <a:latin typeface="Bentham" panose="02000503000000000000" pitchFamily="2" charset="0"/>
            </a:endParaRPr>
          </a:p>
          <a:p>
            <a:pPr lvl="1"/>
            <a:r>
              <a:rPr lang="en-US" sz="5400" dirty="0">
                <a:latin typeface="Bentham" panose="02000503000000000000" pitchFamily="2" charset="0"/>
              </a:rPr>
              <a:t>Violent offense or sex offense under RCW 9.94A.030</a:t>
            </a:r>
          </a:p>
          <a:p>
            <a:pPr lvl="1"/>
            <a:r>
              <a:rPr lang="en-US" sz="5400" dirty="0">
                <a:latin typeface="Bentham" panose="02000503000000000000" pitchFamily="2" charset="0"/>
              </a:rPr>
              <a:t>Escape under 9A.76</a:t>
            </a:r>
          </a:p>
          <a:p>
            <a:pPr marL="0" indent="0">
              <a:buNone/>
            </a:pPr>
            <a:endParaRPr lang="en-US" sz="5800" dirty="0">
              <a:latin typeface="Bentham" panose="02000503000000000000" pitchFamily="2" charset="0"/>
            </a:endParaRPr>
          </a:p>
          <a:p>
            <a:pPr marL="0" indent="0">
              <a:buNone/>
            </a:pPr>
            <a:r>
              <a:rPr lang="en-US" sz="5800" dirty="0">
                <a:latin typeface="Bentham" panose="02000503000000000000" pitchFamily="2" charset="0"/>
              </a:rPr>
              <a:t>Require </a:t>
            </a:r>
            <a:r>
              <a:rPr lang="en-US" sz="5800" b="1" u="sng" dirty="0">
                <a:latin typeface="Bentham" panose="02000503000000000000" pitchFamily="2" charset="0"/>
              </a:rPr>
              <a:t>reasonable suspicion </a:t>
            </a:r>
          </a:p>
          <a:p>
            <a:pPr marL="0" indent="0">
              <a:buNone/>
            </a:pPr>
            <a:endParaRPr lang="en-US" sz="5800" b="1" u="sng" dirty="0">
              <a:latin typeface="Bentham" panose="02000503000000000000" pitchFamily="2" charset="0"/>
            </a:endParaRPr>
          </a:p>
          <a:p>
            <a:pPr lvl="1"/>
            <a:r>
              <a:rPr lang="en-US" sz="5800" dirty="0">
                <a:latin typeface="Bentham" panose="02000503000000000000" pitchFamily="2" charset="0"/>
              </a:rPr>
              <a:t>Driving Under the Influence</a:t>
            </a:r>
          </a:p>
          <a:p>
            <a:pPr marL="0" indent="0">
              <a:buNone/>
            </a:pPr>
            <a:endParaRPr lang="en-US" sz="5800" dirty="0">
              <a:latin typeface="Bentham" panose="02000503000000000000" pitchFamily="2" charset="0"/>
            </a:endParaRPr>
          </a:p>
          <a:p>
            <a:pPr marL="457200" lvl="1" indent="0">
              <a:buNone/>
            </a:pPr>
            <a:endParaRPr lang="en-US" dirty="0">
              <a:latin typeface="Bentham" panose="02000503000000000000" pitchFamily="2" charset="0"/>
            </a:endParaRPr>
          </a:p>
        </p:txBody>
      </p:sp>
      <p:sp>
        <p:nvSpPr>
          <p:cNvPr id="2" name="Content Placeholder 1">
            <a:extLst>
              <a:ext uri="{FF2B5EF4-FFF2-40B4-BE49-F238E27FC236}">
                <a16:creationId xmlns:a16="http://schemas.microsoft.com/office/drawing/2014/main" id="{48378E8F-9CD2-4694-B47C-7835AF5BD69F}"/>
              </a:ext>
            </a:extLst>
          </p:cNvPr>
          <p:cNvSpPr>
            <a:spLocks noGrp="1"/>
          </p:cNvSpPr>
          <p:nvPr>
            <p:ph sz="half" idx="2"/>
          </p:nvPr>
        </p:nvSpPr>
        <p:spPr>
          <a:xfrm>
            <a:off x="6535271" y="1835411"/>
            <a:ext cx="5181600" cy="4351338"/>
          </a:xfrm>
        </p:spPr>
        <p:txBody>
          <a:bodyPr>
            <a:noAutofit/>
          </a:bodyPr>
          <a:lstStyle/>
          <a:p>
            <a:pPr marL="0" indent="0">
              <a:buNone/>
            </a:pPr>
            <a:r>
              <a:rPr lang="en-US" b="1" u="sng" dirty="0">
                <a:latin typeface="Bentham" panose="02000503000000000000" pitchFamily="2" charset="0"/>
                <a:cs typeface="Times New Roman" panose="02020603050405020304" pitchFamily="18" charset="0"/>
              </a:rPr>
              <a:t>Additional Requirements</a:t>
            </a:r>
          </a:p>
          <a:p>
            <a:pPr marL="0" indent="0">
              <a:buNone/>
            </a:pPr>
            <a:endParaRPr lang="en-US" sz="300" b="1" i="1" u="sng" dirty="0">
              <a:latin typeface="Bentham" panose="02000503000000000000" pitchFamily="2" charset="0"/>
              <a:cs typeface="Times New Roman" panose="02020603050405020304" pitchFamily="18" charset="0"/>
            </a:endParaRPr>
          </a:p>
          <a:p>
            <a:pPr lvl="1"/>
            <a:r>
              <a:rPr lang="en-US" dirty="0">
                <a:latin typeface="Bentham" panose="02000503000000000000" pitchFamily="2" charset="0"/>
                <a:cs typeface="Times New Roman" panose="02020603050405020304" pitchFamily="18" charset="0"/>
              </a:rPr>
              <a:t>The pursuit is necessary for the purpose of identifying or apprehending the person.</a:t>
            </a:r>
          </a:p>
          <a:p>
            <a:pPr marL="457200" lvl="1" indent="0">
              <a:buNone/>
            </a:pPr>
            <a:endParaRPr lang="en-US" sz="600" dirty="0">
              <a:latin typeface="Bentham" panose="02000503000000000000" pitchFamily="2" charset="0"/>
              <a:cs typeface="Times New Roman" panose="02020603050405020304" pitchFamily="18" charset="0"/>
            </a:endParaRPr>
          </a:p>
          <a:p>
            <a:pPr lvl="1"/>
            <a:r>
              <a:rPr lang="en-US" dirty="0">
                <a:latin typeface="Bentham" panose="02000503000000000000" pitchFamily="2" charset="0"/>
                <a:cs typeface="Times New Roman" panose="02020603050405020304" pitchFamily="18" charset="0"/>
              </a:rPr>
              <a:t>The person poses an imminent threat to the safety of others and the safety risk of failing to apprehend or identify the person are considered to be greater than the safety risks of the [pursuit.]</a:t>
            </a:r>
          </a:p>
        </p:txBody>
      </p:sp>
    </p:spTree>
    <p:extLst>
      <p:ext uri="{BB962C8B-B14F-4D97-AF65-F5344CB8AC3E}">
        <p14:creationId xmlns:p14="http://schemas.microsoft.com/office/powerpoint/2010/main" val="347545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Additional Requirements</a:t>
            </a:r>
          </a:p>
          <a:p>
            <a:pPr marL="0" indent="0">
              <a:buNone/>
            </a:pPr>
            <a:endParaRPr lang="en-US" sz="200" dirty="0">
              <a:latin typeface="Bentham" panose="02000503000000000000" pitchFamily="2" charset="0"/>
              <a:cs typeface="Times New Roman" panose="02020603050405020304" pitchFamily="18" charset="0"/>
            </a:endParaRPr>
          </a:p>
          <a:p>
            <a:pPr marL="0" indent="0">
              <a:buNone/>
            </a:pPr>
            <a:r>
              <a:rPr lang="en-US" sz="3200" dirty="0">
                <a:latin typeface="Bentham" panose="02000503000000000000" pitchFamily="2" charset="0"/>
                <a:cs typeface="Times New Roman" panose="02020603050405020304" pitchFamily="18" charset="0"/>
              </a:rPr>
              <a:t>Supervisory Control</a:t>
            </a:r>
          </a:p>
          <a:p>
            <a:pPr lvl="1"/>
            <a:r>
              <a:rPr lang="en-US" dirty="0">
                <a:latin typeface="Bentham" panose="02000503000000000000" pitchFamily="2" charset="0"/>
                <a:cs typeface="Times New Roman" panose="02020603050405020304" pitchFamily="18" charset="0"/>
              </a:rPr>
              <a:t>Officers </a:t>
            </a:r>
            <a:r>
              <a:rPr lang="en-US" b="1" u="sng" dirty="0">
                <a:latin typeface="Bentham" panose="02000503000000000000" pitchFamily="2" charset="0"/>
                <a:cs typeface="Times New Roman" panose="02020603050405020304" pitchFamily="18" charset="0"/>
              </a:rPr>
              <a:t>shall</a:t>
            </a:r>
            <a:r>
              <a:rPr lang="en-US" dirty="0">
                <a:latin typeface="Bentham" panose="02000503000000000000" pitchFamily="2" charset="0"/>
                <a:cs typeface="Times New Roman" panose="02020603050405020304" pitchFamily="18" charset="0"/>
              </a:rPr>
              <a:t> receive supervisory authorization.</a:t>
            </a:r>
          </a:p>
          <a:p>
            <a:pPr marL="457200" lvl="1" indent="0">
              <a:buNone/>
            </a:pPr>
            <a:endParaRPr lang="en-US" dirty="0">
              <a:latin typeface="Bentham" panose="02000503000000000000" pitchFamily="2" charset="0"/>
              <a:cs typeface="Times New Roman" panose="02020603050405020304" pitchFamily="18" charset="0"/>
            </a:endParaRPr>
          </a:p>
          <a:p>
            <a:pPr lvl="1"/>
            <a:r>
              <a:rPr lang="en-US" dirty="0">
                <a:latin typeface="Bentham" panose="02000503000000000000" pitchFamily="2" charset="0"/>
                <a:cs typeface="Times New Roman" panose="02020603050405020304" pitchFamily="18" charset="0"/>
              </a:rPr>
              <a:t>Pursuit </a:t>
            </a:r>
            <a:r>
              <a:rPr lang="en-US" b="1" u="sng" dirty="0">
                <a:latin typeface="Bentham" panose="02000503000000000000" pitchFamily="2" charset="0"/>
                <a:cs typeface="Times New Roman" panose="02020603050405020304" pitchFamily="18" charset="0"/>
              </a:rPr>
              <a:t>shall</a:t>
            </a:r>
            <a:r>
              <a:rPr lang="en-US" dirty="0">
                <a:latin typeface="Bentham" panose="02000503000000000000" pitchFamily="2" charset="0"/>
                <a:cs typeface="Times New Roman" panose="02020603050405020304" pitchFamily="18" charset="0"/>
              </a:rPr>
              <a:t> have supervisory control.</a:t>
            </a:r>
          </a:p>
          <a:p>
            <a:pPr lvl="2"/>
            <a:r>
              <a:rPr lang="en-US" dirty="0">
                <a:latin typeface="Bentham" panose="02000503000000000000" pitchFamily="2" charset="0"/>
                <a:cs typeface="Times New Roman" panose="02020603050405020304" pitchFamily="18" charset="0"/>
              </a:rPr>
              <a:t>Without an on-duty supervisor, an on-call supervisor must be contacted and consulted.</a:t>
            </a:r>
          </a:p>
          <a:p>
            <a:pPr marL="914400" lvl="2" indent="0">
              <a:buNone/>
            </a:pPr>
            <a:endParaRPr lang="en-US" dirty="0">
              <a:latin typeface="Bentham" panose="02000503000000000000" pitchFamily="2" charset="0"/>
              <a:cs typeface="Times New Roman" panose="02020603050405020304" pitchFamily="18" charset="0"/>
            </a:endParaRPr>
          </a:p>
          <a:p>
            <a:pPr lvl="1"/>
            <a:r>
              <a:rPr lang="en-US" dirty="0">
                <a:latin typeface="Bentham" panose="02000503000000000000" pitchFamily="2" charset="0"/>
                <a:cs typeface="Times New Roman" panose="02020603050405020304" pitchFamily="18" charset="0"/>
              </a:rPr>
              <a:t>Out-of-jurisdiction pursuits relinquish supervisory control to that jurisdiction.</a:t>
            </a:r>
          </a:p>
        </p:txBody>
      </p:sp>
    </p:spTree>
    <p:extLst>
      <p:ext uri="{BB962C8B-B14F-4D97-AF65-F5344CB8AC3E}">
        <p14:creationId xmlns:p14="http://schemas.microsoft.com/office/powerpoint/2010/main" val="1499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What does this mean for our community?</a:t>
            </a:r>
          </a:p>
          <a:p>
            <a:pPr marL="0" indent="0">
              <a:buNone/>
            </a:pPr>
            <a:endParaRPr lang="en-US" sz="3200" b="1" i="1" u="sng" dirty="0">
              <a:latin typeface="Bentham" panose="02000503000000000000" pitchFamily="2" charset="0"/>
              <a:cs typeface="Times New Roman" panose="02020603050405020304" pitchFamily="18" charset="0"/>
            </a:endParaRPr>
          </a:p>
          <a:p>
            <a:pPr lvl="1"/>
            <a:r>
              <a:rPr lang="en-US" sz="3200" dirty="0">
                <a:latin typeface="Bentham" panose="02000503000000000000" pitchFamily="2" charset="0"/>
                <a:cs typeface="Times New Roman" panose="02020603050405020304" pitchFamily="18" charset="0"/>
              </a:rPr>
              <a:t>Suspects may flee criminal acts without concern of arrest at the time. (i.e. thefts, assaults, property crimes)</a:t>
            </a:r>
          </a:p>
          <a:p>
            <a:pPr marL="457200" lvl="1" indent="0">
              <a:buNone/>
            </a:pPr>
            <a:endParaRPr lang="en-US" sz="3200" dirty="0">
              <a:latin typeface="Bentham" panose="02000503000000000000" pitchFamily="2" charset="0"/>
              <a:cs typeface="Times New Roman" panose="02020603050405020304" pitchFamily="18" charset="0"/>
            </a:endParaRPr>
          </a:p>
          <a:p>
            <a:pPr lvl="1"/>
            <a:r>
              <a:rPr lang="en-US" sz="3200" dirty="0">
                <a:latin typeface="Bentham" panose="02000503000000000000" pitchFamily="2" charset="0"/>
                <a:cs typeface="Times New Roman" panose="02020603050405020304" pitchFamily="18" charset="0"/>
              </a:rPr>
              <a:t>Traffic enforcement may only influence those who are already willing to stop for police.</a:t>
            </a:r>
          </a:p>
        </p:txBody>
      </p:sp>
    </p:spTree>
    <p:extLst>
      <p:ext uri="{BB962C8B-B14F-4D97-AF65-F5344CB8AC3E}">
        <p14:creationId xmlns:p14="http://schemas.microsoft.com/office/powerpoint/2010/main" val="5991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0611971"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solidFill>
                <a:srgbClr val="FF0000"/>
              </a:solidFill>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endParaRPr lang="en-US" sz="3200" dirty="0">
              <a:latin typeface="Bentham" panose="02000503000000000000" pitchFamily="2" charset="0"/>
              <a:cs typeface="Times New Roman" panose="02020603050405020304" pitchFamily="18" charset="0"/>
            </a:endParaRPr>
          </a:p>
          <a:p>
            <a:endParaRPr lang="en-US" sz="3200" dirty="0">
              <a:latin typeface="Bentham" panose="02000503000000000000" pitchFamily="2" charset="0"/>
              <a:cs typeface="Times New Roman" panose="02020603050405020304" pitchFamily="18" charset="0"/>
            </a:endParaRPr>
          </a:p>
          <a:p>
            <a:r>
              <a:rPr lang="en-US" sz="3200" dirty="0">
                <a:latin typeface="Bentham" panose="02000503000000000000" pitchFamily="2" charset="0"/>
                <a:cs typeface="Times New Roman" panose="02020603050405020304" pitchFamily="18" charset="0"/>
              </a:rPr>
              <a:t>Changes when force may be used</a:t>
            </a:r>
          </a:p>
          <a:p>
            <a:r>
              <a:rPr lang="en-US" sz="3200" dirty="0">
                <a:latin typeface="Bentham" panose="02000503000000000000" pitchFamily="2" charset="0"/>
                <a:cs typeface="Times New Roman" panose="02020603050405020304" pitchFamily="18" charset="0"/>
              </a:rPr>
              <a:t>Changes how force can be used</a:t>
            </a:r>
          </a:p>
          <a:p>
            <a:r>
              <a:rPr lang="en-US" sz="3200" dirty="0">
                <a:latin typeface="Bentham" panose="02000503000000000000" pitchFamily="2" charset="0"/>
                <a:cs typeface="Times New Roman" panose="02020603050405020304" pitchFamily="18" charset="0"/>
              </a:rPr>
              <a:t>Changes definitions</a:t>
            </a:r>
          </a:p>
          <a:p>
            <a:pPr marL="0" indent="0">
              <a:buNone/>
            </a:pPr>
            <a:endParaRPr lang="en-US" sz="3200" dirty="0">
              <a:latin typeface="Bentham" panose="02000503000000000000" pitchFamily="2" charset="0"/>
              <a:cs typeface="Times New Roman" panose="02020603050405020304" pitchFamily="18" charset="0"/>
            </a:endParaRPr>
          </a:p>
        </p:txBody>
      </p:sp>
    </p:spTree>
    <p:extLst>
      <p:ext uri="{BB962C8B-B14F-4D97-AF65-F5344CB8AC3E}">
        <p14:creationId xmlns:p14="http://schemas.microsoft.com/office/powerpoint/2010/main" val="315714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365125"/>
            <a:ext cx="10854018"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fontScale="92500" lnSpcReduction="10000"/>
          </a:bodyPr>
          <a:lstStyle/>
          <a:p>
            <a:pPr marL="0" indent="0">
              <a:buNone/>
            </a:pPr>
            <a:r>
              <a:rPr lang="en-US" sz="3200" b="1" i="1" u="sng" dirty="0">
                <a:latin typeface="Bentham" panose="02000503000000000000" pitchFamily="2" charset="0"/>
                <a:cs typeface="Times New Roman" panose="02020603050405020304" pitchFamily="18" charset="0"/>
              </a:rPr>
              <a:t>When force can be used:</a:t>
            </a:r>
          </a:p>
          <a:p>
            <a:pPr marL="0" indent="0">
              <a:buNone/>
            </a:pPr>
            <a:endParaRPr lang="en-US" sz="32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When necessary, protect against criminal conduct where there is </a:t>
            </a:r>
            <a:r>
              <a:rPr lang="en-US" sz="2800" b="1" u="sng" dirty="0">
                <a:latin typeface="Bentham" panose="02000503000000000000" pitchFamily="2" charset="0"/>
                <a:cs typeface="Times New Roman" panose="02020603050405020304" pitchFamily="18" charset="0"/>
              </a:rPr>
              <a:t>probable cause</a:t>
            </a:r>
            <a:r>
              <a:rPr lang="en-US" sz="2800" dirty="0">
                <a:latin typeface="Bentham" panose="02000503000000000000" pitchFamily="2" charset="0"/>
                <a:cs typeface="Times New Roman" panose="02020603050405020304" pitchFamily="18" charset="0"/>
              </a:rPr>
              <a:t> to make an arrest. Reports must be extensive in details justifying all other means were exhausted prior to the use of force.</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Prevent an escape as defined in RCW 9A.76.</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Protect against an imminent threat of bodily injury to the peace officer, another person, or the person against whom force is being used. See above reporting requirement.</a:t>
            </a:r>
          </a:p>
          <a:p>
            <a:pPr marL="0" indent="0">
              <a:buNone/>
            </a:pPr>
            <a:endParaRPr lang="en-US" sz="3200" dirty="0">
              <a:latin typeface="Bentham" panose="02000503000000000000" pitchFamily="2" charset="0"/>
              <a:cs typeface="Times New Roman" panose="02020603050405020304" pitchFamily="18" charset="0"/>
            </a:endParaRPr>
          </a:p>
        </p:txBody>
      </p:sp>
    </p:spTree>
    <p:extLst>
      <p:ext uri="{BB962C8B-B14F-4D97-AF65-F5344CB8AC3E}">
        <p14:creationId xmlns:p14="http://schemas.microsoft.com/office/powerpoint/2010/main" val="3187987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500050"/>
            <a:ext cx="10515600" cy="4351338"/>
          </a:xfrm>
        </p:spPr>
        <p:txBody>
          <a:bodyPr>
            <a:normAutofit fontScale="40000" lnSpcReduction="20000"/>
          </a:bodyPr>
          <a:lstStyle/>
          <a:p>
            <a:pPr marL="0" indent="0">
              <a:buNone/>
            </a:pPr>
            <a:endParaRPr lang="en-US" sz="3200" b="1" u="sng" dirty="0">
              <a:latin typeface="Times New Roman" panose="02020603050405020304" pitchFamily="18" charset="0"/>
              <a:cs typeface="Times New Roman" panose="02020603050405020304" pitchFamily="18" charset="0"/>
            </a:endParaRPr>
          </a:p>
          <a:p>
            <a:pPr marL="0" indent="0">
              <a:buNone/>
            </a:pPr>
            <a:r>
              <a:rPr lang="en-US" sz="6000" b="1" i="1" u="sng" dirty="0">
                <a:latin typeface="Bentham" panose="02000503000000000000" pitchFamily="2" charset="0"/>
                <a:cs typeface="Times New Roman" panose="02020603050405020304" pitchFamily="18" charset="0"/>
              </a:rPr>
              <a:t>Bottom Line:  </a:t>
            </a:r>
            <a:r>
              <a:rPr lang="en-US" sz="6000" dirty="0">
                <a:latin typeface="Bentham" panose="02000503000000000000" pitchFamily="2" charset="0"/>
                <a:cs typeface="Times New Roman" panose="02020603050405020304" pitchFamily="18" charset="0"/>
              </a:rPr>
              <a:t>Officers shall exhaust all reasonable alternatives to force before using in an arrest or to prevent imminent bodily injury.</a:t>
            </a:r>
          </a:p>
          <a:p>
            <a:pPr marL="0" indent="0">
              <a:buNone/>
            </a:pPr>
            <a:endParaRPr lang="en-US" sz="3200" dirty="0">
              <a:latin typeface="Bentham" panose="02000503000000000000" pitchFamily="2" charset="0"/>
              <a:cs typeface="Times New Roman" panose="02020603050405020304" pitchFamily="18" charset="0"/>
            </a:endParaRPr>
          </a:p>
          <a:p>
            <a:pPr lvl="2"/>
            <a:r>
              <a:rPr lang="en-US" sz="4400" dirty="0">
                <a:latin typeface="Bentham" panose="02000503000000000000" pitchFamily="2" charset="0"/>
                <a:cs typeface="Times New Roman" panose="02020603050405020304" pitchFamily="18" charset="0"/>
              </a:rPr>
              <a:t>WAIT</a:t>
            </a:r>
          </a:p>
          <a:p>
            <a:pPr lvl="2"/>
            <a:r>
              <a:rPr lang="en-US" sz="4400" dirty="0">
                <a:latin typeface="Bentham" panose="02000503000000000000" pitchFamily="2" charset="0"/>
                <a:cs typeface="Times New Roman" panose="02020603050405020304" pitchFamily="18" charset="0"/>
              </a:rPr>
              <a:t>Bring backup</a:t>
            </a:r>
          </a:p>
          <a:p>
            <a:pPr lvl="2"/>
            <a:r>
              <a:rPr lang="en-US" sz="4400" dirty="0">
                <a:latin typeface="Bentham" panose="02000503000000000000" pitchFamily="2" charset="0"/>
                <a:cs typeface="Times New Roman" panose="02020603050405020304" pitchFamily="18" charset="0"/>
              </a:rPr>
              <a:t>De-escalate &amp; document</a:t>
            </a:r>
          </a:p>
          <a:p>
            <a:pPr marL="0" indent="0">
              <a:buNone/>
            </a:pPr>
            <a:endParaRPr lang="en-US" sz="3200" dirty="0">
              <a:latin typeface="Bentham" panose="02000503000000000000" pitchFamily="2" charset="0"/>
              <a:cs typeface="Times New Roman" panose="02020603050405020304" pitchFamily="18" charset="0"/>
            </a:endParaRPr>
          </a:p>
          <a:p>
            <a:pPr marL="0" indent="0">
              <a:buNone/>
            </a:pPr>
            <a:r>
              <a:rPr lang="en-US" sz="5100" dirty="0">
                <a:latin typeface="Bentham" panose="02000503000000000000" pitchFamily="2" charset="0"/>
                <a:cs typeface="Times New Roman" panose="02020603050405020304" pitchFamily="18" charset="0"/>
              </a:rPr>
              <a:t>Officers may need to disengage and allow the person to get away rather than use force to detain/arrest</a:t>
            </a:r>
            <a:r>
              <a:rPr lang="en-US" sz="3200" dirty="0">
                <a:latin typeface="Bentham" panose="02000503000000000000" pitchFamily="2" charset="0"/>
                <a:cs typeface="Times New Roman" panose="02020603050405020304" pitchFamily="18" charset="0"/>
              </a:rPr>
              <a:t>.</a:t>
            </a:r>
          </a:p>
          <a:p>
            <a:pPr marL="0" indent="0" algn="ctr">
              <a:buNone/>
            </a:pPr>
            <a:endParaRPr lang="en-US" sz="6000" dirty="0">
              <a:latin typeface="Bentham" panose="02000503000000000000" pitchFamily="2" charset="0"/>
              <a:cs typeface="Times New Roman" panose="02020603050405020304" pitchFamily="18" charset="0"/>
            </a:endParaRPr>
          </a:p>
          <a:p>
            <a:pPr marL="0" indent="0" algn="ctr">
              <a:buNone/>
            </a:pPr>
            <a:r>
              <a:rPr lang="en-US" sz="6000" b="1" i="1" u="sng" dirty="0">
                <a:latin typeface="Bentham" panose="02000503000000000000" pitchFamily="2" charset="0"/>
                <a:cs typeface="Times New Roman" panose="02020603050405020304" pitchFamily="18" charset="0"/>
              </a:rPr>
              <a:t>Examples: </a:t>
            </a:r>
            <a:r>
              <a:rPr lang="en-US" sz="6000" dirty="0">
                <a:latin typeface="Bentham" panose="02000503000000000000" pitchFamily="2" charset="0"/>
                <a:cs typeface="Times New Roman" panose="02020603050405020304" pitchFamily="18" charset="0"/>
              </a:rPr>
              <a:t> Shoplifting, Trespass, other nonviolent misdemeanor or felony crimes.</a:t>
            </a:r>
          </a:p>
          <a:p>
            <a:pPr marL="0" indent="0">
              <a:buNone/>
            </a:pPr>
            <a:endParaRPr lang="en-US" sz="3200" dirty="0"/>
          </a:p>
          <a:p>
            <a:pPr marL="0" indent="0" algn="ctr">
              <a:buNone/>
            </a:pPr>
            <a:r>
              <a:rPr lang="en-US" sz="10000" dirty="0">
                <a:latin typeface="Bentham" panose="02000503000000000000" pitchFamily="2" charset="0"/>
              </a:rPr>
              <a:t>Can  ≠ Should</a:t>
            </a:r>
          </a:p>
        </p:txBody>
      </p:sp>
      <p:sp>
        <p:nvSpPr>
          <p:cNvPr id="2" name="Rectangle 1">
            <a:extLst>
              <a:ext uri="{FF2B5EF4-FFF2-40B4-BE49-F238E27FC236}">
                <a16:creationId xmlns:a16="http://schemas.microsoft.com/office/drawing/2014/main" id="{9061B7DD-4AA7-4F22-9CBE-75F0E114B160}"/>
              </a:ext>
            </a:extLst>
          </p:cNvPr>
          <p:cNvSpPr/>
          <p:nvPr/>
        </p:nvSpPr>
        <p:spPr>
          <a:xfrm>
            <a:off x="6756158" y="2489695"/>
            <a:ext cx="1139465" cy="1100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Time</a:t>
            </a:r>
          </a:p>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Space</a:t>
            </a:r>
          </a:p>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Cover</a:t>
            </a:r>
          </a:p>
        </p:txBody>
      </p:sp>
    </p:spTree>
    <p:extLst>
      <p:ext uri="{BB962C8B-B14F-4D97-AF65-F5344CB8AC3E}">
        <p14:creationId xmlns:p14="http://schemas.microsoft.com/office/powerpoint/2010/main" val="3987405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7FD-2318-4F03-ACEA-B9CD86EF7EC3}"/>
              </a:ext>
            </a:extLst>
          </p:cNvPr>
          <p:cNvSpPr>
            <a:spLocks noGrp="1"/>
          </p:cNvSpPr>
          <p:nvPr>
            <p:ph type="title"/>
          </p:nvPr>
        </p:nvSpPr>
        <p:spPr/>
        <p:txBody>
          <a:bodyPr/>
          <a:lstStyle/>
          <a:p>
            <a:r>
              <a:rPr lang="en-US" dirty="0">
                <a:latin typeface="Bentham" panose="02000503000000000000" pitchFamily="2" charset="0"/>
              </a:rPr>
              <a:t>Terry Stops</a:t>
            </a:r>
          </a:p>
        </p:txBody>
      </p:sp>
      <p:sp>
        <p:nvSpPr>
          <p:cNvPr id="3" name="Content Placeholder 2">
            <a:extLst>
              <a:ext uri="{FF2B5EF4-FFF2-40B4-BE49-F238E27FC236}">
                <a16:creationId xmlns:a16="http://schemas.microsoft.com/office/drawing/2014/main" id="{BB30AA7C-F016-44DF-A5C1-8E9C98E1BBA4}"/>
              </a:ext>
            </a:extLst>
          </p:cNvPr>
          <p:cNvSpPr>
            <a:spLocks noGrp="1"/>
          </p:cNvSpPr>
          <p:nvPr>
            <p:ph idx="1"/>
          </p:nvPr>
        </p:nvSpPr>
        <p:spPr>
          <a:xfrm>
            <a:off x="838200" y="1825625"/>
            <a:ext cx="10515600" cy="4091081"/>
          </a:xfrm>
        </p:spPr>
        <p:txBody>
          <a:bodyPr/>
          <a:lstStyle/>
          <a:p>
            <a:pPr marL="0" indent="0" algn="ctr">
              <a:buNone/>
            </a:pPr>
            <a:r>
              <a:rPr lang="en-US" sz="4000" b="1" dirty="0">
                <a:solidFill>
                  <a:srgbClr val="FF0000"/>
                </a:solidFill>
                <a:effectLst>
                  <a:outerShdw blurRad="38100" dist="38100" dir="2700000" algn="tl">
                    <a:srgbClr val="000000">
                      <a:alpha val="43137"/>
                    </a:srgbClr>
                  </a:outerShdw>
                </a:effectLst>
                <a:latin typeface="Bentham" panose="02000503000000000000" pitchFamily="2" charset="0"/>
              </a:rPr>
              <a:t>Terry Stops = Terry Requests</a:t>
            </a:r>
          </a:p>
          <a:p>
            <a:pPr marL="0" indent="0">
              <a:buNone/>
            </a:pPr>
            <a:endParaRPr lang="en-US" dirty="0">
              <a:latin typeface="Bentham" panose="02000503000000000000" pitchFamily="2" charset="0"/>
            </a:endParaRPr>
          </a:p>
          <a:p>
            <a:pPr marL="0" indent="0">
              <a:buNone/>
            </a:pPr>
            <a:r>
              <a:rPr lang="en-US" sz="2800" dirty="0">
                <a:latin typeface="Bentham" panose="02000503000000000000" pitchFamily="2" charset="0"/>
              </a:rPr>
              <a:t>Legal authority to detain </a:t>
            </a:r>
            <a:r>
              <a:rPr lang="en-US" sz="2800" b="1" u="sng" dirty="0">
                <a:latin typeface="Bentham" panose="02000503000000000000" pitchFamily="2" charset="0"/>
              </a:rPr>
              <a:t>does not </a:t>
            </a:r>
            <a:r>
              <a:rPr lang="en-US" sz="2800" dirty="0">
                <a:latin typeface="Bentham" panose="02000503000000000000" pitchFamily="2" charset="0"/>
              </a:rPr>
              <a:t>equal legal authority to use force.</a:t>
            </a:r>
          </a:p>
          <a:p>
            <a:pPr marL="0" indent="0">
              <a:buNone/>
            </a:pPr>
            <a:endParaRPr lang="en-US" dirty="0">
              <a:latin typeface="Bentham" panose="02000503000000000000" pitchFamily="2" charset="0"/>
            </a:endParaRPr>
          </a:p>
          <a:p>
            <a:pPr marL="0" indent="0">
              <a:buNone/>
            </a:pPr>
            <a:r>
              <a:rPr lang="en-US" sz="2800" dirty="0">
                <a:latin typeface="Bentham" panose="02000503000000000000" pitchFamily="2" charset="0"/>
              </a:rPr>
              <a:t>Flight alone does not create Obstructing a Police Officer.</a:t>
            </a:r>
          </a:p>
        </p:txBody>
      </p:sp>
      <p:grpSp>
        <p:nvGrpSpPr>
          <p:cNvPr id="4" name="Group 3">
            <a:extLst>
              <a:ext uri="{FF2B5EF4-FFF2-40B4-BE49-F238E27FC236}">
                <a16:creationId xmlns:a16="http://schemas.microsoft.com/office/drawing/2014/main" id="{C22B2B8F-483F-416B-AA25-C8172E391846}"/>
              </a:ext>
            </a:extLst>
          </p:cNvPr>
          <p:cNvGrpSpPr/>
          <p:nvPr/>
        </p:nvGrpSpPr>
        <p:grpSpPr>
          <a:xfrm>
            <a:off x="7325891" y="5735637"/>
            <a:ext cx="4743448" cy="1000125"/>
            <a:chOff x="0" y="0"/>
            <a:chExt cx="4614545" cy="992505"/>
          </a:xfrm>
        </p:grpSpPr>
        <p:pic>
          <p:nvPicPr>
            <p:cNvPr id="5" name="Picture 4" descr="Logo&#10;&#10;Description automatically generated">
              <a:extLst>
                <a:ext uri="{FF2B5EF4-FFF2-40B4-BE49-F238E27FC236}">
                  <a16:creationId xmlns:a16="http://schemas.microsoft.com/office/drawing/2014/main" id="{06879C25-FFB5-4EAE-8F42-AE7C8F87BB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6" name="Group 5">
              <a:extLst>
                <a:ext uri="{FF2B5EF4-FFF2-40B4-BE49-F238E27FC236}">
                  <a16:creationId xmlns:a16="http://schemas.microsoft.com/office/drawing/2014/main" id="{48428940-2249-4C98-904B-CB17E52BCF6E}"/>
                </a:ext>
              </a:extLst>
            </p:cNvPr>
            <p:cNvGrpSpPr/>
            <p:nvPr/>
          </p:nvGrpSpPr>
          <p:grpSpPr>
            <a:xfrm>
              <a:off x="1019175" y="76200"/>
              <a:ext cx="3595370" cy="866775"/>
              <a:chOff x="0" y="0"/>
              <a:chExt cx="3595370" cy="866775"/>
            </a:xfrm>
          </p:grpSpPr>
          <p:sp>
            <p:nvSpPr>
              <p:cNvPr id="7" name="Text Box 2">
                <a:extLst>
                  <a:ext uri="{FF2B5EF4-FFF2-40B4-BE49-F238E27FC236}">
                    <a16:creationId xmlns:a16="http://schemas.microsoft.com/office/drawing/2014/main" id="{D1B0D361-573D-4FE3-BC25-D15C2558E548}"/>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2BDB2168-EECF-4F20-BCDD-3C3FF1D20F8A}"/>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9" name="Text Box 4">
                <a:extLst>
                  <a:ext uri="{FF2B5EF4-FFF2-40B4-BE49-F238E27FC236}">
                    <a16:creationId xmlns:a16="http://schemas.microsoft.com/office/drawing/2014/main" id="{A6B489C8-5A8D-4007-B492-BB8EAF67C882}"/>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1324810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TotalTime>
  <Words>1363</Words>
  <Application>Microsoft Office PowerPoint</Application>
  <PresentationFormat>Widescreen</PresentationFormat>
  <Paragraphs>228</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Aharoni</vt:lpstr>
      <vt:lpstr>Arial</vt:lpstr>
      <vt:lpstr>Baskerville Old Face</vt:lpstr>
      <vt:lpstr>Bentham</vt:lpstr>
      <vt:lpstr>Calibri</vt:lpstr>
      <vt:lpstr>Calibri Light</vt:lpstr>
      <vt:lpstr>Rockwell</vt:lpstr>
      <vt:lpstr>Segoe UI Emoji</vt:lpstr>
      <vt:lpstr>Times New Roman</vt:lpstr>
      <vt:lpstr>Office Theme</vt:lpstr>
      <vt:lpstr>-2021- Washington  Legislative Updates</vt:lpstr>
      <vt:lpstr>House Bill 1054 – Tactics [July 25th, 2021]</vt:lpstr>
      <vt:lpstr>Vehicle Pursuits (HB 1054) [July 25th, 2021]</vt:lpstr>
      <vt:lpstr>Vehicle Pursuits (HB 1054) [July 25th, 2021]</vt:lpstr>
      <vt:lpstr>Vehicle Pursuits (HB 1054) [July 25th, 2021]</vt:lpstr>
      <vt:lpstr>House Bill 1310 – Use of Force [July 25th, 2021]</vt:lpstr>
      <vt:lpstr>House Bill 1310 – Use of Force [July 25th, 2021]</vt:lpstr>
      <vt:lpstr>House Bill 1310 – Use of Force [July 25th, 2021]</vt:lpstr>
      <vt:lpstr>Terry Stops</vt:lpstr>
      <vt:lpstr>Welfare Checks</vt:lpstr>
      <vt:lpstr>Behavioral Health</vt:lpstr>
      <vt:lpstr>Runaways &amp; Status Offenders</vt:lpstr>
      <vt:lpstr>Senate Bill 5051 – Decertification               [July 25th, 2021]</vt:lpstr>
      <vt:lpstr>Senate Bill 5066 – Duty to Intervene               [July 25th, 2021]</vt:lpstr>
      <vt:lpstr>House Bill 1267 –  Office of Independent Investigation          [July 25th, 2021]</vt:lpstr>
      <vt:lpstr>House Bill 1089 – Audits of Investigations               [July 25th, 2021]</vt:lpstr>
      <vt:lpstr>House Bill 1088 – Potential Impeachment Disclosures               [July 25th, 2021]</vt:lpstr>
      <vt:lpstr>Senate Bill 5476 – State v. Blake [immediately]</vt:lpstr>
      <vt:lpstr>House Bill 1223 -  Uniform Electronic Recordation  of  Custodial Interrogations [January 1st, 2022]</vt:lpstr>
      <vt:lpstr>House Bill 1223 -  Uniform Electronic Recordation  of  Custodial Interrogations [January 1st, 2022]</vt:lpstr>
      <vt:lpstr>House Bill 1140 -  Juvenile Access to Attorneys [January 1st, 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Washington  Legislative Updates</dc:title>
  <dc:creator>Matt Brown</dc:creator>
  <cp:lastModifiedBy>Matt Brown</cp:lastModifiedBy>
  <cp:revision>68</cp:revision>
  <dcterms:created xsi:type="dcterms:W3CDTF">2021-05-26T20:15:10Z</dcterms:created>
  <dcterms:modified xsi:type="dcterms:W3CDTF">2021-07-14T01:07:55Z</dcterms:modified>
</cp:coreProperties>
</file>