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3" r:id="rId5"/>
    <p:sldId id="264" r:id="rId6"/>
    <p:sldId id="265" r:id="rId7"/>
    <p:sldId id="266" r:id="rId8"/>
    <p:sldId id="277" r:id="rId9"/>
    <p:sldId id="267" r:id="rId10"/>
    <p:sldId id="270" r:id="rId11"/>
    <p:sldId id="271" r:id="rId12"/>
    <p:sldId id="275" r:id="rId13"/>
    <p:sldId id="280" r:id="rId14"/>
    <p:sldId id="281" r:id="rId15"/>
    <p:sldId id="282" r:id="rId16"/>
    <p:sldId id="283" r:id="rId17"/>
    <p:sldId id="284" r:id="rId18"/>
    <p:sldId id="285" r:id="rId19"/>
    <p:sldId id="286" r:id="rId20"/>
    <p:sldId id="272" r:id="rId21"/>
    <p:sldId id="276" r:id="rId22"/>
    <p:sldId id="278" r:id="rId23"/>
    <p:sldId id="273" r:id="rId24"/>
    <p:sldId id="279"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809C-8C0C-4810-99C4-BB735E3B3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55BD8E-FF76-4366-99E5-1E9C12680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69549-F587-4BB2-8549-C6D9BEB6332B}"/>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5" name="Footer Placeholder 4">
            <a:extLst>
              <a:ext uri="{FF2B5EF4-FFF2-40B4-BE49-F238E27FC236}">
                <a16:creationId xmlns:a16="http://schemas.microsoft.com/office/drawing/2014/main" id="{0EEFD89D-E7EB-4E73-91FE-3C3CCD323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89B10-9293-463F-A2AD-E22418EA3BBF}"/>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71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BDDE-1C67-4AA8-8BB5-CE2349A6F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28D9D-E121-454B-ADA4-33CA45073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165E-39A2-48E3-BB45-64607B7A077F}"/>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5" name="Footer Placeholder 4">
            <a:extLst>
              <a:ext uri="{FF2B5EF4-FFF2-40B4-BE49-F238E27FC236}">
                <a16:creationId xmlns:a16="http://schemas.microsoft.com/office/drawing/2014/main" id="{E324FDD5-AF74-40AB-84A1-C60AB1246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D833C-7C89-481C-A876-98AA07AC9AA1}"/>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73942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4A821-90DD-4D98-BEE7-E6B6D2889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FD32D0-7144-4F6F-A990-701D05FF3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A0948-AF13-4FB1-BA0E-6F76A4A79795}"/>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5" name="Footer Placeholder 4">
            <a:extLst>
              <a:ext uri="{FF2B5EF4-FFF2-40B4-BE49-F238E27FC236}">
                <a16:creationId xmlns:a16="http://schemas.microsoft.com/office/drawing/2014/main" id="{95F63923-2E4D-420F-8061-98FEC0614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3D2B5-6D07-419C-9728-4BCBC2E660B7}"/>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314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68CE-D82F-4A5D-A02A-398058CDA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F3F0D6-ECBD-4610-AE63-2BB80F3A5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AEC05-73E5-49AF-98BB-D30D5151459F}"/>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5" name="Footer Placeholder 4">
            <a:extLst>
              <a:ext uri="{FF2B5EF4-FFF2-40B4-BE49-F238E27FC236}">
                <a16:creationId xmlns:a16="http://schemas.microsoft.com/office/drawing/2014/main" id="{3C73DFEE-8BBE-4F3F-B174-95F88C829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CF9C7-935C-4AAF-BCFD-844A9C8BE08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24885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5063-864E-4A89-81ED-5F1C4C65F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EB200-4DD0-4C70-911D-31B91396C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D6A50-C238-4C35-A1FB-D9523BDCB8AD}"/>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5" name="Footer Placeholder 4">
            <a:extLst>
              <a:ext uri="{FF2B5EF4-FFF2-40B4-BE49-F238E27FC236}">
                <a16:creationId xmlns:a16="http://schemas.microsoft.com/office/drawing/2014/main" id="{54C53F68-F570-4B0C-B66A-92608AE5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5755E-38E0-4044-8AFE-EC233C980E96}"/>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28187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C0E5-50A4-44B8-B97C-25C87C2B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571EB-F5CC-4304-BE19-E200AA47E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6125D-B601-4EDB-9466-A9F2B740C1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B7F21-4E84-44C6-8353-50D65814B024}"/>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6" name="Footer Placeholder 5">
            <a:extLst>
              <a:ext uri="{FF2B5EF4-FFF2-40B4-BE49-F238E27FC236}">
                <a16:creationId xmlns:a16="http://schemas.microsoft.com/office/drawing/2014/main" id="{0C4051B9-BE30-4EE1-BC87-5B1DA3546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38F31-A28E-4C5D-ABE7-C164C36DFD6C}"/>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8065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70B9-5AF5-4837-AF9F-FC6C24BB7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871A2-5A5C-4BEB-82F3-BFE9D893C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97181-FCD2-41F6-AB16-3735D0668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0A19A-463E-4E0B-8B43-A696C9846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AC0C9-90E6-48D8-A33E-54DC42E38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C818E-F57D-4E22-82C9-AC82329C46E1}"/>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8" name="Footer Placeholder 7">
            <a:extLst>
              <a:ext uri="{FF2B5EF4-FFF2-40B4-BE49-F238E27FC236}">
                <a16:creationId xmlns:a16="http://schemas.microsoft.com/office/drawing/2014/main" id="{0CCC81FA-72C4-4280-A509-06F3D3D40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4D143-10A9-4F36-9532-687286CD964D}"/>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78276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A133-3C65-4962-8CCD-63977B452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CAEF14-3C30-4809-96F7-A25DF4956185}"/>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4" name="Footer Placeholder 3">
            <a:extLst>
              <a:ext uri="{FF2B5EF4-FFF2-40B4-BE49-F238E27FC236}">
                <a16:creationId xmlns:a16="http://schemas.microsoft.com/office/drawing/2014/main" id="{8E43A905-60C6-4D66-82C4-362E8B5C95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C4C60C-4198-4837-AEC1-72FF6A6E0C09}"/>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62498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B762EA-601B-4403-AEE0-850A78D47B28}"/>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3" name="Footer Placeholder 2">
            <a:extLst>
              <a:ext uri="{FF2B5EF4-FFF2-40B4-BE49-F238E27FC236}">
                <a16:creationId xmlns:a16="http://schemas.microsoft.com/office/drawing/2014/main" id="{E30F851A-70F6-4748-B891-93AA3EECA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2517D-71CA-4493-B338-B1A3639C075A}"/>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647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2588-E709-4880-8CDF-112BEFE1D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204C73-0FCB-4965-B1B1-ADD6C930D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49F68-8D6E-4DB1-84C8-6A8989D3D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F0F9E-41FA-44AB-81EE-D6FD2870EF08}"/>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6" name="Footer Placeholder 5">
            <a:extLst>
              <a:ext uri="{FF2B5EF4-FFF2-40B4-BE49-F238E27FC236}">
                <a16:creationId xmlns:a16="http://schemas.microsoft.com/office/drawing/2014/main" id="{BC2E38AC-7528-4FD7-B89D-813DE5B6E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2B68E-1DFB-4B37-B74C-71C05DE53B9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1807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A032-4420-43F2-AF75-8CECC5921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722EE-6FBD-46F9-8943-5993815DA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5C8C1D-F0E4-4A78-AADA-A106B35EC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A3F32-CD20-4734-BAC1-2271509692AD}"/>
              </a:ext>
            </a:extLst>
          </p:cNvPr>
          <p:cNvSpPr>
            <a:spLocks noGrp="1"/>
          </p:cNvSpPr>
          <p:nvPr>
            <p:ph type="dt" sz="half" idx="10"/>
          </p:nvPr>
        </p:nvSpPr>
        <p:spPr/>
        <p:txBody>
          <a:bodyPr/>
          <a:lstStyle/>
          <a:p>
            <a:fld id="{0BCD3EAC-8A83-4703-8B86-C733BFAE78D9}" type="datetimeFigureOut">
              <a:rPr lang="en-US" smtClean="0"/>
              <a:t>6/4/2021</a:t>
            </a:fld>
            <a:endParaRPr lang="en-US"/>
          </a:p>
        </p:txBody>
      </p:sp>
      <p:sp>
        <p:nvSpPr>
          <p:cNvPr id="6" name="Footer Placeholder 5">
            <a:extLst>
              <a:ext uri="{FF2B5EF4-FFF2-40B4-BE49-F238E27FC236}">
                <a16:creationId xmlns:a16="http://schemas.microsoft.com/office/drawing/2014/main" id="{03CCC1F6-AA4A-45EC-9F94-1D3AB99B8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8AFB8-F0A1-4922-B245-C6EA1F93CA74}"/>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8069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167B6-946C-4D00-A008-4DBA412D2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4B29D-5F86-487C-9A68-CD0AF6FB2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F7C3E-A25A-4008-9D98-339BD5641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3EAC-8A83-4703-8B86-C733BFAE78D9}" type="datetimeFigureOut">
              <a:rPr lang="en-US" smtClean="0"/>
              <a:t>6/4/2021</a:t>
            </a:fld>
            <a:endParaRPr lang="en-US"/>
          </a:p>
        </p:txBody>
      </p:sp>
      <p:sp>
        <p:nvSpPr>
          <p:cNvPr id="5" name="Footer Placeholder 4">
            <a:extLst>
              <a:ext uri="{FF2B5EF4-FFF2-40B4-BE49-F238E27FC236}">
                <a16:creationId xmlns:a16="http://schemas.microsoft.com/office/drawing/2014/main" id="{980A4E40-3F88-4124-BB2E-CD1DF4B20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79CBA-78E0-4CE9-B5BF-759881F78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84685-91FC-4BE6-9B3C-28979B3FD62A}" type="slidenum">
              <a:rPr lang="en-US" smtClean="0"/>
              <a:t>‹#›</a:t>
            </a:fld>
            <a:endParaRPr lang="en-US"/>
          </a:p>
        </p:txBody>
      </p:sp>
    </p:spTree>
    <p:extLst>
      <p:ext uri="{BB962C8B-B14F-4D97-AF65-F5344CB8AC3E}">
        <p14:creationId xmlns:p14="http://schemas.microsoft.com/office/powerpoint/2010/main" val="341660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5" name="Title 4">
            <a:extLst>
              <a:ext uri="{FF2B5EF4-FFF2-40B4-BE49-F238E27FC236}">
                <a16:creationId xmlns:a16="http://schemas.microsoft.com/office/drawing/2014/main" id="{B80AFE56-EDC7-4FE9-8490-8A45FF944BDA}"/>
              </a:ext>
            </a:extLst>
          </p:cNvPr>
          <p:cNvSpPr>
            <a:spLocks noGrp="1"/>
          </p:cNvSpPr>
          <p:nvPr>
            <p:ph type="ctrTitle"/>
          </p:nvPr>
        </p:nvSpPr>
        <p:spPr>
          <a:xfrm>
            <a:off x="1524000" y="1848504"/>
            <a:ext cx="9144000" cy="2387600"/>
          </a:xfrm>
        </p:spPr>
        <p:txBody>
          <a:bodyPr>
            <a:normAutofit fontScale="90000"/>
          </a:bodyPr>
          <a:lstStyle/>
          <a:p>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-2021-</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Washington </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Legislative Updates</a:t>
            </a:r>
          </a:p>
        </p:txBody>
      </p:sp>
    </p:spTree>
    <p:extLst>
      <p:ext uri="{BB962C8B-B14F-4D97-AF65-F5344CB8AC3E}">
        <p14:creationId xmlns:p14="http://schemas.microsoft.com/office/powerpoint/2010/main" val="351957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365125"/>
            <a:ext cx="10854018"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10000"/>
          </a:bodyPr>
          <a:lstStyle/>
          <a:p>
            <a:pPr marL="0" indent="0">
              <a:buNone/>
            </a:pPr>
            <a:r>
              <a:rPr lang="en-US" sz="3200" b="1" i="1" u="sng" dirty="0">
                <a:latin typeface="Bentham" panose="02000503000000000000" pitchFamily="2" charset="0"/>
                <a:cs typeface="Times New Roman" panose="02020603050405020304" pitchFamily="18" charset="0"/>
              </a:rPr>
              <a:t>When force can be used:</a:t>
            </a:r>
          </a:p>
          <a:p>
            <a:pPr marL="0" indent="0">
              <a:buNone/>
            </a:pPr>
            <a:endParaRPr lang="en-US" sz="32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When necessary, protect against criminal conduct where there is </a:t>
            </a:r>
            <a:r>
              <a:rPr lang="en-US" sz="2800" b="1" u="sng" dirty="0">
                <a:latin typeface="Bentham" panose="02000503000000000000" pitchFamily="2" charset="0"/>
                <a:cs typeface="Times New Roman" panose="02020603050405020304" pitchFamily="18" charset="0"/>
              </a:rPr>
              <a:t>probable cause</a:t>
            </a:r>
            <a:r>
              <a:rPr lang="en-US" sz="2800" dirty="0">
                <a:latin typeface="Bentham" panose="02000503000000000000" pitchFamily="2" charset="0"/>
                <a:cs typeface="Times New Roman" panose="02020603050405020304" pitchFamily="18" charset="0"/>
              </a:rPr>
              <a:t> to make an arrest. Reports must be extensive in details justifying all other means were exhausted prior to the use of force.</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Prevent an escape as defined in RCW 9A.76.</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Protect against an imminent threat of bodily injury to the peace officer, another person, or the person against whom force is being used. See above reporting requirement.</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8798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0605247"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operationally?</a:t>
            </a:r>
          </a:p>
          <a:p>
            <a:pPr marL="0" indent="0">
              <a:buNone/>
            </a:pPr>
            <a:endParaRPr lang="en-US" sz="3200" b="1" i="1" u="sng"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Force can </a:t>
            </a:r>
            <a:r>
              <a:rPr lang="en-US" sz="2800" b="1" u="sng" dirty="0">
                <a:latin typeface="Bentham" panose="02000503000000000000" pitchFamily="2" charset="0"/>
                <a:cs typeface="Times New Roman" panose="02020603050405020304" pitchFamily="18" charset="0"/>
              </a:rPr>
              <a:t>only</a:t>
            </a:r>
            <a:r>
              <a:rPr lang="en-US" sz="2800" dirty="0">
                <a:latin typeface="Bentham" panose="02000503000000000000" pitchFamily="2" charset="0"/>
                <a:cs typeface="Times New Roman" panose="02020603050405020304" pitchFamily="18" charset="0"/>
              </a:rPr>
              <a:t> be used to effect an arrest.</a:t>
            </a:r>
          </a:p>
          <a:p>
            <a:pPr lvl="1"/>
            <a:r>
              <a:rPr lang="en-US" sz="2800" u="sng" dirty="0">
                <a:latin typeface="Bentham" panose="02000503000000000000" pitchFamily="2" charset="0"/>
                <a:cs typeface="Times New Roman" panose="02020603050405020304" pitchFamily="18" charset="0"/>
              </a:rPr>
              <a:t>Reasonable suspicion </a:t>
            </a:r>
            <a:r>
              <a:rPr lang="en-US" sz="2800" dirty="0">
                <a:latin typeface="Bentham" panose="02000503000000000000" pitchFamily="2" charset="0"/>
                <a:cs typeface="Times New Roman" panose="02020603050405020304" pitchFamily="18" charset="0"/>
              </a:rPr>
              <a:t>under Terry </a:t>
            </a:r>
            <a:r>
              <a:rPr lang="en-US" sz="2800" b="1" dirty="0">
                <a:latin typeface="Bentham" panose="02000503000000000000" pitchFamily="2" charset="0"/>
                <a:cs typeface="Times New Roman" panose="02020603050405020304" pitchFamily="18" charset="0"/>
              </a:rPr>
              <a:t>may</a:t>
            </a:r>
            <a:r>
              <a:rPr lang="en-US" sz="2800" dirty="0">
                <a:latin typeface="Bentham" panose="02000503000000000000" pitchFamily="2" charset="0"/>
                <a:cs typeface="Times New Roman" panose="02020603050405020304" pitchFamily="18" charset="0"/>
              </a:rPr>
              <a:t> </a:t>
            </a:r>
            <a:r>
              <a:rPr lang="en-US" sz="2800" b="1" dirty="0">
                <a:latin typeface="Bentham" panose="02000503000000000000" pitchFamily="2" charset="0"/>
                <a:cs typeface="Times New Roman" panose="02020603050405020304" pitchFamily="18" charset="0"/>
              </a:rPr>
              <a:t>not be sufficient</a:t>
            </a:r>
            <a:r>
              <a:rPr lang="en-US" sz="2800" dirty="0">
                <a:latin typeface="Bentham" panose="02000503000000000000" pitchFamily="2" charset="0"/>
                <a:cs typeface="Times New Roman" panose="02020603050405020304" pitchFamily="18" charset="0"/>
              </a:rPr>
              <a:t>.</a:t>
            </a:r>
          </a:p>
          <a:p>
            <a:pPr lvl="2"/>
            <a:r>
              <a:rPr lang="en-US" sz="2400" dirty="0">
                <a:latin typeface="Bentham" panose="02000503000000000000" pitchFamily="2" charset="0"/>
                <a:cs typeface="Times New Roman" panose="02020603050405020304" pitchFamily="18" charset="0"/>
              </a:rPr>
              <a:t>An example could be a DV incident that, under the totality of the circumstances, requires a detention.</a:t>
            </a:r>
          </a:p>
          <a:p>
            <a:pPr lvl="2"/>
            <a:r>
              <a:rPr lang="en-US" sz="2400" dirty="0">
                <a:latin typeface="Bentham" panose="02000503000000000000" pitchFamily="2" charset="0"/>
                <a:cs typeface="Times New Roman" panose="02020603050405020304" pitchFamily="18" charset="0"/>
              </a:rPr>
              <a:t>Evolving and complex case law.</a:t>
            </a:r>
          </a:p>
          <a:p>
            <a:pPr lvl="2"/>
            <a:r>
              <a:rPr lang="en-US" sz="2400" dirty="0">
                <a:latin typeface="Bentham" panose="02000503000000000000" pitchFamily="2" charset="0"/>
                <a:cs typeface="Times New Roman" panose="02020603050405020304" pitchFamily="18" charset="0"/>
              </a:rPr>
              <a:t>Significant articulation is needed.</a:t>
            </a:r>
          </a:p>
          <a:p>
            <a:pPr lvl="1"/>
            <a:r>
              <a:rPr lang="en-US" sz="2800" dirty="0">
                <a:latin typeface="Bentham" panose="02000503000000000000" pitchFamily="2" charset="0"/>
                <a:cs typeface="Times New Roman" panose="02020603050405020304" pitchFamily="18" charset="0"/>
              </a:rPr>
              <a:t>Behavioral Health (court orders, DCRs, etc.) is </a:t>
            </a:r>
            <a:r>
              <a:rPr lang="en-US" sz="2800" b="1" dirty="0">
                <a:latin typeface="Bentham" panose="02000503000000000000" pitchFamily="2" charset="0"/>
                <a:cs typeface="Times New Roman" panose="02020603050405020304" pitchFamily="18" charset="0"/>
              </a:rPr>
              <a:t>not sufficient</a:t>
            </a:r>
            <a:r>
              <a:rPr lang="en-US" sz="2800" dirty="0">
                <a:latin typeface="Bentham" panose="02000503000000000000" pitchFamily="2" charset="0"/>
                <a:cs typeface="Times New Roman" panose="02020603050405020304" pitchFamily="18" charset="0"/>
              </a:rPr>
              <a:t>.</a:t>
            </a:r>
          </a:p>
        </p:txBody>
      </p:sp>
    </p:spTree>
    <p:extLst>
      <p:ext uri="{BB962C8B-B14F-4D97-AF65-F5344CB8AC3E}">
        <p14:creationId xmlns:p14="http://schemas.microsoft.com/office/powerpoint/2010/main" val="241631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500050"/>
            <a:ext cx="10515600" cy="4351338"/>
          </a:xfrm>
        </p:spPr>
        <p:txBody>
          <a:bodyPr>
            <a:normAutofit fontScale="77500" lnSpcReduction="20000"/>
          </a:bodyPr>
          <a:lstStyle/>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r>
              <a:rPr lang="en-US" sz="3600" b="1" i="1" u="sng" dirty="0">
                <a:latin typeface="Bentham" panose="02000503000000000000" pitchFamily="2" charset="0"/>
                <a:cs typeface="Times New Roman" panose="02020603050405020304" pitchFamily="18" charset="0"/>
              </a:rPr>
              <a:t>Bottom Line:  </a:t>
            </a:r>
            <a:r>
              <a:rPr lang="en-US" sz="3200" dirty="0">
                <a:latin typeface="Bentham" panose="02000503000000000000" pitchFamily="2" charset="0"/>
                <a:cs typeface="Times New Roman" panose="02020603050405020304" pitchFamily="18" charset="0"/>
              </a:rPr>
              <a:t>Officers shall exhaust all reasonable alternatives to force before using in an arrest or to prevent imminent bodily injury.</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Officers may need to disengage and allow the person to get away rather than use force to detain/arrest.</a:t>
            </a:r>
          </a:p>
          <a:p>
            <a:pPr marL="0" indent="0" algn="ctr">
              <a:buNone/>
            </a:pPr>
            <a:endParaRPr lang="en-US" sz="3200" dirty="0">
              <a:latin typeface="Bentham" panose="02000503000000000000" pitchFamily="2" charset="0"/>
              <a:cs typeface="Times New Roman" panose="02020603050405020304" pitchFamily="18" charset="0"/>
            </a:endParaRPr>
          </a:p>
          <a:p>
            <a:pPr marL="0" indent="0" algn="ctr">
              <a:buNone/>
            </a:pPr>
            <a:r>
              <a:rPr lang="en-US" sz="3600" b="1" i="1" u="sng" dirty="0">
                <a:latin typeface="Bentham" panose="02000503000000000000" pitchFamily="2" charset="0"/>
                <a:cs typeface="Times New Roman" panose="02020603050405020304" pitchFamily="18" charset="0"/>
              </a:rPr>
              <a:t>Examples: </a:t>
            </a:r>
            <a:r>
              <a:rPr lang="en-US" sz="3600" dirty="0">
                <a:latin typeface="Bentham" panose="02000503000000000000" pitchFamily="2" charset="0"/>
                <a:cs typeface="Times New Roman" panose="02020603050405020304" pitchFamily="18" charset="0"/>
              </a:rPr>
              <a:t> </a:t>
            </a:r>
            <a:r>
              <a:rPr lang="en-US" sz="3200" dirty="0">
                <a:latin typeface="Bentham" panose="02000503000000000000" pitchFamily="2" charset="0"/>
                <a:cs typeface="Times New Roman" panose="02020603050405020304" pitchFamily="18" charset="0"/>
              </a:rPr>
              <a:t>Shoplifting, Trespass, other nonviolent misdemeanor crimes.</a:t>
            </a:r>
          </a:p>
          <a:p>
            <a:pPr marL="0" indent="0">
              <a:buNone/>
            </a:pPr>
            <a:endParaRPr lang="en-US" sz="3200" dirty="0"/>
          </a:p>
          <a:p>
            <a:pPr marL="0" indent="0" algn="ctr">
              <a:buNone/>
            </a:pPr>
            <a:r>
              <a:rPr lang="en-US" sz="8000" dirty="0">
                <a:latin typeface="Bentham" panose="02000503000000000000" pitchFamily="2" charset="0"/>
              </a:rPr>
              <a:t>Can</a:t>
            </a:r>
            <a:r>
              <a:rPr lang="en-US" sz="3200" dirty="0">
                <a:latin typeface="Bentham" panose="02000503000000000000" pitchFamily="2" charset="0"/>
              </a:rPr>
              <a:t>  </a:t>
            </a:r>
            <a:r>
              <a:rPr lang="en-US" sz="7200" dirty="0">
                <a:latin typeface="Bentham" panose="02000503000000000000" pitchFamily="2" charset="0"/>
              </a:rPr>
              <a:t>≠ Should</a:t>
            </a:r>
            <a:endParaRPr lang="en-US" sz="3200" dirty="0">
              <a:latin typeface="Bentham" panose="02000503000000000000" pitchFamily="2" charset="0"/>
            </a:endParaRPr>
          </a:p>
        </p:txBody>
      </p:sp>
    </p:spTree>
    <p:extLst>
      <p:ext uri="{BB962C8B-B14F-4D97-AF65-F5344CB8AC3E}">
        <p14:creationId xmlns:p14="http://schemas.microsoft.com/office/powerpoint/2010/main" val="398740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500050"/>
            <a:ext cx="10515600" cy="4351338"/>
          </a:xfrm>
        </p:spPr>
        <p:txBody>
          <a:bodyPr>
            <a:normAutofit/>
          </a:bodyPr>
          <a:lstStyle/>
          <a:p>
            <a:pPr marL="0" indent="0">
              <a:buNone/>
            </a:pPr>
            <a:r>
              <a:rPr lang="en-US" sz="3200" b="1" u="sng" dirty="0">
                <a:latin typeface="Bentham" panose="02000503000000000000" pitchFamily="2" charset="0"/>
                <a:cs typeface="Times New Roman" panose="02020603050405020304" pitchFamily="18" charset="0"/>
              </a:rPr>
              <a:t>Use of Tear Gas (Outside of Correctional Facility)</a:t>
            </a:r>
          </a:p>
          <a:p>
            <a:pPr marL="514350" indent="-514350">
              <a:buFont typeface="+mj-lt"/>
              <a:buAutoNum type="arabicPeriod"/>
            </a:pPr>
            <a:r>
              <a:rPr lang="en-US" sz="3200" dirty="0">
                <a:latin typeface="Bentham" panose="02000503000000000000" pitchFamily="2" charset="0"/>
                <a:cs typeface="Times New Roman" panose="02020603050405020304" pitchFamily="18" charset="0"/>
              </a:rPr>
              <a:t>Limited to riots, barricaded subjects, or hostage situations.</a:t>
            </a:r>
          </a:p>
          <a:p>
            <a:pPr marL="514350" indent="-514350">
              <a:buFont typeface="+mj-lt"/>
              <a:buAutoNum type="arabicPeriod"/>
            </a:pPr>
            <a:r>
              <a:rPr lang="en-US" sz="3200" dirty="0">
                <a:latin typeface="Bentham" panose="02000503000000000000" pitchFamily="2" charset="0"/>
                <a:cs typeface="Times New Roman" panose="02020603050405020304" pitchFamily="18" charset="0"/>
              </a:rPr>
              <a:t>Authorized by </a:t>
            </a:r>
            <a:r>
              <a:rPr lang="en-US" sz="3200" b="1" u="sng" dirty="0">
                <a:solidFill>
                  <a:srgbClr val="FF0000"/>
                </a:solidFill>
                <a:latin typeface="Bentham" panose="02000503000000000000" pitchFamily="2" charset="0"/>
                <a:cs typeface="Times New Roman" panose="02020603050405020304" pitchFamily="18" charset="0"/>
              </a:rPr>
              <a:t>the highest elective official of the jurisdiction in which the tear gas is used</a:t>
            </a:r>
            <a:r>
              <a:rPr lang="en-US" sz="3200" dirty="0">
                <a:latin typeface="Bentham" panose="02000503000000000000" pitchFamily="2" charset="0"/>
                <a:cs typeface="Times New Roman" panose="02020603050405020304" pitchFamily="18" charset="0"/>
              </a:rPr>
              <a:t>.</a:t>
            </a:r>
          </a:p>
          <a:p>
            <a:pPr lvl="2"/>
            <a:r>
              <a:rPr lang="en-US" dirty="0">
                <a:latin typeface="Bentham" panose="02000503000000000000" pitchFamily="2" charset="0"/>
                <a:cs typeface="Times New Roman" panose="02020603050405020304" pitchFamily="18" charset="0"/>
              </a:rPr>
              <a:t>“In the case of cities and towns, this means the mayor…” </a:t>
            </a:r>
          </a:p>
          <a:p>
            <a:pPr marL="457200" indent="-457200">
              <a:buFont typeface="+mj-lt"/>
              <a:buAutoNum type="arabicPeriod"/>
            </a:pPr>
            <a:r>
              <a:rPr lang="en-US" sz="3200" dirty="0">
                <a:latin typeface="Bentham" panose="02000503000000000000" pitchFamily="2" charset="0"/>
                <a:cs typeface="Times New Roman" panose="02020603050405020304" pitchFamily="18" charset="0"/>
              </a:rPr>
              <a:t>Tear gas includes CN and CS, not OC (i.e. pepper spray).</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Senate Bill 5066 – Duty to Intervene</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577299"/>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Current policy and practice is believed to be sufficient.</a:t>
            </a:r>
          </a:p>
          <a:p>
            <a:pPr lvl="1"/>
            <a:r>
              <a:rPr lang="en-US" sz="2800" dirty="0">
                <a:latin typeface="Times New Roman" panose="02020603050405020304" pitchFamily="18" charset="0"/>
                <a:cs typeface="Times New Roman" panose="02020603050405020304" pitchFamily="18" charset="0"/>
              </a:rPr>
              <a:t>Model policy developed by CJTC </a:t>
            </a:r>
            <a:r>
              <a:rPr lang="en-US" sz="2800" b="1" dirty="0">
                <a:solidFill>
                  <a:srgbClr val="FF0000"/>
                </a:solidFill>
                <a:latin typeface="Times New Roman" panose="02020603050405020304" pitchFamily="18" charset="0"/>
                <a:cs typeface="Times New Roman" panose="02020603050405020304" pitchFamily="18" charset="0"/>
              </a:rPr>
              <a:t>(December 1</a:t>
            </a:r>
            <a:r>
              <a:rPr lang="en-US" sz="2800" b="1" baseline="30000" dirty="0">
                <a:solidFill>
                  <a:srgbClr val="FF0000"/>
                </a:solidFill>
                <a:latin typeface="Times New Roman" panose="02020603050405020304" pitchFamily="18" charset="0"/>
                <a:cs typeface="Times New Roman" panose="02020603050405020304" pitchFamily="18" charset="0"/>
              </a:rPr>
              <a:t>st</a:t>
            </a:r>
            <a:r>
              <a:rPr lang="en-US" sz="2800" b="1" dirty="0">
                <a:solidFill>
                  <a:srgbClr val="FF0000"/>
                </a:solidFill>
                <a:latin typeface="Times New Roman" panose="02020603050405020304" pitchFamily="18" charset="0"/>
                <a:cs typeface="Times New Roman" panose="02020603050405020304" pitchFamily="18" charset="0"/>
              </a:rPr>
              <a:t>, 2021)</a:t>
            </a:r>
          </a:p>
          <a:p>
            <a:pPr lvl="1"/>
            <a:r>
              <a:rPr lang="en-US" sz="2800" dirty="0">
                <a:latin typeface="Times New Roman" panose="02020603050405020304" pitchFamily="18" charset="0"/>
                <a:cs typeface="Times New Roman" panose="02020603050405020304" pitchFamily="18" charset="0"/>
              </a:rPr>
              <a:t>Mandated training requirement </a:t>
            </a:r>
            <a:r>
              <a:rPr lang="en-US" sz="2800" b="1" dirty="0">
                <a:solidFill>
                  <a:srgbClr val="FF0000"/>
                </a:solidFill>
                <a:latin typeface="Times New Roman" panose="02020603050405020304" pitchFamily="18" charset="0"/>
                <a:cs typeface="Times New Roman" panose="02020603050405020304" pitchFamily="18" charset="0"/>
              </a:rPr>
              <a:t>(December 31</a:t>
            </a:r>
            <a:r>
              <a:rPr lang="en-US" sz="2800" b="1" baseline="30000" dirty="0">
                <a:solidFill>
                  <a:srgbClr val="FF0000"/>
                </a:solidFill>
                <a:latin typeface="Times New Roman" panose="02020603050405020304" pitchFamily="18" charset="0"/>
                <a:cs typeface="Times New Roman" panose="02020603050405020304" pitchFamily="18" charset="0"/>
              </a:rPr>
              <a:t>st</a:t>
            </a:r>
            <a:r>
              <a:rPr lang="en-US" sz="2800" b="1" dirty="0">
                <a:solidFill>
                  <a:srgbClr val="FF0000"/>
                </a:solidFill>
                <a:latin typeface="Times New Roman" panose="02020603050405020304" pitchFamily="18" charset="0"/>
                <a:cs typeface="Times New Roman" panose="02020603050405020304" pitchFamily="18" charset="0"/>
              </a:rPr>
              <a:t>, 2023)</a:t>
            </a:r>
          </a:p>
          <a:p>
            <a:pPr lvl="1"/>
            <a:endParaRPr lang="en-US" sz="28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Disciplinary action reporting requirement.</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Definition of “excessive force” appears to exclude alternative perspectives.</a:t>
            </a:r>
          </a:p>
        </p:txBody>
      </p:sp>
    </p:spTree>
    <p:extLst>
      <p:ext uri="{BB962C8B-B14F-4D97-AF65-F5344CB8AC3E}">
        <p14:creationId xmlns:p14="http://schemas.microsoft.com/office/powerpoint/2010/main" val="375896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pPr algn="ctr"/>
            <a:r>
              <a:rPr lang="en-US" sz="4000" u="sng" dirty="0">
                <a:effectLst>
                  <a:outerShdw blurRad="38100" dist="38100" dir="2700000" algn="tl">
                    <a:srgbClr val="000000">
                      <a:alpha val="43137"/>
                    </a:srgbClr>
                  </a:outerShdw>
                </a:effectLst>
                <a:latin typeface="Bentham" panose="02000503000000000000" pitchFamily="2" charset="0"/>
              </a:rPr>
              <a:t>House Bill 1267 – </a:t>
            </a:r>
            <a:br>
              <a:rPr lang="en-US" sz="4000" u="sng" dirty="0">
                <a:effectLst>
                  <a:outerShdw blurRad="38100" dist="38100" dir="2700000" algn="tl">
                    <a:srgbClr val="000000">
                      <a:alpha val="43137"/>
                    </a:srgbClr>
                  </a:outerShdw>
                </a:effectLst>
                <a:latin typeface="Bentham" panose="02000503000000000000" pitchFamily="2" charset="0"/>
              </a:rPr>
            </a:br>
            <a:r>
              <a:rPr lang="en-US" sz="4000" u="sng" dirty="0">
                <a:effectLst>
                  <a:outerShdw blurRad="38100" dist="38100" dir="2700000" algn="tl">
                    <a:srgbClr val="000000">
                      <a:alpha val="43137"/>
                    </a:srgbClr>
                  </a:outerShdw>
                </a:effectLst>
                <a:latin typeface="Bentham" panose="02000503000000000000" pitchFamily="2" charset="0"/>
              </a:rPr>
              <a:t>Office of Independent Investigation </a:t>
            </a:r>
            <a:br>
              <a:rPr lang="en-US" sz="4000" u="sng" dirty="0">
                <a:effectLst>
                  <a:outerShdw blurRad="38100" dist="38100" dir="2700000" algn="tl">
                    <a:srgbClr val="000000">
                      <a:alpha val="43137"/>
                    </a:srgbClr>
                  </a:outerShdw>
                </a:effectLst>
                <a:latin typeface="Bentham" panose="02000503000000000000" pitchFamily="2" charset="0"/>
              </a:rPr>
            </a:br>
            <a:r>
              <a:rPr lang="en-US" sz="4000"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806618"/>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Creates the OII within the Office of the Governor.</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KCIRT remains in place, but OII may choose jurisdiction.</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Unclear if involved agency can investigate the underlying conduct (criminal offense).  Ex. Assault on </a:t>
            </a:r>
            <a:r>
              <a:rPr lang="en-US" sz="3200" dirty="0" err="1">
                <a:latin typeface="Times New Roman" panose="02020603050405020304" pitchFamily="18" charset="0"/>
                <a:cs typeface="Times New Roman" panose="02020603050405020304" pitchFamily="18" charset="0"/>
              </a:rPr>
              <a:t>Officer.A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48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House </a:t>
            </a:r>
            <a:r>
              <a:rPr lang="en-US" u="sng" dirty="0" err="1">
                <a:effectLst>
                  <a:outerShdw blurRad="38100" dist="38100" dir="2700000" algn="tl">
                    <a:srgbClr val="000000">
                      <a:alpha val="43137"/>
                    </a:srgbClr>
                  </a:outerShdw>
                </a:effectLst>
                <a:latin typeface="Bentham" panose="02000503000000000000" pitchFamily="2" charset="0"/>
              </a:rPr>
              <a:t>Bil</a:t>
            </a:r>
            <a:r>
              <a:rPr lang="en-US" u="sng" dirty="0">
                <a:effectLst>
                  <a:outerShdw blurRad="38100" dist="38100" dir="2700000" algn="tl">
                    <a:srgbClr val="000000">
                      <a:alpha val="43137"/>
                    </a:srgbClr>
                  </a:outerShdw>
                </a:effectLst>
                <a:latin typeface="Bentham" panose="02000503000000000000" pitchFamily="2" charset="0"/>
              </a:rPr>
              <a:t> 1089 – Audits of Investigations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Washington State Auditor authorized to conduct compliance audit on any/all deadly force investigations.</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Compliance audits may include those conducted in previous years.</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Unclear how this affects multi-jurisdictional teams (KCIRT).</a:t>
            </a:r>
          </a:p>
        </p:txBody>
      </p:sp>
    </p:spTree>
    <p:extLst>
      <p:ext uri="{BB962C8B-B14F-4D97-AF65-F5344CB8AC3E}">
        <p14:creationId xmlns:p14="http://schemas.microsoft.com/office/powerpoint/2010/main" val="223832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r>
              <a:rPr lang="en-US" sz="4000" u="sng" dirty="0">
                <a:effectLst>
                  <a:outerShdw blurRad="38100" dist="38100" dir="2700000" algn="tl">
                    <a:srgbClr val="000000">
                      <a:alpha val="43137"/>
                    </a:srgbClr>
                  </a:outerShdw>
                </a:effectLst>
                <a:latin typeface="Bentham" panose="02000503000000000000" pitchFamily="2" charset="0"/>
              </a:rPr>
              <a:t>House Bill 1088 – Potential Impeachment Disclosures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Known as the “Brady List.”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Current policy is likely not sufficient.</a:t>
            </a:r>
          </a:p>
          <a:p>
            <a:pPr lvl="1"/>
            <a:r>
              <a:rPr lang="en-US" sz="2800" dirty="0">
                <a:latin typeface="Times New Roman" panose="02020603050405020304" pitchFamily="18" charset="0"/>
                <a:cs typeface="Times New Roman" panose="02020603050405020304" pitchFamily="18" charset="0"/>
              </a:rPr>
              <a:t>Mandated training requirement.</a:t>
            </a:r>
          </a:p>
          <a:p>
            <a:pPr lvl="1"/>
            <a:r>
              <a:rPr lang="en-US" sz="2800" dirty="0">
                <a:latin typeface="Times New Roman" panose="02020603050405020304" pitchFamily="18" charset="0"/>
                <a:cs typeface="Times New Roman" panose="02020603050405020304" pitchFamily="18" charset="0"/>
              </a:rPr>
              <a:t>Disclosure requirement to prosecutor (10 days).</a:t>
            </a:r>
          </a:p>
          <a:p>
            <a:pPr lvl="1"/>
            <a:r>
              <a:rPr lang="en-US" sz="2800" dirty="0">
                <a:latin typeface="Times New Roman" panose="02020603050405020304" pitchFamily="18" charset="0"/>
                <a:cs typeface="Times New Roman" panose="02020603050405020304" pitchFamily="18" charset="0"/>
              </a:rPr>
              <a:t>Required review on all candidates prior to hire.</a:t>
            </a:r>
          </a:p>
          <a:p>
            <a:pPr lvl="1"/>
            <a:endParaRPr lang="en-US" sz="28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Process for being removed from the list unclear.</a:t>
            </a:r>
          </a:p>
        </p:txBody>
      </p:sp>
    </p:spTree>
    <p:extLst>
      <p:ext uri="{BB962C8B-B14F-4D97-AF65-F5344CB8AC3E}">
        <p14:creationId xmlns:p14="http://schemas.microsoft.com/office/powerpoint/2010/main" val="171591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r>
              <a:rPr lang="en-US" sz="4000" u="sng" dirty="0">
                <a:effectLst>
                  <a:outerShdw blurRad="38100" dist="38100" dir="2700000" algn="tl">
                    <a:srgbClr val="000000">
                      <a:alpha val="43137"/>
                    </a:srgbClr>
                  </a:outerShdw>
                </a:effectLst>
                <a:latin typeface="Bentham" panose="02000503000000000000" pitchFamily="2" charset="0"/>
              </a:rPr>
              <a:t>Senate Bill 5259 – Law Enforcement Data Collection</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lnSpcReduction="10000"/>
          </a:bodyPr>
          <a:lstStyle/>
          <a:p>
            <a:pPr marL="0" indent="0">
              <a:buNone/>
            </a:pPr>
            <a:r>
              <a:rPr lang="en-US" sz="3200" dirty="0">
                <a:latin typeface="Times New Roman" panose="02020603050405020304" pitchFamily="18" charset="0"/>
                <a:cs typeface="Times New Roman" panose="02020603050405020304" pitchFamily="18" charset="0"/>
              </a:rPr>
              <a:t>Attorney General’s Office will develop and administer a use of force reporting system.</a:t>
            </a:r>
          </a:p>
          <a:p>
            <a:pPr lvl="1"/>
            <a:r>
              <a:rPr lang="en-US" sz="2800" dirty="0">
                <a:latin typeface="Times New Roman" panose="02020603050405020304" pitchFamily="18" charset="0"/>
                <a:cs typeface="Times New Roman" panose="02020603050405020304" pitchFamily="18" charset="0"/>
              </a:rPr>
              <a:t>Establishes reporting requirements.</a:t>
            </a:r>
          </a:p>
          <a:p>
            <a:pPr lvl="1"/>
            <a:r>
              <a:rPr lang="en-US" sz="2800" dirty="0">
                <a:latin typeface="Times New Roman" panose="02020603050405020304" pitchFamily="18" charset="0"/>
                <a:cs typeface="Times New Roman" panose="02020603050405020304" pitchFamily="18" charset="0"/>
              </a:rPr>
              <a:t>Establishes minimum data elements.</a:t>
            </a:r>
          </a:p>
          <a:p>
            <a:pPr lvl="1"/>
            <a:endParaRPr lang="en-US" sz="28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Mandates participation and reporting by all law enforcement agencies.</a:t>
            </a:r>
          </a:p>
          <a:p>
            <a:pPr lvl="1"/>
            <a:r>
              <a:rPr lang="en-US" sz="2800" dirty="0">
                <a:latin typeface="Times New Roman" panose="02020603050405020304" pitchFamily="18" charset="0"/>
                <a:cs typeface="Times New Roman" panose="02020603050405020304" pitchFamily="18" charset="0"/>
              </a:rPr>
              <a:t>Funding </a:t>
            </a:r>
            <a:r>
              <a:rPr lang="en-US" sz="2800" b="1" u="sng" dirty="0">
                <a:latin typeface="Times New Roman" panose="02020603050405020304" pitchFamily="18" charset="0"/>
                <a:cs typeface="Times New Roman" panose="02020603050405020304" pitchFamily="18" charset="0"/>
              </a:rPr>
              <a:t>not provided</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local agencies.</a:t>
            </a:r>
          </a:p>
          <a:p>
            <a:pPr lvl="1"/>
            <a:r>
              <a:rPr lang="en-US" sz="2800" dirty="0">
                <a:latin typeface="Times New Roman" panose="02020603050405020304" pitchFamily="18" charset="0"/>
                <a:cs typeface="Times New Roman" panose="02020603050405020304" pitchFamily="18" charset="0"/>
              </a:rPr>
              <a:t>Staff time.</a:t>
            </a:r>
          </a:p>
          <a:p>
            <a:pPr lvl="1"/>
            <a:r>
              <a:rPr lang="en-US" sz="2800" dirty="0">
                <a:latin typeface="Times New Roman" panose="02020603050405020304" pitchFamily="18" charset="0"/>
                <a:cs typeface="Times New Roman" panose="02020603050405020304" pitchFamily="18" charset="0"/>
              </a:rPr>
              <a:t>Additional maintenance costs.</a:t>
            </a:r>
          </a:p>
        </p:txBody>
      </p:sp>
    </p:spTree>
    <p:extLst>
      <p:ext uri="{BB962C8B-B14F-4D97-AF65-F5344CB8AC3E}">
        <p14:creationId xmlns:p14="http://schemas.microsoft.com/office/powerpoint/2010/main" val="70550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sz="4000" u="sng" dirty="0">
                <a:effectLst>
                  <a:outerShdw blurRad="38100" dist="38100" dir="2700000" algn="tl">
                    <a:srgbClr val="000000">
                      <a:alpha val="43137"/>
                    </a:srgbClr>
                  </a:outerShdw>
                </a:effectLst>
                <a:latin typeface="Bentham" panose="02000503000000000000" pitchFamily="2" charset="0"/>
              </a:rPr>
              <a:t>Senate Bill 5055 – Grievance Arbitration Panels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State will establish a pool of law enforcement-specific grievance arbitrators at PERC.</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All grievance arbitrations shall be conducted via this pool.</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Existing CBA’s are grandfathered until re-opened.</a:t>
            </a:r>
          </a:p>
          <a:p>
            <a:pPr lvl="1"/>
            <a:r>
              <a:rPr lang="en-US" dirty="0">
                <a:latin typeface="Times New Roman" panose="02020603050405020304" pitchFamily="18" charset="0"/>
                <a:cs typeface="Times New Roman" panose="02020603050405020304" pitchFamily="18" charset="0"/>
              </a:rPr>
              <a:t>Will affect upcoming negotiations. Unknown impact.</a:t>
            </a:r>
          </a:p>
        </p:txBody>
      </p:sp>
    </p:spTree>
    <p:extLst>
      <p:ext uri="{BB962C8B-B14F-4D97-AF65-F5344CB8AC3E}">
        <p14:creationId xmlns:p14="http://schemas.microsoft.com/office/powerpoint/2010/main" val="56943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Tactics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2021]</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lstStyle/>
          <a:p>
            <a:r>
              <a:rPr lang="en-US" dirty="0">
                <a:latin typeface="Bentham" panose="02000503000000000000" pitchFamily="2" charset="0"/>
              </a:rPr>
              <a:t>Prohibits chokeholds and neck restraints in </a:t>
            </a:r>
            <a:r>
              <a:rPr lang="en-US" b="1" u="sng" dirty="0">
                <a:latin typeface="Bentham" panose="02000503000000000000" pitchFamily="2" charset="0"/>
              </a:rPr>
              <a:t>any circumstance.</a:t>
            </a:r>
          </a:p>
          <a:p>
            <a:pPr lvl="1"/>
            <a:r>
              <a:rPr lang="en-US" dirty="0">
                <a:latin typeface="Bentham" panose="02000503000000000000" pitchFamily="2" charset="0"/>
              </a:rPr>
              <a:t>Including deadly force circumstances.</a:t>
            </a:r>
          </a:p>
          <a:p>
            <a:r>
              <a:rPr lang="en-US" dirty="0">
                <a:latin typeface="Bentham" panose="02000503000000000000" pitchFamily="2" charset="0"/>
              </a:rPr>
              <a:t>Prohibits no-knock warrants.</a:t>
            </a:r>
          </a:p>
          <a:p>
            <a:pPr lvl="1"/>
            <a:r>
              <a:rPr lang="en-US" dirty="0">
                <a:latin typeface="Bentham" panose="02000503000000000000" pitchFamily="2" charset="0"/>
              </a:rPr>
              <a:t>Must provide “notice of his or her office and purpose when executing the warrant.”</a:t>
            </a:r>
          </a:p>
          <a:p>
            <a:r>
              <a:rPr lang="en-US" dirty="0">
                <a:latin typeface="Bentham" panose="02000503000000000000" pitchFamily="2" charset="0"/>
              </a:rPr>
              <a:t>Prohibits firing at a moving vehicle.</a:t>
            </a:r>
          </a:p>
          <a:p>
            <a:pPr lvl="1"/>
            <a:r>
              <a:rPr lang="en-US" dirty="0">
                <a:latin typeface="Bentham" panose="02000503000000000000" pitchFamily="2" charset="0"/>
              </a:rPr>
              <a:t>Exceptions</a:t>
            </a:r>
          </a:p>
          <a:p>
            <a:r>
              <a:rPr lang="en-US" dirty="0">
                <a:latin typeface="Bentham" panose="02000503000000000000" pitchFamily="2" charset="0"/>
              </a:rPr>
              <a:t>Significantly restricts vehicle pursuits.</a:t>
            </a:r>
          </a:p>
          <a:p>
            <a:pPr lvl="1"/>
            <a:r>
              <a:rPr lang="en-US" dirty="0">
                <a:latin typeface="Bentham" panose="02000503000000000000" pitchFamily="2" charset="0"/>
              </a:rPr>
              <a:t>Exceptions</a:t>
            </a:r>
          </a:p>
        </p:txBody>
      </p:sp>
    </p:spTree>
    <p:extLst>
      <p:ext uri="{BB962C8B-B14F-4D97-AF65-F5344CB8AC3E}">
        <p14:creationId xmlns:p14="http://schemas.microsoft.com/office/powerpoint/2010/main" val="3054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62447"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endParaRPr lang="en-US" sz="3200" b="1" u="sng" dirty="0">
              <a:latin typeface="Bentham" panose="02000503000000000000" pitchFamily="2" charset="0"/>
            </a:endParaRPr>
          </a:p>
          <a:p>
            <a:pPr marL="0" indent="0">
              <a:buNone/>
            </a:pPr>
            <a:r>
              <a:rPr lang="en-US" sz="3200" b="1" i="1" u="sng" dirty="0">
                <a:latin typeface="Bentham" panose="02000503000000000000" pitchFamily="2" charset="0"/>
                <a:cs typeface="Times New Roman" panose="02020603050405020304" pitchFamily="18" charset="0"/>
              </a:rPr>
              <a:t>Bottom Line:</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Officers shall not arrest for mere possession, period.</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(For now…)</a:t>
            </a:r>
          </a:p>
        </p:txBody>
      </p:sp>
    </p:spTree>
    <p:extLst>
      <p:ext uri="{BB962C8B-B14F-4D97-AF65-F5344CB8AC3E}">
        <p14:creationId xmlns:p14="http://schemas.microsoft.com/office/powerpoint/2010/main" val="273619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08659"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20000"/>
          </a:bodyPr>
          <a:lstStyle/>
          <a:p>
            <a:pPr marL="0" indent="0" algn="ctr">
              <a:buNone/>
            </a:pPr>
            <a:r>
              <a:rPr lang="en-US" sz="3200" b="1" u="sng" dirty="0">
                <a:latin typeface="Bentham" panose="02000503000000000000" pitchFamily="2" charset="0"/>
                <a:cs typeface="Times New Roman" panose="02020603050405020304" pitchFamily="18" charset="0"/>
              </a:rPr>
              <a:t>Moving Forward</a:t>
            </a:r>
          </a:p>
          <a:p>
            <a:pPr marL="0" indent="0">
              <a:buNone/>
            </a:pPr>
            <a:endParaRPr lang="en-US" sz="3200" b="1" u="sng" dirty="0">
              <a:latin typeface="Bentham" panose="02000503000000000000" pitchFamily="2" charset="0"/>
              <a:cs typeface="Times New Roman" panose="02020603050405020304" pitchFamily="18" charset="0"/>
            </a:endParaRPr>
          </a:p>
          <a:p>
            <a:pPr marL="971550" lvl="1" indent="-514350">
              <a:buFont typeface="+mj-lt"/>
              <a:buAutoNum type="arabicPeriod"/>
            </a:pPr>
            <a:r>
              <a:rPr lang="en-US" sz="3200" dirty="0">
                <a:latin typeface="Bentham" panose="02000503000000000000" pitchFamily="2" charset="0"/>
                <a:cs typeface="Times New Roman" panose="02020603050405020304" pitchFamily="18" charset="0"/>
              </a:rPr>
              <a:t>Track referrals internally.</a:t>
            </a:r>
          </a:p>
          <a:p>
            <a:pPr lvl="2"/>
            <a:r>
              <a:rPr lang="en-US" sz="2800" dirty="0">
                <a:latin typeface="Bentham" panose="02000503000000000000" pitchFamily="2" charset="0"/>
                <a:cs typeface="Times New Roman" panose="02020603050405020304" pitchFamily="18" charset="0"/>
              </a:rPr>
              <a:t>Develop a process within Records</a:t>
            </a:r>
          </a:p>
          <a:p>
            <a:pPr lvl="2"/>
            <a:r>
              <a:rPr lang="en-US" sz="2800" dirty="0">
                <a:latin typeface="Bentham" panose="02000503000000000000" pitchFamily="2" charset="0"/>
                <a:cs typeface="Times New Roman" panose="02020603050405020304" pitchFamily="18" charset="0"/>
              </a:rPr>
              <a:t>Develop a county-wide process through Kitsap-911</a:t>
            </a:r>
          </a:p>
          <a:p>
            <a:pPr marL="914400" lvl="2" indent="0">
              <a:buNone/>
            </a:pPr>
            <a:endParaRPr lang="en-US" sz="2800" dirty="0">
              <a:latin typeface="Bentham" panose="02000503000000000000" pitchFamily="2" charset="0"/>
              <a:cs typeface="Times New Roman" panose="02020603050405020304" pitchFamily="18" charset="0"/>
            </a:endParaRPr>
          </a:p>
          <a:p>
            <a:pPr marL="971550" lvl="1" indent="-514350">
              <a:buFont typeface="+mj-lt"/>
              <a:buAutoNum type="arabicPeriod"/>
            </a:pPr>
            <a:r>
              <a:rPr lang="en-US" sz="3200" dirty="0">
                <a:latin typeface="Bentham" panose="02000503000000000000" pitchFamily="2" charset="0"/>
                <a:cs typeface="Times New Roman" panose="02020603050405020304" pitchFamily="18" charset="0"/>
              </a:rPr>
              <a:t>Written agreement at the time of contact</a:t>
            </a:r>
          </a:p>
          <a:p>
            <a:pPr lvl="2"/>
            <a:r>
              <a:rPr lang="en-US" sz="2800" dirty="0">
                <a:latin typeface="Bentham" panose="02000503000000000000" pitchFamily="2" charset="0"/>
                <a:cs typeface="Times New Roman" panose="02020603050405020304" pitchFamily="18" charset="0"/>
              </a:rPr>
              <a:t>Proof of enrollment within 90 days</a:t>
            </a:r>
          </a:p>
          <a:p>
            <a:pPr lvl="3"/>
            <a:r>
              <a:rPr lang="en-US" sz="2400" dirty="0">
                <a:latin typeface="Bentham" panose="02000503000000000000" pitchFamily="2" charset="0"/>
                <a:cs typeface="Times New Roman" panose="02020603050405020304" pitchFamily="18" charset="0"/>
              </a:rPr>
              <a:t>Who manages/monitors? HIPAA issues?</a:t>
            </a:r>
          </a:p>
          <a:p>
            <a:pPr marL="1371600" lvl="3" indent="0">
              <a:buNone/>
            </a:pPr>
            <a:endParaRPr lang="en-US" sz="2400" dirty="0">
              <a:latin typeface="Bentham" panose="02000503000000000000" pitchFamily="2" charset="0"/>
              <a:cs typeface="Times New Roman" panose="02020603050405020304" pitchFamily="18" charset="0"/>
            </a:endParaRPr>
          </a:p>
          <a:p>
            <a:pPr marL="914400" lvl="1" indent="-457200">
              <a:buFont typeface="+mj-lt"/>
              <a:buAutoNum type="arabicPeriod"/>
            </a:pPr>
            <a:r>
              <a:rPr lang="en-US" sz="3200" dirty="0">
                <a:latin typeface="Bentham" panose="02000503000000000000" pitchFamily="2" charset="0"/>
                <a:cs typeface="Times New Roman" panose="02020603050405020304" pitchFamily="18" charset="0"/>
              </a:rPr>
              <a:t>Narcotics still subject to seizure</a:t>
            </a:r>
          </a:p>
        </p:txBody>
      </p:sp>
    </p:spTree>
    <p:extLst>
      <p:ext uri="{BB962C8B-B14F-4D97-AF65-F5344CB8AC3E}">
        <p14:creationId xmlns:p14="http://schemas.microsoft.com/office/powerpoint/2010/main" val="129308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08659"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operationally?</a:t>
            </a:r>
          </a:p>
          <a:p>
            <a:pPr marL="0" indent="0">
              <a:buNone/>
            </a:pPr>
            <a:endParaRPr lang="en-US" sz="32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No court referrals for narcotics violations. May lead to a reduction in court cases, fines, and fees.</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Unknown influence on property crimes.</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Increase in seized narcotics held in evidence.</a:t>
            </a:r>
          </a:p>
        </p:txBody>
      </p:sp>
    </p:spTree>
    <p:extLst>
      <p:ext uri="{BB962C8B-B14F-4D97-AF65-F5344CB8AC3E}">
        <p14:creationId xmlns:p14="http://schemas.microsoft.com/office/powerpoint/2010/main" val="183815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661651"/>
            <a:ext cx="10515600" cy="1446897"/>
          </a:xfrm>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1223 -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Uniform Electronic Recordation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of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Custodial Interrogations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1113865" y="1746424"/>
            <a:ext cx="10515600" cy="4351338"/>
          </a:xfrm>
        </p:spPr>
        <p:txBody>
          <a:bodyPr>
            <a:normAutofit/>
          </a:bodyPr>
          <a:lstStyle/>
          <a:p>
            <a:pPr marL="0" indent="0">
              <a:buNone/>
            </a:pPr>
            <a:endParaRPr lang="en-US" sz="3200" b="1" u="sng" dirty="0"/>
          </a:p>
          <a:p>
            <a:pPr marL="0" indent="0">
              <a:buNone/>
            </a:pPr>
            <a:endParaRPr lang="en-US" sz="3200" b="1" u="sng" dirty="0"/>
          </a:p>
          <a:p>
            <a:pPr marL="0" indent="0">
              <a:buNone/>
            </a:pPr>
            <a:r>
              <a:rPr lang="en-US" sz="3200" b="1" u="sng" dirty="0">
                <a:latin typeface="Bentham" panose="02000503000000000000" pitchFamily="2" charset="0"/>
              </a:rPr>
              <a:t>Requires</a:t>
            </a:r>
            <a:r>
              <a:rPr lang="en-US" sz="3200" dirty="0">
                <a:latin typeface="Bentham" panose="02000503000000000000" pitchFamily="2" charset="0"/>
              </a:rPr>
              <a:t> that any custodial interrogation of an adult for felony or juvenile for any crime to be:</a:t>
            </a:r>
          </a:p>
          <a:p>
            <a:pPr lvl="1"/>
            <a:r>
              <a:rPr lang="en-US" sz="2800" dirty="0">
                <a:latin typeface="Bentham" panose="02000503000000000000" pitchFamily="2" charset="0"/>
              </a:rPr>
              <a:t>Audio/visual recorded within facilities.</a:t>
            </a:r>
          </a:p>
          <a:p>
            <a:pPr lvl="1"/>
            <a:r>
              <a:rPr lang="en-US" sz="2800" dirty="0">
                <a:latin typeface="Bentham" panose="02000503000000000000" pitchFamily="2" charset="0"/>
              </a:rPr>
              <a:t>Audio recorded at a minimum in the field.</a:t>
            </a:r>
          </a:p>
          <a:p>
            <a:pPr marL="457200" lvl="1" indent="0">
              <a:buNone/>
            </a:pPr>
            <a:endParaRPr lang="en-US" sz="2800" dirty="0">
              <a:latin typeface="Bentham" panose="02000503000000000000" pitchFamily="2" charset="0"/>
            </a:endParaRPr>
          </a:p>
          <a:p>
            <a:pPr marL="0" indent="0">
              <a:buNone/>
            </a:pPr>
            <a:r>
              <a:rPr lang="en-US" sz="3200" dirty="0">
                <a:latin typeface="Bentham" panose="02000503000000000000" pitchFamily="2" charset="0"/>
              </a:rPr>
              <a:t>Limits the admissibility of statements when not recorded.</a:t>
            </a:r>
          </a:p>
        </p:txBody>
      </p:sp>
    </p:spTree>
    <p:extLst>
      <p:ext uri="{BB962C8B-B14F-4D97-AF65-F5344CB8AC3E}">
        <p14:creationId xmlns:p14="http://schemas.microsoft.com/office/powerpoint/2010/main" val="6479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524391"/>
            <a:ext cx="10515600" cy="1325563"/>
          </a:xfrm>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1223 -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Uniform Electronic Recordation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of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Custodial Interrogations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sz="half" idx="1"/>
          </p:nvPr>
        </p:nvSpPr>
        <p:spPr>
          <a:xfrm>
            <a:off x="465926" y="2684137"/>
            <a:ext cx="6440066" cy="4351338"/>
          </a:xfrm>
        </p:spPr>
        <p:txBody>
          <a:bodyPr>
            <a:normAutofit lnSpcReduction="10000"/>
          </a:bodyPr>
          <a:lstStyle/>
          <a:p>
            <a:pPr marL="0" indent="0">
              <a:buNone/>
            </a:pPr>
            <a:r>
              <a:rPr lang="en-US" sz="3200" b="1" i="1" u="sng" dirty="0">
                <a:latin typeface="Bentham" panose="02000503000000000000" pitchFamily="2" charset="0"/>
              </a:rPr>
              <a:t>What does this mean operationally:</a:t>
            </a:r>
          </a:p>
          <a:p>
            <a:pPr marL="0" indent="0">
              <a:buNone/>
            </a:pPr>
            <a:endParaRPr lang="en-US" sz="1800" b="1" i="1" u="sng" dirty="0">
              <a:latin typeface="Bentham" panose="02000503000000000000" pitchFamily="2" charset="0"/>
            </a:endParaRPr>
          </a:p>
          <a:p>
            <a:pPr marL="971550" lvl="1" indent="-514350">
              <a:buFont typeface="+mj-lt"/>
              <a:buAutoNum type="arabicPeriod"/>
            </a:pPr>
            <a:r>
              <a:rPr lang="en-US" sz="2200" dirty="0">
                <a:latin typeface="Bentham" panose="02000503000000000000" pitchFamily="2" charset="0"/>
              </a:rPr>
              <a:t>Interrogation Room Upgrade:</a:t>
            </a:r>
          </a:p>
          <a:p>
            <a:pPr lvl="2"/>
            <a:r>
              <a:rPr lang="en-US" sz="2200" dirty="0">
                <a:latin typeface="Bentham" panose="02000503000000000000" pitchFamily="2" charset="0"/>
              </a:rPr>
              <a:t>Case Cracker hardware/software - $20,000</a:t>
            </a:r>
          </a:p>
          <a:p>
            <a:pPr lvl="2"/>
            <a:endParaRPr lang="en-US" sz="2200" dirty="0">
              <a:latin typeface="Bentham" panose="02000503000000000000" pitchFamily="2" charset="0"/>
            </a:endParaRPr>
          </a:p>
          <a:p>
            <a:pPr marL="971550" lvl="1" indent="-514350">
              <a:buFont typeface="+mj-lt"/>
              <a:buAutoNum type="arabicPeriod"/>
            </a:pPr>
            <a:r>
              <a:rPr lang="en-US" sz="2200" dirty="0">
                <a:latin typeface="Bentham" panose="02000503000000000000" pitchFamily="2" charset="0"/>
              </a:rPr>
              <a:t>Additional server capacity - $TBD</a:t>
            </a:r>
          </a:p>
          <a:p>
            <a:pPr lvl="2"/>
            <a:r>
              <a:rPr lang="en-US" sz="2200" dirty="0">
                <a:latin typeface="Bentham" panose="02000503000000000000" pitchFamily="2" charset="0"/>
              </a:rPr>
              <a:t>Digital-on-Queue management</a:t>
            </a:r>
          </a:p>
          <a:p>
            <a:pPr lvl="2"/>
            <a:r>
              <a:rPr lang="en-US" sz="2200" dirty="0">
                <a:latin typeface="Bentham" panose="02000503000000000000" pitchFamily="2" charset="0"/>
              </a:rPr>
              <a:t>Staff time – public records requests.</a:t>
            </a:r>
          </a:p>
          <a:p>
            <a:pPr marL="914400" lvl="2" indent="0">
              <a:buNone/>
            </a:pPr>
            <a:endParaRPr lang="en-US" sz="2600" dirty="0">
              <a:latin typeface="Bentham" panose="02000503000000000000" pitchFamily="2" charset="0"/>
            </a:endParaRPr>
          </a:p>
        </p:txBody>
      </p:sp>
      <p:sp>
        <p:nvSpPr>
          <p:cNvPr id="2" name="Content Placeholder 1">
            <a:extLst>
              <a:ext uri="{FF2B5EF4-FFF2-40B4-BE49-F238E27FC236}">
                <a16:creationId xmlns:a16="http://schemas.microsoft.com/office/drawing/2014/main" id="{BD4C4F38-1853-4F56-B85B-7B9FB3A0C656}"/>
              </a:ext>
            </a:extLst>
          </p:cNvPr>
          <p:cNvSpPr>
            <a:spLocks noGrp="1"/>
          </p:cNvSpPr>
          <p:nvPr>
            <p:ph sz="half" idx="2"/>
          </p:nvPr>
        </p:nvSpPr>
        <p:spPr>
          <a:xfrm>
            <a:off x="7113495" y="2970913"/>
            <a:ext cx="5181600" cy="2654345"/>
          </a:xfrm>
        </p:spPr>
        <p:txBody>
          <a:bodyPr>
            <a:normAutofit lnSpcReduction="10000"/>
          </a:bodyPr>
          <a:lstStyle/>
          <a:p>
            <a:pPr marL="0" indent="0">
              <a:buNone/>
            </a:pPr>
            <a:endParaRPr lang="en-US" dirty="0"/>
          </a:p>
          <a:p>
            <a:pPr marL="514350" indent="-514350">
              <a:buFont typeface="+mj-lt"/>
              <a:buAutoNum type="arabicPeriod" startAt="3"/>
            </a:pPr>
            <a:r>
              <a:rPr lang="en-US" sz="2200" dirty="0">
                <a:latin typeface="Bentham" panose="02000503000000000000" pitchFamily="2" charset="0"/>
              </a:rPr>
              <a:t>Body-Worn cameras - $TBD</a:t>
            </a:r>
          </a:p>
          <a:p>
            <a:pPr lvl="1"/>
            <a:r>
              <a:rPr lang="en-US" sz="2200" dirty="0">
                <a:latin typeface="Bentham" panose="02000503000000000000" pitchFamily="2" charset="0"/>
              </a:rPr>
              <a:t>Initial Issue</a:t>
            </a:r>
          </a:p>
          <a:p>
            <a:pPr lvl="1"/>
            <a:r>
              <a:rPr lang="en-US" sz="2200" dirty="0">
                <a:latin typeface="Bentham" panose="02000503000000000000" pitchFamily="2" charset="0"/>
              </a:rPr>
              <a:t>Policy</a:t>
            </a:r>
          </a:p>
          <a:p>
            <a:pPr lvl="1"/>
            <a:r>
              <a:rPr lang="en-US" sz="2200" dirty="0">
                <a:latin typeface="Bentham" panose="02000503000000000000" pitchFamily="2" charset="0"/>
              </a:rPr>
              <a:t>Training</a:t>
            </a:r>
          </a:p>
          <a:p>
            <a:pPr lvl="1"/>
            <a:r>
              <a:rPr lang="en-US" sz="2200" dirty="0">
                <a:latin typeface="Bentham" panose="02000503000000000000" pitchFamily="2" charset="0"/>
              </a:rPr>
              <a:t>Storage</a:t>
            </a:r>
          </a:p>
          <a:p>
            <a:pPr lvl="1"/>
            <a:r>
              <a:rPr lang="en-US" sz="2200" dirty="0">
                <a:latin typeface="Bentham" panose="02000503000000000000" pitchFamily="2" charset="0"/>
              </a:rPr>
              <a:t>Public records request</a:t>
            </a:r>
          </a:p>
          <a:p>
            <a:pPr marL="0" indent="0">
              <a:buNone/>
            </a:pPr>
            <a:endParaRPr lang="en-US" dirty="0"/>
          </a:p>
        </p:txBody>
      </p:sp>
    </p:spTree>
    <p:extLst>
      <p:ext uri="{BB962C8B-B14F-4D97-AF65-F5344CB8AC3E}">
        <p14:creationId xmlns:p14="http://schemas.microsoft.com/office/powerpoint/2010/main" val="4273769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3" name="Title 2">
            <a:extLst>
              <a:ext uri="{FF2B5EF4-FFF2-40B4-BE49-F238E27FC236}">
                <a16:creationId xmlns:a16="http://schemas.microsoft.com/office/drawing/2014/main" id="{3EBA0429-AA8F-4D16-BF6B-BE02B0608012}"/>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Bentham" panose="02000503000000000000" pitchFamily="2" charset="0"/>
              </a:rPr>
              <a:t>Anticipated Impacts</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pPr marL="0" indent="0">
              <a:buNone/>
            </a:pPr>
            <a:r>
              <a:rPr lang="en-US" sz="3400" dirty="0">
                <a:latin typeface="Bentham" panose="02000503000000000000" pitchFamily="2" charset="0"/>
              </a:rPr>
              <a:t>Short-term</a:t>
            </a:r>
          </a:p>
          <a:p>
            <a:pPr marL="0" indent="0">
              <a:buNone/>
            </a:pPr>
            <a:endParaRPr lang="en-US" sz="3400" dirty="0">
              <a:latin typeface="Bentham" panose="02000503000000000000" pitchFamily="2" charset="0"/>
            </a:endParaRPr>
          </a:p>
          <a:p>
            <a:pPr marL="0" indent="0">
              <a:buNone/>
            </a:pPr>
            <a:r>
              <a:rPr lang="en-US" sz="3400" dirty="0">
                <a:latin typeface="Bentham" panose="02000503000000000000" pitchFamily="2" charset="0"/>
              </a:rPr>
              <a:t>Long-term</a:t>
            </a:r>
          </a:p>
          <a:p>
            <a:pPr marL="0" indent="0">
              <a:buNone/>
            </a:pPr>
            <a:endParaRPr lang="en-US" sz="3400" dirty="0">
              <a:latin typeface="Bentham" panose="02000503000000000000" pitchFamily="2" charset="0"/>
            </a:endParaRPr>
          </a:p>
          <a:p>
            <a:pPr marL="0" indent="0">
              <a:buNone/>
            </a:pPr>
            <a:r>
              <a:rPr lang="en-US" sz="3400" dirty="0">
                <a:latin typeface="Bentham" panose="02000503000000000000" pitchFamily="2" charset="0"/>
              </a:rPr>
              <a:t>Internal and External Concerns</a:t>
            </a:r>
          </a:p>
        </p:txBody>
      </p:sp>
    </p:spTree>
    <p:extLst>
      <p:ext uri="{BB962C8B-B14F-4D97-AF65-F5344CB8AC3E}">
        <p14:creationId xmlns:p14="http://schemas.microsoft.com/office/powerpoint/2010/main" val="130331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365125"/>
            <a:ext cx="10672482"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Tactics cont.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lstStyle/>
          <a:p>
            <a:pPr marL="0" indent="0">
              <a:buNone/>
            </a:pPr>
            <a:r>
              <a:rPr lang="en-US" u="sng" dirty="0">
                <a:latin typeface="Bentham" panose="02000503000000000000" pitchFamily="2" charset="0"/>
              </a:rPr>
              <a:t>Prohibitions on firing at moving vehicles (exception)</a:t>
            </a:r>
          </a:p>
          <a:p>
            <a:pPr marL="0" indent="0">
              <a:buNone/>
            </a:pPr>
            <a:endParaRPr lang="en-US" sz="3200" dirty="0">
              <a:latin typeface="Bentham" panose="02000503000000000000" pitchFamily="2" charset="0"/>
            </a:endParaRPr>
          </a:p>
          <a:p>
            <a:pPr lvl="1"/>
            <a:r>
              <a:rPr lang="en-US" sz="2800" dirty="0">
                <a:latin typeface="Bentham" panose="02000503000000000000" pitchFamily="2" charset="0"/>
              </a:rPr>
              <a:t>Necessary to protect against an imminent threat of serious physical harm resulting from the operator’s or passenger’s use of deadly weapon.</a:t>
            </a:r>
          </a:p>
          <a:p>
            <a:pPr lvl="2"/>
            <a:r>
              <a:rPr lang="en-US" sz="2400" dirty="0">
                <a:latin typeface="Bentham" panose="02000503000000000000" pitchFamily="2" charset="0"/>
              </a:rPr>
              <a:t>Vehicle is not a deadly weapon by default. It may be considered as such if it is being used as deadly weapon and no other reasonable means to avoid potential serious harm are immediately available.</a:t>
            </a:r>
          </a:p>
          <a:p>
            <a:endParaRPr lang="en-US" dirty="0">
              <a:latin typeface="Bentham" panose="02000503000000000000" pitchFamily="2" charset="0"/>
            </a:endParaRPr>
          </a:p>
        </p:txBody>
      </p:sp>
    </p:spTree>
    <p:extLst>
      <p:ext uri="{BB962C8B-B14F-4D97-AF65-F5344CB8AC3E}">
        <p14:creationId xmlns:p14="http://schemas.microsoft.com/office/powerpoint/2010/main" val="235070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sz="half" idx="1"/>
          </p:nvPr>
        </p:nvSpPr>
        <p:spPr>
          <a:xfrm>
            <a:off x="475129" y="1855283"/>
            <a:ext cx="5797924" cy="4351338"/>
          </a:xfrm>
        </p:spPr>
        <p:txBody>
          <a:bodyPr>
            <a:normAutofit fontScale="55000" lnSpcReduction="20000"/>
          </a:bodyPr>
          <a:lstStyle/>
          <a:p>
            <a:pPr marL="0" indent="0">
              <a:buNone/>
            </a:pPr>
            <a:r>
              <a:rPr lang="en-US" sz="5800" dirty="0">
                <a:latin typeface="Bentham" panose="02000503000000000000" pitchFamily="2" charset="0"/>
              </a:rPr>
              <a:t>Require </a:t>
            </a:r>
            <a:r>
              <a:rPr lang="en-US" sz="5800" b="1" u="sng" dirty="0">
                <a:latin typeface="Bentham" panose="02000503000000000000" pitchFamily="2" charset="0"/>
              </a:rPr>
              <a:t>probable cause </a:t>
            </a:r>
            <a:r>
              <a:rPr lang="en-US" sz="5800" dirty="0">
                <a:latin typeface="Bentham" panose="02000503000000000000" pitchFamily="2" charset="0"/>
              </a:rPr>
              <a:t>for:</a:t>
            </a:r>
          </a:p>
          <a:p>
            <a:pPr marL="0" indent="0">
              <a:buNone/>
            </a:pPr>
            <a:endParaRPr lang="en-US" sz="5800" dirty="0">
              <a:latin typeface="Bentham" panose="02000503000000000000" pitchFamily="2" charset="0"/>
            </a:endParaRPr>
          </a:p>
          <a:p>
            <a:r>
              <a:rPr lang="en-US" sz="5800" dirty="0">
                <a:latin typeface="Bentham" panose="02000503000000000000" pitchFamily="2" charset="0"/>
              </a:rPr>
              <a:t>Violent offense or sex offense under RCW 9.94A.030</a:t>
            </a:r>
          </a:p>
          <a:p>
            <a:r>
              <a:rPr lang="en-US" sz="5800" dirty="0">
                <a:latin typeface="Bentham" panose="02000503000000000000" pitchFamily="2" charset="0"/>
              </a:rPr>
              <a:t>Escape under 9A.76</a:t>
            </a:r>
          </a:p>
          <a:p>
            <a:pPr marL="0" indent="0">
              <a:buNone/>
            </a:pPr>
            <a:endParaRPr lang="en-US" sz="5800" dirty="0">
              <a:latin typeface="Bentham" panose="02000503000000000000" pitchFamily="2" charset="0"/>
            </a:endParaRPr>
          </a:p>
          <a:p>
            <a:pPr marL="0" indent="0">
              <a:buNone/>
            </a:pPr>
            <a:r>
              <a:rPr lang="en-US" sz="5800" dirty="0">
                <a:latin typeface="Bentham" panose="02000503000000000000" pitchFamily="2" charset="0"/>
              </a:rPr>
              <a:t>Require </a:t>
            </a:r>
            <a:r>
              <a:rPr lang="en-US" sz="5800" b="1" u="sng" dirty="0">
                <a:latin typeface="Bentham" panose="02000503000000000000" pitchFamily="2" charset="0"/>
              </a:rPr>
              <a:t>reasonable suspicion </a:t>
            </a:r>
          </a:p>
          <a:p>
            <a:pPr marL="0" indent="0">
              <a:buNone/>
            </a:pPr>
            <a:endParaRPr lang="en-US" sz="5800" b="1" u="sng" dirty="0">
              <a:latin typeface="Bentham" panose="02000503000000000000" pitchFamily="2" charset="0"/>
            </a:endParaRPr>
          </a:p>
          <a:p>
            <a:pPr lvl="1"/>
            <a:r>
              <a:rPr lang="en-US" sz="5800" dirty="0">
                <a:latin typeface="Bentham" panose="02000503000000000000" pitchFamily="2" charset="0"/>
              </a:rPr>
              <a:t>Driving Under the Influence</a:t>
            </a:r>
          </a:p>
          <a:p>
            <a:pPr marL="0" indent="0">
              <a:buNone/>
            </a:pPr>
            <a:endParaRPr lang="en-US" sz="5800" dirty="0">
              <a:latin typeface="Bentham" panose="02000503000000000000" pitchFamily="2" charset="0"/>
            </a:endParaRPr>
          </a:p>
          <a:p>
            <a:pPr marL="457200" lvl="1" indent="0">
              <a:buNone/>
            </a:pPr>
            <a:endParaRPr lang="en-US" dirty="0">
              <a:latin typeface="Bentham" panose="02000503000000000000" pitchFamily="2" charset="0"/>
            </a:endParaRPr>
          </a:p>
        </p:txBody>
      </p:sp>
      <p:sp>
        <p:nvSpPr>
          <p:cNvPr id="2" name="Content Placeholder 1">
            <a:extLst>
              <a:ext uri="{FF2B5EF4-FFF2-40B4-BE49-F238E27FC236}">
                <a16:creationId xmlns:a16="http://schemas.microsoft.com/office/drawing/2014/main" id="{48378E8F-9CD2-4694-B47C-7835AF5BD69F}"/>
              </a:ext>
            </a:extLst>
          </p:cNvPr>
          <p:cNvSpPr>
            <a:spLocks noGrp="1"/>
          </p:cNvSpPr>
          <p:nvPr>
            <p:ph sz="half" idx="2"/>
          </p:nvPr>
        </p:nvSpPr>
        <p:spPr>
          <a:xfrm>
            <a:off x="6535271" y="1461084"/>
            <a:ext cx="5181600" cy="4351338"/>
          </a:xfrm>
        </p:spPr>
        <p:txBody>
          <a:bodyPr>
            <a:normAutofit fontScale="55000" lnSpcReduction="20000"/>
          </a:bodyPr>
          <a:lstStyle/>
          <a:p>
            <a:pPr indent="0">
              <a:buNone/>
            </a:pPr>
            <a:r>
              <a:rPr lang="en-US" b="1" u="sng" dirty="0">
                <a:effectLst/>
                <a:latin typeface="Bentham" panose="02000503000000000000" pitchFamily="2" charset="0"/>
              </a:rPr>
              <a:t>Violent Offense definition</a:t>
            </a:r>
          </a:p>
          <a:p>
            <a:pPr indent="0">
              <a:buNone/>
            </a:pPr>
            <a:r>
              <a:rPr lang="en-US" dirty="0">
                <a:effectLst/>
                <a:latin typeface="Bentham" panose="02000503000000000000" pitchFamily="2" charset="0"/>
              </a:rPr>
              <a:t>Any felony defined under any law as a class A felony or an attempt to commit a class A felony;</a:t>
            </a:r>
          </a:p>
          <a:p>
            <a:pPr indent="0">
              <a:buNone/>
            </a:pPr>
            <a:r>
              <a:rPr lang="en-US" dirty="0">
                <a:effectLst/>
                <a:latin typeface="Bentham" panose="02000503000000000000" pitchFamily="2" charset="0"/>
              </a:rPr>
              <a:t>Criminal solicitation of or criminal conspiracy to commit a class A felony;</a:t>
            </a:r>
          </a:p>
          <a:p>
            <a:pPr indent="0">
              <a:buNone/>
            </a:pPr>
            <a:r>
              <a:rPr lang="en-US" dirty="0">
                <a:effectLst/>
                <a:latin typeface="Bentham" panose="02000503000000000000" pitchFamily="2" charset="0"/>
              </a:rPr>
              <a:t>Manslaughter in the first degree;</a:t>
            </a:r>
          </a:p>
          <a:p>
            <a:pPr indent="0">
              <a:buNone/>
            </a:pPr>
            <a:r>
              <a:rPr lang="en-US" dirty="0">
                <a:effectLst/>
                <a:latin typeface="Bentham" panose="02000503000000000000" pitchFamily="2" charset="0"/>
              </a:rPr>
              <a:t>Manslaughter in the second degree;</a:t>
            </a:r>
          </a:p>
          <a:p>
            <a:pPr indent="0">
              <a:buNone/>
            </a:pPr>
            <a:r>
              <a:rPr lang="en-US" dirty="0">
                <a:effectLst/>
                <a:latin typeface="Bentham" panose="02000503000000000000" pitchFamily="2" charset="0"/>
              </a:rPr>
              <a:t>Indecent liberties if committed by forcible compulsion;</a:t>
            </a:r>
          </a:p>
          <a:p>
            <a:pPr indent="0">
              <a:buNone/>
            </a:pPr>
            <a:r>
              <a:rPr lang="en-US" dirty="0">
                <a:effectLst/>
                <a:latin typeface="Bentham" panose="02000503000000000000" pitchFamily="2" charset="0"/>
              </a:rPr>
              <a:t>Kidnapping in the second degree;</a:t>
            </a:r>
          </a:p>
          <a:p>
            <a:pPr indent="0">
              <a:buNone/>
            </a:pPr>
            <a:r>
              <a:rPr lang="en-US" dirty="0">
                <a:effectLst/>
                <a:latin typeface="Bentham" panose="02000503000000000000" pitchFamily="2" charset="0"/>
              </a:rPr>
              <a:t>Arson in the second degree;</a:t>
            </a:r>
          </a:p>
          <a:p>
            <a:pPr indent="0">
              <a:buNone/>
            </a:pPr>
            <a:r>
              <a:rPr lang="en-US" dirty="0">
                <a:effectLst/>
                <a:latin typeface="Bentham" panose="02000503000000000000" pitchFamily="2" charset="0"/>
              </a:rPr>
              <a:t>Assault in the second degree;</a:t>
            </a:r>
          </a:p>
          <a:p>
            <a:pPr indent="0">
              <a:buNone/>
            </a:pPr>
            <a:r>
              <a:rPr lang="en-US" dirty="0">
                <a:effectLst/>
                <a:latin typeface="Bentham" panose="02000503000000000000" pitchFamily="2" charset="0"/>
              </a:rPr>
              <a:t>Assault of a child in the second degree;</a:t>
            </a:r>
          </a:p>
          <a:p>
            <a:pPr indent="0">
              <a:buNone/>
            </a:pPr>
            <a:r>
              <a:rPr lang="en-US" dirty="0">
                <a:effectLst/>
                <a:latin typeface="Bentham" panose="02000503000000000000" pitchFamily="2" charset="0"/>
              </a:rPr>
              <a:t>Extortion in the first degree;</a:t>
            </a:r>
          </a:p>
          <a:p>
            <a:pPr indent="0">
              <a:buNone/>
            </a:pPr>
            <a:r>
              <a:rPr lang="en-US" dirty="0">
                <a:effectLst/>
                <a:latin typeface="Bentham" panose="02000503000000000000" pitchFamily="2" charset="0"/>
              </a:rPr>
              <a:t>Robbery in the second degree;</a:t>
            </a:r>
          </a:p>
          <a:p>
            <a:pPr indent="0">
              <a:buNone/>
            </a:pPr>
            <a:r>
              <a:rPr lang="en-US" dirty="0">
                <a:effectLst/>
                <a:latin typeface="Bentham" panose="02000503000000000000" pitchFamily="2" charset="0"/>
              </a:rPr>
              <a:t>Drive-by shooting;</a:t>
            </a:r>
          </a:p>
          <a:p>
            <a:pPr indent="0">
              <a:buNone/>
            </a:pPr>
            <a:r>
              <a:rPr lang="en-US" dirty="0">
                <a:latin typeface="Bentham" panose="02000503000000000000" pitchFamily="2" charset="0"/>
              </a:rPr>
              <a:t>Vehicular Assault or Vehicular Homicide</a:t>
            </a:r>
            <a:endParaRPr lang="en-US" dirty="0">
              <a:effectLst/>
              <a:latin typeface="Bentham" panose="02000503000000000000" pitchFamily="2" charset="0"/>
            </a:endParaRPr>
          </a:p>
          <a:p>
            <a:pPr marL="0" indent="0">
              <a:buNone/>
            </a:pPr>
            <a:endParaRPr lang="en-US" dirty="0">
              <a:latin typeface="Bentham" panose="02000503000000000000" pitchFamily="2" charset="0"/>
            </a:endParaRPr>
          </a:p>
        </p:txBody>
      </p:sp>
    </p:spTree>
    <p:extLst>
      <p:ext uri="{BB962C8B-B14F-4D97-AF65-F5344CB8AC3E}">
        <p14:creationId xmlns:p14="http://schemas.microsoft.com/office/powerpoint/2010/main" val="347545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Additional Requirements</a:t>
            </a:r>
          </a:p>
          <a:p>
            <a:pPr marL="0" indent="0">
              <a:buNone/>
            </a:pPr>
            <a:endParaRPr lang="en-US" sz="3200" b="1" i="1" u="sng" dirty="0">
              <a:latin typeface="Bentham" panose="02000503000000000000" pitchFamily="2" charset="0"/>
              <a:cs typeface="Times New Roman" panose="02020603050405020304" pitchFamily="18" charset="0"/>
            </a:endParaRPr>
          </a:p>
          <a:p>
            <a:pPr marL="457200" lvl="1" indent="0">
              <a:buNone/>
            </a:pPr>
            <a:r>
              <a:rPr lang="en-US" sz="2800" dirty="0">
                <a:latin typeface="Bentham" panose="02000503000000000000" pitchFamily="2" charset="0"/>
                <a:cs typeface="Times New Roman" panose="02020603050405020304" pitchFamily="18" charset="0"/>
              </a:rPr>
              <a:t>The pursuit is necessary for the purpose of identifying or apprehending the person.</a:t>
            </a:r>
          </a:p>
          <a:p>
            <a:pPr marL="457200" lvl="1" indent="0">
              <a:buNone/>
            </a:pPr>
            <a:endParaRPr lang="en-US" sz="2800" dirty="0">
              <a:latin typeface="Bentham" panose="02000503000000000000" pitchFamily="2" charset="0"/>
              <a:cs typeface="Times New Roman" panose="02020603050405020304" pitchFamily="18" charset="0"/>
            </a:endParaRPr>
          </a:p>
          <a:p>
            <a:pPr marL="457200" lvl="1" indent="0">
              <a:buNone/>
            </a:pPr>
            <a:r>
              <a:rPr lang="en-US" sz="2800" dirty="0">
                <a:latin typeface="Bentham" panose="02000503000000000000" pitchFamily="2" charset="0"/>
                <a:cs typeface="Times New Roman" panose="02020603050405020304" pitchFamily="18" charset="0"/>
              </a:rPr>
              <a:t>The person poses an imminent threat to the safety of others and the safety risk of failing to apprehend or identify the person are considered to be greater than the safety risks of the [pursuit.]</a:t>
            </a:r>
          </a:p>
        </p:txBody>
      </p:sp>
    </p:spTree>
    <p:extLst>
      <p:ext uri="{BB962C8B-B14F-4D97-AF65-F5344CB8AC3E}">
        <p14:creationId xmlns:p14="http://schemas.microsoft.com/office/powerpoint/2010/main" val="371062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Additional Requirements</a:t>
            </a:r>
          </a:p>
          <a:p>
            <a:pPr marL="0" indent="0">
              <a:buNone/>
            </a:pPr>
            <a:endParaRPr lang="en-US" sz="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Supervisory Control</a:t>
            </a:r>
          </a:p>
          <a:p>
            <a:pPr lvl="1"/>
            <a:r>
              <a:rPr lang="en-US" dirty="0">
                <a:latin typeface="Bentham" panose="02000503000000000000" pitchFamily="2" charset="0"/>
                <a:cs typeface="Times New Roman" panose="02020603050405020304" pitchFamily="18" charset="0"/>
              </a:rPr>
              <a:t>Officers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receive supervisory authorization.</a:t>
            </a:r>
          </a:p>
          <a:p>
            <a:pPr marL="457200" lvl="1" indent="0">
              <a:buNone/>
            </a:pPr>
            <a:endParaRPr lang="en-US"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Pursuit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have supervisory control.</a:t>
            </a:r>
          </a:p>
          <a:p>
            <a:pPr lvl="2"/>
            <a:r>
              <a:rPr lang="en-US" dirty="0">
                <a:latin typeface="Bentham" panose="02000503000000000000" pitchFamily="2" charset="0"/>
                <a:cs typeface="Times New Roman" panose="02020603050405020304" pitchFamily="18" charset="0"/>
              </a:rPr>
              <a:t>Without an on-duty supervisor, an on-call supervisor must be contacted and consulted.</a:t>
            </a:r>
          </a:p>
          <a:p>
            <a:pPr marL="914400" lvl="2" indent="0">
              <a:buNone/>
            </a:pPr>
            <a:endParaRPr lang="en-US"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Out-of-jurisdiction pursuits relinquish supervisory control to that jurisdiction.</a:t>
            </a:r>
          </a:p>
        </p:txBody>
      </p:sp>
    </p:spTree>
    <p:extLst>
      <p:ext uri="{BB962C8B-B14F-4D97-AF65-F5344CB8AC3E}">
        <p14:creationId xmlns:p14="http://schemas.microsoft.com/office/powerpoint/2010/main" val="1499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20000"/>
          </a:bodyPr>
          <a:lstStyle/>
          <a:p>
            <a:pPr marL="0" indent="0">
              <a:buNone/>
            </a:pPr>
            <a:r>
              <a:rPr lang="en-US" sz="3200" b="1" i="1" u="sng" dirty="0">
                <a:latin typeface="Bentham" panose="02000503000000000000" pitchFamily="2" charset="0"/>
                <a:cs typeface="Times New Roman" panose="02020603050405020304" pitchFamily="18" charset="0"/>
              </a:rPr>
              <a:t>What does this mean operationally?</a:t>
            </a:r>
          </a:p>
          <a:p>
            <a:pPr marL="457200" lvl="1" indent="0">
              <a:buNone/>
            </a:pPr>
            <a:endParaRPr lang="en-US" sz="2800" b="1" i="1" u="sng" dirty="0">
              <a:latin typeface="Bentham" panose="02000503000000000000" pitchFamily="2" charset="0"/>
              <a:cs typeface="Times New Roman" panose="02020603050405020304" pitchFamily="18" charset="0"/>
            </a:endParaRPr>
          </a:p>
          <a:p>
            <a:pPr lvl="1"/>
            <a:r>
              <a:rPr lang="en-US" sz="2800" b="1" dirty="0">
                <a:latin typeface="Bentham" panose="02000503000000000000" pitchFamily="2" charset="0"/>
                <a:cs typeface="Times New Roman" panose="02020603050405020304" pitchFamily="18" charset="0"/>
              </a:rPr>
              <a:t>NO</a:t>
            </a:r>
            <a:r>
              <a:rPr lang="en-US" sz="2800" dirty="0">
                <a:latin typeface="Bentham" panose="02000503000000000000" pitchFamily="2" charset="0"/>
                <a:cs typeface="Times New Roman" panose="02020603050405020304" pitchFamily="18" charset="0"/>
              </a:rPr>
              <a:t> pursuits except in circumstances which have </a:t>
            </a:r>
            <a:r>
              <a:rPr lang="en-US" sz="2800" b="1" u="sng" dirty="0">
                <a:latin typeface="Bentham" panose="02000503000000000000" pitchFamily="2" charset="0"/>
                <a:cs typeface="Times New Roman" panose="02020603050405020304" pitchFamily="18" charset="0"/>
              </a:rPr>
              <a:t>PC</a:t>
            </a:r>
            <a:r>
              <a:rPr lang="en-US" sz="2800" dirty="0">
                <a:latin typeface="Bentham" panose="02000503000000000000" pitchFamily="2" charset="0"/>
                <a:cs typeface="Times New Roman" panose="02020603050405020304" pitchFamily="18" charset="0"/>
              </a:rPr>
              <a:t> for violent crime or escape plus the additional factors.</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Pursuits involving a possible DUI must have clear, articulable facts       </a:t>
            </a:r>
            <a:r>
              <a:rPr lang="en-US" sz="2800" i="1" u="sng" dirty="0">
                <a:latin typeface="Bentham" panose="02000503000000000000" pitchFamily="2" charset="0"/>
                <a:cs typeface="Times New Roman" panose="02020603050405020304" pitchFamily="18" charset="0"/>
              </a:rPr>
              <a:t>at the time of the incident </a:t>
            </a:r>
            <a:r>
              <a:rPr lang="en-US" sz="2800" dirty="0">
                <a:latin typeface="Bentham" panose="02000503000000000000" pitchFamily="2" charset="0"/>
                <a:cs typeface="Times New Roman" panose="02020603050405020304" pitchFamily="18" charset="0"/>
              </a:rPr>
              <a:t>and those must be broadcast over the air.</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b="1" dirty="0">
                <a:latin typeface="Bentham" panose="02000503000000000000" pitchFamily="2" charset="0"/>
                <a:cs typeface="Times New Roman" panose="02020603050405020304" pitchFamily="18" charset="0"/>
              </a:rPr>
              <a:t>NO</a:t>
            </a:r>
            <a:r>
              <a:rPr lang="en-US" sz="2800" dirty="0">
                <a:latin typeface="Bentham" panose="02000503000000000000" pitchFamily="2" charset="0"/>
                <a:cs typeface="Times New Roman" panose="02020603050405020304" pitchFamily="18" charset="0"/>
              </a:rPr>
              <a:t> pursuits without a supervisor present and monitoring. This means a sergeant or above until we have a formal designated OIC program.</a:t>
            </a:r>
          </a:p>
          <a:p>
            <a:pPr lvl="1"/>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Eludes will be documented and tracked.</a:t>
            </a:r>
          </a:p>
        </p:txBody>
      </p:sp>
    </p:spTree>
    <p:extLst>
      <p:ext uri="{BB962C8B-B14F-4D97-AF65-F5344CB8AC3E}">
        <p14:creationId xmlns:p14="http://schemas.microsoft.com/office/powerpoint/2010/main" val="241841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for our community?</a:t>
            </a:r>
          </a:p>
          <a:p>
            <a:pPr marL="0" indent="0">
              <a:buNone/>
            </a:pPr>
            <a:endParaRPr lang="en-US" sz="3200" b="1" i="1" u="sng"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Suspects may flee criminal acts without concern of arrest at the time. (i.e. thefts, assaults, property crimes)</a:t>
            </a:r>
          </a:p>
          <a:p>
            <a:pPr marL="457200" lvl="1" indent="0">
              <a:buNone/>
            </a:pPr>
            <a:endParaRPr lang="en-US" sz="3200"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Traffic enforcement may only influence those who are already willing to stop for police.</a:t>
            </a:r>
          </a:p>
        </p:txBody>
      </p:sp>
    </p:spTree>
    <p:extLst>
      <p:ext uri="{BB962C8B-B14F-4D97-AF65-F5344CB8AC3E}">
        <p14:creationId xmlns:p14="http://schemas.microsoft.com/office/powerpoint/2010/main" val="5991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0611971"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solidFill>
                <a:srgbClr val="FF0000"/>
              </a:solidFill>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endParaRPr lang="en-US" sz="3200" dirty="0">
              <a:latin typeface="Bentham" panose="02000503000000000000" pitchFamily="2" charset="0"/>
              <a:cs typeface="Times New Roman" panose="02020603050405020304" pitchFamily="18" charset="0"/>
            </a:endParaRPr>
          </a:p>
          <a:p>
            <a:endParaRPr lang="en-US" sz="3200" dirty="0">
              <a:latin typeface="Bentham" panose="02000503000000000000" pitchFamily="2" charset="0"/>
              <a:cs typeface="Times New Roman" panose="02020603050405020304" pitchFamily="18" charset="0"/>
            </a:endParaRPr>
          </a:p>
          <a:p>
            <a:r>
              <a:rPr lang="en-US" sz="3200" dirty="0">
                <a:latin typeface="Bentham" panose="02000503000000000000" pitchFamily="2" charset="0"/>
                <a:cs typeface="Times New Roman" panose="02020603050405020304" pitchFamily="18" charset="0"/>
              </a:rPr>
              <a:t>Changes when force may be used</a:t>
            </a:r>
          </a:p>
          <a:p>
            <a:r>
              <a:rPr lang="en-US" sz="3200" dirty="0">
                <a:latin typeface="Bentham" panose="02000503000000000000" pitchFamily="2" charset="0"/>
                <a:cs typeface="Times New Roman" panose="02020603050405020304" pitchFamily="18" charset="0"/>
              </a:rPr>
              <a:t>Changes how force can be used</a:t>
            </a:r>
          </a:p>
          <a:p>
            <a:r>
              <a:rPr lang="en-US" sz="3200" dirty="0">
                <a:latin typeface="Bentham" panose="02000503000000000000" pitchFamily="2" charset="0"/>
                <a:cs typeface="Times New Roman" panose="02020603050405020304" pitchFamily="18" charset="0"/>
              </a:rPr>
              <a:t>Changes definitions</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5714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1800</Words>
  <Application>Microsoft Office PowerPoint</Application>
  <PresentationFormat>Widescreen</PresentationFormat>
  <Paragraphs>260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Baskerville Old Face</vt:lpstr>
      <vt:lpstr>Bentham</vt:lpstr>
      <vt:lpstr>Calibri</vt:lpstr>
      <vt:lpstr>Calibri Light</vt:lpstr>
      <vt:lpstr>Rockwell</vt:lpstr>
      <vt:lpstr>Segoe UI Emoji</vt:lpstr>
      <vt:lpstr>Times New Roman</vt:lpstr>
      <vt:lpstr>Office Theme</vt:lpstr>
      <vt:lpstr>-2021- Washington  Legislative Updates</vt:lpstr>
      <vt:lpstr>House Bill 1054 – Tactics [July 25th, 2021]</vt:lpstr>
      <vt:lpstr>House Bill 1054 – Tactics cont. [July 25th, 2021]</vt:lpstr>
      <vt:lpstr>Vehicle Pursuits (HB 1054) [July 25th, 2021]</vt:lpstr>
      <vt:lpstr>Vehicle Pursuits (HB 1054) [July 25th, 2021]</vt:lpstr>
      <vt:lpstr>Vehicle Pursuits (HB 1054) [July 25th, 2021]</vt:lpstr>
      <vt:lpstr>Vehicle Pursuits (HB 1054) [July 25th, 2021]</vt:lpstr>
      <vt:lpstr>Vehicle Pursuits (HB 1054) [July 25th, 2021]</vt:lpstr>
      <vt:lpstr>House Bill 1310 – Use of Force [July 25th, 2021]</vt:lpstr>
      <vt:lpstr>House Bill 1310 – Use of Force [July 25th, 2021]</vt:lpstr>
      <vt:lpstr>House Bill 1310 – Use of Force [July 25th, 2021]</vt:lpstr>
      <vt:lpstr>House Bill 1310 – Use of Force [July 25th, 2021]</vt:lpstr>
      <vt:lpstr>House Bill 1310 – Use of Force [July 25th, 2021]</vt:lpstr>
      <vt:lpstr>Senate Bill 5066 – Duty to Intervene               [July 25th, 2021]</vt:lpstr>
      <vt:lpstr>House Bill 1267 –  Office of Independent Investigation          [July 25th, 2021]</vt:lpstr>
      <vt:lpstr>House Bil 1089 – Audits of Investigations               [July 25th, 2021]</vt:lpstr>
      <vt:lpstr>House Bill 1088 – Potential Impeachment Disclosures               [July 25th, 2021]</vt:lpstr>
      <vt:lpstr>Senate Bill 5259 – Law Enforcement Data Collection               [July 25th, 2021]</vt:lpstr>
      <vt:lpstr>Senate Bill 5055 – Grievance Arbitration Panels               [July 25th, 2021]</vt:lpstr>
      <vt:lpstr>Senate Bill 5476 – State v. Blake [immediately]</vt:lpstr>
      <vt:lpstr>Senate Bill 5476 – State v. Blake [immediately]</vt:lpstr>
      <vt:lpstr>Senate Bill 5476 – State v. Blake [immediately]</vt:lpstr>
      <vt:lpstr>House Bill 1223 -  Uniform Electronic Recordation  of  Custodial Interrogations [January 1st, 2022]</vt:lpstr>
      <vt:lpstr>House Bill 1223 -  Uniform Electronic Recordation  of  Custodial Interrogations [January 1st, 2022]</vt:lpstr>
      <vt:lpstr>Anticipated Impacts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Washington  Legislative Updates</dc:title>
  <dc:creator>Matt Brown</dc:creator>
  <cp:lastModifiedBy>Matt Brown</cp:lastModifiedBy>
  <cp:revision>42</cp:revision>
  <dcterms:created xsi:type="dcterms:W3CDTF">2021-05-26T20:15:10Z</dcterms:created>
  <dcterms:modified xsi:type="dcterms:W3CDTF">2021-06-04T17:48:25Z</dcterms:modified>
</cp:coreProperties>
</file>