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1" r:id="rId4"/>
    <p:sldId id="263" r:id="rId5"/>
    <p:sldId id="264" r:id="rId6"/>
    <p:sldId id="265" r:id="rId7"/>
    <p:sldId id="266" r:id="rId8"/>
    <p:sldId id="277" r:id="rId9"/>
    <p:sldId id="297" r:id="rId10"/>
    <p:sldId id="267" r:id="rId11"/>
    <p:sldId id="270" r:id="rId12"/>
    <p:sldId id="271" r:id="rId13"/>
    <p:sldId id="275" r:id="rId14"/>
    <p:sldId id="290" r:id="rId15"/>
    <p:sldId id="291" r:id="rId16"/>
    <p:sldId id="294" r:id="rId17"/>
    <p:sldId id="295" r:id="rId18"/>
    <p:sldId id="292" r:id="rId19"/>
    <p:sldId id="293" r:id="rId20"/>
    <p:sldId id="280" r:id="rId21"/>
    <p:sldId id="288" r:id="rId22"/>
    <p:sldId id="281" r:id="rId23"/>
    <p:sldId id="282" r:id="rId24"/>
    <p:sldId id="283" r:id="rId25"/>
    <p:sldId id="284" r:id="rId26"/>
    <p:sldId id="285" r:id="rId27"/>
    <p:sldId id="286" r:id="rId28"/>
    <p:sldId id="272" r:id="rId29"/>
    <p:sldId id="276" r:id="rId30"/>
    <p:sldId id="278" r:id="rId31"/>
    <p:sldId id="273" r:id="rId32"/>
    <p:sldId id="279" r:id="rId33"/>
    <p:sldId id="29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0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4809C-8C0C-4810-99C4-BB735E3B35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55BD8E-FF76-4366-99E5-1E9C126809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A869549-F587-4BB2-8549-C6D9BEB6332B}"/>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5" name="Footer Placeholder 4">
            <a:extLst>
              <a:ext uri="{FF2B5EF4-FFF2-40B4-BE49-F238E27FC236}">
                <a16:creationId xmlns:a16="http://schemas.microsoft.com/office/drawing/2014/main" id="{0EEFD89D-E7EB-4E73-91FE-3C3CCD323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689B10-9293-463F-A2AD-E22418EA3BBF}"/>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716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1BDDE-1C67-4AA8-8BB5-CE2349A6F6A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128D9D-E121-454B-ADA4-33CA45073E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0165E-39A2-48E3-BB45-64607B7A077F}"/>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5" name="Footer Placeholder 4">
            <a:extLst>
              <a:ext uri="{FF2B5EF4-FFF2-40B4-BE49-F238E27FC236}">
                <a16:creationId xmlns:a16="http://schemas.microsoft.com/office/drawing/2014/main" id="{E324FDD5-AF74-40AB-84A1-C60AB1246F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DD833C-7C89-481C-A876-98AA07AC9AA1}"/>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73942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84A821-90DD-4D98-BEE7-E6B6D2889F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FD32D0-7144-4F6F-A990-701D05FF33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4A0948-AF13-4FB1-BA0E-6F76A4A79795}"/>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5" name="Footer Placeholder 4">
            <a:extLst>
              <a:ext uri="{FF2B5EF4-FFF2-40B4-BE49-F238E27FC236}">
                <a16:creationId xmlns:a16="http://schemas.microsoft.com/office/drawing/2014/main" id="{95F63923-2E4D-420F-8061-98FEC0614D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A3D2B5-6D07-419C-9728-4BCBC2E660B7}"/>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314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F68CE-D82F-4A5D-A02A-398058CDA3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F3F0D6-ECBD-4610-AE63-2BB80F3A5A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FAEC05-73E5-49AF-98BB-D30D5151459F}"/>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5" name="Footer Placeholder 4">
            <a:extLst>
              <a:ext uri="{FF2B5EF4-FFF2-40B4-BE49-F238E27FC236}">
                <a16:creationId xmlns:a16="http://schemas.microsoft.com/office/drawing/2014/main" id="{3C73DFEE-8BBE-4F3F-B174-95F88C829B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CF9C7-935C-4AAF-BCFD-844A9C8BE08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248855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A5063-864E-4A89-81ED-5F1C4C65F9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5CEB200-4DD0-4C70-911D-31B91396C1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AD6A50-C238-4C35-A1FB-D9523BDCB8AD}"/>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5" name="Footer Placeholder 4">
            <a:extLst>
              <a:ext uri="{FF2B5EF4-FFF2-40B4-BE49-F238E27FC236}">
                <a16:creationId xmlns:a16="http://schemas.microsoft.com/office/drawing/2014/main" id="{54C53F68-F570-4B0C-B66A-92608AE5BC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5755E-38E0-4044-8AFE-EC233C980E96}"/>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28187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5C0E5-50A4-44B8-B97C-25C87C2B0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4571EB-F5CC-4304-BE19-E200AA47EF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66125D-B601-4EDB-9466-A9F2B740C1E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CCB7F21-4E84-44C6-8353-50D65814B024}"/>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6" name="Footer Placeholder 5">
            <a:extLst>
              <a:ext uri="{FF2B5EF4-FFF2-40B4-BE49-F238E27FC236}">
                <a16:creationId xmlns:a16="http://schemas.microsoft.com/office/drawing/2014/main" id="{0C4051B9-BE30-4EE1-BC87-5B1DA35467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E38F31-A28E-4C5D-ABE7-C164C36DFD6C}"/>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480659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70B9-5AF5-4837-AF9F-FC6C24BB7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02871A2-5A5C-4BEB-82F3-BFE9D893CF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97181-FCD2-41F6-AB16-3735D0668C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E0A19A-463E-4E0B-8B43-A696C9846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EAC0C9-90E6-48D8-A33E-54DC42E38D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B1C818E-F57D-4E22-82C9-AC82329C46E1}"/>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8" name="Footer Placeholder 7">
            <a:extLst>
              <a:ext uri="{FF2B5EF4-FFF2-40B4-BE49-F238E27FC236}">
                <a16:creationId xmlns:a16="http://schemas.microsoft.com/office/drawing/2014/main" id="{0CCC81FA-72C4-4280-A509-06F3D3D40BC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2B4D143-10A9-4F36-9532-687286CD964D}"/>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782767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A133-3C65-4962-8CCD-63977B452A3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CAEF14-3C30-4809-96F7-A25DF4956185}"/>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4" name="Footer Placeholder 3">
            <a:extLst>
              <a:ext uri="{FF2B5EF4-FFF2-40B4-BE49-F238E27FC236}">
                <a16:creationId xmlns:a16="http://schemas.microsoft.com/office/drawing/2014/main" id="{8E43A905-60C6-4D66-82C4-362E8B5C95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CC4C60C-4198-4837-AEC1-72FF6A6E0C09}"/>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624983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B762EA-601B-4403-AEE0-850A78D47B28}"/>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3" name="Footer Placeholder 2">
            <a:extLst>
              <a:ext uri="{FF2B5EF4-FFF2-40B4-BE49-F238E27FC236}">
                <a16:creationId xmlns:a16="http://schemas.microsoft.com/office/drawing/2014/main" id="{E30F851A-70F6-4748-B891-93AA3EECAD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92517D-71CA-4493-B338-B1A3639C075A}"/>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2436479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2588-E709-4880-8CDF-112BEFE1D7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204C73-0FCB-4965-B1B1-ADD6C930D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49F68-8D6E-4DB1-84C8-6A8989D3D9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F0F9E-41FA-44AB-81EE-D6FD2870EF08}"/>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6" name="Footer Placeholder 5">
            <a:extLst>
              <a:ext uri="{FF2B5EF4-FFF2-40B4-BE49-F238E27FC236}">
                <a16:creationId xmlns:a16="http://schemas.microsoft.com/office/drawing/2014/main" id="{BC2E38AC-7528-4FD7-B89D-813DE5B6E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92B68E-1DFB-4B37-B74C-71C05DE53B95}"/>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1807799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A032-4420-43F2-AF75-8CECC59211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1722EE-6FBD-46F9-8943-5993815DAF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25C8C1D-F0E4-4A78-AADA-A106B35EC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AA3F32-CD20-4734-BAC1-2271509692AD}"/>
              </a:ext>
            </a:extLst>
          </p:cNvPr>
          <p:cNvSpPr>
            <a:spLocks noGrp="1"/>
          </p:cNvSpPr>
          <p:nvPr>
            <p:ph type="dt" sz="half" idx="10"/>
          </p:nvPr>
        </p:nvSpPr>
        <p:spPr/>
        <p:txBody>
          <a:bodyPr/>
          <a:lstStyle/>
          <a:p>
            <a:fld id="{0BCD3EAC-8A83-4703-8B86-C733BFAE78D9}" type="datetimeFigureOut">
              <a:rPr lang="en-US" smtClean="0"/>
              <a:t>7/1/2021</a:t>
            </a:fld>
            <a:endParaRPr lang="en-US"/>
          </a:p>
        </p:txBody>
      </p:sp>
      <p:sp>
        <p:nvSpPr>
          <p:cNvPr id="6" name="Footer Placeholder 5">
            <a:extLst>
              <a:ext uri="{FF2B5EF4-FFF2-40B4-BE49-F238E27FC236}">
                <a16:creationId xmlns:a16="http://schemas.microsoft.com/office/drawing/2014/main" id="{03CCC1F6-AA4A-45EC-9F94-1D3AB99B85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8AFB8-F0A1-4922-B245-C6EA1F93CA74}"/>
              </a:ext>
            </a:extLst>
          </p:cNvPr>
          <p:cNvSpPr>
            <a:spLocks noGrp="1"/>
          </p:cNvSpPr>
          <p:nvPr>
            <p:ph type="sldNum" sz="quarter" idx="12"/>
          </p:nvPr>
        </p:nvSpPr>
        <p:spPr/>
        <p:txBody>
          <a:bodyPr/>
          <a:lstStyle/>
          <a:p>
            <a:fld id="{C6B84685-91FC-4BE6-9B3C-28979B3FD62A}" type="slidenum">
              <a:rPr lang="en-US" smtClean="0"/>
              <a:t>‹#›</a:t>
            </a:fld>
            <a:endParaRPr lang="en-US"/>
          </a:p>
        </p:txBody>
      </p:sp>
    </p:spTree>
    <p:extLst>
      <p:ext uri="{BB962C8B-B14F-4D97-AF65-F5344CB8AC3E}">
        <p14:creationId xmlns:p14="http://schemas.microsoft.com/office/powerpoint/2010/main" val="3480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B167B6-946C-4D00-A008-4DBA412D2F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14B29D-5F86-487C-9A68-CD0AF6FB22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F7C3E-A25A-4008-9D98-339BD5641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CD3EAC-8A83-4703-8B86-C733BFAE78D9}" type="datetimeFigureOut">
              <a:rPr lang="en-US" smtClean="0"/>
              <a:t>7/1/2021</a:t>
            </a:fld>
            <a:endParaRPr lang="en-US"/>
          </a:p>
        </p:txBody>
      </p:sp>
      <p:sp>
        <p:nvSpPr>
          <p:cNvPr id="5" name="Footer Placeholder 4">
            <a:extLst>
              <a:ext uri="{FF2B5EF4-FFF2-40B4-BE49-F238E27FC236}">
                <a16:creationId xmlns:a16="http://schemas.microsoft.com/office/drawing/2014/main" id="{980A4E40-3F88-4124-BB2E-CD1DF4B204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879CBA-78E0-4CE9-B5BF-759881F787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B84685-91FC-4BE6-9B3C-28979B3FD62A}" type="slidenum">
              <a:rPr lang="en-US" smtClean="0"/>
              <a:t>‹#›</a:t>
            </a:fld>
            <a:endParaRPr lang="en-US"/>
          </a:p>
        </p:txBody>
      </p:sp>
    </p:spTree>
    <p:extLst>
      <p:ext uri="{BB962C8B-B14F-4D97-AF65-F5344CB8AC3E}">
        <p14:creationId xmlns:p14="http://schemas.microsoft.com/office/powerpoint/2010/main" val="3416601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5" name="Title 4">
            <a:extLst>
              <a:ext uri="{FF2B5EF4-FFF2-40B4-BE49-F238E27FC236}">
                <a16:creationId xmlns:a16="http://schemas.microsoft.com/office/drawing/2014/main" id="{B80AFE56-EDC7-4FE9-8490-8A45FF944BDA}"/>
              </a:ext>
            </a:extLst>
          </p:cNvPr>
          <p:cNvSpPr>
            <a:spLocks noGrp="1"/>
          </p:cNvSpPr>
          <p:nvPr>
            <p:ph type="ctrTitle"/>
          </p:nvPr>
        </p:nvSpPr>
        <p:spPr>
          <a:xfrm>
            <a:off x="1524000" y="1848504"/>
            <a:ext cx="9144000" cy="2387600"/>
          </a:xfrm>
        </p:spPr>
        <p:txBody>
          <a:bodyPr>
            <a:normAutofit fontScale="90000"/>
          </a:bodyPr>
          <a:lstStyle/>
          <a:p>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-2021-</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Washington </a:t>
            </a:r>
            <a:b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br>
            <a:r>
              <a:rPr lang="en-US" dirty="0">
                <a:effectLst>
                  <a:outerShdw blurRad="38100" dist="38100" dir="2700000" algn="tl">
                    <a:srgbClr val="000000">
                      <a:alpha val="43137"/>
                    </a:srgbClr>
                  </a:outerShdw>
                </a:effectLst>
                <a:latin typeface="Bentham" panose="02000503000000000000" pitchFamily="2" charset="0"/>
                <a:cs typeface="Times New Roman" panose="02020603050405020304" pitchFamily="18" charset="0"/>
              </a:rPr>
              <a:t>Legislative Updates</a:t>
            </a:r>
          </a:p>
        </p:txBody>
      </p:sp>
    </p:spTree>
    <p:extLst>
      <p:ext uri="{BB962C8B-B14F-4D97-AF65-F5344CB8AC3E}">
        <p14:creationId xmlns:p14="http://schemas.microsoft.com/office/powerpoint/2010/main" val="3519578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11971"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solidFill>
                <a:srgbClr val="FF0000"/>
              </a:solidFill>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endParaRPr lang="en-US" sz="3200" dirty="0">
              <a:latin typeface="Bentham" panose="02000503000000000000" pitchFamily="2" charset="0"/>
              <a:cs typeface="Times New Roman" panose="02020603050405020304" pitchFamily="18" charset="0"/>
            </a:endParaRPr>
          </a:p>
          <a:p>
            <a:endParaRPr lang="en-US" sz="3200" dirty="0">
              <a:latin typeface="Bentham" panose="02000503000000000000" pitchFamily="2" charset="0"/>
              <a:cs typeface="Times New Roman" panose="02020603050405020304" pitchFamily="18" charset="0"/>
            </a:endParaRPr>
          </a:p>
          <a:p>
            <a:r>
              <a:rPr lang="en-US" sz="3200" dirty="0">
                <a:latin typeface="Bentham" panose="02000503000000000000" pitchFamily="2" charset="0"/>
                <a:cs typeface="Times New Roman" panose="02020603050405020304" pitchFamily="18" charset="0"/>
              </a:rPr>
              <a:t>Changes when force may be used</a:t>
            </a:r>
          </a:p>
          <a:p>
            <a:r>
              <a:rPr lang="en-US" sz="3200" dirty="0">
                <a:latin typeface="Bentham" panose="02000503000000000000" pitchFamily="2" charset="0"/>
                <a:cs typeface="Times New Roman" panose="02020603050405020304" pitchFamily="18" charset="0"/>
              </a:rPr>
              <a:t>Changes how force can be used</a:t>
            </a:r>
          </a:p>
          <a:p>
            <a:r>
              <a:rPr lang="en-US" sz="3200" dirty="0">
                <a:latin typeface="Bentham" panose="02000503000000000000" pitchFamily="2" charset="0"/>
                <a:cs typeface="Times New Roman" panose="02020603050405020304" pitchFamily="18" charset="0"/>
              </a:rPr>
              <a:t>Changes definitions</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57141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854018"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10000"/>
          </a:bodyPr>
          <a:lstStyle/>
          <a:p>
            <a:pPr marL="0" indent="0">
              <a:buNone/>
            </a:pPr>
            <a:r>
              <a:rPr lang="en-US" sz="3200" b="1" i="1" u="sng" dirty="0">
                <a:latin typeface="Bentham" panose="02000503000000000000" pitchFamily="2" charset="0"/>
                <a:cs typeface="Times New Roman" panose="02020603050405020304" pitchFamily="18" charset="0"/>
              </a:rPr>
              <a:t>When force can be used:</a:t>
            </a:r>
          </a:p>
          <a:p>
            <a:pPr marL="0" indent="0">
              <a:buNone/>
            </a:pPr>
            <a:endParaRPr lang="en-US" sz="32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When necessary, protect against criminal conduct where there is </a:t>
            </a:r>
            <a:r>
              <a:rPr lang="en-US" sz="2800" b="1" u="sng" dirty="0">
                <a:latin typeface="Bentham" panose="02000503000000000000" pitchFamily="2" charset="0"/>
                <a:cs typeface="Times New Roman" panose="02020603050405020304" pitchFamily="18" charset="0"/>
              </a:rPr>
              <a:t>probable cause</a:t>
            </a:r>
            <a:r>
              <a:rPr lang="en-US" sz="2800" dirty="0">
                <a:latin typeface="Bentham" panose="02000503000000000000" pitchFamily="2" charset="0"/>
                <a:cs typeface="Times New Roman" panose="02020603050405020304" pitchFamily="18" charset="0"/>
              </a:rPr>
              <a:t> to make an arrest. Reports must be extensive in details justifying all other means were exhausted prior to the use of force.</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Prevent an escape as defined in RCW 9A.76.</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Protect against an imminent threat of bodily injury to the peace officer, another person, or the person against whom force is being used. See above reporting requirement.</a:t>
            </a:r>
          </a:p>
          <a:p>
            <a:pPr marL="0" indent="0">
              <a:buNone/>
            </a:pPr>
            <a:endParaRPr lang="en-US" sz="3200" dirty="0">
              <a:latin typeface="Bentham" panose="02000503000000000000" pitchFamily="2" charset="0"/>
              <a:cs typeface="Times New Roman" panose="02020603050405020304" pitchFamily="18" charset="0"/>
            </a:endParaRPr>
          </a:p>
        </p:txBody>
      </p:sp>
    </p:spTree>
    <p:extLst>
      <p:ext uri="{BB962C8B-B14F-4D97-AF65-F5344CB8AC3E}">
        <p14:creationId xmlns:p14="http://schemas.microsoft.com/office/powerpoint/2010/main" val="3187987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0605247"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operationally?</a:t>
            </a:r>
          </a:p>
          <a:p>
            <a:pPr marL="0" indent="0">
              <a:buNone/>
            </a:pPr>
            <a:endParaRPr lang="en-US" sz="3200" b="1" i="1" u="sng"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Force can </a:t>
            </a:r>
            <a:r>
              <a:rPr lang="en-US" sz="2800" b="1" u="sng" dirty="0">
                <a:latin typeface="Bentham" panose="02000503000000000000" pitchFamily="2" charset="0"/>
                <a:cs typeface="Times New Roman" panose="02020603050405020304" pitchFamily="18" charset="0"/>
              </a:rPr>
              <a:t>only</a:t>
            </a:r>
            <a:r>
              <a:rPr lang="en-US" sz="2800" dirty="0">
                <a:latin typeface="Bentham" panose="02000503000000000000" pitchFamily="2" charset="0"/>
                <a:cs typeface="Times New Roman" panose="02020603050405020304" pitchFamily="18" charset="0"/>
              </a:rPr>
              <a:t> be used to effect an arrest.</a:t>
            </a:r>
          </a:p>
          <a:p>
            <a:pPr lvl="1"/>
            <a:r>
              <a:rPr lang="en-US" sz="2800" u="sng" dirty="0">
                <a:latin typeface="Bentham" panose="02000503000000000000" pitchFamily="2" charset="0"/>
                <a:cs typeface="Times New Roman" panose="02020603050405020304" pitchFamily="18" charset="0"/>
              </a:rPr>
              <a:t>Reasonable suspicion </a:t>
            </a:r>
            <a:r>
              <a:rPr lang="en-US" sz="2800" dirty="0">
                <a:latin typeface="Bentham" panose="02000503000000000000" pitchFamily="2" charset="0"/>
                <a:cs typeface="Times New Roman" panose="02020603050405020304" pitchFamily="18" charset="0"/>
              </a:rPr>
              <a:t>under Terry </a:t>
            </a:r>
            <a:r>
              <a:rPr lang="en-US" sz="2800" b="1" dirty="0">
                <a:latin typeface="Bentham" panose="02000503000000000000" pitchFamily="2" charset="0"/>
                <a:cs typeface="Times New Roman" panose="02020603050405020304" pitchFamily="18" charset="0"/>
              </a:rPr>
              <a:t>may</a:t>
            </a:r>
            <a:r>
              <a:rPr lang="en-US" sz="2800" dirty="0">
                <a:latin typeface="Bentham" panose="02000503000000000000" pitchFamily="2" charset="0"/>
                <a:cs typeface="Times New Roman" panose="02020603050405020304" pitchFamily="18" charset="0"/>
              </a:rPr>
              <a:t> </a:t>
            </a:r>
            <a:r>
              <a:rPr lang="en-US" sz="2800" b="1" dirty="0">
                <a:latin typeface="Bentham" panose="02000503000000000000" pitchFamily="2" charset="0"/>
                <a:cs typeface="Times New Roman" panose="02020603050405020304" pitchFamily="18" charset="0"/>
              </a:rPr>
              <a:t>not be sufficient</a:t>
            </a:r>
            <a:r>
              <a:rPr lang="en-US" sz="2800" dirty="0">
                <a:latin typeface="Bentham" panose="02000503000000000000" pitchFamily="2" charset="0"/>
                <a:cs typeface="Times New Roman" panose="02020603050405020304" pitchFamily="18" charset="0"/>
              </a:rPr>
              <a:t>.</a:t>
            </a:r>
          </a:p>
          <a:p>
            <a:pPr lvl="2"/>
            <a:r>
              <a:rPr lang="en-US" sz="2400" dirty="0">
                <a:latin typeface="Bentham" panose="02000503000000000000" pitchFamily="2" charset="0"/>
                <a:cs typeface="Times New Roman" panose="02020603050405020304" pitchFamily="18" charset="0"/>
              </a:rPr>
              <a:t>An example could be a DV incident that, under the totality of the circumstances, requires a detention.</a:t>
            </a:r>
          </a:p>
          <a:p>
            <a:pPr lvl="2"/>
            <a:r>
              <a:rPr lang="en-US" sz="2400" dirty="0">
                <a:latin typeface="Bentham" panose="02000503000000000000" pitchFamily="2" charset="0"/>
                <a:cs typeface="Times New Roman" panose="02020603050405020304" pitchFamily="18" charset="0"/>
              </a:rPr>
              <a:t>Evolving and complex case law.</a:t>
            </a:r>
          </a:p>
          <a:p>
            <a:pPr lvl="2"/>
            <a:r>
              <a:rPr lang="en-US" sz="2400" dirty="0">
                <a:latin typeface="Bentham" panose="02000503000000000000" pitchFamily="2" charset="0"/>
                <a:cs typeface="Times New Roman" panose="02020603050405020304" pitchFamily="18" charset="0"/>
              </a:rPr>
              <a:t>Significant articulation is needed.</a:t>
            </a:r>
          </a:p>
          <a:p>
            <a:pPr lvl="1"/>
            <a:r>
              <a:rPr lang="en-US" sz="2800" dirty="0">
                <a:latin typeface="Bentham" panose="02000503000000000000" pitchFamily="2" charset="0"/>
                <a:cs typeface="Times New Roman" panose="02020603050405020304" pitchFamily="18" charset="0"/>
              </a:rPr>
              <a:t>Behavioral Health (court orders, DCRs, etc.) is </a:t>
            </a:r>
            <a:r>
              <a:rPr lang="en-US" sz="2800" b="1" dirty="0">
                <a:latin typeface="Bentham" panose="02000503000000000000" pitchFamily="2" charset="0"/>
                <a:cs typeface="Times New Roman" panose="02020603050405020304" pitchFamily="18" charset="0"/>
              </a:rPr>
              <a:t>not sufficient</a:t>
            </a:r>
            <a:r>
              <a:rPr lang="en-US" sz="2800" dirty="0">
                <a:latin typeface="Bentham" panose="02000503000000000000" pitchFamily="2" charset="0"/>
                <a:cs typeface="Times New Roman" panose="02020603050405020304" pitchFamily="18" charset="0"/>
              </a:rPr>
              <a:t>.</a:t>
            </a:r>
          </a:p>
        </p:txBody>
      </p:sp>
    </p:spTree>
    <p:extLst>
      <p:ext uri="{BB962C8B-B14F-4D97-AF65-F5344CB8AC3E}">
        <p14:creationId xmlns:p14="http://schemas.microsoft.com/office/powerpoint/2010/main" val="2416318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1310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500050"/>
            <a:ext cx="10515600" cy="4351338"/>
          </a:xfrm>
        </p:spPr>
        <p:txBody>
          <a:bodyPr>
            <a:normAutofit fontScale="40000" lnSpcReduction="20000"/>
          </a:bodyPr>
          <a:lstStyle/>
          <a:p>
            <a:pPr marL="0" indent="0">
              <a:buNone/>
            </a:pPr>
            <a:endParaRPr lang="en-US" sz="3200" b="1" u="sng" dirty="0">
              <a:latin typeface="Times New Roman" panose="02020603050405020304" pitchFamily="18" charset="0"/>
              <a:cs typeface="Times New Roman" panose="02020603050405020304" pitchFamily="18" charset="0"/>
            </a:endParaRPr>
          </a:p>
          <a:p>
            <a:pPr marL="0" indent="0">
              <a:buNone/>
            </a:pPr>
            <a:r>
              <a:rPr lang="en-US" sz="6000" b="1" i="1" u="sng" dirty="0">
                <a:latin typeface="Bentham" panose="02000503000000000000" pitchFamily="2" charset="0"/>
                <a:cs typeface="Times New Roman" panose="02020603050405020304" pitchFamily="18" charset="0"/>
              </a:rPr>
              <a:t>Bottom Line:  </a:t>
            </a:r>
            <a:r>
              <a:rPr lang="en-US" sz="6000" dirty="0">
                <a:latin typeface="Bentham" panose="02000503000000000000" pitchFamily="2" charset="0"/>
                <a:cs typeface="Times New Roman" panose="02020603050405020304" pitchFamily="18" charset="0"/>
              </a:rPr>
              <a:t>Officers shall exhaust all reasonable alternatives to force before using in an arrest or to prevent imminent bodily injury.</a:t>
            </a:r>
          </a:p>
          <a:p>
            <a:pPr marL="0" indent="0">
              <a:buNone/>
            </a:pPr>
            <a:endParaRPr lang="en-US" sz="3200" dirty="0">
              <a:latin typeface="Bentham" panose="02000503000000000000" pitchFamily="2" charset="0"/>
              <a:cs typeface="Times New Roman" panose="02020603050405020304" pitchFamily="18" charset="0"/>
            </a:endParaRPr>
          </a:p>
          <a:p>
            <a:pPr lvl="2"/>
            <a:r>
              <a:rPr lang="en-US" sz="4400" dirty="0">
                <a:latin typeface="Bentham" panose="02000503000000000000" pitchFamily="2" charset="0"/>
                <a:cs typeface="Times New Roman" panose="02020603050405020304" pitchFamily="18" charset="0"/>
              </a:rPr>
              <a:t>WAIT</a:t>
            </a:r>
          </a:p>
          <a:p>
            <a:pPr lvl="2"/>
            <a:r>
              <a:rPr lang="en-US" sz="4400" dirty="0">
                <a:latin typeface="Bentham" panose="02000503000000000000" pitchFamily="2" charset="0"/>
                <a:cs typeface="Times New Roman" panose="02020603050405020304" pitchFamily="18" charset="0"/>
              </a:rPr>
              <a:t>Bring backup</a:t>
            </a:r>
          </a:p>
          <a:p>
            <a:pPr lvl="2"/>
            <a:r>
              <a:rPr lang="en-US" sz="4400" dirty="0">
                <a:latin typeface="Bentham" panose="02000503000000000000" pitchFamily="2" charset="0"/>
                <a:cs typeface="Times New Roman" panose="02020603050405020304" pitchFamily="18" charset="0"/>
              </a:rPr>
              <a:t>De-escalate &amp; document</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5100" dirty="0">
                <a:latin typeface="Bentham" panose="02000503000000000000" pitchFamily="2" charset="0"/>
                <a:cs typeface="Times New Roman" panose="02020603050405020304" pitchFamily="18" charset="0"/>
              </a:rPr>
              <a:t>Officers may need to disengage and allow the person to get away rather than use force to detain/arrest</a:t>
            </a:r>
            <a:r>
              <a:rPr lang="en-US" sz="3200" dirty="0">
                <a:latin typeface="Bentham" panose="02000503000000000000" pitchFamily="2" charset="0"/>
                <a:cs typeface="Times New Roman" panose="02020603050405020304" pitchFamily="18" charset="0"/>
              </a:rPr>
              <a:t>.</a:t>
            </a:r>
          </a:p>
          <a:p>
            <a:pPr marL="0" indent="0" algn="ctr">
              <a:buNone/>
            </a:pPr>
            <a:endParaRPr lang="en-US" sz="6000" dirty="0">
              <a:latin typeface="Bentham" panose="02000503000000000000" pitchFamily="2" charset="0"/>
              <a:cs typeface="Times New Roman" panose="02020603050405020304" pitchFamily="18" charset="0"/>
            </a:endParaRPr>
          </a:p>
          <a:p>
            <a:pPr marL="0" indent="0" algn="ctr">
              <a:buNone/>
            </a:pPr>
            <a:r>
              <a:rPr lang="en-US" sz="6000" b="1" i="1" u="sng" dirty="0">
                <a:latin typeface="Bentham" panose="02000503000000000000" pitchFamily="2" charset="0"/>
                <a:cs typeface="Times New Roman" panose="02020603050405020304" pitchFamily="18" charset="0"/>
              </a:rPr>
              <a:t>Examples: </a:t>
            </a:r>
            <a:r>
              <a:rPr lang="en-US" sz="6000" dirty="0">
                <a:latin typeface="Bentham" panose="02000503000000000000" pitchFamily="2" charset="0"/>
                <a:cs typeface="Times New Roman" panose="02020603050405020304" pitchFamily="18" charset="0"/>
              </a:rPr>
              <a:t> Shoplifting, Trespass, other nonviolent misdemeanor or felony crimes.</a:t>
            </a:r>
          </a:p>
          <a:p>
            <a:pPr marL="0" indent="0">
              <a:buNone/>
            </a:pPr>
            <a:endParaRPr lang="en-US" sz="3200" dirty="0"/>
          </a:p>
          <a:p>
            <a:pPr marL="0" indent="0" algn="ctr">
              <a:buNone/>
            </a:pPr>
            <a:r>
              <a:rPr lang="en-US" sz="10000" dirty="0">
                <a:latin typeface="Bentham" panose="02000503000000000000" pitchFamily="2" charset="0"/>
              </a:rPr>
              <a:t>Can  ≠ Should</a:t>
            </a:r>
          </a:p>
        </p:txBody>
      </p:sp>
      <p:sp>
        <p:nvSpPr>
          <p:cNvPr id="2" name="Rectangle 1">
            <a:extLst>
              <a:ext uri="{FF2B5EF4-FFF2-40B4-BE49-F238E27FC236}">
                <a16:creationId xmlns:a16="http://schemas.microsoft.com/office/drawing/2014/main" id="{9061B7DD-4AA7-4F22-9CBE-75F0E114B160}"/>
              </a:ext>
            </a:extLst>
          </p:cNvPr>
          <p:cNvSpPr/>
          <p:nvPr/>
        </p:nvSpPr>
        <p:spPr>
          <a:xfrm>
            <a:off x="6756158" y="2489695"/>
            <a:ext cx="1139465" cy="11008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Time</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Space</a:t>
            </a:r>
          </a:p>
          <a:p>
            <a:pPr algn="ctr"/>
            <a:r>
              <a:rPr lang="en-US" b="1" dirty="0">
                <a:effectLst>
                  <a:outerShdw blurRad="38100" dist="38100" dir="2700000" algn="tl">
                    <a:srgbClr val="000000">
                      <a:alpha val="43137"/>
                    </a:srgbClr>
                  </a:outerShdw>
                </a:effectLst>
                <a:latin typeface="Aharoni" panose="02010803020104030203" pitchFamily="2" charset="-79"/>
                <a:cs typeface="Aharoni" panose="02010803020104030203" pitchFamily="2" charset="-79"/>
              </a:rPr>
              <a:t>Cover</a:t>
            </a:r>
          </a:p>
        </p:txBody>
      </p:sp>
    </p:spTree>
    <p:extLst>
      <p:ext uri="{BB962C8B-B14F-4D97-AF65-F5344CB8AC3E}">
        <p14:creationId xmlns:p14="http://schemas.microsoft.com/office/powerpoint/2010/main" val="398740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What to do if you are unsure?</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825625"/>
            <a:ext cx="10515600" cy="4091081"/>
          </a:xfrm>
        </p:spPr>
        <p:txBody>
          <a:bodyPr/>
          <a:lstStyle/>
          <a:p>
            <a:pPr marL="514350" indent="-514350">
              <a:buAutoNum type="arabicPeriod"/>
            </a:pPr>
            <a:r>
              <a:rPr lang="en-US" dirty="0">
                <a:latin typeface="Bentham" panose="02000503000000000000" pitchFamily="2" charset="0"/>
              </a:rPr>
              <a:t>Follow our Values – Service, Honor, and Integrity.</a:t>
            </a:r>
          </a:p>
          <a:p>
            <a:pPr marL="514350" indent="-514350">
              <a:buAutoNum type="arabicPeriod"/>
            </a:pPr>
            <a:r>
              <a:rPr lang="en-US" sz="2800" dirty="0">
                <a:latin typeface="Bentham" panose="02000503000000000000" pitchFamily="2" charset="0"/>
              </a:rPr>
              <a:t>Do the Right Thing (does it feel right?)</a:t>
            </a:r>
          </a:p>
          <a:p>
            <a:pPr marL="514350" indent="-514350">
              <a:buAutoNum type="arabicPeriod"/>
            </a:pPr>
            <a:r>
              <a:rPr lang="en-US" dirty="0">
                <a:latin typeface="Bentham" panose="02000503000000000000" pitchFamily="2" charset="0"/>
              </a:rPr>
              <a:t>Act in the interest of Public Safety.</a:t>
            </a:r>
          </a:p>
          <a:p>
            <a:pPr marL="514350" indent="-514350">
              <a:buAutoNum type="arabicPeriod"/>
            </a:pPr>
            <a:endParaRPr lang="en-US" sz="2800" dirty="0">
              <a:latin typeface="Bentham" panose="02000503000000000000" pitchFamily="2" charset="0"/>
            </a:endParaRPr>
          </a:p>
          <a:p>
            <a:pPr marL="0" indent="0" algn="ctr">
              <a:buNone/>
            </a:pPr>
            <a:r>
              <a:rPr lang="en-US" dirty="0">
                <a:latin typeface="Bentham" panose="02000503000000000000" pitchFamily="2" charset="0"/>
              </a:rPr>
              <a:t>Articulate – Articulate – Articulate </a:t>
            </a:r>
            <a:endParaRPr lang="en-US" sz="2800" dirty="0">
              <a:latin typeface="Bentham" panose="02000503000000000000" pitchFamily="2" charset="0"/>
            </a:endParaRPr>
          </a:p>
        </p:txBody>
      </p:sp>
      <p:grpSp>
        <p:nvGrpSpPr>
          <p:cNvPr id="6" name="Group 5">
            <a:extLst>
              <a:ext uri="{FF2B5EF4-FFF2-40B4-BE49-F238E27FC236}">
                <a16:creationId xmlns:a16="http://schemas.microsoft.com/office/drawing/2014/main" id="{36758899-A79D-4593-93F5-772A6939A797}"/>
              </a:ext>
            </a:extLst>
          </p:cNvPr>
          <p:cNvGrpSpPr/>
          <p:nvPr/>
        </p:nvGrpSpPr>
        <p:grpSpPr>
          <a:xfrm>
            <a:off x="7325891" y="5735637"/>
            <a:ext cx="4743448" cy="1000125"/>
            <a:chOff x="0" y="0"/>
            <a:chExt cx="4614545" cy="992505"/>
          </a:xfrm>
        </p:grpSpPr>
        <p:pic>
          <p:nvPicPr>
            <p:cNvPr id="7" name="Picture 6" descr="Logo&#10;&#10;Description automatically generated">
              <a:extLst>
                <a:ext uri="{FF2B5EF4-FFF2-40B4-BE49-F238E27FC236}">
                  <a16:creationId xmlns:a16="http://schemas.microsoft.com/office/drawing/2014/main" id="{B6DC2254-89FF-4166-A8BA-C60C2C2B5B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8" name="Group 7">
              <a:extLst>
                <a:ext uri="{FF2B5EF4-FFF2-40B4-BE49-F238E27FC236}">
                  <a16:creationId xmlns:a16="http://schemas.microsoft.com/office/drawing/2014/main" id="{A702DC47-91D6-425E-BD15-E2A35E5736FC}"/>
                </a:ext>
              </a:extLst>
            </p:cNvPr>
            <p:cNvGrpSpPr/>
            <p:nvPr/>
          </p:nvGrpSpPr>
          <p:grpSpPr>
            <a:xfrm>
              <a:off x="1019175" y="76200"/>
              <a:ext cx="3595370" cy="866775"/>
              <a:chOff x="0" y="0"/>
              <a:chExt cx="3595370" cy="866775"/>
            </a:xfrm>
          </p:grpSpPr>
          <p:sp>
            <p:nvSpPr>
              <p:cNvPr id="9" name="Text Box 2">
                <a:extLst>
                  <a:ext uri="{FF2B5EF4-FFF2-40B4-BE49-F238E27FC236}">
                    <a16:creationId xmlns:a16="http://schemas.microsoft.com/office/drawing/2014/main" id="{C5A5B6FD-0729-48F3-AB52-30B23870E78A}"/>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0C286ABB-F837-4AF3-A93D-CCFEB4894612}"/>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1" name="Text Box 4">
                <a:extLst>
                  <a:ext uri="{FF2B5EF4-FFF2-40B4-BE49-F238E27FC236}">
                    <a16:creationId xmlns:a16="http://schemas.microsoft.com/office/drawing/2014/main" id="{DCB5D1ED-BC22-4402-8E7E-1CF70B3312FB}"/>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152593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Terry Stops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825625"/>
            <a:ext cx="10515600" cy="4091081"/>
          </a:xfrm>
        </p:spPr>
        <p:txBody>
          <a:bodyPr/>
          <a:lstStyle/>
          <a:p>
            <a:pPr marL="0" indent="0" algn="ctr">
              <a:buNone/>
            </a:pPr>
            <a:r>
              <a:rPr lang="en-US" sz="4000" b="1" dirty="0">
                <a:solidFill>
                  <a:srgbClr val="FF0000"/>
                </a:solidFill>
                <a:effectLst>
                  <a:outerShdw blurRad="38100" dist="38100" dir="2700000" algn="tl">
                    <a:srgbClr val="000000">
                      <a:alpha val="43137"/>
                    </a:srgbClr>
                  </a:outerShdw>
                </a:effectLst>
                <a:latin typeface="Bentham" panose="02000503000000000000" pitchFamily="2" charset="0"/>
              </a:rPr>
              <a:t>Terry Stops = Terry Requests</a:t>
            </a:r>
          </a:p>
          <a:p>
            <a:pPr marL="0" indent="0">
              <a:buNone/>
            </a:pPr>
            <a:endParaRPr lang="en-US" dirty="0">
              <a:latin typeface="Bentham" panose="02000503000000000000" pitchFamily="2" charset="0"/>
            </a:endParaRPr>
          </a:p>
          <a:p>
            <a:pPr marL="0" indent="0">
              <a:buNone/>
            </a:pPr>
            <a:r>
              <a:rPr lang="en-US" sz="2800" dirty="0">
                <a:latin typeface="Bentham" panose="02000503000000000000" pitchFamily="2" charset="0"/>
              </a:rPr>
              <a:t>Legal authority to detain </a:t>
            </a:r>
            <a:r>
              <a:rPr lang="en-US" sz="2800" b="1" u="sng" dirty="0">
                <a:latin typeface="Bentham" panose="02000503000000000000" pitchFamily="2" charset="0"/>
              </a:rPr>
              <a:t>does not </a:t>
            </a:r>
            <a:r>
              <a:rPr lang="en-US" sz="2800" dirty="0">
                <a:latin typeface="Bentham" panose="02000503000000000000" pitchFamily="2" charset="0"/>
              </a:rPr>
              <a:t>equal legal authority to use force.</a:t>
            </a:r>
          </a:p>
          <a:p>
            <a:pPr marL="0" indent="0">
              <a:buNone/>
            </a:pPr>
            <a:endParaRPr lang="en-US" dirty="0">
              <a:latin typeface="Bentham" panose="02000503000000000000" pitchFamily="2" charset="0"/>
            </a:endParaRPr>
          </a:p>
          <a:p>
            <a:pPr marL="0" indent="0">
              <a:buNone/>
            </a:pPr>
            <a:r>
              <a:rPr lang="en-US" sz="2800" dirty="0">
                <a:latin typeface="Bentham" panose="02000503000000000000" pitchFamily="2" charset="0"/>
              </a:rPr>
              <a:t>Flight alone does not create Obstructing a Police Officer.</a:t>
            </a:r>
          </a:p>
        </p:txBody>
      </p:sp>
      <p:grpSp>
        <p:nvGrpSpPr>
          <p:cNvPr id="4" name="Group 3">
            <a:extLst>
              <a:ext uri="{FF2B5EF4-FFF2-40B4-BE49-F238E27FC236}">
                <a16:creationId xmlns:a16="http://schemas.microsoft.com/office/drawing/2014/main" id="{C22B2B8F-483F-416B-AA25-C8172E391846}"/>
              </a:ext>
            </a:extLst>
          </p:cNvPr>
          <p:cNvGrpSpPr/>
          <p:nvPr/>
        </p:nvGrpSpPr>
        <p:grpSpPr>
          <a:xfrm>
            <a:off x="7325891" y="5735637"/>
            <a:ext cx="4743448" cy="1000125"/>
            <a:chOff x="0" y="0"/>
            <a:chExt cx="4614545" cy="992505"/>
          </a:xfrm>
        </p:grpSpPr>
        <p:pic>
          <p:nvPicPr>
            <p:cNvPr id="5" name="Picture 4" descr="Logo&#10;&#10;Description automatically generated">
              <a:extLst>
                <a:ext uri="{FF2B5EF4-FFF2-40B4-BE49-F238E27FC236}">
                  <a16:creationId xmlns:a16="http://schemas.microsoft.com/office/drawing/2014/main" id="{06879C25-FFB5-4EAE-8F42-AE7C8F87BBD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6" name="Group 5">
              <a:extLst>
                <a:ext uri="{FF2B5EF4-FFF2-40B4-BE49-F238E27FC236}">
                  <a16:creationId xmlns:a16="http://schemas.microsoft.com/office/drawing/2014/main" id="{48428940-2249-4C98-904B-CB17E52BCF6E}"/>
                </a:ext>
              </a:extLst>
            </p:cNvPr>
            <p:cNvGrpSpPr/>
            <p:nvPr/>
          </p:nvGrpSpPr>
          <p:grpSpPr>
            <a:xfrm>
              <a:off x="1019175" y="76200"/>
              <a:ext cx="3595370" cy="866775"/>
              <a:chOff x="0" y="0"/>
              <a:chExt cx="3595370" cy="866775"/>
            </a:xfrm>
          </p:grpSpPr>
          <p:sp>
            <p:nvSpPr>
              <p:cNvPr id="7" name="Text Box 2">
                <a:extLst>
                  <a:ext uri="{FF2B5EF4-FFF2-40B4-BE49-F238E27FC236}">
                    <a16:creationId xmlns:a16="http://schemas.microsoft.com/office/drawing/2014/main" id="{D1B0D361-573D-4FE3-BC25-D15C2558E548}"/>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BDB2168-EECF-4F20-BCDD-3C3FF1D20F8A}"/>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9" name="Text Box 4">
                <a:extLst>
                  <a:ext uri="{FF2B5EF4-FFF2-40B4-BE49-F238E27FC236}">
                    <a16:creationId xmlns:a16="http://schemas.microsoft.com/office/drawing/2014/main" id="{A6B489C8-5A8D-4007-B492-BB8EAF67C882}"/>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132481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Welfare Checks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644556"/>
            <a:ext cx="10515600" cy="4091081"/>
          </a:xfrm>
        </p:spPr>
        <p:txBody>
          <a:bodyPr>
            <a:normAutofit fontScale="70000" lnSpcReduction="20000"/>
          </a:bodyPr>
          <a:lstStyle/>
          <a:p>
            <a:pPr marL="0" indent="0">
              <a:buNone/>
            </a:pPr>
            <a:r>
              <a:rPr lang="en-US" sz="3600" dirty="0">
                <a:latin typeface="Bentham" panose="02000503000000000000" pitchFamily="2" charset="0"/>
              </a:rPr>
              <a:t>Evaluate individually.</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Respond to all – by phone or in person. (Servant Heart)</a:t>
            </a:r>
          </a:p>
          <a:p>
            <a:pPr marL="0" indent="0">
              <a:buNone/>
            </a:pPr>
            <a:r>
              <a:rPr lang="en-US" sz="3600" dirty="0">
                <a:latin typeface="Bentham" panose="02000503000000000000" pitchFamily="2" charset="0"/>
              </a:rPr>
              <a:t>Gather information</a:t>
            </a:r>
          </a:p>
          <a:p>
            <a:pPr marL="0" indent="0">
              <a:buNone/>
            </a:pPr>
            <a:r>
              <a:rPr lang="en-US" sz="3600" dirty="0">
                <a:latin typeface="Bentham" panose="02000503000000000000" pitchFamily="2" charset="0"/>
              </a:rPr>
              <a:t>Make referrals</a:t>
            </a:r>
          </a:p>
          <a:p>
            <a:pPr marL="0" indent="0">
              <a:buNone/>
            </a:pPr>
            <a:endParaRPr lang="en-US" sz="3600" dirty="0">
              <a:latin typeface="Bentham" panose="02000503000000000000" pitchFamily="2" charset="0"/>
            </a:endParaRPr>
          </a:p>
          <a:p>
            <a:r>
              <a:rPr lang="en-US" sz="3600" dirty="0">
                <a:latin typeface="Bentham" panose="02000503000000000000" pitchFamily="2" charset="0"/>
              </a:rPr>
              <a:t>Criminal activity?</a:t>
            </a:r>
          </a:p>
          <a:p>
            <a:r>
              <a:rPr lang="en-US" sz="3600" dirty="0">
                <a:latin typeface="Bentham" panose="02000503000000000000" pitchFamily="2" charset="0"/>
              </a:rPr>
              <a:t>Imminent Threat?</a:t>
            </a:r>
          </a:p>
          <a:p>
            <a:endParaRPr lang="en-US" sz="2800" dirty="0"/>
          </a:p>
          <a:p>
            <a:pPr marL="0" indent="0" algn="ctr">
              <a:buNone/>
            </a:pPr>
            <a:r>
              <a:rPr lang="en-US" sz="6000" b="1" u="sng" dirty="0">
                <a:solidFill>
                  <a:srgbClr val="FF0000"/>
                </a:solidFill>
                <a:effectLst>
                  <a:outerShdw blurRad="38100" dist="38100" dir="2700000" algn="tl">
                    <a:srgbClr val="000000">
                      <a:alpha val="43137"/>
                    </a:srgbClr>
                  </a:outerShdw>
                </a:effectLst>
                <a:latin typeface="Bentham" panose="02000503000000000000" pitchFamily="2" charset="0"/>
              </a:rPr>
              <a:t>Duty to Leave</a:t>
            </a:r>
          </a:p>
        </p:txBody>
      </p:sp>
      <p:grpSp>
        <p:nvGrpSpPr>
          <p:cNvPr id="4" name="Group 3">
            <a:extLst>
              <a:ext uri="{FF2B5EF4-FFF2-40B4-BE49-F238E27FC236}">
                <a16:creationId xmlns:a16="http://schemas.microsoft.com/office/drawing/2014/main" id="{671F35C1-6F97-4719-A2F1-E7EBF30A877D}"/>
              </a:ext>
            </a:extLst>
          </p:cNvPr>
          <p:cNvGrpSpPr/>
          <p:nvPr/>
        </p:nvGrpSpPr>
        <p:grpSpPr>
          <a:xfrm>
            <a:off x="7325891" y="5735637"/>
            <a:ext cx="4743448" cy="1000125"/>
            <a:chOff x="0" y="0"/>
            <a:chExt cx="4614545" cy="992505"/>
          </a:xfrm>
        </p:grpSpPr>
        <p:pic>
          <p:nvPicPr>
            <p:cNvPr id="5" name="Picture 4" descr="Logo&#10;&#10;Description automatically generated">
              <a:extLst>
                <a:ext uri="{FF2B5EF4-FFF2-40B4-BE49-F238E27FC236}">
                  <a16:creationId xmlns:a16="http://schemas.microsoft.com/office/drawing/2014/main" id="{C8B7872B-770D-4E44-BDA6-7A43C47609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6" name="Group 5">
              <a:extLst>
                <a:ext uri="{FF2B5EF4-FFF2-40B4-BE49-F238E27FC236}">
                  <a16:creationId xmlns:a16="http://schemas.microsoft.com/office/drawing/2014/main" id="{DF3D318F-9C85-4489-8A15-91555CB18BD8}"/>
                </a:ext>
              </a:extLst>
            </p:cNvPr>
            <p:cNvGrpSpPr/>
            <p:nvPr/>
          </p:nvGrpSpPr>
          <p:grpSpPr>
            <a:xfrm>
              <a:off x="1019175" y="76200"/>
              <a:ext cx="3595370" cy="866775"/>
              <a:chOff x="0" y="0"/>
              <a:chExt cx="3595370" cy="866775"/>
            </a:xfrm>
          </p:grpSpPr>
          <p:sp>
            <p:nvSpPr>
              <p:cNvPr id="7" name="Text Box 2">
                <a:extLst>
                  <a:ext uri="{FF2B5EF4-FFF2-40B4-BE49-F238E27FC236}">
                    <a16:creationId xmlns:a16="http://schemas.microsoft.com/office/drawing/2014/main" id="{BE664B20-575B-4FF9-8F79-63D41E7887AC}"/>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9E39C245-6BBD-4EF4-ACBE-7190E3664C1E}"/>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9" name="Text Box 4">
                <a:extLst>
                  <a:ext uri="{FF2B5EF4-FFF2-40B4-BE49-F238E27FC236}">
                    <a16:creationId xmlns:a16="http://schemas.microsoft.com/office/drawing/2014/main" id="{0146AF02-8A73-4D4F-A1D0-0A72BBEE5556}"/>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998657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Behavioral Health</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sz="half" idx="1"/>
          </p:nvPr>
        </p:nvSpPr>
        <p:spPr/>
        <p:txBody>
          <a:bodyPr>
            <a:normAutofit fontScale="77500" lnSpcReduction="20000"/>
          </a:bodyPr>
          <a:lstStyle/>
          <a:p>
            <a:pPr marL="0" indent="0">
              <a:buNone/>
            </a:pPr>
            <a:r>
              <a:rPr lang="en-US" sz="3600" dirty="0">
                <a:latin typeface="Bentham" panose="02000503000000000000" pitchFamily="2" charset="0"/>
              </a:rPr>
              <a:t>Contact the DCR for a field response.</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Verbal Skills – De-Escalate</a:t>
            </a:r>
          </a:p>
          <a:p>
            <a:pPr marL="0" indent="0">
              <a:buNone/>
            </a:pPr>
            <a:endParaRPr lang="en-US" sz="3600" dirty="0">
              <a:latin typeface="Bentham" panose="02000503000000000000" pitchFamily="2" charset="0"/>
            </a:endParaRPr>
          </a:p>
          <a:p>
            <a:pPr marL="0" indent="0">
              <a:buNone/>
            </a:pPr>
            <a:r>
              <a:rPr lang="en-US" sz="3600" dirty="0">
                <a:latin typeface="Bentham" panose="02000503000000000000" pitchFamily="2" charset="0"/>
              </a:rPr>
              <a:t>No legal authority to use force to detain for ITA.</a:t>
            </a:r>
          </a:p>
          <a:p>
            <a:pPr lvl="1"/>
            <a:r>
              <a:rPr lang="en-US" sz="3200" dirty="0">
                <a:latin typeface="Bentham" panose="02000503000000000000" pitchFamily="2" charset="0"/>
              </a:rPr>
              <a:t>Threat to community?</a:t>
            </a:r>
          </a:p>
          <a:p>
            <a:pPr lvl="2"/>
            <a:r>
              <a:rPr lang="en-US" sz="2800" dirty="0">
                <a:latin typeface="Bentham" panose="02000503000000000000" pitchFamily="2" charset="0"/>
              </a:rPr>
              <a:t>Obligation to protect</a:t>
            </a:r>
          </a:p>
          <a:p>
            <a:pPr lvl="2"/>
            <a:endParaRPr lang="en-US" sz="2800" dirty="0">
              <a:latin typeface="Bentham" panose="02000503000000000000" pitchFamily="2" charset="0"/>
            </a:endParaRPr>
          </a:p>
          <a:p>
            <a:pPr marL="0" indent="0">
              <a:buNone/>
            </a:pPr>
            <a:r>
              <a:rPr lang="en-US" sz="3600" dirty="0">
                <a:latin typeface="Bentham" panose="02000503000000000000" pitchFamily="2" charset="0"/>
              </a:rPr>
              <a:t>Referrals to KMH and Navigator.</a:t>
            </a:r>
          </a:p>
        </p:txBody>
      </p:sp>
      <p:sp>
        <p:nvSpPr>
          <p:cNvPr id="4" name="Content Placeholder 3">
            <a:extLst>
              <a:ext uri="{FF2B5EF4-FFF2-40B4-BE49-F238E27FC236}">
                <a16:creationId xmlns:a16="http://schemas.microsoft.com/office/drawing/2014/main" id="{A5A3A34C-2074-4A7E-9A87-E8E143E770D0}"/>
              </a:ext>
            </a:extLst>
          </p:cNvPr>
          <p:cNvSpPr>
            <a:spLocks noGrp="1"/>
          </p:cNvSpPr>
          <p:nvPr>
            <p:ph sz="half" idx="2"/>
          </p:nvPr>
        </p:nvSpPr>
        <p:spPr>
          <a:xfrm>
            <a:off x="5798126" y="1825625"/>
            <a:ext cx="5972695" cy="4351338"/>
          </a:xfrm>
        </p:spPr>
        <p:txBody>
          <a:bodyPr>
            <a:normAutofit fontScale="77500" lnSpcReduction="20000"/>
          </a:bodyPr>
          <a:lstStyle/>
          <a:p>
            <a:pPr marL="0" indent="0">
              <a:buNone/>
            </a:pPr>
            <a:r>
              <a:rPr lang="en-US" sz="3600" dirty="0">
                <a:latin typeface="Bentham" panose="02000503000000000000" pitchFamily="2" charset="0"/>
              </a:rPr>
              <a:t>Officers must leave the scene without:</a:t>
            </a:r>
          </a:p>
          <a:p>
            <a:pPr lvl="1"/>
            <a:r>
              <a:rPr lang="en-US" sz="3600" dirty="0">
                <a:latin typeface="Bentham" panose="02000503000000000000" pitchFamily="2" charset="0"/>
              </a:rPr>
              <a:t>Articulable imminent threat of harm</a:t>
            </a:r>
          </a:p>
          <a:p>
            <a:pPr lvl="1"/>
            <a:r>
              <a:rPr lang="en-US" sz="3600" dirty="0">
                <a:latin typeface="Bentham" panose="02000503000000000000" pitchFamily="2" charset="0"/>
              </a:rPr>
              <a:t>Criminal activity (prior, current, impending)</a:t>
            </a:r>
          </a:p>
          <a:p>
            <a:pPr lvl="1"/>
            <a:endParaRPr lang="en-US" sz="3600" dirty="0">
              <a:latin typeface="Bentham" panose="02000503000000000000" pitchFamily="2" charset="0"/>
            </a:endParaRPr>
          </a:p>
          <a:p>
            <a:pPr marL="0" indent="0">
              <a:buNone/>
            </a:pPr>
            <a:r>
              <a:rPr lang="en-US" sz="4000" dirty="0">
                <a:latin typeface="Bentham" panose="02000503000000000000" pitchFamily="2" charset="0"/>
              </a:rPr>
              <a:t>	</a:t>
            </a:r>
            <a:r>
              <a:rPr lang="en-US" sz="4000" b="1" dirty="0">
                <a:solidFill>
                  <a:srgbClr val="FF0000"/>
                </a:solidFill>
                <a:effectLst>
                  <a:outerShdw blurRad="38100" dist="38100" dir="2700000" algn="tl">
                    <a:srgbClr val="000000">
                      <a:alpha val="43137"/>
                    </a:srgbClr>
                  </a:outerShdw>
                </a:effectLst>
                <a:latin typeface="Bentham" panose="02000503000000000000" pitchFamily="2" charset="0"/>
              </a:rPr>
              <a:t>Do NOT just not go…</a:t>
            </a:r>
          </a:p>
          <a:p>
            <a:pPr marL="0" indent="0">
              <a:buNone/>
            </a:pPr>
            <a:endParaRPr lang="en-US" sz="4000" b="1" dirty="0">
              <a:solidFill>
                <a:srgbClr val="FF0000"/>
              </a:solidFill>
              <a:effectLst>
                <a:outerShdw blurRad="38100" dist="38100" dir="2700000" algn="tl">
                  <a:srgbClr val="000000">
                    <a:alpha val="43137"/>
                  </a:srgbClr>
                </a:outerShdw>
              </a:effectLst>
              <a:latin typeface="Bentham" panose="02000503000000000000" pitchFamily="2" charset="0"/>
            </a:endParaRPr>
          </a:p>
          <a:p>
            <a:pPr marL="0" indent="0" algn="ctr">
              <a:buNone/>
            </a:pPr>
            <a:r>
              <a:rPr lang="en-US" sz="4000" dirty="0">
                <a:solidFill>
                  <a:srgbClr val="FF0000"/>
                </a:solidFill>
                <a:latin typeface="Bentham" panose="02000503000000000000" pitchFamily="2" charset="0"/>
              </a:rPr>
              <a:t>Gather resources and </a:t>
            </a:r>
          </a:p>
          <a:p>
            <a:pPr marL="0" indent="0" algn="ctr">
              <a:buNone/>
            </a:pPr>
            <a:r>
              <a:rPr lang="en-US" sz="4000" dirty="0">
                <a:solidFill>
                  <a:srgbClr val="FF0000"/>
                </a:solidFill>
                <a:latin typeface="Bentham" panose="02000503000000000000" pitchFamily="2" charset="0"/>
              </a:rPr>
              <a:t>information first.</a:t>
            </a:r>
          </a:p>
        </p:txBody>
      </p:sp>
      <p:grpSp>
        <p:nvGrpSpPr>
          <p:cNvPr id="5" name="Group 4">
            <a:extLst>
              <a:ext uri="{FF2B5EF4-FFF2-40B4-BE49-F238E27FC236}">
                <a16:creationId xmlns:a16="http://schemas.microsoft.com/office/drawing/2014/main" id="{F21764CD-DDEA-4B7F-B34B-252C3BED22BD}"/>
              </a:ext>
            </a:extLst>
          </p:cNvPr>
          <p:cNvGrpSpPr/>
          <p:nvPr/>
        </p:nvGrpSpPr>
        <p:grpSpPr>
          <a:xfrm>
            <a:off x="7325891" y="5735637"/>
            <a:ext cx="4743448" cy="1000125"/>
            <a:chOff x="0" y="0"/>
            <a:chExt cx="4614545" cy="992505"/>
          </a:xfrm>
        </p:grpSpPr>
        <p:pic>
          <p:nvPicPr>
            <p:cNvPr id="6" name="Picture 5" descr="Logo&#10;&#10;Description automatically generated">
              <a:extLst>
                <a:ext uri="{FF2B5EF4-FFF2-40B4-BE49-F238E27FC236}">
                  <a16:creationId xmlns:a16="http://schemas.microsoft.com/office/drawing/2014/main" id="{58A7D35C-AC6B-4917-AF3F-8C345EB0AB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7" name="Group 6">
              <a:extLst>
                <a:ext uri="{FF2B5EF4-FFF2-40B4-BE49-F238E27FC236}">
                  <a16:creationId xmlns:a16="http://schemas.microsoft.com/office/drawing/2014/main" id="{2B04455F-8A26-411A-9AC5-0FEB51020D97}"/>
                </a:ext>
              </a:extLst>
            </p:cNvPr>
            <p:cNvGrpSpPr/>
            <p:nvPr/>
          </p:nvGrpSpPr>
          <p:grpSpPr>
            <a:xfrm>
              <a:off x="1019175" y="76200"/>
              <a:ext cx="3595370" cy="866775"/>
              <a:chOff x="0" y="0"/>
              <a:chExt cx="3595370" cy="866775"/>
            </a:xfrm>
          </p:grpSpPr>
          <p:sp>
            <p:nvSpPr>
              <p:cNvPr id="8" name="Text Box 2">
                <a:extLst>
                  <a:ext uri="{FF2B5EF4-FFF2-40B4-BE49-F238E27FC236}">
                    <a16:creationId xmlns:a16="http://schemas.microsoft.com/office/drawing/2014/main" id="{AED7B3F1-FC65-46D4-ABD2-E42A4FEDFB41}"/>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9" name="Straight Connector 8">
                <a:extLst>
                  <a:ext uri="{FF2B5EF4-FFF2-40B4-BE49-F238E27FC236}">
                    <a16:creationId xmlns:a16="http://schemas.microsoft.com/office/drawing/2014/main" id="{54CE289C-A17C-40BE-87A8-F473875DE436}"/>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0" name="Text Box 4">
                <a:extLst>
                  <a:ext uri="{FF2B5EF4-FFF2-40B4-BE49-F238E27FC236}">
                    <a16:creationId xmlns:a16="http://schemas.microsoft.com/office/drawing/2014/main" id="{59AF763D-2EA5-4832-8136-82D40D9A9CB5}"/>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1572143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Runaways &amp; Status Offenders</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825625"/>
            <a:ext cx="10515600" cy="4091081"/>
          </a:xfrm>
        </p:spPr>
        <p:txBody>
          <a:bodyPr/>
          <a:lstStyle/>
          <a:p>
            <a:pPr marL="0" indent="0">
              <a:buNone/>
            </a:pPr>
            <a:endParaRPr lang="en-US" sz="2800" dirty="0"/>
          </a:p>
          <a:p>
            <a:pPr marL="0" indent="0">
              <a:buNone/>
            </a:pPr>
            <a:endParaRPr lang="en-US" dirty="0"/>
          </a:p>
          <a:p>
            <a:pPr marL="0" indent="0">
              <a:buNone/>
            </a:pPr>
            <a:endParaRPr lang="en-US" sz="2800" dirty="0"/>
          </a:p>
          <a:p>
            <a:pPr marL="0" indent="0">
              <a:buNone/>
            </a:pPr>
            <a:r>
              <a:rPr lang="en-US" sz="2800" dirty="0">
                <a:latin typeface="Bentham" panose="02000503000000000000" pitchFamily="2" charset="0"/>
              </a:rPr>
              <a:t>Legal authority to detain </a:t>
            </a:r>
            <a:r>
              <a:rPr lang="en-US" sz="2800" b="1" u="sng" dirty="0">
                <a:latin typeface="Bentham" panose="02000503000000000000" pitchFamily="2" charset="0"/>
              </a:rPr>
              <a:t>does not </a:t>
            </a:r>
            <a:r>
              <a:rPr lang="en-US" sz="2800" dirty="0">
                <a:latin typeface="Bentham" panose="02000503000000000000" pitchFamily="2" charset="0"/>
              </a:rPr>
              <a:t>equal legal authority to use force.</a:t>
            </a:r>
          </a:p>
        </p:txBody>
      </p:sp>
      <p:grpSp>
        <p:nvGrpSpPr>
          <p:cNvPr id="6" name="Group 5">
            <a:extLst>
              <a:ext uri="{FF2B5EF4-FFF2-40B4-BE49-F238E27FC236}">
                <a16:creationId xmlns:a16="http://schemas.microsoft.com/office/drawing/2014/main" id="{7BC8D388-C331-415C-98FC-9F0B53332E5F}"/>
              </a:ext>
            </a:extLst>
          </p:cNvPr>
          <p:cNvGrpSpPr/>
          <p:nvPr/>
        </p:nvGrpSpPr>
        <p:grpSpPr>
          <a:xfrm>
            <a:off x="7325891" y="5735637"/>
            <a:ext cx="4743448" cy="1000125"/>
            <a:chOff x="0" y="0"/>
            <a:chExt cx="4614545" cy="992505"/>
          </a:xfrm>
        </p:grpSpPr>
        <p:pic>
          <p:nvPicPr>
            <p:cNvPr id="7" name="Picture 6" descr="Logo&#10;&#10;Description automatically generated">
              <a:extLst>
                <a:ext uri="{FF2B5EF4-FFF2-40B4-BE49-F238E27FC236}">
                  <a16:creationId xmlns:a16="http://schemas.microsoft.com/office/drawing/2014/main" id="{D0F20C8B-55F9-4A09-9D32-1E3CE602D8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8" name="Group 7">
              <a:extLst>
                <a:ext uri="{FF2B5EF4-FFF2-40B4-BE49-F238E27FC236}">
                  <a16:creationId xmlns:a16="http://schemas.microsoft.com/office/drawing/2014/main" id="{DB9BEA55-0141-4E73-9F1D-9AF4F8E1C040}"/>
                </a:ext>
              </a:extLst>
            </p:cNvPr>
            <p:cNvGrpSpPr/>
            <p:nvPr/>
          </p:nvGrpSpPr>
          <p:grpSpPr>
            <a:xfrm>
              <a:off x="1019175" y="76200"/>
              <a:ext cx="3595370" cy="866775"/>
              <a:chOff x="0" y="0"/>
              <a:chExt cx="3595370" cy="866775"/>
            </a:xfrm>
          </p:grpSpPr>
          <p:sp>
            <p:nvSpPr>
              <p:cNvPr id="9" name="Text Box 2">
                <a:extLst>
                  <a:ext uri="{FF2B5EF4-FFF2-40B4-BE49-F238E27FC236}">
                    <a16:creationId xmlns:a16="http://schemas.microsoft.com/office/drawing/2014/main" id="{47D1D486-5F65-4FB3-9387-E5FAEAE90051}"/>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DB2EC65C-6809-4A1D-91B9-FA38CC9B0676}"/>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11" name="Text Box 4">
                <a:extLst>
                  <a:ext uri="{FF2B5EF4-FFF2-40B4-BE49-F238E27FC236}">
                    <a16:creationId xmlns:a16="http://schemas.microsoft.com/office/drawing/2014/main" id="{1673F3A2-8DBD-42EF-B216-1B1EB7FB7A62}"/>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991829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A57FD-2318-4F03-ACEA-B9CD86EF7EC3}"/>
              </a:ext>
            </a:extLst>
          </p:cNvPr>
          <p:cNvSpPr>
            <a:spLocks noGrp="1"/>
          </p:cNvSpPr>
          <p:nvPr>
            <p:ph type="title"/>
          </p:nvPr>
        </p:nvSpPr>
        <p:spPr/>
        <p:txBody>
          <a:bodyPr/>
          <a:lstStyle/>
          <a:p>
            <a:r>
              <a:rPr lang="en-US" dirty="0">
                <a:latin typeface="Bentham" panose="02000503000000000000" pitchFamily="2" charset="0"/>
              </a:rPr>
              <a:t>Force – Absent Probable Cause</a:t>
            </a:r>
          </a:p>
        </p:txBody>
      </p:sp>
      <p:sp>
        <p:nvSpPr>
          <p:cNvPr id="3" name="Content Placeholder 2">
            <a:extLst>
              <a:ext uri="{FF2B5EF4-FFF2-40B4-BE49-F238E27FC236}">
                <a16:creationId xmlns:a16="http://schemas.microsoft.com/office/drawing/2014/main" id="{BB30AA7C-F016-44DF-A5C1-8E9C98E1BBA4}"/>
              </a:ext>
            </a:extLst>
          </p:cNvPr>
          <p:cNvSpPr>
            <a:spLocks noGrp="1"/>
          </p:cNvSpPr>
          <p:nvPr>
            <p:ph idx="1"/>
          </p:nvPr>
        </p:nvSpPr>
        <p:spPr>
          <a:xfrm>
            <a:off x="838200" y="1606163"/>
            <a:ext cx="10515600" cy="4091081"/>
          </a:xfrm>
        </p:spPr>
        <p:txBody>
          <a:bodyPr>
            <a:normAutofit lnSpcReduction="10000"/>
          </a:bodyPr>
          <a:lstStyle/>
          <a:p>
            <a:pPr marL="0" indent="0">
              <a:buNone/>
            </a:pPr>
            <a:r>
              <a:rPr lang="en-US" sz="2800" dirty="0">
                <a:latin typeface="Bentham" panose="02000503000000000000" pitchFamily="2" charset="0"/>
              </a:rPr>
              <a:t>There must be a clearly articulable imminent threat to the officer or the public.</a:t>
            </a:r>
          </a:p>
          <a:p>
            <a:pPr marL="0" indent="0">
              <a:buNone/>
            </a:pPr>
            <a:endParaRPr lang="en-US" dirty="0">
              <a:latin typeface="Bentham" panose="02000503000000000000" pitchFamily="2" charset="0"/>
            </a:endParaRPr>
          </a:p>
          <a:p>
            <a:pPr marL="0" indent="0">
              <a:buNone/>
            </a:pPr>
            <a:r>
              <a:rPr lang="en-US" sz="2800" dirty="0">
                <a:latin typeface="Bentham" panose="02000503000000000000" pitchFamily="2" charset="0"/>
              </a:rPr>
              <a:t>Example: 	Armed suicidal in public (?)</a:t>
            </a:r>
          </a:p>
          <a:p>
            <a:pPr marL="0" indent="0">
              <a:buNone/>
            </a:pPr>
            <a:r>
              <a:rPr lang="en-US" dirty="0">
                <a:latin typeface="Bentham" panose="02000503000000000000" pitchFamily="2" charset="0"/>
              </a:rPr>
              <a:t>		Bank robbery (?)</a:t>
            </a:r>
          </a:p>
          <a:p>
            <a:pPr marL="0" indent="0">
              <a:buNone/>
            </a:pPr>
            <a:endParaRPr lang="en-US" sz="2800" dirty="0"/>
          </a:p>
          <a:p>
            <a:pPr marL="0" indent="0" algn="ctr">
              <a:buNone/>
            </a:pPr>
            <a:r>
              <a:rPr lang="en-US" sz="4000" b="1" dirty="0">
                <a:effectLst>
                  <a:outerShdw blurRad="38100" dist="38100" dir="2700000" algn="tl">
                    <a:srgbClr val="000000">
                      <a:alpha val="43137"/>
                    </a:srgbClr>
                  </a:outerShdw>
                </a:effectLst>
                <a:latin typeface="Bentham" panose="02000503000000000000" pitchFamily="2" charset="0"/>
              </a:rPr>
              <a:t>Articulate – Articulate – Articulate</a:t>
            </a:r>
            <a:r>
              <a:rPr lang="en-US" b="1" dirty="0">
                <a:effectLst>
                  <a:outerShdw blurRad="38100" dist="38100" dir="2700000" algn="tl">
                    <a:srgbClr val="000000">
                      <a:alpha val="43137"/>
                    </a:srgbClr>
                  </a:outerShdw>
                </a:effectLst>
                <a:latin typeface="Bentham" panose="02000503000000000000" pitchFamily="2" charset="0"/>
              </a:rPr>
              <a:t> </a:t>
            </a:r>
          </a:p>
          <a:p>
            <a:pPr marL="0" indent="0" algn="ctr">
              <a:buNone/>
            </a:pPr>
            <a:r>
              <a:rPr lang="en-US" sz="2800" u="sng" dirty="0">
                <a:solidFill>
                  <a:srgbClr val="FF0000"/>
                </a:solidFill>
                <a:latin typeface="Bentham" panose="02000503000000000000" pitchFamily="2" charset="0"/>
              </a:rPr>
              <a:t>Facts</a:t>
            </a:r>
            <a:r>
              <a:rPr lang="en-US" u="sng" dirty="0">
                <a:solidFill>
                  <a:srgbClr val="FF0000"/>
                </a:solidFill>
                <a:latin typeface="Bentham" panose="02000503000000000000" pitchFamily="2" charset="0"/>
              </a:rPr>
              <a:t> must be known at that time</a:t>
            </a:r>
            <a:endParaRPr lang="en-US" sz="2800" u="sng" dirty="0">
              <a:solidFill>
                <a:srgbClr val="FF0000"/>
              </a:solidFill>
              <a:latin typeface="Bentham" panose="02000503000000000000" pitchFamily="2" charset="0"/>
            </a:endParaRPr>
          </a:p>
        </p:txBody>
      </p:sp>
      <p:grpSp>
        <p:nvGrpSpPr>
          <p:cNvPr id="4" name="Group 3">
            <a:extLst>
              <a:ext uri="{FF2B5EF4-FFF2-40B4-BE49-F238E27FC236}">
                <a16:creationId xmlns:a16="http://schemas.microsoft.com/office/drawing/2014/main" id="{D2C40DBF-347A-4911-B44F-F8815DE1B7AE}"/>
              </a:ext>
            </a:extLst>
          </p:cNvPr>
          <p:cNvGrpSpPr/>
          <p:nvPr/>
        </p:nvGrpSpPr>
        <p:grpSpPr>
          <a:xfrm>
            <a:off x="7325891" y="5735637"/>
            <a:ext cx="4743448" cy="1000125"/>
            <a:chOff x="0" y="0"/>
            <a:chExt cx="4614545" cy="992505"/>
          </a:xfrm>
        </p:grpSpPr>
        <p:pic>
          <p:nvPicPr>
            <p:cNvPr id="5" name="Picture 4" descr="Logo&#10;&#10;Description automatically generated">
              <a:extLst>
                <a:ext uri="{FF2B5EF4-FFF2-40B4-BE49-F238E27FC236}">
                  <a16:creationId xmlns:a16="http://schemas.microsoft.com/office/drawing/2014/main" id="{0B0E3EE2-6024-4161-96AE-16D899AA255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6" name="Group 5">
              <a:extLst>
                <a:ext uri="{FF2B5EF4-FFF2-40B4-BE49-F238E27FC236}">
                  <a16:creationId xmlns:a16="http://schemas.microsoft.com/office/drawing/2014/main" id="{6C120E79-217E-4120-B6F6-6F82EEB5C07C}"/>
                </a:ext>
              </a:extLst>
            </p:cNvPr>
            <p:cNvGrpSpPr/>
            <p:nvPr/>
          </p:nvGrpSpPr>
          <p:grpSpPr>
            <a:xfrm>
              <a:off x="1019175" y="76200"/>
              <a:ext cx="3595370" cy="866775"/>
              <a:chOff x="0" y="0"/>
              <a:chExt cx="3595370" cy="866775"/>
            </a:xfrm>
          </p:grpSpPr>
          <p:sp>
            <p:nvSpPr>
              <p:cNvPr id="7" name="Text Box 2">
                <a:extLst>
                  <a:ext uri="{FF2B5EF4-FFF2-40B4-BE49-F238E27FC236}">
                    <a16:creationId xmlns:a16="http://schemas.microsoft.com/office/drawing/2014/main" id="{65FABD20-28F8-445E-BA4C-832D6FE9980E}"/>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8" name="Straight Connector 7">
                <a:extLst>
                  <a:ext uri="{FF2B5EF4-FFF2-40B4-BE49-F238E27FC236}">
                    <a16:creationId xmlns:a16="http://schemas.microsoft.com/office/drawing/2014/main" id="{2B0013B6-0B4F-459D-A47F-4E1B4B2EC15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9" name="Text Box 4">
                <a:extLst>
                  <a:ext uri="{FF2B5EF4-FFF2-40B4-BE49-F238E27FC236}">
                    <a16:creationId xmlns:a16="http://schemas.microsoft.com/office/drawing/2014/main" id="{B5302521-016D-4535-9F5F-FF5BCD500015}"/>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Tree>
    <p:extLst>
      <p:ext uri="{BB962C8B-B14F-4D97-AF65-F5344CB8AC3E}">
        <p14:creationId xmlns:p14="http://schemas.microsoft.com/office/powerpoint/2010/main" val="3492807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2021]</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r>
              <a:rPr lang="en-US" dirty="0">
                <a:latin typeface="Bentham" panose="02000503000000000000" pitchFamily="2" charset="0"/>
              </a:rPr>
              <a:t>Prohibits chokeholds and neck restraints in </a:t>
            </a:r>
            <a:r>
              <a:rPr lang="en-US" b="1" u="sng" dirty="0">
                <a:latin typeface="Bentham" panose="02000503000000000000" pitchFamily="2" charset="0"/>
              </a:rPr>
              <a:t>any circumstance.</a:t>
            </a:r>
          </a:p>
          <a:p>
            <a:pPr lvl="1"/>
            <a:r>
              <a:rPr lang="en-US" dirty="0">
                <a:latin typeface="Bentham" panose="02000503000000000000" pitchFamily="2" charset="0"/>
              </a:rPr>
              <a:t>Including deadly force circumstances.</a:t>
            </a:r>
          </a:p>
          <a:p>
            <a:r>
              <a:rPr lang="en-US" dirty="0">
                <a:latin typeface="Bentham" panose="02000503000000000000" pitchFamily="2" charset="0"/>
              </a:rPr>
              <a:t>Prohibits no-knock warrants.</a:t>
            </a:r>
          </a:p>
          <a:p>
            <a:pPr lvl="1"/>
            <a:r>
              <a:rPr lang="en-US" dirty="0">
                <a:latin typeface="Bentham" panose="02000503000000000000" pitchFamily="2" charset="0"/>
              </a:rPr>
              <a:t>Must provide “notice of his or her office and purpose when executing the warrant.”</a:t>
            </a:r>
          </a:p>
          <a:p>
            <a:r>
              <a:rPr lang="en-US" dirty="0">
                <a:latin typeface="Bentham" panose="02000503000000000000" pitchFamily="2" charset="0"/>
              </a:rPr>
              <a:t>Prohibits firing at a moving vehicle.</a:t>
            </a:r>
          </a:p>
          <a:p>
            <a:pPr lvl="1"/>
            <a:r>
              <a:rPr lang="en-US" dirty="0">
                <a:latin typeface="Bentham" panose="02000503000000000000" pitchFamily="2" charset="0"/>
              </a:rPr>
              <a:t>Exceptions</a:t>
            </a:r>
          </a:p>
          <a:p>
            <a:r>
              <a:rPr lang="en-US" dirty="0">
                <a:latin typeface="Bentham" panose="02000503000000000000" pitchFamily="2" charset="0"/>
              </a:rPr>
              <a:t>Significantly restricts vehicle pursuits.</a:t>
            </a:r>
          </a:p>
          <a:p>
            <a:pPr lvl="1"/>
            <a:r>
              <a:rPr lang="en-US" dirty="0">
                <a:latin typeface="Bentham" panose="02000503000000000000" pitchFamily="2" charset="0"/>
              </a:rPr>
              <a:t>Exceptions</a:t>
            </a:r>
          </a:p>
        </p:txBody>
      </p:sp>
    </p:spTree>
    <p:extLst>
      <p:ext uri="{BB962C8B-B14F-4D97-AF65-F5344CB8AC3E}">
        <p14:creationId xmlns:p14="http://schemas.microsoft.com/office/powerpoint/2010/main" val="30541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Use of Force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500050"/>
            <a:ext cx="10515600" cy="4351338"/>
          </a:xfrm>
        </p:spPr>
        <p:txBody>
          <a:bodyPr>
            <a:normAutofit/>
          </a:bodyPr>
          <a:lstStyle/>
          <a:p>
            <a:pPr marL="0" indent="0">
              <a:buNone/>
            </a:pPr>
            <a:r>
              <a:rPr lang="en-US" sz="3200" b="1" u="sng" dirty="0">
                <a:latin typeface="Bentham" panose="02000503000000000000" pitchFamily="2" charset="0"/>
                <a:cs typeface="Times New Roman" panose="02020603050405020304" pitchFamily="18" charset="0"/>
              </a:rPr>
              <a:t>Use of Tear Gas (Outside of Correctional Facility)</a:t>
            </a:r>
          </a:p>
          <a:p>
            <a:pPr marL="514350" indent="-514350">
              <a:buFont typeface="+mj-lt"/>
              <a:buAutoNum type="arabicPeriod"/>
            </a:pPr>
            <a:r>
              <a:rPr lang="en-US" sz="3200" dirty="0">
                <a:latin typeface="Bentham" panose="02000503000000000000" pitchFamily="2" charset="0"/>
                <a:cs typeface="Times New Roman" panose="02020603050405020304" pitchFamily="18" charset="0"/>
              </a:rPr>
              <a:t>Limited to riots, barricaded subjects, or hostage situations.</a:t>
            </a:r>
          </a:p>
          <a:p>
            <a:pPr marL="514350" indent="-514350">
              <a:buFont typeface="+mj-lt"/>
              <a:buAutoNum type="arabicPeriod"/>
            </a:pPr>
            <a:r>
              <a:rPr lang="en-US" sz="3200" dirty="0">
                <a:latin typeface="Bentham" panose="02000503000000000000" pitchFamily="2" charset="0"/>
                <a:cs typeface="Times New Roman" panose="02020603050405020304" pitchFamily="18" charset="0"/>
              </a:rPr>
              <a:t>Authorized by </a:t>
            </a:r>
            <a:r>
              <a:rPr lang="en-US" sz="3200" b="1" u="sng" dirty="0">
                <a:solidFill>
                  <a:srgbClr val="FF0000"/>
                </a:solidFill>
                <a:latin typeface="Bentham" panose="02000503000000000000" pitchFamily="2" charset="0"/>
                <a:cs typeface="Times New Roman" panose="02020603050405020304" pitchFamily="18" charset="0"/>
              </a:rPr>
              <a:t>the highest elective official of the jurisdiction in which the tear gas is used</a:t>
            </a:r>
            <a:r>
              <a:rPr lang="en-US" sz="3200" dirty="0">
                <a:latin typeface="Bentham" panose="02000503000000000000" pitchFamily="2" charset="0"/>
                <a:cs typeface="Times New Roman" panose="02020603050405020304" pitchFamily="18" charset="0"/>
              </a:rPr>
              <a:t>.</a:t>
            </a:r>
          </a:p>
          <a:p>
            <a:pPr lvl="2"/>
            <a:r>
              <a:rPr lang="en-US" dirty="0">
                <a:latin typeface="Bentham" panose="02000503000000000000" pitchFamily="2" charset="0"/>
                <a:cs typeface="Times New Roman" panose="02020603050405020304" pitchFamily="18" charset="0"/>
              </a:rPr>
              <a:t>“In the case of cities and towns, this means the mayor…” </a:t>
            </a:r>
          </a:p>
          <a:p>
            <a:pPr marL="457200" indent="-457200">
              <a:buFont typeface="+mj-lt"/>
              <a:buAutoNum type="arabicPeriod"/>
            </a:pPr>
            <a:r>
              <a:rPr lang="en-US" sz="3200" dirty="0">
                <a:latin typeface="Bentham" panose="02000503000000000000" pitchFamily="2" charset="0"/>
                <a:cs typeface="Times New Roman" panose="02020603050405020304" pitchFamily="18" charset="0"/>
              </a:rPr>
              <a:t>Tear gas includes CN and CS, not OC (i.e. pepper spray).</a:t>
            </a:r>
          </a:p>
          <a:p>
            <a:pPr marL="0" indent="0">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18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Senate Bill 5066 – Decertification</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376805" y="1538907"/>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Establishes mandatory criteria for de-certification.</a:t>
            </a:r>
          </a:p>
          <a:p>
            <a:pPr marL="0" indent="0">
              <a:buNone/>
            </a:pPr>
            <a:endParaRPr lang="en-US" b="1" dirty="0">
              <a:solidFill>
                <a:srgbClr val="FF0000"/>
              </a:solidFill>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CJTC may conduct independent investigations into misconduct.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Personnel records must be kept 10 years after employee leaves service.</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Establishes a publicly searchable, machine-readable, and exportable database of officers with misconduct.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No limit on how long officers can be de-certified.</a:t>
            </a:r>
          </a:p>
        </p:txBody>
      </p:sp>
    </p:spTree>
    <p:extLst>
      <p:ext uri="{BB962C8B-B14F-4D97-AF65-F5344CB8AC3E}">
        <p14:creationId xmlns:p14="http://schemas.microsoft.com/office/powerpoint/2010/main" val="38246548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Senate Bill 5066 – Duty to Intervene</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577299"/>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Current policy and practice is believed to be sufficient.</a:t>
            </a:r>
          </a:p>
          <a:p>
            <a:pPr lvl="1"/>
            <a:r>
              <a:rPr lang="en-US" sz="2800" dirty="0">
                <a:latin typeface="Times New Roman" panose="02020603050405020304" pitchFamily="18" charset="0"/>
                <a:cs typeface="Times New Roman" panose="02020603050405020304" pitchFamily="18" charset="0"/>
              </a:rPr>
              <a:t>Model policy developed by CJTC </a:t>
            </a:r>
            <a:r>
              <a:rPr lang="en-US" sz="2800" b="1" dirty="0">
                <a:solidFill>
                  <a:srgbClr val="FF0000"/>
                </a:solidFill>
                <a:latin typeface="Times New Roman" panose="02020603050405020304" pitchFamily="18" charset="0"/>
                <a:cs typeface="Times New Roman" panose="02020603050405020304" pitchFamily="18" charset="0"/>
              </a:rPr>
              <a:t>(December 1</a:t>
            </a:r>
            <a:r>
              <a:rPr lang="en-US" sz="2800" b="1" baseline="30000" dirty="0">
                <a:solidFill>
                  <a:srgbClr val="FF0000"/>
                </a:solidFill>
                <a:latin typeface="Times New Roman" panose="02020603050405020304" pitchFamily="18" charset="0"/>
                <a:cs typeface="Times New Roman" panose="02020603050405020304" pitchFamily="18" charset="0"/>
              </a:rPr>
              <a:t>st</a:t>
            </a:r>
            <a:r>
              <a:rPr lang="en-US" sz="2800" b="1" dirty="0">
                <a:solidFill>
                  <a:srgbClr val="FF0000"/>
                </a:solidFill>
                <a:latin typeface="Times New Roman" panose="02020603050405020304" pitchFamily="18" charset="0"/>
                <a:cs typeface="Times New Roman" panose="02020603050405020304" pitchFamily="18" charset="0"/>
              </a:rPr>
              <a:t>, 2021)</a:t>
            </a:r>
          </a:p>
          <a:p>
            <a:pPr lvl="1"/>
            <a:r>
              <a:rPr lang="en-US" sz="2800" dirty="0">
                <a:latin typeface="Times New Roman" panose="02020603050405020304" pitchFamily="18" charset="0"/>
                <a:cs typeface="Times New Roman" panose="02020603050405020304" pitchFamily="18" charset="0"/>
              </a:rPr>
              <a:t>Mandated training requirement </a:t>
            </a:r>
            <a:r>
              <a:rPr lang="en-US" sz="2800" b="1" dirty="0">
                <a:solidFill>
                  <a:srgbClr val="FF0000"/>
                </a:solidFill>
                <a:latin typeface="Times New Roman" panose="02020603050405020304" pitchFamily="18" charset="0"/>
                <a:cs typeface="Times New Roman" panose="02020603050405020304" pitchFamily="18" charset="0"/>
              </a:rPr>
              <a:t>(December 31</a:t>
            </a:r>
            <a:r>
              <a:rPr lang="en-US" sz="2800" b="1" baseline="30000" dirty="0">
                <a:solidFill>
                  <a:srgbClr val="FF0000"/>
                </a:solidFill>
                <a:latin typeface="Times New Roman" panose="02020603050405020304" pitchFamily="18" charset="0"/>
                <a:cs typeface="Times New Roman" panose="02020603050405020304" pitchFamily="18" charset="0"/>
              </a:rPr>
              <a:t>st</a:t>
            </a:r>
            <a:r>
              <a:rPr lang="en-US" sz="2800" b="1" dirty="0">
                <a:solidFill>
                  <a:srgbClr val="FF0000"/>
                </a:solidFill>
                <a:latin typeface="Times New Roman" panose="02020603050405020304" pitchFamily="18" charset="0"/>
                <a:cs typeface="Times New Roman" panose="02020603050405020304" pitchFamily="18" charset="0"/>
              </a:rPr>
              <a:t>, 2023)</a:t>
            </a:r>
          </a:p>
          <a:p>
            <a:pPr lvl="1"/>
            <a:endParaRPr lang="en-US" sz="2800" b="1" dirty="0">
              <a:solidFill>
                <a:srgbClr val="FF0000"/>
              </a:solidFill>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Disciplinary action reporting requirement.</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Definition of “excessive force” appears to exclude alternative perspectives.</a:t>
            </a:r>
          </a:p>
        </p:txBody>
      </p:sp>
    </p:spTree>
    <p:extLst>
      <p:ext uri="{BB962C8B-B14F-4D97-AF65-F5344CB8AC3E}">
        <p14:creationId xmlns:p14="http://schemas.microsoft.com/office/powerpoint/2010/main" val="37589600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pPr algn="ctr"/>
            <a:r>
              <a:rPr lang="en-US" sz="4000" u="sng" dirty="0">
                <a:effectLst>
                  <a:outerShdw blurRad="38100" dist="38100" dir="2700000" algn="tl">
                    <a:srgbClr val="000000">
                      <a:alpha val="43137"/>
                    </a:srgbClr>
                  </a:outerShdw>
                </a:effectLst>
                <a:latin typeface="Bentham" panose="02000503000000000000" pitchFamily="2" charset="0"/>
              </a:rPr>
              <a:t>House Bill 1267 – </a:t>
            </a:r>
            <a:br>
              <a:rPr lang="en-US" sz="4000" u="sng" dirty="0">
                <a:effectLst>
                  <a:outerShdw blurRad="38100" dist="38100" dir="2700000" algn="tl">
                    <a:srgbClr val="000000">
                      <a:alpha val="43137"/>
                    </a:srgbClr>
                  </a:outerShdw>
                </a:effectLst>
                <a:latin typeface="Bentham" panose="02000503000000000000" pitchFamily="2" charset="0"/>
              </a:rPr>
            </a:br>
            <a:r>
              <a:rPr lang="en-US" sz="4000" u="sng" dirty="0">
                <a:effectLst>
                  <a:outerShdw blurRad="38100" dist="38100" dir="2700000" algn="tl">
                    <a:srgbClr val="000000">
                      <a:alpha val="43137"/>
                    </a:srgbClr>
                  </a:outerShdw>
                </a:effectLst>
                <a:latin typeface="Bentham" panose="02000503000000000000" pitchFamily="2" charset="0"/>
              </a:rPr>
              <a:t>Office of Independent Investigation </a:t>
            </a:r>
            <a:br>
              <a:rPr lang="en-US" sz="4000" u="sng" dirty="0">
                <a:effectLst>
                  <a:outerShdw blurRad="38100" dist="38100" dir="2700000" algn="tl">
                    <a:srgbClr val="000000">
                      <a:alpha val="43137"/>
                    </a:srgbClr>
                  </a:outerShdw>
                </a:effectLst>
                <a:latin typeface="Bentham" panose="02000503000000000000" pitchFamily="2" charset="0"/>
              </a:rPr>
            </a:br>
            <a:r>
              <a:rPr lang="en-US" sz="4000"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806618"/>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Creates the OII within the Office of the Governor.</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KCIRT remains in place, but OII may choose jurisdiction.</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Unclear if involved agency can investigate the underlying conduct (criminal offense).  Ex. Assault on Officer.</a:t>
            </a:r>
          </a:p>
        </p:txBody>
      </p:sp>
    </p:spTree>
    <p:extLst>
      <p:ext uri="{BB962C8B-B14F-4D97-AF65-F5344CB8AC3E}">
        <p14:creationId xmlns:p14="http://schemas.microsoft.com/office/powerpoint/2010/main" val="2497486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u="sng" dirty="0">
                <a:effectLst>
                  <a:outerShdw blurRad="38100" dist="38100" dir="2700000" algn="tl">
                    <a:srgbClr val="000000">
                      <a:alpha val="43137"/>
                    </a:srgbClr>
                  </a:outerShdw>
                </a:effectLst>
                <a:latin typeface="Bentham" panose="02000503000000000000" pitchFamily="2" charset="0"/>
              </a:rPr>
              <a:t>House </a:t>
            </a:r>
            <a:r>
              <a:rPr lang="en-US" u="sng" dirty="0" err="1">
                <a:effectLst>
                  <a:outerShdw blurRad="38100" dist="38100" dir="2700000" algn="tl">
                    <a:srgbClr val="000000">
                      <a:alpha val="43137"/>
                    </a:srgbClr>
                  </a:outerShdw>
                </a:effectLst>
                <a:latin typeface="Bentham" panose="02000503000000000000" pitchFamily="2" charset="0"/>
              </a:rPr>
              <a:t>Bil</a:t>
            </a:r>
            <a:r>
              <a:rPr lang="en-US" u="sng" dirty="0">
                <a:effectLst>
                  <a:outerShdw blurRad="38100" dist="38100" dir="2700000" algn="tl">
                    <a:srgbClr val="000000">
                      <a:alpha val="43137"/>
                    </a:srgbClr>
                  </a:outerShdw>
                </a:effectLst>
                <a:latin typeface="Bentham" panose="02000503000000000000" pitchFamily="2" charset="0"/>
              </a:rPr>
              <a:t> 1089 – Audits of Investigations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Washington State Auditor authorized to conduct compliance audit on any/all deadly force investigations.</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Compliance audits may include those conducted in previous years.</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Unclear how this affects multi-jurisdictional teams (KCIRT).</a:t>
            </a:r>
          </a:p>
        </p:txBody>
      </p:sp>
    </p:spTree>
    <p:extLst>
      <p:ext uri="{BB962C8B-B14F-4D97-AF65-F5344CB8AC3E}">
        <p14:creationId xmlns:p14="http://schemas.microsoft.com/office/powerpoint/2010/main" val="2238324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r>
              <a:rPr lang="en-US" sz="4000" u="sng" dirty="0">
                <a:effectLst>
                  <a:outerShdw blurRad="38100" dist="38100" dir="2700000" algn="tl">
                    <a:srgbClr val="000000">
                      <a:alpha val="43137"/>
                    </a:srgbClr>
                  </a:outerShdw>
                </a:effectLst>
                <a:latin typeface="Bentham" panose="02000503000000000000" pitchFamily="2" charset="0"/>
              </a:rPr>
              <a:t>House Bill 1088 – Potential Impeachment Disclosures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Known as the “Brady List.”</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Current policy is likely not sufficient.</a:t>
            </a:r>
          </a:p>
          <a:p>
            <a:pPr lvl="1"/>
            <a:r>
              <a:rPr lang="en-US" sz="2800" dirty="0">
                <a:latin typeface="Times New Roman" panose="02020603050405020304" pitchFamily="18" charset="0"/>
                <a:cs typeface="Times New Roman" panose="02020603050405020304" pitchFamily="18" charset="0"/>
              </a:rPr>
              <a:t>Mandated training requirement.</a:t>
            </a:r>
          </a:p>
          <a:p>
            <a:pPr lvl="1"/>
            <a:r>
              <a:rPr lang="en-US" sz="2800" dirty="0">
                <a:latin typeface="Times New Roman" panose="02020603050405020304" pitchFamily="18" charset="0"/>
                <a:cs typeface="Times New Roman" panose="02020603050405020304" pitchFamily="18" charset="0"/>
              </a:rPr>
              <a:t>Disclosure requirement to prosecutor (10 days).</a:t>
            </a:r>
          </a:p>
          <a:p>
            <a:pPr lvl="1"/>
            <a:r>
              <a:rPr lang="en-US" sz="2800" dirty="0">
                <a:latin typeface="Times New Roman" panose="02020603050405020304" pitchFamily="18" charset="0"/>
                <a:cs typeface="Times New Roman" panose="02020603050405020304" pitchFamily="18" charset="0"/>
              </a:rPr>
              <a:t>Required review on all candidates prior to hire.</a:t>
            </a:r>
          </a:p>
          <a:p>
            <a:pPr lvl="1"/>
            <a:endParaRPr lang="en-US" sz="28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Process for being removed from the list unclear.</a:t>
            </a:r>
          </a:p>
        </p:txBody>
      </p:sp>
    </p:spTree>
    <p:extLst>
      <p:ext uri="{BB962C8B-B14F-4D97-AF65-F5344CB8AC3E}">
        <p14:creationId xmlns:p14="http://schemas.microsoft.com/office/powerpoint/2010/main" val="1715917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fontScale="90000"/>
          </a:bodyPr>
          <a:lstStyle/>
          <a:p>
            <a:r>
              <a:rPr lang="en-US" sz="4000" u="sng" dirty="0">
                <a:effectLst>
                  <a:outerShdw blurRad="38100" dist="38100" dir="2700000" algn="tl">
                    <a:srgbClr val="000000">
                      <a:alpha val="43137"/>
                    </a:srgbClr>
                  </a:outerShdw>
                </a:effectLst>
                <a:latin typeface="Bentham" panose="02000503000000000000" pitchFamily="2" charset="0"/>
              </a:rPr>
              <a:t>Senate Bill 5259 – Law Enforcement Data Collection</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lnSpcReduction="10000"/>
          </a:bodyPr>
          <a:lstStyle/>
          <a:p>
            <a:pPr marL="0" indent="0">
              <a:buNone/>
            </a:pPr>
            <a:r>
              <a:rPr lang="en-US" sz="3200" dirty="0">
                <a:latin typeface="Times New Roman" panose="02020603050405020304" pitchFamily="18" charset="0"/>
                <a:cs typeface="Times New Roman" panose="02020603050405020304" pitchFamily="18" charset="0"/>
              </a:rPr>
              <a:t>Attorney General’s Office will develop and administer a use of force reporting system.</a:t>
            </a:r>
          </a:p>
          <a:p>
            <a:pPr lvl="1"/>
            <a:r>
              <a:rPr lang="en-US" sz="2800" dirty="0">
                <a:latin typeface="Times New Roman" panose="02020603050405020304" pitchFamily="18" charset="0"/>
                <a:cs typeface="Times New Roman" panose="02020603050405020304" pitchFamily="18" charset="0"/>
              </a:rPr>
              <a:t>Establishes reporting requirements.</a:t>
            </a:r>
          </a:p>
          <a:p>
            <a:pPr lvl="1"/>
            <a:r>
              <a:rPr lang="en-US" sz="2800" dirty="0">
                <a:latin typeface="Times New Roman" panose="02020603050405020304" pitchFamily="18" charset="0"/>
                <a:cs typeface="Times New Roman" panose="02020603050405020304" pitchFamily="18" charset="0"/>
              </a:rPr>
              <a:t>Establishes minimum data elements.</a:t>
            </a:r>
          </a:p>
          <a:p>
            <a:pPr lvl="1"/>
            <a:endParaRPr lang="en-US" sz="28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Mandates participation and reporting by all law enforcement agencies.</a:t>
            </a:r>
          </a:p>
          <a:p>
            <a:pPr lvl="1"/>
            <a:r>
              <a:rPr lang="en-US" sz="2800" dirty="0">
                <a:latin typeface="Times New Roman" panose="02020603050405020304" pitchFamily="18" charset="0"/>
                <a:cs typeface="Times New Roman" panose="02020603050405020304" pitchFamily="18" charset="0"/>
              </a:rPr>
              <a:t>Funding </a:t>
            </a:r>
            <a:r>
              <a:rPr lang="en-US" sz="2800" b="1" u="sng" dirty="0">
                <a:latin typeface="Times New Roman" panose="02020603050405020304" pitchFamily="18" charset="0"/>
                <a:cs typeface="Times New Roman" panose="02020603050405020304" pitchFamily="18" charset="0"/>
              </a:rPr>
              <a:t>not provided</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to local agencies.</a:t>
            </a:r>
          </a:p>
          <a:p>
            <a:pPr lvl="1"/>
            <a:r>
              <a:rPr lang="en-US" sz="2800" dirty="0">
                <a:latin typeface="Times New Roman" panose="02020603050405020304" pitchFamily="18" charset="0"/>
                <a:cs typeface="Times New Roman" panose="02020603050405020304" pitchFamily="18" charset="0"/>
              </a:rPr>
              <a:t>Staff time.</a:t>
            </a:r>
          </a:p>
          <a:p>
            <a:pPr lvl="1"/>
            <a:r>
              <a:rPr lang="en-US" sz="2800" dirty="0">
                <a:latin typeface="Times New Roman" panose="02020603050405020304" pitchFamily="18" charset="0"/>
                <a:cs typeface="Times New Roman" panose="02020603050405020304" pitchFamily="18" charset="0"/>
              </a:rPr>
              <a:t>Additional maintenance costs.</a:t>
            </a:r>
          </a:p>
        </p:txBody>
      </p:sp>
    </p:spTree>
    <p:extLst>
      <p:ext uri="{BB962C8B-B14F-4D97-AF65-F5344CB8AC3E}">
        <p14:creationId xmlns:p14="http://schemas.microsoft.com/office/powerpoint/2010/main" val="7055040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719417" y="291166"/>
            <a:ext cx="10753165" cy="1325563"/>
          </a:xfrm>
        </p:spPr>
        <p:txBody>
          <a:bodyPr>
            <a:normAutofit/>
          </a:bodyPr>
          <a:lstStyle/>
          <a:p>
            <a:r>
              <a:rPr lang="en-US" sz="4000" u="sng" dirty="0">
                <a:effectLst>
                  <a:outerShdw blurRad="38100" dist="38100" dir="2700000" algn="tl">
                    <a:srgbClr val="000000">
                      <a:alpha val="43137"/>
                    </a:srgbClr>
                  </a:outerShdw>
                </a:effectLst>
                <a:latin typeface="Bentham" panose="02000503000000000000" pitchFamily="2" charset="0"/>
              </a:rPr>
              <a:t>Senate Bill 5055 – Grievance Arbitration Panels</a:t>
            </a:r>
            <a:br>
              <a:rPr lang="en-US" u="sng" dirty="0">
                <a:effectLst>
                  <a:outerShdw blurRad="38100" dist="38100" dir="2700000" algn="tl">
                    <a:srgbClr val="000000">
                      <a:alpha val="43137"/>
                    </a:srgbClr>
                  </a:outerShdw>
                </a:effectLst>
                <a:latin typeface="Bentham" panose="02000503000000000000" pitchFamily="2" charset="0"/>
              </a:rPr>
            </a:br>
            <a:r>
              <a:rPr lang="en-US" dirty="0">
                <a:latin typeface="Bentham" panose="02000503000000000000" pitchFamily="2" charset="0"/>
              </a:rPr>
              <a:t>							       </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199" y="1645522"/>
            <a:ext cx="10515600" cy="4351338"/>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State will establish a pool of law enforcement-specific grievance arbitrators at PERC.</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All grievance arbitrations shall be conducted via this pool.</a:t>
            </a:r>
          </a:p>
          <a:p>
            <a:pPr marL="0" indent="0">
              <a:buNone/>
            </a:pPr>
            <a:endParaRPr lang="en-US" sz="3200" dirty="0">
              <a:latin typeface="Times New Roman" panose="02020603050405020304" pitchFamily="18" charset="0"/>
              <a:cs typeface="Times New Roman" panose="02020603050405020304" pitchFamily="18" charset="0"/>
            </a:endParaRPr>
          </a:p>
          <a:p>
            <a:pPr marL="0" indent="0">
              <a:buNone/>
            </a:pPr>
            <a:r>
              <a:rPr lang="en-US" sz="3200" dirty="0">
                <a:latin typeface="Times New Roman" panose="02020603050405020304" pitchFamily="18" charset="0"/>
                <a:cs typeface="Times New Roman" panose="02020603050405020304" pitchFamily="18" charset="0"/>
              </a:rPr>
              <a:t>Existing CBA’s are grandfathered until re-opened.</a:t>
            </a:r>
          </a:p>
        </p:txBody>
      </p:sp>
    </p:spTree>
    <p:extLst>
      <p:ext uri="{BB962C8B-B14F-4D97-AF65-F5344CB8AC3E}">
        <p14:creationId xmlns:p14="http://schemas.microsoft.com/office/powerpoint/2010/main" val="5694329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62447"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endParaRPr lang="en-US" sz="3200" b="1" u="sng" dirty="0">
              <a:latin typeface="Bentham" panose="02000503000000000000" pitchFamily="2" charset="0"/>
            </a:endParaRPr>
          </a:p>
          <a:p>
            <a:pPr marL="0" indent="0">
              <a:buNone/>
            </a:pPr>
            <a:r>
              <a:rPr lang="en-US" sz="3200" b="1" i="1" u="sng" dirty="0">
                <a:latin typeface="Bentham" panose="02000503000000000000" pitchFamily="2" charset="0"/>
                <a:cs typeface="Times New Roman" panose="02020603050405020304" pitchFamily="18" charset="0"/>
              </a:rPr>
              <a:t>Bottom Line:</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Officers shall not arrest for mere possession, period.</a:t>
            </a:r>
          </a:p>
          <a:p>
            <a:pPr marL="0" indent="0">
              <a:buNone/>
            </a:pPr>
            <a:endParaRPr lang="en-US" sz="3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(For now…)</a:t>
            </a:r>
          </a:p>
        </p:txBody>
      </p:sp>
    </p:spTree>
    <p:extLst>
      <p:ext uri="{BB962C8B-B14F-4D97-AF65-F5344CB8AC3E}">
        <p14:creationId xmlns:p14="http://schemas.microsoft.com/office/powerpoint/2010/main" val="2736191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08659"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20000"/>
          </a:bodyPr>
          <a:lstStyle/>
          <a:p>
            <a:pPr marL="0" indent="0" algn="ctr">
              <a:buNone/>
            </a:pPr>
            <a:r>
              <a:rPr lang="en-US" sz="3200" b="1" u="sng" dirty="0">
                <a:latin typeface="Bentham" panose="02000503000000000000" pitchFamily="2" charset="0"/>
                <a:cs typeface="Times New Roman" panose="02020603050405020304" pitchFamily="18" charset="0"/>
              </a:rPr>
              <a:t>Moving Forward</a:t>
            </a:r>
          </a:p>
          <a:p>
            <a:pPr marL="0" indent="0">
              <a:buNone/>
            </a:pPr>
            <a:endParaRPr lang="en-US" sz="3200" b="1" u="sng" dirty="0">
              <a:latin typeface="Bentham" panose="02000503000000000000" pitchFamily="2" charset="0"/>
              <a:cs typeface="Times New Roman" panose="02020603050405020304" pitchFamily="18" charset="0"/>
            </a:endParaRPr>
          </a:p>
          <a:p>
            <a:pPr marL="971550" lvl="1" indent="-514350">
              <a:buFont typeface="+mj-lt"/>
              <a:buAutoNum type="arabicPeriod"/>
            </a:pPr>
            <a:r>
              <a:rPr lang="en-US" sz="3200" dirty="0">
                <a:latin typeface="Bentham" panose="02000503000000000000" pitchFamily="2" charset="0"/>
                <a:cs typeface="Times New Roman" panose="02020603050405020304" pitchFamily="18" charset="0"/>
              </a:rPr>
              <a:t>Track referrals internally.</a:t>
            </a:r>
          </a:p>
          <a:p>
            <a:pPr lvl="2"/>
            <a:r>
              <a:rPr lang="en-US" sz="2800" dirty="0">
                <a:latin typeface="Bentham" panose="02000503000000000000" pitchFamily="2" charset="0"/>
                <a:cs typeface="Times New Roman" panose="02020603050405020304" pitchFamily="18" charset="0"/>
              </a:rPr>
              <a:t>Develop a process within Records</a:t>
            </a:r>
          </a:p>
          <a:p>
            <a:pPr lvl="2"/>
            <a:r>
              <a:rPr lang="en-US" sz="2800" dirty="0">
                <a:latin typeface="Bentham" panose="02000503000000000000" pitchFamily="2" charset="0"/>
                <a:cs typeface="Times New Roman" panose="02020603050405020304" pitchFamily="18" charset="0"/>
              </a:rPr>
              <a:t>Develop a county-wide process through Kitsap-911</a:t>
            </a:r>
          </a:p>
          <a:p>
            <a:pPr marL="914400" lvl="2" indent="0">
              <a:buNone/>
            </a:pPr>
            <a:endParaRPr lang="en-US" sz="2800" dirty="0">
              <a:latin typeface="Bentham" panose="02000503000000000000" pitchFamily="2" charset="0"/>
              <a:cs typeface="Times New Roman" panose="02020603050405020304" pitchFamily="18" charset="0"/>
            </a:endParaRPr>
          </a:p>
          <a:p>
            <a:pPr marL="971550" lvl="1" indent="-514350">
              <a:buFont typeface="+mj-lt"/>
              <a:buAutoNum type="arabicPeriod"/>
            </a:pPr>
            <a:r>
              <a:rPr lang="en-US" sz="3200" dirty="0">
                <a:latin typeface="Bentham" panose="02000503000000000000" pitchFamily="2" charset="0"/>
                <a:cs typeface="Times New Roman" panose="02020603050405020304" pitchFamily="18" charset="0"/>
              </a:rPr>
              <a:t>Written agreement at the time of contact</a:t>
            </a:r>
          </a:p>
          <a:p>
            <a:pPr lvl="2"/>
            <a:r>
              <a:rPr lang="en-US" sz="2800" dirty="0">
                <a:latin typeface="Bentham" panose="02000503000000000000" pitchFamily="2" charset="0"/>
                <a:cs typeface="Times New Roman" panose="02020603050405020304" pitchFamily="18" charset="0"/>
              </a:rPr>
              <a:t>Proof of enrollment within 90 days</a:t>
            </a:r>
          </a:p>
          <a:p>
            <a:pPr lvl="3"/>
            <a:r>
              <a:rPr lang="en-US" sz="2400" dirty="0">
                <a:latin typeface="Bentham" panose="02000503000000000000" pitchFamily="2" charset="0"/>
                <a:cs typeface="Times New Roman" panose="02020603050405020304" pitchFamily="18" charset="0"/>
              </a:rPr>
              <a:t>Who manages/monitors? HIPAA issues?</a:t>
            </a:r>
          </a:p>
          <a:p>
            <a:pPr marL="1371600" lvl="3" indent="0">
              <a:buNone/>
            </a:pPr>
            <a:endParaRPr lang="en-US" sz="2400" dirty="0">
              <a:latin typeface="Bentham" panose="02000503000000000000" pitchFamily="2" charset="0"/>
              <a:cs typeface="Times New Roman" panose="02020603050405020304" pitchFamily="18" charset="0"/>
            </a:endParaRPr>
          </a:p>
          <a:p>
            <a:pPr marL="914400" lvl="1" indent="-457200">
              <a:buFont typeface="+mj-lt"/>
              <a:buAutoNum type="arabicPeriod"/>
            </a:pPr>
            <a:r>
              <a:rPr lang="en-US" sz="3200" dirty="0">
                <a:latin typeface="Bentham" panose="02000503000000000000" pitchFamily="2" charset="0"/>
                <a:cs typeface="Times New Roman" panose="02020603050405020304" pitchFamily="18" charset="0"/>
              </a:rPr>
              <a:t>Narcotics still subject to seizure</a:t>
            </a:r>
          </a:p>
        </p:txBody>
      </p:sp>
    </p:spTree>
    <p:extLst>
      <p:ext uri="{BB962C8B-B14F-4D97-AF65-F5344CB8AC3E}">
        <p14:creationId xmlns:p14="http://schemas.microsoft.com/office/powerpoint/2010/main" val="129308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672482"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cont.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pPr marL="0" indent="0">
              <a:buNone/>
            </a:pPr>
            <a:r>
              <a:rPr lang="en-US" u="sng" dirty="0">
                <a:latin typeface="Bentham" panose="02000503000000000000" pitchFamily="2" charset="0"/>
              </a:rPr>
              <a:t>Prohibitions on firing at moving vehicles (exception)</a:t>
            </a:r>
          </a:p>
          <a:p>
            <a:pPr marL="0" indent="0">
              <a:buNone/>
            </a:pPr>
            <a:endParaRPr lang="en-US" sz="3200" dirty="0">
              <a:latin typeface="Bentham" panose="02000503000000000000" pitchFamily="2" charset="0"/>
            </a:endParaRPr>
          </a:p>
          <a:p>
            <a:pPr lvl="1"/>
            <a:r>
              <a:rPr lang="en-US" sz="2800" dirty="0">
                <a:latin typeface="Bentham" panose="02000503000000000000" pitchFamily="2" charset="0"/>
              </a:rPr>
              <a:t>Necessary to protect against an imminent threat of serious physical harm resulting from the operator’s or passenger’s use of deadly weapon.</a:t>
            </a:r>
          </a:p>
          <a:p>
            <a:pPr lvl="2"/>
            <a:r>
              <a:rPr lang="en-US" sz="2400" dirty="0">
                <a:latin typeface="Bentham" panose="02000503000000000000" pitchFamily="2" charset="0"/>
              </a:rPr>
              <a:t>Vehicle is not a deadly weapon by default. It may be considered as such if it is being used as deadly weapon and no other reasonable means to avoid potential serious harm are immediately available.</a:t>
            </a:r>
          </a:p>
          <a:p>
            <a:endParaRPr lang="en-US" dirty="0">
              <a:latin typeface="Bentham" panose="02000503000000000000" pitchFamily="2" charset="0"/>
            </a:endParaRPr>
          </a:p>
        </p:txBody>
      </p:sp>
    </p:spTree>
    <p:extLst>
      <p:ext uri="{BB962C8B-B14F-4D97-AF65-F5344CB8AC3E}">
        <p14:creationId xmlns:p14="http://schemas.microsoft.com/office/powerpoint/2010/main" val="2350707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199" y="365125"/>
            <a:ext cx="11008659"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Senate Bill 5476 – State v. Blake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[immediately]</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operationally?</a:t>
            </a:r>
          </a:p>
          <a:p>
            <a:pPr marL="0" indent="0">
              <a:buNone/>
            </a:pPr>
            <a:endParaRPr lang="en-US" sz="32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No court referrals for narcotics violations. May lead to a reduction in court cases, fines, and fees.</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Unknown influence on property crimes.</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Increase in seized narcotics held in evidence.</a:t>
            </a:r>
          </a:p>
        </p:txBody>
      </p:sp>
    </p:spTree>
    <p:extLst>
      <p:ext uri="{BB962C8B-B14F-4D97-AF65-F5344CB8AC3E}">
        <p14:creationId xmlns:p14="http://schemas.microsoft.com/office/powerpoint/2010/main" val="18381560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661651"/>
            <a:ext cx="10515600" cy="1446897"/>
          </a:xfrm>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1223 -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Uniform Electronic Recordation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of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Custodial Interrogations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1113865" y="1746424"/>
            <a:ext cx="10515600" cy="4351338"/>
          </a:xfrm>
        </p:spPr>
        <p:txBody>
          <a:bodyPr>
            <a:normAutofit/>
          </a:bodyPr>
          <a:lstStyle/>
          <a:p>
            <a:pPr marL="0" indent="0">
              <a:buNone/>
            </a:pPr>
            <a:endParaRPr lang="en-US" sz="3200" b="1" u="sng" dirty="0"/>
          </a:p>
          <a:p>
            <a:pPr marL="0" indent="0">
              <a:buNone/>
            </a:pPr>
            <a:endParaRPr lang="en-US" sz="3200" b="1" u="sng" dirty="0"/>
          </a:p>
          <a:p>
            <a:pPr marL="0" indent="0">
              <a:buNone/>
            </a:pPr>
            <a:r>
              <a:rPr lang="en-US" sz="3200" b="1" u="sng" dirty="0">
                <a:latin typeface="Bentham" panose="02000503000000000000" pitchFamily="2" charset="0"/>
              </a:rPr>
              <a:t>Requires</a:t>
            </a:r>
            <a:r>
              <a:rPr lang="en-US" sz="3200" dirty="0">
                <a:latin typeface="Bentham" panose="02000503000000000000" pitchFamily="2" charset="0"/>
              </a:rPr>
              <a:t> that any custodial interrogation of an adult for felony or juvenile for any crime to be:</a:t>
            </a:r>
          </a:p>
          <a:p>
            <a:pPr lvl="1"/>
            <a:r>
              <a:rPr lang="en-US" sz="2800" dirty="0">
                <a:latin typeface="Bentham" panose="02000503000000000000" pitchFamily="2" charset="0"/>
              </a:rPr>
              <a:t>Audio/visual recorded within facilities.</a:t>
            </a:r>
          </a:p>
          <a:p>
            <a:pPr lvl="1"/>
            <a:r>
              <a:rPr lang="en-US" sz="2800" dirty="0">
                <a:latin typeface="Bentham" panose="02000503000000000000" pitchFamily="2" charset="0"/>
              </a:rPr>
              <a:t>Audio recorded at a minimum in the field.</a:t>
            </a:r>
          </a:p>
          <a:p>
            <a:pPr marL="457200" lvl="1" indent="0">
              <a:buNone/>
            </a:pPr>
            <a:endParaRPr lang="en-US" sz="2800" dirty="0">
              <a:latin typeface="Bentham" panose="02000503000000000000" pitchFamily="2" charset="0"/>
            </a:endParaRPr>
          </a:p>
          <a:p>
            <a:pPr marL="0" indent="0">
              <a:buNone/>
            </a:pPr>
            <a:r>
              <a:rPr lang="en-US" sz="3200" dirty="0">
                <a:latin typeface="Bentham" panose="02000503000000000000" pitchFamily="2" charset="0"/>
              </a:rPr>
              <a:t>Limits the admissibility of statements when not recorded.</a:t>
            </a:r>
          </a:p>
        </p:txBody>
      </p:sp>
    </p:spTree>
    <p:extLst>
      <p:ext uri="{BB962C8B-B14F-4D97-AF65-F5344CB8AC3E}">
        <p14:creationId xmlns:p14="http://schemas.microsoft.com/office/powerpoint/2010/main" val="64791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524391"/>
            <a:ext cx="10515600" cy="1325563"/>
          </a:xfrm>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1223 -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Uniform Electronic Recordation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of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Custodial Interrogations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65926" y="2684137"/>
            <a:ext cx="6440066" cy="4351338"/>
          </a:xfrm>
        </p:spPr>
        <p:txBody>
          <a:bodyPr>
            <a:normAutofit lnSpcReduction="10000"/>
          </a:bodyPr>
          <a:lstStyle/>
          <a:p>
            <a:pPr marL="0" indent="0">
              <a:buNone/>
            </a:pPr>
            <a:r>
              <a:rPr lang="en-US" sz="3200" b="1" i="1" u="sng" dirty="0">
                <a:latin typeface="Bentham" panose="02000503000000000000" pitchFamily="2" charset="0"/>
              </a:rPr>
              <a:t>What does this mean operationally:</a:t>
            </a:r>
          </a:p>
          <a:p>
            <a:pPr marL="0" indent="0">
              <a:buNone/>
            </a:pPr>
            <a:endParaRPr lang="en-US" sz="1800" b="1" i="1" u="sng" dirty="0">
              <a:latin typeface="Bentham" panose="02000503000000000000" pitchFamily="2" charset="0"/>
            </a:endParaRPr>
          </a:p>
          <a:p>
            <a:pPr marL="971550" lvl="1" indent="-514350">
              <a:buFont typeface="+mj-lt"/>
              <a:buAutoNum type="arabicPeriod"/>
            </a:pPr>
            <a:r>
              <a:rPr lang="en-US" sz="2200" dirty="0">
                <a:latin typeface="Bentham" panose="02000503000000000000" pitchFamily="2" charset="0"/>
              </a:rPr>
              <a:t>Interview Room Upgrade:</a:t>
            </a:r>
          </a:p>
          <a:p>
            <a:pPr lvl="2"/>
            <a:r>
              <a:rPr lang="en-US" sz="2200" dirty="0">
                <a:latin typeface="Bentham" panose="02000503000000000000" pitchFamily="2" charset="0"/>
              </a:rPr>
              <a:t>Case Cracker hardware/software - $20,000</a:t>
            </a:r>
          </a:p>
          <a:p>
            <a:pPr lvl="2"/>
            <a:endParaRPr lang="en-US" sz="2200" dirty="0">
              <a:latin typeface="Bentham" panose="02000503000000000000" pitchFamily="2" charset="0"/>
            </a:endParaRPr>
          </a:p>
          <a:p>
            <a:pPr marL="971550" lvl="1" indent="-514350">
              <a:buFont typeface="+mj-lt"/>
              <a:buAutoNum type="arabicPeriod"/>
            </a:pPr>
            <a:r>
              <a:rPr lang="en-US" sz="2200" dirty="0">
                <a:latin typeface="Bentham" panose="02000503000000000000" pitchFamily="2" charset="0"/>
              </a:rPr>
              <a:t>Additional server capacity - $TBD</a:t>
            </a:r>
          </a:p>
          <a:p>
            <a:pPr lvl="2"/>
            <a:r>
              <a:rPr lang="en-US" sz="2200" dirty="0">
                <a:latin typeface="Bentham" panose="02000503000000000000" pitchFamily="2" charset="0"/>
              </a:rPr>
              <a:t>Digital-on-Queue management</a:t>
            </a:r>
          </a:p>
          <a:p>
            <a:pPr lvl="2"/>
            <a:r>
              <a:rPr lang="en-US" sz="2200" dirty="0">
                <a:latin typeface="Bentham" panose="02000503000000000000" pitchFamily="2" charset="0"/>
              </a:rPr>
              <a:t>Staff time – public records requests.</a:t>
            </a:r>
          </a:p>
          <a:p>
            <a:pPr marL="914400" lvl="2" indent="0">
              <a:buNone/>
            </a:pPr>
            <a:endParaRPr lang="en-US" sz="2600" dirty="0">
              <a:latin typeface="Bentham" panose="02000503000000000000" pitchFamily="2" charset="0"/>
            </a:endParaRPr>
          </a:p>
        </p:txBody>
      </p:sp>
      <p:sp>
        <p:nvSpPr>
          <p:cNvPr id="2" name="Content Placeholder 1">
            <a:extLst>
              <a:ext uri="{FF2B5EF4-FFF2-40B4-BE49-F238E27FC236}">
                <a16:creationId xmlns:a16="http://schemas.microsoft.com/office/drawing/2014/main" id="{BD4C4F38-1853-4F56-B85B-7B9FB3A0C656}"/>
              </a:ext>
            </a:extLst>
          </p:cNvPr>
          <p:cNvSpPr>
            <a:spLocks noGrp="1"/>
          </p:cNvSpPr>
          <p:nvPr>
            <p:ph sz="half" idx="2"/>
          </p:nvPr>
        </p:nvSpPr>
        <p:spPr>
          <a:xfrm>
            <a:off x="7113495" y="2970913"/>
            <a:ext cx="5181600" cy="2654345"/>
          </a:xfrm>
        </p:spPr>
        <p:txBody>
          <a:bodyPr>
            <a:normAutofit lnSpcReduction="10000"/>
          </a:bodyPr>
          <a:lstStyle/>
          <a:p>
            <a:pPr marL="0" indent="0">
              <a:buNone/>
            </a:pPr>
            <a:endParaRPr lang="en-US" dirty="0"/>
          </a:p>
          <a:p>
            <a:pPr marL="514350" indent="-514350">
              <a:buFont typeface="+mj-lt"/>
              <a:buAutoNum type="arabicPeriod" startAt="3"/>
            </a:pPr>
            <a:r>
              <a:rPr lang="en-US" sz="2200" dirty="0">
                <a:latin typeface="Bentham" panose="02000503000000000000" pitchFamily="2" charset="0"/>
              </a:rPr>
              <a:t>Body-Worn cameras - $TBD</a:t>
            </a:r>
          </a:p>
          <a:p>
            <a:pPr lvl="1"/>
            <a:r>
              <a:rPr lang="en-US" sz="2200" dirty="0">
                <a:latin typeface="Bentham" panose="02000503000000000000" pitchFamily="2" charset="0"/>
              </a:rPr>
              <a:t>Initial Issue</a:t>
            </a:r>
          </a:p>
          <a:p>
            <a:pPr lvl="1"/>
            <a:r>
              <a:rPr lang="en-US" sz="2200" dirty="0">
                <a:latin typeface="Bentham" panose="02000503000000000000" pitchFamily="2" charset="0"/>
              </a:rPr>
              <a:t>Policy</a:t>
            </a:r>
          </a:p>
          <a:p>
            <a:pPr lvl="1"/>
            <a:r>
              <a:rPr lang="en-US" sz="2200" dirty="0">
                <a:latin typeface="Bentham" panose="02000503000000000000" pitchFamily="2" charset="0"/>
              </a:rPr>
              <a:t>Training</a:t>
            </a:r>
          </a:p>
          <a:p>
            <a:pPr lvl="1"/>
            <a:r>
              <a:rPr lang="en-US" sz="2200" dirty="0">
                <a:latin typeface="Bentham" panose="02000503000000000000" pitchFamily="2" charset="0"/>
              </a:rPr>
              <a:t>Storage</a:t>
            </a:r>
          </a:p>
          <a:p>
            <a:pPr lvl="1"/>
            <a:r>
              <a:rPr lang="en-US" sz="2200" dirty="0">
                <a:latin typeface="Bentham" panose="02000503000000000000" pitchFamily="2" charset="0"/>
              </a:rPr>
              <a:t>Public records request</a:t>
            </a:r>
          </a:p>
          <a:p>
            <a:pPr marL="0" indent="0">
              <a:buNone/>
            </a:pPr>
            <a:endParaRPr lang="en-US" dirty="0"/>
          </a:p>
        </p:txBody>
      </p:sp>
    </p:spTree>
    <p:extLst>
      <p:ext uri="{BB962C8B-B14F-4D97-AF65-F5344CB8AC3E}">
        <p14:creationId xmlns:p14="http://schemas.microsoft.com/office/powerpoint/2010/main" val="42737692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normAutofit fontScale="90000"/>
          </a:bodyPr>
          <a:lstStyle/>
          <a:p>
            <a:pPr algn="ctr"/>
            <a:r>
              <a:rPr lang="en-US" u="sng" dirty="0">
                <a:effectLst>
                  <a:outerShdw blurRad="38100" dist="38100" dir="2700000" algn="tl">
                    <a:srgbClr val="000000">
                      <a:alpha val="43137"/>
                    </a:srgbClr>
                  </a:outerShdw>
                </a:effectLst>
                <a:latin typeface="Bentham" panose="02000503000000000000" pitchFamily="2" charset="0"/>
              </a:rPr>
              <a:t>House Bill 1140 - </a:t>
            </a:r>
            <a:br>
              <a:rPr lang="en-US" u="sng" dirty="0">
                <a:effectLst>
                  <a:outerShdw blurRad="38100" dist="38100" dir="2700000" algn="tl">
                    <a:srgbClr val="000000">
                      <a:alpha val="43137"/>
                    </a:srgbClr>
                  </a:outerShdw>
                </a:effectLst>
                <a:latin typeface="Bentham" panose="02000503000000000000" pitchFamily="2" charset="0"/>
              </a:rPr>
            </a:br>
            <a:r>
              <a:rPr lang="en-US" u="sng" dirty="0">
                <a:effectLst>
                  <a:outerShdw blurRad="38100" dist="38100" dir="2700000" algn="tl">
                    <a:srgbClr val="000000">
                      <a:alpha val="43137"/>
                    </a:srgbClr>
                  </a:outerShdw>
                </a:effectLst>
                <a:latin typeface="Bentham" panose="02000503000000000000" pitchFamily="2" charset="0"/>
              </a:rPr>
              <a:t>Juvenile Access to Attorneys </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[January 1</a:t>
            </a:r>
            <a:r>
              <a:rPr lang="en-US" u="sng" baseline="30000" dirty="0">
                <a:solidFill>
                  <a:srgbClr val="FF0000"/>
                </a:solidFill>
                <a:effectLst>
                  <a:outerShdw blurRad="38100" dist="38100" dir="2700000" algn="tl">
                    <a:srgbClr val="000000">
                      <a:alpha val="43137"/>
                    </a:srgbClr>
                  </a:outerShdw>
                </a:effectLst>
                <a:latin typeface="Bentham" panose="02000503000000000000" pitchFamily="2" charset="0"/>
              </a:rPr>
              <a:t>st</a:t>
            </a:r>
            <a:r>
              <a:rPr lang="en-US" u="sng" dirty="0">
                <a:solidFill>
                  <a:srgbClr val="FF0000"/>
                </a:solidFill>
                <a:effectLst>
                  <a:outerShdw blurRad="38100" dist="38100" dir="2700000" algn="tl">
                    <a:srgbClr val="000000">
                      <a:alpha val="43137"/>
                    </a:srgbClr>
                  </a:outerShdw>
                </a:effectLst>
                <a:latin typeface="Bentham" panose="02000503000000000000" pitchFamily="2" charset="0"/>
              </a:rPr>
              <a:t>, 2022]</a:t>
            </a: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r>
              <a:rPr lang="en-US" sz="3400" dirty="0">
                <a:latin typeface="Bentham" panose="02000503000000000000" pitchFamily="2" charset="0"/>
              </a:rPr>
              <a:t>Juveniles </a:t>
            </a:r>
            <a:r>
              <a:rPr lang="en-US" sz="3400" b="1" u="sng" dirty="0">
                <a:solidFill>
                  <a:srgbClr val="FF0000"/>
                </a:solidFill>
                <a:latin typeface="Bentham" panose="02000503000000000000" pitchFamily="2" charset="0"/>
              </a:rPr>
              <a:t>shall</a:t>
            </a:r>
            <a:r>
              <a:rPr lang="en-US" sz="3400" dirty="0">
                <a:latin typeface="Bentham" panose="02000503000000000000" pitchFamily="2" charset="0"/>
              </a:rPr>
              <a:t> receive access to an attorney for consultation prior to waiving any rights:</a:t>
            </a:r>
          </a:p>
          <a:p>
            <a:pPr lvl="1"/>
            <a:r>
              <a:rPr lang="en-US" sz="3000" dirty="0">
                <a:latin typeface="Bentham" panose="02000503000000000000" pitchFamily="2" charset="0"/>
              </a:rPr>
              <a:t>Custodial interrogation.</a:t>
            </a:r>
          </a:p>
          <a:p>
            <a:pPr lvl="1"/>
            <a:r>
              <a:rPr lang="en-US" sz="3000" dirty="0">
                <a:latin typeface="Bentham" panose="02000503000000000000" pitchFamily="2" charset="0"/>
              </a:rPr>
              <a:t>Consent to </a:t>
            </a:r>
            <a:r>
              <a:rPr lang="en-US" sz="3000">
                <a:latin typeface="Bentham" panose="02000503000000000000" pitchFamily="2" charset="0"/>
              </a:rPr>
              <a:t>search.</a:t>
            </a:r>
          </a:p>
          <a:p>
            <a:pPr marL="457200" lvl="1" indent="0">
              <a:buNone/>
            </a:pPr>
            <a:endParaRPr lang="en-US" sz="3000" dirty="0">
              <a:latin typeface="Bentham" panose="02000503000000000000" pitchFamily="2" charset="0"/>
            </a:endParaRPr>
          </a:p>
          <a:p>
            <a:pPr lvl="1"/>
            <a:r>
              <a:rPr lang="en-US" sz="3000" dirty="0">
                <a:latin typeface="Bentham" panose="02000503000000000000" pitchFamily="2" charset="0"/>
              </a:rPr>
              <a:t>Prohibits juvenile from waiving the right to an attorney.</a:t>
            </a:r>
          </a:p>
          <a:p>
            <a:pPr lvl="1"/>
            <a:r>
              <a:rPr lang="en-US" sz="3000" dirty="0">
                <a:latin typeface="Bentham" panose="02000503000000000000" pitchFamily="2" charset="0"/>
              </a:rPr>
              <a:t>Prohibits statements from being admissible in court.</a:t>
            </a:r>
          </a:p>
          <a:p>
            <a:pPr lvl="1"/>
            <a:endParaRPr lang="en-US" sz="3000" dirty="0">
              <a:latin typeface="Bentham" panose="02000503000000000000" pitchFamily="2" charset="0"/>
            </a:endParaRPr>
          </a:p>
        </p:txBody>
      </p:sp>
    </p:spTree>
    <p:extLst>
      <p:ext uri="{BB962C8B-B14F-4D97-AF65-F5344CB8AC3E}">
        <p14:creationId xmlns:p14="http://schemas.microsoft.com/office/powerpoint/2010/main" val="268397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sz="half" idx="1"/>
          </p:nvPr>
        </p:nvSpPr>
        <p:spPr>
          <a:xfrm>
            <a:off x="475129" y="1855283"/>
            <a:ext cx="5797924" cy="4351338"/>
          </a:xfrm>
        </p:spPr>
        <p:txBody>
          <a:bodyPr>
            <a:normAutofit fontScale="55000" lnSpcReduction="20000"/>
          </a:bodyPr>
          <a:lstStyle/>
          <a:p>
            <a:pPr marL="0" indent="0">
              <a:buNone/>
            </a:pPr>
            <a:r>
              <a:rPr lang="en-US" sz="5800" dirty="0">
                <a:latin typeface="Bentham" panose="02000503000000000000" pitchFamily="2" charset="0"/>
              </a:rPr>
              <a:t>Require </a:t>
            </a:r>
            <a:r>
              <a:rPr lang="en-US" sz="5800" b="1" u="sng" dirty="0">
                <a:latin typeface="Bentham" panose="02000503000000000000" pitchFamily="2" charset="0"/>
              </a:rPr>
              <a:t>probable cause </a:t>
            </a:r>
            <a:r>
              <a:rPr lang="en-US" sz="5800" dirty="0">
                <a:latin typeface="Bentham" panose="02000503000000000000" pitchFamily="2" charset="0"/>
              </a:rPr>
              <a:t>for:</a:t>
            </a:r>
          </a:p>
          <a:p>
            <a:pPr marL="0" indent="0">
              <a:buNone/>
            </a:pPr>
            <a:endParaRPr lang="en-US" sz="5800" dirty="0">
              <a:latin typeface="Bentham" panose="02000503000000000000" pitchFamily="2" charset="0"/>
            </a:endParaRPr>
          </a:p>
          <a:p>
            <a:r>
              <a:rPr lang="en-US" sz="5800" dirty="0">
                <a:latin typeface="Bentham" panose="02000503000000000000" pitchFamily="2" charset="0"/>
              </a:rPr>
              <a:t>Violent offense or sex offense under RCW 9.94A.030</a:t>
            </a:r>
          </a:p>
          <a:p>
            <a:r>
              <a:rPr lang="en-US" sz="5800" dirty="0">
                <a:latin typeface="Bentham" panose="02000503000000000000" pitchFamily="2" charset="0"/>
              </a:rPr>
              <a:t>Escape under 9A.76</a:t>
            </a:r>
          </a:p>
          <a:p>
            <a:pPr marL="0" indent="0">
              <a:buNone/>
            </a:pPr>
            <a:endParaRPr lang="en-US" sz="5800" dirty="0">
              <a:latin typeface="Bentham" panose="02000503000000000000" pitchFamily="2" charset="0"/>
            </a:endParaRPr>
          </a:p>
          <a:p>
            <a:pPr marL="0" indent="0">
              <a:buNone/>
            </a:pPr>
            <a:r>
              <a:rPr lang="en-US" sz="5800" dirty="0">
                <a:latin typeface="Bentham" panose="02000503000000000000" pitchFamily="2" charset="0"/>
              </a:rPr>
              <a:t>Require </a:t>
            </a:r>
            <a:r>
              <a:rPr lang="en-US" sz="5800" b="1" u="sng" dirty="0">
                <a:latin typeface="Bentham" panose="02000503000000000000" pitchFamily="2" charset="0"/>
              </a:rPr>
              <a:t>reasonable suspicion </a:t>
            </a:r>
          </a:p>
          <a:p>
            <a:pPr marL="0" indent="0">
              <a:buNone/>
            </a:pPr>
            <a:endParaRPr lang="en-US" sz="5800" b="1" u="sng" dirty="0">
              <a:latin typeface="Bentham" panose="02000503000000000000" pitchFamily="2" charset="0"/>
            </a:endParaRPr>
          </a:p>
          <a:p>
            <a:pPr lvl="1"/>
            <a:r>
              <a:rPr lang="en-US" sz="5800" dirty="0">
                <a:latin typeface="Bentham" panose="02000503000000000000" pitchFamily="2" charset="0"/>
              </a:rPr>
              <a:t>Driving Under the Influence</a:t>
            </a:r>
          </a:p>
          <a:p>
            <a:pPr marL="0" indent="0">
              <a:buNone/>
            </a:pPr>
            <a:endParaRPr lang="en-US" sz="5800" dirty="0">
              <a:latin typeface="Bentham" panose="02000503000000000000" pitchFamily="2" charset="0"/>
            </a:endParaRPr>
          </a:p>
          <a:p>
            <a:pPr marL="457200" lvl="1" indent="0">
              <a:buNone/>
            </a:pPr>
            <a:endParaRPr lang="en-US" dirty="0">
              <a:latin typeface="Bentham" panose="02000503000000000000" pitchFamily="2" charset="0"/>
            </a:endParaRPr>
          </a:p>
        </p:txBody>
      </p:sp>
      <p:sp>
        <p:nvSpPr>
          <p:cNvPr id="2" name="Content Placeholder 1">
            <a:extLst>
              <a:ext uri="{FF2B5EF4-FFF2-40B4-BE49-F238E27FC236}">
                <a16:creationId xmlns:a16="http://schemas.microsoft.com/office/drawing/2014/main" id="{48378E8F-9CD2-4694-B47C-7835AF5BD69F}"/>
              </a:ext>
            </a:extLst>
          </p:cNvPr>
          <p:cNvSpPr>
            <a:spLocks noGrp="1"/>
          </p:cNvSpPr>
          <p:nvPr>
            <p:ph sz="half" idx="2"/>
          </p:nvPr>
        </p:nvSpPr>
        <p:spPr>
          <a:xfrm>
            <a:off x="6535271" y="1461084"/>
            <a:ext cx="5181600" cy="4351338"/>
          </a:xfrm>
        </p:spPr>
        <p:txBody>
          <a:bodyPr>
            <a:normAutofit fontScale="55000" lnSpcReduction="20000"/>
          </a:bodyPr>
          <a:lstStyle/>
          <a:p>
            <a:pPr indent="0">
              <a:buNone/>
            </a:pPr>
            <a:r>
              <a:rPr lang="en-US" b="1" u="sng" dirty="0">
                <a:effectLst/>
                <a:latin typeface="Bentham" panose="02000503000000000000" pitchFamily="2" charset="0"/>
              </a:rPr>
              <a:t>Violent Offense definition</a:t>
            </a:r>
          </a:p>
          <a:p>
            <a:pPr indent="0">
              <a:buNone/>
            </a:pPr>
            <a:r>
              <a:rPr lang="en-US" dirty="0">
                <a:effectLst/>
                <a:latin typeface="Bentham" panose="02000503000000000000" pitchFamily="2" charset="0"/>
              </a:rPr>
              <a:t>Any felony defined under any law as a class A felony or an attempt to commit a class A felony;</a:t>
            </a:r>
          </a:p>
          <a:p>
            <a:pPr indent="0">
              <a:buNone/>
            </a:pPr>
            <a:r>
              <a:rPr lang="en-US" dirty="0">
                <a:effectLst/>
                <a:latin typeface="Bentham" panose="02000503000000000000" pitchFamily="2" charset="0"/>
              </a:rPr>
              <a:t>Criminal solicitation of or criminal conspiracy to commit a class A felony;</a:t>
            </a:r>
          </a:p>
          <a:p>
            <a:pPr indent="0">
              <a:buNone/>
            </a:pPr>
            <a:r>
              <a:rPr lang="en-US" dirty="0">
                <a:effectLst/>
                <a:latin typeface="Bentham" panose="02000503000000000000" pitchFamily="2" charset="0"/>
              </a:rPr>
              <a:t>Manslaughter in the first degree;</a:t>
            </a:r>
          </a:p>
          <a:p>
            <a:pPr indent="0">
              <a:buNone/>
            </a:pPr>
            <a:r>
              <a:rPr lang="en-US" dirty="0">
                <a:effectLst/>
                <a:latin typeface="Bentham" panose="02000503000000000000" pitchFamily="2" charset="0"/>
              </a:rPr>
              <a:t>Manslaughter in the second degree;</a:t>
            </a:r>
          </a:p>
          <a:p>
            <a:pPr indent="0">
              <a:buNone/>
            </a:pPr>
            <a:r>
              <a:rPr lang="en-US" dirty="0">
                <a:effectLst/>
                <a:latin typeface="Bentham" panose="02000503000000000000" pitchFamily="2" charset="0"/>
              </a:rPr>
              <a:t>Indecent liberties if committed by forcible compulsion;</a:t>
            </a:r>
          </a:p>
          <a:p>
            <a:pPr indent="0">
              <a:buNone/>
            </a:pPr>
            <a:r>
              <a:rPr lang="en-US" dirty="0">
                <a:effectLst/>
                <a:latin typeface="Bentham" panose="02000503000000000000" pitchFamily="2" charset="0"/>
              </a:rPr>
              <a:t>Kidnapping in the second degree;</a:t>
            </a:r>
          </a:p>
          <a:p>
            <a:pPr indent="0">
              <a:buNone/>
            </a:pPr>
            <a:r>
              <a:rPr lang="en-US" dirty="0">
                <a:effectLst/>
                <a:latin typeface="Bentham" panose="02000503000000000000" pitchFamily="2" charset="0"/>
              </a:rPr>
              <a:t>Arson in the second degree;</a:t>
            </a:r>
          </a:p>
          <a:p>
            <a:pPr indent="0">
              <a:buNone/>
            </a:pPr>
            <a:r>
              <a:rPr lang="en-US" dirty="0">
                <a:effectLst/>
                <a:latin typeface="Bentham" panose="02000503000000000000" pitchFamily="2" charset="0"/>
              </a:rPr>
              <a:t>Assault in the second degree;</a:t>
            </a:r>
          </a:p>
          <a:p>
            <a:pPr indent="0">
              <a:buNone/>
            </a:pPr>
            <a:r>
              <a:rPr lang="en-US" dirty="0">
                <a:effectLst/>
                <a:latin typeface="Bentham" panose="02000503000000000000" pitchFamily="2" charset="0"/>
              </a:rPr>
              <a:t>Assault of a child in the second degree;</a:t>
            </a:r>
          </a:p>
          <a:p>
            <a:pPr indent="0">
              <a:buNone/>
            </a:pPr>
            <a:r>
              <a:rPr lang="en-US" dirty="0">
                <a:effectLst/>
                <a:latin typeface="Bentham" panose="02000503000000000000" pitchFamily="2" charset="0"/>
              </a:rPr>
              <a:t>Extortion in the first degree;</a:t>
            </a:r>
          </a:p>
          <a:p>
            <a:pPr indent="0">
              <a:buNone/>
            </a:pPr>
            <a:r>
              <a:rPr lang="en-US" dirty="0">
                <a:effectLst/>
                <a:latin typeface="Bentham" panose="02000503000000000000" pitchFamily="2" charset="0"/>
              </a:rPr>
              <a:t>Robbery in the second degree;</a:t>
            </a:r>
          </a:p>
          <a:p>
            <a:pPr indent="0">
              <a:buNone/>
            </a:pPr>
            <a:r>
              <a:rPr lang="en-US" dirty="0">
                <a:effectLst/>
                <a:latin typeface="Bentham" panose="02000503000000000000" pitchFamily="2" charset="0"/>
              </a:rPr>
              <a:t>Drive-by shooting;</a:t>
            </a:r>
          </a:p>
          <a:p>
            <a:pPr indent="0">
              <a:buNone/>
            </a:pPr>
            <a:r>
              <a:rPr lang="en-US" dirty="0">
                <a:latin typeface="Bentham" panose="02000503000000000000" pitchFamily="2" charset="0"/>
              </a:rPr>
              <a:t>Vehicular Assault or Vehicular Homicide</a:t>
            </a:r>
            <a:endParaRPr lang="en-US" dirty="0">
              <a:effectLst/>
              <a:latin typeface="Bentham" panose="02000503000000000000" pitchFamily="2" charset="0"/>
            </a:endParaRPr>
          </a:p>
          <a:p>
            <a:pPr marL="0" indent="0">
              <a:buNone/>
            </a:pPr>
            <a:endParaRPr lang="en-US" dirty="0">
              <a:latin typeface="Bentham" panose="02000503000000000000" pitchFamily="2" charset="0"/>
            </a:endParaRPr>
          </a:p>
        </p:txBody>
      </p:sp>
    </p:spTree>
    <p:extLst>
      <p:ext uri="{BB962C8B-B14F-4D97-AF65-F5344CB8AC3E}">
        <p14:creationId xmlns:p14="http://schemas.microsoft.com/office/powerpoint/2010/main" val="34754558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Additional Requirements</a:t>
            </a:r>
          </a:p>
          <a:p>
            <a:pPr marL="0" indent="0">
              <a:buNone/>
            </a:pPr>
            <a:endParaRPr lang="en-US" sz="3200" b="1" i="1" u="sng" dirty="0">
              <a:latin typeface="Bentham" panose="02000503000000000000" pitchFamily="2" charset="0"/>
              <a:cs typeface="Times New Roman" panose="02020603050405020304" pitchFamily="18" charset="0"/>
            </a:endParaRPr>
          </a:p>
          <a:p>
            <a:pPr marL="457200" lvl="1" indent="0">
              <a:buNone/>
            </a:pPr>
            <a:r>
              <a:rPr lang="en-US" sz="2800" dirty="0">
                <a:latin typeface="Bentham" panose="02000503000000000000" pitchFamily="2" charset="0"/>
                <a:cs typeface="Times New Roman" panose="02020603050405020304" pitchFamily="18" charset="0"/>
              </a:rPr>
              <a:t>The pursuit is necessary for the purpose of identifying or apprehending the person.</a:t>
            </a:r>
          </a:p>
          <a:p>
            <a:pPr marL="457200" lvl="1" indent="0">
              <a:buNone/>
            </a:pPr>
            <a:endParaRPr lang="en-US" sz="2800" dirty="0">
              <a:latin typeface="Bentham" panose="02000503000000000000" pitchFamily="2" charset="0"/>
              <a:cs typeface="Times New Roman" panose="02020603050405020304" pitchFamily="18" charset="0"/>
            </a:endParaRPr>
          </a:p>
          <a:p>
            <a:pPr marL="457200" lvl="1" indent="0">
              <a:buNone/>
            </a:pPr>
            <a:r>
              <a:rPr lang="en-US" sz="2800" dirty="0">
                <a:latin typeface="Bentham" panose="02000503000000000000" pitchFamily="2" charset="0"/>
                <a:cs typeface="Times New Roman" panose="02020603050405020304" pitchFamily="18" charset="0"/>
              </a:rPr>
              <a:t>The person poses an imminent threat to the safety of others and the safety risk of failing to apprehend or identify the person are considered to be greater than the safety risks of the [pursuit.]</a:t>
            </a:r>
          </a:p>
        </p:txBody>
      </p:sp>
    </p:spTree>
    <p:extLst>
      <p:ext uri="{BB962C8B-B14F-4D97-AF65-F5344CB8AC3E}">
        <p14:creationId xmlns:p14="http://schemas.microsoft.com/office/powerpoint/2010/main" val="3710625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Additional Requirements</a:t>
            </a:r>
          </a:p>
          <a:p>
            <a:pPr marL="0" indent="0">
              <a:buNone/>
            </a:pPr>
            <a:endParaRPr lang="en-US" sz="200" dirty="0">
              <a:latin typeface="Bentham" panose="02000503000000000000" pitchFamily="2" charset="0"/>
              <a:cs typeface="Times New Roman" panose="02020603050405020304" pitchFamily="18" charset="0"/>
            </a:endParaRPr>
          </a:p>
          <a:p>
            <a:pPr marL="0" indent="0">
              <a:buNone/>
            </a:pPr>
            <a:r>
              <a:rPr lang="en-US" sz="3200" dirty="0">
                <a:latin typeface="Bentham" panose="02000503000000000000" pitchFamily="2" charset="0"/>
                <a:cs typeface="Times New Roman" panose="02020603050405020304" pitchFamily="18" charset="0"/>
              </a:rPr>
              <a:t>Supervisory Control</a:t>
            </a:r>
          </a:p>
          <a:p>
            <a:pPr lvl="1"/>
            <a:r>
              <a:rPr lang="en-US" dirty="0">
                <a:latin typeface="Bentham" panose="02000503000000000000" pitchFamily="2" charset="0"/>
                <a:cs typeface="Times New Roman" panose="02020603050405020304" pitchFamily="18" charset="0"/>
              </a:rPr>
              <a:t>Officers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receive supervisory authorization.</a:t>
            </a:r>
          </a:p>
          <a:p>
            <a:pPr marL="457200" lvl="1"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Pursuit </a:t>
            </a:r>
            <a:r>
              <a:rPr lang="en-US" b="1" u="sng" dirty="0">
                <a:latin typeface="Bentham" panose="02000503000000000000" pitchFamily="2" charset="0"/>
                <a:cs typeface="Times New Roman" panose="02020603050405020304" pitchFamily="18" charset="0"/>
              </a:rPr>
              <a:t>shall</a:t>
            </a:r>
            <a:r>
              <a:rPr lang="en-US" dirty="0">
                <a:latin typeface="Bentham" panose="02000503000000000000" pitchFamily="2" charset="0"/>
                <a:cs typeface="Times New Roman" panose="02020603050405020304" pitchFamily="18" charset="0"/>
              </a:rPr>
              <a:t> have supervisory control.</a:t>
            </a:r>
          </a:p>
          <a:p>
            <a:pPr lvl="2"/>
            <a:r>
              <a:rPr lang="en-US" dirty="0">
                <a:latin typeface="Bentham" panose="02000503000000000000" pitchFamily="2" charset="0"/>
                <a:cs typeface="Times New Roman" panose="02020603050405020304" pitchFamily="18" charset="0"/>
              </a:rPr>
              <a:t>Without an on-duty supervisor, an on-call supervisor must be contacted and consulted.</a:t>
            </a:r>
          </a:p>
          <a:p>
            <a:pPr marL="914400" lvl="2" indent="0">
              <a:buNone/>
            </a:pPr>
            <a:endParaRPr lang="en-US" dirty="0">
              <a:latin typeface="Bentham" panose="02000503000000000000" pitchFamily="2" charset="0"/>
              <a:cs typeface="Times New Roman" panose="02020603050405020304" pitchFamily="18" charset="0"/>
            </a:endParaRPr>
          </a:p>
          <a:p>
            <a:pPr lvl="1"/>
            <a:r>
              <a:rPr lang="en-US" dirty="0">
                <a:latin typeface="Bentham" panose="02000503000000000000" pitchFamily="2" charset="0"/>
                <a:cs typeface="Times New Roman" panose="02020603050405020304" pitchFamily="18" charset="0"/>
              </a:rPr>
              <a:t>Out-of-jurisdiction pursuits relinquish supervisory control to that jurisdiction.</a:t>
            </a:r>
          </a:p>
        </p:txBody>
      </p:sp>
    </p:spTree>
    <p:extLst>
      <p:ext uri="{BB962C8B-B14F-4D97-AF65-F5344CB8AC3E}">
        <p14:creationId xmlns:p14="http://schemas.microsoft.com/office/powerpoint/2010/main" val="14997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fontScale="92500" lnSpcReduction="20000"/>
          </a:bodyPr>
          <a:lstStyle/>
          <a:p>
            <a:pPr marL="0" indent="0">
              <a:buNone/>
            </a:pPr>
            <a:r>
              <a:rPr lang="en-US" sz="3200" b="1" i="1" u="sng" dirty="0">
                <a:latin typeface="Bentham" panose="02000503000000000000" pitchFamily="2" charset="0"/>
                <a:cs typeface="Times New Roman" panose="02020603050405020304" pitchFamily="18" charset="0"/>
              </a:rPr>
              <a:t>What does this mean operationally?</a:t>
            </a:r>
          </a:p>
          <a:p>
            <a:pPr marL="457200" lvl="1" indent="0">
              <a:buNone/>
            </a:pPr>
            <a:endParaRPr lang="en-US" sz="2800" b="1" i="1" u="sng" dirty="0">
              <a:latin typeface="Bentham" panose="02000503000000000000" pitchFamily="2" charset="0"/>
              <a:cs typeface="Times New Roman" panose="02020603050405020304" pitchFamily="18" charset="0"/>
            </a:endParaRPr>
          </a:p>
          <a:p>
            <a:pPr lvl="1"/>
            <a:r>
              <a:rPr lang="en-US" sz="2800" b="1" dirty="0">
                <a:latin typeface="Bentham" panose="02000503000000000000" pitchFamily="2" charset="0"/>
                <a:cs typeface="Times New Roman" panose="02020603050405020304" pitchFamily="18" charset="0"/>
              </a:rPr>
              <a:t>NO</a:t>
            </a:r>
            <a:r>
              <a:rPr lang="en-US" sz="2800" dirty="0">
                <a:latin typeface="Bentham" panose="02000503000000000000" pitchFamily="2" charset="0"/>
                <a:cs typeface="Times New Roman" panose="02020603050405020304" pitchFamily="18" charset="0"/>
              </a:rPr>
              <a:t> pursuits except in circumstances which have </a:t>
            </a:r>
            <a:r>
              <a:rPr lang="en-US" sz="2800" b="1" u="sng" dirty="0">
                <a:latin typeface="Bentham" panose="02000503000000000000" pitchFamily="2" charset="0"/>
                <a:cs typeface="Times New Roman" panose="02020603050405020304" pitchFamily="18" charset="0"/>
              </a:rPr>
              <a:t>PC</a:t>
            </a:r>
            <a:r>
              <a:rPr lang="en-US" sz="2800" dirty="0">
                <a:latin typeface="Bentham" panose="02000503000000000000" pitchFamily="2" charset="0"/>
                <a:cs typeface="Times New Roman" panose="02020603050405020304" pitchFamily="18" charset="0"/>
              </a:rPr>
              <a:t> for violent crime or escape plus the additional factors.</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Pursuits involving a possible DUI must have clear, articulable facts       </a:t>
            </a:r>
            <a:r>
              <a:rPr lang="en-US" sz="2800" i="1" u="sng" dirty="0">
                <a:latin typeface="Bentham" panose="02000503000000000000" pitchFamily="2" charset="0"/>
                <a:cs typeface="Times New Roman" panose="02020603050405020304" pitchFamily="18" charset="0"/>
              </a:rPr>
              <a:t>at the time of the incident </a:t>
            </a:r>
            <a:r>
              <a:rPr lang="en-US" sz="2800" dirty="0">
                <a:latin typeface="Bentham" panose="02000503000000000000" pitchFamily="2" charset="0"/>
                <a:cs typeface="Times New Roman" panose="02020603050405020304" pitchFamily="18" charset="0"/>
              </a:rPr>
              <a:t>and those must be broadcast over the air.</a:t>
            </a:r>
          </a:p>
          <a:p>
            <a:pPr marL="457200" lvl="1" indent="0">
              <a:buNone/>
            </a:pPr>
            <a:endParaRPr lang="en-US" sz="2800" dirty="0">
              <a:latin typeface="Bentham" panose="02000503000000000000" pitchFamily="2" charset="0"/>
              <a:cs typeface="Times New Roman" panose="02020603050405020304" pitchFamily="18" charset="0"/>
            </a:endParaRPr>
          </a:p>
          <a:p>
            <a:pPr lvl="1"/>
            <a:r>
              <a:rPr lang="en-US" sz="2800" b="1" dirty="0">
                <a:latin typeface="Bentham" panose="02000503000000000000" pitchFamily="2" charset="0"/>
                <a:cs typeface="Times New Roman" panose="02020603050405020304" pitchFamily="18" charset="0"/>
              </a:rPr>
              <a:t>NO</a:t>
            </a:r>
            <a:r>
              <a:rPr lang="en-US" sz="2800" dirty="0">
                <a:latin typeface="Bentham" panose="02000503000000000000" pitchFamily="2" charset="0"/>
                <a:cs typeface="Times New Roman" panose="02020603050405020304" pitchFamily="18" charset="0"/>
              </a:rPr>
              <a:t> pursuits without a supervisor present and monitoring. This means a sergeant or above until we have a formal designated OIC program.</a:t>
            </a:r>
          </a:p>
          <a:p>
            <a:pPr lvl="1"/>
            <a:endParaRPr lang="en-US" sz="2800" dirty="0">
              <a:latin typeface="Bentham" panose="02000503000000000000" pitchFamily="2" charset="0"/>
              <a:cs typeface="Times New Roman" panose="02020603050405020304" pitchFamily="18" charset="0"/>
            </a:endParaRPr>
          </a:p>
          <a:p>
            <a:pPr lvl="1"/>
            <a:r>
              <a:rPr lang="en-US" sz="2800" dirty="0">
                <a:latin typeface="Bentham" panose="02000503000000000000" pitchFamily="2" charset="0"/>
                <a:cs typeface="Times New Roman" panose="02020603050405020304" pitchFamily="18" charset="0"/>
              </a:rPr>
              <a:t>Eludes will be documented and tracked.</a:t>
            </a:r>
          </a:p>
        </p:txBody>
      </p:sp>
    </p:spTree>
    <p:extLst>
      <p:ext uri="{BB962C8B-B14F-4D97-AF65-F5344CB8AC3E}">
        <p14:creationId xmlns:p14="http://schemas.microsoft.com/office/powerpoint/2010/main" val="2418417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latin typeface="Bentham" panose="02000503000000000000" pitchFamily="2" charset="0"/>
              </a:rPr>
              <a:t>Vehicle Pursuits (HB 1054) </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4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4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a:xfrm>
            <a:off x="838200" y="1719481"/>
            <a:ext cx="10515600" cy="4351338"/>
          </a:xfrm>
        </p:spPr>
        <p:txBody>
          <a:bodyPr>
            <a:normAutofit/>
          </a:bodyPr>
          <a:lstStyle/>
          <a:p>
            <a:pPr marL="0" indent="0">
              <a:buNone/>
            </a:pPr>
            <a:r>
              <a:rPr lang="en-US" sz="3200" b="1" i="1" u="sng" dirty="0">
                <a:latin typeface="Bentham" panose="02000503000000000000" pitchFamily="2" charset="0"/>
                <a:cs typeface="Times New Roman" panose="02020603050405020304" pitchFamily="18" charset="0"/>
              </a:rPr>
              <a:t>What does this mean for our community?</a:t>
            </a:r>
          </a:p>
          <a:p>
            <a:pPr marL="0" indent="0">
              <a:buNone/>
            </a:pPr>
            <a:endParaRPr lang="en-US" sz="3200" b="1" i="1" u="sng"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Suspects may flee criminal acts without concern of arrest at the time. (i.e. thefts, assaults, property crimes)</a:t>
            </a:r>
          </a:p>
          <a:p>
            <a:pPr marL="457200" lvl="1" indent="0">
              <a:buNone/>
            </a:pPr>
            <a:endParaRPr lang="en-US" sz="3200" dirty="0">
              <a:latin typeface="Bentham" panose="02000503000000000000" pitchFamily="2" charset="0"/>
              <a:cs typeface="Times New Roman" panose="02020603050405020304" pitchFamily="18" charset="0"/>
            </a:endParaRPr>
          </a:p>
          <a:p>
            <a:pPr lvl="1"/>
            <a:r>
              <a:rPr lang="en-US" sz="3200" dirty="0">
                <a:latin typeface="Bentham" panose="02000503000000000000" pitchFamily="2" charset="0"/>
                <a:cs typeface="Times New Roman" panose="02020603050405020304" pitchFamily="18" charset="0"/>
              </a:rPr>
              <a:t>Traffic enforcement may only influence those who are already willing to stop for police.</a:t>
            </a:r>
          </a:p>
        </p:txBody>
      </p:sp>
    </p:spTree>
    <p:extLst>
      <p:ext uri="{BB962C8B-B14F-4D97-AF65-F5344CB8AC3E}">
        <p14:creationId xmlns:p14="http://schemas.microsoft.com/office/powerpoint/2010/main" val="59913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1C920C36-B191-41B5-BB3B-4027CC022E4D}"/>
              </a:ext>
            </a:extLst>
          </p:cNvPr>
          <p:cNvGrpSpPr/>
          <p:nvPr/>
        </p:nvGrpSpPr>
        <p:grpSpPr>
          <a:xfrm>
            <a:off x="7325891" y="5735637"/>
            <a:ext cx="4743448" cy="1000125"/>
            <a:chOff x="0" y="0"/>
            <a:chExt cx="4614545" cy="992505"/>
          </a:xfrm>
        </p:grpSpPr>
        <p:pic>
          <p:nvPicPr>
            <p:cNvPr id="35" name="Picture 34" descr="Logo&#10;&#10;Description automatically generated">
              <a:extLst>
                <a:ext uri="{FF2B5EF4-FFF2-40B4-BE49-F238E27FC236}">
                  <a16:creationId xmlns:a16="http://schemas.microsoft.com/office/drawing/2014/main" id="{ACFB38CC-A9CA-4679-9368-B52D9EB800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800100" cy="992505"/>
            </a:xfrm>
            <a:prstGeom prst="rect">
              <a:avLst/>
            </a:prstGeom>
          </p:spPr>
        </p:pic>
        <p:grpSp>
          <p:nvGrpSpPr>
            <p:cNvPr id="36" name="Group 35">
              <a:extLst>
                <a:ext uri="{FF2B5EF4-FFF2-40B4-BE49-F238E27FC236}">
                  <a16:creationId xmlns:a16="http://schemas.microsoft.com/office/drawing/2014/main" id="{1FA65587-6D87-47CD-80CA-3F1DA515D60C}"/>
                </a:ext>
              </a:extLst>
            </p:cNvPr>
            <p:cNvGrpSpPr/>
            <p:nvPr/>
          </p:nvGrpSpPr>
          <p:grpSpPr>
            <a:xfrm>
              <a:off x="1019175" y="76200"/>
              <a:ext cx="3595370" cy="866775"/>
              <a:chOff x="0" y="0"/>
              <a:chExt cx="3595370" cy="866775"/>
            </a:xfrm>
          </p:grpSpPr>
          <p:sp>
            <p:nvSpPr>
              <p:cNvPr id="37" name="Text Box 2">
                <a:extLst>
                  <a:ext uri="{FF2B5EF4-FFF2-40B4-BE49-F238E27FC236}">
                    <a16:creationId xmlns:a16="http://schemas.microsoft.com/office/drawing/2014/main" id="{2D363D71-D836-41B0-BE9E-B639BFE98E2D}"/>
                  </a:ext>
                </a:extLst>
              </p:cNvPr>
              <p:cNvSpPr txBox="1"/>
              <p:nvPr/>
            </p:nvSpPr>
            <p:spPr>
              <a:xfrm>
                <a:off x="0" y="0"/>
                <a:ext cx="3595370" cy="371475"/>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spcBef>
                    <a:spcPts val="0"/>
                  </a:spcBef>
                  <a:spcAft>
                    <a:spcPts val="0"/>
                  </a:spcAft>
                </a:pPr>
                <a:r>
                  <a:rPr lang="en-US" sz="1600" b="1" cap="small" dirty="0">
                    <a:effectLst/>
                    <a:latin typeface="Rockwell" panose="02060603020205020403" pitchFamily="18" charset="0"/>
                    <a:ea typeface="Calibri" panose="020F0502020204030204" pitchFamily="34" charset="0"/>
                    <a:cs typeface="Open Sans" panose="020B0606030504020204" pitchFamily="34" charset="0"/>
                  </a:rPr>
                  <a:t>Port Orchard Police Department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8" name="Straight Connector 37">
                <a:extLst>
                  <a:ext uri="{FF2B5EF4-FFF2-40B4-BE49-F238E27FC236}">
                    <a16:creationId xmlns:a16="http://schemas.microsoft.com/office/drawing/2014/main" id="{F19E72EE-6D3F-42AC-9C4C-47AF770951CD}"/>
                  </a:ext>
                </a:extLst>
              </p:cNvPr>
              <p:cNvCxnSpPr/>
              <p:nvPr/>
            </p:nvCxnSpPr>
            <p:spPr>
              <a:xfrm flipV="1">
                <a:off x="9525" y="371475"/>
                <a:ext cx="3539514" cy="9527"/>
              </a:xfrm>
              <a:prstGeom prst="line">
                <a:avLst/>
              </a:prstGeom>
              <a:ln w="44450">
                <a:solidFill>
                  <a:schemeClr val="accent1">
                    <a:lumMod val="50000"/>
                  </a:schemeClr>
                </a:solidFill>
              </a:ln>
            </p:spPr>
            <p:style>
              <a:lnRef idx="3">
                <a:schemeClr val="dk1"/>
              </a:lnRef>
              <a:fillRef idx="0">
                <a:schemeClr val="dk1"/>
              </a:fillRef>
              <a:effectRef idx="2">
                <a:schemeClr val="dk1"/>
              </a:effectRef>
              <a:fontRef idx="minor">
                <a:schemeClr val="tx1"/>
              </a:fontRef>
            </p:style>
          </p:cxnSp>
          <p:sp>
            <p:nvSpPr>
              <p:cNvPr id="39" name="Text Box 4">
                <a:extLst>
                  <a:ext uri="{FF2B5EF4-FFF2-40B4-BE49-F238E27FC236}">
                    <a16:creationId xmlns:a16="http://schemas.microsoft.com/office/drawing/2014/main" id="{36482EAD-229A-4C06-B477-C61900AFBDF8}"/>
                  </a:ext>
                </a:extLst>
              </p:cNvPr>
              <p:cNvSpPr txBox="1"/>
              <p:nvPr/>
            </p:nvSpPr>
            <p:spPr>
              <a:xfrm>
                <a:off x="28575" y="409575"/>
                <a:ext cx="3520464" cy="4572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spcBef>
                    <a:spcPts val="0"/>
                  </a:spcBef>
                  <a:spcAft>
                    <a:spcPts val="0"/>
                  </a:spcAft>
                </a:pP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Service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Honor    </a:t>
                </a:r>
                <a:r>
                  <a:rPr lang="en-US" sz="1400" b="1" i="1" cap="small">
                    <a:effectLst/>
                    <a:latin typeface="Segoe UI Emoji" panose="020B0502040204020203" pitchFamily="34" charset="0"/>
                    <a:ea typeface="Calibri" panose="020F0502020204030204" pitchFamily="34" charset="0"/>
                    <a:cs typeface="Segoe UI Emoji" panose="020B0502040204020203" pitchFamily="34" charset="0"/>
                  </a:rPr>
                  <a:t>▪</a:t>
                </a:r>
                <a:r>
                  <a:rPr lang="en-US" sz="1400" b="1" i="1" cap="small">
                    <a:effectLst/>
                    <a:latin typeface="Baskerville Old Face" panose="02020602080505020303" pitchFamily="18" charset="0"/>
                    <a:ea typeface="Calibri" panose="020F0502020204030204" pitchFamily="34" charset="0"/>
                    <a:cs typeface="Times New Roman" panose="02020603050405020304" pitchFamily="18" charset="0"/>
                  </a:rPr>
                  <a:t>   Integrity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sp>
        <p:nvSpPr>
          <p:cNvPr id="8" name="Title 7">
            <a:extLst>
              <a:ext uri="{FF2B5EF4-FFF2-40B4-BE49-F238E27FC236}">
                <a16:creationId xmlns:a16="http://schemas.microsoft.com/office/drawing/2014/main" id="{BACF684E-0245-487C-AEE5-9E723FBED7A2}"/>
              </a:ext>
            </a:extLst>
          </p:cNvPr>
          <p:cNvSpPr>
            <a:spLocks noGrp="1"/>
          </p:cNvSpPr>
          <p:nvPr>
            <p:ph type="title"/>
          </p:nvPr>
        </p:nvSpPr>
        <p:spPr>
          <a:xfrm>
            <a:off x="838200" y="365125"/>
            <a:ext cx="10672482" cy="1325563"/>
          </a:xfrm>
        </p:spPr>
        <p:txBody>
          <a:bodyPr/>
          <a:lstStyle/>
          <a:p>
            <a:r>
              <a:rPr lang="en-US" u="sng" dirty="0">
                <a:effectLst>
                  <a:outerShdw blurRad="38100" dist="38100" dir="2700000" algn="tl">
                    <a:srgbClr val="000000">
                      <a:alpha val="43137"/>
                    </a:srgbClr>
                  </a:outerShdw>
                </a:effectLst>
                <a:latin typeface="Bentham" panose="02000503000000000000" pitchFamily="2" charset="0"/>
              </a:rPr>
              <a:t>House Bill 1054 – Tactics cont. </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[July 25</a:t>
            </a:r>
            <a:r>
              <a:rPr lang="en-US" sz="4000" u="sng" baseline="30000" dirty="0">
                <a:solidFill>
                  <a:srgbClr val="FF0000"/>
                </a:solidFill>
                <a:effectLst>
                  <a:outerShdw blurRad="38100" dist="38100" dir="2700000" algn="tl">
                    <a:srgbClr val="000000">
                      <a:alpha val="43137"/>
                    </a:srgbClr>
                  </a:outerShdw>
                </a:effectLst>
                <a:latin typeface="Bentham" panose="02000503000000000000" pitchFamily="2" charset="0"/>
              </a:rPr>
              <a:t>th</a:t>
            </a:r>
            <a:r>
              <a:rPr lang="en-US" sz="4000" u="sng" dirty="0">
                <a:solidFill>
                  <a:srgbClr val="FF0000"/>
                </a:solidFill>
                <a:effectLst>
                  <a:outerShdw blurRad="38100" dist="38100" dir="2700000" algn="tl">
                    <a:srgbClr val="000000">
                      <a:alpha val="43137"/>
                    </a:srgbClr>
                  </a:outerShdw>
                </a:effectLst>
                <a:latin typeface="Bentham" panose="02000503000000000000" pitchFamily="2" charset="0"/>
              </a:rPr>
              <a:t>, 2021]</a:t>
            </a:r>
            <a:endParaRPr lang="en-US" u="sng" dirty="0">
              <a:effectLst>
                <a:outerShdw blurRad="38100" dist="38100" dir="2700000" algn="tl">
                  <a:srgbClr val="000000">
                    <a:alpha val="43137"/>
                  </a:srgbClr>
                </a:outerShdw>
              </a:effectLst>
              <a:latin typeface="Bentham" panose="02000503000000000000" pitchFamily="2" charset="0"/>
            </a:endParaRPr>
          </a:p>
        </p:txBody>
      </p:sp>
      <p:sp>
        <p:nvSpPr>
          <p:cNvPr id="9" name="Content Placeholder 8">
            <a:extLst>
              <a:ext uri="{FF2B5EF4-FFF2-40B4-BE49-F238E27FC236}">
                <a16:creationId xmlns:a16="http://schemas.microsoft.com/office/drawing/2014/main" id="{67B1848E-0337-4272-8DB3-7D9B257D4FB2}"/>
              </a:ext>
            </a:extLst>
          </p:cNvPr>
          <p:cNvSpPr>
            <a:spLocks noGrp="1"/>
          </p:cNvSpPr>
          <p:nvPr>
            <p:ph idx="1"/>
          </p:nvPr>
        </p:nvSpPr>
        <p:spPr/>
        <p:txBody>
          <a:bodyPr/>
          <a:lstStyle/>
          <a:p>
            <a:pPr marL="0" indent="0">
              <a:buNone/>
            </a:pPr>
            <a:r>
              <a:rPr lang="en-US" u="sng" dirty="0">
                <a:latin typeface="Bentham" panose="02000503000000000000" pitchFamily="2" charset="0"/>
              </a:rPr>
              <a:t>Prohibits acquiring or the use of “military equipment.”</a:t>
            </a:r>
          </a:p>
          <a:p>
            <a:pPr marL="0" indent="0">
              <a:buNone/>
            </a:pPr>
            <a:endParaRPr lang="en-US" u="sng" dirty="0">
              <a:latin typeface="Bentham" panose="02000503000000000000" pitchFamily="2" charset="0"/>
            </a:endParaRPr>
          </a:p>
          <a:p>
            <a:pPr lvl="1"/>
            <a:r>
              <a:rPr lang="en-US" sz="2000" dirty="0">
                <a:latin typeface="Bentham" panose="02000503000000000000" pitchFamily="2" charset="0"/>
              </a:rPr>
              <a:t>.50 caliber ammunition or greater</a:t>
            </a:r>
          </a:p>
          <a:p>
            <a:pPr lvl="1"/>
            <a:r>
              <a:rPr lang="en-US" sz="2000" dirty="0">
                <a:latin typeface="Bentham" panose="02000503000000000000" pitchFamily="2" charset="0"/>
              </a:rPr>
              <a:t>Armed vehicles (vessels, drones, aircraft, vehicles, tanks)</a:t>
            </a:r>
          </a:p>
          <a:p>
            <a:pPr lvl="1"/>
            <a:r>
              <a:rPr lang="en-US" sz="2000" dirty="0">
                <a:latin typeface="Bentham" panose="02000503000000000000" pitchFamily="2" charset="0"/>
              </a:rPr>
              <a:t>Long-range acoustic hailing devices (LRAD)</a:t>
            </a:r>
          </a:p>
          <a:p>
            <a:pPr lvl="1"/>
            <a:r>
              <a:rPr lang="en-US" sz="2000" dirty="0">
                <a:latin typeface="Bentham" panose="02000503000000000000" pitchFamily="2" charset="0"/>
              </a:rPr>
              <a:t>Rocket launchers, missiles, grenades, bay0nets</a:t>
            </a:r>
          </a:p>
          <a:p>
            <a:pPr lvl="1"/>
            <a:r>
              <a:rPr lang="en-US" sz="2000" dirty="0">
                <a:latin typeface="Bentham" panose="02000503000000000000" pitchFamily="2" charset="0"/>
              </a:rPr>
              <a:t>Directed energy systems and electromagnetic spectrum weapons</a:t>
            </a:r>
          </a:p>
          <a:p>
            <a:pPr marL="0" indent="0">
              <a:buNone/>
            </a:pPr>
            <a:endParaRPr lang="en-US" sz="1800" dirty="0">
              <a:latin typeface="Bentham" panose="02000503000000000000" pitchFamily="2" charset="0"/>
            </a:endParaRPr>
          </a:p>
          <a:p>
            <a:pPr marL="0" indent="0" algn="ctr">
              <a:buNone/>
            </a:pPr>
            <a:r>
              <a:rPr lang="en-US" sz="4000" b="1" dirty="0">
                <a:solidFill>
                  <a:srgbClr val="FF0000"/>
                </a:solidFill>
                <a:effectLst>
                  <a:outerShdw blurRad="38100" dist="38100" dir="2700000" algn="tl">
                    <a:srgbClr val="000000">
                      <a:alpha val="43137"/>
                    </a:srgbClr>
                  </a:outerShdw>
                </a:effectLst>
                <a:latin typeface="Bentham" panose="02000503000000000000" pitchFamily="2" charset="0"/>
              </a:rPr>
              <a:t>40mm Less Lethal</a:t>
            </a:r>
          </a:p>
        </p:txBody>
      </p:sp>
    </p:spTree>
    <p:extLst>
      <p:ext uri="{BB962C8B-B14F-4D97-AF65-F5344CB8AC3E}">
        <p14:creationId xmlns:p14="http://schemas.microsoft.com/office/powerpoint/2010/main" val="2009122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931</TotalTime>
  <Words>2297</Words>
  <Application>Microsoft Office PowerPoint</Application>
  <PresentationFormat>Widescreen</PresentationFormat>
  <Paragraphs>357</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Aharoni</vt:lpstr>
      <vt:lpstr>Arial</vt:lpstr>
      <vt:lpstr>Baskerville Old Face</vt:lpstr>
      <vt:lpstr>Bentham</vt:lpstr>
      <vt:lpstr>Calibri</vt:lpstr>
      <vt:lpstr>Calibri Light</vt:lpstr>
      <vt:lpstr>Rockwell</vt:lpstr>
      <vt:lpstr>Segoe UI Emoji</vt:lpstr>
      <vt:lpstr>Times New Roman</vt:lpstr>
      <vt:lpstr>Office Theme</vt:lpstr>
      <vt:lpstr>-2021- Washington  Legislative Updates</vt:lpstr>
      <vt:lpstr>House Bill 1054 – Tactics [July 25th, 2021]</vt:lpstr>
      <vt:lpstr>House Bill 1054 – Tactics cont. [July 25th, 2021]</vt:lpstr>
      <vt:lpstr>Vehicle Pursuits (HB 1054) [July 25th, 2021]</vt:lpstr>
      <vt:lpstr>Vehicle Pursuits (HB 1054) [July 25th, 2021]</vt:lpstr>
      <vt:lpstr>Vehicle Pursuits (HB 1054) [July 25th, 2021]</vt:lpstr>
      <vt:lpstr>Vehicle Pursuits (HB 1054) [July 25th, 2021]</vt:lpstr>
      <vt:lpstr>Vehicle Pursuits (HB 1054) [July 25th, 2021]</vt:lpstr>
      <vt:lpstr>House Bill 1054 – Tactics cont. [July 25th, 2021]</vt:lpstr>
      <vt:lpstr>House Bill 1310 – Use of Force [July 25th, 2021]</vt:lpstr>
      <vt:lpstr>House Bill 1310 – Use of Force [July 25th, 2021]</vt:lpstr>
      <vt:lpstr>House Bill 1310 – Use of Force [July 25th, 2021]</vt:lpstr>
      <vt:lpstr>House Bill 1310 – Use of Force [July 25th, 2021]</vt:lpstr>
      <vt:lpstr>What to do if you are unsure?</vt:lpstr>
      <vt:lpstr>Terry Stops</vt:lpstr>
      <vt:lpstr>Welfare Checks</vt:lpstr>
      <vt:lpstr>Behavioral Health</vt:lpstr>
      <vt:lpstr>Runaways &amp; Status Offenders</vt:lpstr>
      <vt:lpstr>Force – Absent Probable Cause</vt:lpstr>
      <vt:lpstr>House Bill 1054 – Use of Force [July 25th, 2021]</vt:lpstr>
      <vt:lpstr>Senate Bill 5066 – Decertification               [July 25th, 2021]</vt:lpstr>
      <vt:lpstr>Senate Bill 5066 – Duty to Intervene               [July 25th, 2021]</vt:lpstr>
      <vt:lpstr>House Bill 1267 –  Office of Independent Investigation          [July 25th, 2021]</vt:lpstr>
      <vt:lpstr>House Bil 1089 – Audits of Investigations               [July 25th, 2021]</vt:lpstr>
      <vt:lpstr>House Bill 1088 – Potential Impeachment Disclosures               [July 25th, 2021]</vt:lpstr>
      <vt:lpstr>Senate Bill 5259 – Law Enforcement Data Collection               [July 25th, 2021]</vt:lpstr>
      <vt:lpstr>Senate Bill 5055 – Grievance Arbitration Panels               [July 25th, 2021]</vt:lpstr>
      <vt:lpstr>Senate Bill 5476 – State v. Blake [immediately]</vt:lpstr>
      <vt:lpstr>Senate Bill 5476 – State v. Blake [immediately]</vt:lpstr>
      <vt:lpstr>Senate Bill 5476 – State v. Blake [immediately]</vt:lpstr>
      <vt:lpstr>House Bill 1223 -  Uniform Electronic Recordation  of  Custodial Interrogations [January 1st, 2022]</vt:lpstr>
      <vt:lpstr>House Bill 1223 -  Uniform Electronic Recordation  of  Custodial Interrogations [January 1st, 2022]</vt:lpstr>
      <vt:lpstr>House Bill 1140 -  Juvenile Access to Attorneys [January 1st, 2022]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-2021- Washington  Legislative Updates</dc:title>
  <dc:creator>Matt Brown</dc:creator>
  <cp:lastModifiedBy>Matt Brown</cp:lastModifiedBy>
  <cp:revision>60</cp:revision>
  <dcterms:created xsi:type="dcterms:W3CDTF">2021-05-26T20:15:10Z</dcterms:created>
  <dcterms:modified xsi:type="dcterms:W3CDTF">2021-07-02T00:57:11Z</dcterms:modified>
</cp:coreProperties>
</file>