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7" r:id="rId4"/>
    <p:sldId id="263" r:id="rId5"/>
    <p:sldId id="265" r:id="rId6"/>
    <p:sldId id="277" r:id="rId7"/>
    <p:sldId id="298" r:id="rId8"/>
    <p:sldId id="267" r:id="rId9"/>
    <p:sldId id="270" r:id="rId10"/>
    <p:sldId id="275" r:id="rId11"/>
    <p:sldId id="294" r:id="rId12"/>
    <p:sldId id="292"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809C-8C0C-4810-99C4-BB735E3B3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5BD8E-FF76-4366-99E5-1E9C12680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69549-F587-4BB2-8549-C6D9BEB6332B}"/>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5" name="Footer Placeholder 4">
            <a:extLst>
              <a:ext uri="{FF2B5EF4-FFF2-40B4-BE49-F238E27FC236}">
                <a16:creationId xmlns:a16="http://schemas.microsoft.com/office/drawing/2014/main" id="{0EEFD89D-E7EB-4E73-91FE-3C3CCD323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89B10-9293-463F-A2AD-E22418EA3BBF}"/>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71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DDE-1C67-4AA8-8BB5-CE2349A6F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28D9D-E121-454B-ADA4-33CA4507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165E-39A2-48E3-BB45-64607B7A077F}"/>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5" name="Footer Placeholder 4">
            <a:extLst>
              <a:ext uri="{FF2B5EF4-FFF2-40B4-BE49-F238E27FC236}">
                <a16:creationId xmlns:a16="http://schemas.microsoft.com/office/drawing/2014/main" id="{E324FDD5-AF74-40AB-84A1-C60AB124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D833C-7C89-481C-A876-98AA07AC9AA1}"/>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73942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4A821-90DD-4D98-BEE7-E6B6D2889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FD32D0-7144-4F6F-A990-701D05FF3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A0948-AF13-4FB1-BA0E-6F76A4A79795}"/>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5" name="Footer Placeholder 4">
            <a:extLst>
              <a:ext uri="{FF2B5EF4-FFF2-40B4-BE49-F238E27FC236}">
                <a16:creationId xmlns:a16="http://schemas.microsoft.com/office/drawing/2014/main" id="{95F63923-2E4D-420F-8061-98FEC0614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D2B5-6D07-419C-9728-4BCBC2E660B7}"/>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314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68CE-D82F-4A5D-A02A-398058CDA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3F0D6-ECBD-4610-AE63-2BB80F3A5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AEC05-73E5-49AF-98BB-D30D5151459F}"/>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5" name="Footer Placeholder 4">
            <a:extLst>
              <a:ext uri="{FF2B5EF4-FFF2-40B4-BE49-F238E27FC236}">
                <a16:creationId xmlns:a16="http://schemas.microsoft.com/office/drawing/2014/main" id="{3C73DFEE-8BBE-4F3F-B174-95F88C829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CF9C7-935C-4AAF-BCFD-844A9C8BE08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24885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5063-864E-4A89-81ED-5F1C4C65F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EB200-4DD0-4C70-911D-31B91396C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D6A50-C238-4C35-A1FB-D9523BDCB8AD}"/>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5" name="Footer Placeholder 4">
            <a:extLst>
              <a:ext uri="{FF2B5EF4-FFF2-40B4-BE49-F238E27FC236}">
                <a16:creationId xmlns:a16="http://schemas.microsoft.com/office/drawing/2014/main" id="{54C53F68-F570-4B0C-B66A-92608AE5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5755E-38E0-4044-8AFE-EC233C980E96}"/>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2818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C0E5-50A4-44B8-B97C-25C87C2B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571EB-F5CC-4304-BE19-E200AA47E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6125D-B601-4EDB-9466-A9F2B740C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B7F21-4E84-44C6-8353-50D65814B024}"/>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6" name="Footer Placeholder 5">
            <a:extLst>
              <a:ext uri="{FF2B5EF4-FFF2-40B4-BE49-F238E27FC236}">
                <a16:creationId xmlns:a16="http://schemas.microsoft.com/office/drawing/2014/main" id="{0C4051B9-BE30-4EE1-BC87-5B1DA3546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38F31-A28E-4C5D-ABE7-C164C36DFD6C}"/>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8065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70B9-5AF5-4837-AF9F-FC6C24BB7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871A2-5A5C-4BEB-82F3-BFE9D893C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97181-FCD2-41F6-AB16-3735D0668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0A19A-463E-4E0B-8B43-A696C9846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AC0C9-90E6-48D8-A33E-54DC42E38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C818E-F57D-4E22-82C9-AC82329C46E1}"/>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8" name="Footer Placeholder 7">
            <a:extLst>
              <a:ext uri="{FF2B5EF4-FFF2-40B4-BE49-F238E27FC236}">
                <a16:creationId xmlns:a16="http://schemas.microsoft.com/office/drawing/2014/main" id="{0CCC81FA-72C4-4280-A509-06F3D3D40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4D143-10A9-4F36-9532-687286CD964D}"/>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78276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A133-3C65-4962-8CCD-63977B452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CAEF14-3C30-4809-96F7-A25DF4956185}"/>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4" name="Footer Placeholder 3">
            <a:extLst>
              <a:ext uri="{FF2B5EF4-FFF2-40B4-BE49-F238E27FC236}">
                <a16:creationId xmlns:a16="http://schemas.microsoft.com/office/drawing/2014/main" id="{8E43A905-60C6-4D66-82C4-362E8B5C9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C4C60C-4198-4837-AEC1-72FF6A6E0C09}"/>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62498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762EA-601B-4403-AEE0-850A78D47B28}"/>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3" name="Footer Placeholder 2">
            <a:extLst>
              <a:ext uri="{FF2B5EF4-FFF2-40B4-BE49-F238E27FC236}">
                <a16:creationId xmlns:a16="http://schemas.microsoft.com/office/drawing/2014/main" id="{E30F851A-70F6-4748-B891-93AA3EECA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2517D-71CA-4493-B338-B1A3639C075A}"/>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647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2588-E709-4880-8CDF-112BEFE1D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204C73-0FCB-4965-B1B1-ADD6C930D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49F68-8D6E-4DB1-84C8-6A8989D3D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F0F9E-41FA-44AB-81EE-D6FD2870EF08}"/>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6" name="Footer Placeholder 5">
            <a:extLst>
              <a:ext uri="{FF2B5EF4-FFF2-40B4-BE49-F238E27FC236}">
                <a16:creationId xmlns:a16="http://schemas.microsoft.com/office/drawing/2014/main" id="{BC2E38AC-7528-4FD7-B89D-813DE5B6E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2B68E-1DFB-4B37-B74C-71C05DE53B9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1807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A032-4420-43F2-AF75-8CECC5921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722EE-6FBD-46F9-8943-5993815DA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C8C1D-F0E4-4A78-AADA-A106B35EC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A3F32-CD20-4734-BAC1-2271509692AD}"/>
              </a:ext>
            </a:extLst>
          </p:cNvPr>
          <p:cNvSpPr>
            <a:spLocks noGrp="1"/>
          </p:cNvSpPr>
          <p:nvPr>
            <p:ph type="dt" sz="half" idx="10"/>
          </p:nvPr>
        </p:nvSpPr>
        <p:spPr/>
        <p:txBody>
          <a:bodyPr/>
          <a:lstStyle/>
          <a:p>
            <a:fld id="{0BCD3EAC-8A83-4703-8B86-C733BFAE78D9}" type="datetimeFigureOut">
              <a:rPr lang="en-US" smtClean="0"/>
              <a:t>7/17/2021</a:t>
            </a:fld>
            <a:endParaRPr lang="en-US"/>
          </a:p>
        </p:txBody>
      </p:sp>
      <p:sp>
        <p:nvSpPr>
          <p:cNvPr id="6" name="Footer Placeholder 5">
            <a:extLst>
              <a:ext uri="{FF2B5EF4-FFF2-40B4-BE49-F238E27FC236}">
                <a16:creationId xmlns:a16="http://schemas.microsoft.com/office/drawing/2014/main" id="{03CCC1F6-AA4A-45EC-9F94-1D3AB99B8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8AFB8-F0A1-4922-B245-C6EA1F93CA74}"/>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80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167B6-946C-4D00-A008-4DBA412D2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4B29D-5F86-487C-9A68-CD0AF6FB2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F7C3E-A25A-4008-9D98-339BD5641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3EAC-8A83-4703-8B86-C733BFAE78D9}" type="datetimeFigureOut">
              <a:rPr lang="en-US" smtClean="0"/>
              <a:t>7/17/2021</a:t>
            </a:fld>
            <a:endParaRPr lang="en-US"/>
          </a:p>
        </p:txBody>
      </p:sp>
      <p:sp>
        <p:nvSpPr>
          <p:cNvPr id="5" name="Footer Placeholder 4">
            <a:extLst>
              <a:ext uri="{FF2B5EF4-FFF2-40B4-BE49-F238E27FC236}">
                <a16:creationId xmlns:a16="http://schemas.microsoft.com/office/drawing/2014/main" id="{980A4E40-3F88-4124-BB2E-CD1DF4B20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79CBA-78E0-4CE9-B5BF-759881F78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4685-91FC-4BE6-9B3C-28979B3FD62A}" type="slidenum">
              <a:rPr lang="en-US" smtClean="0"/>
              <a:t>‹#›</a:t>
            </a:fld>
            <a:endParaRPr lang="en-US"/>
          </a:p>
        </p:txBody>
      </p:sp>
    </p:spTree>
    <p:extLst>
      <p:ext uri="{BB962C8B-B14F-4D97-AF65-F5344CB8AC3E}">
        <p14:creationId xmlns:p14="http://schemas.microsoft.com/office/powerpoint/2010/main" val="341660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5" name="Title 4">
            <a:extLst>
              <a:ext uri="{FF2B5EF4-FFF2-40B4-BE49-F238E27FC236}">
                <a16:creationId xmlns:a16="http://schemas.microsoft.com/office/drawing/2014/main" id="{B80AFE56-EDC7-4FE9-8490-8A45FF944BDA}"/>
              </a:ext>
            </a:extLst>
          </p:cNvPr>
          <p:cNvSpPr>
            <a:spLocks noGrp="1"/>
          </p:cNvSpPr>
          <p:nvPr>
            <p:ph type="ctrTitle"/>
          </p:nvPr>
        </p:nvSpPr>
        <p:spPr>
          <a:xfrm>
            <a:off x="1524000" y="1848504"/>
            <a:ext cx="9144000" cy="2387600"/>
          </a:xfrm>
        </p:spPr>
        <p:txBody>
          <a:bodyPr>
            <a:normAutofit fontScale="90000"/>
          </a:bodyPr>
          <a:lstStyle/>
          <a:p>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-2021-</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Washington </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Legislative Updates</a:t>
            </a:r>
          </a:p>
        </p:txBody>
      </p:sp>
    </p:spTree>
    <p:extLst>
      <p:ext uri="{BB962C8B-B14F-4D97-AF65-F5344CB8AC3E}">
        <p14:creationId xmlns:p14="http://schemas.microsoft.com/office/powerpoint/2010/main" val="351957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500050"/>
            <a:ext cx="10515600" cy="4351338"/>
          </a:xfrm>
        </p:spPr>
        <p:txBody>
          <a:bodyPr>
            <a:normAutofit fontScale="40000" lnSpcReduction="20000"/>
          </a:bodyPr>
          <a:lstStyle/>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r>
              <a:rPr lang="en-US" sz="7400" b="1" i="1" u="sng" dirty="0">
                <a:latin typeface="Bentham" panose="02000503000000000000" pitchFamily="2" charset="0"/>
                <a:cs typeface="Times New Roman" panose="02020603050405020304" pitchFamily="18" charset="0"/>
              </a:rPr>
              <a:t>Bottom Line: </a:t>
            </a:r>
            <a:r>
              <a:rPr lang="en-US" sz="7400" dirty="0">
                <a:latin typeface="Bentham" panose="02000503000000000000" pitchFamily="2" charset="0"/>
                <a:cs typeface="Times New Roman" panose="02020603050405020304" pitchFamily="18" charset="0"/>
              </a:rPr>
              <a:t> “When necessary” means that officers shall exhaust all reasonable alternatives to force before using in an arrest or to prevent imminent bodily injury.</a:t>
            </a:r>
          </a:p>
          <a:p>
            <a:pPr marL="0" indent="0">
              <a:buNone/>
            </a:pPr>
            <a:endParaRPr lang="en-US" sz="3200" dirty="0">
              <a:latin typeface="Bentham" panose="02000503000000000000" pitchFamily="2" charset="0"/>
              <a:cs typeface="Times New Roman" panose="02020603050405020304" pitchFamily="18" charset="0"/>
            </a:endParaRPr>
          </a:p>
          <a:p>
            <a:pPr lvl="2"/>
            <a:r>
              <a:rPr lang="en-US" sz="4400" dirty="0">
                <a:latin typeface="Bentham" panose="02000503000000000000" pitchFamily="2" charset="0"/>
                <a:cs typeface="Times New Roman" panose="02020603050405020304" pitchFamily="18" charset="0"/>
              </a:rPr>
              <a:t>WAIT</a:t>
            </a:r>
          </a:p>
          <a:p>
            <a:pPr lvl="2"/>
            <a:r>
              <a:rPr lang="en-US" sz="4400" dirty="0">
                <a:latin typeface="Bentham" panose="02000503000000000000" pitchFamily="2" charset="0"/>
                <a:cs typeface="Times New Roman" panose="02020603050405020304" pitchFamily="18" charset="0"/>
              </a:rPr>
              <a:t>Bring backup</a:t>
            </a:r>
          </a:p>
          <a:p>
            <a:pPr lvl="2"/>
            <a:r>
              <a:rPr lang="en-US" sz="4400" dirty="0">
                <a:latin typeface="Bentham" panose="02000503000000000000" pitchFamily="2" charset="0"/>
                <a:cs typeface="Times New Roman" panose="02020603050405020304" pitchFamily="18" charset="0"/>
              </a:rPr>
              <a:t>De-escalate &amp; document</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7000" dirty="0">
                <a:latin typeface="Bentham" panose="02000503000000000000" pitchFamily="2" charset="0"/>
                <a:cs typeface="Times New Roman" panose="02020603050405020304" pitchFamily="18" charset="0"/>
              </a:rPr>
              <a:t>This law dictates that officers may need to disengage and allow the person to get away rather than use force to detain/arrest</a:t>
            </a:r>
            <a:r>
              <a:rPr lang="en-US" sz="4000" dirty="0">
                <a:latin typeface="Bentham" panose="02000503000000000000" pitchFamily="2" charset="0"/>
                <a:cs typeface="Times New Roman" panose="02020603050405020304" pitchFamily="18" charset="0"/>
              </a:rPr>
              <a:t>.</a:t>
            </a:r>
          </a:p>
          <a:p>
            <a:pPr marL="0" indent="0" algn="ctr">
              <a:buNone/>
            </a:pPr>
            <a:endParaRPr lang="en-US" sz="6000" dirty="0">
              <a:latin typeface="Bentham" panose="02000503000000000000" pitchFamily="2" charset="0"/>
              <a:cs typeface="Times New Roman" panose="02020603050405020304" pitchFamily="18" charset="0"/>
            </a:endParaRPr>
          </a:p>
          <a:p>
            <a:pPr marL="0" indent="0" algn="ctr">
              <a:buNone/>
            </a:pPr>
            <a:r>
              <a:rPr lang="en-US" sz="6000" b="1" i="1" u="sng" dirty="0">
                <a:latin typeface="Bentham" panose="02000503000000000000" pitchFamily="2" charset="0"/>
                <a:cs typeface="Times New Roman" panose="02020603050405020304" pitchFamily="18" charset="0"/>
              </a:rPr>
              <a:t>Examples: </a:t>
            </a:r>
            <a:r>
              <a:rPr lang="en-US" sz="6000" dirty="0">
                <a:latin typeface="Bentham" panose="02000503000000000000" pitchFamily="2" charset="0"/>
                <a:cs typeface="Times New Roman" panose="02020603050405020304" pitchFamily="18" charset="0"/>
              </a:rPr>
              <a:t> Shoplifting, Trespass, other nonviolent misdemeanor or felony crimes.</a:t>
            </a:r>
          </a:p>
          <a:p>
            <a:pPr marL="0" indent="0">
              <a:buNone/>
            </a:pPr>
            <a:endParaRPr lang="en-US" sz="3200" dirty="0"/>
          </a:p>
        </p:txBody>
      </p:sp>
      <p:sp>
        <p:nvSpPr>
          <p:cNvPr id="2" name="Rectangle 1">
            <a:extLst>
              <a:ext uri="{FF2B5EF4-FFF2-40B4-BE49-F238E27FC236}">
                <a16:creationId xmlns:a16="http://schemas.microsoft.com/office/drawing/2014/main" id="{9061B7DD-4AA7-4F22-9CBE-75F0E114B160}"/>
              </a:ext>
            </a:extLst>
          </p:cNvPr>
          <p:cNvSpPr/>
          <p:nvPr/>
        </p:nvSpPr>
        <p:spPr>
          <a:xfrm>
            <a:off x="6756158" y="2878595"/>
            <a:ext cx="1139465" cy="110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Time</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Space</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Cover</a:t>
            </a:r>
          </a:p>
        </p:txBody>
      </p:sp>
    </p:spTree>
    <p:extLst>
      <p:ext uri="{BB962C8B-B14F-4D97-AF65-F5344CB8AC3E}">
        <p14:creationId xmlns:p14="http://schemas.microsoft.com/office/powerpoint/2010/main" val="398740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normAutofit/>
          </a:bodyPr>
          <a:lstStyle/>
          <a:p>
            <a:r>
              <a:rPr lang="en-US" sz="4000" b="1" u="sng" dirty="0">
                <a:effectLst>
                  <a:outerShdw blurRad="38100" dist="38100" dir="2700000" algn="tl">
                    <a:srgbClr val="000000">
                      <a:alpha val="43137"/>
                    </a:srgbClr>
                  </a:outerShdw>
                </a:effectLst>
                <a:latin typeface="Bentham" panose="02000503000000000000" pitchFamily="2" charset="0"/>
              </a:rPr>
              <a:t>Behavioral Health &amp; Welfare Checks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644556"/>
            <a:ext cx="10515600" cy="4091081"/>
          </a:xfrm>
        </p:spPr>
        <p:txBody>
          <a:bodyPr>
            <a:normAutofit fontScale="62500" lnSpcReduction="20000"/>
          </a:bodyPr>
          <a:lstStyle/>
          <a:p>
            <a:pPr marL="0" indent="0">
              <a:buNone/>
            </a:pPr>
            <a:r>
              <a:rPr lang="en-US" sz="3600" dirty="0">
                <a:latin typeface="Bentham" panose="02000503000000000000" pitchFamily="2" charset="0"/>
              </a:rPr>
              <a:t>The law now prevents us from attending to incidents that do not involve:</a:t>
            </a:r>
          </a:p>
          <a:p>
            <a:pPr marL="0" indent="0">
              <a:buNone/>
            </a:pPr>
            <a:endParaRPr lang="en-US" sz="3600" dirty="0">
              <a:latin typeface="Bentham" panose="02000503000000000000" pitchFamily="2" charset="0"/>
            </a:endParaRPr>
          </a:p>
          <a:p>
            <a:pPr lvl="1"/>
            <a:r>
              <a:rPr lang="en-US" sz="3600" dirty="0">
                <a:latin typeface="Bentham" panose="02000503000000000000" pitchFamily="2" charset="0"/>
              </a:rPr>
              <a:t>Criminal activity</a:t>
            </a:r>
          </a:p>
          <a:p>
            <a:pPr lvl="1"/>
            <a:r>
              <a:rPr lang="en-US" sz="3600" dirty="0">
                <a:latin typeface="Bentham" panose="02000503000000000000" pitchFamily="2" charset="0"/>
              </a:rPr>
              <a:t>Imminent threat of bodily harm to others</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No legal authority to use </a:t>
            </a:r>
            <a:r>
              <a:rPr lang="en-US" sz="3600" b="1" dirty="0">
                <a:latin typeface="Bentham" panose="02000503000000000000" pitchFamily="2" charset="0"/>
              </a:rPr>
              <a:t>force</a:t>
            </a:r>
            <a:r>
              <a:rPr lang="en-US" sz="3600" dirty="0">
                <a:latin typeface="Bentham" panose="02000503000000000000" pitchFamily="2" charset="0"/>
              </a:rPr>
              <a:t> to detain under the Involuntary Treatment Act.</a:t>
            </a:r>
          </a:p>
          <a:p>
            <a:pPr marL="0" indent="0">
              <a:buNone/>
            </a:pPr>
            <a:endParaRPr lang="en-US" sz="3600" dirty="0">
              <a:latin typeface="Bentham" panose="02000503000000000000" pitchFamily="2" charset="0"/>
            </a:endParaRPr>
          </a:p>
          <a:p>
            <a:pPr marL="0" indent="0">
              <a:buNone/>
            </a:pPr>
            <a:r>
              <a:rPr lang="en-US" sz="3600" b="1" u="sng" dirty="0">
                <a:solidFill>
                  <a:srgbClr val="FF0000"/>
                </a:solidFill>
                <a:latin typeface="Bentham" panose="02000503000000000000" pitchFamily="2" charset="0"/>
              </a:rPr>
              <a:t>Servant Heart</a:t>
            </a:r>
          </a:p>
          <a:p>
            <a:pPr marL="0" indent="0">
              <a:buNone/>
            </a:pPr>
            <a:r>
              <a:rPr lang="en-US" sz="3600" dirty="0">
                <a:latin typeface="Bentham" panose="02000503000000000000" pitchFamily="2" charset="0"/>
              </a:rPr>
              <a:t>Evaluate each call individually.</a:t>
            </a:r>
          </a:p>
          <a:p>
            <a:pPr marL="0" indent="0">
              <a:buNone/>
            </a:pPr>
            <a:r>
              <a:rPr lang="en-US" sz="3600" dirty="0">
                <a:latin typeface="Bentham" panose="02000503000000000000" pitchFamily="2" charset="0"/>
              </a:rPr>
              <a:t>Respond to all – by phone or in person. Gather information.</a:t>
            </a:r>
          </a:p>
          <a:p>
            <a:pPr marL="0" indent="0">
              <a:buNone/>
            </a:pPr>
            <a:r>
              <a:rPr lang="en-US" sz="3600" dirty="0">
                <a:latin typeface="Bentham" panose="02000503000000000000" pitchFamily="2" charset="0"/>
              </a:rPr>
              <a:t>Make referrals – Designated Crisis Responder, Kitsap Mental Health, etc.</a:t>
            </a:r>
          </a:p>
          <a:p>
            <a:pPr marL="0" indent="0">
              <a:buNone/>
            </a:pPr>
            <a:endParaRPr lang="en-US" sz="3600" dirty="0">
              <a:latin typeface="Bentham" panose="02000503000000000000" pitchFamily="2" charset="0"/>
            </a:endParaRPr>
          </a:p>
          <a:p>
            <a:pPr marL="0" indent="0">
              <a:buNone/>
            </a:pPr>
            <a:endParaRPr lang="en-US" sz="2800" dirty="0"/>
          </a:p>
        </p:txBody>
      </p:sp>
      <p:grpSp>
        <p:nvGrpSpPr>
          <p:cNvPr id="4" name="Group 3">
            <a:extLst>
              <a:ext uri="{FF2B5EF4-FFF2-40B4-BE49-F238E27FC236}">
                <a16:creationId xmlns:a16="http://schemas.microsoft.com/office/drawing/2014/main" id="{671F35C1-6F97-4719-A2F1-E7EBF30A877D}"/>
              </a:ext>
            </a:extLst>
          </p:cNvPr>
          <p:cNvGrpSpPr/>
          <p:nvPr/>
        </p:nvGrpSpPr>
        <p:grpSpPr>
          <a:xfrm>
            <a:off x="7325891" y="5735637"/>
            <a:ext cx="4743448" cy="1000125"/>
            <a:chOff x="0" y="0"/>
            <a:chExt cx="4614545" cy="992505"/>
          </a:xfrm>
        </p:grpSpPr>
        <p:pic>
          <p:nvPicPr>
            <p:cNvPr id="5" name="Picture 4" descr="Logo&#10;&#10;Description automatically generated">
              <a:extLst>
                <a:ext uri="{FF2B5EF4-FFF2-40B4-BE49-F238E27FC236}">
                  <a16:creationId xmlns:a16="http://schemas.microsoft.com/office/drawing/2014/main" id="{C8B7872B-770D-4E44-BDA6-7A43C47609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6" name="Group 5">
              <a:extLst>
                <a:ext uri="{FF2B5EF4-FFF2-40B4-BE49-F238E27FC236}">
                  <a16:creationId xmlns:a16="http://schemas.microsoft.com/office/drawing/2014/main" id="{DF3D318F-9C85-4489-8A15-91555CB18BD8}"/>
                </a:ext>
              </a:extLst>
            </p:cNvPr>
            <p:cNvGrpSpPr/>
            <p:nvPr/>
          </p:nvGrpSpPr>
          <p:grpSpPr>
            <a:xfrm>
              <a:off x="1019175" y="76200"/>
              <a:ext cx="3595370" cy="866775"/>
              <a:chOff x="0" y="0"/>
              <a:chExt cx="3595370" cy="866775"/>
            </a:xfrm>
          </p:grpSpPr>
          <p:sp>
            <p:nvSpPr>
              <p:cNvPr id="7" name="Text Box 2">
                <a:extLst>
                  <a:ext uri="{FF2B5EF4-FFF2-40B4-BE49-F238E27FC236}">
                    <a16:creationId xmlns:a16="http://schemas.microsoft.com/office/drawing/2014/main" id="{BE664B20-575B-4FF9-8F79-63D41E7887AC}"/>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E39C245-6BBD-4EF4-ACBE-7190E3664C1E}"/>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9" name="Text Box 4">
                <a:extLst>
                  <a:ext uri="{FF2B5EF4-FFF2-40B4-BE49-F238E27FC236}">
                    <a16:creationId xmlns:a16="http://schemas.microsoft.com/office/drawing/2014/main" id="{0146AF02-8A73-4D4F-A1D0-0A72BBEE5556}"/>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9986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Bentham" panose="02000503000000000000" pitchFamily="2" charset="0"/>
              </a:rPr>
              <a:t>Runaways &amp; Status Offenders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825625"/>
            <a:ext cx="10515600" cy="4091081"/>
          </a:xfrm>
        </p:spPr>
        <p:txBody>
          <a:bodyPr/>
          <a:lstStyle/>
          <a:p>
            <a:pPr marL="0" indent="0">
              <a:buNone/>
            </a:pPr>
            <a:r>
              <a:rPr lang="en-US" sz="2800" dirty="0">
                <a:latin typeface="Bentham" panose="02000503000000000000" pitchFamily="2" charset="0"/>
              </a:rPr>
              <a:t>Historically, police have detained children to keep them safe &amp; return to them to their parents </a:t>
            </a:r>
            <a:r>
              <a:rPr lang="en-US" dirty="0">
                <a:latin typeface="Bentham" panose="02000503000000000000" pitchFamily="2" charset="0"/>
              </a:rPr>
              <a:t>or guardians.</a:t>
            </a:r>
            <a:endParaRPr lang="en-US" sz="2800" dirty="0">
              <a:latin typeface="Bentham" panose="02000503000000000000" pitchFamily="2" charset="0"/>
            </a:endParaRPr>
          </a:p>
          <a:p>
            <a:pPr marL="0" indent="0">
              <a:buNone/>
            </a:pPr>
            <a:endParaRPr lang="en-US" dirty="0">
              <a:latin typeface="Bentham" panose="02000503000000000000" pitchFamily="2" charset="0"/>
            </a:endParaRPr>
          </a:p>
          <a:p>
            <a:pPr marL="0" indent="0">
              <a:buNone/>
            </a:pPr>
            <a:r>
              <a:rPr lang="en-US" dirty="0">
                <a:latin typeface="Bentham" panose="02000503000000000000" pitchFamily="2" charset="0"/>
              </a:rPr>
              <a:t>Moving forward, we can now only assist children who voluntarily wish to reunified.</a:t>
            </a:r>
            <a:endParaRPr lang="en-US" sz="2800" dirty="0">
              <a:latin typeface="Bentham" panose="02000503000000000000" pitchFamily="2" charset="0"/>
            </a:endParaRPr>
          </a:p>
        </p:txBody>
      </p:sp>
      <p:grpSp>
        <p:nvGrpSpPr>
          <p:cNvPr id="6" name="Group 5">
            <a:extLst>
              <a:ext uri="{FF2B5EF4-FFF2-40B4-BE49-F238E27FC236}">
                <a16:creationId xmlns:a16="http://schemas.microsoft.com/office/drawing/2014/main" id="{7BC8D388-C331-415C-98FC-9F0B53332E5F}"/>
              </a:ext>
            </a:extLst>
          </p:cNvPr>
          <p:cNvGrpSpPr/>
          <p:nvPr/>
        </p:nvGrpSpPr>
        <p:grpSpPr>
          <a:xfrm>
            <a:off x="7325891" y="5735637"/>
            <a:ext cx="4743448" cy="1000125"/>
            <a:chOff x="0" y="0"/>
            <a:chExt cx="4614545" cy="992505"/>
          </a:xfrm>
        </p:grpSpPr>
        <p:pic>
          <p:nvPicPr>
            <p:cNvPr id="7" name="Picture 6" descr="Logo&#10;&#10;Description automatically generated">
              <a:extLst>
                <a:ext uri="{FF2B5EF4-FFF2-40B4-BE49-F238E27FC236}">
                  <a16:creationId xmlns:a16="http://schemas.microsoft.com/office/drawing/2014/main" id="{D0F20C8B-55F9-4A09-9D32-1E3CE602D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8" name="Group 7">
              <a:extLst>
                <a:ext uri="{FF2B5EF4-FFF2-40B4-BE49-F238E27FC236}">
                  <a16:creationId xmlns:a16="http://schemas.microsoft.com/office/drawing/2014/main" id="{DB9BEA55-0141-4E73-9F1D-9AF4F8E1C040}"/>
                </a:ext>
              </a:extLst>
            </p:cNvPr>
            <p:cNvGrpSpPr/>
            <p:nvPr/>
          </p:nvGrpSpPr>
          <p:grpSpPr>
            <a:xfrm>
              <a:off x="1019175" y="76200"/>
              <a:ext cx="3595370" cy="866775"/>
              <a:chOff x="0" y="0"/>
              <a:chExt cx="3595370" cy="866775"/>
            </a:xfrm>
          </p:grpSpPr>
          <p:sp>
            <p:nvSpPr>
              <p:cNvPr id="9" name="Text Box 2">
                <a:extLst>
                  <a:ext uri="{FF2B5EF4-FFF2-40B4-BE49-F238E27FC236}">
                    <a16:creationId xmlns:a16="http://schemas.microsoft.com/office/drawing/2014/main" id="{47D1D486-5F65-4FB3-9387-E5FAEAE90051}"/>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DB2EC65C-6809-4A1D-91B9-FA38CC9B0676}"/>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1" name="Text Box 4">
                <a:extLst>
                  <a:ext uri="{FF2B5EF4-FFF2-40B4-BE49-F238E27FC236}">
                    <a16:creationId xmlns:a16="http://schemas.microsoft.com/office/drawing/2014/main" id="{1673F3A2-8DBD-42EF-B216-1B1EB7FB7A62}"/>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99182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62447"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lnSpcReduction="10000"/>
          </a:bodyPr>
          <a:lstStyle/>
          <a:p>
            <a:pPr marL="0" indent="0">
              <a:buNone/>
            </a:pPr>
            <a:r>
              <a:rPr lang="en-US" sz="3200" dirty="0">
                <a:latin typeface="Bentham" panose="02000503000000000000" pitchFamily="2" charset="0"/>
              </a:rPr>
              <a:t>State Supreme Court invalidated the existing law regarding possession of narcotics.</a:t>
            </a:r>
          </a:p>
          <a:p>
            <a:pPr marL="0" indent="0">
              <a:buNone/>
            </a:pPr>
            <a:endParaRPr lang="en-US" sz="3200" dirty="0">
              <a:latin typeface="Bentham" panose="02000503000000000000" pitchFamily="2" charset="0"/>
            </a:endParaRPr>
          </a:p>
          <a:p>
            <a:pPr marL="0" indent="0">
              <a:buNone/>
            </a:pPr>
            <a:r>
              <a:rPr lang="en-US" sz="3200" dirty="0">
                <a:latin typeface="Bentham" panose="02000503000000000000" pitchFamily="2" charset="0"/>
              </a:rPr>
              <a:t>The legislature created an unfunded mandate to refer all narcotics possession suspects to treatment at least twice before an arrest can be made.</a:t>
            </a:r>
          </a:p>
          <a:p>
            <a:pPr marL="0" indent="0">
              <a:buNone/>
            </a:pPr>
            <a:endParaRPr lang="en-US" sz="3200" dirty="0">
              <a:latin typeface="Bentham" panose="02000503000000000000" pitchFamily="2" charset="0"/>
            </a:endParaRPr>
          </a:p>
          <a:p>
            <a:pPr marL="0" indent="0">
              <a:buNone/>
            </a:pPr>
            <a:r>
              <a:rPr lang="en-US" sz="3200" dirty="0">
                <a:latin typeface="Bentham" panose="02000503000000000000" pitchFamily="2" charset="0"/>
              </a:rPr>
              <a:t>No such referral system or treatment process has been established.</a:t>
            </a:r>
          </a:p>
        </p:txBody>
      </p:sp>
    </p:spTree>
    <p:extLst>
      <p:ext uri="{BB962C8B-B14F-4D97-AF65-F5344CB8AC3E}">
        <p14:creationId xmlns:p14="http://schemas.microsoft.com/office/powerpoint/2010/main" val="273619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2021]</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r>
              <a:rPr lang="en-US" dirty="0">
                <a:latin typeface="Bentham" panose="02000503000000000000" pitchFamily="2" charset="0"/>
              </a:rPr>
              <a:t>Prohibits chokeholds and neck restraints in </a:t>
            </a:r>
            <a:r>
              <a:rPr lang="en-US" b="1" u="sng" dirty="0">
                <a:latin typeface="Bentham" panose="02000503000000000000" pitchFamily="2" charset="0"/>
              </a:rPr>
              <a:t>any circumstance.</a:t>
            </a:r>
            <a:endParaRPr lang="en-US" dirty="0">
              <a:latin typeface="Bentham" panose="02000503000000000000" pitchFamily="2" charset="0"/>
            </a:endParaRPr>
          </a:p>
          <a:p>
            <a:r>
              <a:rPr lang="en-US" dirty="0">
                <a:latin typeface="Bentham" panose="02000503000000000000" pitchFamily="2" charset="0"/>
              </a:rPr>
              <a:t>Prohibits no-knock warrants.</a:t>
            </a:r>
          </a:p>
          <a:p>
            <a:r>
              <a:rPr lang="en-US" dirty="0">
                <a:latin typeface="Bentham" panose="02000503000000000000" pitchFamily="2" charset="0"/>
              </a:rPr>
              <a:t>Prohibits firing at a moving vehicle. (exceptions)</a:t>
            </a:r>
          </a:p>
          <a:p>
            <a:r>
              <a:rPr lang="en-US" dirty="0">
                <a:latin typeface="Bentham" panose="02000503000000000000" pitchFamily="2" charset="0"/>
              </a:rPr>
              <a:t>Significantly restricts vehicle pursuits.</a:t>
            </a:r>
          </a:p>
          <a:p>
            <a:pPr marL="0" indent="0">
              <a:buNone/>
            </a:pPr>
            <a:endParaRPr lang="en-US" dirty="0">
              <a:latin typeface="Bentham" panose="02000503000000000000" pitchFamily="2" charset="0"/>
            </a:endParaRPr>
          </a:p>
        </p:txBody>
      </p:sp>
    </p:spTree>
    <p:extLst>
      <p:ext uri="{BB962C8B-B14F-4D97-AF65-F5344CB8AC3E}">
        <p14:creationId xmlns:p14="http://schemas.microsoft.com/office/powerpoint/2010/main" val="3054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7" name="Content Placeholder 6">
            <a:extLst>
              <a:ext uri="{FF2B5EF4-FFF2-40B4-BE49-F238E27FC236}">
                <a16:creationId xmlns:a16="http://schemas.microsoft.com/office/drawing/2014/main" id="{90C423E6-C3E4-4021-8C17-0F362BBD0270}"/>
              </a:ext>
            </a:extLst>
          </p:cNvPr>
          <p:cNvSpPr>
            <a:spLocks noGrp="1"/>
          </p:cNvSpPr>
          <p:nvPr>
            <p:ph idx="1"/>
          </p:nvPr>
        </p:nvSpPr>
        <p:spPr/>
        <p:txBody>
          <a:bodyPr/>
          <a:lstStyle/>
          <a:p>
            <a:pPr marL="0" indent="0">
              <a:buNone/>
            </a:pPr>
            <a:r>
              <a:rPr lang="en-US" u="sng" dirty="0">
                <a:latin typeface="Bentham" panose="02000503000000000000" pitchFamily="2" charset="0"/>
              </a:rPr>
              <a:t>Current Practice</a:t>
            </a:r>
          </a:p>
          <a:p>
            <a:pPr marL="0" indent="0">
              <a:buNone/>
            </a:pPr>
            <a:endParaRPr lang="en-US" sz="3200" dirty="0">
              <a:latin typeface="Bentham" panose="02000503000000000000" pitchFamily="2" charset="0"/>
            </a:endParaRPr>
          </a:p>
          <a:p>
            <a:pPr marL="0" indent="0">
              <a:buNone/>
            </a:pPr>
            <a:endParaRPr lang="en-US" sz="3200" dirty="0">
              <a:latin typeface="Bentham" panose="02000503000000000000" pitchFamily="2" charset="0"/>
            </a:endParaRPr>
          </a:p>
          <a:p>
            <a:pPr lvl="1"/>
            <a:r>
              <a:rPr lang="en-US" sz="2800" dirty="0">
                <a:latin typeface="Bentham" panose="02000503000000000000" pitchFamily="2" charset="0"/>
              </a:rPr>
              <a:t>Utilize vehicle pursuits to apprehend suspects for all types of criminal behavior.</a:t>
            </a:r>
          </a:p>
          <a:p>
            <a:endParaRPr lang="en-US" dirty="0"/>
          </a:p>
        </p:txBody>
      </p:sp>
    </p:spTree>
    <p:extLst>
      <p:ext uri="{BB962C8B-B14F-4D97-AF65-F5344CB8AC3E}">
        <p14:creationId xmlns:p14="http://schemas.microsoft.com/office/powerpoint/2010/main" val="319496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75129" y="1855283"/>
            <a:ext cx="5797924" cy="4351338"/>
          </a:xfrm>
        </p:spPr>
        <p:txBody>
          <a:bodyPr>
            <a:normAutofit fontScale="55000" lnSpcReduction="20000"/>
          </a:bodyPr>
          <a:lstStyle/>
          <a:p>
            <a:pPr marL="0" indent="0">
              <a:buNone/>
            </a:pPr>
            <a:r>
              <a:rPr lang="en-US" sz="5800" dirty="0">
                <a:latin typeface="Bentham" panose="02000503000000000000" pitchFamily="2" charset="0"/>
              </a:rPr>
              <a:t>Require </a:t>
            </a:r>
            <a:r>
              <a:rPr lang="en-US" sz="5800" b="1" u="sng" dirty="0">
                <a:latin typeface="Bentham" panose="02000503000000000000" pitchFamily="2" charset="0"/>
              </a:rPr>
              <a:t>probable cause </a:t>
            </a:r>
            <a:r>
              <a:rPr lang="en-US" sz="5800" dirty="0">
                <a:latin typeface="Bentham" panose="02000503000000000000" pitchFamily="2" charset="0"/>
              </a:rPr>
              <a:t>for:</a:t>
            </a:r>
          </a:p>
          <a:p>
            <a:pPr marL="0" indent="0">
              <a:buNone/>
            </a:pPr>
            <a:endParaRPr lang="en-US" sz="5800" dirty="0">
              <a:latin typeface="Bentham" panose="02000503000000000000" pitchFamily="2" charset="0"/>
            </a:endParaRPr>
          </a:p>
          <a:p>
            <a:pPr lvl="1"/>
            <a:r>
              <a:rPr lang="en-US" sz="5400" dirty="0">
                <a:latin typeface="Bentham" panose="02000503000000000000" pitchFamily="2" charset="0"/>
              </a:rPr>
              <a:t>Violent offense or sex offense under RCW 9.94A.030</a:t>
            </a:r>
          </a:p>
          <a:p>
            <a:pPr lvl="1"/>
            <a:r>
              <a:rPr lang="en-US" sz="5400" dirty="0">
                <a:latin typeface="Bentham" panose="02000503000000000000" pitchFamily="2" charset="0"/>
              </a:rPr>
              <a:t>Escape under 9A.76</a:t>
            </a:r>
          </a:p>
          <a:p>
            <a:pPr marL="0" indent="0">
              <a:buNone/>
            </a:pPr>
            <a:endParaRPr lang="en-US" sz="5800" dirty="0">
              <a:latin typeface="Bentham" panose="02000503000000000000" pitchFamily="2" charset="0"/>
            </a:endParaRPr>
          </a:p>
          <a:p>
            <a:pPr marL="0" indent="0">
              <a:buNone/>
            </a:pPr>
            <a:r>
              <a:rPr lang="en-US" sz="5800" dirty="0">
                <a:latin typeface="Bentham" panose="02000503000000000000" pitchFamily="2" charset="0"/>
              </a:rPr>
              <a:t>Require </a:t>
            </a:r>
            <a:r>
              <a:rPr lang="en-US" sz="5800" b="1" u="sng" dirty="0">
                <a:latin typeface="Bentham" panose="02000503000000000000" pitchFamily="2" charset="0"/>
              </a:rPr>
              <a:t>reasonable suspicion </a:t>
            </a:r>
          </a:p>
          <a:p>
            <a:pPr marL="0" indent="0">
              <a:buNone/>
            </a:pPr>
            <a:endParaRPr lang="en-US" sz="5800" b="1" u="sng" dirty="0">
              <a:latin typeface="Bentham" panose="02000503000000000000" pitchFamily="2" charset="0"/>
            </a:endParaRPr>
          </a:p>
          <a:p>
            <a:pPr lvl="1"/>
            <a:r>
              <a:rPr lang="en-US" sz="5800" dirty="0">
                <a:latin typeface="Bentham" panose="02000503000000000000" pitchFamily="2" charset="0"/>
              </a:rPr>
              <a:t>Driving Under the Influence</a:t>
            </a:r>
          </a:p>
          <a:p>
            <a:pPr marL="0" indent="0">
              <a:buNone/>
            </a:pPr>
            <a:endParaRPr lang="en-US" sz="5800" dirty="0">
              <a:latin typeface="Bentham" panose="02000503000000000000" pitchFamily="2" charset="0"/>
            </a:endParaRPr>
          </a:p>
          <a:p>
            <a:pPr marL="457200" lvl="1" indent="0">
              <a:buNone/>
            </a:pPr>
            <a:endParaRPr lang="en-US" dirty="0">
              <a:latin typeface="Bentham" panose="02000503000000000000" pitchFamily="2" charset="0"/>
            </a:endParaRPr>
          </a:p>
        </p:txBody>
      </p:sp>
      <p:sp>
        <p:nvSpPr>
          <p:cNvPr id="2" name="Content Placeholder 1">
            <a:extLst>
              <a:ext uri="{FF2B5EF4-FFF2-40B4-BE49-F238E27FC236}">
                <a16:creationId xmlns:a16="http://schemas.microsoft.com/office/drawing/2014/main" id="{48378E8F-9CD2-4694-B47C-7835AF5BD69F}"/>
              </a:ext>
            </a:extLst>
          </p:cNvPr>
          <p:cNvSpPr>
            <a:spLocks noGrp="1"/>
          </p:cNvSpPr>
          <p:nvPr>
            <p:ph sz="half" idx="2"/>
          </p:nvPr>
        </p:nvSpPr>
        <p:spPr>
          <a:xfrm>
            <a:off x="6535271" y="1835411"/>
            <a:ext cx="5181600" cy="4351338"/>
          </a:xfrm>
        </p:spPr>
        <p:txBody>
          <a:bodyPr>
            <a:noAutofit/>
          </a:bodyPr>
          <a:lstStyle/>
          <a:p>
            <a:pPr marL="0" indent="0">
              <a:buNone/>
            </a:pPr>
            <a:r>
              <a:rPr lang="en-US" b="1" u="sng" dirty="0">
                <a:latin typeface="Bentham" panose="02000503000000000000" pitchFamily="2" charset="0"/>
                <a:cs typeface="Times New Roman" panose="02020603050405020304" pitchFamily="18" charset="0"/>
              </a:rPr>
              <a:t>Additional Requirements</a:t>
            </a:r>
          </a:p>
          <a:p>
            <a:pPr marL="0" indent="0">
              <a:buNone/>
            </a:pPr>
            <a:endParaRPr lang="en-US" sz="300" b="1" i="1" u="sng"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The pursuit is necessary for the purpose of identifying or apprehending the person.</a:t>
            </a:r>
          </a:p>
          <a:p>
            <a:pPr marL="457200" lvl="1" indent="0">
              <a:buNone/>
            </a:pPr>
            <a:endParaRPr lang="en-US" sz="600"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The person poses an imminent threat to the safety of others and the safety risk of failing to apprehend or identify the person are considered to be greater than the safety risks of the [pursuit.]</a:t>
            </a:r>
          </a:p>
        </p:txBody>
      </p:sp>
    </p:spTree>
    <p:extLst>
      <p:ext uri="{BB962C8B-B14F-4D97-AF65-F5344CB8AC3E}">
        <p14:creationId xmlns:p14="http://schemas.microsoft.com/office/powerpoint/2010/main" val="347545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Additional Requirements</a:t>
            </a:r>
          </a:p>
          <a:p>
            <a:pPr marL="0" indent="0">
              <a:buNone/>
            </a:pPr>
            <a:endParaRPr lang="en-US" sz="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Supervisory Control</a:t>
            </a:r>
          </a:p>
          <a:p>
            <a:pPr lvl="1"/>
            <a:r>
              <a:rPr lang="en-US" dirty="0">
                <a:latin typeface="Bentham" panose="02000503000000000000" pitchFamily="2" charset="0"/>
                <a:cs typeface="Times New Roman" panose="02020603050405020304" pitchFamily="18" charset="0"/>
              </a:rPr>
              <a:t>Officers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receive supervisory authorization.</a:t>
            </a:r>
          </a:p>
          <a:p>
            <a:pPr marL="457200" lvl="1"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Pursuit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have supervisory control.</a:t>
            </a:r>
          </a:p>
          <a:p>
            <a:pPr lvl="2"/>
            <a:r>
              <a:rPr lang="en-US" dirty="0">
                <a:latin typeface="Bentham" panose="02000503000000000000" pitchFamily="2" charset="0"/>
                <a:cs typeface="Times New Roman" panose="02020603050405020304" pitchFamily="18" charset="0"/>
              </a:rPr>
              <a:t>Without an on-duty supervisor, an on-call supervisor must be contacted and consulted.</a:t>
            </a:r>
          </a:p>
        </p:txBody>
      </p:sp>
    </p:spTree>
    <p:extLst>
      <p:ext uri="{BB962C8B-B14F-4D97-AF65-F5344CB8AC3E}">
        <p14:creationId xmlns:p14="http://schemas.microsoft.com/office/powerpoint/2010/main" val="149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for our community?</a:t>
            </a:r>
          </a:p>
          <a:p>
            <a:pPr marL="0" indent="0">
              <a:buNone/>
            </a:pPr>
            <a:endParaRPr lang="en-US" sz="3200" b="1" i="1" u="sng"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Reduced ability to use vehicle pursuits to apprehend those committing criminal activity.</a:t>
            </a:r>
          </a:p>
          <a:p>
            <a:pPr marL="457200" lvl="1" indent="0">
              <a:buNone/>
            </a:pPr>
            <a:endParaRPr lang="en-US" sz="3200"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Limited ability to enforce traffic crimes.</a:t>
            </a:r>
          </a:p>
        </p:txBody>
      </p:sp>
    </p:spTree>
    <p:extLst>
      <p:ext uri="{BB962C8B-B14F-4D97-AF65-F5344CB8AC3E}">
        <p14:creationId xmlns:p14="http://schemas.microsoft.com/office/powerpoint/2010/main" val="5991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11971"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solidFill>
                <a:srgbClr val="FF0000"/>
              </a:solidFill>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endParaRPr lang="en-US" sz="3200" u="sng" dirty="0">
              <a:latin typeface="Bentham" panose="02000503000000000000" pitchFamily="2" charset="0"/>
              <a:cs typeface="Times New Roman" panose="02020603050405020304" pitchFamily="18" charset="0"/>
            </a:endParaRPr>
          </a:p>
          <a:p>
            <a:pPr marL="0" indent="0">
              <a:buNone/>
            </a:pPr>
            <a:r>
              <a:rPr lang="en-US" sz="3200" u="sng" dirty="0">
                <a:latin typeface="Bentham" panose="02000503000000000000" pitchFamily="2" charset="0"/>
                <a:cs typeface="Times New Roman" panose="02020603050405020304" pitchFamily="18" charset="0"/>
              </a:rPr>
              <a:t>Current Practice</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dirty="0">
                <a:latin typeface="Bentham" panose="02000503000000000000" pitchFamily="2" charset="0"/>
              </a:rPr>
              <a:t>Officers shall use only that amount of force that reasonably appears necessary given the facts and circumstances perceived by the officer at the time of the event to investigate or enforce criminal law.</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3296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11971"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solidFill>
                <a:srgbClr val="FF0000"/>
              </a:solidFill>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endParaRPr lang="en-US" sz="3200" dirty="0">
              <a:latin typeface="Bentham" panose="02000503000000000000" pitchFamily="2" charset="0"/>
              <a:cs typeface="Times New Roman" panose="02020603050405020304" pitchFamily="18" charset="0"/>
            </a:endParaRPr>
          </a:p>
          <a:p>
            <a:endParaRPr lang="en-US" sz="3200" dirty="0">
              <a:latin typeface="Bentham" panose="02000503000000000000" pitchFamily="2" charset="0"/>
              <a:cs typeface="Times New Roman" panose="02020603050405020304" pitchFamily="18" charset="0"/>
            </a:endParaRPr>
          </a:p>
          <a:p>
            <a:r>
              <a:rPr lang="en-US" sz="3200" dirty="0">
                <a:latin typeface="Bentham" panose="02000503000000000000" pitchFamily="2" charset="0"/>
                <a:cs typeface="Times New Roman" panose="02020603050405020304" pitchFamily="18" charset="0"/>
              </a:rPr>
              <a:t>Changes when force may be used</a:t>
            </a:r>
          </a:p>
          <a:p>
            <a:r>
              <a:rPr lang="en-US" sz="3200" dirty="0">
                <a:latin typeface="Bentham" panose="02000503000000000000" pitchFamily="2" charset="0"/>
                <a:cs typeface="Times New Roman" panose="02020603050405020304" pitchFamily="18" charset="0"/>
              </a:rPr>
              <a:t>Changes how force can be used</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5714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854018"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10000"/>
          </a:bodyPr>
          <a:lstStyle/>
          <a:p>
            <a:pPr marL="0" indent="0">
              <a:buNone/>
            </a:pPr>
            <a:r>
              <a:rPr lang="en-US" sz="3200" b="1" i="1" u="sng" dirty="0">
                <a:latin typeface="Bentham" panose="02000503000000000000" pitchFamily="2" charset="0"/>
                <a:cs typeface="Times New Roman" panose="02020603050405020304" pitchFamily="18" charset="0"/>
              </a:rPr>
              <a:t>When force can be used:</a:t>
            </a:r>
          </a:p>
          <a:p>
            <a:pPr marL="0" indent="0">
              <a:buNone/>
            </a:pPr>
            <a:endParaRPr lang="en-US" sz="32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When necessary, protect against criminal conduct where there is </a:t>
            </a:r>
            <a:r>
              <a:rPr lang="en-US" sz="2800" b="1" u="sng" dirty="0">
                <a:latin typeface="Bentham" panose="02000503000000000000" pitchFamily="2" charset="0"/>
                <a:cs typeface="Times New Roman" panose="02020603050405020304" pitchFamily="18" charset="0"/>
              </a:rPr>
              <a:t>probable cause</a:t>
            </a:r>
            <a:r>
              <a:rPr lang="en-US" sz="2800" dirty="0">
                <a:latin typeface="Bentham" panose="02000503000000000000" pitchFamily="2" charset="0"/>
                <a:cs typeface="Times New Roman" panose="02020603050405020304" pitchFamily="18" charset="0"/>
              </a:rPr>
              <a:t> to make or effect an arrest. Force can not be used to investigate potential criminal conduct.</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Prevent an escape as defined in RCW 9A.76.</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Protect against an imminent threat of bodily injury to the peace officer, another person, or the person against whom force is being used.</a:t>
            </a: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8798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785</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Aharoni</vt:lpstr>
      <vt:lpstr>Arial</vt:lpstr>
      <vt:lpstr>Baskerville Old Face</vt:lpstr>
      <vt:lpstr>Bentham</vt:lpstr>
      <vt:lpstr>Calibri</vt:lpstr>
      <vt:lpstr>Calibri Light</vt:lpstr>
      <vt:lpstr>Rockwell</vt:lpstr>
      <vt:lpstr>Segoe UI Emoji</vt:lpstr>
      <vt:lpstr>Times New Roman</vt:lpstr>
      <vt:lpstr>Office Theme</vt:lpstr>
      <vt:lpstr>-2021- Washington  Legislative Updates</vt:lpstr>
      <vt:lpstr>House Bill 1054 – Tactics [July 25th, 2021]</vt:lpstr>
      <vt:lpstr>Vehicle Pursuits (HB 1054) [July 25th, 2021]</vt:lpstr>
      <vt:lpstr>Vehicle Pursuits (HB 1054) [July 25th, 2021]</vt:lpstr>
      <vt:lpstr>Vehicle Pursuits (HB 1054) [July 25th, 2021]</vt:lpstr>
      <vt:lpstr>Vehicle Pursuits (HB 1054) [July 25th, 2021]</vt:lpstr>
      <vt:lpstr>House Bill 1310 – Use of Force [July 25th, 2021]</vt:lpstr>
      <vt:lpstr>House Bill 1310 – Use of Force [July 25th, 2021]</vt:lpstr>
      <vt:lpstr>House Bill 1310 – Use of Force [July 25th, 2021]</vt:lpstr>
      <vt:lpstr>House Bill 1310 – Use of Force [July 25th, 2021]</vt:lpstr>
      <vt:lpstr>Behavioral Health &amp; Welfare Checks</vt:lpstr>
      <vt:lpstr>Runaways &amp; Status Offenders</vt:lpstr>
      <vt:lpstr>Senate Bill 5476 – State v. Blake [immediately]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Washington  Legislative Updates</dc:title>
  <dc:creator>Matt Brown</dc:creator>
  <cp:lastModifiedBy>Matt Brown</cp:lastModifiedBy>
  <cp:revision>73</cp:revision>
  <dcterms:created xsi:type="dcterms:W3CDTF">2021-05-26T20:15:10Z</dcterms:created>
  <dcterms:modified xsi:type="dcterms:W3CDTF">2021-07-17T19:08:13Z</dcterms:modified>
</cp:coreProperties>
</file>