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8288000" cy="10287000"/>
  <p:notesSz cx="6858000" cy="9144000"/>
  <p:embeddedFontLst>
    <p:embeddedFont>
      <p:font typeface="Open Sans" charset="1" panose="020B0606030504020204"/>
      <p:regular r:id="rId48"/>
    </p:embeddedFont>
    <p:embeddedFont>
      <p:font typeface="Aileron Ultra-Bold" charset="1" panose="00000A00000000000000"/>
      <p:regular r:id="rId49"/>
    </p:embeddedFont>
    <p:embeddedFont>
      <p:font typeface="Canva Sans Bold" charset="1" panose="020B0803030501040103"/>
      <p:regular r:id="rId50"/>
    </p:embeddedFont>
    <p:embeddedFont>
      <p:font typeface="Aileron Bold Italics" charset="1" panose="00000800000000000000"/>
      <p:regular r:id="rId51"/>
    </p:embeddedFont>
    <p:embeddedFont>
      <p:font typeface="Aileron" charset="1" panose="00000500000000000000"/>
      <p:regular r:id="rId52"/>
    </p:embeddedFont>
    <p:embeddedFont>
      <p:font typeface="Aileron Bold" charset="1" panose="00000800000000000000"/>
      <p:regular r:id="rId53"/>
    </p:embeddedFont>
    <p:embeddedFont>
      <p:font typeface="Aileron Ultra-Bold Italics" charset="1" panose="00000A0000000000000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fonts/font54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93468" y="3991640"/>
            <a:ext cx="525725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3"/>
              </a:lnSpc>
            </a:pPr>
            <a:r>
              <a:rPr lang="en-US" sz="2528" spc="490">
                <a:solidFill>
                  <a:srgbClr val="425048"/>
                </a:solidFill>
                <a:latin typeface="Open Sans"/>
              </a:rPr>
              <a:t>PRESENTATION DU PROJET</a:t>
            </a:r>
          </a:p>
        </p:txBody>
      </p:sp>
      <p:grpSp>
        <p:nvGrpSpPr>
          <p:cNvPr name="Group 6" id="6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850618" y="8987121"/>
            <a:ext cx="4586763" cy="36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5"/>
              </a:lnSpc>
            </a:pPr>
            <a:r>
              <a:rPr lang="en-US" sz="2163">
                <a:solidFill>
                  <a:srgbClr val="255366"/>
                </a:solidFill>
                <a:latin typeface="Aileron Ultra-Bold"/>
              </a:rPr>
              <a:t>Encadreur: Dr. Fouzi Mekhaldi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81272" y="4886990"/>
            <a:ext cx="4725456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JEU DE DAME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402336" y="7188506"/>
            <a:ext cx="1038681" cy="1038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874550" y="9396918"/>
            <a:ext cx="8538900" cy="369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5"/>
              </a:lnSpc>
            </a:pPr>
            <a:r>
              <a:rPr lang="en-US" sz="2156">
                <a:solidFill>
                  <a:srgbClr val="255366"/>
                </a:solidFill>
                <a:latin typeface="Aileron Ultra-Bold"/>
              </a:rPr>
              <a:t>Jurys: Dr. Fouzi Mekhaldi &amp; Dr. Kamel Ahsene Djaballah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GETSQUARECOLOR: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978916" y="8875923"/>
            <a:ext cx="330169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9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977320" y="5598448"/>
            <a:ext cx="12032200" cy="1200935"/>
          </a:xfrm>
          <a:custGeom>
            <a:avLst/>
            <a:gdLst/>
            <a:ahLst/>
            <a:cxnLst/>
            <a:rect r="r" b="b" t="t" l="l"/>
            <a:pathLst>
              <a:path h="1200935" w="12032200">
                <a:moveTo>
                  <a:pt x="0" y="0"/>
                </a:moveTo>
                <a:lnTo>
                  <a:pt x="12032200" y="0"/>
                </a:lnTo>
                <a:lnTo>
                  <a:pt x="12032200" y="1200935"/>
                </a:lnTo>
                <a:lnTo>
                  <a:pt x="0" y="1200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552" r="0" b="-8552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3977320" y="4100538"/>
            <a:ext cx="12032200" cy="1267654"/>
          </a:xfrm>
          <a:custGeom>
            <a:avLst/>
            <a:gdLst/>
            <a:ahLst/>
            <a:cxnLst/>
            <a:rect r="r" b="b" t="t" l="l"/>
            <a:pathLst>
              <a:path h="1267654" w="12032200">
                <a:moveTo>
                  <a:pt x="0" y="0"/>
                </a:moveTo>
                <a:lnTo>
                  <a:pt x="12032200" y="0"/>
                </a:lnTo>
                <a:lnTo>
                  <a:pt x="12032200" y="1267654"/>
                </a:lnTo>
                <a:lnTo>
                  <a:pt x="0" y="1267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52" r="0" b="-8552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GETSQUARESTATE: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4596658" y="5244065"/>
            <a:ext cx="12039877" cy="1287158"/>
          </a:xfrm>
          <a:custGeom>
            <a:avLst/>
            <a:gdLst/>
            <a:ahLst/>
            <a:cxnLst/>
            <a:rect r="r" b="b" t="t" l="l"/>
            <a:pathLst>
              <a:path h="1287158" w="12039877">
                <a:moveTo>
                  <a:pt x="0" y="0"/>
                </a:moveTo>
                <a:lnTo>
                  <a:pt x="12039877" y="0"/>
                </a:lnTo>
                <a:lnTo>
                  <a:pt x="12039877" y="1287158"/>
                </a:lnTo>
                <a:lnTo>
                  <a:pt x="0" y="1287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3350305" y="4387485"/>
            <a:ext cx="3652366" cy="63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9"/>
              </a:lnSpc>
            </a:pPr>
            <a:r>
              <a:rPr lang="en-US" sz="3728">
                <a:solidFill>
                  <a:srgbClr val="255366"/>
                </a:solidFill>
                <a:latin typeface="Canva Sans Bold"/>
              </a:rPr>
              <a:t>AVANT: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8830964" y="8875923"/>
            <a:ext cx="626073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GETSQUARESTATE: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792162" y="5447856"/>
            <a:ext cx="258867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7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4689446" y="5179607"/>
            <a:ext cx="12039877" cy="1411842"/>
          </a:xfrm>
          <a:custGeom>
            <a:avLst/>
            <a:gdLst/>
            <a:ahLst/>
            <a:cxnLst/>
            <a:rect r="r" b="b" t="t" l="l"/>
            <a:pathLst>
              <a:path h="1411842" w="12039877">
                <a:moveTo>
                  <a:pt x="0" y="0"/>
                </a:moveTo>
                <a:lnTo>
                  <a:pt x="12039877" y="0"/>
                </a:lnTo>
                <a:lnTo>
                  <a:pt x="12039877" y="1411842"/>
                </a:lnTo>
                <a:lnTo>
                  <a:pt x="0" y="1411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3" id="33"/>
          <p:cNvSpPr txBox="true"/>
          <p:nvPr/>
        </p:nvSpPr>
        <p:spPr>
          <a:xfrm rot="0">
            <a:off x="3350305" y="4335885"/>
            <a:ext cx="3652366" cy="63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9"/>
              </a:lnSpc>
            </a:pPr>
            <a:r>
              <a:rPr lang="en-US" sz="3728">
                <a:solidFill>
                  <a:srgbClr val="255366"/>
                </a:solidFill>
                <a:latin typeface="Canva Sans Bold"/>
              </a:rPr>
              <a:t>APRES: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8874636" y="8875923"/>
            <a:ext cx="538728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INITIALISERDAMIER: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59577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8866912" y="8875923"/>
            <a:ext cx="554176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INITIALISERDAMIER: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59577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Freeform 46" id="46"/>
          <p:cNvSpPr/>
          <p:nvPr/>
        </p:nvSpPr>
        <p:spPr>
          <a:xfrm flipH="false" flipV="true" rot="2034644">
            <a:off x="1112845" y="4735230"/>
            <a:ext cx="1587286" cy="567455"/>
          </a:xfrm>
          <a:custGeom>
            <a:avLst/>
            <a:gdLst/>
            <a:ahLst/>
            <a:cxnLst/>
            <a:rect r="r" b="b" t="t" l="l"/>
            <a:pathLst>
              <a:path h="567455" w="1587286">
                <a:moveTo>
                  <a:pt x="0" y="567454"/>
                </a:moveTo>
                <a:lnTo>
                  <a:pt x="1587285" y="567454"/>
                </a:lnTo>
                <a:lnTo>
                  <a:pt x="1587285" y="0"/>
                </a:lnTo>
                <a:lnTo>
                  <a:pt x="0" y="0"/>
                </a:lnTo>
                <a:lnTo>
                  <a:pt x="0" y="5674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36725" y="3411441"/>
            <a:ext cx="32903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pion noire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2034644">
            <a:off x="3544810" y="3841924"/>
            <a:ext cx="1348777" cy="482188"/>
          </a:xfrm>
          <a:custGeom>
            <a:avLst/>
            <a:gdLst/>
            <a:ahLst/>
            <a:cxnLst/>
            <a:rect r="r" b="b" t="t" l="l"/>
            <a:pathLst>
              <a:path h="482188" w="1348777">
                <a:moveTo>
                  <a:pt x="0" y="0"/>
                </a:moveTo>
                <a:lnTo>
                  <a:pt x="1348777" y="0"/>
                </a:lnTo>
                <a:lnTo>
                  <a:pt x="1348777" y="482188"/>
                </a:lnTo>
                <a:lnTo>
                  <a:pt x="0" y="482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8858296" y="8875923"/>
            <a:ext cx="571408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INITIALISERDAMIER: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59577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Freeform 46" id="46"/>
          <p:cNvSpPr/>
          <p:nvPr/>
        </p:nvSpPr>
        <p:spPr>
          <a:xfrm flipH="false" flipV="true" rot="2034644">
            <a:off x="1112845" y="4735230"/>
            <a:ext cx="1587286" cy="567455"/>
          </a:xfrm>
          <a:custGeom>
            <a:avLst/>
            <a:gdLst/>
            <a:ahLst/>
            <a:cxnLst/>
            <a:rect r="r" b="b" t="t" l="l"/>
            <a:pathLst>
              <a:path h="567455" w="1587286">
                <a:moveTo>
                  <a:pt x="0" y="567454"/>
                </a:moveTo>
                <a:lnTo>
                  <a:pt x="1587285" y="567454"/>
                </a:lnTo>
                <a:lnTo>
                  <a:pt x="1587285" y="0"/>
                </a:lnTo>
                <a:lnTo>
                  <a:pt x="0" y="0"/>
                </a:lnTo>
                <a:lnTo>
                  <a:pt x="0" y="5674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36725" y="3411441"/>
            <a:ext cx="32903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pion noire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2034644">
            <a:off x="3544810" y="3841924"/>
            <a:ext cx="1348777" cy="482188"/>
          </a:xfrm>
          <a:custGeom>
            <a:avLst/>
            <a:gdLst/>
            <a:ahLst/>
            <a:cxnLst/>
            <a:rect r="r" b="b" t="t" l="l"/>
            <a:pathLst>
              <a:path h="482188" w="1348777">
                <a:moveTo>
                  <a:pt x="0" y="0"/>
                </a:moveTo>
                <a:lnTo>
                  <a:pt x="1348777" y="0"/>
                </a:lnTo>
                <a:lnTo>
                  <a:pt x="1348777" y="482188"/>
                </a:lnTo>
                <a:lnTo>
                  <a:pt x="0" y="482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3177025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219199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8850275" y="8875923"/>
            <a:ext cx="587451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INITIALISERDAMIER: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59577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177025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219199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Freeform 48" id="48"/>
          <p:cNvSpPr/>
          <p:nvPr/>
        </p:nvSpPr>
        <p:spPr>
          <a:xfrm flipH="false" flipV="true" rot="2034644">
            <a:off x="6598190" y="4587999"/>
            <a:ext cx="1418009" cy="506938"/>
          </a:xfrm>
          <a:custGeom>
            <a:avLst/>
            <a:gdLst/>
            <a:ahLst/>
            <a:cxnLst/>
            <a:rect r="r" b="b" t="t" l="l"/>
            <a:pathLst>
              <a:path h="506938" w="1418009">
                <a:moveTo>
                  <a:pt x="0" y="506938"/>
                </a:moveTo>
                <a:lnTo>
                  <a:pt x="1418009" y="506938"/>
                </a:lnTo>
                <a:lnTo>
                  <a:pt x="1418009" y="0"/>
                </a:lnTo>
                <a:lnTo>
                  <a:pt x="0" y="0"/>
                </a:lnTo>
                <a:lnTo>
                  <a:pt x="0" y="5069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5767034" y="3395228"/>
            <a:ext cx="2679045" cy="80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3"/>
              </a:lnSpc>
            </a:pPr>
            <a:r>
              <a:rPr lang="en-US" sz="4645">
                <a:solidFill>
                  <a:srgbClr val="255366"/>
                </a:solidFill>
                <a:latin typeface="Canva Sans Bold"/>
              </a:rPr>
              <a:t>case vide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2034644">
            <a:off x="8770797" y="3789961"/>
            <a:ext cx="1204936" cy="430765"/>
          </a:xfrm>
          <a:custGeom>
            <a:avLst/>
            <a:gdLst/>
            <a:ahLst/>
            <a:cxnLst/>
            <a:rect r="r" b="b" t="t" l="l"/>
            <a:pathLst>
              <a:path h="430765" w="1204936">
                <a:moveTo>
                  <a:pt x="0" y="0"/>
                </a:moveTo>
                <a:lnTo>
                  <a:pt x="1204936" y="0"/>
                </a:lnTo>
                <a:lnTo>
                  <a:pt x="1204936" y="430764"/>
                </a:lnTo>
                <a:lnTo>
                  <a:pt x="0" y="430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8855523" y="8875923"/>
            <a:ext cx="576953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INITIALISERDAMIER: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59577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177025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219199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Freeform 48" id="48"/>
          <p:cNvSpPr/>
          <p:nvPr/>
        </p:nvSpPr>
        <p:spPr>
          <a:xfrm flipH="false" flipV="true" rot="2034644">
            <a:off x="6598190" y="4587999"/>
            <a:ext cx="1418009" cy="506938"/>
          </a:xfrm>
          <a:custGeom>
            <a:avLst/>
            <a:gdLst/>
            <a:ahLst/>
            <a:cxnLst/>
            <a:rect r="r" b="b" t="t" l="l"/>
            <a:pathLst>
              <a:path h="506938" w="1418009">
                <a:moveTo>
                  <a:pt x="0" y="506938"/>
                </a:moveTo>
                <a:lnTo>
                  <a:pt x="1418009" y="506938"/>
                </a:lnTo>
                <a:lnTo>
                  <a:pt x="1418009" y="0"/>
                </a:lnTo>
                <a:lnTo>
                  <a:pt x="0" y="0"/>
                </a:lnTo>
                <a:lnTo>
                  <a:pt x="0" y="5069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5767034" y="3395228"/>
            <a:ext cx="2679045" cy="80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3"/>
              </a:lnSpc>
            </a:pPr>
            <a:r>
              <a:rPr lang="en-US" sz="4645">
                <a:solidFill>
                  <a:srgbClr val="255366"/>
                </a:solidFill>
                <a:latin typeface="Canva Sans Bold"/>
              </a:rPr>
              <a:t>case vide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2034644">
            <a:off x="8770797" y="3789961"/>
            <a:ext cx="1204936" cy="430765"/>
          </a:xfrm>
          <a:custGeom>
            <a:avLst/>
            <a:gdLst/>
            <a:ahLst/>
            <a:cxnLst/>
            <a:rect r="r" b="b" t="t" l="l"/>
            <a:pathLst>
              <a:path h="430765" w="1204936">
                <a:moveTo>
                  <a:pt x="0" y="0"/>
                </a:moveTo>
                <a:lnTo>
                  <a:pt x="1204936" y="0"/>
                </a:lnTo>
                <a:lnTo>
                  <a:pt x="1204936" y="430764"/>
                </a:lnTo>
                <a:lnTo>
                  <a:pt x="0" y="430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8631627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685303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8843541" y="8875923"/>
            <a:ext cx="600919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INITIALISERDAMIER: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59577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Freeform 46" id="46"/>
          <p:cNvSpPr/>
          <p:nvPr/>
        </p:nvSpPr>
        <p:spPr>
          <a:xfrm flipH="false" flipV="true" rot="2034644">
            <a:off x="12365329" y="4564019"/>
            <a:ext cx="1366080" cy="488373"/>
          </a:xfrm>
          <a:custGeom>
            <a:avLst/>
            <a:gdLst/>
            <a:ahLst/>
            <a:cxnLst/>
            <a:rect r="r" b="b" t="t" l="l"/>
            <a:pathLst>
              <a:path h="488373" w="1366080">
                <a:moveTo>
                  <a:pt x="0" y="488373"/>
                </a:moveTo>
                <a:lnTo>
                  <a:pt x="1366079" y="488373"/>
                </a:lnTo>
                <a:lnTo>
                  <a:pt x="1366079" y="0"/>
                </a:lnTo>
                <a:lnTo>
                  <a:pt x="0" y="0"/>
                </a:lnTo>
                <a:lnTo>
                  <a:pt x="0" y="48837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1407571" y="3420966"/>
            <a:ext cx="3061733" cy="767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5"/>
              </a:lnSpc>
            </a:pPr>
            <a:r>
              <a:rPr lang="en-US" sz="4475">
                <a:solidFill>
                  <a:srgbClr val="255366"/>
                </a:solidFill>
                <a:latin typeface="Canva Sans Bold"/>
              </a:rPr>
              <a:t>pion blanc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2034644">
            <a:off x="14458372" y="3795206"/>
            <a:ext cx="1160810" cy="414990"/>
          </a:xfrm>
          <a:custGeom>
            <a:avLst/>
            <a:gdLst/>
            <a:ahLst/>
            <a:cxnLst/>
            <a:rect r="r" b="b" t="t" l="l"/>
            <a:pathLst>
              <a:path h="414990" w="1160810">
                <a:moveTo>
                  <a:pt x="0" y="0"/>
                </a:moveTo>
                <a:lnTo>
                  <a:pt x="1160810" y="0"/>
                </a:lnTo>
                <a:lnTo>
                  <a:pt x="1160810" y="414989"/>
                </a:lnTo>
                <a:lnTo>
                  <a:pt x="0" y="414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8631627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685303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177025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219199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8879885" y="8875923"/>
            <a:ext cx="528230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INITIALISERDAMIER: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59577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Freeform 46" id="46"/>
          <p:cNvSpPr/>
          <p:nvPr/>
        </p:nvSpPr>
        <p:spPr>
          <a:xfrm flipH="false" flipV="true" rot="2034644">
            <a:off x="12365329" y="4564019"/>
            <a:ext cx="1366080" cy="488373"/>
          </a:xfrm>
          <a:custGeom>
            <a:avLst/>
            <a:gdLst/>
            <a:ahLst/>
            <a:cxnLst/>
            <a:rect r="r" b="b" t="t" l="l"/>
            <a:pathLst>
              <a:path h="488373" w="1366080">
                <a:moveTo>
                  <a:pt x="0" y="488373"/>
                </a:moveTo>
                <a:lnTo>
                  <a:pt x="1366079" y="488373"/>
                </a:lnTo>
                <a:lnTo>
                  <a:pt x="1366079" y="0"/>
                </a:lnTo>
                <a:lnTo>
                  <a:pt x="0" y="0"/>
                </a:lnTo>
                <a:lnTo>
                  <a:pt x="0" y="48837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1407571" y="3420966"/>
            <a:ext cx="3061733" cy="767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5"/>
              </a:lnSpc>
            </a:pPr>
            <a:r>
              <a:rPr lang="en-US" sz="4475">
                <a:solidFill>
                  <a:srgbClr val="255366"/>
                </a:solidFill>
                <a:latin typeface="Canva Sans Bold"/>
              </a:rPr>
              <a:t>pion blanc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2034644">
            <a:off x="14458372" y="3795206"/>
            <a:ext cx="1160810" cy="414990"/>
          </a:xfrm>
          <a:custGeom>
            <a:avLst/>
            <a:gdLst/>
            <a:ahLst/>
            <a:cxnLst/>
            <a:rect r="r" b="b" t="t" l="l"/>
            <a:pathLst>
              <a:path h="414990" w="1160810">
                <a:moveTo>
                  <a:pt x="0" y="0"/>
                </a:moveTo>
                <a:lnTo>
                  <a:pt x="1160810" y="0"/>
                </a:lnTo>
                <a:lnTo>
                  <a:pt x="1160810" y="414989"/>
                </a:lnTo>
                <a:lnTo>
                  <a:pt x="0" y="414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8631627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685303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177025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219199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244839" y="4652327"/>
            <a:ext cx="368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5286974" y="4652327"/>
            <a:ext cx="368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8852750" y="8875923"/>
            <a:ext cx="582499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009318" y="8875923"/>
            <a:ext cx="269364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44380" y="823945"/>
            <a:ext cx="8555790" cy="663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21"/>
              </a:lnSpc>
              <a:spcBef>
                <a:spcPct val="0"/>
              </a:spcBef>
            </a:pPr>
            <a:r>
              <a:rPr lang="en-US" sz="4786">
                <a:solidFill>
                  <a:srgbClr val="255366"/>
                </a:solidFill>
                <a:latin typeface="Aileron Ultra-Bold"/>
              </a:rPr>
              <a:t>MEMBRE DE GROUPE: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39198" y="2071747"/>
            <a:ext cx="11091931" cy="36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1"/>
              </a:lnSpc>
              <a:spcBef>
                <a:spcPct val="0"/>
              </a:spcBef>
            </a:pPr>
            <a:r>
              <a:rPr lang="en-US" sz="2692">
                <a:solidFill>
                  <a:srgbClr val="255366"/>
                </a:solidFill>
                <a:latin typeface="Aileron Ultra-Bold"/>
              </a:rPr>
              <a:t>HACHEMI MOHAMED YACINE:           222231369919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39198" y="3386801"/>
            <a:ext cx="11028503" cy="36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1"/>
              </a:lnSpc>
              <a:spcBef>
                <a:spcPct val="0"/>
              </a:spcBef>
            </a:pPr>
            <a:r>
              <a:rPr lang="en-US" sz="2692">
                <a:solidFill>
                  <a:srgbClr val="255366"/>
                </a:solidFill>
                <a:latin typeface="Aileron Ultra-Bold"/>
              </a:rPr>
              <a:t>HOCINE MED ABDEL MONCEF:         222231502109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239198" y="6569323"/>
            <a:ext cx="11109747" cy="36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1"/>
              </a:lnSpc>
              <a:spcBef>
                <a:spcPct val="0"/>
              </a:spcBef>
            </a:pPr>
            <a:r>
              <a:rPr lang="en-US" sz="2692">
                <a:solidFill>
                  <a:srgbClr val="255366"/>
                </a:solidFill>
                <a:latin typeface="Aileron Ultra-Bold"/>
              </a:rPr>
              <a:t>CHETOUH AMIRA NARIMENE</a:t>
            </a:r>
            <a:r>
              <a:rPr lang="en-US" sz="2692" strike="noStrike" u="none">
                <a:solidFill>
                  <a:srgbClr val="255366"/>
                </a:solidFill>
                <a:latin typeface="Aileron Ultra-Bold"/>
              </a:rPr>
              <a:t>:             222231484907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239198" y="4992885"/>
            <a:ext cx="11052734" cy="36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1"/>
              </a:lnSpc>
              <a:spcBef>
                <a:spcPct val="0"/>
              </a:spcBef>
            </a:pPr>
            <a:r>
              <a:rPr lang="en-US" sz="2692">
                <a:solidFill>
                  <a:srgbClr val="255366"/>
                </a:solidFill>
                <a:latin typeface="Aileron Ultra-Bold"/>
              </a:rPr>
              <a:t>ALOUACHE MANEL</a:t>
            </a:r>
            <a:r>
              <a:rPr lang="en-US" sz="2692" strike="noStrike" u="none">
                <a:solidFill>
                  <a:srgbClr val="255366"/>
                </a:solidFill>
                <a:latin typeface="Aileron Ultra-Bold"/>
              </a:rPr>
              <a:t>:                                     222231362904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239198" y="7884377"/>
            <a:ext cx="8347147" cy="36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1"/>
              </a:lnSpc>
              <a:spcBef>
                <a:spcPct val="0"/>
              </a:spcBef>
            </a:pPr>
            <a:r>
              <a:rPr lang="en-US" sz="2692" strike="noStrike" u="none">
                <a:solidFill>
                  <a:srgbClr val="255366"/>
                </a:solidFill>
                <a:latin typeface="Aileron Ultra-Bold"/>
              </a:rPr>
              <a:t>AMIROUCHE BADREDDINE:                   222231520117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INITIALISERDAMIER: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59577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631627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685303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177025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219199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244839" y="4652327"/>
            <a:ext cx="368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5286974" y="4652327"/>
            <a:ext cx="368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8844234" y="8875923"/>
            <a:ext cx="599532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4817520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AFFICHAGE: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4315248" y="4040091"/>
            <a:ext cx="10126390" cy="4459041"/>
          </a:xfrm>
          <a:custGeom>
            <a:avLst/>
            <a:gdLst/>
            <a:ahLst/>
            <a:cxnLst/>
            <a:rect r="r" b="b" t="t" l="l"/>
            <a:pathLst>
              <a:path h="4459041" w="10126390">
                <a:moveTo>
                  <a:pt x="0" y="0"/>
                </a:moveTo>
                <a:lnTo>
                  <a:pt x="10126389" y="0"/>
                </a:lnTo>
                <a:lnTo>
                  <a:pt x="10126389" y="4459041"/>
                </a:lnTo>
                <a:lnTo>
                  <a:pt x="0" y="445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8823140" y="8875923"/>
            <a:ext cx="641720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5418515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VERIFCATION: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66912" y="8875923"/>
            <a:ext cx="554176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21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274136" y="4231511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6" id="36"/>
          <p:cNvSpPr txBox="true"/>
          <p:nvPr/>
        </p:nvSpPr>
        <p:spPr>
          <a:xfrm rot="0">
            <a:off x="4606220" y="4316397"/>
            <a:ext cx="472569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859088" y="8875923"/>
            <a:ext cx="569823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57869" y="2665720"/>
            <a:ext cx="4885567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MUSTCAPTURE: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631627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685303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219199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244839" y="4652327"/>
            <a:ext cx="368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286974" y="4652327"/>
            <a:ext cx="368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3164145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Freeform 55" id="55"/>
          <p:cNvSpPr/>
          <p:nvPr/>
        </p:nvSpPr>
        <p:spPr>
          <a:xfrm flipH="false" flipV="false" rot="0">
            <a:off x="1385005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850572" y="8875923"/>
            <a:ext cx="586857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57869" y="2665720"/>
            <a:ext cx="4885567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MUSTCAPTURE: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2789586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864558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324582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9399553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3859577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2" y="0"/>
                </a:lnTo>
                <a:lnTo>
                  <a:pt x="1074972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4934549" y="4606014"/>
            <a:ext cx="1074971" cy="1074971"/>
          </a:xfrm>
          <a:custGeom>
            <a:avLst/>
            <a:gdLst/>
            <a:ahLst/>
            <a:cxnLst/>
            <a:rect r="r" b="b" t="t" l="l"/>
            <a:pathLst>
              <a:path h="1074971" w="1074971">
                <a:moveTo>
                  <a:pt x="0" y="0"/>
                </a:moveTo>
                <a:lnTo>
                  <a:pt x="1074971" y="0"/>
                </a:lnTo>
                <a:lnTo>
                  <a:pt x="1074971" y="1074972"/>
                </a:lnTo>
                <a:lnTo>
                  <a:pt x="0" y="107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5083485" y="4821037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096632" y="5790278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228050" y="5790278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507667" y="5790278"/>
            <a:ext cx="765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25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567160" y="5790278"/>
            <a:ext cx="7962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26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021218" y="5790278"/>
            <a:ext cx="815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48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085257" y="5790278"/>
            <a:ext cx="8371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49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210010" y="7022479"/>
            <a:ext cx="23790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BOARD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617400" y="4793891"/>
            <a:ext cx="3097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.................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631627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685303" y="4652327"/>
            <a:ext cx="4608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219199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244839" y="4652327"/>
            <a:ext cx="368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5286974" y="4652327"/>
            <a:ext cx="368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2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164145" y="4652327"/>
            <a:ext cx="347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55366"/>
                </a:solidFill>
                <a:latin typeface="Canva Sans Bold"/>
              </a:rPr>
              <a:t>1</a:t>
            </a:r>
          </a:p>
        </p:txBody>
      </p:sp>
      <p:sp>
        <p:nvSpPr>
          <p:cNvPr name="Freeform 56" id="56"/>
          <p:cNvSpPr/>
          <p:nvPr/>
        </p:nvSpPr>
        <p:spPr>
          <a:xfrm flipH="false" flipV="true" rot="2034644">
            <a:off x="12365329" y="4564019"/>
            <a:ext cx="1366080" cy="488373"/>
          </a:xfrm>
          <a:custGeom>
            <a:avLst/>
            <a:gdLst/>
            <a:ahLst/>
            <a:cxnLst/>
            <a:rect r="r" b="b" t="t" l="l"/>
            <a:pathLst>
              <a:path h="488373" w="1366080">
                <a:moveTo>
                  <a:pt x="0" y="488373"/>
                </a:moveTo>
                <a:lnTo>
                  <a:pt x="1366079" y="488373"/>
                </a:lnTo>
                <a:lnTo>
                  <a:pt x="1366079" y="0"/>
                </a:lnTo>
                <a:lnTo>
                  <a:pt x="0" y="0"/>
                </a:lnTo>
                <a:lnTo>
                  <a:pt x="0" y="48837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8774556" y="2662102"/>
            <a:ext cx="6880429" cy="1562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5"/>
              </a:lnSpc>
            </a:pPr>
            <a:r>
              <a:rPr lang="en-US" sz="4475">
                <a:solidFill>
                  <a:srgbClr val="255366"/>
                </a:solidFill>
                <a:latin typeface="Canva Sans Bold"/>
              </a:rPr>
              <a:t>getrow et getcolumn pour ce pion blanc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842550" y="8875923"/>
            <a:ext cx="602900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57869" y="2665720"/>
            <a:ext cx="4885567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51603" y="3909723"/>
            <a:ext cx="12556202" cy="55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VERIFIER LES CONDITIONS POUR LES PION BLANC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145903" y="5191125"/>
            <a:ext cx="5996193" cy="55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(I - 2) &gt; 0 &amp;&amp; (J - 2) &gt; 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54866" y="6267746"/>
            <a:ext cx="16663116" cy="268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I &gt; 1 &amp;&amp; J &gt; 1 </a:t>
            </a:r>
          </a:p>
          <a:p>
            <a:pPr algn="ctr">
              <a:lnSpc>
                <a:spcPts val="4212"/>
              </a:lnSpc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&amp;&amp; (BOARD[GETSQUARENUMBER(I - 1, J - 1) - 1] == OPPONENTPIECE</a:t>
            </a:r>
          </a:p>
          <a:p>
            <a:pPr algn="ctr">
              <a:lnSpc>
                <a:spcPts val="4212"/>
              </a:lnSpc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 || BOARD[GETSQUARENUMBER(I - 1, J - 1) - 1] == OPPONENTQUEEN) </a:t>
            </a:r>
          </a:p>
          <a:p>
            <a:pPr algn="ctr">
              <a:lnSpc>
                <a:spcPts val="4212"/>
              </a:lnSpc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&amp;&amp; BOARD[GETSQUARENUMBER(I - 2, J - 2) - 1] == EMPTY</a:t>
            </a:r>
          </a:p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847799" y="8875923"/>
            <a:ext cx="592402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57869" y="2665720"/>
            <a:ext cx="4885567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51603" y="4913646"/>
            <a:ext cx="12556202" cy="161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ET POUR LES AUTRES (PION NOIRE , DAME NOIRE , DAME BLANCHE) DAUTRE CONDITION SONT APPLIQUER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5418515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VERIFCATION: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35816" y="8875923"/>
            <a:ext cx="616368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26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274136" y="4231511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6" id="36"/>
          <p:cNvSpPr txBox="true"/>
          <p:nvPr/>
        </p:nvSpPr>
        <p:spPr>
          <a:xfrm rot="0">
            <a:off x="4606220" y="4316397"/>
            <a:ext cx="472569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3503203" y="4360930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3244380" y="5497529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9" id="39"/>
          <p:cNvSpPr txBox="true"/>
          <p:nvPr/>
        </p:nvSpPr>
        <p:spPr>
          <a:xfrm rot="0">
            <a:off x="4615745" y="5554679"/>
            <a:ext cx="967133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MUSTCAPTUREAFTERCAPTURE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872160" y="8875923"/>
            <a:ext cx="543679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50571" y="2665720"/>
            <a:ext cx="10043663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MUSTCAPTUREAFTERCAPTURE: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51603" y="3909723"/>
            <a:ext cx="12556202" cy="108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LES MEME CONDITION COMME MUSTCAPTURE  SAUF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151603" y="5689224"/>
            <a:ext cx="12556202" cy="161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EN VERIFIER CES CONDITIONS POUR LA CASE (LES ENTRES DE LA FONCTION I &amp;&amp; J CAD X &amp;&amp; Y DE PION OU DAMME APRES DEPLACEMENT)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5418515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VERIFCATION: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45026" y="8875923"/>
            <a:ext cx="597948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28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274136" y="4231511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6" id="36"/>
          <p:cNvSpPr txBox="true"/>
          <p:nvPr/>
        </p:nvSpPr>
        <p:spPr>
          <a:xfrm rot="0">
            <a:off x="4606220" y="4316397"/>
            <a:ext cx="472569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3503203" y="4360930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3244380" y="5497529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9" id="39"/>
          <p:cNvSpPr txBox="true"/>
          <p:nvPr/>
        </p:nvSpPr>
        <p:spPr>
          <a:xfrm rot="0">
            <a:off x="4615745" y="5554679"/>
            <a:ext cx="967133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MUSTCAPTUREAFTERCAPTURE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3474394" y="5622605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3274136" y="6584526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2" id="42"/>
          <p:cNvSpPr txBox="true"/>
          <p:nvPr/>
        </p:nvSpPr>
        <p:spPr>
          <a:xfrm rot="0">
            <a:off x="4615745" y="6603576"/>
            <a:ext cx="4412781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VERIFQUEENS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3474394" y="6728652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54866" y="1104900"/>
            <a:ext cx="2614811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 strike="noStrike" u="none">
                <a:solidFill>
                  <a:srgbClr val="255366"/>
                </a:solidFill>
                <a:latin typeface="Aileron Ultra-Bold"/>
              </a:rPr>
              <a:t>PLAN: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2789586" y="2608570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7"/>
                </a:lnTo>
                <a:lnTo>
                  <a:pt x="0" y="77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1" id="31"/>
          <p:cNvSpPr txBox="true"/>
          <p:nvPr/>
        </p:nvSpPr>
        <p:spPr>
          <a:xfrm rot="0">
            <a:off x="4022108" y="2548778"/>
            <a:ext cx="6869212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 strike="noStrike" u="none">
                <a:solidFill>
                  <a:srgbClr val="255366"/>
                </a:solidFill>
                <a:latin typeface="Aileron Ultra-Bold"/>
              </a:rPr>
              <a:t>INTRODUCTION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9001495" y="8875923"/>
            <a:ext cx="285011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836509" y="8875923"/>
            <a:ext cx="614981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29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04357" y="2665720"/>
            <a:ext cx="4845734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VERIFQUEENS: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51603" y="3909723"/>
            <a:ext cx="12556202" cy="108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Bold"/>
              </a:rPr>
              <a:t>ELLE PREND COMME ENTRE (I , J , X , Y ET UN TABLEAU)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998524" y="5447046"/>
            <a:ext cx="12556202" cy="108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Bold"/>
              </a:rPr>
              <a:t>LES VALEURS ENGISTRER DANS LE TABLEAU SONT LES CASE QUE LA DAME PEUVENT DEPLACER POUR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151603" y="6749682"/>
            <a:ext cx="12556202" cy="161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SI LES CASES ENTREE SONT JUSTE LA FONCTION RETOURNE QUE LES COORDONES SONT JUSTE SINON NON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5418515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VERIFCATION: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14624" y="8875923"/>
            <a:ext cx="658753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30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274136" y="4231511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6" id="36"/>
          <p:cNvSpPr txBox="true"/>
          <p:nvPr/>
        </p:nvSpPr>
        <p:spPr>
          <a:xfrm rot="0">
            <a:off x="4606220" y="4316397"/>
            <a:ext cx="472569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3503203" y="4360930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3244380" y="5497529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9" id="39"/>
          <p:cNvSpPr txBox="true"/>
          <p:nvPr/>
        </p:nvSpPr>
        <p:spPr>
          <a:xfrm rot="0">
            <a:off x="4615745" y="5554679"/>
            <a:ext cx="967133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MUSTCAPTUREAFTERCAPTURE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3474394" y="5622605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3274136" y="7551752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7"/>
                </a:lnTo>
                <a:lnTo>
                  <a:pt x="0" y="77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2" id="42"/>
          <p:cNvSpPr txBox="true"/>
          <p:nvPr/>
        </p:nvSpPr>
        <p:spPr>
          <a:xfrm rot="0">
            <a:off x="4615745" y="7570802"/>
            <a:ext cx="182392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VERIF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3274136" y="6526229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4" id="44"/>
          <p:cNvSpPr txBox="true"/>
          <p:nvPr/>
        </p:nvSpPr>
        <p:spPr>
          <a:xfrm rot="0">
            <a:off x="4615745" y="6611116"/>
            <a:ext cx="4412781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VERIFQUEENS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3504150" y="6651305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0" y="0"/>
                </a:lnTo>
                <a:lnTo>
                  <a:pt x="489780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858296" y="8875923"/>
            <a:ext cx="571408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04357" y="2665720"/>
            <a:ext cx="2342020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VERIF: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51603" y="3909723"/>
            <a:ext cx="12556202" cy="108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ELLE FAIT APPELLE A LA FONTION MUSTCAPTUREAFTER CAPTURE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151603" y="5244285"/>
            <a:ext cx="12556202" cy="108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VERIFIER S’IL YA UN COUP INDIRECT A AFFECTER APRES UN DEPLACEMENT INDIRECT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278968" y="6476100"/>
            <a:ext cx="12556202" cy="55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SI NON IL FAIT APPELLE A MUSTCAPTURE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151603" y="7174514"/>
            <a:ext cx="12556202" cy="161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SINON IL FAIT APPELLE A VERIFQUEENS POUR VERIFIER LES COORDONEES DE DEPLACEMANT SI JUSTE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850572" y="8875923"/>
            <a:ext cx="586857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04357" y="2665720"/>
            <a:ext cx="2342020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VERIF: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51603" y="3909723"/>
            <a:ext cx="12556202" cy="161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Bold"/>
              </a:rPr>
              <a:t>SI IL NA PAS DE DEPLACEMENT INDIRECT APRES UN DEPLACEMENT INDIRECT ON FAIT APPELLE A LA FONCTION MUSCAPTURE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151603" y="5571760"/>
            <a:ext cx="12556202" cy="108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VERIFIER S’IL YA UN COUP INDIRECT A FAIRE ET COMPARE LES COORDONEES ENTREE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98524" y="7112248"/>
            <a:ext cx="12556202" cy="161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SI SONT JUTE ON PASSE A LA VERIFICATION DE DEPLACEMENT SINON ON RETOURNE UN MESSAGE DERREUR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5418515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VERIFCATION: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41956" y="8875923"/>
            <a:ext cx="604088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33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274136" y="4231511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6" id="36"/>
          <p:cNvSpPr txBox="true"/>
          <p:nvPr/>
        </p:nvSpPr>
        <p:spPr>
          <a:xfrm rot="0">
            <a:off x="4606220" y="4316397"/>
            <a:ext cx="472569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3503203" y="4360930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3244380" y="5497529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9" id="39"/>
          <p:cNvSpPr txBox="true"/>
          <p:nvPr/>
        </p:nvSpPr>
        <p:spPr>
          <a:xfrm rot="0">
            <a:off x="4615745" y="5554679"/>
            <a:ext cx="967133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MUSTCAPTUREAFTERCAPTURE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3474394" y="5622605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3274136" y="7551752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7"/>
                </a:lnTo>
                <a:lnTo>
                  <a:pt x="0" y="77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2" id="42"/>
          <p:cNvSpPr txBox="true"/>
          <p:nvPr/>
        </p:nvSpPr>
        <p:spPr>
          <a:xfrm rot="0">
            <a:off x="4615745" y="7570802"/>
            <a:ext cx="1823929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VERIF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3274136" y="6526229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4" id="44"/>
          <p:cNvSpPr txBox="true"/>
          <p:nvPr/>
        </p:nvSpPr>
        <p:spPr>
          <a:xfrm rot="0">
            <a:off x="4615745" y="6611116"/>
            <a:ext cx="4412781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VERIFQUEENS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3504150" y="6651305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0" y="0"/>
                </a:lnTo>
                <a:lnTo>
                  <a:pt x="489780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6" id="46"/>
          <p:cNvSpPr/>
          <p:nvPr/>
        </p:nvSpPr>
        <p:spPr>
          <a:xfrm flipH="false" flipV="false" rot="0">
            <a:off x="3530597" y="7683227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53775" y="2384957"/>
            <a:ext cx="4313608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DEPLACER: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33935" y="8875923"/>
            <a:ext cx="620131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22722" y="3273553"/>
            <a:ext cx="2975716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UN PION: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789586" y="4930963"/>
            <a:ext cx="2626872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 strike="noStrike" u="none">
                <a:solidFill>
                  <a:srgbClr val="255366"/>
                </a:solidFill>
                <a:latin typeface="Aileron Ultra-Bold"/>
              </a:rPr>
              <a:t>AVANT: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6956577" y="3590533"/>
            <a:ext cx="5000918" cy="4788249"/>
          </a:xfrm>
          <a:custGeom>
            <a:avLst/>
            <a:gdLst/>
            <a:ahLst/>
            <a:cxnLst/>
            <a:rect r="r" b="b" t="t" l="l"/>
            <a:pathLst>
              <a:path h="4788249" w="5000918">
                <a:moveTo>
                  <a:pt x="0" y="0"/>
                </a:moveTo>
                <a:lnTo>
                  <a:pt x="5000918" y="0"/>
                </a:lnTo>
                <a:lnTo>
                  <a:pt x="5000918" y="4788249"/>
                </a:lnTo>
                <a:lnTo>
                  <a:pt x="0" y="4788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563" t="-59248" r="0" b="-961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53775" y="2384957"/>
            <a:ext cx="4313608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DEPLACER: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39183" y="8875923"/>
            <a:ext cx="609634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22722" y="3273553"/>
            <a:ext cx="2975716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UN PION: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789586" y="4930963"/>
            <a:ext cx="2626872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APRES</a:t>
            </a:r>
            <a:r>
              <a:rPr lang="en-US" sz="4937" strike="noStrike" u="none">
                <a:solidFill>
                  <a:srgbClr val="255366"/>
                </a:solidFill>
                <a:latin typeface="Aileron Ultra-Bold"/>
              </a:rPr>
              <a:t>: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7249994" y="3590533"/>
            <a:ext cx="4414085" cy="4542665"/>
          </a:xfrm>
          <a:custGeom>
            <a:avLst/>
            <a:gdLst/>
            <a:ahLst/>
            <a:cxnLst/>
            <a:rect r="r" b="b" t="t" l="l"/>
            <a:pathLst>
              <a:path h="4542665" w="4414085">
                <a:moveTo>
                  <a:pt x="0" y="0"/>
                </a:moveTo>
                <a:lnTo>
                  <a:pt x="4414085" y="0"/>
                </a:lnTo>
                <a:lnTo>
                  <a:pt x="4414085" y="4542665"/>
                </a:lnTo>
                <a:lnTo>
                  <a:pt x="0" y="4542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8" t="-10153" r="0" b="-10153"/>
            </a:stretch>
          </a:blipFill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53775" y="2384957"/>
            <a:ext cx="4313608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DEPLACER: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27200" y="8875923"/>
            <a:ext cx="633599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36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22722" y="3273553"/>
            <a:ext cx="3897374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UNE DAME: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789586" y="4930963"/>
            <a:ext cx="2626872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AVANT</a:t>
            </a:r>
            <a:r>
              <a:rPr lang="en-US" sz="4937" strike="noStrike" u="none">
                <a:solidFill>
                  <a:srgbClr val="255366"/>
                </a:solidFill>
                <a:latin typeface="Aileron Ultra-Bold"/>
              </a:rPr>
              <a:t>: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7858396" y="3590533"/>
            <a:ext cx="3678313" cy="4355408"/>
          </a:xfrm>
          <a:custGeom>
            <a:avLst/>
            <a:gdLst/>
            <a:ahLst/>
            <a:cxnLst/>
            <a:rect r="r" b="b" t="t" l="l"/>
            <a:pathLst>
              <a:path h="4355408" w="3678313">
                <a:moveTo>
                  <a:pt x="0" y="0"/>
                </a:moveTo>
                <a:lnTo>
                  <a:pt x="3678313" y="0"/>
                </a:lnTo>
                <a:lnTo>
                  <a:pt x="3678313" y="4355408"/>
                </a:lnTo>
                <a:lnTo>
                  <a:pt x="0" y="4355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8" t="0" r="-868" b="-13341"/>
            </a:stretch>
          </a:blip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53775" y="2384957"/>
            <a:ext cx="4313608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DEPLACER: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63545" y="8875923"/>
            <a:ext cx="560910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37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22722" y="3273553"/>
            <a:ext cx="3897374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UNE DAME: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789586" y="4930963"/>
            <a:ext cx="2626872" cy="69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2"/>
              </a:lnSpc>
              <a:spcBef>
                <a:spcPct val="0"/>
              </a:spcBef>
            </a:pPr>
            <a:r>
              <a:rPr lang="en-US" sz="4937">
                <a:solidFill>
                  <a:srgbClr val="255366"/>
                </a:solidFill>
                <a:latin typeface="Aileron Ultra-Bold"/>
              </a:rPr>
              <a:t>APRES</a:t>
            </a:r>
            <a:r>
              <a:rPr lang="en-US" sz="4937" strike="noStrike" u="none">
                <a:solidFill>
                  <a:srgbClr val="255366"/>
                </a:solidFill>
                <a:latin typeface="Aileron Ultra-Bold"/>
              </a:rPr>
              <a:t>: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7858396" y="3590533"/>
            <a:ext cx="4237238" cy="4916925"/>
          </a:xfrm>
          <a:custGeom>
            <a:avLst/>
            <a:gdLst/>
            <a:ahLst/>
            <a:cxnLst/>
            <a:rect r="r" b="b" t="t" l="l"/>
            <a:pathLst>
              <a:path h="4916925" w="4237238">
                <a:moveTo>
                  <a:pt x="0" y="0"/>
                </a:moveTo>
                <a:lnTo>
                  <a:pt x="4237237" y="0"/>
                </a:lnTo>
                <a:lnTo>
                  <a:pt x="4237237" y="4916926"/>
                </a:lnTo>
                <a:lnTo>
                  <a:pt x="0" y="4916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41" t="-853" r="0" b="-466"/>
            </a:stretch>
          </a:blipFill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53775" y="2384957"/>
            <a:ext cx="7490225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GENERATEAIMOVE: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36410" y="8875923"/>
            <a:ext cx="615179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38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51603" y="3909723"/>
            <a:ext cx="12556202" cy="108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ELLE APPELLE LA FONCTION MUSTCAPTURE POUR VERIFIER SIL YA UN CAPTURE OBLIGATOIRE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146354" y="5689224"/>
            <a:ext cx="12556202" cy="55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SI OUI ELLE APPELLE DIRECTEMENT DEPLACER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146354" y="7003161"/>
            <a:ext cx="12556202" cy="161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SINON ELLE PARCOUR LE TABLEAU DU JEU ET APPELLE LA FONCTION VERIF POUR VOIR SI IL Y A UN MOUVEMENT VALIDE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29338" y="1207242"/>
            <a:ext cx="7779603" cy="106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31"/>
              </a:lnSpc>
              <a:spcBef>
                <a:spcPct val="0"/>
              </a:spcBef>
            </a:pPr>
            <a:r>
              <a:rPr lang="en-US" sz="7599" strike="noStrike" u="none">
                <a:solidFill>
                  <a:srgbClr val="255366"/>
                </a:solidFill>
                <a:latin typeface="Aileron Bold Italics"/>
              </a:rPr>
              <a:t>INTRODUCTION: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2842183"/>
            <a:ext cx="16230600" cy="108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3"/>
              </a:lnSpc>
              <a:spcBef>
                <a:spcPct val="0"/>
              </a:spcBef>
            </a:pPr>
            <a:r>
              <a:rPr lang="en-US" sz="2657" strike="noStrike" u="none">
                <a:solidFill>
                  <a:srgbClr val="255366"/>
                </a:solidFill>
                <a:latin typeface="Aileron"/>
              </a:rPr>
              <a:t>LE JEU DE DAMES, APPRÉCIÉ DANS DE NOMBREUX PAYS, EST UN JEU DE STRATÉGIE OÙ LA COMPLEXITÉ RÉSIDE DANS L'ANTICIPATION DES COUPS ET LA MEILLEURE CAPTURE DES PIONS ADVERSES.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4323446"/>
            <a:ext cx="16230600" cy="72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3"/>
              </a:lnSpc>
              <a:spcBef>
                <a:spcPct val="0"/>
              </a:spcBef>
            </a:pPr>
            <a:r>
              <a:rPr lang="en-US" sz="2657" strike="noStrike" u="none">
                <a:solidFill>
                  <a:srgbClr val="255366"/>
                </a:solidFill>
                <a:latin typeface="Aileron"/>
              </a:rPr>
              <a:t>CE PROJET VISE À PROGRAMMER EN ASSEMBLEUR </a:t>
            </a:r>
            <a:r>
              <a:rPr lang="en-US" sz="2657" strike="noStrike" u="none">
                <a:solidFill>
                  <a:srgbClr val="255366"/>
                </a:solidFill>
                <a:latin typeface="Aileron Bold"/>
              </a:rPr>
              <a:t>8086 </a:t>
            </a:r>
            <a:r>
              <a:rPr lang="en-US" sz="2657" strike="noStrike" u="none">
                <a:solidFill>
                  <a:srgbClr val="255366"/>
                </a:solidFill>
                <a:latin typeface="Aileron"/>
              </a:rPr>
              <a:t>UNE VERSION SIMPLIFIÉE DE CE JEU, AVEC UN DAMIER DE </a:t>
            </a:r>
            <a:r>
              <a:rPr lang="en-US" sz="2657" strike="noStrike" u="none">
                <a:solidFill>
                  <a:srgbClr val="255366"/>
                </a:solidFill>
                <a:latin typeface="Aileron Bold"/>
              </a:rPr>
              <a:t>10X10</a:t>
            </a:r>
            <a:r>
              <a:rPr lang="en-US" sz="2657" strike="noStrike" u="none">
                <a:solidFill>
                  <a:srgbClr val="255366"/>
                </a:solidFill>
                <a:latin typeface="Aileron"/>
              </a:rPr>
              <a:t> UTILISANT UNIQUEMENT </a:t>
            </a:r>
            <a:r>
              <a:rPr lang="en-US" sz="2657" strike="noStrike" u="none">
                <a:solidFill>
                  <a:srgbClr val="255366"/>
                </a:solidFill>
                <a:latin typeface="Aileron Bold"/>
              </a:rPr>
              <a:t>50 </a:t>
            </a:r>
            <a:r>
              <a:rPr lang="en-US" sz="2657" strike="noStrike" u="none">
                <a:solidFill>
                  <a:srgbClr val="255366"/>
                </a:solidFill>
                <a:latin typeface="Aileron"/>
              </a:rPr>
              <a:t>CASES NOIRES.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5444462"/>
            <a:ext cx="16230600" cy="73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3"/>
              </a:lnSpc>
              <a:spcBef>
                <a:spcPct val="0"/>
              </a:spcBef>
            </a:pPr>
            <a:r>
              <a:rPr lang="en-US" sz="2657" strike="noStrike" u="none">
                <a:solidFill>
                  <a:srgbClr val="255366"/>
                </a:solidFill>
                <a:latin typeface="Aileron"/>
              </a:rPr>
              <a:t>LES FONCTIONNALITÉS INCLUENT L'INITIALISATION DU DAMIER, L'AFFICHAGE DE L'ÉTAT DU JEU, ET LA GESTION DES DÉPLACEMENTS DES PIONS, Y COMPRIS LA CAPTURE DES PIONS ADVERSES.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6565477"/>
            <a:ext cx="16230600" cy="73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3"/>
              </a:lnSpc>
              <a:spcBef>
                <a:spcPct val="0"/>
              </a:spcBef>
            </a:pPr>
            <a:r>
              <a:rPr lang="en-US" sz="2657" strike="noStrike" u="none">
                <a:solidFill>
                  <a:srgbClr val="255366"/>
                </a:solidFill>
                <a:latin typeface="Aileron"/>
              </a:rPr>
              <a:t>CETTE PRESENTATION DÉCRIT LA STRUCTURE DE DONNÉES, LES CHOIX D'IMPLÉMENTATION, LES PROCÉDURE UTILISER, ET PROPOSE UN PROGRAMME DU JEU COMPLET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8992978" y="8875923"/>
            <a:ext cx="302044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53775" y="2384957"/>
            <a:ext cx="7490225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GENERATEAIMOVE: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27894" y="8875923"/>
            <a:ext cx="632213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39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51603" y="3909723"/>
            <a:ext cx="12556202" cy="2150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APRES SI ELLE TROUVE UN MOUVEMENT VALIDE ELLE APPELLE GET ROW  ET GET COLUMN POUR CONNAITRE LES COORDONNEES DE LA CASE D’ARRIVEE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146354" y="6578848"/>
            <a:ext cx="12556202" cy="108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>
                <a:solidFill>
                  <a:srgbClr val="255366"/>
                </a:solidFill>
                <a:latin typeface="Aileron Ultra-Bold"/>
              </a:rPr>
              <a:t>APRES ELLE APPELLLE LA FONCTION DEPLACER POUR REALISER LE DEPLACEMENT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55271" y="2300649"/>
            <a:ext cx="2578220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MAIN: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806602" y="8875923"/>
            <a:ext cx="674796" cy="140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40</a:t>
            </a:r>
          </a:p>
          <a:p>
            <a:pPr algn="ctr">
              <a:lnSpc>
                <a:spcPts val="5635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3806953" y="3170195"/>
            <a:ext cx="10674093" cy="569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8"/>
              </a:lnSpc>
              <a:spcBef>
                <a:spcPct val="0"/>
              </a:spcBef>
            </a:pPr>
            <a:r>
              <a:rPr lang="en-US" sz="3493" strike="noStrike" u="none">
                <a:solidFill>
                  <a:srgbClr val="255366"/>
                </a:solidFill>
                <a:latin typeface="Aileron Ultra-Bold"/>
              </a:rPr>
              <a:t>CETTE PROCÉDURE INITIALISE LE JEU, AFFICHE LE PLATEAU ET GÈRE LE DÉROULEMENT DU JEU.</a:t>
            </a:r>
          </a:p>
          <a:p>
            <a:pPr algn="ctr" marL="0" indent="0" lvl="0">
              <a:lnSpc>
                <a:spcPts val="3738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3738"/>
              </a:lnSpc>
              <a:spcBef>
                <a:spcPct val="0"/>
              </a:spcBef>
            </a:pPr>
            <a:r>
              <a:rPr lang="en-US" sz="3493" strike="noStrike" u="none">
                <a:solidFill>
                  <a:srgbClr val="255366"/>
                </a:solidFill>
                <a:latin typeface="Aileron Ultra-Bold"/>
              </a:rPr>
              <a:t> ELLE ALTERNE ENTRE LES TOURS DES JOUEURS HUMAINS ET DE L'IA, PERMETTANT AUX JOUEURS DE CHOISIR LEURS ACTIONS VIA UN MENU.</a:t>
            </a:r>
          </a:p>
          <a:p>
            <a:pPr algn="ctr" marL="0" indent="0" lvl="0">
              <a:lnSpc>
                <a:spcPts val="3738"/>
              </a:lnSpc>
              <a:spcBef>
                <a:spcPct val="0"/>
              </a:spcBef>
            </a:pPr>
            <a:r>
              <a:rPr lang="en-US" sz="3493" strike="noStrike" u="none">
                <a:solidFill>
                  <a:srgbClr val="255366"/>
                </a:solidFill>
                <a:latin typeface="Aileron Ultra-Bold"/>
              </a:rPr>
              <a:t> ELLE VÉRIFIE ÉGALEMENT LES CONDITIONS DE FIN DE JEU, TELLES QUE LES SCORES ET DÉCLARE LE GAGNANT OU UN MATCH NUL LE CAS ÉCHÉANT.</a:t>
            </a:r>
          </a:p>
          <a:p>
            <a:pPr algn="ctr" marL="0" indent="0" lvl="0">
              <a:lnSpc>
                <a:spcPts val="37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28700" y="1114425"/>
            <a:ext cx="6766863" cy="106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31"/>
              </a:lnSpc>
              <a:spcBef>
                <a:spcPct val="0"/>
              </a:spcBef>
            </a:pPr>
            <a:r>
              <a:rPr lang="en-US" sz="7599" strike="noStrike" u="none">
                <a:solidFill>
                  <a:srgbClr val="255366"/>
                </a:solidFill>
                <a:latin typeface="Aileron Bold Italics"/>
              </a:rPr>
              <a:t>CONCLUSION: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3002614"/>
            <a:ext cx="16230600" cy="428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  <a:r>
              <a:rPr lang="en-US" sz="3937" strike="noStrike" u="none">
                <a:solidFill>
                  <a:srgbClr val="255366"/>
                </a:solidFill>
                <a:latin typeface="Aileron Ultra-Bold"/>
              </a:rPr>
              <a:t>EN CONCLUSION, CE PROJET NOUS A OFFERT UNE EXPÉRIENCE ENRICHISSANTE ET FORMATRICE, NOUS PRÉPARANT À ABORDER DES DÉFIS PLUS COMPLEXES DANS NOTRE PARCOURS EN INFORMATIQUE. NOUS AVONS NON SEULEMENT RENFORCÉ NOS COMPÉTENCES TECHNIQUES, MAIS AUSSI APPRIS À COLLABORER EFFICACEMENT EN ÉQUIPE POUR ATTEINDRE NOS OBJECTIFS COMMUNS.</a:t>
            </a:r>
          </a:p>
          <a:p>
            <a:pPr algn="ctr" marL="0" indent="0" lvl="0">
              <a:lnSpc>
                <a:spcPts val="42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789586" y="2608570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7"/>
                </a:lnTo>
                <a:lnTo>
                  <a:pt x="0" y="77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0" id="30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999490" y="2723482"/>
            <a:ext cx="489781" cy="383810"/>
          </a:xfrm>
          <a:custGeom>
            <a:avLst/>
            <a:gdLst/>
            <a:ahLst/>
            <a:cxnLst/>
            <a:rect r="r" b="b" t="t" l="l"/>
            <a:pathLst>
              <a:path h="383810" w="489781">
                <a:moveTo>
                  <a:pt x="0" y="0"/>
                </a:moveTo>
                <a:lnTo>
                  <a:pt x="489781" y="0"/>
                </a:lnTo>
                <a:lnTo>
                  <a:pt x="489781" y="383810"/>
                </a:lnTo>
                <a:lnTo>
                  <a:pt x="0" y="38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4" id="34"/>
          <p:cNvSpPr txBox="true"/>
          <p:nvPr/>
        </p:nvSpPr>
        <p:spPr>
          <a:xfrm rot="0">
            <a:off x="1154866" y="1104900"/>
            <a:ext cx="2614811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 strike="noStrike" u="none">
                <a:solidFill>
                  <a:srgbClr val="255366"/>
                </a:solidFill>
                <a:latin typeface="Aileron Ultra-Bold"/>
              </a:rPr>
              <a:t>PLAN: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22108" y="2548778"/>
            <a:ext cx="6869212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 strike="noStrike" u="none">
                <a:solidFill>
                  <a:srgbClr val="255366"/>
                </a:solidFill>
                <a:latin typeface="Aileron Ultra-Bold"/>
              </a:rPr>
              <a:t>INTRODUCTION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984957" y="8875923"/>
            <a:ext cx="318087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4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2789586" y="4431259"/>
            <a:ext cx="775998" cy="775998"/>
          </a:xfrm>
          <a:custGeom>
            <a:avLst/>
            <a:gdLst/>
            <a:ahLst/>
            <a:cxnLst/>
            <a:rect r="r" b="b" t="t" l="l"/>
            <a:pathLst>
              <a:path h="775998" w="775998">
                <a:moveTo>
                  <a:pt x="0" y="0"/>
                </a:moveTo>
                <a:lnTo>
                  <a:pt x="775998" y="0"/>
                </a:lnTo>
                <a:lnTo>
                  <a:pt x="775998" y="775998"/>
                </a:lnTo>
                <a:lnTo>
                  <a:pt x="0" y="77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8" id="38"/>
          <p:cNvSpPr txBox="true"/>
          <p:nvPr/>
        </p:nvSpPr>
        <p:spPr>
          <a:xfrm rot="0">
            <a:off x="4022108" y="4311676"/>
            <a:ext cx="10382792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"/>
              </a:rPr>
              <a:t>LES FONCTIONS DU JEU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28700" y="2834353"/>
            <a:ext cx="16230600" cy="2409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43"/>
              </a:lnSpc>
            </a:pPr>
            <a:r>
              <a:rPr lang="en-US" sz="2657">
                <a:solidFill>
                  <a:srgbClr val="255366"/>
                </a:solidFill>
                <a:latin typeface="Aileron"/>
              </a:rPr>
              <a:t>AVANT DE CONSTRUIRE LE CODE EN ASSEMBLEUR 8086, NOUS AVONS FAIT TOUTE LA LOGIQUE DU PROGRAMME EN ALGORITHMIQUE. CETTE ÉTAPE A FACILITÉ LE DÉVELOPPEMENT ET LE DÉBOGAGE DES ALGORITHMES COMPLEXES.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990205" y="8875923"/>
            <a:ext cx="307590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4313608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 strike="noStrike" u="none">
                <a:solidFill>
                  <a:srgbClr val="255366"/>
                </a:solidFill>
                <a:latin typeface="Aileron Ultra-Bold Italics"/>
              </a:rPr>
              <a:t>GETROW: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3522526" y="3862098"/>
            <a:ext cx="12032200" cy="936763"/>
          </a:xfrm>
          <a:custGeom>
            <a:avLst/>
            <a:gdLst/>
            <a:ahLst/>
            <a:cxnLst/>
            <a:rect r="r" b="b" t="t" l="l"/>
            <a:pathLst>
              <a:path h="936763" w="12032200">
                <a:moveTo>
                  <a:pt x="0" y="0"/>
                </a:moveTo>
                <a:lnTo>
                  <a:pt x="12032200" y="0"/>
                </a:lnTo>
                <a:lnTo>
                  <a:pt x="12032200" y="936763"/>
                </a:lnTo>
                <a:lnTo>
                  <a:pt x="0" y="936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522526" y="5065014"/>
            <a:ext cx="12032200" cy="1023573"/>
          </a:xfrm>
          <a:custGeom>
            <a:avLst/>
            <a:gdLst/>
            <a:ahLst/>
            <a:cxnLst/>
            <a:rect r="r" b="b" t="t" l="l"/>
            <a:pathLst>
              <a:path h="1023573" w="12032200">
                <a:moveTo>
                  <a:pt x="0" y="0"/>
                </a:moveTo>
                <a:lnTo>
                  <a:pt x="12032200" y="0"/>
                </a:lnTo>
                <a:lnTo>
                  <a:pt x="12032200" y="1023573"/>
                </a:lnTo>
                <a:lnTo>
                  <a:pt x="0" y="10235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3522526" y="6354740"/>
            <a:ext cx="12032200" cy="965795"/>
          </a:xfrm>
          <a:custGeom>
            <a:avLst/>
            <a:gdLst/>
            <a:ahLst/>
            <a:cxnLst/>
            <a:rect r="r" b="b" t="t" l="l"/>
            <a:pathLst>
              <a:path h="965795" w="12032200">
                <a:moveTo>
                  <a:pt x="0" y="0"/>
                </a:moveTo>
                <a:lnTo>
                  <a:pt x="12032200" y="0"/>
                </a:lnTo>
                <a:lnTo>
                  <a:pt x="12032200" y="965796"/>
                </a:lnTo>
                <a:lnTo>
                  <a:pt x="0" y="965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4" id="34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8978222" y="8875923"/>
            <a:ext cx="331555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5211680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GETCOLUMN: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3977320" y="4992591"/>
            <a:ext cx="12032200" cy="949367"/>
          </a:xfrm>
          <a:custGeom>
            <a:avLst/>
            <a:gdLst/>
            <a:ahLst/>
            <a:cxnLst/>
            <a:rect r="r" b="b" t="t" l="l"/>
            <a:pathLst>
              <a:path h="949367" w="12032200">
                <a:moveTo>
                  <a:pt x="0" y="0"/>
                </a:moveTo>
                <a:lnTo>
                  <a:pt x="12032200" y="0"/>
                </a:lnTo>
                <a:lnTo>
                  <a:pt x="12032200" y="949367"/>
                </a:lnTo>
                <a:lnTo>
                  <a:pt x="0" y="949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2" id="32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9014567" y="8875923"/>
            <a:ext cx="258867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25838" y="6494746"/>
            <a:ext cx="1658056" cy="4251982"/>
            <a:chOff x="0" y="0"/>
            <a:chExt cx="544939" cy="1397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7A9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1119225" y="5857106"/>
            <a:ext cx="1291937" cy="3313092"/>
            <a:chOff x="0" y="0"/>
            <a:chExt cx="544939" cy="1397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128956" y="8584260"/>
            <a:ext cx="1658056" cy="4251982"/>
            <a:chOff x="0" y="0"/>
            <a:chExt cx="544939" cy="1397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8100000">
            <a:off x="16815212" y="-999102"/>
            <a:ext cx="1658056" cy="4251982"/>
            <a:chOff x="0" y="0"/>
            <a:chExt cx="544939" cy="1397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B0D5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8100000">
            <a:off x="18626395" y="577428"/>
            <a:ext cx="1291937" cy="3313092"/>
            <a:chOff x="0" y="0"/>
            <a:chExt cx="544939" cy="1397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8100000">
            <a:off x="17270006" y="-3088616"/>
            <a:ext cx="1658056" cy="4251982"/>
            <a:chOff x="0" y="0"/>
            <a:chExt cx="544939" cy="13974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4939" cy="1397463"/>
            </a:xfrm>
            <a:custGeom>
              <a:avLst/>
              <a:gdLst/>
              <a:ahLst/>
              <a:cxnLst/>
              <a:rect r="r" b="b" t="t" l="l"/>
              <a:pathLst>
                <a:path h="1397463" w="544939">
                  <a:moveTo>
                    <a:pt x="181745" y="19070"/>
                  </a:moveTo>
                  <a:cubicBezTo>
                    <a:pt x="209592" y="7556"/>
                    <a:pt x="241444" y="0"/>
                    <a:pt x="272616" y="0"/>
                  </a:cubicBezTo>
                  <a:cubicBezTo>
                    <a:pt x="303790" y="0"/>
                    <a:pt x="333787" y="6476"/>
                    <a:pt x="361430" y="17990"/>
                  </a:cubicBezTo>
                  <a:cubicBezTo>
                    <a:pt x="362019" y="18350"/>
                    <a:pt x="362607" y="18350"/>
                    <a:pt x="363195" y="18710"/>
                  </a:cubicBezTo>
                  <a:cubicBezTo>
                    <a:pt x="467007" y="64765"/>
                    <a:pt x="543469" y="186379"/>
                    <a:pt x="544939" y="341489"/>
                  </a:cubicBezTo>
                  <a:lnTo>
                    <a:pt x="544939" y="1397463"/>
                  </a:lnTo>
                  <a:lnTo>
                    <a:pt x="0" y="1397463"/>
                  </a:lnTo>
                  <a:lnTo>
                    <a:pt x="0" y="342273"/>
                  </a:lnTo>
                  <a:cubicBezTo>
                    <a:pt x="1470" y="185660"/>
                    <a:pt x="76756" y="64045"/>
                    <a:pt x="181745" y="1907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8900"/>
              <a:ext cx="544939" cy="1308563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46863" y="333210"/>
            <a:ext cx="788307" cy="7883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79694" y="9517392"/>
            <a:ext cx="1038681" cy="10386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34648" y="1126889"/>
            <a:ext cx="1481681" cy="14816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3053" y="1104900"/>
            <a:ext cx="10514085" cy="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2"/>
              </a:lnSpc>
              <a:spcBef>
                <a:spcPct val="0"/>
              </a:spcBef>
            </a:pPr>
            <a:r>
              <a:rPr lang="en-US" sz="6937">
                <a:solidFill>
                  <a:srgbClr val="255366"/>
                </a:solidFill>
                <a:latin typeface="Aileron Ultra-Bold Italics"/>
              </a:rPr>
              <a:t>LES FONCTIONS DU JEU: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6488" y="2675245"/>
            <a:ext cx="8086932" cy="83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5937">
                <a:solidFill>
                  <a:srgbClr val="255366"/>
                </a:solidFill>
                <a:latin typeface="Aileron Ultra-Bold Italics"/>
              </a:rPr>
              <a:t>GETSQUARENUMBER: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3977320" y="4359729"/>
            <a:ext cx="12032200" cy="1621222"/>
          </a:xfrm>
          <a:custGeom>
            <a:avLst/>
            <a:gdLst/>
            <a:ahLst/>
            <a:cxnLst/>
            <a:rect r="r" b="b" t="t" l="l"/>
            <a:pathLst>
              <a:path h="1621222" w="12032200">
                <a:moveTo>
                  <a:pt x="0" y="0"/>
                </a:moveTo>
                <a:lnTo>
                  <a:pt x="12032200" y="0"/>
                </a:lnTo>
                <a:lnTo>
                  <a:pt x="12032200" y="1621222"/>
                </a:lnTo>
                <a:lnTo>
                  <a:pt x="0" y="1621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3977320" y="6247104"/>
            <a:ext cx="12032200" cy="1266547"/>
          </a:xfrm>
          <a:custGeom>
            <a:avLst/>
            <a:gdLst/>
            <a:ahLst/>
            <a:cxnLst/>
            <a:rect r="r" b="b" t="t" l="l"/>
            <a:pathLst>
              <a:path h="1266547" w="12032200">
                <a:moveTo>
                  <a:pt x="0" y="0"/>
                </a:moveTo>
                <a:lnTo>
                  <a:pt x="12032200" y="0"/>
                </a:lnTo>
                <a:lnTo>
                  <a:pt x="12032200" y="1266548"/>
                </a:lnTo>
                <a:lnTo>
                  <a:pt x="0" y="1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3" id="33"/>
          <p:cNvGrpSpPr/>
          <p:nvPr/>
        </p:nvGrpSpPr>
        <p:grpSpPr>
          <a:xfrm rot="0">
            <a:off x="8708941" y="8823241"/>
            <a:ext cx="870117" cy="87011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536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8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8987432" y="8875923"/>
            <a:ext cx="313135" cy="68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5"/>
              </a:lnSpc>
            </a:pPr>
            <a:r>
              <a:rPr lang="en-US" sz="4025">
                <a:solidFill>
                  <a:srgbClr val="FFFFFF"/>
                </a:solidFill>
                <a:latin typeface="Canva Sans Bold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DAGFxU8maBk</dc:identifier>
  <dcterms:modified xsi:type="dcterms:W3CDTF">2011-08-01T06:04:30Z</dcterms:modified>
  <cp:revision>1</cp:revision>
  <dc:title>Presentation ProjetS4</dc:title>
</cp:coreProperties>
</file>