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5" r:id="rId7"/>
    <p:sldId id="264" r:id="rId8"/>
    <p:sldId id="263" r:id="rId9"/>
    <p:sldId id="267" r:id="rId10"/>
    <p:sldId id="266" r:id="rId11"/>
    <p:sldId id="268" r:id="rId12"/>
    <p:sldId id="271" r:id="rId13"/>
    <p:sldId id="270" r:id="rId14"/>
    <p:sldId id="269" r:id="rId15"/>
    <p:sldId id="274" r:id="rId16"/>
    <p:sldId id="275" r:id="rId17"/>
    <p:sldId id="278" r:id="rId18"/>
    <p:sldId id="276" r:id="rId19"/>
    <p:sldId id="279" r:id="rId20"/>
    <p:sldId id="277" r:id="rId21"/>
    <p:sldId id="280" r:id="rId22"/>
    <p:sldId id="281" r:id="rId23"/>
    <p:sldId id="282" r:id="rId24"/>
    <p:sldId id="273" r:id="rId25"/>
    <p:sldId id="272" r:id="rId26"/>
    <p:sldId id="283" r:id="rId27"/>
    <p:sldId id="284" r:id="rId28"/>
    <p:sldId id="285" r:id="rId29"/>
    <p:sldId id="288" r:id="rId30"/>
    <p:sldId id="286" r:id="rId31"/>
    <p:sldId id="287" r:id="rId32"/>
    <p:sldId id="289" r:id="rId33"/>
    <p:sldId id="290" r:id="rId34"/>
    <p:sldId id="291" r:id="rId35"/>
    <p:sldId id="292" r:id="rId36"/>
    <p:sldId id="293" r:id="rId37"/>
    <p:sldId id="295" r:id="rId38"/>
    <p:sldId id="294" r:id="rId39"/>
    <p:sldId id="296" r:id="rId40"/>
    <p:sldId id="298" r:id="rId41"/>
    <p:sldId id="299" r:id="rId42"/>
    <p:sldId id="300" r:id="rId43"/>
    <p:sldId id="302" r:id="rId44"/>
    <p:sldId id="301" r:id="rId45"/>
    <p:sldId id="297" r:id="rId46"/>
    <p:sldId id="305" r:id="rId47"/>
    <p:sldId id="304" r:id="rId48"/>
    <p:sldId id="306" r:id="rId49"/>
    <p:sldId id="307" r:id="rId50"/>
    <p:sldId id="308" r:id="rId51"/>
    <p:sldId id="310" r:id="rId52"/>
    <p:sldId id="309" r:id="rId53"/>
    <p:sldId id="303" r:id="rId54"/>
    <p:sldId id="311" r:id="rId55"/>
    <p:sldId id="314" r:id="rId56"/>
    <p:sldId id="316" r:id="rId57"/>
    <p:sldId id="313" r:id="rId58"/>
    <p:sldId id="315" r:id="rId59"/>
    <p:sldId id="312"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autoAdjust="0"/>
    <p:restoredTop sz="94660"/>
  </p:normalViewPr>
  <p:slideViewPr>
    <p:cSldViewPr snapToGrid="0">
      <p:cViewPr varScale="1">
        <p:scale>
          <a:sx n="73" d="100"/>
          <a:sy n="73" d="100"/>
        </p:scale>
        <p:origin x="4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lvl1pPr>
              <a:defRPr sz="4000" baseline="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lvl1pPr>
              <a:defRPr sz="2400" baseline="0"/>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7F90F-6502-4F21-A3F2-7E45A6FE8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18" y="1328056"/>
            <a:ext cx="2078764" cy="2947108"/>
          </a:xfrm>
          <a:prstGeom prst="rect">
            <a:avLst/>
          </a:prstGeom>
        </p:spPr>
      </p:pic>
      <p:pic>
        <p:nvPicPr>
          <p:cNvPr id="7" name="图片 6">
            <a:extLst>
              <a:ext uri="{FF2B5EF4-FFF2-40B4-BE49-F238E27FC236}">
                <a16:creationId xmlns:a16="http://schemas.microsoft.com/office/drawing/2014/main" id="{6C95FB44-6F1B-437B-88B4-EDA5E64BC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063" y="6338316"/>
            <a:ext cx="914400" cy="216408"/>
          </a:xfrm>
          <a:prstGeom prst="rect">
            <a:avLst/>
          </a:prstGeom>
        </p:spPr>
      </p:pic>
    </p:spTree>
    <p:extLst>
      <p:ext uri="{BB962C8B-B14F-4D97-AF65-F5344CB8AC3E}">
        <p14:creationId xmlns:p14="http://schemas.microsoft.com/office/powerpoint/2010/main" val="238098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988F-8517-4351-AFF8-A6BC75450914}"/>
              </a:ext>
            </a:extLst>
          </p:cNvPr>
          <p:cNvSpPr>
            <a:spLocks noGrp="1"/>
          </p:cNvSpPr>
          <p:nvPr>
            <p:ph type="title"/>
          </p:nvPr>
        </p:nvSpPr>
        <p:spPr/>
        <p:txBody>
          <a:bodyPr/>
          <a:lstStyle/>
          <a:p>
            <a:r>
              <a:rPr lang="zh-CN" altLang="en-US" dirty="0"/>
              <a:t>来源</a:t>
            </a:r>
          </a:p>
        </p:txBody>
      </p:sp>
      <p:sp>
        <p:nvSpPr>
          <p:cNvPr id="3" name="内容占位符 2">
            <a:extLst>
              <a:ext uri="{FF2B5EF4-FFF2-40B4-BE49-F238E27FC236}">
                <a16:creationId xmlns:a16="http://schemas.microsoft.com/office/drawing/2014/main" id="{45B927FE-568C-4C03-8B17-91FDA436474E}"/>
              </a:ext>
            </a:extLst>
          </p:cNvPr>
          <p:cNvSpPr>
            <a:spLocks noGrp="1"/>
          </p:cNvSpPr>
          <p:nvPr>
            <p:ph idx="1"/>
          </p:nvPr>
        </p:nvSpPr>
        <p:spPr/>
        <p:txBody>
          <a:bodyPr/>
          <a:lstStyle/>
          <a:p>
            <a:pPr marL="0" indent="0">
              <a:buNone/>
            </a:pPr>
            <a:r>
              <a:rPr lang="en-US" altLang="zh-CN" dirty="0"/>
              <a:t>	Zookeeper </a:t>
            </a:r>
            <a:r>
              <a:rPr lang="zh-CN" altLang="en-US" dirty="0"/>
              <a:t>最早起源于雅虎研究院的一个研究小组。在当时，研究人员发现，在雅虎内部很多大型系统基本都需要依赖一个类似的系统来进行分布式协调，但是这些系统往往都存在分布式单点问题。所以，雅虎的开发人员就试图开发一个通用的无单点问题的分布式协调框架，以便让开发人员将精力集中在处理业务逻辑上。</a:t>
            </a:r>
          </a:p>
          <a:p>
            <a:pPr marL="0" indent="0">
              <a:buNone/>
            </a:pPr>
            <a:endParaRPr lang="zh-CN" altLang="en-US" dirty="0"/>
          </a:p>
        </p:txBody>
      </p:sp>
    </p:spTree>
    <p:extLst>
      <p:ext uri="{BB962C8B-B14F-4D97-AF65-F5344CB8AC3E}">
        <p14:creationId xmlns:p14="http://schemas.microsoft.com/office/powerpoint/2010/main" val="18384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3A7-C43C-423D-BCC7-812F97582ADA}"/>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18D4A6D4-D444-46F4-866D-5A4D55B11264}"/>
              </a:ext>
            </a:extLst>
          </p:cNvPr>
          <p:cNvSpPr>
            <a:spLocks noGrp="1"/>
          </p:cNvSpPr>
          <p:nvPr>
            <p:ph idx="1"/>
          </p:nvPr>
        </p:nvSpPr>
        <p:spPr/>
        <p:txBody>
          <a:bodyPr/>
          <a:lstStyle/>
          <a:p>
            <a:pPr marL="0" indent="0">
              <a:buNone/>
            </a:pPr>
            <a:r>
              <a:rPr lang="en-US" altLang="zh-CN" dirty="0"/>
              <a:t>	</a:t>
            </a:r>
            <a:r>
              <a:rPr lang="en-US" altLang="zh-CN" dirty="0" err="1"/>
              <a:t>ZooKeeper</a:t>
            </a:r>
            <a:r>
              <a:rPr lang="en-US" altLang="zh-CN" dirty="0"/>
              <a:t> is a high-performance coordination service for distributed applications. It exposes common services - such as naming, configuration management, synchronization, and group services - in a simple interface so you don't have to write them from scratch. You can use it off-the-shelf to implement consensus, group management, leader election, and presence protocols. And you can build on it for your own, specific needs.</a:t>
            </a:r>
          </a:p>
          <a:p>
            <a:pPr marL="0" indent="0">
              <a:buNone/>
            </a:pPr>
            <a:r>
              <a:rPr lang="en-US" altLang="zh-CN" dirty="0"/>
              <a:t>	</a:t>
            </a:r>
          </a:p>
          <a:p>
            <a:pPr marL="0" indent="0">
              <a:buNone/>
            </a:pPr>
            <a:r>
              <a:rPr lang="en-US" altLang="zh-CN" dirty="0" err="1"/>
              <a:t>ZooKeeper</a:t>
            </a:r>
            <a:r>
              <a:rPr lang="zh-CN" altLang="en-US" dirty="0"/>
              <a:t>是一种用于分布式应用程序的高性能协调服务</a:t>
            </a:r>
            <a:r>
              <a:rPr lang="en-US" altLang="zh-CN" dirty="0"/>
              <a:t>.</a:t>
            </a:r>
          </a:p>
          <a:p>
            <a:pPr marL="0" indent="0">
              <a:buNone/>
            </a:pPr>
            <a:endParaRPr lang="zh-CN" altLang="en-US" dirty="0"/>
          </a:p>
        </p:txBody>
      </p:sp>
    </p:spTree>
    <p:extLst>
      <p:ext uri="{BB962C8B-B14F-4D97-AF65-F5344CB8AC3E}">
        <p14:creationId xmlns:p14="http://schemas.microsoft.com/office/powerpoint/2010/main" val="171679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C2BA-B9B9-4049-A20B-DFCD909745D6}"/>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87405044-51A2-440F-AA38-1C6103616243}"/>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是一个典型的分布式数据一致性解决方案</a:t>
            </a:r>
            <a:r>
              <a:rPr lang="en-US" altLang="zh-CN" dirty="0"/>
              <a:t>,</a:t>
            </a:r>
            <a:r>
              <a:rPr lang="zh-CN" altLang="en-US" dirty="0"/>
              <a:t>其设计目标是将那些复杂且容易出错的分布式一致性服务封装起来，构成一个高效可靠的原语集，并以一系列简单易用的接口提供给用户使用。分布式应用程序可以基于 </a:t>
            </a:r>
            <a:r>
              <a:rPr lang="en-US" altLang="zh-CN" dirty="0" err="1"/>
              <a:t>ZooKeeper</a:t>
            </a:r>
            <a:r>
              <a:rPr lang="en-US" altLang="zh-CN" dirty="0"/>
              <a:t> </a:t>
            </a:r>
            <a:r>
              <a:rPr lang="zh-CN" altLang="en-US" dirty="0"/>
              <a:t>实现诸如数据发布</a:t>
            </a:r>
            <a:r>
              <a:rPr lang="en-US" altLang="zh-CN" dirty="0"/>
              <a:t>/</a:t>
            </a:r>
            <a:r>
              <a:rPr lang="zh-CN" altLang="en-US" dirty="0"/>
              <a:t>订阅、负载均衡、命名服务、分布式协调</a:t>
            </a:r>
            <a:r>
              <a:rPr lang="en-US" altLang="zh-CN" dirty="0"/>
              <a:t>/</a:t>
            </a:r>
            <a:r>
              <a:rPr lang="zh-CN" altLang="en-US" dirty="0"/>
              <a:t>通知、集群管理、</a:t>
            </a:r>
            <a:r>
              <a:rPr lang="en-US" altLang="zh-CN" dirty="0"/>
              <a:t>Master </a:t>
            </a:r>
            <a:r>
              <a:rPr lang="zh-CN" altLang="en-US" dirty="0"/>
              <a:t>选举、分布式锁和分布式队列等功能。</a:t>
            </a:r>
          </a:p>
          <a:p>
            <a:pPr marL="0" indent="0">
              <a:buNone/>
            </a:pPr>
            <a:endParaRPr lang="zh-CN" altLang="en-US" dirty="0"/>
          </a:p>
        </p:txBody>
      </p:sp>
    </p:spTree>
    <p:extLst>
      <p:ext uri="{BB962C8B-B14F-4D97-AF65-F5344CB8AC3E}">
        <p14:creationId xmlns:p14="http://schemas.microsoft.com/office/powerpoint/2010/main" val="172674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4E70-7E1A-4DC6-8395-3E0DF0B0D49E}"/>
              </a:ext>
            </a:extLst>
          </p:cNvPr>
          <p:cNvSpPr>
            <a:spLocks noGrp="1"/>
          </p:cNvSpPr>
          <p:nvPr>
            <p:ph type="title"/>
          </p:nvPr>
        </p:nvSpPr>
        <p:spPr/>
        <p:txBody>
          <a:bodyPr/>
          <a:lstStyle/>
          <a:p>
            <a:r>
              <a:rPr lang="zh-CN" altLang="en-US" dirty="0"/>
              <a:t>初识</a:t>
            </a:r>
          </a:p>
        </p:txBody>
      </p:sp>
      <p:pic>
        <p:nvPicPr>
          <p:cNvPr id="5" name="内容占位符 4">
            <a:extLst>
              <a:ext uri="{FF2B5EF4-FFF2-40B4-BE49-F238E27FC236}">
                <a16:creationId xmlns:a16="http://schemas.microsoft.com/office/drawing/2014/main" id="{1180649C-7827-474E-B7F7-91E746E54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1432" y="2194559"/>
            <a:ext cx="5869136" cy="3912757"/>
          </a:xfrm>
        </p:spPr>
      </p:pic>
    </p:spTree>
    <p:extLst>
      <p:ext uri="{BB962C8B-B14F-4D97-AF65-F5344CB8AC3E}">
        <p14:creationId xmlns:p14="http://schemas.microsoft.com/office/powerpoint/2010/main" val="36013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403D-ED31-43B7-B238-03A7F86FB867}"/>
              </a:ext>
            </a:extLst>
          </p:cNvPr>
          <p:cNvSpPr>
            <a:spLocks noGrp="1"/>
          </p:cNvSpPr>
          <p:nvPr>
            <p:ph type="title"/>
          </p:nvPr>
        </p:nvSpPr>
        <p:spPr/>
        <p:txBody>
          <a:bodyPr/>
          <a:lstStyle/>
          <a:p>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E4E7A09-004B-4939-A89E-FB341791D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16" y="2312127"/>
            <a:ext cx="9225568" cy="2844550"/>
          </a:xfrm>
        </p:spPr>
      </p:pic>
    </p:spTree>
    <p:extLst>
      <p:ext uri="{BB962C8B-B14F-4D97-AF65-F5344CB8AC3E}">
        <p14:creationId xmlns:p14="http://schemas.microsoft.com/office/powerpoint/2010/main" val="61864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9E19F-44AF-4C67-AE1B-E6729479D102}"/>
              </a:ext>
            </a:extLst>
          </p:cNvPr>
          <p:cNvSpPr>
            <a:spLocks noGrp="1"/>
          </p:cNvSpPr>
          <p:nvPr>
            <p:ph type="title"/>
          </p:nvPr>
        </p:nvSpPr>
        <p:spPr/>
        <p:txBody>
          <a:bodyPr/>
          <a:lstStyle/>
          <a:p>
            <a:r>
              <a:rPr lang="zh-CN" altLang="en-US" dirty="0"/>
              <a:t>角色</a:t>
            </a:r>
          </a:p>
        </p:txBody>
      </p:sp>
      <p:pic>
        <p:nvPicPr>
          <p:cNvPr id="5" name="内容占位符 4">
            <a:extLst>
              <a:ext uri="{FF2B5EF4-FFF2-40B4-BE49-F238E27FC236}">
                <a16:creationId xmlns:a16="http://schemas.microsoft.com/office/drawing/2014/main" id="{19559142-90AC-491C-93FF-BBCFBE3E9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00" y="1910264"/>
            <a:ext cx="6620799" cy="4182059"/>
          </a:xfrm>
        </p:spPr>
      </p:pic>
    </p:spTree>
    <p:extLst>
      <p:ext uri="{BB962C8B-B14F-4D97-AF65-F5344CB8AC3E}">
        <p14:creationId xmlns:p14="http://schemas.microsoft.com/office/powerpoint/2010/main" val="392673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76285-25E6-4386-9F04-FE22B850067F}"/>
              </a:ext>
            </a:extLst>
          </p:cNvPr>
          <p:cNvSpPr>
            <a:spLocks noGrp="1"/>
          </p:cNvSpPr>
          <p:nvPr>
            <p:ph type="title"/>
          </p:nvPr>
        </p:nvSpPr>
        <p:spPr/>
        <p:txBody>
          <a:bodyPr/>
          <a:lstStyle/>
          <a:p>
            <a:r>
              <a:rPr lang="en-US" altLang="zh-CN" dirty="0"/>
              <a:t>Follower</a:t>
            </a:r>
            <a:endParaRPr lang="zh-CN" altLang="en-US" dirty="0"/>
          </a:p>
        </p:txBody>
      </p:sp>
      <p:sp>
        <p:nvSpPr>
          <p:cNvPr id="3" name="内容占位符 2">
            <a:extLst>
              <a:ext uri="{FF2B5EF4-FFF2-40B4-BE49-F238E27FC236}">
                <a16:creationId xmlns:a16="http://schemas.microsoft.com/office/drawing/2014/main" id="{2ECDBB47-D5A5-4352-81E9-EF5EB98E860B}"/>
              </a:ext>
            </a:extLst>
          </p:cNvPr>
          <p:cNvSpPr>
            <a:spLocks noGrp="1"/>
          </p:cNvSpPr>
          <p:nvPr>
            <p:ph idx="1"/>
          </p:nvPr>
        </p:nvSpPr>
        <p:spPr/>
        <p:txBody>
          <a:bodyPr/>
          <a:lstStyle/>
          <a:p>
            <a:pPr marL="0" indent="0">
              <a:buNone/>
            </a:pPr>
            <a:r>
              <a:rPr lang="en-US" altLang="zh-CN" dirty="0"/>
              <a:t>	Follower</a:t>
            </a:r>
            <a:r>
              <a:rPr lang="zh-CN" altLang="en-US" dirty="0"/>
              <a:t>主要是响应本服务器上的读请求外，另外</a:t>
            </a:r>
            <a:r>
              <a:rPr lang="en-US" altLang="zh-CN" dirty="0"/>
              <a:t>follower</a:t>
            </a:r>
            <a:r>
              <a:rPr lang="zh-CN" altLang="en-US" dirty="0"/>
              <a:t>还要处理</a:t>
            </a:r>
            <a:r>
              <a:rPr lang="en-US" altLang="zh-CN" dirty="0"/>
              <a:t>leader</a:t>
            </a:r>
            <a:r>
              <a:rPr lang="zh-CN" altLang="en-US" dirty="0"/>
              <a:t>的提议，并在</a:t>
            </a:r>
            <a:r>
              <a:rPr lang="en-US" altLang="zh-CN" dirty="0"/>
              <a:t>leader</a:t>
            </a:r>
            <a:r>
              <a:rPr lang="zh-CN" altLang="en-US" dirty="0"/>
              <a:t>提交该提议时在本地也进行提交。另外需要注意的是，</a:t>
            </a:r>
            <a:r>
              <a:rPr lang="en-US" altLang="zh-CN" dirty="0"/>
              <a:t>leader</a:t>
            </a:r>
            <a:r>
              <a:rPr lang="zh-CN" altLang="en-US" dirty="0"/>
              <a:t>和</a:t>
            </a:r>
            <a:r>
              <a:rPr lang="en-US" altLang="zh-CN" dirty="0"/>
              <a:t>follower</a:t>
            </a:r>
            <a:r>
              <a:rPr lang="zh-CN" altLang="en-US" dirty="0"/>
              <a:t>构成</a:t>
            </a:r>
            <a:r>
              <a:rPr lang="en-US" altLang="zh-CN" dirty="0" err="1"/>
              <a:t>ZooKeeper</a:t>
            </a:r>
            <a:r>
              <a:rPr lang="zh-CN" altLang="en-US" dirty="0"/>
              <a:t>集群的法定人数，也就是说，只有他们才参与新</a:t>
            </a:r>
            <a:r>
              <a:rPr lang="en-US" altLang="zh-CN" dirty="0"/>
              <a:t>leader</a:t>
            </a:r>
            <a:r>
              <a:rPr lang="zh-CN" altLang="en-US" dirty="0"/>
              <a:t>的选举、响应</a:t>
            </a:r>
            <a:r>
              <a:rPr lang="en-US" altLang="zh-CN" dirty="0"/>
              <a:t>leader</a:t>
            </a:r>
            <a:r>
              <a:rPr lang="zh-CN" altLang="en-US" dirty="0"/>
              <a:t>的提议。</a:t>
            </a:r>
          </a:p>
          <a:p>
            <a:pPr marL="0" indent="0">
              <a:buNone/>
            </a:pPr>
            <a:endParaRPr lang="zh-CN" altLang="en-US" dirty="0"/>
          </a:p>
        </p:txBody>
      </p:sp>
    </p:spTree>
    <p:extLst>
      <p:ext uri="{BB962C8B-B14F-4D97-AF65-F5344CB8AC3E}">
        <p14:creationId xmlns:p14="http://schemas.microsoft.com/office/powerpoint/2010/main" val="345198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845D-D513-4A76-813B-38DAFBE08DC7}"/>
              </a:ext>
            </a:extLst>
          </p:cNvPr>
          <p:cNvSpPr>
            <a:spLocks noGrp="1"/>
          </p:cNvSpPr>
          <p:nvPr>
            <p:ph type="title"/>
          </p:nvPr>
        </p:nvSpPr>
        <p:spPr/>
        <p:txBody>
          <a:bodyPr/>
          <a:lstStyle/>
          <a:p>
            <a:r>
              <a:rPr lang="en-US" altLang="zh-CN" dirty="0"/>
              <a:t>Leader</a:t>
            </a:r>
            <a:endParaRPr lang="zh-CN" altLang="en-US" dirty="0"/>
          </a:p>
        </p:txBody>
      </p:sp>
      <p:sp>
        <p:nvSpPr>
          <p:cNvPr id="3" name="内容占位符 2">
            <a:extLst>
              <a:ext uri="{FF2B5EF4-FFF2-40B4-BE49-F238E27FC236}">
                <a16:creationId xmlns:a16="http://schemas.microsoft.com/office/drawing/2014/main" id="{DFE70ABA-2562-4AFD-B689-D4397CFAFA7E}"/>
              </a:ext>
            </a:extLst>
          </p:cNvPr>
          <p:cNvSpPr>
            <a:spLocks noGrp="1"/>
          </p:cNvSpPr>
          <p:nvPr>
            <p:ph idx="1"/>
          </p:nvPr>
        </p:nvSpPr>
        <p:spPr/>
        <p:txBody>
          <a:bodyPr/>
          <a:lstStyle/>
          <a:p>
            <a:pPr marL="0" indent="0">
              <a:buNone/>
            </a:pPr>
            <a:r>
              <a:rPr lang="en-US" altLang="zh-CN" dirty="0"/>
              <a:t>	Leader</a:t>
            </a:r>
            <a:r>
              <a:rPr lang="zh-CN" altLang="en-US" dirty="0"/>
              <a:t>作为整个</a:t>
            </a:r>
            <a:r>
              <a:rPr lang="en-US" altLang="zh-CN" dirty="0" err="1"/>
              <a:t>ZooKeeper</a:t>
            </a:r>
            <a:r>
              <a:rPr lang="zh-CN" altLang="en-US" dirty="0"/>
              <a:t>集群的主节点，负责响应所有对</a:t>
            </a:r>
            <a:r>
              <a:rPr lang="en-US" altLang="zh-CN" dirty="0" err="1"/>
              <a:t>ZooKeeper</a:t>
            </a:r>
            <a:r>
              <a:rPr lang="zh-CN" altLang="en-US" dirty="0"/>
              <a:t>状态变更的请求。它会将每个状态更新请求进行排序和编号，以便保证整个集群内部消息处理的</a:t>
            </a:r>
            <a:r>
              <a:rPr lang="en-US" altLang="zh-CN" dirty="0"/>
              <a:t>FIFO</a:t>
            </a:r>
            <a:r>
              <a:rPr lang="zh-CN" altLang="en-US" dirty="0"/>
              <a:t>。</a:t>
            </a:r>
          </a:p>
          <a:p>
            <a:pPr marL="0" indent="0">
              <a:buNone/>
            </a:pPr>
            <a:endParaRPr lang="zh-CN" altLang="en-US" dirty="0"/>
          </a:p>
        </p:txBody>
      </p:sp>
    </p:spTree>
    <p:extLst>
      <p:ext uri="{BB962C8B-B14F-4D97-AF65-F5344CB8AC3E}">
        <p14:creationId xmlns:p14="http://schemas.microsoft.com/office/powerpoint/2010/main" val="263975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5E2B8-53D2-4882-89DF-563A79FB22F6}"/>
              </a:ext>
            </a:extLst>
          </p:cNvPr>
          <p:cNvSpPr>
            <a:spLocks noGrp="1"/>
          </p:cNvSpPr>
          <p:nvPr>
            <p:ph type="title"/>
          </p:nvPr>
        </p:nvSpPr>
        <p:spPr/>
        <p:txBody>
          <a:bodyPr/>
          <a:lstStyle/>
          <a:p>
            <a:r>
              <a:rPr lang="en-US" altLang="zh-CN" dirty="0"/>
              <a:t>Observe</a:t>
            </a:r>
            <a:endParaRPr lang="zh-CN" altLang="en-US" dirty="0"/>
          </a:p>
        </p:txBody>
      </p:sp>
      <p:sp>
        <p:nvSpPr>
          <p:cNvPr id="3" name="内容占位符 2">
            <a:extLst>
              <a:ext uri="{FF2B5EF4-FFF2-40B4-BE49-F238E27FC236}">
                <a16:creationId xmlns:a16="http://schemas.microsoft.com/office/drawing/2014/main" id="{9B2367EF-9438-4BFF-870D-412FF2A17AB2}"/>
              </a:ext>
            </a:extLst>
          </p:cNvPr>
          <p:cNvSpPr>
            <a:spLocks noGrp="1"/>
          </p:cNvSpPr>
          <p:nvPr>
            <p:ph idx="1"/>
          </p:nvPr>
        </p:nvSpPr>
        <p:spPr/>
        <p:txBody>
          <a:bodyPr/>
          <a:lstStyle/>
          <a:p>
            <a:pPr marL="0" indent="0">
              <a:buNone/>
            </a:pPr>
            <a:r>
              <a:rPr lang="en-US" altLang="zh-CN" dirty="0"/>
              <a:t>	</a:t>
            </a:r>
            <a:r>
              <a:rPr lang="zh-CN" altLang="en-US" dirty="0"/>
              <a:t>为客户端提供读服务器，如果是写服务则转发给</a:t>
            </a:r>
            <a:r>
              <a:rPr lang="en-US" altLang="zh-CN" dirty="0"/>
              <a:t>Leader</a:t>
            </a:r>
            <a:r>
              <a:rPr lang="zh-CN" altLang="en-US" dirty="0"/>
              <a:t>。不参与选举过程中的投票，也不参与“过半写成功”策略。在不影响写性能的情况下提升集群的读性能。</a:t>
            </a:r>
          </a:p>
          <a:p>
            <a:pPr marL="0" indent="0">
              <a:buNone/>
            </a:pPr>
            <a:endParaRPr lang="zh-CN" altLang="en-US" dirty="0"/>
          </a:p>
        </p:txBody>
      </p:sp>
    </p:spTree>
    <p:extLst>
      <p:ext uri="{BB962C8B-B14F-4D97-AF65-F5344CB8AC3E}">
        <p14:creationId xmlns:p14="http://schemas.microsoft.com/office/powerpoint/2010/main" val="413536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a:t>任务计算</a:t>
            </a:r>
          </a:p>
        </p:txBody>
      </p:sp>
      <p:pic>
        <p:nvPicPr>
          <p:cNvPr id="9" name="内容占位符 8">
            <a:extLst>
              <a:ext uri="{FF2B5EF4-FFF2-40B4-BE49-F238E27FC236}">
                <a16:creationId xmlns:a16="http://schemas.microsoft.com/office/drawing/2014/main" id="{612E170D-8BD0-446E-855C-4D1DC540D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850" y="2329656"/>
            <a:ext cx="3162300" cy="3343275"/>
          </a:xfrm>
        </p:spPr>
      </p:pic>
    </p:spTree>
    <p:extLst>
      <p:ext uri="{BB962C8B-B14F-4D97-AF65-F5344CB8AC3E}">
        <p14:creationId xmlns:p14="http://schemas.microsoft.com/office/powerpoint/2010/main" val="121202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2378-1760-4069-BAC4-6F0250E51EC7}"/>
              </a:ext>
            </a:extLst>
          </p:cNvPr>
          <p:cNvSpPr>
            <a:spLocks noGrp="1"/>
          </p:cNvSpPr>
          <p:nvPr>
            <p:ph type="title"/>
          </p:nvPr>
        </p:nvSpPr>
        <p:spPr/>
        <p:txBody>
          <a:bodyPr/>
          <a:lstStyle/>
          <a:p>
            <a:r>
              <a:rPr lang="en-US" altLang="zh-CN" dirty="0"/>
              <a:t>client</a:t>
            </a:r>
            <a:endParaRPr lang="zh-CN" altLang="en-US" dirty="0"/>
          </a:p>
        </p:txBody>
      </p:sp>
      <p:sp>
        <p:nvSpPr>
          <p:cNvPr id="3" name="内容占位符 2">
            <a:extLst>
              <a:ext uri="{FF2B5EF4-FFF2-40B4-BE49-F238E27FC236}">
                <a16:creationId xmlns:a16="http://schemas.microsoft.com/office/drawing/2014/main" id="{56C5EA89-C47F-4485-A327-F49B2B92F417}"/>
              </a:ext>
            </a:extLst>
          </p:cNvPr>
          <p:cNvSpPr>
            <a:spLocks noGrp="1"/>
          </p:cNvSpPr>
          <p:nvPr>
            <p:ph idx="1"/>
          </p:nvPr>
        </p:nvSpPr>
        <p:spPr/>
        <p:txBody>
          <a:bodyPr/>
          <a:lstStyle/>
          <a:p>
            <a:pPr marL="0" indent="0">
              <a:buNone/>
            </a:pPr>
            <a:r>
              <a:rPr lang="en-US" altLang="zh-CN" dirty="0"/>
              <a:t>	</a:t>
            </a:r>
            <a:r>
              <a:rPr lang="zh-CN" altLang="en-US" dirty="0"/>
              <a:t>连接</a:t>
            </a:r>
            <a:r>
              <a:rPr lang="en-US" altLang="zh-CN" dirty="0"/>
              <a:t>zookeeper</a:t>
            </a:r>
            <a:r>
              <a:rPr lang="zh-CN" altLang="en-US" dirty="0"/>
              <a:t>服务器的使用着，请求的发起者。独立于</a:t>
            </a:r>
            <a:r>
              <a:rPr lang="en-US" altLang="zh-CN" dirty="0"/>
              <a:t>zookeeper</a:t>
            </a:r>
            <a:r>
              <a:rPr lang="zh-CN" altLang="en-US" dirty="0"/>
              <a:t>服务器集群之外的角色。</a:t>
            </a:r>
          </a:p>
          <a:p>
            <a:pPr marL="0" indent="0">
              <a:buNone/>
            </a:pPr>
            <a:endParaRPr lang="zh-CN" altLang="en-US" dirty="0"/>
          </a:p>
        </p:txBody>
      </p:sp>
    </p:spTree>
    <p:extLst>
      <p:ext uri="{BB962C8B-B14F-4D97-AF65-F5344CB8AC3E}">
        <p14:creationId xmlns:p14="http://schemas.microsoft.com/office/powerpoint/2010/main" val="3652754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63749-BEB7-4371-B9AE-AA4ECE700AD3}"/>
              </a:ext>
            </a:extLst>
          </p:cNvPr>
          <p:cNvSpPr>
            <a:spLocks noGrp="1"/>
          </p:cNvSpPr>
          <p:nvPr>
            <p:ph type="title"/>
          </p:nvPr>
        </p:nvSpPr>
        <p:spPr/>
        <p:txBody>
          <a:bodyPr/>
          <a:lstStyle/>
          <a:p>
            <a:r>
              <a:rPr lang="zh-CN" altLang="en-US" dirty="0"/>
              <a:t>数据模型</a:t>
            </a:r>
            <a:r>
              <a:rPr lang="en-US" altLang="zh-CN" dirty="0" err="1"/>
              <a:t>znode</a:t>
            </a:r>
            <a:endParaRPr lang="zh-CN" altLang="en-US" dirty="0"/>
          </a:p>
        </p:txBody>
      </p:sp>
      <p:pic>
        <p:nvPicPr>
          <p:cNvPr id="5" name="内容占位符 4">
            <a:extLst>
              <a:ext uri="{FF2B5EF4-FFF2-40B4-BE49-F238E27FC236}">
                <a16:creationId xmlns:a16="http://schemas.microsoft.com/office/drawing/2014/main" id="{595DC633-2027-4905-BB74-F0442DC5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14" y="2547257"/>
            <a:ext cx="4640572" cy="2656255"/>
          </a:xfrm>
        </p:spPr>
      </p:pic>
    </p:spTree>
    <p:extLst>
      <p:ext uri="{BB962C8B-B14F-4D97-AF65-F5344CB8AC3E}">
        <p14:creationId xmlns:p14="http://schemas.microsoft.com/office/powerpoint/2010/main" val="249544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B0BF-A2A3-4BFF-BE07-C23EBCE0EE38}"/>
              </a:ext>
            </a:extLst>
          </p:cNvPr>
          <p:cNvSpPr>
            <a:spLocks noGrp="1"/>
          </p:cNvSpPr>
          <p:nvPr>
            <p:ph type="title"/>
          </p:nvPr>
        </p:nvSpPr>
        <p:spPr/>
        <p:txBody>
          <a:bodyPr/>
          <a:lstStyle/>
          <a:p>
            <a:r>
              <a:rPr lang="en-US" altLang="zh-CN" dirty="0"/>
              <a:t>client</a:t>
            </a:r>
            <a:r>
              <a:rPr lang="zh-CN" altLang="en-US" dirty="0"/>
              <a:t>读写操作</a:t>
            </a:r>
          </a:p>
        </p:txBody>
      </p:sp>
      <p:pic>
        <p:nvPicPr>
          <p:cNvPr id="5" name="内容占位符 4">
            <a:extLst>
              <a:ext uri="{FF2B5EF4-FFF2-40B4-BE49-F238E27FC236}">
                <a16:creationId xmlns:a16="http://schemas.microsoft.com/office/drawing/2014/main" id="{D4FE4C66-1831-4B06-9FAB-0FF8825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73" y="1825625"/>
            <a:ext cx="9312053" cy="4351338"/>
          </a:xfrm>
        </p:spPr>
      </p:pic>
    </p:spTree>
    <p:extLst>
      <p:ext uri="{BB962C8B-B14F-4D97-AF65-F5344CB8AC3E}">
        <p14:creationId xmlns:p14="http://schemas.microsoft.com/office/powerpoint/2010/main" val="21269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BAE08-EBEB-4638-ACBE-FF05EFDCD0B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F6204558-D6E4-4CB9-A7E3-4FFA4100E9A7}"/>
              </a:ext>
            </a:extLst>
          </p:cNvPr>
          <p:cNvSpPr>
            <a:spLocks noGrp="1"/>
          </p:cNvSpPr>
          <p:nvPr>
            <p:ph idx="1"/>
          </p:nvPr>
        </p:nvSpPr>
        <p:spPr/>
        <p:txBody>
          <a:bodyPr/>
          <a:lstStyle/>
          <a:p>
            <a:r>
              <a:rPr lang="zh-CN" altLang="en-US" dirty="0"/>
              <a:t>* 崩溃恢复</a:t>
            </a:r>
          </a:p>
          <a:p>
            <a:r>
              <a:rPr lang="zh-CN" altLang="en-US" dirty="0"/>
              <a:t>* 原子广播</a:t>
            </a:r>
          </a:p>
          <a:p>
            <a:pPr marL="0" indent="0">
              <a:buNone/>
            </a:pPr>
            <a:endParaRPr lang="zh-CN" altLang="en-US" dirty="0"/>
          </a:p>
        </p:txBody>
      </p:sp>
    </p:spTree>
    <p:extLst>
      <p:ext uri="{BB962C8B-B14F-4D97-AF65-F5344CB8AC3E}">
        <p14:creationId xmlns:p14="http://schemas.microsoft.com/office/powerpoint/2010/main" val="5900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DF3F-7A8E-4DAD-AEC2-E73E14F13D51}"/>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7FE4B908-2126-4F30-9597-3338EC68DF9F}"/>
              </a:ext>
            </a:extLst>
          </p:cNvPr>
          <p:cNvSpPr>
            <a:spLocks noGrp="1"/>
          </p:cNvSpPr>
          <p:nvPr>
            <p:ph idx="1"/>
          </p:nvPr>
        </p:nvSpPr>
        <p:spPr/>
        <p:txBody>
          <a:bodyPr>
            <a:normAutofit/>
          </a:bodyPr>
          <a:lstStyle/>
          <a:p>
            <a:r>
              <a:rPr lang="zh-CN" altLang="en-US" dirty="0"/>
              <a:t>* 简单化：</a:t>
            </a:r>
            <a:r>
              <a:rPr lang="en-US" altLang="zh-CN" dirty="0" err="1"/>
              <a:t>ZooKeeper</a:t>
            </a:r>
            <a:r>
              <a:rPr lang="zh-CN" altLang="en-US" dirty="0"/>
              <a:t>允许各分布式进程通过一个共享的命名空间相互联系，该命名空间类似于一个标准的层次型的文件系统。</a:t>
            </a:r>
          </a:p>
          <a:p>
            <a:r>
              <a:rPr lang="zh-CN" altLang="en-US" dirty="0"/>
              <a:t>* 顺序一致性：按照客户端发送请求的顺序更新数据。</a:t>
            </a:r>
          </a:p>
          <a:p>
            <a:r>
              <a:rPr lang="zh-CN" altLang="en-US" dirty="0"/>
              <a:t>* 原子性：更新要么成功，要么失败，不会出现部分更新。</a:t>
            </a:r>
          </a:p>
          <a:p>
            <a:r>
              <a:rPr lang="zh-CN" altLang="en-US" dirty="0"/>
              <a:t>* 单一性 ：无论客户端连接哪个 </a:t>
            </a:r>
            <a:r>
              <a:rPr lang="en-US" altLang="zh-CN" dirty="0"/>
              <a:t>server</a:t>
            </a:r>
            <a:r>
              <a:rPr lang="zh-CN" altLang="en-US" dirty="0"/>
              <a:t>，都会看到同一个视图。</a:t>
            </a:r>
          </a:p>
          <a:p>
            <a:r>
              <a:rPr lang="zh-CN" altLang="en-US" dirty="0"/>
              <a:t>* 可靠性：一旦数据更新成功，将一直保持，直到新的更新。</a:t>
            </a:r>
          </a:p>
          <a:p>
            <a:r>
              <a:rPr lang="zh-CN" altLang="en-US" dirty="0"/>
              <a:t>* 及时性：客户端会在一个确定的时间内得到最新的数据。</a:t>
            </a:r>
          </a:p>
          <a:p>
            <a:r>
              <a:rPr lang="zh-CN" altLang="en-US" dirty="0"/>
              <a:t>* 速度优势：</a:t>
            </a:r>
            <a:r>
              <a:rPr lang="en-US" altLang="zh-CN" dirty="0" err="1"/>
              <a:t>ZooKeeper</a:t>
            </a:r>
            <a:r>
              <a:rPr lang="zh-CN" altLang="en-US" dirty="0"/>
              <a:t>特别适合于以读为主要负荷的场合。</a:t>
            </a:r>
            <a:r>
              <a:rPr lang="en-US" altLang="zh-CN" dirty="0" err="1"/>
              <a:t>ZooKeeper</a:t>
            </a:r>
            <a:r>
              <a:rPr lang="zh-CN" altLang="en-US" dirty="0"/>
              <a:t>可以运行在数千台机器上，如果大部分操作为读，例如读写比例为</a:t>
            </a:r>
            <a:r>
              <a:rPr lang="en-US" altLang="zh-CN" dirty="0"/>
              <a:t>10:1</a:t>
            </a:r>
            <a:r>
              <a:rPr lang="zh-CN" altLang="en-US" dirty="0"/>
              <a:t>，</a:t>
            </a:r>
            <a:r>
              <a:rPr lang="en-US" altLang="zh-CN" dirty="0" err="1"/>
              <a:t>ZooKeeper</a:t>
            </a:r>
            <a:r>
              <a:rPr lang="zh-CN" altLang="en-US" dirty="0"/>
              <a:t>的效率会很高。</a:t>
            </a:r>
          </a:p>
          <a:p>
            <a:pPr marL="0" indent="0">
              <a:buNone/>
            </a:pPr>
            <a:endParaRPr lang="zh-CN" altLang="en-US" dirty="0"/>
          </a:p>
        </p:txBody>
      </p:sp>
    </p:spTree>
    <p:extLst>
      <p:ext uri="{BB962C8B-B14F-4D97-AF65-F5344CB8AC3E}">
        <p14:creationId xmlns:p14="http://schemas.microsoft.com/office/powerpoint/2010/main" val="792188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E46-4230-4482-AAA9-CB0951668D5F}"/>
              </a:ext>
            </a:extLst>
          </p:cNvPr>
          <p:cNvSpPr>
            <a:spLocks noGrp="1"/>
          </p:cNvSpPr>
          <p:nvPr>
            <p:ph type="title"/>
          </p:nvPr>
        </p:nvSpPr>
        <p:spPr/>
        <p:txBody>
          <a:bodyPr/>
          <a:lstStyle/>
          <a:p>
            <a:r>
              <a:rPr lang="zh-CN" altLang="en-US" dirty="0"/>
              <a:t>运用场景</a:t>
            </a:r>
          </a:p>
        </p:txBody>
      </p:sp>
      <p:sp>
        <p:nvSpPr>
          <p:cNvPr id="3" name="内容占位符 2">
            <a:extLst>
              <a:ext uri="{FF2B5EF4-FFF2-40B4-BE49-F238E27FC236}">
                <a16:creationId xmlns:a16="http://schemas.microsoft.com/office/drawing/2014/main" id="{B4B7B0A8-FE08-4D51-9B3D-EFA39D78D209}"/>
              </a:ext>
            </a:extLst>
          </p:cNvPr>
          <p:cNvSpPr>
            <a:spLocks noGrp="1"/>
          </p:cNvSpPr>
          <p:nvPr>
            <p:ph idx="1"/>
          </p:nvPr>
        </p:nvSpPr>
        <p:spPr/>
        <p:txBody>
          <a:bodyPr/>
          <a:lstStyle/>
          <a:p>
            <a:r>
              <a:rPr lang="zh-CN" altLang="en-US" dirty="0"/>
              <a:t>* 数据发布与订阅（配置中心）</a:t>
            </a:r>
          </a:p>
          <a:p>
            <a:r>
              <a:rPr lang="zh-CN" altLang="en-US" dirty="0"/>
              <a:t>* 负载均衡</a:t>
            </a:r>
          </a:p>
          <a:p>
            <a:r>
              <a:rPr lang="zh-CN" altLang="en-US" dirty="0"/>
              <a:t>* 命名服务</a:t>
            </a:r>
            <a:r>
              <a:rPr lang="en-US" altLang="zh-CN" dirty="0"/>
              <a:t>(Naming Service)</a:t>
            </a:r>
          </a:p>
          <a:p>
            <a:r>
              <a:rPr lang="zh-CN" altLang="en-US" dirty="0"/>
              <a:t>* 分布式通知</a:t>
            </a:r>
            <a:r>
              <a:rPr lang="en-US" altLang="zh-CN" dirty="0"/>
              <a:t>/</a:t>
            </a:r>
            <a:r>
              <a:rPr lang="zh-CN" altLang="en-US" dirty="0"/>
              <a:t>协调</a:t>
            </a:r>
          </a:p>
          <a:p>
            <a:r>
              <a:rPr lang="zh-CN" altLang="en-US" dirty="0"/>
              <a:t>* 集群管理与</a:t>
            </a:r>
            <a:r>
              <a:rPr lang="en-US" altLang="zh-CN" dirty="0"/>
              <a:t>Master</a:t>
            </a:r>
            <a:r>
              <a:rPr lang="zh-CN" altLang="en-US" dirty="0"/>
              <a:t>选举</a:t>
            </a:r>
          </a:p>
          <a:p>
            <a:r>
              <a:rPr lang="zh-CN" altLang="en-US" dirty="0"/>
              <a:t>* 分布式锁</a:t>
            </a:r>
          </a:p>
          <a:p>
            <a:r>
              <a:rPr lang="zh-CN" altLang="en-US" dirty="0"/>
              <a:t>* 分布式队列</a:t>
            </a:r>
          </a:p>
          <a:p>
            <a:pPr marL="0" indent="0">
              <a:buNone/>
            </a:pPr>
            <a:endParaRPr lang="zh-CN" altLang="en-US" dirty="0"/>
          </a:p>
        </p:txBody>
      </p:sp>
    </p:spTree>
    <p:extLst>
      <p:ext uri="{BB962C8B-B14F-4D97-AF65-F5344CB8AC3E}">
        <p14:creationId xmlns:p14="http://schemas.microsoft.com/office/powerpoint/2010/main" val="174775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53D7-4AAA-4A7D-9313-278C5B91CC1C}"/>
              </a:ext>
            </a:extLst>
          </p:cNvPr>
          <p:cNvSpPr>
            <a:spLocks noGrp="1"/>
          </p:cNvSpPr>
          <p:nvPr>
            <p:ph type="title"/>
          </p:nvPr>
        </p:nvSpPr>
        <p:spPr/>
        <p:txBody>
          <a:bodyPr/>
          <a:lstStyle/>
          <a:p>
            <a:r>
              <a:rPr lang="en-US" altLang="zh-CN" dirty="0"/>
              <a:t>Standalone</a:t>
            </a:r>
            <a:r>
              <a:rPr lang="zh-CN" altLang="en-US" dirty="0"/>
              <a:t>模式</a:t>
            </a:r>
            <a:r>
              <a:rPr lang="en-US" altLang="zh-CN" dirty="0"/>
              <a:t>-</a:t>
            </a:r>
            <a:r>
              <a:rPr lang="en-US" altLang="zh-CN" dirty="0" err="1"/>
              <a:t>zoo.cfg</a:t>
            </a:r>
            <a:endParaRPr lang="zh-CN" altLang="en-US" dirty="0"/>
          </a:p>
        </p:txBody>
      </p:sp>
      <p:sp>
        <p:nvSpPr>
          <p:cNvPr id="3" name="内容占位符 2">
            <a:extLst>
              <a:ext uri="{FF2B5EF4-FFF2-40B4-BE49-F238E27FC236}">
                <a16:creationId xmlns:a16="http://schemas.microsoft.com/office/drawing/2014/main" id="{BC850C91-01B1-4CB0-8096-D2500E9F8ACE}"/>
              </a:ext>
            </a:extLst>
          </p:cNvPr>
          <p:cNvSpPr>
            <a:spLocks noGrp="1"/>
          </p:cNvSpPr>
          <p:nvPr>
            <p:ph idx="1"/>
          </p:nvPr>
        </p:nvSpPr>
        <p:spPr/>
        <p:txBody>
          <a:bodyPr>
            <a:normAutofit fontScale="77500" lnSpcReduction="20000"/>
          </a:bodyPr>
          <a:lstStyle/>
          <a:p>
            <a:r>
              <a:rPr lang="en-US" altLang="zh-CN" dirty="0"/>
              <a:t>* </a:t>
            </a:r>
            <a:r>
              <a:rPr lang="en-US" altLang="zh-CN" dirty="0" err="1"/>
              <a:t>tickTime</a:t>
            </a:r>
            <a:endParaRPr lang="en-US" altLang="zh-CN" dirty="0"/>
          </a:p>
          <a:p>
            <a:r>
              <a:rPr lang="en-US" altLang="zh-CN" dirty="0"/>
              <a:t>&gt; </a:t>
            </a:r>
            <a:r>
              <a:rPr lang="en-US" altLang="zh-CN" dirty="0" err="1"/>
              <a:t>ZooKeeper</a:t>
            </a:r>
            <a:r>
              <a:rPr lang="en-US" altLang="zh-CN" dirty="0"/>
              <a:t> </a:t>
            </a:r>
            <a:r>
              <a:rPr lang="zh-CN" altLang="en-US" dirty="0"/>
              <a:t>中使用的基本时间单元</a:t>
            </a:r>
            <a:r>
              <a:rPr lang="en-US" altLang="zh-CN" dirty="0"/>
              <a:t>, </a:t>
            </a:r>
            <a:r>
              <a:rPr lang="zh-CN" altLang="en-US" dirty="0"/>
              <a:t>以毫秒为单位</a:t>
            </a:r>
            <a:r>
              <a:rPr lang="en-US" altLang="zh-CN" dirty="0"/>
              <a:t>, </a:t>
            </a:r>
            <a:r>
              <a:rPr lang="zh-CN" altLang="en-US" dirty="0"/>
              <a:t>默认值是 </a:t>
            </a:r>
            <a:r>
              <a:rPr lang="en-US" altLang="zh-CN" dirty="0"/>
              <a:t>2000</a:t>
            </a:r>
            <a:r>
              <a:rPr lang="zh-CN" altLang="en-US" dirty="0"/>
              <a:t>。它用来调节心跳和超时。</a:t>
            </a:r>
          </a:p>
          <a:p>
            <a:r>
              <a:rPr lang="zh-CN" altLang="en-US" dirty="0"/>
              <a:t>* </a:t>
            </a:r>
            <a:r>
              <a:rPr lang="en-US" altLang="zh-CN" dirty="0" err="1"/>
              <a:t>initLimit</a:t>
            </a:r>
            <a:endParaRPr lang="en-US" altLang="zh-CN" dirty="0"/>
          </a:p>
          <a:p>
            <a:r>
              <a:rPr lang="en-US" altLang="zh-CN" dirty="0"/>
              <a:t>&gt; </a:t>
            </a:r>
            <a:r>
              <a:rPr lang="zh-CN" altLang="en-US" dirty="0"/>
              <a:t>默认值是 </a:t>
            </a:r>
            <a:r>
              <a:rPr lang="en-US" altLang="zh-CN" dirty="0"/>
              <a:t>10, </a:t>
            </a:r>
            <a:r>
              <a:rPr lang="zh-CN" altLang="en-US" dirty="0"/>
              <a:t>即 </a:t>
            </a:r>
            <a:r>
              <a:rPr lang="en-US" altLang="zh-CN" dirty="0" err="1"/>
              <a:t>tickTime</a:t>
            </a:r>
            <a:r>
              <a:rPr lang="en-US" altLang="zh-CN" dirty="0"/>
              <a:t> </a:t>
            </a:r>
            <a:r>
              <a:rPr lang="zh-CN" altLang="en-US" dirty="0"/>
              <a:t>属性值的 </a:t>
            </a:r>
            <a:r>
              <a:rPr lang="en-US" altLang="zh-CN" dirty="0"/>
              <a:t>10 </a:t>
            </a:r>
            <a:r>
              <a:rPr lang="zh-CN" altLang="en-US" dirty="0"/>
              <a:t>倍。它用于配置允许 </a:t>
            </a:r>
            <a:r>
              <a:rPr lang="en-US" altLang="zh-CN" dirty="0"/>
              <a:t>followers </a:t>
            </a:r>
            <a:r>
              <a:rPr lang="zh-CN" altLang="en-US" dirty="0"/>
              <a:t>连接并同步到 </a:t>
            </a:r>
            <a:r>
              <a:rPr lang="en-US" altLang="zh-CN" dirty="0"/>
              <a:t>leader </a:t>
            </a:r>
            <a:r>
              <a:rPr lang="zh-CN" altLang="en-US" dirty="0"/>
              <a:t>的最大时间。如果 </a:t>
            </a:r>
            <a:r>
              <a:rPr lang="en-US" altLang="zh-CN" dirty="0" err="1"/>
              <a:t>ZooKeeper</a:t>
            </a:r>
            <a:r>
              <a:rPr lang="en-US" altLang="zh-CN" dirty="0"/>
              <a:t> </a:t>
            </a:r>
            <a:r>
              <a:rPr lang="zh-CN" altLang="en-US" dirty="0"/>
              <a:t>管理的数据量很大的话可以增加这个值。</a:t>
            </a:r>
          </a:p>
          <a:p>
            <a:r>
              <a:rPr lang="zh-CN" altLang="en-US" dirty="0"/>
              <a:t>* </a:t>
            </a:r>
            <a:r>
              <a:rPr lang="en-US" altLang="zh-CN" dirty="0" err="1"/>
              <a:t>syncLimit</a:t>
            </a:r>
            <a:endParaRPr lang="en-US" altLang="zh-CN" dirty="0"/>
          </a:p>
          <a:p>
            <a:r>
              <a:rPr lang="en-US" altLang="zh-CN" dirty="0"/>
              <a:t>&gt; </a:t>
            </a:r>
            <a:r>
              <a:rPr lang="zh-CN" altLang="en-US" dirty="0"/>
              <a:t>默认值是 </a:t>
            </a:r>
            <a:r>
              <a:rPr lang="en-US" altLang="zh-CN" dirty="0"/>
              <a:t>5, </a:t>
            </a:r>
            <a:r>
              <a:rPr lang="zh-CN" altLang="en-US" dirty="0"/>
              <a:t>即 </a:t>
            </a:r>
            <a:r>
              <a:rPr lang="en-US" altLang="zh-CN" dirty="0" err="1"/>
              <a:t>tickTime</a:t>
            </a:r>
            <a:r>
              <a:rPr lang="en-US" altLang="zh-CN" dirty="0"/>
              <a:t> </a:t>
            </a:r>
            <a:r>
              <a:rPr lang="zh-CN" altLang="en-US" dirty="0"/>
              <a:t>属性值的 </a:t>
            </a:r>
            <a:r>
              <a:rPr lang="en-US" altLang="zh-CN" dirty="0"/>
              <a:t>5 </a:t>
            </a:r>
            <a:r>
              <a:rPr lang="zh-CN" altLang="en-US" dirty="0"/>
              <a:t>倍。它用于配置</a:t>
            </a:r>
            <a:r>
              <a:rPr lang="en-US" altLang="zh-CN" dirty="0"/>
              <a:t>leader </a:t>
            </a:r>
            <a:r>
              <a:rPr lang="zh-CN" altLang="en-US" dirty="0"/>
              <a:t>和 </a:t>
            </a:r>
            <a:r>
              <a:rPr lang="en-US" altLang="zh-CN" dirty="0"/>
              <a:t>followers </a:t>
            </a:r>
            <a:r>
              <a:rPr lang="zh-CN" altLang="en-US" dirty="0"/>
              <a:t>间进行心跳检测的最大延迟时间。如果在设置的时间内 </a:t>
            </a:r>
            <a:r>
              <a:rPr lang="en-US" altLang="zh-CN" dirty="0"/>
              <a:t>followers </a:t>
            </a:r>
            <a:r>
              <a:rPr lang="zh-CN" altLang="en-US" dirty="0"/>
              <a:t>无法与 </a:t>
            </a:r>
            <a:r>
              <a:rPr lang="en-US" altLang="zh-CN" dirty="0"/>
              <a:t>leader </a:t>
            </a:r>
            <a:r>
              <a:rPr lang="zh-CN" altLang="en-US" dirty="0"/>
              <a:t>进行通信</a:t>
            </a:r>
            <a:r>
              <a:rPr lang="en-US" altLang="zh-CN" dirty="0"/>
              <a:t>, </a:t>
            </a:r>
            <a:r>
              <a:rPr lang="zh-CN" altLang="en-US" dirty="0"/>
              <a:t>那么 </a:t>
            </a:r>
            <a:r>
              <a:rPr lang="en-US" altLang="zh-CN" dirty="0"/>
              <a:t>followers </a:t>
            </a:r>
            <a:r>
              <a:rPr lang="zh-CN" altLang="en-US" dirty="0"/>
              <a:t>将会被丢弃。</a:t>
            </a:r>
          </a:p>
          <a:p>
            <a:r>
              <a:rPr lang="zh-CN" altLang="en-US" dirty="0"/>
              <a:t>* </a:t>
            </a:r>
            <a:r>
              <a:rPr lang="en-US" altLang="zh-CN" dirty="0" err="1"/>
              <a:t>dataDir</a:t>
            </a:r>
            <a:endParaRPr lang="en-US" altLang="zh-CN" dirty="0"/>
          </a:p>
          <a:p>
            <a:r>
              <a:rPr lang="en-US" altLang="zh-CN" dirty="0"/>
              <a:t>&gt; </a:t>
            </a:r>
            <a:r>
              <a:rPr lang="en-US" altLang="zh-CN" dirty="0" err="1"/>
              <a:t>ZooKeeper</a:t>
            </a:r>
            <a:r>
              <a:rPr lang="en-US" altLang="zh-CN" dirty="0"/>
              <a:t> </a:t>
            </a:r>
            <a:r>
              <a:rPr lang="zh-CN" altLang="en-US" dirty="0"/>
              <a:t>用来存储内存数据库快照的目录</a:t>
            </a:r>
            <a:r>
              <a:rPr lang="en-US" altLang="zh-CN" dirty="0"/>
              <a:t>, </a:t>
            </a:r>
            <a:r>
              <a:rPr lang="zh-CN" altLang="en-US" dirty="0"/>
              <a:t>并且除非指定其它目录</a:t>
            </a:r>
            <a:r>
              <a:rPr lang="en-US" altLang="zh-CN" dirty="0"/>
              <a:t>, </a:t>
            </a:r>
            <a:r>
              <a:rPr lang="zh-CN" altLang="en-US" dirty="0"/>
              <a:t>否则数据库更新的事务日志也将会存储在该目录下。</a:t>
            </a:r>
          </a:p>
          <a:p>
            <a:r>
              <a:rPr lang="zh-CN" altLang="en-US" dirty="0"/>
              <a:t>* </a:t>
            </a:r>
            <a:r>
              <a:rPr lang="en-US" altLang="zh-CN" dirty="0" err="1"/>
              <a:t>clientPort</a:t>
            </a:r>
            <a:endParaRPr lang="en-US" altLang="zh-CN" dirty="0"/>
          </a:p>
          <a:p>
            <a:r>
              <a:rPr lang="en-US" altLang="zh-CN" dirty="0"/>
              <a:t>&gt; </a:t>
            </a:r>
            <a:r>
              <a:rPr lang="zh-CN" altLang="en-US" dirty="0"/>
              <a:t>服务器监听客户端连接的端口</a:t>
            </a:r>
            <a:r>
              <a:rPr lang="en-US" altLang="zh-CN" dirty="0"/>
              <a:t>, </a:t>
            </a:r>
            <a:r>
              <a:rPr lang="zh-CN" altLang="en-US" dirty="0"/>
              <a:t>也即客户端尝试连接的端口</a:t>
            </a:r>
            <a:r>
              <a:rPr lang="en-US" altLang="zh-CN" dirty="0"/>
              <a:t>, </a:t>
            </a:r>
            <a:r>
              <a:rPr lang="zh-CN" altLang="en-US" dirty="0"/>
              <a:t>默认值是 </a:t>
            </a:r>
            <a:r>
              <a:rPr lang="en-US" altLang="zh-CN" dirty="0"/>
              <a:t>2181</a:t>
            </a:r>
            <a:r>
              <a:rPr lang="zh-CN" altLang="en-US" dirty="0"/>
              <a:t>。</a:t>
            </a:r>
          </a:p>
          <a:p>
            <a:pPr marL="0" indent="0">
              <a:buNone/>
            </a:pPr>
            <a:endParaRPr lang="zh-CN" altLang="en-US" dirty="0"/>
          </a:p>
        </p:txBody>
      </p:sp>
    </p:spTree>
    <p:extLst>
      <p:ext uri="{BB962C8B-B14F-4D97-AF65-F5344CB8AC3E}">
        <p14:creationId xmlns:p14="http://schemas.microsoft.com/office/powerpoint/2010/main" val="2194309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BD85F-05E4-4D4C-90C0-57A7C5C88131}"/>
              </a:ext>
            </a:extLst>
          </p:cNvPr>
          <p:cNvSpPr>
            <a:spLocks noGrp="1"/>
          </p:cNvSpPr>
          <p:nvPr>
            <p:ph type="title"/>
          </p:nvPr>
        </p:nvSpPr>
        <p:spPr/>
        <p:txBody>
          <a:bodyPr/>
          <a:lstStyle/>
          <a:p>
            <a:r>
              <a:rPr lang="en-US" altLang="zh-CN" dirty="0"/>
              <a:t>/bin/</a:t>
            </a:r>
            <a:r>
              <a:rPr lang="zh-CN" altLang="en-US" dirty="0"/>
              <a:t>命令</a:t>
            </a:r>
          </a:p>
        </p:txBody>
      </p:sp>
      <p:sp>
        <p:nvSpPr>
          <p:cNvPr id="3" name="内容占位符 2">
            <a:extLst>
              <a:ext uri="{FF2B5EF4-FFF2-40B4-BE49-F238E27FC236}">
                <a16:creationId xmlns:a16="http://schemas.microsoft.com/office/drawing/2014/main" id="{3BE2412C-4E59-426D-BC09-ABA872320BB3}"/>
              </a:ext>
            </a:extLst>
          </p:cNvPr>
          <p:cNvSpPr>
            <a:spLocks noGrp="1"/>
          </p:cNvSpPr>
          <p:nvPr>
            <p:ph idx="1"/>
          </p:nvPr>
        </p:nvSpPr>
        <p:spPr/>
        <p:txBody>
          <a:bodyPr/>
          <a:lstStyle/>
          <a:p>
            <a:r>
              <a:rPr lang="en-US" altLang="zh-CN" dirty="0"/>
              <a:t>* </a:t>
            </a:r>
            <a:r>
              <a:rPr lang="en-US" altLang="zh-CN" dirty="0" err="1"/>
              <a:t>zkCleanup</a:t>
            </a:r>
            <a:r>
              <a:rPr lang="zh-CN" altLang="en-US" dirty="0"/>
              <a:t>：清理</a:t>
            </a:r>
            <a:r>
              <a:rPr lang="en-US" altLang="zh-CN" dirty="0"/>
              <a:t>Zookeeper</a:t>
            </a:r>
            <a:r>
              <a:rPr lang="zh-CN" altLang="en-US" dirty="0"/>
              <a:t>历史数据，包括事务日志文件和快照数据文件</a:t>
            </a:r>
          </a:p>
          <a:p>
            <a:r>
              <a:rPr lang="zh-CN" altLang="en-US" dirty="0"/>
              <a:t>* </a:t>
            </a:r>
            <a:r>
              <a:rPr lang="en-US" altLang="zh-CN" dirty="0" err="1"/>
              <a:t>zkCli</a:t>
            </a:r>
            <a:r>
              <a:rPr lang="zh-CN" altLang="en-US" dirty="0"/>
              <a:t>：</a:t>
            </a:r>
            <a:r>
              <a:rPr lang="en-US" altLang="zh-CN" dirty="0"/>
              <a:t>Zookeeper</a:t>
            </a:r>
            <a:r>
              <a:rPr lang="zh-CN" altLang="en-US" dirty="0"/>
              <a:t>的一个简易客户端</a:t>
            </a:r>
          </a:p>
          <a:p>
            <a:r>
              <a:rPr lang="zh-CN" altLang="en-US" dirty="0"/>
              <a:t>* </a:t>
            </a:r>
            <a:r>
              <a:rPr lang="en-US" altLang="zh-CN" dirty="0" err="1"/>
              <a:t>zkEnv</a:t>
            </a:r>
            <a:r>
              <a:rPr lang="zh-CN" altLang="en-US" dirty="0"/>
              <a:t>：设置</a:t>
            </a:r>
            <a:r>
              <a:rPr lang="en-US" altLang="zh-CN" dirty="0"/>
              <a:t>Zookeeper</a:t>
            </a:r>
            <a:r>
              <a:rPr lang="zh-CN" altLang="en-US" dirty="0"/>
              <a:t>的环境变量</a:t>
            </a:r>
          </a:p>
          <a:p>
            <a:r>
              <a:rPr lang="zh-CN" altLang="en-US" dirty="0"/>
              <a:t>* </a:t>
            </a:r>
            <a:r>
              <a:rPr lang="en-US" altLang="zh-CN" dirty="0" err="1"/>
              <a:t>zkServer</a:t>
            </a:r>
            <a:r>
              <a:rPr lang="zh-CN" altLang="en-US" dirty="0"/>
              <a:t>：</a:t>
            </a:r>
            <a:r>
              <a:rPr lang="en-US" altLang="zh-CN" dirty="0"/>
              <a:t>Zookeeper</a:t>
            </a:r>
            <a:r>
              <a:rPr lang="zh-CN" altLang="en-US" dirty="0"/>
              <a:t>服务器的启动、停止、和重启脚本</a:t>
            </a:r>
          </a:p>
          <a:p>
            <a:pPr marL="0" indent="0">
              <a:buNone/>
            </a:pPr>
            <a:endParaRPr lang="zh-CN" altLang="en-US" dirty="0"/>
          </a:p>
        </p:txBody>
      </p:sp>
    </p:spTree>
    <p:extLst>
      <p:ext uri="{BB962C8B-B14F-4D97-AF65-F5344CB8AC3E}">
        <p14:creationId xmlns:p14="http://schemas.microsoft.com/office/powerpoint/2010/main" val="2365363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pPr marL="0" indent="0">
              <a:buNone/>
            </a:pPr>
            <a:r>
              <a:rPr lang="en-US" altLang="zh-CN" dirty="0"/>
              <a:t>	</a:t>
            </a:r>
            <a:r>
              <a:rPr lang="zh-CN" altLang="en-US" dirty="0"/>
              <a:t>在客户端可以通过 </a:t>
            </a:r>
            <a:r>
              <a:rPr lang="en-US" altLang="zh-CN" dirty="0"/>
              <a:t>telnet </a:t>
            </a:r>
            <a:r>
              <a:rPr lang="zh-CN" altLang="en-US" dirty="0"/>
              <a:t>或 </a:t>
            </a:r>
            <a:r>
              <a:rPr lang="en-US" altLang="zh-CN" dirty="0" err="1"/>
              <a:t>nc</a:t>
            </a:r>
            <a:r>
              <a:rPr lang="en-US" altLang="zh-CN" dirty="0"/>
              <a:t> </a:t>
            </a:r>
            <a:r>
              <a:rPr lang="zh-CN" altLang="en-US" dirty="0"/>
              <a:t>向 </a:t>
            </a:r>
            <a:r>
              <a:rPr lang="en-US" altLang="zh-CN" dirty="0" err="1"/>
              <a:t>ZooKeeper</a:t>
            </a:r>
            <a:r>
              <a:rPr lang="en-US" altLang="zh-CN" dirty="0"/>
              <a:t> </a:t>
            </a:r>
            <a:r>
              <a:rPr lang="zh-CN" altLang="en-US" dirty="0"/>
              <a:t>提交相应的服务信息查询命令。使用方式</a:t>
            </a:r>
            <a:r>
              <a:rPr lang="en-US" altLang="zh-CN" dirty="0"/>
              <a:t>`echo </a:t>
            </a:r>
            <a:r>
              <a:rPr lang="en-US" altLang="zh-CN" dirty="0" err="1"/>
              <a:t>mntr</a:t>
            </a:r>
            <a:r>
              <a:rPr lang="en-US" altLang="zh-CN" dirty="0"/>
              <a:t> | </a:t>
            </a:r>
            <a:r>
              <a:rPr lang="en-US" altLang="zh-CN" dirty="0" err="1"/>
              <a:t>nc</a:t>
            </a:r>
            <a:r>
              <a:rPr lang="en-US" altLang="zh-CN" dirty="0"/>
              <a:t> localhost 2181 `.</a:t>
            </a:r>
          </a:p>
        </p:txBody>
      </p:sp>
    </p:spTree>
    <p:extLst>
      <p:ext uri="{BB962C8B-B14F-4D97-AF65-F5344CB8AC3E}">
        <p14:creationId xmlns:p14="http://schemas.microsoft.com/office/powerpoint/2010/main" val="177322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r>
              <a:rPr lang="zh-CN" altLang="en-US" dirty="0"/>
              <a:t>* </a:t>
            </a:r>
            <a:r>
              <a:rPr lang="en-US" altLang="zh-CN" dirty="0"/>
              <a:t>conf: </a:t>
            </a:r>
            <a:r>
              <a:rPr lang="zh-CN" altLang="en-US" dirty="0"/>
              <a:t>输出相关服务配置的详细信息。比如端口、</a:t>
            </a:r>
            <a:r>
              <a:rPr lang="en-US" altLang="zh-CN" dirty="0" err="1"/>
              <a:t>zk</a:t>
            </a:r>
            <a:r>
              <a:rPr lang="zh-CN" altLang="en-US" dirty="0"/>
              <a:t>数据及日志配置路径、最大连接数，</a:t>
            </a:r>
            <a:r>
              <a:rPr lang="en-US" altLang="zh-CN" dirty="0"/>
              <a:t>session</a:t>
            </a:r>
            <a:r>
              <a:rPr lang="zh-CN" altLang="en-US" dirty="0"/>
              <a:t>超时时间、</a:t>
            </a:r>
            <a:r>
              <a:rPr lang="en-US" altLang="zh-CN" dirty="0" err="1"/>
              <a:t>serverId</a:t>
            </a:r>
            <a:r>
              <a:rPr lang="zh-CN" altLang="en-US" dirty="0"/>
              <a:t>等</a:t>
            </a:r>
          </a:p>
          <a:p>
            <a:r>
              <a:rPr lang="zh-CN" altLang="en-US" dirty="0"/>
              <a:t>* </a:t>
            </a:r>
            <a:r>
              <a:rPr lang="en-US" altLang="zh-CN" dirty="0"/>
              <a:t>cons: </a:t>
            </a:r>
            <a:r>
              <a:rPr lang="zh-CN" altLang="en-US" dirty="0"/>
              <a:t>列出所有连接到这台服务器的客户端连接</a:t>
            </a:r>
            <a:r>
              <a:rPr lang="en-US" altLang="zh-CN" dirty="0"/>
              <a:t>/</a:t>
            </a:r>
            <a:r>
              <a:rPr lang="zh-CN" altLang="en-US" dirty="0"/>
              <a:t>会话的详细信息。包括“接受</a:t>
            </a:r>
            <a:r>
              <a:rPr lang="en-US" altLang="zh-CN" dirty="0"/>
              <a:t>/</a:t>
            </a:r>
            <a:r>
              <a:rPr lang="zh-CN" altLang="en-US" dirty="0"/>
              <a:t>发送”的包数量、</a:t>
            </a:r>
            <a:r>
              <a:rPr lang="en-US" altLang="zh-CN" dirty="0"/>
              <a:t>session id </a:t>
            </a:r>
            <a:r>
              <a:rPr lang="zh-CN" altLang="en-US" dirty="0"/>
              <a:t>、操作延迟、最后的操作执行等信息</a:t>
            </a:r>
            <a:r>
              <a:rPr lang="en-US" altLang="zh-CN" dirty="0"/>
              <a:t>.</a:t>
            </a:r>
          </a:p>
          <a:p>
            <a:r>
              <a:rPr lang="zh-CN" altLang="en-US" dirty="0"/>
              <a:t>* </a:t>
            </a:r>
            <a:r>
              <a:rPr lang="en-US" altLang="zh-CN" dirty="0"/>
              <a:t>stat: </a:t>
            </a:r>
            <a:r>
              <a:rPr lang="zh-CN" altLang="en-US" dirty="0"/>
              <a:t>输出服务器的详细信息：接收</a:t>
            </a:r>
            <a:r>
              <a:rPr lang="en-US" altLang="zh-CN" dirty="0"/>
              <a:t>/</a:t>
            </a:r>
            <a:r>
              <a:rPr lang="zh-CN" altLang="en-US" dirty="0"/>
              <a:t>发送包数量、连接数、模式（</a:t>
            </a:r>
            <a:r>
              <a:rPr lang="en-US" altLang="zh-CN" dirty="0"/>
              <a:t>leader/follower</a:t>
            </a:r>
            <a:r>
              <a:rPr lang="zh-CN" altLang="en-US" dirty="0"/>
              <a:t>）、节点总数、延迟。 所有客户端的列表。</a:t>
            </a:r>
          </a:p>
          <a:p>
            <a:r>
              <a:rPr lang="zh-CN" altLang="en-US" dirty="0"/>
              <a:t>* </a:t>
            </a:r>
            <a:r>
              <a:rPr lang="en-US" altLang="zh-CN" dirty="0" err="1"/>
              <a:t>envi</a:t>
            </a:r>
            <a:r>
              <a:rPr lang="en-US" altLang="zh-CN" dirty="0"/>
              <a:t>: </a:t>
            </a:r>
            <a:r>
              <a:rPr lang="zh-CN" altLang="en-US" dirty="0"/>
              <a:t>输出关于服务器的环境详细信息（不同于</a:t>
            </a:r>
            <a:r>
              <a:rPr lang="en-US" altLang="zh-CN" dirty="0"/>
              <a:t>conf</a:t>
            </a:r>
            <a:r>
              <a:rPr lang="zh-CN" altLang="en-US" dirty="0"/>
              <a:t>命令），比如</a:t>
            </a:r>
            <a:r>
              <a:rPr lang="en-US" altLang="zh-CN" dirty="0"/>
              <a:t>host.name</a:t>
            </a:r>
            <a:r>
              <a:rPr lang="zh-CN" altLang="en-US" dirty="0"/>
              <a:t>、</a:t>
            </a:r>
            <a:r>
              <a:rPr lang="en-US" altLang="zh-CN" dirty="0" err="1"/>
              <a:t>java.version</a:t>
            </a:r>
            <a:r>
              <a:rPr lang="zh-CN" altLang="en-US" dirty="0"/>
              <a:t>、</a:t>
            </a:r>
            <a:r>
              <a:rPr lang="en-US" altLang="zh-CN" dirty="0" err="1"/>
              <a:t>java.home</a:t>
            </a:r>
            <a:r>
              <a:rPr lang="zh-CN" altLang="en-US" dirty="0"/>
              <a:t>、</a:t>
            </a:r>
            <a:r>
              <a:rPr lang="en-US" altLang="zh-CN" dirty="0" err="1"/>
              <a:t>user.dir</a:t>
            </a:r>
            <a:r>
              <a:rPr lang="en-US" altLang="zh-CN" dirty="0"/>
              <a:t>=/data/zookeeper-3.4.6/bin</a:t>
            </a:r>
            <a:r>
              <a:rPr lang="zh-CN" altLang="en-US" dirty="0"/>
              <a:t>之类信息</a:t>
            </a:r>
          </a:p>
          <a:p>
            <a:r>
              <a:rPr lang="zh-CN" altLang="en-US" dirty="0"/>
              <a:t>* </a:t>
            </a:r>
            <a:r>
              <a:rPr lang="en-US" altLang="zh-CN" dirty="0"/>
              <a:t>...</a:t>
            </a:r>
          </a:p>
          <a:p>
            <a:pPr marL="0" indent="0">
              <a:buNone/>
            </a:pPr>
            <a:endParaRPr lang="zh-CN" altLang="en-US" dirty="0"/>
          </a:p>
        </p:txBody>
      </p:sp>
    </p:spTree>
    <p:extLst>
      <p:ext uri="{BB962C8B-B14F-4D97-AF65-F5344CB8AC3E}">
        <p14:creationId xmlns:p14="http://schemas.microsoft.com/office/powerpoint/2010/main" val="70158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主从架构</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7" name="图片 6">
            <a:extLst>
              <a:ext uri="{FF2B5EF4-FFF2-40B4-BE49-F238E27FC236}">
                <a16:creationId xmlns:a16="http://schemas.microsoft.com/office/drawing/2014/main" id="{4052A610-9757-4500-A339-42054F9B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808525"/>
            <a:ext cx="6962775" cy="1438275"/>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43F-D9BF-4A04-BD35-AD674EC36BF9}"/>
              </a:ext>
            </a:extLst>
          </p:cNvPr>
          <p:cNvSpPr>
            <a:spLocks noGrp="1"/>
          </p:cNvSpPr>
          <p:nvPr>
            <p:ph type="title"/>
          </p:nvPr>
        </p:nvSpPr>
        <p:spPr/>
        <p:txBody>
          <a:bodyPr/>
          <a:lstStyle/>
          <a:p>
            <a:r>
              <a:rPr lang="zh-CN" altLang="en-US" dirty="0"/>
              <a:t>复制模式配置演示</a:t>
            </a:r>
          </a:p>
        </p:txBody>
      </p:sp>
      <p:sp>
        <p:nvSpPr>
          <p:cNvPr id="3" name="内容占位符 2">
            <a:extLst>
              <a:ext uri="{FF2B5EF4-FFF2-40B4-BE49-F238E27FC236}">
                <a16:creationId xmlns:a16="http://schemas.microsoft.com/office/drawing/2014/main" id="{349DB13C-8097-4A15-8905-4BF54B6B139F}"/>
              </a:ext>
            </a:extLst>
          </p:cNvPr>
          <p:cNvSpPr>
            <a:spLocks noGrp="1"/>
          </p:cNvSpPr>
          <p:nvPr>
            <p:ph idx="1"/>
          </p:nvPr>
        </p:nvSpPr>
        <p:spPr/>
        <p:txBody>
          <a:bodyPr>
            <a:normAutofit fontScale="92500" lnSpcReduction="20000"/>
          </a:bodyPr>
          <a:lstStyle/>
          <a:p>
            <a:r>
              <a:rPr lang="zh-CN" altLang="en-US" dirty="0"/>
              <a:t>* 配置</a:t>
            </a:r>
            <a:r>
              <a:rPr lang="en-US" altLang="zh-CN" dirty="0"/>
              <a:t>server id</a:t>
            </a:r>
          </a:p>
          <a:p>
            <a:r>
              <a:rPr lang="en-US" altLang="zh-CN" dirty="0"/>
              <a:t>&gt; zookeeper</a:t>
            </a:r>
            <a:r>
              <a:rPr lang="zh-CN" altLang="en-US" dirty="0"/>
              <a:t>集群模式下还要配置一个</a:t>
            </a:r>
            <a:r>
              <a:rPr lang="en-US" altLang="zh-CN" dirty="0" err="1"/>
              <a:t>myid</a:t>
            </a:r>
            <a:r>
              <a:rPr lang="zh-CN" altLang="en-US" dirty="0"/>
              <a:t>文件</a:t>
            </a:r>
            <a:r>
              <a:rPr lang="en-US" altLang="zh-CN" dirty="0"/>
              <a:t>,</a:t>
            </a:r>
            <a:r>
              <a:rPr lang="zh-CN" altLang="en-US" dirty="0"/>
              <a:t>这个文件需要放在</a:t>
            </a:r>
            <a:r>
              <a:rPr lang="en-US" altLang="zh-CN" dirty="0" err="1"/>
              <a:t>dataDir</a:t>
            </a:r>
            <a:r>
              <a:rPr lang="zh-CN" altLang="en-US" dirty="0"/>
              <a:t>目录下</a:t>
            </a:r>
            <a:r>
              <a:rPr lang="en-US" altLang="zh-CN" dirty="0"/>
              <a:t>,</a:t>
            </a:r>
            <a:r>
              <a:rPr lang="zh-CN" altLang="en-US" dirty="0"/>
              <a:t>文件中写入一个</a:t>
            </a:r>
            <a:r>
              <a:rPr lang="en-US" altLang="zh-CN" dirty="0"/>
              <a:t>id</a:t>
            </a:r>
            <a:r>
              <a:rPr lang="zh-CN" altLang="en-US" dirty="0"/>
              <a:t>即可。</a:t>
            </a:r>
          </a:p>
          <a:p>
            <a:r>
              <a:rPr lang="zh-CN" altLang="en-US" dirty="0"/>
              <a:t>* </a:t>
            </a:r>
            <a:r>
              <a:rPr lang="en-US" altLang="zh-CN" dirty="0" err="1"/>
              <a:t>zoo.cfg</a:t>
            </a:r>
            <a:r>
              <a:rPr lang="zh-CN" altLang="en-US" dirty="0"/>
              <a:t>配置集群</a:t>
            </a:r>
            <a:r>
              <a:rPr lang="en-US" altLang="zh-CN" dirty="0"/>
              <a:t>server</a:t>
            </a:r>
            <a:r>
              <a:rPr lang="zh-CN" altLang="en-US" dirty="0"/>
              <a:t>列表</a:t>
            </a:r>
          </a:p>
          <a:p>
            <a:r>
              <a:rPr lang="zh-CN" altLang="en-US" dirty="0"/>
              <a:t>* 集群模式多了 </a:t>
            </a:r>
            <a:r>
              <a:rPr lang="en-US" altLang="zh-CN" dirty="0"/>
              <a:t>server.id=host:port1:port2 </a:t>
            </a:r>
            <a:r>
              <a:rPr lang="zh-CN" altLang="en-US" dirty="0"/>
              <a:t>的配置。</a:t>
            </a:r>
          </a:p>
          <a:p>
            <a:pPr marL="457200" lvl="1" indent="0">
              <a:buNone/>
            </a:pPr>
            <a:r>
              <a:rPr lang="en-US" altLang="zh-CN" dirty="0"/>
              <a:t>```</a:t>
            </a:r>
          </a:p>
          <a:p>
            <a:pPr marL="457200" lvl="1" indent="0">
              <a:buNone/>
            </a:pPr>
            <a:r>
              <a:rPr lang="en-US" altLang="zh-CN" dirty="0"/>
              <a:t>server.1= 192.168.1.9:2888:3888</a:t>
            </a:r>
          </a:p>
          <a:p>
            <a:pPr marL="457200" lvl="1" indent="0">
              <a:buNone/>
            </a:pPr>
            <a:r>
              <a:rPr lang="en-US" altLang="zh-CN" dirty="0"/>
              <a:t>server.2= 192.168.1.124:2888:3888</a:t>
            </a:r>
          </a:p>
          <a:p>
            <a:pPr marL="457200" lvl="1" indent="0">
              <a:buNone/>
            </a:pPr>
            <a:r>
              <a:rPr lang="en-US" altLang="zh-CN" dirty="0"/>
              <a:t>server.3= 192.168.1.231:2888:3888</a:t>
            </a:r>
          </a:p>
          <a:p>
            <a:pPr marL="457200" lvl="1" indent="0">
              <a:buNone/>
            </a:pPr>
            <a:r>
              <a:rPr lang="en-US" altLang="zh-CN" dirty="0"/>
              <a:t>```</a:t>
            </a:r>
          </a:p>
          <a:p>
            <a:r>
              <a:rPr lang="en-US" altLang="zh-CN" dirty="0"/>
              <a:t>&gt; </a:t>
            </a:r>
            <a:r>
              <a:rPr lang="zh-CN" altLang="en-US" dirty="0"/>
              <a:t>其中，</a:t>
            </a:r>
            <a:r>
              <a:rPr lang="en-US" altLang="zh-CN" dirty="0"/>
              <a:t>id </a:t>
            </a:r>
            <a:r>
              <a:rPr lang="zh-CN" altLang="en-US" dirty="0"/>
              <a:t>被称为 </a:t>
            </a:r>
            <a:r>
              <a:rPr lang="en-US" altLang="zh-CN" dirty="0"/>
              <a:t>Server ID</a:t>
            </a:r>
            <a:r>
              <a:rPr lang="zh-CN" altLang="en-US" dirty="0"/>
              <a:t>，用来标识该机器在集群中的机器序号（在每台机器的 </a:t>
            </a:r>
            <a:r>
              <a:rPr lang="en-US" altLang="zh-CN" dirty="0" err="1"/>
              <a:t>dataDir</a:t>
            </a:r>
            <a:r>
              <a:rPr lang="en-US" altLang="zh-CN" dirty="0"/>
              <a:t> </a:t>
            </a:r>
            <a:r>
              <a:rPr lang="zh-CN" altLang="en-US" dirty="0"/>
              <a:t>目录下创建 </a:t>
            </a:r>
            <a:r>
              <a:rPr lang="en-US" altLang="zh-CN" dirty="0" err="1"/>
              <a:t>myid</a:t>
            </a:r>
            <a:r>
              <a:rPr lang="en-US" altLang="zh-CN" dirty="0"/>
              <a:t> </a:t>
            </a:r>
            <a:r>
              <a:rPr lang="zh-CN" altLang="en-US" dirty="0"/>
              <a:t>文件，文件内容即为该机器对应的 </a:t>
            </a:r>
            <a:r>
              <a:rPr lang="en-US" altLang="zh-CN" dirty="0"/>
              <a:t>Server ID </a:t>
            </a:r>
            <a:r>
              <a:rPr lang="zh-CN" altLang="en-US" dirty="0"/>
              <a:t>数字）。</a:t>
            </a:r>
            <a:r>
              <a:rPr lang="en-US" altLang="zh-CN" dirty="0"/>
              <a:t>host </a:t>
            </a:r>
            <a:r>
              <a:rPr lang="zh-CN" altLang="en-US" dirty="0"/>
              <a:t>为机器 </a:t>
            </a:r>
            <a:r>
              <a:rPr lang="en-US" altLang="zh-CN" dirty="0"/>
              <a:t>IP</a:t>
            </a:r>
            <a:r>
              <a:rPr lang="zh-CN" altLang="en-US" dirty="0"/>
              <a:t>，</a:t>
            </a:r>
            <a:r>
              <a:rPr lang="en-US" altLang="zh-CN" dirty="0"/>
              <a:t>port1 </a:t>
            </a:r>
            <a:r>
              <a:rPr lang="zh-CN" altLang="en-US" dirty="0"/>
              <a:t>用于指定 </a:t>
            </a:r>
            <a:r>
              <a:rPr lang="en-US" altLang="zh-CN" dirty="0"/>
              <a:t>Follower </a:t>
            </a:r>
            <a:r>
              <a:rPr lang="zh-CN" altLang="en-US" dirty="0"/>
              <a:t>服务器与 </a:t>
            </a:r>
            <a:r>
              <a:rPr lang="en-US" altLang="zh-CN" dirty="0"/>
              <a:t>Leader </a:t>
            </a:r>
            <a:r>
              <a:rPr lang="zh-CN" altLang="en-US" dirty="0"/>
              <a:t>服务器进行通信和数据同步的端口，</a:t>
            </a:r>
            <a:r>
              <a:rPr lang="en-US" altLang="zh-CN" dirty="0"/>
              <a:t>port2 </a:t>
            </a:r>
            <a:r>
              <a:rPr lang="zh-CN" altLang="en-US" dirty="0"/>
              <a:t>用于进行 </a:t>
            </a:r>
            <a:r>
              <a:rPr lang="en-US" altLang="zh-CN" dirty="0"/>
              <a:t>Leader </a:t>
            </a:r>
            <a:r>
              <a:rPr lang="zh-CN" altLang="en-US" dirty="0"/>
              <a:t>选举过程中的投票通信。</a:t>
            </a:r>
          </a:p>
          <a:p>
            <a:pPr marL="0" indent="0">
              <a:buNone/>
            </a:pPr>
            <a:endParaRPr lang="zh-CN" altLang="en-US" dirty="0"/>
          </a:p>
        </p:txBody>
      </p:sp>
    </p:spTree>
    <p:extLst>
      <p:ext uri="{BB962C8B-B14F-4D97-AF65-F5344CB8AC3E}">
        <p14:creationId xmlns:p14="http://schemas.microsoft.com/office/powerpoint/2010/main" val="3602526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DB5-C0F4-417C-BCF3-F986229613F7}"/>
              </a:ext>
            </a:extLst>
          </p:cNvPr>
          <p:cNvSpPr>
            <a:spLocks noGrp="1"/>
          </p:cNvSpPr>
          <p:nvPr>
            <p:ph type="title"/>
          </p:nvPr>
        </p:nvSpPr>
        <p:spPr/>
        <p:txBody>
          <a:bodyPr/>
          <a:lstStyle/>
          <a:p>
            <a:r>
              <a:rPr lang="zh-CN" altLang="en-US" dirty="0"/>
              <a:t>核心概念</a:t>
            </a:r>
          </a:p>
        </p:txBody>
      </p:sp>
      <p:sp>
        <p:nvSpPr>
          <p:cNvPr id="3" name="内容占位符 2">
            <a:extLst>
              <a:ext uri="{FF2B5EF4-FFF2-40B4-BE49-F238E27FC236}">
                <a16:creationId xmlns:a16="http://schemas.microsoft.com/office/drawing/2014/main" id="{D6468899-D88E-4694-8D09-640BD8CC91BF}"/>
              </a:ext>
            </a:extLst>
          </p:cNvPr>
          <p:cNvSpPr>
            <a:spLocks noGrp="1"/>
          </p:cNvSpPr>
          <p:nvPr>
            <p:ph idx="1"/>
          </p:nvPr>
        </p:nvSpPr>
        <p:spPr/>
        <p:txBody>
          <a:bodyPr/>
          <a:lstStyle/>
          <a:p>
            <a:r>
              <a:rPr lang="en-US" altLang="zh-CN" dirty="0" err="1"/>
              <a:t>Znode</a:t>
            </a:r>
            <a:endParaRPr lang="en-US" altLang="zh-CN" dirty="0"/>
          </a:p>
          <a:p>
            <a:r>
              <a:rPr lang="en-US" altLang="zh-CN" dirty="0"/>
              <a:t>Sessions</a:t>
            </a:r>
          </a:p>
          <a:p>
            <a:r>
              <a:rPr lang="en-US" altLang="zh-CN" dirty="0"/>
              <a:t>Watches</a:t>
            </a:r>
          </a:p>
          <a:p>
            <a:r>
              <a:rPr lang="en-US" altLang="zh-CN" dirty="0"/>
              <a:t>ACL</a:t>
            </a:r>
          </a:p>
        </p:txBody>
      </p:sp>
    </p:spTree>
    <p:extLst>
      <p:ext uri="{BB962C8B-B14F-4D97-AF65-F5344CB8AC3E}">
        <p14:creationId xmlns:p14="http://schemas.microsoft.com/office/powerpoint/2010/main" val="1171857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209C8-9A33-419C-8ACC-645FC0F95611}"/>
              </a:ext>
            </a:extLst>
          </p:cNvPr>
          <p:cNvSpPr>
            <a:spLocks noGrp="1"/>
          </p:cNvSpPr>
          <p:nvPr>
            <p:ph type="title"/>
          </p:nvPr>
        </p:nvSpPr>
        <p:spPr/>
        <p:txBody>
          <a:bodyPr/>
          <a:lstStyle/>
          <a:p>
            <a:r>
              <a:rPr lang="en-US" altLang="zh-CN" dirty="0" err="1"/>
              <a:t>znode</a:t>
            </a:r>
            <a:endParaRPr lang="zh-CN" altLang="en-US" dirty="0"/>
          </a:p>
        </p:txBody>
      </p:sp>
      <p:pic>
        <p:nvPicPr>
          <p:cNvPr id="5" name="内容占位符 4">
            <a:extLst>
              <a:ext uri="{FF2B5EF4-FFF2-40B4-BE49-F238E27FC236}">
                <a16:creationId xmlns:a16="http://schemas.microsoft.com/office/drawing/2014/main" id="{2D0ED51F-7D49-451F-841C-4DDB28B30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034" y="1906046"/>
            <a:ext cx="6125932" cy="3506472"/>
          </a:xfrm>
        </p:spPr>
      </p:pic>
    </p:spTree>
    <p:extLst>
      <p:ext uri="{BB962C8B-B14F-4D97-AF65-F5344CB8AC3E}">
        <p14:creationId xmlns:p14="http://schemas.microsoft.com/office/powerpoint/2010/main" val="242303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BCA9B-1D36-49AE-AFFF-EA0069739B28}"/>
              </a:ext>
            </a:extLst>
          </p:cNvPr>
          <p:cNvSpPr>
            <a:spLocks noGrp="1"/>
          </p:cNvSpPr>
          <p:nvPr>
            <p:ph type="title"/>
          </p:nvPr>
        </p:nvSpPr>
        <p:spPr/>
        <p:txBody>
          <a:bodyPr/>
          <a:lstStyle/>
          <a:p>
            <a:r>
              <a:rPr lang="en-US" altLang="zh-CN" dirty="0" err="1"/>
              <a:t>Znode</a:t>
            </a:r>
            <a:r>
              <a:rPr lang="zh-CN" altLang="en-US" dirty="0"/>
              <a:t>存储空间</a:t>
            </a:r>
          </a:p>
        </p:txBody>
      </p:sp>
      <p:sp>
        <p:nvSpPr>
          <p:cNvPr id="3" name="内容占位符 2">
            <a:extLst>
              <a:ext uri="{FF2B5EF4-FFF2-40B4-BE49-F238E27FC236}">
                <a16:creationId xmlns:a16="http://schemas.microsoft.com/office/drawing/2014/main" id="{40F6607D-572A-4B30-96F8-8CA8922ABD6D}"/>
              </a:ext>
            </a:extLst>
          </p:cNvPr>
          <p:cNvSpPr>
            <a:spLocks noGrp="1"/>
          </p:cNvSpPr>
          <p:nvPr>
            <p:ph idx="1"/>
          </p:nvPr>
        </p:nvSpPr>
        <p:spPr/>
        <p:txBody>
          <a:bodyPr/>
          <a:lstStyle/>
          <a:p>
            <a:pPr marL="0" indent="0">
              <a:buNone/>
            </a:pPr>
            <a:r>
              <a:rPr lang="en-US" altLang="zh-CN" dirty="0"/>
              <a:t>	 client and server</a:t>
            </a:r>
            <a:r>
              <a:rPr lang="zh-CN" altLang="en-US" dirty="0"/>
              <a:t>会校验数据不能超过</a:t>
            </a:r>
            <a:r>
              <a:rPr lang="en-US" altLang="zh-CN" dirty="0"/>
              <a:t>1M</a:t>
            </a:r>
          </a:p>
          <a:p>
            <a:pPr marL="0" indent="0">
              <a:buNone/>
            </a:pP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1168880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D4C46-611F-42B0-95EB-117EA484F306}"/>
              </a:ext>
            </a:extLst>
          </p:cNvPr>
          <p:cNvSpPr>
            <a:spLocks noGrp="1"/>
          </p:cNvSpPr>
          <p:nvPr>
            <p:ph type="title"/>
          </p:nvPr>
        </p:nvSpPr>
        <p:spPr/>
        <p:txBody>
          <a:bodyPr/>
          <a:lstStyle/>
          <a:p>
            <a:r>
              <a:rPr lang="en-US" altLang="zh-CN" dirty="0" err="1"/>
              <a:t>Znode</a:t>
            </a:r>
            <a:r>
              <a:rPr lang="zh-CN" altLang="en-US" dirty="0"/>
              <a:t>分类</a:t>
            </a:r>
          </a:p>
        </p:txBody>
      </p:sp>
      <p:sp>
        <p:nvSpPr>
          <p:cNvPr id="3" name="内容占位符 2">
            <a:extLst>
              <a:ext uri="{FF2B5EF4-FFF2-40B4-BE49-F238E27FC236}">
                <a16:creationId xmlns:a16="http://schemas.microsoft.com/office/drawing/2014/main" id="{7B756E19-E0B4-4A18-AECA-AC2FC1275832}"/>
              </a:ext>
            </a:extLst>
          </p:cNvPr>
          <p:cNvSpPr>
            <a:spLocks noGrp="1"/>
          </p:cNvSpPr>
          <p:nvPr>
            <p:ph idx="1"/>
          </p:nvPr>
        </p:nvSpPr>
        <p:spPr/>
        <p:txBody>
          <a:bodyPr/>
          <a:lstStyle/>
          <a:p>
            <a:r>
              <a:rPr lang="zh-CN" altLang="en-US" dirty="0"/>
              <a:t>* 临时（</a:t>
            </a:r>
            <a:r>
              <a:rPr lang="en-US" altLang="zh-CN" dirty="0"/>
              <a:t>Ephemeral</a:t>
            </a:r>
            <a:r>
              <a:rPr lang="zh-CN" altLang="en-US" dirty="0"/>
              <a:t>）</a:t>
            </a:r>
            <a:r>
              <a:rPr lang="en-US" altLang="zh-CN" dirty="0" err="1"/>
              <a:t>znode</a:t>
            </a:r>
            <a:endParaRPr lang="en-US" altLang="zh-CN" dirty="0"/>
          </a:p>
          <a:p>
            <a:pPr lvl="1"/>
            <a:r>
              <a:rPr lang="en-US" altLang="zh-CN" dirty="0"/>
              <a:t>* as long as the session</a:t>
            </a:r>
          </a:p>
          <a:p>
            <a:pPr lvl="1"/>
            <a:r>
              <a:rPr lang="en-US" altLang="zh-CN" dirty="0"/>
              <a:t>* </a:t>
            </a:r>
            <a:r>
              <a:rPr lang="zh-CN" altLang="en-US" dirty="0"/>
              <a:t>只能是在叶子节点上创建</a:t>
            </a:r>
          </a:p>
          <a:p>
            <a:r>
              <a:rPr lang="zh-CN" altLang="en-US" dirty="0"/>
              <a:t>* 持久（</a:t>
            </a:r>
            <a:r>
              <a:rPr lang="en-US" altLang="zh-CN" dirty="0"/>
              <a:t>PERSISTENT</a:t>
            </a:r>
            <a:r>
              <a:rPr lang="zh-CN" altLang="en-US" dirty="0"/>
              <a:t>）</a:t>
            </a:r>
            <a:r>
              <a:rPr lang="en-US" altLang="zh-CN" dirty="0" err="1"/>
              <a:t>znode</a:t>
            </a:r>
            <a:endParaRPr lang="en-US" altLang="zh-CN" dirty="0"/>
          </a:p>
          <a:p>
            <a:r>
              <a:rPr lang="en-US" altLang="zh-CN" dirty="0"/>
              <a:t>* </a:t>
            </a:r>
            <a:r>
              <a:rPr lang="zh-CN" altLang="en-US" dirty="0"/>
              <a:t>顺序（</a:t>
            </a:r>
            <a:r>
              <a:rPr lang="en-US" altLang="zh-CN" dirty="0"/>
              <a:t>SEQUENTIAL</a:t>
            </a:r>
            <a:r>
              <a:rPr lang="zh-CN" altLang="en-US" dirty="0"/>
              <a:t>）</a:t>
            </a:r>
            <a:r>
              <a:rPr lang="en-US" altLang="zh-CN" dirty="0" err="1"/>
              <a:t>znode</a:t>
            </a:r>
            <a:endParaRPr lang="en-US" altLang="zh-CN" dirty="0"/>
          </a:p>
          <a:p>
            <a:pPr lvl="1"/>
            <a:r>
              <a:rPr lang="en-US" altLang="zh-CN" dirty="0"/>
              <a:t>* </a:t>
            </a:r>
            <a:r>
              <a:rPr lang="zh-CN" altLang="en-US" dirty="0"/>
              <a:t>在父节点下有序自增</a:t>
            </a:r>
          </a:p>
          <a:p>
            <a:pPr lvl="1"/>
            <a:r>
              <a:rPr lang="zh-CN" altLang="en-US" dirty="0"/>
              <a:t>* </a:t>
            </a:r>
            <a:r>
              <a:rPr lang="en-US" altLang="zh-CN" dirty="0"/>
              <a:t>int </a:t>
            </a:r>
          </a:p>
          <a:p>
            <a:pPr marL="0" indent="0">
              <a:buNone/>
            </a:pPr>
            <a:endParaRPr lang="zh-CN" altLang="en-US" dirty="0"/>
          </a:p>
        </p:txBody>
      </p:sp>
    </p:spTree>
    <p:extLst>
      <p:ext uri="{BB962C8B-B14F-4D97-AF65-F5344CB8AC3E}">
        <p14:creationId xmlns:p14="http://schemas.microsoft.com/office/powerpoint/2010/main" val="1060231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A99D3-E967-4936-937F-B6D57AF6BEC5}"/>
              </a:ext>
            </a:extLst>
          </p:cNvPr>
          <p:cNvSpPr>
            <a:spLocks noGrp="1"/>
          </p:cNvSpPr>
          <p:nvPr>
            <p:ph type="title"/>
          </p:nvPr>
        </p:nvSpPr>
        <p:spPr/>
        <p:txBody>
          <a:bodyPr/>
          <a:lstStyle/>
          <a:p>
            <a:r>
              <a:rPr lang="en-US" altLang="zh-CN" dirty="0" err="1"/>
              <a:t>zxid</a:t>
            </a:r>
            <a:endParaRPr lang="zh-CN" altLang="en-US" dirty="0"/>
          </a:p>
        </p:txBody>
      </p:sp>
      <p:sp>
        <p:nvSpPr>
          <p:cNvPr id="3" name="内容占位符 2">
            <a:extLst>
              <a:ext uri="{FF2B5EF4-FFF2-40B4-BE49-F238E27FC236}">
                <a16:creationId xmlns:a16="http://schemas.microsoft.com/office/drawing/2014/main" id="{8325BC6C-E3A5-473B-9A72-341B7086306C}"/>
              </a:ext>
            </a:extLst>
          </p:cNvPr>
          <p:cNvSpPr>
            <a:spLocks noGrp="1"/>
          </p:cNvSpPr>
          <p:nvPr>
            <p:ph idx="1"/>
          </p:nvPr>
        </p:nvSpPr>
        <p:spPr/>
        <p:txBody>
          <a:bodyPr/>
          <a:lstStyle/>
          <a:p>
            <a:r>
              <a:rPr lang="zh-CN" altLang="en-US" dirty="0"/>
              <a:t>* 有序</a:t>
            </a:r>
          </a:p>
          <a:p>
            <a:r>
              <a:rPr lang="zh-CN" altLang="en-US" dirty="0"/>
              <a:t>* 全局唯一</a:t>
            </a:r>
          </a:p>
          <a:p>
            <a:pPr marL="0" indent="0">
              <a:buNone/>
            </a:pPr>
            <a:endParaRPr lang="zh-CN" altLang="en-US" dirty="0"/>
          </a:p>
        </p:txBody>
      </p:sp>
    </p:spTree>
    <p:extLst>
      <p:ext uri="{BB962C8B-B14F-4D97-AF65-F5344CB8AC3E}">
        <p14:creationId xmlns:p14="http://schemas.microsoft.com/office/powerpoint/2010/main" val="218813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29AC5-3F32-4079-B180-D84EAC7D2568}"/>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pic>
        <p:nvPicPr>
          <p:cNvPr id="5" name="内容占位符 4">
            <a:extLst>
              <a:ext uri="{FF2B5EF4-FFF2-40B4-BE49-F238E27FC236}">
                <a16:creationId xmlns:a16="http://schemas.microsoft.com/office/drawing/2014/main" id="{EF28A070-9778-4704-9996-C46598628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798" y="1690688"/>
            <a:ext cx="7892403" cy="4769206"/>
          </a:xfrm>
        </p:spPr>
      </p:pic>
    </p:spTree>
    <p:extLst>
      <p:ext uri="{BB962C8B-B14F-4D97-AF65-F5344CB8AC3E}">
        <p14:creationId xmlns:p14="http://schemas.microsoft.com/office/powerpoint/2010/main" val="666965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9D1D-42BB-415B-89A5-32F4BC43109A}"/>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sp>
        <p:nvSpPr>
          <p:cNvPr id="3" name="内容占位符 2">
            <a:extLst>
              <a:ext uri="{FF2B5EF4-FFF2-40B4-BE49-F238E27FC236}">
                <a16:creationId xmlns:a16="http://schemas.microsoft.com/office/drawing/2014/main" id="{51390F43-CDE2-45BF-A454-668130672274}"/>
              </a:ext>
            </a:extLst>
          </p:cNvPr>
          <p:cNvSpPr>
            <a:spLocks noGrp="1"/>
          </p:cNvSpPr>
          <p:nvPr>
            <p:ph idx="1"/>
          </p:nvPr>
        </p:nvSpPr>
        <p:spPr/>
        <p:txBody>
          <a:bodyPr>
            <a:normAutofit fontScale="85000" lnSpcReduction="20000"/>
          </a:bodyPr>
          <a:lstStyle/>
          <a:p>
            <a:r>
              <a:rPr lang="zh-CN" altLang="en-US" dirty="0"/>
              <a:t>* </a:t>
            </a:r>
            <a:r>
              <a:rPr lang="en-US" altLang="zh-CN" dirty="0" err="1"/>
              <a:t>czxid</a:t>
            </a:r>
            <a:r>
              <a:rPr lang="en-US" altLang="zh-CN" dirty="0"/>
              <a:t> Created ZXID</a:t>
            </a:r>
            <a:r>
              <a:rPr lang="zh-CN" altLang="en-US" dirty="0"/>
              <a:t>表示该数据节点被创建时的事务</a:t>
            </a:r>
            <a:r>
              <a:rPr lang="en-US" altLang="zh-CN" dirty="0"/>
              <a:t>ID</a:t>
            </a:r>
          </a:p>
          <a:p>
            <a:r>
              <a:rPr lang="zh-CN" altLang="en-US" dirty="0"/>
              <a:t>* </a:t>
            </a:r>
            <a:r>
              <a:rPr lang="en-US" altLang="zh-CN" dirty="0" err="1"/>
              <a:t>mzxid</a:t>
            </a:r>
            <a:r>
              <a:rPr lang="en-US" altLang="zh-CN" dirty="0"/>
              <a:t> Modified ZXID </a:t>
            </a:r>
            <a:r>
              <a:rPr lang="zh-CN" altLang="en-US" dirty="0"/>
              <a:t>表示该节点最后一次被更新时的事务</a:t>
            </a:r>
            <a:r>
              <a:rPr lang="en-US" altLang="zh-CN" dirty="0"/>
              <a:t>ID</a:t>
            </a:r>
          </a:p>
          <a:p>
            <a:r>
              <a:rPr lang="zh-CN" altLang="en-US" dirty="0"/>
              <a:t>* </a:t>
            </a:r>
            <a:r>
              <a:rPr lang="en-US" altLang="zh-CN" dirty="0" err="1"/>
              <a:t>pzxid</a:t>
            </a:r>
            <a:r>
              <a:rPr lang="en-US" altLang="zh-CN" dirty="0"/>
              <a:t> </a:t>
            </a:r>
            <a:r>
              <a:rPr lang="zh-CN" altLang="en-US" dirty="0"/>
              <a:t>表示该节点的子节点列表最后一次被修改时的事务</a:t>
            </a:r>
            <a:r>
              <a:rPr lang="en-US" altLang="zh-CN" dirty="0"/>
              <a:t>ID</a:t>
            </a:r>
            <a:r>
              <a:rPr lang="zh-CN" altLang="en-US" dirty="0"/>
              <a:t>。只有子节点列表变更了才会变更</a:t>
            </a:r>
            <a:r>
              <a:rPr lang="en-US" altLang="zh-CN" dirty="0" err="1"/>
              <a:t>pZxid</a:t>
            </a:r>
            <a:r>
              <a:rPr lang="en-US" altLang="zh-CN" dirty="0"/>
              <a:t>,</a:t>
            </a:r>
            <a:r>
              <a:rPr lang="zh-CN" altLang="en-US" dirty="0"/>
              <a:t>子节点内容变更不会影响</a:t>
            </a:r>
            <a:r>
              <a:rPr lang="en-US" altLang="zh-CN" dirty="0" err="1"/>
              <a:t>pZxid</a:t>
            </a:r>
            <a:endParaRPr lang="en-US" altLang="zh-CN" dirty="0"/>
          </a:p>
          <a:p>
            <a:r>
              <a:rPr lang="zh-CN" altLang="en-US" dirty="0"/>
              <a:t>* </a:t>
            </a:r>
            <a:r>
              <a:rPr lang="en-US" altLang="zh-CN" dirty="0" err="1"/>
              <a:t>ctime</a:t>
            </a:r>
            <a:r>
              <a:rPr lang="en-US" altLang="zh-CN" dirty="0"/>
              <a:t> Created Time</a:t>
            </a:r>
            <a:r>
              <a:rPr lang="zh-CN" altLang="en-US" dirty="0"/>
              <a:t>表示节点被创建的时间</a:t>
            </a:r>
          </a:p>
          <a:p>
            <a:r>
              <a:rPr lang="zh-CN" altLang="en-US" dirty="0"/>
              <a:t>* </a:t>
            </a:r>
            <a:r>
              <a:rPr lang="en-US" altLang="zh-CN" dirty="0" err="1"/>
              <a:t>mtime</a:t>
            </a:r>
            <a:r>
              <a:rPr lang="en-US" altLang="zh-CN" dirty="0"/>
              <a:t> Modified Time</a:t>
            </a:r>
            <a:r>
              <a:rPr lang="zh-CN" altLang="en-US" dirty="0"/>
              <a:t>表示节点最后一次被更新的时间</a:t>
            </a:r>
          </a:p>
          <a:p>
            <a:r>
              <a:rPr lang="zh-CN" altLang="en-US" dirty="0"/>
              <a:t>* </a:t>
            </a:r>
            <a:r>
              <a:rPr lang="en-US" altLang="zh-CN" dirty="0" err="1"/>
              <a:t>dataVersion</a:t>
            </a:r>
            <a:r>
              <a:rPr lang="en-US" altLang="zh-CN" dirty="0"/>
              <a:t> </a:t>
            </a:r>
            <a:r>
              <a:rPr lang="zh-CN" altLang="en-US" dirty="0"/>
              <a:t>数据节点版本号</a:t>
            </a:r>
          </a:p>
          <a:p>
            <a:r>
              <a:rPr lang="zh-CN" altLang="en-US" dirty="0"/>
              <a:t>* </a:t>
            </a:r>
            <a:r>
              <a:rPr lang="en-US" altLang="zh-CN" dirty="0" err="1"/>
              <a:t>cversion</a:t>
            </a:r>
            <a:r>
              <a:rPr lang="en-US" altLang="zh-CN" dirty="0"/>
              <a:t> </a:t>
            </a:r>
            <a:r>
              <a:rPr lang="zh-CN" altLang="en-US" dirty="0"/>
              <a:t>子节点的版本号</a:t>
            </a:r>
          </a:p>
          <a:p>
            <a:r>
              <a:rPr lang="zh-CN" altLang="en-US" dirty="0"/>
              <a:t>* </a:t>
            </a:r>
            <a:r>
              <a:rPr lang="en-US" altLang="zh-CN" dirty="0" err="1"/>
              <a:t>aclVersion</a:t>
            </a:r>
            <a:r>
              <a:rPr lang="en-US" altLang="zh-CN" dirty="0"/>
              <a:t> </a:t>
            </a:r>
            <a:r>
              <a:rPr lang="zh-CN" altLang="en-US" dirty="0"/>
              <a:t>节点的</a:t>
            </a:r>
            <a:r>
              <a:rPr lang="en-US" altLang="zh-CN" dirty="0"/>
              <a:t>ACL</a:t>
            </a:r>
            <a:r>
              <a:rPr lang="zh-CN" altLang="en-US" dirty="0"/>
              <a:t>版本号</a:t>
            </a:r>
          </a:p>
          <a:p>
            <a:r>
              <a:rPr lang="zh-CN" altLang="en-US" dirty="0"/>
              <a:t>* </a:t>
            </a:r>
            <a:r>
              <a:rPr lang="en-US" altLang="zh-CN" dirty="0" err="1"/>
              <a:t>ephemeralOwner</a:t>
            </a:r>
            <a:r>
              <a:rPr lang="en-US" altLang="zh-CN" dirty="0"/>
              <a:t> </a:t>
            </a:r>
            <a:r>
              <a:rPr lang="zh-CN" altLang="en-US" dirty="0"/>
              <a:t>创建该临时节点的会话的</a:t>
            </a:r>
            <a:r>
              <a:rPr lang="en-US" altLang="zh-CN" dirty="0" err="1"/>
              <a:t>SessionID</a:t>
            </a:r>
            <a:r>
              <a:rPr lang="zh-CN" altLang="en-US" dirty="0"/>
              <a:t>。如果节点是持久节点，这个属性为</a:t>
            </a:r>
            <a:r>
              <a:rPr lang="en-US" altLang="zh-CN" dirty="0"/>
              <a:t>0</a:t>
            </a:r>
          </a:p>
          <a:p>
            <a:r>
              <a:rPr lang="zh-CN" altLang="en-US" dirty="0"/>
              <a:t>* </a:t>
            </a:r>
            <a:r>
              <a:rPr lang="en-US" altLang="zh-CN" dirty="0" err="1"/>
              <a:t>dataLength</a:t>
            </a:r>
            <a:r>
              <a:rPr lang="en-US" altLang="zh-CN" dirty="0"/>
              <a:t> </a:t>
            </a:r>
            <a:r>
              <a:rPr lang="zh-CN" altLang="en-US" dirty="0"/>
              <a:t>数据内容的长度</a:t>
            </a:r>
          </a:p>
          <a:p>
            <a:r>
              <a:rPr lang="zh-CN" altLang="en-US" dirty="0"/>
              <a:t>* </a:t>
            </a:r>
            <a:r>
              <a:rPr lang="en-US" altLang="zh-CN" dirty="0" err="1"/>
              <a:t>numChildren</a:t>
            </a:r>
            <a:r>
              <a:rPr lang="en-US" altLang="zh-CN" dirty="0"/>
              <a:t> </a:t>
            </a:r>
            <a:r>
              <a:rPr lang="zh-CN" altLang="en-US" dirty="0"/>
              <a:t>当前节点的子节点个数</a:t>
            </a:r>
          </a:p>
          <a:p>
            <a:pPr marL="0" indent="0">
              <a:buNone/>
            </a:pPr>
            <a:endParaRPr lang="zh-CN" altLang="en-US" dirty="0"/>
          </a:p>
        </p:txBody>
      </p:sp>
    </p:spTree>
    <p:extLst>
      <p:ext uri="{BB962C8B-B14F-4D97-AF65-F5344CB8AC3E}">
        <p14:creationId xmlns:p14="http://schemas.microsoft.com/office/powerpoint/2010/main" val="2496875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8FFA-4060-49F6-B245-A8F3EA200092}"/>
              </a:ext>
            </a:extLst>
          </p:cNvPr>
          <p:cNvSpPr>
            <a:spLocks noGrp="1"/>
          </p:cNvSpPr>
          <p:nvPr>
            <p:ph type="title"/>
          </p:nvPr>
        </p:nvSpPr>
        <p:spPr/>
        <p:txBody>
          <a:bodyPr/>
          <a:lstStyle/>
          <a:p>
            <a:r>
              <a:rPr lang="en-US" altLang="zh-CN" dirty="0" err="1"/>
              <a:t>ZooKeeper</a:t>
            </a:r>
            <a:r>
              <a:rPr lang="en-US" altLang="zh-CN" dirty="0"/>
              <a:t> Sessions</a:t>
            </a:r>
            <a:endParaRPr lang="zh-CN" altLang="en-US" dirty="0"/>
          </a:p>
        </p:txBody>
      </p:sp>
      <p:sp>
        <p:nvSpPr>
          <p:cNvPr id="3" name="内容占位符 2">
            <a:extLst>
              <a:ext uri="{FF2B5EF4-FFF2-40B4-BE49-F238E27FC236}">
                <a16:creationId xmlns:a16="http://schemas.microsoft.com/office/drawing/2014/main" id="{554FFC8B-C231-43B8-802A-BEFCB96BB0E4}"/>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的每个客户端都维护一组服务端信息，在创建连接时由应用指定，客户端随机选择一个服务端进行连接，连接成功后，服务端为每个连接分配一个唯一标识。客户端在创建连接时可以指定溢出时间，客户端会周期性的向服务端发送</a:t>
            </a:r>
            <a:r>
              <a:rPr lang="en-US" altLang="zh-CN" dirty="0"/>
              <a:t>PING</a:t>
            </a:r>
            <a:r>
              <a:rPr lang="zh-CN" altLang="en-US" dirty="0"/>
              <a:t>请求来保持连接，当客户端检测到与服务端断开连接后，客户端将自动选择服务端列表中的另一个服务端进行重连。</a:t>
            </a:r>
          </a:p>
          <a:p>
            <a:pPr marL="0" indent="0">
              <a:buNone/>
            </a:pPr>
            <a:endParaRPr lang="zh-CN" altLang="en-US" dirty="0"/>
          </a:p>
        </p:txBody>
      </p:sp>
    </p:spTree>
    <p:extLst>
      <p:ext uri="{BB962C8B-B14F-4D97-AF65-F5344CB8AC3E}">
        <p14:creationId xmlns:p14="http://schemas.microsoft.com/office/powerpoint/2010/main" val="3222604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CB8-145D-4B14-8ED8-81FA041EB78E}"/>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9C28B5C5-87C5-4846-9E79-16E97BF72471}"/>
              </a:ext>
            </a:extLst>
          </p:cNvPr>
          <p:cNvSpPr>
            <a:spLocks noGrp="1"/>
          </p:cNvSpPr>
          <p:nvPr>
            <p:ph idx="1"/>
          </p:nvPr>
        </p:nvSpPr>
        <p:spPr/>
        <p:txBody>
          <a:bodyPr/>
          <a:lstStyle/>
          <a:p>
            <a:r>
              <a:rPr lang="en-US" altLang="zh-CN" dirty="0"/>
              <a:t>```</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a:t>
            </a:r>
          </a:p>
          <a:p>
            <a:r>
              <a:rPr lang="en-US" altLang="zh-CN" dirty="0" err="1"/>
              <a:t>zk.create</a:t>
            </a:r>
            <a:r>
              <a:rPr lang="en-US" altLang="zh-CN" dirty="0"/>
              <a:t>("/test", new byte[0], </a:t>
            </a:r>
            <a:r>
              <a:rPr lang="en-US" altLang="zh-CN" dirty="0" err="1"/>
              <a:t>Ids.OPEN_ACL_UNSAFE</a:t>
            </a:r>
            <a:r>
              <a:rPr lang="en-US" altLang="zh-CN" dirty="0"/>
              <a:t>, </a:t>
            </a:r>
            <a:r>
              <a:rPr lang="en-US" altLang="zh-CN" dirty="0" err="1"/>
              <a:t>CreateMode.PERSISTENT</a:t>
            </a:r>
            <a:r>
              <a:rPr lang="en-US" altLang="zh-CN" dirty="0"/>
              <a:t>);</a:t>
            </a:r>
          </a:p>
          <a:p>
            <a:r>
              <a:rPr lang="en-US" altLang="zh-CN" dirty="0"/>
              <a:t>```</a:t>
            </a:r>
          </a:p>
          <a:p>
            <a:pPr marL="0" indent="0">
              <a:buNone/>
            </a:pPr>
            <a:endParaRPr lang="zh-CN" altLang="en-US" dirty="0"/>
          </a:p>
        </p:txBody>
      </p:sp>
    </p:spTree>
    <p:extLst>
      <p:ext uri="{BB962C8B-B14F-4D97-AF65-F5344CB8AC3E}">
        <p14:creationId xmlns:p14="http://schemas.microsoft.com/office/powerpoint/2010/main" val="236725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B612-5ED8-44B5-A417-BEF61AB842F0}"/>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BF7DF1EB-292E-4090-9510-0D9A7D44489E}"/>
              </a:ext>
            </a:extLst>
          </p:cNvPr>
          <p:cNvSpPr>
            <a:spLocks noGrp="1"/>
          </p:cNvSpPr>
          <p:nvPr>
            <p:ph idx="1"/>
          </p:nvPr>
        </p:nvSpPr>
        <p:spPr/>
        <p:txBody>
          <a:bodyPr/>
          <a:lstStyle/>
          <a:p>
            <a:pPr marL="0" indent="0">
              <a:buNone/>
            </a:pPr>
            <a:r>
              <a:rPr lang="en-US" altLang="zh-CN" dirty="0"/>
              <a:t>	</a:t>
            </a:r>
            <a:r>
              <a:rPr lang="zh-CN" altLang="en-US" dirty="0"/>
              <a:t>创建客户端</a:t>
            </a:r>
            <a:r>
              <a:rPr lang="en-US" altLang="zh-CN" dirty="0"/>
              <a:t>session</a:t>
            </a:r>
            <a:r>
              <a:rPr lang="zh-CN" altLang="en-US" dirty="0"/>
              <a:t>时，应用必须传入一组以逗号分隔的</a:t>
            </a:r>
            <a:r>
              <a:rPr lang="en-US" altLang="zh-CN" dirty="0" err="1"/>
              <a:t>host:port</a:t>
            </a:r>
            <a:r>
              <a:rPr lang="zh-CN" altLang="en-US" dirty="0"/>
              <a:t>列表，每个都对应一个</a:t>
            </a:r>
            <a:r>
              <a:rPr lang="en-US" altLang="zh-CN" dirty="0" err="1"/>
              <a:t>ZooKeeper</a:t>
            </a:r>
            <a:r>
              <a:rPr lang="zh-CN" altLang="en-US" dirty="0"/>
              <a:t>服务端，</a:t>
            </a:r>
            <a:r>
              <a:rPr lang="en-US" altLang="zh-CN" dirty="0" err="1"/>
              <a:t>ZooKeeper</a:t>
            </a:r>
            <a:r>
              <a:rPr lang="zh-CN" altLang="en-US" dirty="0"/>
              <a:t>客户端将选择任意一个服务端并尝试与其连接</a:t>
            </a:r>
            <a:r>
              <a:rPr lang="en-US" altLang="zh-CN" dirty="0"/>
              <a:t>(</a:t>
            </a:r>
            <a:r>
              <a:rPr lang="zh-CN" altLang="en-US" dirty="0"/>
              <a:t>这组</a:t>
            </a:r>
            <a:r>
              <a:rPr lang="en-US" altLang="zh-CN" dirty="0" err="1"/>
              <a:t>serverlist</a:t>
            </a:r>
            <a:r>
              <a:rPr lang="zh-CN" altLang="en-US" dirty="0"/>
              <a:t>会在初始化的时候打乱</a:t>
            </a:r>
            <a:r>
              <a:rPr lang="en-US" altLang="zh-CN" dirty="0"/>
              <a:t>)</a:t>
            </a:r>
            <a:r>
              <a:rPr lang="zh-CN" altLang="en-US" dirty="0"/>
              <a:t>，如果连接失败，或者由于某些原因导致客户端与服务端连接断开，客户端将自动的选择列表中的另一个服务端进行连接，直到成功。当</a:t>
            </a:r>
            <a:r>
              <a:rPr lang="en-US" altLang="zh-CN" dirty="0"/>
              <a:t>session</a:t>
            </a:r>
            <a:r>
              <a:rPr lang="zh-CN" altLang="en-US" dirty="0"/>
              <a:t>创建成功后，</a:t>
            </a:r>
            <a:r>
              <a:rPr lang="en-US" altLang="zh-CN" dirty="0" err="1"/>
              <a:t>ZooKeeper</a:t>
            </a:r>
            <a:r>
              <a:rPr lang="zh-CN" altLang="en-US" dirty="0"/>
              <a:t>服务端为</a:t>
            </a:r>
            <a:r>
              <a:rPr lang="en-US" altLang="zh-CN" dirty="0"/>
              <a:t>session</a:t>
            </a:r>
            <a:r>
              <a:rPr lang="zh-CN" altLang="en-US" dirty="0"/>
              <a:t>分配一个唯一标识。</a:t>
            </a:r>
          </a:p>
          <a:p>
            <a:pPr marL="0" indent="0">
              <a:buNone/>
            </a:pPr>
            <a:endParaRPr lang="zh-CN" altLang="en-US" dirty="0"/>
          </a:p>
        </p:txBody>
      </p:sp>
    </p:spTree>
    <p:extLst>
      <p:ext uri="{BB962C8B-B14F-4D97-AF65-F5344CB8AC3E}">
        <p14:creationId xmlns:p14="http://schemas.microsoft.com/office/powerpoint/2010/main" val="2750103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61B1-C12E-411C-8C5E-AA205DCE91B4}"/>
              </a:ext>
            </a:extLst>
          </p:cNvPr>
          <p:cNvSpPr>
            <a:spLocks noGrp="1"/>
          </p:cNvSpPr>
          <p:nvPr>
            <p:ph type="title"/>
          </p:nvPr>
        </p:nvSpPr>
        <p:spPr/>
        <p:txBody>
          <a:bodyPr/>
          <a:lstStyle/>
          <a:p>
            <a:r>
              <a:rPr lang="en-US" altLang="zh-CN" dirty="0"/>
              <a:t>Session</a:t>
            </a:r>
            <a:r>
              <a:rPr lang="zh-CN" altLang="en-US" dirty="0"/>
              <a:t>创建过程</a:t>
            </a:r>
          </a:p>
        </p:txBody>
      </p:sp>
      <p:sp>
        <p:nvSpPr>
          <p:cNvPr id="3" name="内容占位符 2">
            <a:extLst>
              <a:ext uri="{FF2B5EF4-FFF2-40B4-BE49-F238E27FC236}">
                <a16:creationId xmlns:a16="http://schemas.microsoft.com/office/drawing/2014/main" id="{9ECEE9E4-5D7D-4C10-8654-5F65F022E40E}"/>
              </a:ext>
            </a:extLst>
          </p:cNvPr>
          <p:cNvSpPr>
            <a:spLocks noGrp="1"/>
          </p:cNvSpPr>
          <p:nvPr>
            <p:ph idx="1"/>
          </p:nvPr>
        </p:nvSpPr>
        <p:spPr/>
        <p:txBody>
          <a:bodyPr>
            <a:normAutofit fontScale="85000" lnSpcReduction="20000"/>
          </a:bodyPr>
          <a:lstStyle/>
          <a:p>
            <a:r>
              <a:rPr lang="en-US" altLang="zh-CN" dirty="0"/>
              <a:t>client</a:t>
            </a:r>
            <a:r>
              <a:rPr lang="zh-CN" altLang="en-US" dirty="0"/>
              <a:t>进行</a:t>
            </a:r>
            <a:r>
              <a:rPr lang="en-US" altLang="zh-CN" dirty="0" err="1"/>
              <a:t>tcp</a:t>
            </a:r>
            <a:r>
              <a:rPr lang="zh-CN" altLang="en-US" dirty="0"/>
              <a:t>建立连接</a:t>
            </a:r>
          </a:p>
          <a:p>
            <a:r>
              <a:rPr lang="zh-CN" altLang="en-US" dirty="0"/>
              <a:t>当</a:t>
            </a:r>
            <a:r>
              <a:rPr lang="en-US" altLang="zh-CN" dirty="0" err="1"/>
              <a:t>tcp</a:t>
            </a:r>
            <a:r>
              <a:rPr lang="zh-CN" altLang="en-US" dirty="0"/>
              <a:t>连接成功之后，</a:t>
            </a:r>
            <a:r>
              <a:rPr lang="en-US" altLang="zh-CN" dirty="0"/>
              <a:t>client</a:t>
            </a:r>
            <a:r>
              <a:rPr lang="zh-CN" altLang="en-US" dirty="0"/>
              <a:t>发送一个</a:t>
            </a:r>
            <a:r>
              <a:rPr lang="en-US" altLang="zh-CN" dirty="0" err="1"/>
              <a:t>ConnectRequest</a:t>
            </a:r>
            <a:r>
              <a:rPr lang="zh-CN" altLang="en-US" dirty="0"/>
              <a:t>包，将</a:t>
            </a:r>
            <a:r>
              <a:rPr lang="en-US" altLang="zh-CN" dirty="0" err="1"/>
              <a:t>ZooKeeper</a:t>
            </a:r>
            <a:r>
              <a:rPr lang="zh-CN" altLang="en-US" dirty="0"/>
              <a:t>构造函数传入的</a:t>
            </a:r>
            <a:r>
              <a:rPr lang="en-US" altLang="zh-CN" dirty="0" err="1"/>
              <a:t>sessionTimeout</a:t>
            </a:r>
            <a:r>
              <a:rPr lang="zh-CN" altLang="en-US" dirty="0"/>
              <a:t>数值发给</a:t>
            </a:r>
            <a:r>
              <a:rPr lang="en-US" altLang="zh-CN" dirty="0"/>
              <a:t>Server</a:t>
            </a:r>
            <a:r>
              <a:rPr lang="zh-CN" altLang="en-US" dirty="0"/>
              <a:t>。</a:t>
            </a:r>
            <a:r>
              <a:rPr lang="en-US" altLang="zh-CN" dirty="0"/>
              <a:t>zookeeper server</a:t>
            </a:r>
            <a:r>
              <a:rPr lang="zh-CN" altLang="en-US" dirty="0"/>
              <a:t>会验证客户端发来的</a:t>
            </a:r>
            <a:r>
              <a:rPr lang="en-US" altLang="zh-CN" dirty="0" err="1"/>
              <a:t>sessionTimeout</a:t>
            </a:r>
            <a:r>
              <a:rPr lang="zh-CN" altLang="en-US" dirty="0"/>
              <a:t>值</a:t>
            </a:r>
            <a:r>
              <a:rPr lang="en-US" altLang="zh-CN" dirty="0"/>
              <a:t>;zookeeper server</a:t>
            </a:r>
            <a:r>
              <a:rPr lang="zh-CN" altLang="en-US" dirty="0"/>
              <a:t>中有连个配置项</a:t>
            </a:r>
            <a:r>
              <a:rPr lang="en-US" altLang="zh-CN" dirty="0"/>
              <a:t>.</a:t>
            </a:r>
          </a:p>
          <a:p>
            <a:pPr lvl="1"/>
            <a:r>
              <a:rPr lang="en-US" altLang="zh-CN" dirty="0"/>
              <a:t>* </a:t>
            </a:r>
            <a:r>
              <a:rPr lang="en-US" altLang="zh-CN" dirty="0" err="1"/>
              <a:t>minSessionTimeout</a:t>
            </a:r>
            <a:r>
              <a:rPr lang="en-US" altLang="zh-CN" dirty="0"/>
              <a:t> </a:t>
            </a:r>
            <a:r>
              <a:rPr lang="zh-CN" altLang="en-US" dirty="0"/>
              <a:t>单位毫秒。默认</a:t>
            </a:r>
            <a:r>
              <a:rPr lang="en-US" altLang="zh-CN" dirty="0"/>
              <a:t>2</a:t>
            </a:r>
            <a:r>
              <a:rPr lang="zh-CN" altLang="en-US" dirty="0"/>
              <a:t>倍</a:t>
            </a:r>
            <a:r>
              <a:rPr lang="en-US" altLang="zh-CN" dirty="0" err="1"/>
              <a:t>tickTime</a:t>
            </a:r>
            <a:endParaRPr lang="en-US" altLang="zh-CN" dirty="0"/>
          </a:p>
          <a:p>
            <a:pPr lvl="1"/>
            <a:r>
              <a:rPr lang="en-US" altLang="zh-CN" dirty="0"/>
              <a:t>* </a:t>
            </a:r>
            <a:r>
              <a:rPr lang="en-US" altLang="zh-CN" dirty="0" err="1"/>
              <a:t>maxSessionTimeout</a:t>
            </a:r>
            <a:r>
              <a:rPr lang="en-US" altLang="zh-CN" dirty="0"/>
              <a:t> </a:t>
            </a:r>
            <a:r>
              <a:rPr lang="zh-CN" altLang="en-US" dirty="0"/>
              <a:t>单位毫秒。默认</a:t>
            </a:r>
            <a:r>
              <a:rPr lang="en-US" altLang="zh-CN" dirty="0"/>
              <a:t>20</a:t>
            </a:r>
            <a:r>
              <a:rPr lang="zh-CN" altLang="en-US" dirty="0"/>
              <a:t>倍</a:t>
            </a:r>
            <a:r>
              <a:rPr lang="en-US" altLang="zh-CN" dirty="0" err="1"/>
              <a:t>tickTime</a:t>
            </a:r>
            <a:endParaRPr lang="en-US" altLang="zh-CN" dirty="0"/>
          </a:p>
          <a:p>
            <a:pPr lvl="1"/>
            <a:r>
              <a:rPr lang="zh-CN" altLang="en-US" dirty="0"/>
              <a:t>（</a:t>
            </a:r>
            <a:r>
              <a:rPr lang="en-US" altLang="zh-CN" dirty="0" err="1"/>
              <a:t>tickTime</a:t>
            </a:r>
            <a:r>
              <a:rPr lang="zh-CN" altLang="en-US" dirty="0"/>
              <a:t>也是一个配置项。是</a:t>
            </a:r>
            <a:r>
              <a:rPr lang="en-US" altLang="zh-CN" dirty="0"/>
              <a:t>Server</a:t>
            </a:r>
            <a:r>
              <a:rPr lang="zh-CN" altLang="en-US" dirty="0"/>
              <a:t>内部控制时间逻辑的最小时间单位）</a:t>
            </a:r>
          </a:p>
          <a:p>
            <a:pPr lvl="1"/>
            <a:r>
              <a:rPr lang="zh-CN" altLang="en-US" dirty="0"/>
              <a:t>如果客户端发来的</a:t>
            </a:r>
            <a:r>
              <a:rPr lang="en-US" altLang="zh-CN" dirty="0" err="1"/>
              <a:t>sessionTimeout</a:t>
            </a:r>
            <a:r>
              <a:rPr lang="zh-CN" altLang="en-US" dirty="0"/>
              <a:t>超过</a:t>
            </a:r>
            <a:r>
              <a:rPr lang="en-US" altLang="zh-CN" dirty="0"/>
              <a:t>min-max</a:t>
            </a:r>
            <a:r>
              <a:rPr lang="zh-CN" altLang="en-US" dirty="0"/>
              <a:t>这个范围，</a:t>
            </a:r>
            <a:r>
              <a:rPr lang="en-US" altLang="zh-CN" dirty="0"/>
              <a:t>server</a:t>
            </a:r>
            <a:r>
              <a:rPr lang="zh-CN" altLang="en-US" dirty="0"/>
              <a:t>会自动截取为</a:t>
            </a:r>
            <a:r>
              <a:rPr lang="en-US" altLang="zh-CN" dirty="0"/>
              <a:t>min</a:t>
            </a:r>
            <a:r>
              <a:rPr lang="zh-CN" altLang="en-US" dirty="0"/>
              <a:t>或</a:t>
            </a:r>
            <a:r>
              <a:rPr lang="en-US" altLang="zh-CN" dirty="0"/>
              <a:t>max.</a:t>
            </a:r>
          </a:p>
          <a:p>
            <a:r>
              <a:rPr lang="en-US" altLang="zh-CN" dirty="0"/>
              <a:t>server</a:t>
            </a:r>
            <a:r>
              <a:rPr lang="zh-CN" altLang="en-US" dirty="0"/>
              <a:t>等表决通过后，会为这个</a:t>
            </a:r>
            <a:r>
              <a:rPr lang="en-US" altLang="zh-CN" dirty="0"/>
              <a:t>session</a:t>
            </a:r>
            <a:r>
              <a:rPr lang="zh-CN" altLang="en-US" dirty="0"/>
              <a:t>生成一个</a:t>
            </a:r>
            <a:r>
              <a:rPr lang="en-US" altLang="zh-CN" dirty="0"/>
              <a:t>password</a:t>
            </a:r>
            <a:r>
              <a:rPr lang="zh-CN" altLang="en-US" dirty="0"/>
              <a:t>，连同</a:t>
            </a:r>
            <a:r>
              <a:rPr lang="en-US" altLang="zh-CN" dirty="0" err="1"/>
              <a:t>sessionId</a:t>
            </a:r>
            <a:r>
              <a:rPr lang="zh-CN" altLang="en-US" dirty="0"/>
              <a:t>，</a:t>
            </a:r>
            <a:r>
              <a:rPr lang="en-US" altLang="zh-CN" dirty="0" err="1"/>
              <a:t>sessionTimeOut</a:t>
            </a:r>
            <a:r>
              <a:rPr lang="zh-CN" altLang="en-US" dirty="0"/>
              <a:t>一起返回给客户端（</a:t>
            </a:r>
            <a:r>
              <a:rPr lang="en-US" altLang="zh-CN" dirty="0" err="1"/>
              <a:t>ConnectResponse</a:t>
            </a:r>
            <a:r>
              <a:rPr lang="zh-CN" altLang="en-US" dirty="0"/>
              <a:t>）。客户端如果需要重连</a:t>
            </a:r>
            <a:r>
              <a:rPr lang="en-US" altLang="zh-CN" dirty="0"/>
              <a:t>Server</a:t>
            </a:r>
            <a:r>
              <a:rPr lang="zh-CN" altLang="en-US" dirty="0"/>
              <a:t>，可以新建一个</a:t>
            </a:r>
            <a:r>
              <a:rPr lang="en-US" altLang="zh-CN" dirty="0" err="1"/>
              <a:t>ZooKeeper</a:t>
            </a:r>
            <a:r>
              <a:rPr lang="zh-CN" altLang="en-US" dirty="0"/>
              <a:t>对象，将上一个成功连接的</a:t>
            </a:r>
            <a:r>
              <a:rPr lang="en-US" altLang="zh-CN" dirty="0" err="1"/>
              <a:t>ZooKeeper</a:t>
            </a:r>
            <a:r>
              <a:rPr lang="en-US" altLang="zh-CN" dirty="0"/>
              <a:t> </a:t>
            </a:r>
            <a:r>
              <a:rPr lang="zh-CN" altLang="en-US" dirty="0"/>
              <a:t>对象的</a:t>
            </a:r>
            <a:r>
              <a:rPr lang="en-US" altLang="zh-CN" dirty="0" err="1"/>
              <a:t>sessionId</a:t>
            </a:r>
            <a:r>
              <a:rPr lang="zh-CN" altLang="en-US" dirty="0"/>
              <a:t>和</a:t>
            </a:r>
            <a:r>
              <a:rPr lang="en-US" altLang="zh-CN" dirty="0"/>
              <a:t>password</a:t>
            </a:r>
            <a:r>
              <a:rPr lang="zh-CN" altLang="en-US" dirty="0"/>
              <a:t>传给</a:t>
            </a:r>
            <a:r>
              <a:rPr lang="en-US" altLang="zh-CN" dirty="0"/>
              <a:t>Server</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 </a:t>
            </a:r>
            <a:r>
              <a:rPr lang="en-US" altLang="zh-CN" dirty="0" err="1"/>
              <a:t>sessionId,passwd</a:t>
            </a:r>
            <a:r>
              <a:rPr lang="en-US" altLang="zh-CN" dirty="0"/>
              <a:t>);</a:t>
            </a:r>
            <a:r>
              <a:rPr lang="en-US" altLang="zh-CN" dirty="0" err="1"/>
              <a:t>ZKServer</a:t>
            </a:r>
            <a:r>
              <a:rPr lang="zh-CN" altLang="en-US" dirty="0"/>
              <a:t>会根据</a:t>
            </a:r>
            <a:r>
              <a:rPr lang="en-US" altLang="zh-CN" dirty="0" err="1"/>
              <a:t>sessionId</a:t>
            </a:r>
            <a:r>
              <a:rPr lang="zh-CN" altLang="en-US" dirty="0"/>
              <a:t>和</a:t>
            </a:r>
            <a:r>
              <a:rPr lang="en-US" altLang="zh-CN" dirty="0"/>
              <a:t>password</a:t>
            </a:r>
            <a:r>
              <a:rPr lang="zh-CN" altLang="en-US" dirty="0"/>
              <a:t>为同一个</a:t>
            </a:r>
            <a:r>
              <a:rPr lang="en-US" altLang="zh-CN" dirty="0"/>
              <a:t>client</a:t>
            </a:r>
            <a:r>
              <a:rPr lang="zh-CN" altLang="en-US" dirty="0"/>
              <a:t>恢复</a:t>
            </a:r>
            <a:r>
              <a:rPr lang="en-US" altLang="zh-CN" dirty="0"/>
              <a:t>session</a:t>
            </a:r>
            <a:r>
              <a:rPr lang="zh-CN" altLang="en-US" dirty="0"/>
              <a:t>，如果还没有过期的话。</a:t>
            </a:r>
          </a:p>
          <a:p>
            <a:pPr marL="0" indent="0">
              <a:buNone/>
            </a:pPr>
            <a:endParaRPr lang="zh-CN" altLang="en-US" dirty="0"/>
          </a:p>
        </p:txBody>
      </p:sp>
    </p:spTree>
    <p:extLst>
      <p:ext uri="{BB962C8B-B14F-4D97-AF65-F5344CB8AC3E}">
        <p14:creationId xmlns:p14="http://schemas.microsoft.com/office/powerpoint/2010/main" val="1451569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36BF6-0D2F-40B3-937C-AB1B4643FA15}"/>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B5D48F75-EC6D-4CC0-8743-079165F520B7}"/>
              </a:ext>
            </a:extLst>
          </p:cNvPr>
          <p:cNvSpPr>
            <a:spLocks noGrp="1"/>
          </p:cNvSpPr>
          <p:nvPr>
            <p:ph idx="1"/>
          </p:nvPr>
        </p:nvSpPr>
        <p:spPr/>
        <p:txBody>
          <a:bodyPr/>
          <a:lstStyle/>
          <a:p>
            <a:pPr marL="0" indent="0">
              <a:buNone/>
            </a:pPr>
            <a:r>
              <a:rPr lang="en-US" altLang="zh-CN" dirty="0"/>
              <a:t>	Zookeeper</a:t>
            </a:r>
            <a:r>
              <a:rPr lang="zh-CN" altLang="en-US" dirty="0"/>
              <a:t>会话在整个运行期间的生命周期中，会在不同的会话状态中之间进行切换，这些状态可以分为</a:t>
            </a:r>
            <a:r>
              <a:rPr lang="en-US" altLang="zh-CN" dirty="0"/>
              <a:t>CONNECTING, ASSOCIATING, CONNECTED, CLOSED, AUTH_FAILED</a:t>
            </a:r>
            <a:r>
              <a:rPr lang="zh-CN" altLang="en-US" dirty="0"/>
              <a:t>。</a:t>
            </a:r>
          </a:p>
          <a:p>
            <a:pPr marL="0" indent="0">
              <a:buNone/>
            </a:pPr>
            <a:endParaRPr lang="zh-CN" altLang="en-US" dirty="0"/>
          </a:p>
        </p:txBody>
      </p:sp>
    </p:spTree>
    <p:extLst>
      <p:ext uri="{BB962C8B-B14F-4D97-AF65-F5344CB8AC3E}">
        <p14:creationId xmlns:p14="http://schemas.microsoft.com/office/powerpoint/2010/main" val="2064378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DFD3C-DB1F-480B-9792-237C32148149}"/>
              </a:ext>
            </a:extLst>
          </p:cNvPr>
          <p:cNvSpPr>
            <a:spLocks noGrp="1"/>
          </p:cNvSpPr>
          <p:nvPr>
            <p:ph type="title"/>
          </p:nvPr>
        </p:nvSpPr>
        <p:spPr/>
        <p:txBody>
          <a:bodyPr/>
          <a:lstStyle/>
          <a:p>
            <a:r>
              <a:rPr lang="zh-CN" altLang="en-US" dirty="0"/>
              <a:t>会话状态</a:t>
            </a:r>
          </a:p>
        </p:txBody>
      </p:sp>
      <p:pic>
        <p:nvPicPr>
          <p:cNvPr id="5" name="内容占位符 4">
            <a:extLst>
              <a:ext uri="{FF2B5EF4-FFF2-40B4-BE49-F238E27FC236}">
                <a16:creationId xmlns:a16="http://schemas.microsoft.com/office/drawing/2014/main" id="{C92EA2C4-177D-4E7B-870A-70792D56A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37" y="1977231"/>
            <a:ext cx="7858125" cy="4048125"/>
          </a:xfrm>
        </p:spPr>
      </p:pic>
    </p:spTree>
    <p:extLst>
      <p:ext uri="{BB962C8B-B14F-4D97-AF65-F5344CB8AC3E}">
        <p14:creationId xmlns:p14="http://schemas.microsoft.com/office/powerpoint/2010/main" val="4046496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2EC13-5114-49AD-B6C8-A53EBCD5801A}"/>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28B835BB-F92C-4C7C-9A14-5BD1E10B28BE}"/>
              </a:ext>
            </a:extLst>
          </p:cNvPr>
          <p:cNvSpPr>
            <a:spLocks noGrp="1"/>
          </p:cNvSpPr>
          <p:nvPr>
            <p:ph idx="1"/>
          </p:nvPr>
        </p:nvSpPr>
        <p:spPr/>
        <p:txBody>
          <a:bodyPr/>
          <a:lstStyle/>
          <a:p>
            <a:pPr marL="0" indent="0">
              <a:buNone/>
            </a:pPr>
            <a:r>
              <a:rPr lang="en-US" altLang="zh-CN" dirty="0"/>
              <a:t>	</a:t>
            </a:r>
            <a:r>
              <a:rPr lang="zh-CN" altLang="en-US" dirty="0"/>
              <a:t>一旦客户端开始创建</a:t>
            </a:r>
            <a:r>
              <a:rPr lang="en-US" altLang="zh-CN" dirty="0"/>
              <a:t>Zookeeper</a:t>
            </a:r>
            <a:r>
              <a:rPr lang="zh-CN" altLang="en-US" dirty="0"/>
              <a:t>对象，那么客户端状态就会变成</a:t>
            </a:r>
            <a:r>
              <a:rPr lang="en-US" altLang="zh-CN" dirty="0"/>
              <a:t>CONNECTING</a:t>
            </a:r>
            <a:r>
              <a:rPr lang="zh-CN" altLang="en-US" dirty="0"/>
              <a:t>状态，同时客户端开始尝试连接服务端，连接成功后，客户端状态变为</a:t>
            </a:r>
            <a:r>
              <a:rPr lang="en-US" altLang="zh-CN" dirty="0"/>
              <a:t>CONNECTED</a:t>
            </a:r>
            <a:r>
              <a:rPr lang="zh-CN" altLang="en-US" dirty="0"/>
              <a:t>，通常情况下，由于断网或其他原因，客户端与服务端之间会出现断开情况，一旦碰到这种情况，</a:t>
            </a:r>
            <a:r>
              <a:rPr lang="en-US" altLang="zh-CN" dirty="0"/>
              <a:t>Zookeeper</a:t>
            </a:r>
            <a:r>
              <a:rPr lang="zh-CN" altLang="en-US" dirty="0"/>
              <a:t>客户端会自动进行重连服务，同时客户端状态再次变成</a:t>
            </a:r>
            <a:r>
              <a:rPr lang="en-US" altLang="zh-CN" dirty="0"/>
              <a:t>CONNCTING</a:t>
            </a:r>
            <a:r>
              <a:rPr lang="zh-CN" altLang="en-US" dirty="0"/>
              <a:t>，直到重新连上服务端后，状态又变为</a:t>
            </a:r>
            <a:r>
              <a:rPr lang="en-US" altLang="zh-CN" dirty="0"/>
              <a:t>CONNECTED</a:t>
            </a:r>
            <a:r>
              <a:rPr lang="zh-CN" altLang="en-US" dirty="0"/>
              <a:t>，在通常情况下，客户端的状态总是介于</a:t>
            </a:r>
            <a:r>
              <a:rPr lang="en-US" altLang="zh-CN" dirty="0"/>
              <a:t>CONNECTING</a:t>
            </a:r>
            <a:r>
              <a:rPr lang="zh-CN" altLang="en-US" dirty="0"/>
              <a:t>和</a:t>
            </a:r>
            <a:r>
              <a:rPr lang="en-US" altLang="zh-CN" dirty="0"/>
              <a:t>CONNECTED</a:t>
            </a:r>
            <a:r>
              <a:rPr lang="zh-CN" altLang="en-US" dirty="0"/>
              <a:t>之间。但是，如果出现诸如会话超时、权限检查或是客户端主动退出程序等情况，客户端的状态就会直接变更为</a:t>
            </a:r>
            <a:r>
              <a:rPr lang="en-US" altLang="zh-CN" dirty="0"/>
              <a:t>CLOSE</a:t>
            </a:r>
            <a:r>
              <a:rPr lang="zh-CN" altLang="en-US" dirty="0"/>
              <a:t>状态。</a:t>
            </a:r>
          </a:p>
          <a:p>
            <a:pPr marL="0" indent="0">
              <a:buNone/>
            </a:pPr>
            <a:endParaRPr lang="zh-CN" altLang="en-US" dirty="0"/>
          </a:p>
        </p:txBody>
      </p:sp>
    </p:spTree>
    <p:extLst>
      <p:ext uri="{BB962C8B-B14F-4D97-AF65-F5344CB8AC3E}">
        <p14:creationId xmlns:p14="http://schemas.microsoft.com/office/powerpoint/2010/main" val="2696148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07AA-632A-4C5E-A5E2-3F5E794F3597}"/>
              </a:ext>
            </a:extLst>
          </p:cNvPr>
          <p:cNvSpPr>
            <a:spLocks noGrp="1"/>
          </p:cNvSpPr>
          <p:nvPr>
            <p:ph type="title"/>
          </p:nvPr>
        </p:nvSpPr>
        <p:spPr/>
        <p:txBody>
          <a:bodyPr/>
          <a:lstStyle/>
          <a:p>
            <a:r>
              <a:rPr lang="en-US" altLang="zh-CN" dirty="0"/>
              <a:t>session</a:t>
            </a:r>
            <a:r>
              <a:rPr lang="zh-CN" altLang="en-US" dirty="0"/>
              <a:t>激活</a:t>
            </a:r>
          </a:p>
        </p:txBody>
      </p:sp>
      <p:sp>
        <p:nvSpPr>
          <p:cNvPr id="3" name="内容占位符 2">
            <a:extLst>
              <a:ext uri="{FF2B5EF4-FFF2-40B4-BE49-F238E27FC236}">
                <a16:creationId xmlns:a16="http://schemas.microsoft.com/office/drawing/2014/main" id="{075E1109-BEAE-4235-9124-C779724DB097}"/>
              </a:ext>
            </a:extLst>
          </p:cNvPr>
          <p:cNvSpPr>
            <a:spLocks noGrp="1"/>
          </p:cNvSpPr>
          <p:nvPr>
            <p:ph idx="1"/>
          </p:nvPr>
        </p:nvSpPr>
        <p:spPr/>
        <p:txBody>
          <a:bodyPr/>
          <a:lstStyle/>
          <a:p>
            <a:r>
              <a:rPr lang="en-US" altLang="zh-CN" dirty="0"/>
              <a:t>&gt;</a:t>
            </a:r>
            <a:r>
              <a:rPr lang="zh-CN" altLang="en-US" dirty="0"/>
              <a:t> 在</a:t>
            </a:r>
            <a:r>
              <a:rPr lang="en-US" altLang="zh-CN" dirty="0" err="1"/>
              <a:t>ZooKeeper</a:t>
            </a:r>
            <a:r>
              <a:rPr lang="zh-CN" altLang="en-US" dirty="0"/>
              <a:t>中，服务器和客户端之间维持的是一个长连接，在 </a:t>
            </a:r>
            <a:r>
              <a:rPr lang="en-US" altLang="zh-CN" dirty="0"/>
              <a:t>SESSION_TIMEOUT </a:t>
            </a:r>
            <a:r>
              <a:rPr lang="zh-CN" altLang="en-US" dirty="0"/>
              <a:t>时间内，服务器会确定客户端是否正常连接</a:t>
            </a:r>
            <a:r>
              <a:rPr lang="en-US" altLang="zh-CN" dirty="0"/>
              <a:t>(</a:t>
            </a:r>
            <a:r>
              <a:rPr lang="zh-CN" altLang="en-US" dirty="0"/>
              <a:t>客户端会定时向服务器发送</a:t>
            </a:r>
            <a:r>
              <a:rPr lang="en-US" altLang="zh-CN" dirty="0" err="1"/>
              <a:t>heart_beat</a:t>
            </a:r>
            <a:r>
              <a:rPr lang="en-US" altLang="zh-CN" dirty="0"/>
              <a:t>),</a:t>
            </a:r>
            <a:r>
              <a:rPr lang="zh-CN" altLang="en-US" dirty="0"/>
              <a:t>服务器重置下次</a:t>
            </a:r>
            <a:r>
              <a:rPr lang="en-US" altLang="zh-CN" dirty="0"/>
              <a:t>SESSION_TIMEOUT</a:t>
            </a:r>
            <a:r>
              <a:rPr lang="zh-CN" altLang="en-US" dirty="0"/>
              <a:t>时间。；同时在</a:t>
            </a:r>
            <a:r>
              <a:rPr lang="en-US" altLang="zh-CN" dirty="0"/>
              <a:t>Zookeeper</a:t>
            </a:r>
            <a:r>
              <a:rPr lang="zh-CN" altLang="en-US" dirty="0"/>
              <a:t>的实际设计中，只要客户端有请求发送到服务端，那么就会触发一次会话激活，总结下来两种情况都会触发会话激活。</a:t>
            </a:r>
          </a:p>
          <a:p>
            <a:r>
              <a:rPr lang="zh-CN" altLang="en-US" dirty="0"/>
              <a:t>* 客户端向服务端发送请求，包括读写请求，就会触发会话激活。</a:t>
            </a:r>
          </a:p>
          <a:p>
            <a:r>
              <a:rPr lang="zh-CN" altLang="en-US" dirty="0"/>
              <a:t>* 客户端会定时向服务器发送</a:t>
            </a:r>
            <a:r>
              <a:rPr lang="en-US" altLang="zh-CN" dirty="0" err="1"/>
              <a:t>heart_beat</a:t>
            </a:r>
            <a:r>
              <a:rPr lang="zh-CN" altLang="en-US" dirty="0"/>
              <a:t>。</a:t>
            </a:r>
          </a:p>
          <a:p>
            <a:pPr marL="0" indent="0">
              <a:buNone/>
            </a:pPr>
            <a:endParaRPr lang="zh-CN" altLang="en-US" dirty="0"/>
          </a:p>
        </p:txBody>
      </p:sp>
    </p:spTree>
    <p:extLst>
      <p:ext uri="{BB962C8B-B14F-4D97-AF65-F5344CB8AC3E}">
        <p14:creationId xmlns:p14="http://schemas.microsoft.com/office/powerpoint/2010/main" val="2854027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0C830-9FB6-4C6F-9C41-B701237C2212}"/>
              </a:ext>
            </a:extLst>
          </p:cNvPr>
          <p:cNvSpPr>
            <a:spLocks noGrp="1"/>
          </p:cNvSpPr>
          <p:nvPr>
            <p:ph type="title"/>
          </p:nvPr>
        </p:nvSpPr>
        <p:spPr/>
        <p:txBody>
          <a:bodyPr/>
          <a:lstStyle/>
          <a:p>
            <a:r>
              <a:rPr lang="zh-CN" altLang="en-US" dirty="0"/>
              <a:t>会话清理</a:t>
            </a:r>
          </a:p>
        </p:txBody>
      </p:sp>
      <p:sp>
        <p:nvSpPr>
          <p:cNvPr id="3" name="内容占位符 2">
            <a:extLst>
              <a:ext uri="{FF2B5EF4-FFF2-40B4-BE49-F238E27FC236}">
                <a16:creationId xmlns:a16="http://schemas.microsoft.com/office/drawing/2014/main" id="{852D9E12-A302-4266-BE15-19A6108F21D1}"/>
              </a:ext>
            </a:extLst>
          </p:cNvPr>
          <p:cNvSpPr>
            <a:spLocks noGrp="1"/>
          </p:cNvSpPr>
          <p:nvPr>
            <p:ph idx="1"/>
          </p:nvPr>
        </p:nvSpPr>
        <p:spPr/>
        <p:txBody>
          <a:bodyPr/>
          <a:lstStyle/>
          <a:p>
            <a:pPr marL="0" indent="0">
              <a:buNone/>
            </a:pPr>
            <a:r>
              <a:rPr lang="en-US" altLang="zh-CN" dirty="0"/>
              <a:t>	leader server</a:t>
            </a:r>
            <a:r>
              <a:rPr lang="zh-CN" altLang="en-US" dirty="0"/>
              <a:t>的</a:t>
            </a:r>
            <a:r>
              <a:rPr lang="en-US" altLang="zh-CN" dirty="0" err="1"/>
              <a:t>SessionTracker</a:t>
            </a:r>
            <a:r>
              <a:rPr lang="zh-CN" altLang="en-US" dirty="0"/>
              <a:t>管理线程会管理者</a:t>
            </a:r>
            <a:r>
              <a:rPr lang="en-US" altLang="zh-CN" dirty="0"/>
              <a:t>session,</a:t>
            </a:r>
            <a:r>
              <a:rPr lang="zh-CN" altLang="en-US" dirty="0"/>
              <a:t>执行</a:t>
            </a:r>
            <a:r>
              <a:rPr lang="en-US" altLang="zh-CN" dirty="0"/>
              <a:t>session</a:t>
            </a:r>
            <a:r>
              <a:rPr lang="zh-CN" altLang="en-US" dirty="0"/>
              <a:t>的过期检查</a:t>
            </a:r>
            <a:r>
              <a:rPr lang="en-US" altLang="zh-CN" dirty="0"/>
              <a:t>,</a:t>
            </a:r>
            <a:r>
              <a:rPr lang="zh-CN" altLang="en-US" dirty="0"/>
              <a:t>如果会话过期就执行清理操作</a:t>
            </a:r>
            <a:r>
              <a:rPr lang="en-US" altLang="zh-CN" dirty="0"/>
              <a:t>.</a:t>
            </a:r>
          </a:p>
          <a:p>
            <a:pPr marL="0" indent="0">
              <a:buNone/>
            </a:pPr>
            <a:endParaRPr lang="zh-CN" altLang="en-US" dirty="0"/>
          </a:p>
        </p:txBody>
      </p:sp>
    </p:spTree>
    <p:extLst>
      <p:ext uri="{BB962C8B-B14F-4D97-AF65-F5344CB8AC3E}">
        <p14:creationId xmlns:p14="http://schemas.microsoft.com/office/powerpoint/2010/main" val="2655784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3FF93-F2EE-44BA-90BB-57DF29E4210B}"/>
              </a:ext>
            </a:extLst>
          </p:cNvPr>
          <p:cNvSpPr>
            <a:spLocks noGrp="1"/>
          </p:cNvSpPr>
          <p:nvPr>
            <p:ph type="title"/>
          </p:nvPr>
        </p:nvSpPr>
        <p:spPr/>
        <p:txBody>
          <a:bodyPr/>
          <a:lstStyle/>
          <a:p>
            <a:r>
              <a:rPr lang="zh-CN" altLang="en-US" dirty="0"/>
              <a:t>会话重连</a:t>
            </a:r>
          </a:p>
        </p:txBody>
      </p:sp>
      <p:sp>
        <p:nvSpPr>
          <p:cNvPr id="3" name="内容占位符 2">
            <a:extLst>
              <a:ext uri="{FF2B5EF4-FFF2-40B4-BE49-F238E27FC236}">
                <a16:creationId xmlns:a16="http://schemas.microsoft.com/office/drawing/2014/main" id="{4D3C8C77-9C44-4EF7-9368-4A024FD86942}"/>
              </a:ext>
            </a:extLst>
          </p:cNvPr>
          <p:cNvSpPr>
            <a:spLocks noGrp="1"/>
          </p:cNvSpPr>
          <p:nvPr>
            <p:ph idx="1"/>
          </p:nvPr>
        </p:nvSpPr>
        <p:spPr/>
        <p:txBody>
          <a:bodyPr>
            <a:normAutofit lnSpcReduction="10000"/>
          </a:bodyPr>
          <a:lstStyle/>
          <a:p>
            <a:pPr marL="0" indent="0">
              <a:buNone/>
            </a:pPr>
            <a:r>
              <a:rPr lang="en-US" altLang="zh-CN" dirty="0"/>
              <a:t>	</a:t>
            </a:r>
            <a:r>
              <a:rPr lang="zh-CN" altLang="en-US" dirty="0"/>
              <a:t>服务器与客户端之间维持长连接的过程了。在这个过程中，用户可能会看到两类异常</a:t>
            </a:r>
            <a:r>
              <a:rPr lang="en-US" altLang="zh-CN" dirty="0"/>
              <a:t>CONNECTIONLOSS(</a:t>
            </a:r>
            <a:r>
              <a:rPr lang="zh-CN" altLang="en-US" dirty="0"/>
              <a:t>连接断开</a:t>
            </a:r>
            <a:r>
              <a:rPr lang="en-US" altLang="zh-CN" dirty="0"/>
              <a:t>) </a:t>
            </a:r>
            <a:r>
              <a:rPr lang="zh-CN" altLang="en-US" dirty="0"/>
              <a:t>和</a:t>
            </a:r>
            <a:r>
              <a:rPr lang="en-US" altLang="zh-CN" dirty="0"/>
              <a:t>SESSIONEXPIRED(Session </a:t>
            </a:r>
            <a:r>
              <a:rPr lang="zh-CN" altLang="en-US" dirty="0"/>
              <a:t>过期</a:t>
            </a:r>
            <a:r>
              <a:rPr lang="en-US" altLang="zh-CN" dirty="0"/>
              <a:t>)</a:t>
            </a:r>
            <a:r>
              <a:rPr lang="zh-CN" altLang="en-US" dirty="0"/>
              <a:t>。</a:t>
            </a:r>
            <a:r>
              <a:rPr lang="en-US" altLang="zh-CN" dirty="0"/>
              <a:t>CONNECTIONLOSS</a:t>
            </a:r>
            <a:r>
              <a:rPr lang="zh-CN" altLang="en-US" dirty="0"/>
              <a:t>发生在上面红色文字部分，应用在进行操作</a:t>
            </a:r>
            <a:r>
              <a:rPr lang="en-US" altLang="zh-CN" dirty="0"/>
              <a:t>A</a:t>
            </a:r>
            <a:r>
              <a:rPr lang="zh-CN" altLang="en-US" dirty="0"/>
              <a:t>时，发生了</a:t>
            </a:r>
            <a:r>
              <a:rPr lang="en-US" altLang="zh-CN" dirty="0"/>
              <a:t>CONNECTIONLOSS</a:t>
            </a:r>
            <a:r>
              <a:rPr lang="zh-CN" altLang="en-US" dirty="0"/>
              <a:t>，此时用户不需要关心我的会话是否可用，应用所要做的就是等待客户端帮我们自动连接上新的</a:t>
            </a:r>
            <a:r>
              <a:rPr lang="en-US" altLang="zh-CN" dirty="0" err="1"/>
              <a:t>zk</a:t>
            </a:r>
            <a:r>
              <a:rPr lang="zh-CN" altLang="en-US" dirty="0"/>
              <a:t>机器，一旦成功连接上新的</a:t>
            </a:r>
            <a:r>
              <a:rPr lang="en-US" altLang="zh-CN" dirty="0" err="1"/>
              <a:t>zk</a:t>
            </a:r>
            <a:r>
              <a:rPr lang="zh-CN" altLang="en-US" dirty="0"/>
              <a:t>机器后，确认刚刚的操作</a:t>
            </a:r>
            <a:r>
              <a:rPr lang="en-US" altLang="zh-CN" dirty="0"/>
              <a:t>A</a:t>
            </a:r>
            <a:r>
              <a:rPr lang="zh-CN" altLang="en-US" dirty="0"/>
              <a:t>是否执行成功了。</a:t>
            </a:r>
            <a:r>
              <a:rPr lang="en-US" altLang="zh-CN" dirty="0"/>
              <a:t>SESSIONEXPIRED</a:t>
            </a:r>
            <a:r>
              <a:rPr lang="zh-CN" altLang="en-US" dirty="0"/>
              <a:t>发生在上面蓝色文字部分，这个通常是</a:t>
            </a:r>
            <a:r>
              <a:rPr lang="en-US" altLang="zh-CN" dirty="0" err="1"/>
              <a:t>zk</a:t>
            </a:r>
            <a:r>
              <a:rPr lang="zh-CN" altLang="en-US" dirty="0"/>
              <a:t>客户端与服务器的连接断了，试图连接上新的</a:t>
            </a:r>
            <a:r>
              <a:rPr lang="en-US" altLang="zh-CN" dirty="0" err="1"/>
              <a:t>zk</a:t>
            </a:r>
            <a:r>
              <a:rPr lang="zh-CN" altLang="en-US" dirty="0"/>
              <a:t>机器，这个过程如果耗时过长，超过 </a:t>
            </a:r>
            <a:r>
              <a:rPr lang="en-US" altLang="zh-CN" dirty="0"/>
              <a:t>SESSION_TIMEOUT </a:t>
            </a:r>
            <a:r>
              <a:rPr lang="zh-CN" altLang="en-US" dirty="0"/>
              <a:t>后还没有成功连接上服务器，那么服务器认为这个</a:t>
            </a:r>
            <a:r>
              <a:rPr lang="en-US" altLang="zh-CN" dirty="0"/>
              <a:t>session</a:t>
            </a:r>
            <a:r>
              <a:rPr lang="zh-CN" altLang="en-US" dirty="0"/>
              <a:t>已经结束了（服务器无法确认是因为其它异常原因还是客户端主动结束会话），开始清除和这个会话有关的信息，包括这个会话创建的临时节点和注册的</a:t>
            </a:r>
            <a:r>
              <a:rPr lang="en-US" altLang="zh-CN" dirty="0"/>
              <a:t>Watcher</a:t>
            </a:r>
            <a:r>
              <a:rPr lang="zh-CN" altLang="en-US" dirty="0"/>
              <a:t>。在这之后，客户端重新连接上了服务器在，但是很不幸，服务器会告诉客户端</a:t>
            </a:r>
            <a:r>
              <a:rPr lang="en-US" altLang="zh-CN" dirty="0"/>
              <a:t>SESSIONEXPIRED</a:t>
            </a:r>
            <a:r>
              <a:rPr lang="zh-CN" altLang="en-US" dirty="0"/>
              <a:t>。此时客户端要做的事情就看应用的复杂情况了，总之，要重新实例</a:t>
            </a:r>
            <a:r>
              <a:rPr lang="en-US" altLang="zh-CN" dirty="0"/>
              <a:t>zookeeper</a:t>
            </a:r>
            <a:r>
              <a:rPr lang="zh-CN" altLang="en-US" dirty="0"/>
              <a:t>对象，重新操作所有临时数据（包括临时节点和注册</a:t>
            </a:r>
            <a:r>
              <a:rPr lang="en-US" altLang="zh-CN" dirty="0"/>
              <a:t>Watcher</a:t>
            </a:r>
            <a:r>
              <a:rPr lang="zh-CN" altLang="en-US" dirty="0"/>
              <a:t>）。</a:t>
            </a:r>
          </a:p>
          <a:p>
            <a:pPr marL="0" indent="0">
              <a:buNone/>
            </a:pPr>
            <a:endParaRPr lang="zh-CN" altLang="en-US" dirty="0"/>
          </a:p>
        </p:txBody>
      </p:sp>
    </p:spTree>
    <p:extLst>
      <p:ext uri="{BB962C8B-B14F-4D97-AF65-F5344CB8AC3E}">
        <p14:creationId xmlns:p14="http://schemas.microsoft.com/office/powerpoint/2010/main" val="1513221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F90-826C-4012-92AF-E18745557AF2}"/>
              </a:ext>
            </a:extLst>
          </p:cNvPr>
          <p:cNvSpPr>
            <a:spLocks noGrp="1"/>
          </p:cNvSpPr>
          <p:nvPr>
            <p:ph type="title"/>
          </p:nvPr>
        </p:nvSpPr>
        <p:spPr/>
        <p:txBody>
          <a:bodyPr/>
          <a:lstStyle/>
          <a:p>
            <a:r>
              <a:rPr lang="zh-CN" altLang="en-US" dirty="0"/>
              <a:t>客户端连接指定根路径</a:t>
            </a:r>
          </a:p>
        </p:txBody>
      </p:sp>
      <p:sp>
        <p:nvSpPr>
          <p:cNvPr id="3" name="内容占位符 2">
            <a:extLst>
              <a:ext uri="{FF2B5EF4-FFF2-40B4-BE49-F238E27FC236}">
                <a16:creationId xmlns:a16="http://schemas.microsoft.com/office/drawing/2014/main" id="{F72BF271-D9A0-4B59-8367-7967C24261B1}"/>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en-US" altLang="zh-CN" dirty="0"/>
              <a:t> 3.2.0</a:t>
            </a:r>
            <a:r>
              <a:rPr lang="zh-CN" altLang="en-US" dirty="0"/>
              <a:t>增加了可选的“</a:t>
            </a:r>
            <a:r>
              <a:rPr lang="en-US" altLang="zh-CN" dirty="0"/>
              <a:t>chroot”</a:t>
            </a:r>
            <a:r>
              <a:rPr lang="zh-CN" altLang="en-US" dirty="0"/>
              <a:t>后缀，可以改变当前客户端的根路径。例如，如果使用”</a:t>
            </a:r>
            <a:r>
              <a:rPr lang="en-US" altLang="zh-CN" dirty="0"/>
              <a:t>127.0.0.1:4545/app/a”</a:t>
            </a:r>
            <a:r>
              <a:rPr lang="zh-CN" altLang="en-US" dirty="0"/>
              <a:t>，客户端将使用”</a:t>
            </a:r>
            <a:r>
              <a:rPr lang="en-US" altLang="zh-CN" dirty="0"/>
              <a:t>/app/a”</a:t>
            </a:r>
            <a:r>
              <a:rPr lang="zh-CN" altLang="en-US" dirty="0"/>
              <a:t>作为其根路径，所有的路径都会相对于该路径。比如操作路径”</a:t>
            </a:r>
            <a:r>
              <a:rPr lang="en-US" altLang="zh-CN" dirty="0"/>
              <a:t>/foo/bar”</a:t>
            </a:r>
            <a:r>
              <a:rPr lang="zh-CN" altLang="en-US" dirty="0"/>
              <a:t>将真正对应到”</a:t>
            </a:r>
            <a:r>
              <a:rPr lang="en-US" altLang="zh-CN" dirty="0"/>
              <a:t>/app/a/foo/bar”</a:t>
            </a:r>
            <a:r>
              <a:rPr lang="zh-CN" altLang="en-US" dirty="0"/>
              <a:t>。这个特征在多租户环境下是非常有用的，可以简化客户端的应用逻辑（）。</a:t>
            </a:r>
          </a:p>
          <a:p>
            <a:pPr marL="0" indent="0">
              <a:buNone/>
            </a:pPr>
            <a:endParaRPr lang="zh-CN" altLang="en-US" dirty="0"/>
          </a:p>
        </p:txBody>
      </p:sp>
    </p:spTree>
    <p:extLst>
      <p:ext uri="{BB962C8B-B14F-4D97-AF65-F5344CB8AC3E}">
        <p14:creationId xmlns:p14="http://schemas.microsoft.com/office/powerpoint/2010/main" val="1933272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CE469-E11E-4BDD-BC3D-5D17F62E5956}"/>
              </a:ext>
            </a:extLst>
          </p:cNvPr>
          <p:cNvSpPr>
            <a:spLocks noGrp="1"/>
          </p:cNvSpPr>
          <p:nvPr>
            <p:ph type="title"/>
          </p:nvPr>
        </p:nvSpPr>
        <p:spPr/>
        <p:txBody>
          <a:bodyPr/>
          <a:lstStyle/>
          <a:p>
            <a:r>
              <a:rPr lang="en-US" altLang="zh-CN" dirty="0" err="1"/>
              <a:t>ZooKeeper</a:t>
            </a:r>
            <a:r>
              <a:rPr lang="en-US" altLang="zh-CN" dirty="0"/>
              <a:t> Watches</a:t>
            </a:r>
            <a:endParaRPr lang="zh-CN" altLang="en-US" dirty="0"/>
          </a:p>
        </p:txBody>
      </p:sp>
      <p:sp>
        <p:nvSpPr>
          <p:cNvPr id="3" name="内容占位符 2">
            <a:extLst>
              <a:ext uri="{FF2B5EF4-FFF2-40B4-BE49-F238E27FC236}">
                <a16:creationId xmlns:a16="http://schemas.microsoft.com/office/drawing/2014/main" id="{DFD1E0CC-1CBA-4ADE-A645-8C539FD9385A}"/>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中，所有的读操作（</a:t>
            </a:r>
            <a:r>
              <a:rPr lang="en-US" altLang="zh-CN" dirty="0" err="1"/>
              <a:t>getData</a:t>
            </a:r>
            <a:r>
              <a:rPr lang="zh-CN" altLang="en-US" dirty="0"/>
              <a:t>，</a:t>
            </a:r>
            <a:r>
              <a:rPr lang="en-US" altLang="zh-CN" dirty="0" err="1"/>
              <a:t>getChildren</a:t>
            </a:r>
            <a:r>
              <a:rPr lang="zh-CN" altLang="en-US" dirty="0"/>
              <a:t>和</a:t>
            </a:r>
            <a:r>
              <a:rPr lang="en-US" altLang="zh-CN" dirty="0"/>
              <a:t>exists</a:t>
            </a:r>
            <a:r>
              <a:rPr lang="zh-CN" altLang="en-US" dirty="0"/>
              <a:t>）都可以设置监听</a:t>
            </a:r>
            <a:r>
              <a:rPr lang="en-US" altLang="zh-CN" dirty="0"/>
              <a:t>,</a:t>
            </a:r>
            <a:r>
              <a:rPr lang="zh-CN" altLang="en-US" dirty="0"/>
              <a:t>一个</a:t>
            </a:r>
            <a:r>
              <a:rPr lang="en-US" altLang="zh-CN" dirty="0"/>
              <a:t>Watch</a:t>
            </a:r>
            <a:r>
              <a:rPr lang="zh-CN" altLang="en-US" dirty="0"/>
              <a:t>事件是一个一次性的触发器，当被设置了</a:t>
            </a:r>
            <a:r>
              <a:rPr lang="en-US" altLang="zh-CN" dirty="0"/>
              <a:t>Watch</a:t>
            </a:r>
            <a:r>
              <a:rPr lang="zh-CN" altLang="en-US" dirty="0"/>
              <a:t>的数据发生了改变的时候，则服务器将这个改变发送给设置了</a:t>
            </a:r>
            <a:r>
              <a:rPr lang="en-US" altLang="zh-CN" dirty="0"/>
              <a:t>Watch</a:t>
            </a:r>
            <a:r>
              <a:rPr lang="zh-CN" altLang="en-US" dirty="0"/>
              <a:t>的客户端，以便通知它们。</a:t>
            </a:r>
          </a:p>
          <a:p>
            <a:pPr marL="0" indent="0">
              <a:buNone/>
            </a:pPr>
            <a:endParaRPr lang="zh-CN" altLang="en-US" dirty="0"/>
          </a:p>
        </p:txBody>
      </p:sp>
    </p:spTree>
    <p:extLst>
      <p:ext uri="{BB962C8B-B14F-4D97-AF65-F5344CB8AC3E}">
        <p14:creationId xmlns:p14="http://schemas.microsoft.com/office/powerpoint/2010/main" val="49370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A2FA-B37D-4C5E-9CA6-A1F36B4B6962}"/>
              </a:ext>
            </a:extLst>
          </p:cNvPr>
          <p:cNvSpPr>
            <a:spLocks noGrp="1"/>
          </p:cNvSpPr>
          <p:nvPr>
            <p:ph type="title"/>
          </p:nvPr>
        </p:nvSpPr>
        <p:spPr/>
        <p:txBody>
          <a:bodyPr/>
          <a:lstStyle/>
          <a:p>
            <a:r>
              <a:rPr lang="en-US" altLang="zh-CN" dirty="0"/>
              <a:t>zookeeper</a:t>
            </a:r>
            <a:r>
              <a:rPr lang="zh-CN" altLang="en-US" dirty="0"/>
              <a:t>机制的特点</a:t>
            </a:r>
          </a:p>
        </p:txBody>
      </p:sp>
      <p:sp>
        <p:nvSpPr>
          <p:cNvPr id="3" name="内容占位符 2">
            <a:extLst>
              <a:ext uri="{FF2B5EF4-FFF2-40B4-BE49-F238E27FC236}">
                <a16:creationId xmlns:a16="http://schemas.microsoft.com/office/drawing/2014/main" id="{A8C294FA-D589-4D01-8409-9733E4B64FB5}"/>
              </a:ext>
            </a:extLst>
          </p:cNvPr>
          <p:cNvSpPr>
            <a:spLocks noGrp="1"/>
          </p:cNvSpPr>
          <p:nvPr>
            <p:ph idx="1"/>
          </p:nvPr>
        </p:nvSpPr>
        <p:spPr/>
        <p:txBody>
          <a:bodyPr>
            <a:normAutofit fontScale="85000" lnSpcReduction="20000"/>
          </a:bodyPr>
          <a:lstStyle/>
          <a:p>
            <a:r>
              <a:rPr lang="zh-CN" altLang="en-US" dirty="0"/>
              <a:t>* 一次性的触发器（</a:t>
            </a:r>
            <a:r>
              <a:rPr lang="en-US" altLang="zh-CN" dirty="0"/>
              <a:t>one-time trigger</a:t>
            </a:r>
            <a:r>
              <a:rPr lang="zh-CN" altLang="en-US" dirty="0"/>
              <a:t>）</a:t>
            </a:r>
            <a:endParaRPr lang="en-US" altLang="zh-CN" dirty="0"/>
          </a:p>
          <a:p>
            <a:pPr marL="0" indent="0">
              <a:buNone/>
            </a:pPr>
            <a:r>
              <a:rPr lang="en-US" altLang="zh-CN" dirty="0"/>
              <a:t>  &gt;</a:t>
            </a:r>
            <a:r>
              <a:rPr lang="zh-CN" altLang="en-US" dirty="0"/>
              <a:t> 当数据改变的时候，那么一个</a:t>
            </a:r>
            <a:r>
              <a:rPr lang="en-US" altLang="zh-CN" dirty="0"/>
              <a:t>Watch</a:t>
            </a:r>
            <a:r>
              <a:rPr lang="zh-CN" altLang="en-US" dirty="0"/>
              <a:t>事件会产生并且被发送到客户端中。但是客户端只会收到一次这样的通知，如果以后这个数据再次发生改变的时候，之前设置</a:t>
            </a:r>
            <a:r>
              <a:rPr lang="en-US" altLang="zh-CN" dirty="0"/>
              <a:t>Watch</a:t>
            </a:r>
            <a:r>
              <a:rPr lang="zh-CN" altLang="en-US" dirty="0"/>
              <a:t>的客户端将不会再次收到改变的通知，因为</a:t>
            </a:r>
            <a:r>
              <a:rPr lang="en-US" altLang="zh-CN" dirty="0"/>
              <a:t>Watch</a:t>
            </a:r>
            <a:r>
              <a:rPr lang="zh-CN" altLang="en-US" dirty="0"/>
              <a:t>机制规定了它是一个一次性的触发器。 </a:t>
            </a:r>
          </a:p>
          <a:p>
            <a:r>
              <a:rPr lang="zh-CN" altLang="en-US" dirty="0"/>
              <a:t>* 发送到客户端（</a:t>
            </a:r>
            <a:r>
              <a:rPr lang="en-US" altLang="zh-CN" dirty="0"/>
              <a:t>Sent to the client</a:t>
            </a:r>
            <a:r>
              <a:rPr lang="zh-CN" altLang="en-US" dirty="0"/>
              <a:t>） </a:t>
            </a:r>
            <a:endParaRPr lang="en-US" altLang="zh-CN" dirty="0"/>
          </a:p>
          <a:p>
            <a:pPr marL="0" indent="0">
              <a:buNone/>
            </a:pPr>
            <a:r>
              <a:rPr lang="en-US" altLang="zh-CN" dirty="0"/>
              <a:t>   &gt;</a:t>
            </a:r>
            <a:r>
              <a:rPr lang="zh-CN" altLang="en-US" dirty="0"/>
              <a:t> 这个表明了</a:t>
            </a:r>
            <a:r>
              <a:rPr lang="en-US" altLang="zh-CN" dirty="0"/>
              <a:t>Watch</a:t>
            </a:r>
            <a:r>
              <a:rPr lang="zh-CN" altLang="en-US" dirty="0"/>
              <a:t>的通知事件是从服务器发送给客户端的，是异步的，这就表明不同的客户端收到的</a:t>
            </a:r>
            <a:r>
              <a:rPr lang="en-US" altLang="zh-CN" dirty="0"/>
              <a:t>Watch</a:t>
            </a:r>
            <a:r>
              <a:rPr lang="zh-CN" altLang="en-US" dirty="0"/>
              <a:t>的时间可能不同，但是</a:t>
            </a:r>
            <a:r>
              <a:rPr lang="en-US" altLang="zh-CN" dirty="0" err="1"/>
              <a:t>ZooKeeper</a:t>
            </a:r>
            <a:r>
              <a:rPr lang="zh-CN" altLang="en-US" dirty="0"/>
              <a:t>有保证：当一个客户端在看到</a:t>
            </a:r>
            <a:r>
              <a:rPr lang="en-US" altLang="zh-CN" dirty="0"/>
              <a:t>Watch</a:t>
            </a:r>
            <a:r>
              <a:rPr lang="zh-CN" altLang="en-US" dirty="0"/>
              <a:t>事件之前是不会看到结点数据的变化的。例如：</a:t>
            </a:r>
            <a:r>
              <a:rPr lang="en-US" altLang="zh-CN" dirty="0"/>
              <a:t>A=3</a:t>
            </a:r>
            <a:r>
              <a:rPr lang="zh-CN" altLang="en-US" dirty="0"/>
              <a:t>，此时在上面设置了一次</a:t>
            </a:r>
            <a:r>
              <a:rPr lang="en-US" altLang="zh-CN" dirty="0"/>
              <a:t>Watch</a:t>
            </a:r>
            <a:r>
              <a:rPr lang="zh-CN" altLang="en-US" dirty="0"/>
              <a:t>，如果</a:t>
            </a:r>
            <a:r>
              <a:rPr lang="en-US" altLang="zh-CN" dirty="0"/>
              <a:t>A</a:t>
            </a:r>
            <a:r>
              <a:rPr lang="zh-CN" altLang="en-US" dirty="0"/>
              <a:t>突然变成</a:t>
            </a:r>
            <a:r>
              <a:rPr lang="en-US" altLang="zh-CN" dirty="0"/>
              <a:t>4</a:t>
            </a:r>
            <a:r>
              <a:rPr lang="zh-CN" altLang="en-US" dirty="0"/>
              <a:t>了，那么客户端会先收到</a:t>
            </a:r>
            <a:r>
              <a:rPr lang="en-US" altLang="zh-CN" dirty="0"/>
              <a:t>Watch</a:t>
            </a:r>
            <a:r>
              <a:rPr lang="zh-CN" altLang="en-US" dirty="0"/>
              <a:t>事件的通知，然后才会看到</a:t>
            </a:r>
            <a:r>
              <a:rPr lang="en-US" altLang="zh-CN" dirty="0"/>
              <a:t>A=4</a:t>
            </a:r>
            <a:r>
              <a:rPr lang="zh-CN" altLang="en-US" dirty="0"/>
              <a:t>。</a:t>
            </a:r>
          </a:p>
          <a:p>
            <a:r>
              <a:rPr lang="zh-CN" altLang="en-US" dirty="0"/>
              <a:t>* 监听方式（</a:t>
            </a:r>
            <a:r>
              <a:rPr lang="en-US" altLang="zh-CN" dirty="0"/>
              <a:t>The data for which the watch was set</a:t>
            </a:r>
            <a:r>
              <a:rPr lang="zh-CN" altLang="en-US" dirty="0"/>
              <a:t>）</a:t>
            </a:r>
          </a:p>
          <a:p>
            <a:pPr marL="0" indent="0">
              <a:buNone/>
            </a:pPr>
            <a:r>
              <a:rPr lang="en-US" altLang="zh-CN" dirty="0"/>
              <a:t>   &gt;</a:t>
            </a:r>
            <a:r>
              <a:rPr lang="zh-CN" altLang="en-US" dirty="0"/>
              <a:t> </a:t>
            </a:r>
            <a:r>
              <a:rPr lang="en-US" altLang="zh-CN" dirty="0" err="1"/>
              <a:t>znode</a:t>
            </a:r>
            <a:r>
              <a:rPr lang="en-US" altLang="zh-CN" dirty="0"/>
              <a:t> </a:t>
            </a:r>
            <a:r>
              <a:rPr lang="zh-CN" altLang="en-US" dirty="0"/>
              <a:t>节点本身具有不同的改变方式</a:t>
            </a:r>
            <a:r>
              <a:rPr lang="en-US" altLang="zh-CN" dirty="0"/>
              <a:t>,</a:t>
            </a:r>
            <a:r>
              <a:rPr lang="en-US" altLang="zh-CN" dirty="0" err="1"/>
              <a:t>setData</a:t>
            </a:r>
            <a:r>
              <a:rPr lang="en-US" altLang="zh-CN" dirty="0"/>
              <a:t>() </a:t>
            </a:r>
            <a:r>
              <a:rPr lang="zh-CN" altLang="en-US" dirty="0"/>
              <a:t>会触发设置在某一节点上所设置的数据监视</a:t>
            </a:r>
            <a:r>
              <a:rPr lang="en-US" altLang="zh-CN" dirty="0"/>
              <a:t>(</a:t>
            </a:r>
            <a:r>
              <a:rPr lang="zh-CN" altLang="en-US" dirty="0"/>
              <a:t>假定数据设置成功</a:t>
            </a:r>
            <a:r>
              <a:rPr lang="en-US" altLang="zh-CN" dirty="0"/>
              <a:t>)</a:t>
            </a:r>
            <a:r>
              <a:rPr lang="zh-CN" altLang="en-US" dirty="0"/>
              <a:t>，而一次成功的 </a:t>
            </a:r>
            <a:r>
              <a:rPr lang="en-US" altLang="zh-CN" dirty="0"/>
              <a:t>create() </a:t>
            </a:r>
            <a:r>
              <a:rPr lang="zh-CN" altLang="en-US" dirty="0"/>
              <a:t>操作则会出发当前节点上所设置的数据监视以及父节点的子节点监视。一次成功的 </a:t>
            </a:r>
            <a:r>
              <a:rPr lang="en-US" altLang="zh-CN" dirty="0"/>
              <a:t>delete() </a:t>
            </a:r>
            <a:r>
              <a:rPr lang="zh-CN" altLang="en-US" dirty="0"/>
              <a:t>操作将会触发当前节点的数据监视和子节点监视事件，同时也会触发该节点父节点的</a:t>
            </a:r>
            <a:r>
              <a:rPr lang="en-US" altLang="zh-CN" dirty="0"/>
              <a:t>child watch</a:t>
            </a:r>
            <a:r>
              <a:rPr lang="zh-CN" altLang="en-US" dirty="0"/>
              <a:t>。</a:t>
            </a:r>
            <a:r>
              <a:rPr lang="en-US" altLang="zh-CN" dirty="0" err="1"/>
              <a:t>WatchEvent</a:t>
            </a:r>
            <a:r>
              <a:rPr lang="zh-CN" altLang="en-US" dirty="0"/>
              <a:t>是最小的通信单元，结构上只包含通知状态、事件类型和节点路径。</a:t>
            </a:r>
            <a:r>
              <a:rPr lang="en-US" altLang="zh-CN" dirty="0" err="1"/>
              <a:t>ZooKeeper</a:t>
            </a:r>
            <a:r>
              <a:rPr lang="zh-CN" altLang="en-US" dirty="0"/>
              <a:t>服务端只会通知客户端发生了什么，并不会告诉具体内容。</a:t>
            </a:r>
          </a:p>
          <a:p>
            <a:pPr marL="0" indent="0">
              <a:buNone/>
            </a:pPr>
            <a:endParaRPr lang="zh-CN" altLang="en-US" dirty="0"/>
          </a:p>
        </p:txBody>
      </p:sp>
    </p:spTree>
    <p:extLst>
      <p:ext uri="{BB962C8B-B14F-4D97-AF65-F5344CB8AC3E}">
        <p14:creationId xmlns:p14="http://schemas.microsoft.com/office/powerpoint/2010/main" val="721689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C3C29-F044-48D8-B859-E8D6CA974A97}"/>
              </a:ext>
            </a:extLst>
          </p:cNvPr>
          <p:cNvSpPr>
            <a:spLocks noGrp="1"/>
          </p:cNvSpPr>
          <p:nvPr>
            <p:ph type="title"/>
          </p:nvPr>
        </p:nvSpPr>
        <p:spPr/>
        <p:txBody>
          <a:bodyPr/>
          <a:lstStyle/>
          <a:p>
            <a:r>
              <a:rPr lang="zh-CN" altLang="en-US" dirty="0"/>
              <a:t>监听事件类型</a:t>
            </a:r>
          </a:p>
        </p:txBody>
      </p:sp>
      <p:sp>
        <p:nvSpPr>
          <p:cNvPr id="3" name="内容占位符 2">
            <a:extLst>
              <a:ext uri="{FF2B5EF4-FFF2-40B4-BE49-F238E27FC236}">
                <a16:creationId xmlns:a16="http://schemas.microsoft.com/office/drawing/2014/main" id="{79220745-FFEE-4831-BE0E-7686E42C78E3}"/>
              </a:ext>
            </a:extLst>
          </p:cNvPr>
          <p:cNvSpPr>
            <a:spLocks noGrp="1"/>
          </p:cNvSpPr>
          <p:nvPr>
            <p:ph idx="1"/>
          </p:nvPr>
        </p:nvSpPr>
        <p:spPr/>
        <p:txBody>
          <a:bodyPr/>
          <a:lstStyle/>
          <a:p>
            <a:r>
              <a:rPr lang="en-US" altLang="zh-CN" dirty="0"/>
              <a:t>* Created event</a:t>
            </a:r>
            <a:r>
              <a:rPr lang="zh-CN" altLang="en-US" dirty="0"/>
              <a:t>：调用</a:t>
            </a:r>
            <a:r>
              <a:rPr lang="en-US" altLang="zh-CN" dirty="0"/>
              <a:t>exists</a:t>
            </a:r>
            <a:r>
              <a:rPr lang="zh-CN" altLang="en-US" dirty="0"/>
              <a:t>方法设置监听；</a:t>
            </a:r>
          </a:p>
          <a:p>
            <a:r>
              <a:rPr lang="zh-CN" altLang="en-US" dirty="0"/>
              <a:t>* </a:t>
            </a:r>
            <a:r>
              <a:rPr lang="en-US" altLang="zh-CN" dirty="0"/>
              <a:t>Deleted event</a:t>
            </a:r>
            <a:r>
              <a:rPr lang="zh-CN" altLang="en-US" dirty="0"/>
              <a:t>：调用</a:t>
            </a:r>
            <a:r>
              <a:rPr lang="en-US" altLang="zh-CN" dirty="0"/>
              <a:t>exists</a:t>
            </a:r>
            <a:r>
              <a:rPr lang="zh-CN" altLang="en-US" dirty="0"/>
              <a:t>、</a:t>
            </a:r>
            <a:r>
              <a:rPr lang="en-US" altLang="zh-CN" dirty="0" err="1"/>
              <a:t>getData</a:t>
            </a:r>
            <a:r>
              <a:rPr lang="zh-CN" altLang="en-US" dirty="0"/>
              <a:t>、</a:t>
            </a:r>
            <a:r>
              <a:rPr lang="en-US" altLang="zh-CN" dirty="0" err="1"/>
              <a:t>getChildren</a:t>
            </a:r>
            <a:r>
              <a:rPr lang="zh-CN" altLang="en-US" dirty="0"/>
              <a:t>设置监听；</a:t>
            </a:r>
          </a:p>
          <a:p>
            <a:r>
              <a:rPr lang="zh-CN" altLang="en-US" dirty="0"/>
              <a:t>* </a:t>
            </a:r>
            <a:r>
              <a:rPr lang="en-US" altLang="zh-CN" dirty="0"/>
              <a:t>Changed event</a:t>
            </a:r>
            <a:r>
              <a:rPr lang="zh-CN" altLang="en-US" dirty="0"/>
              <a:t>：调用</a:t>
            </a:r>
            <a:r>
              <a:rPr lang="en-US" altLang="zh-CN" dirty="0" err="1"/>
              <a:t>getData</a:t>
            </a:r>
            <a:r>
              <a:rPr lang="zh-CN" altLang="en-US" dirty="0"/>
              <a:t>设置监听；</a:t>
            </a:r>
          </a:p>
          <a:p>
            <a:r>
              <a:rPr lang="zh-CN" altLang="en-US" dirty="0"/>
              <a:t>* </a:t>
            </a:r>
            <a:r>
              <a:rPr lang="en-US" altLang="zh-CN" dirty="0"/>
              <a:t>Child event</a:t>
            </a:r>
            <a:r>
              <a:rPr lang="zh-CN" altLang="en-US" dirty="0"/>
              <a:t>：调用</a:t>
            </a:r>
            <a:r>
              <a:rPr lang="en-US" altLang="zh-CN" dirty="0" err="1"/>
              <a:t>getChildren</a:t>
            </a:r>
            <a:r>
              <a:rPr lang="zh-CN" altLang="en-US" dirty="0"/>
              <a:t>设置监听。</a:t>
            </a:r>
          </a:p>
          <a:p>
            <a:pPr marL="0" indent="0">
              <a:buNone/>
            </a:pPr>
            <a:endParaRPr lang="zh-CN" altLang="en-US" dirty="0"/>
          </a:p>
        </p:txBody>
      </p:sp>
    </p:spTree>
    <p:extLst>
      <p:ext uri="{BB962C8B-B14F-4D97-AF65-F5344CB8AC3E}">
        <p14:creationId xmlns:p14="http://schemas.microsoft.com/office/powerpoint/2010/main" val="3133255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2A91-0FAD-4ED6-86A5-0FE97D20F409}"/>
              </a:ext>
            </a:extLst>
          </p:cNvPr>
          <p:cNvSpPr>
            <a:spLocks noGrp="1"/>
          </p:cNvSpPr>
          <p:nvPr>
            <p:ph type="title"/>
          </p:nvPr>
        </p:nvSpPr>
        <p:spPr/>
        <p:txBody>
          <a:bodyPr/>
          <a:lstStyle/>
          <a:p>
            <a:r>
              <a:rPr lang="en-US" altLang="zh-CN" dirty="0"/>
              <a:t>ACL </a:t>
            </a:r>
            <a:r>
              <a:rPr lang="zh-CN" altLang="en-US" dirty="0"/>
              <a:t>权限控制</a:t>
            </a:r>
          </a:p>
        </p:txBody>
      </p:sp>
      <p:sp>
        <p:nvSpPr>
          <p:cNvPr id="3" name="内容占位符 2">
            <a:extLst>
              <a:ext uri="{FF2B5EF4-FFF2-40B4-BE49-F238E27FC236}">
                <a16:creationId xmlns:a16="http://schemas.microsoft.com/office/drawing/2014/main" id="{8CB006B7-4140-4752-8ADC-6AA62AAB72F0}"/>
              </a:ext>
            </a:extLst>
          </p:cNvPr>
          <p:cNvSpPr>
            <a:spLocks noGrp="1"/>
          </p:cNvSpPr>
          <p:nvPr>
            <p:ph idx="1"/>
          </p:nvPr>
        </p:nvSpPr>
        <p:spPr/>
        <p:txBody>
          <a:bodyPr/>
          <a:lstStyle/>
          <a:p>
            <a:pPr marL="0" indent="0">
              <a:buNone/>
            </a:pPr>
            <a:r>
              <a:rPr lang="en-US" altLang="zh-CN" dirty="0"/>
              <a:t>	</a:t>
            </a:r>
            <a:r>
              <a:rPr lang="en-US" altLang="zh-CN" dirty="0" err="1"/>
              <a:t>zk</a:t>
            </a:r>
            <a:r>
              <a:rPr lang="zh-CN" altLang="en-US" dirty="0"/>
              <a:t>做为分布式架构中的重要中间件，通常会在上面以节点的方式存储一些关键信息，默认情况下，所有应用都可以读写任何节点，在复杂的应用中，这不太安全，</a:t>
            </a:r>
            <a:r>
              <a:rPr lang="en-US" altLang="zh-CN" dirty="0"/>
              <a:t>ZK</a:t>
            </a:r>
            <a:r>
              <a:rPr lang="zh-CN" altLang="en-US" dirty="0"/>
              <a:t>通过</a:t>
            </a:r>
            <a:r>
              <a:rPr lang="en-US" altLang="zh-CN" dirty="0"/>
              <a:t>ACL</a:t>
            </a:r>
            <a:r>
              <a:rPr lang="zh-CN" altLang="en-US" dirty="0"/>
              <a:t>机制来解决访问权限问题</a:t>
            </a:r>
            <a:r>
              <a:rPr lang="en-US" altLang="zh-CN" dirty="0"/>
              <a:t>.</a:t>
            </a:r>
          </a:p>
          <a:p>
            <a:pPr marL="0" indent="0">
              <a:buNone/>
            </a:pPr>
            <a:endParaRPr lang="zh-CN" altLang="en-US" dirty="0"/>
          </a:p>
        </p:txBody>
      </p:sp>
    </p:spTree>
    <p:extLst>
      <p:ext uri="{BB962C8B-B14F-4D97-AF65-F5344CB8AC3E}">
        <p14:creationId xmlns:p14="http://schemas.microsoft.com/office/powerpoint/2010/main" val="410584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9F4F0-53F7-4071-B699-E5F8C5BEC304}"/>
              </a:ext>
            </a:extLst>
          </p:cNvPr>
          <p:cNvSpPr>
            <a:spLocks noGrp="1"/>
          </p:cNvSpPr>
          <p:nvPr>
            <p:ph type="title"/>
          </p:nvPr>
        </p:nvSpPr>
        <p:spPr/>
        <p:txBody>
          <a:bodyPr/>
          <a:lstStyle/>
          <a:p>
            <a:r>
              <a:rPr lang="zh-CN" altLang="en-US" dirty="0"/>
              <a:t>回顾</a:t>
            </a:r>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76BF618-4792-4AC6-A513-213BBA1F3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947" y="2455817"/>
            <a:ext cx="9056105" cy="2792299"/>
          </a:xfrm>
        </p:spPr>
      </p:pic>
    </p:spTree>
    <p:extLst>
      <p:ext uri="{BB962C8B-B14F-4D97-AF65-F5344CB8AC3E}">
        <p14:creationId xmlns:p14="http://schemas.microsoft.com/office/powerpoint/2010/main" val="2052124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9E5DC-0C36-4F08-A599-2488E485117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256908F7-AD47-4D71-B48F-35B22F17C6C7}"/>
              </a:ext>
            </a:extLst>
          </p:cNvPr>
          <p:cNvSpPr>
            <a:spLocks noGrp="1"/>
          </p:cNvSpPr>
          <p:nvPr>
            <p:ph idx="1"/>
          </p:nvPr>
        </p:nvSpPr>
        <p:spPr/>
        <p:txBody>
          <a:bodyPr/>
          <a:lstStyle/>
          <a:p>
            <a:pPr marL="0" indent="0">
              <a:buNone/>
            </a:pPr>
            <a:r>
              <a:rPr lang="en-US" altLang="zh-CN" dirty="0"/>
              <a:t>	ZAB</a:t>
            </a:r>
            <a:r>
              <a:rPr lang="zh-CN" altLang="en-US" dirty="0"/>
              <a:t>协议（</a:t>
            </a:r>
            <a:r>
              <a:rPr lang="en-US" altLang="zh-CN" dirty="0"/>
              <a:t>Zookeeper Atomic Broadcast Protocol</a:t>
            </a:r>
            <a:r>
              <a:rPr lang="zh-CN" altLang="en-US" dirty="0"/>
              <a:t>）是</a:t>
            </a:r>
            <a:r>
              <a:rPr lang="en-US" altLang="zh-CN" dirty="0"/>
              <a:t>Zookeeper</a:t>
            </a:r>
            <a:r>
              <a:rPr lang="zh-CN" altLang="en-US" dirty="0"/>
              <a:t>系统专门设计的一种支持崩溃恢复的原子广播协议。</a:t>
            </a:r>
            <a:r>
              <a:rPr lang="en-US" altLang="zh-CN" dirty="0"/>
              <a:t>Zookeeper</a:t>
            </a:r>
            <a:r>
              <a:rPr lang="zh-CN" altLang="en-US" dirty="0"/>
              <a:t>使用该协议来实现分布数据一致性并实现了一种主备模式的系统架构来保持各集群中各个副本之间的数据一致性。</a:t>
            </a:r>
          </a:p>
        </p:txBody>
      </p:sp>
    </p:spTree>
    <p:extLst>
      <p:ext uri="{BB962C8B-B14F-4D97-AF65-F5344CB8AC3E}">
        <p14:creationId xmlns:p14="http://schemas.microsoft.com/office/powerpoint/2010/main" val="80236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4C976-DE79-4EE3-8888-2286AB96A9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2CF120-18D5-4B4B-9958-2DED1406BAF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06710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3F768-0E07-4E3A-912C-D705A669B39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C4C882F-79F5-466C-93B8-9777453F82B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8366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A27BA-32D8-41C6-8A21-2846DC8C78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6CE184B-E0CF-4F49-9613-6EC08284C8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79911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DBE5C-11ED-4F2F-BCD1-3518278888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A0970B2-D445-457E-849B-ACA2DF18435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6690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CE048-7CD6-45FE-ACF9-0CD475701A3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3D12B53-D936-4A10-8649-BD9D972722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1093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normAutofit/>
          </a:bodyPr>
          <a:lstStyle/>
          <a:p>
            <a:r>
              <a:rPr lang="zh-CN" altLang="en-US" dirty="0"/>
              <a:t>* 主节点选举</a:t>
            </a:r>
          </a:p>
          <a:p>
            <a:pPr marL="0" indent="0">
              <a:buNone/>
            </a:pPr>
            <a:r>
              <a:rPr lang="en-US" altLang="zh-CN" dirty="0"/>
              <a:t>	</a:t>
            </a:r>
            <a:r>
              <a:rPr lang="zh-CN" altLang="en-US" dirty="0"/>
              <a:t> 这是关键的一步，使得主节点可以给从节点分配任务。</a:t>
            </a:r>
          </a:p>
          <a:p>
            <a:r>
              <a:rPr lang="zh-CN" altLang="en-US" dirty="0"/>
              <a:t> 崩溃检测</a:t>
            </a:r>
          </a:p>
          <a:p>
            <a:pPr marL="0" indent="0">
              <a:buNone/>
            </a:pPr>
            <a:r>
              <a:rPr lang="en-US" altLang="zh-CN" dirty="0"/>
              <a:t>	</a:t>
            </a:r>
            <a:r>
              <a:rPr lang="zh-CN" altLang="en-US" dirty="0"/>
              <a:t> 主节点必须具有检测从节点崩溃或失去连接的能力。</a:t>
            </a:r>
          </a:p>
          <a:p>
            <a:r>
              <a:rPr lang="zh-CN" altLang="en-US" dirty="0"/>
              <a:t>组成员关系管理</a:t>
            </a:r>
          </a:p>
          <a:p>
            <a:pPr marL="0" indent="0">
              <a:buNone/>
            </a:pPr>
            <a:r>
              <a:rPr lang="en-US" altLang="zh-CN" dirty="0"/>
              <a:t>	</a:t>
            </a:r>
            <a:r>
              <a:rPr lang="zh-CN" altLang="en-US" dirty="0"/>
              <a:t> 主节点必须具有知道哪一个从节点可以执行任务的能力。</a:t>
            </a:r>
          </a:p>
          <a:p>
            <a:r>
              <a:rPr lang="zh-CN" altLang="en-US" dirty="0"/>
              <a:t> 元数据管理</a:t>
            </a:r>
          </a:p>
          <a:p>
            <a:pPr marL="0" indent="0">
              <a:buNone/>
            </a:pPr>
            <a:r>
              <a:rPr lang="en-US" altLang="zh-CN" dirty="0"/>
              <a:t>	</a:t>
            </a:r>
            <a:r>
              <a:rPr lang="zh-CN" altLang="en-US" dirty="0"/>
              <a:t>主节点和从节点必须具有通过某种可靠的方式来保存分配状态和执行状态的能力。</a:t>
            </a:r>
          </a:p>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理想</a:t>
            </a:r>
          </a:p>
        </p:txBody>
      </p:sp>
      <p:sp>
        <p:nvSpPr>
          <p:cNvPr id="7" name="内容占位符 6">
            <a:extLst>
              <a:ext uri="{FF2B5EF4-FFF2-40B4-BE49-F238E27FC236}">
                <a16:creationId xmlns:a16="http://schemas.microsoft.com/office/drawing/2014/main" id="{AF6C1C34-BB09-4C1C-BBA6-767BBFF0E3ED}"/>
              </a:ext>
            </a:extLst>
          </p:cNvPr>
          <p:cNvSpPr>
            <a:spLocks noGrp="1"/>
          </p:cNvSpPr>
          <p:nvPr>
            <p:ph idx="1"/>
          </p:nvPr>
        </p:nvSpPr>
        <p:spPr/>
        <p:txBody>
          <a:bodyPr/>
          <a:lstStyle/>
          <a:p>
            <a:pPr marL="0" indent="0">
              <a:buNone/>
            </a:pPr>
            <a:r>
              <a:rPr lang="zh-CN" altLang="en-US" dirty="0"/>
              <a:t>理想的方式是，以上每一个任务都需要通过原语</a:t>
            </a:r>
            <a:r>
              <a:rPr lang="en-US" altLang="zh-CN" dirty="0"/>
              <a:t>(</a:t>
            </a:r>
            <a:r>
              <a:rPr lang="zh-CN" altLang="en-US" dirty="0"/>
              <a:t>内核或微核提供核外调用的过程或函数称为原语</a:t>
            </a:r>
            <a:r>
              <a:rPr lang="en-US" altLang="zh-CN" dirty="0"/>
              <a:t>(primitive))</a:t>
            </a:r>
            <a:r>
              <a:rPr lang="zh-CN" altLang="en-US" dirty="0"/>
              <a:t>的方式暴露给应用，对开发者完全隐藏实现细节。</a:t>
            </a:r>
            <a:r>
              <a:rPr lang="en-US" altLang="zh-CN" dirty="0" err="1"/>
              <a:t>ZooKeeper</a:t>
            </a:r>
            <a:r>
              <a:rPr lang="zh-CN" altLang="en-US" dirty="0"/>
              <a:t>提供了实现这些原语的关键机制，因此，开发者可以通过这些实现一个最适合他们需求、更加关注应用逻辑的分布式应用。</a:t>
            </a:r>
          </a:p>
          <a:p>
            <a:pPr marL="0" indent="0">
              <a:buNone/>
            </a:pPr>
            <a:endParaRPr lang="zh-CN" altLang="en-US" dirty="0"/>
          </a:p>
        </p:txBody>
      </p:sp>
      <p:pic>
        <p:nvPicPr>
          <p:cNvPr id="9" name="图片 8">
            <a:extLst>
              <a:ext uri="{FF2B5EF4-FFF2-40B4-BE49-F238E27FC236}">
                <a16:creationId xmlns:a16="http://schemas.microsoft.com/office/drawing/2014/main" id="{590379AA-B1C4-43F4-B325-E26DD0ED0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4001294"/>
            <a:ext cx="8115300" cy="2590800"/>
          </a:xfrm>
          <a:prstGeom prst="rect">
            <a:avLst/>
          </a:prstGeom>
        </p:spPr>
      </p:pic>
    </p:spTree>
    <p:extLst>
      <p:ext uri="{BB962C8B-B14F-4D97-AF65-F5344CB8AC3E}">
        <p14:creationId xmlns:p14="http://schemas.microsoft.com/office/powerpoint/2010/main" val="13161113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1852</Words>
  <Application>Microsoft Office PowerPoint</Application>
  <PresentationFormat>宽屏</PresentationFormat>
  <Paragraphs>186</Paragraphs>
  <Slides>59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59</vt:i4>
      </vt:variant>
    </vt:vector>
  </HeadingPairs>
  <TitlesOfParts>
    <vt:vector size="63" baseType="lpstr">
      <vt:lpstr>等线</vt:lpstr>
      <vt:lpstr>等线 Light</vt:lpstr>
      <vt:lpstr>Arial</vt:lpstr>
      <vt:lpstr>Office 主题​​</vt:lpstr>
      <vt:lpstr>           Zookeeper</vt:lpstr>
      <vt:lpstr>任务计算</vt:lpstr>
      <vt:lpstr>主从架构</vt:lpstr>
      <vt:lpstr>master-worker模式面临的问题</vt:lpstr>
      <vt:lpstr>主节点崩溃</vt:lpstr>
      <vt:lpstr>从节点崩溃</vt:lpstr>
      <vt:lpstr>通信故障</vt:lpstr>
      <vt:lpstr>主从模式总结</vt:lpstr>
      <vt:lpstr>理想</vt:lpstr>
      <vt:lpstr>PowerPoint 演示文稿</vt:lpstr>
      <vt:lpstr>来源</vt:lpstr>
      <vt:lpstr>zookeeper是什么</vt:lpstr>
      <vt:lpstr>zookeeper是什么</vt:lpstr>
      <vt:lpstr>初识</vt:lpstr>
      <vt:lpstr>Zookeeper架构</vt:lpstr>
      <vt:lpstr>角色</vt:lpstr>
      <vt:lpstr>Follower</vt:lpstr>
      <vt:lpstr>Leader</vt:lpstr>
      <vt:lpstr>Observe</vt:lpstr>
      <vt:lpstr>client</vt:lpstr>
      <vt:lpstr>数据模型znode</vt:lpstr>
      <vt:lpstr>client读写操作</vt:lpstr>
      <vt:lpstr>ZAB协议</vt:lpstr>
      <vt:lpstr>特点</vt:lpstr>
      <vt:lpstr>运用场景</vt:lpstr>
      <vt:lpstr>Standalone模式-zoo.cfg</vt:lpstr>
      <vt:lpstr>/bin/命令</vt:lpstr>
      <vt:lpstr>监控命令</vt:lpstr>
      <vt:lpstr>监控命令</vt:lpstr>
      <vt:lpstr>复制模式配置演示</vt:lpstr>
      <vt:lpstr>核心概念</vt:lpstr>
      <vt:lpstr>znode</vt:lpstr>
      <vt:lpstr>Znode存储空间</vt:lpstr>
      <vt:lpstr>Znode分类</vt:lpstr>
      <vt:lpstr>zxid</vt:lpstr>
      <vt:lpstr>Zookeeper znode stat 结构</vt:lpstr>
      <vt:lpstr>Zookeeper znode stat 结构</vt:lpstr>
      <vt:lpstr>ZooKeeper Sessions</vt:lpstr>
      <vt:lpstr>创建会话</vt:lpstr>
      <vt:lpstr>创建会话</vt:lpstr>
      <vt:lpstr>Session创建过程</vt:lpstr>
      <vt:lpstr>会话状态</vt:lpstr>
      <vt:lpstr>会话状态</vt:lpstr>
      <vt:lpstr>会话状态</vt:lpstr>
      <vt:lpstr>session激活</vt:lpstr>
      <vt:lpstr>会话清理</vt:lpstr>
      <vt:lpstr>会话重连</vt:lpstr>
      <vt:lpstr>客户端连接指定根路径</vt:lpstr>
      <vt:lpstr>ZooKeeper Watches</vt:lpstr>
      <vt:lpstr>zookeeper机制的特点</vt:lpstr>
      <vt:lpstr>监听事件类型</vt:lpstr>
      <vt:lpstr>ACL 权限控制</vt:lpstr>
      <vt:lpstr>回顾zookeeper架构</vt:lpstr>
      <vt:lpstr>ZAB协议</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65536 M</cp:lastModifiedBy>
  <cp:revision>85</cp:revision>
  <dcterms:created xsi:type="dcterms:W3CDTF">2019-04-14T15:07:31Z</dcterms:created>
  <dcterms:modified xsi:type="dcterms:W3CDTF">2019-04-18T12:22:58Z</dcterms:modified>
</cp:coreProperties>
</file>