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8"/>
  </p:notesMasterIdLst>
  <p:sldIdLst>
    <p:sldId id="256" r:id="rId2"/>
    <p:sldId id="257" r:id="rId3"/>
    <p:sldId id="259" r:id="rId4"/>
    <p:sldId id="260" r:id="rId5"/>
    <p:sldId id="263" r:id="rId6"/>
    <p:sldId id="267" r:id="rId7"/>
    <p:sldId id="266" r:id="rId8"/>
    <p:sldId id="268" r:id="rId9"/>
    <p:sldId id="271" r:id="rId10"/>
    <p:sldId id="270" r:id="rId11"/>
    <p:sldId id="269" r:id="rId12"/>
    <p:sldId id="366" r:id="rId13"/>
    <p:sldId id="274" r:id="rId14"/>
    <p:sldId id="275" r:id="rId15"/>
    <p:sldId id="278" r:id="rId16"/>
    <p:sldId id="277" r:id="rId17"/>
    <p:sldId id="280" r:id="rId18"/>
    <p:sldId id="281" r:id="rId19"/>
    <p:sldId id="282" r:id="rId20"/>
    <p:sldId id="273" r:id="rId21"/>
    <p:sldId id="272" r:id="rId22"/>
    <p:sldId id="367" r:id="rId23"/>
    <p:sldId id="283" r:id="rId24"/>
    <p:sldId id="284" r:id="rId25"/>
    <p:sldId id="285" r:id="rId26"/>
    <p:sldId id="288" r:id="rId27"/>
    <p:sldId id="286" r:id="rId28"/>
    <p:sldId id="287" r:id="rId29"/>
    <p:sldId id="289" r:id="rId30"/>
    <p:sldId id="369" r:id="rId31"/>
    <p:sldId id="290" r:id="rId32"/>
    <p:sldId id="368" r:id="rId33"/>
    <p:sldId id="291" r:id="rId34"/>
    <p:sldId id="292" r:id="rId35"/>
    <p:sldId id="293" r:id="rId36"/>
    <p:sldId id="295" r:id="rId37"/>
    <p:sldId id="294" r:id="rId38"/>
    <p:sldId id="296" r:id="rId39"/>
    <p:sldId id="298" r:id="rId40"/>
    <p:sldId id="299" r:id="rId41"/>
    <p:sldId id="300" r:id="rId42"/>
    <p:sldId id="302" r:id="rId43"/>
    <p:sldId id="301" r:id="rId44"/>
    <p:sldId id="297" r:id="rId45"/>
    <p:sldId id="305" r:id="rId46"/>
    <p:sldId id="304" r:id="rId47"/>
    <p:sldId id="306" r:id="rId48"/>
    <p:sldId id="307" r:id="rId49"/>
    <p:sldId id="308" r:id="rId50"/>
    <p:sldId id="310" r:id="rId51"/>
    <p:sldId id="309" r:id="rId52"/>
    <p:sldId id="303" r:id="rId53"/>
    <p:sldId id="311" r:id="rId54"/>
    <p:sldId id="314" r:id="rId55"/>
    <p:sldId id="316" r:id="rId56"/>
    <p:sldId id="313" r:id="rId57"/>
    <p:sldId id="315" r:id="rId58"/>
    <p:sldId id="312" r:id="rId59"/>
    <p:sldId id="318" r:id="rId60"/>
    <p:sldId id="319" r:id="rId61"/>
    <p:sldId id="323" r:id="rId62"/>
    <p:sldId id="322" r:id="rId63"/>
    <p:sldId id="324" r:id="rId64"/>
    <p:sldId id="321" r:id="rId65"/>
    <p:sldId id="320" r:id="rId66"/>
    <p:sldId id="326" r:id="rId67"/>
    <p:sldId id="325" r:id="rId68"/>
    <p:sldId id="317" r:id="rId69"/>
    <p:sldId id="329" r:id="rId70"/>
    <p:sldId id="330" r:id="rId71"/>
    <p:sldId id="334" r:id="rId72"/>
    <p:sldId id="333" r:id="rId73"/>
    <p:sldId id="337" r:id="rId74"/>
    <p:sldId id="336" r:id="rId75"/>
    <p:sldId id="335" r:id="rId76"/>
    <p:sldId id="332" r:id="rId77"/>
    <p:sldId id="331" r:id="rId78"/>
    <p:sldId id="328" r:id="rId79"/>
    <p:sldId id="327" r:id="rId80"/>
    <p:sldId id="340" r:id="rId81"/>
    <p:sldId id="339" r:id="rId82"/>
    <p:sldId id="338" r:id="rId83"/>
    <p:sldId id="345" r:id="rId84"/>
    <p:sldId id="344" r:id="rId85"/>
    <p:sldId id="343" r:id="rId86"/>
    <p:sldId id="347" r:id="rId87"/>
    <p:sldId id="346" r:id="rId88"/>
    <p:sldId id="350" r:id="rId89"/>
    <p:sldId id="349" r:id="rId90"/>
    <p:sldId id="348" r:id="rId91"/>
    <p:sldId id="351" r:id="rId92"/>
    <p:sldId id="342" r:id="rId93"/>
    <p:sldId id="353" r:id="rId94"/>
    <p:sldId id="352" r:id="rId95"/>
    <p:sldId id="341" r:id="rId96"/>
    <p:sldId id="355" r:id="rId97"/>
    <p:sldId id="354" r:id="rId98"/>
    <p:sldId id="356" r:id="rId99"/>
    <p:sldId id="357" r:id="rId100"/>
    <p:sldId id="358" r:id="rId101"/>
    <p:sldId id="360" r:id="rId102"/>
    <p:sldId id="362" r:id="rId103"/>
    <p:sldId id="361" r:id="rId104"/>
    <p:sldId id="363" r:id="rId105"/>
    <p:sldId id="365" r:id="rId106"/>
    <p:sldId id="364" r:id="rId10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425" autoAdjust="0"/>
    <p:restoredTop sz="94660"/>
  </p:normalViewPr>
  <p:slideViewPr>
    <p:cSldViewPr snapToGrid="0">
      <p:cViewPr varScale="1">
        <p:scale>
          <a:sx n="80" d="100"/>
          <a:sy n="80" d="100"/>
        </p:scale>
        <p:origin x="58" y="53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07" Type="http://schemas.openxmlformats.org/officeDocument/2006/relationships/slide" Target="slides/slide106.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presProps" Target="presProp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7E72971-6E31-4F5D-B76B-0F8338BEEE45}" type="datetimeFigureOut">
              <a:rPr lang="zh-CN" altLang="en-US" smtClean="0"/>
              <a:t>2019/4/19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62DC4CE-06A3-4602-9B3F-821539BDF1E2}" type="slidenum">
              <a:rPr lang="zh-CN" altLang="en-US" smtClean="0"/>
              <a:t>‹#›</a:t>
            </a:fld>
            <a:endParaRPr lang="zh-CN" altLang="en-US"/>
          </a:p>
        </p:txBody>
      </p:sp>
    </p:spTree>
    <p:extLst>
      <p:ext uri="{BB962C8B-B14F-4D97-AF65-F5344CB8AC3E}">
        <p14:creationId xmlns:p14="http://schemas.microsoft.com/office/powerpoint/2010/main" val="39935592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zk201.dev.rs.com</a:t>
            </a:r>
            <a:endParaRPr lang="zh-CN" altLang="en-US" dirty="0"/>
          </a:p>
        </p:txBody>
      </p:sp>
      <p:sp>
        <p:nvSpPr>
          <p:cNvPr id="4" name="灯片编号占位符 3"/>
          <p:cNvSpPr>
            <a:spLocks noGrp="1"/>
          </p:cNvSpPr>
          <p:nvPr>
            <p:ph type="sldNum" sz="quarter" idx="10"/>
          </p:nvPr>
        </p:nvSpPr>
        <p:spPr/>
        <p:txBody>
          <a:bodyPr/>
          <a:lstStyle/>
          <a:p>
            <a:fld id="{E62DC4CE-06A3-4602-9B3F-821539BDF1E2}" type="slidenum">
              <a:rPr lang="zh-CN" altLang="en-US" smtClean="0"/>
              <a:t>11</a:t>
            </a:fld>
            <a:endParaRPr lang="zh-CN" altLang="en-US"/>
          </a:p>
        </p:txBody>
      </p:sp>
    </p:spTree>
    <p:extLst>
      <p:ext uri="{BB962C8B-B14F-4D97-AF65-F5344CB8AC3E}">
        <p14:creationId xmlns:p14="http://schemas.microsoft.com/office/powerpoint/2010/main" val="28500437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B45A933-87C2-4811-85EE-5BDBC08D272E}"/>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D18774C9-5F18-4ECF-BD9E-1F47CEA8896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EA518EC8-997E-48A8-AB6F-F3B8E6E23FF7}"/>
              </a:ext>
            </a:extLst>
          </p:cNvPr>
          <p:cNvSpPr>
            <a:spLocks noGrp="1"/>
          </p:cNvSpPr>
          <p:nvPr>
            <p:ph type="dt" sz="half" idx="10"/>
          </p:nvPr>
        </p:nvSpPr>
        <p:spPr/>
        <p:txBody>
          <a:bodyPr/>
          <a:lstStyle/>
          <a:p>
            <a:fld id="{02F3B6B3-6989-4F12-A574-BA0BBE6B3A09}" type="datetimeFigureOut">
              <a:rPr lang="zh-CN" altLang="en-US" smtClean="0"/>
              <a:t>2019/4/19</a:t>
            </a:fld>
            <a:endParaRPr lang="zh-CN" altLang="en-US"/>
          </a:p>
        </p:txBody>
      </p:sp>
      <p:sp>
        <p:nvSpPr>
          <p:cNvPr id="5" name="页脚占位符 4">
            <a:extLst>
              <a:ext uri="{FF2B5EF4-FFF2-40B4-BE49-F238E27FC236}">
                <a16:creationId xmlns:a16="http://schemas.microsoft.com/office/drawing/2014/main" id="{D5F11623-8A4F-40D1-A73E-8BB5FBD1AF6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440F825-D6C5-4831-8B50-48B925FF664B}"/>
              </a:ext>
            </a:extLst>
          </p:cNvPr>
          <p:cNvSpPr>
            <a:spLocks noGrp="1"/>
          </p:cNvSpPr>
          <p:nvPr>
            <p:ph type="sldNum" sz="quarter" idx="12"/>
          </p:nvPr>
        </p:nvSpPr>
        <p:spPr/>
        <p:txBody>
          <a:bodyPr/>
          <a:lstStyle/>
          <a:p>
            <a:fld id="{702FAA9F-8C93-48ED-A33B-5C28BD652E42}" type="slidenum">
              <a:rPr lang="zh-CN" altLang="en-US" smtClean="0"/>
              <a:t>‹#›</a:t>
            </a:fld>
            <a:endParaRPr lang="zh-CN" altLang="en-US"/>
          </a:p>
        </p:txBody>
      </p:sp>
    </p:spTree>
    <p:extLst>
      <p:ext uri="{BB962C8B-B14F-4D97-AF65-F5344CB8AC3E}">
        <p14:creationId xmlns:p14="http://schemas.microsoft.com/office/powerpoint/2010/main" val="39269267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EA79740-60D8-4893-8A1C-F077980FD52E}"/>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318A02E3-1332-43E0-B306-E96EF788C571}"/>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5089498-AFB4-4E37-B55F-2F7D842CB75C}"/>
              </a:ext>
            </a:extLst>
          </p:cNvPr>
          <p:cNvSpPr>
            <a:spLocks noGrp="1"/>
          </p:cNvSpPr>
          <p:nvPr>
            <p:ph type="dt" sz="half" idx="10"/>
          </p:nvPr>
        </p:nvSpPr>
        <p:spPr/>
        <p:txBody>
          <a:bodyPr/>
          <a:lstStyle/>
          <a:p>
            <a:fld id="{02F3B6B3-6989-4F12-A574-BA0BBE6B3A09}" type="datetimeFigureOut">
              <a:rPr lang="zh-CN" altLang="en-US" smtClean="0"/>
              <a:t>2019/4/19</a:t>
            </a:fld>
            <a:endParaRPr lang="zh-CN" altLang="en-US"/>
          </a:p>
        </p:txBody>
      </p:sp>
      <p:sp>
        <p:nvSpPr>
          <p:cNvPr id="5" name="页脚占位符 4">
            <a:extLst>
              <a:ext uri="{FF2B5EF4-FFF2-40B4-BE49-F238E27FC236}">
                <a16:creationId xmlns:a16="http://schemas.microsoft.com/office/drawing/2014/main" id="{7B4289F1-79EB-4967-BBC0-BEB5A1A63BC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6F1ACC8-9B3B-4901-A4F3-6521A00579F4}"/>
              </a:ext>
            </a:extLst>
          </p:cNvPr>
          <p:cNvSpPr>
            <a:spLocks noGrp="1"/>
          </p:cNvSpPr>
          <p:nvPr>
            <p:ph type="sldNum" sz="quarter" idx="12"/>
          </p:nvPr>
        </p:nvSpPr>
        <p:spPr/>
        <p:txBody>
          <a:bodyPr/>
          <a:lstStyle/>
          <a:p>
            <a:fld id="{702FAA9F-8C93-48ED-A33B-5C28BD652E42}" type="slidenum">
              <a:rPr lang="zh-CN" altLang="en-US" smtClean="0"/>
              <a:t>‹#›</a:t>
            </a:fld>
            <a:endParaRPr lang="zh-CN" altLang="en-US"/>
          </a:p>
        </p:txBody>
      </p:sp>
    </p:spTree>
    <p:extLst>
      <p:ext uri="{BB962C8B-B14F-4D97-AF65-F5344CB8AC3E}">
        <p14:creationId xmlns:p14="http://schemas.microsoft.com/office/powerpoint/2010/main" val="37587916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F396EC32-A021-4D1B-8C4F-1B440865E150}"/>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29F058F4-B049-42A8-A100-28CB2D7F5111}"/>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C0B76D0-8B5D-4748-941B-45D182218850}"/>
              </a:ext>
            </a:extLst>
          </p:cNvPr>
          <p:cNvSpPr>
            <a:spLocks noGrp="1"/>
          </p:cNvSpPr>
          <p:nvPr>
            <p:ph type="dt" sz="half" idx="10"/>
          </p:nvPr>
        </p:nvSpPr>
        <p:spPr/>
        <p:txBody>
          <a:bodyPr/>
          <a:lstStyle/>
          <a:p>
            <a:fld id="{02F3B6B3-6989-4F12-A574-BA0BBE6B3A09}" type="datetimeFigureOut">
              <a:rPr lang="zh-CN" altLang="en-US" smtClean="0"/>
              <a:t>2019/4/19</a:t>
            </a:fld>
            <a:endParaRPr lang="zh-CN" altLang="en-US"/>
          </a:p>
        </p:txBody>
      </p:sp>
      <p:sp>
        <p:nvSpPr>
          <p:cNvPr id="5" name="页脚占位符 4">
            <a:extLst>
              <a:ext uri="{FF2B5EF4-FFF2-40B4-BE49-F238E27FC236}">
                <a16:creationId xmlns:a16="http://schemas.microsoft.com/office/drawing/2014/main" id="{5D92BA74-FCC1-49DA-862C-B71E34ACC46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CA0F23F-E6AD-431F-B717-75C9CB1D4FAD}"/>
              </a:ext>
            </a:extLst>
          </p:cNvPr>
          <p:cNvSpPr>
            <a:spLocks noGrp="1"/>
          </p:cNvSpPr>
          <p:nvPr>
            <p:ph type="sldNum" sz="quarter" idx="12"/>
          </p:nvPr>
        </p:nvSpPr>
        <p:spPr/>
        <p:txBody>
          <a:bodyPr/>
          <a:lstStyle/>
          <a:p>
            <a:fld id="{702FAA9F-8C93-48ED-A33B-5C28BD652E42}" type="slidenum">
              <a:rPr lang="zh-CN" altLang="en-US" smtClean="0"/>
              <a:t>‹#›</a:t>
            </a:fld>
            <a:endParaRPr lang="zh-CN" altLang="en-US"/>
          </a:p>
        </p:txBody>
      </p:sp>
    </p:spTree>
    <p:extLst>
      <p:ext uri="{BB962C8B-B14F-4D97-AF65-F5344CB8AC3E}">
        <p14:creationId xmlns:p14="http://schemas.microsoft.com/office/powerpoint/2010/main" val="8005475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D8CE22-4D30-48C0-8F07-4D302EFFEE24}"/>
              </a:ext>
            </a:extLst>
          </p:cNvPr>
          <p:cNvSpPr>
            <a:spLocks noGrp="1"/>
          </p:cNvSpPr>
          <p:nvPr>
            <p:ph type="title"/>
          </p:nvPr>
        </p:nvSpPr>
        <p:spPr/>
        <p:txBody>
          <a:bodyPr/>
          <a:lstStyle>
            <a:lvl1pPr>
              <a:defRPr sz="4000" baseline="0"/>
            </a:lvl1pPr>
          </a:lstStyle>
          <a:p>
            <a:r>
              <a:rPr lang="zh-CN" altLang="en-US" dirty="0"/>
              <a:t>单击此处编辑母版标题样式</a:t>
            </a:r>
          </a:p>
        </p:txBody>
      </p:sp>
      <p:sp>
        <p:nvSpPr>
          <p:cNvPr id="3" name="内容占位符 2">
            <a:extLst>
              <a:ext uri="{FF2B5EF4-FFF2-40B4-BE49-F238E27FC236}">
                <a16:creationId xmlns:a16="http://schemas.microsoft.com/office/drawing/2014/main" id="{17EE1926-E0B1-4B94-A739-8DFD32688F00}"/>
              </a:ext>
            </a:extLst>
          </p:cNvPr>
          <p:cNvSpPr>
            <a:spLocks noGrp="1"/>
          </p:cNvSpPr>
          <p:nvPr>
            <p:ph idx="1"/>
          </p:nvPr>
        </p:nvSpPr>
        <p:spPr/>
        <p:txBody>
          <a:bodyPr/>
          <a:lstStyle>
            <a:lvl1pPr>
              <a:defRPr sz="2400" baseline="0"/>
            </a:lvl1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4" name="日期占位符 3">
            <a:extLst>
              <a:ext uri="{FF2B5EF4-FFF2-40B4-BE49-F238E27FC236}">
                <a16:creationId xmlns:a16="http://schemas.microsoft.com/office/drawing/2014/main" id="{EB88C4FA-1E31-4EF9-9B9A-A07A76938809}"/>
              </a:ext>
            </a:extLst>
          </p:cNvPr>
          <p:cNvSpPr>
            <a:spLocks noGrp="1"/>
          </p:cNvSpPr>
          <p:nvPr>
            <p:ph type="dt" sz="half" idx="10"/>
          </p:nvPr>
        </p:nvSpPr>
        <p:spPr/>
        <p:txBody>
          <a:bodyPr/>
          <a:lstStyle/>
          <a:p>
            <a:fld id="{02F3B6B3-6989-4F12-A574-BA0BBE6B3A09}" type="datetimeFigureOut">
              <a:rPr lang="zh-CN" altLang="en-US" smtClean="0"/>
              <a:t>2019/4/19</a:t>
            </a:fld>
            <a:endParaRPr lang="zh-CN" altLang="en-US"/>
          </a:p>
        </p:txBody>
      </p:sp>
      <p:sp>
        <p:nvSpPr>
          <p:cNvPr id="5" name="页脚占位符 4">
            <a:extLst>
              <a:ext uri="{FF2B5EF4-FFF2-40B4-BE49-F238E27FC236}">
                <a16:creationId xmlns:a16="http://schemas.microsoft.com/office/drawing/2014/main" id="{1E6FF2AA-5A8B-4C1F-9A37-603D2696ADC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44A21EE-C060-49E6-A6C9-D3053BEDBDE7}"/>
              </a:ext>
            </a:extLst>
          </p:cNvPr>
          <p:cNvSpPr>
            <a:spLocks noGrp="1"/>
          </p:cNvSpPr>
          <p:nvPr>
            <p:ph type="sldNum" sz="quarter" idx="12"/>
          </p:nvPr>
        </p:nvSpPr>
        <p:spPr/>
        <p:txBody>
          <a:bodyPr/>
          <a:lstStyle/>
          <a:p>
            <a:fld id="{702FAA9F-8C93-48ED-A33B-5C28BD652E42}" type="slidenum">
              <a:rPr lang="zh-CN" altLang="en-US" smtClean="0"/>
              <a:t>‹#›</a:t>
            </a:fld>
            <a:endParaRPr lang="zh-CN" altLang="en-US"/>
          </a:p>
        </p:txBody>
      </p:sp>
    </p:spTree>
    <p:extLst>
      <p:ext uri="{BB962C8B-B14F-4D97-AF65-F5344CB8AC3E}">
        <p14:creationId xmlns:p14="http://schemas.microsoft.com/office/powerpoint/2010/main" val="21857741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6705C65-0974-4553-827D-C1CCF8ADBD35}"/>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C5661924-7268-4096-B324-454749C3D4E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CEAE7EAD-5532-43FB-BEBD-5B91EC0D998E}"/>
              </a:ext>
            </a:extLst>
          </p:cNvPr>
          <p:cNvSpPr>
            <a:spLocks noGrp="1"/>
          </p:cNvSpPr>
          <p:nvPr>
            <p:ph type="dt" sz="half" idx="10"/>
          </p:nvPr>
        </p:nvSpPr>
        <p:spPr/>
        <p:txBody>
          <a:bodyPr/>
          <a:lstStyle/>
          <a:p>
            <a:fld id="{02F3B6B3-6989-4F12-A574-BA0BBE6B3A09}" type="datetimeFigureOut">
              <a:rPr lang="zh-CN" altLang="en-US" smtClean="0"/>
              <a:t>2019/4/19</a:t>
            </a:fld>
            <a:endParaRPr lang="zh-CN" altLang="en-US"/>
          </a:p>
        </p:txBody>
      </p:sp>
      <p:sp>
        <p:nvSpPr>
          <p:cNvPr id="5" name="页脚占位符 4">
            <a:extLst>
              <a:ext uri="{FF2B5EF4-FFF2-40B4-BE49-F238E27FC236}">
                <a16:creationId xmlns:a16="http://schemas.microsoft.com/office/drawing/2014/main" id="{A8A227A8-5C5B-4560-92A5-6AC2D7BC96E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D23100A-C805-4E05-87FF-FF13780A2EE1}"/>
              </a:ext>
            </a:extLst>
          </p:cNvPr>
          <p:cNvSpPr>
            <a:spLocks noGrp="1"/>
          </p:cNvSpPr>
          <p:nvPr>
            <p:ph type="sldNum" sz="quarter" idx="12"/>
          </p:nvPr>
        </p:nvSpPr>
        <p:spPr/>
        <p:txBody>
          <a:bodyPr/>
          <a:lstStyle/>
          <a:p>
            <a:fld id="{702FAA9F-8C93-48ED-A33B-5C28BD652E42}" type="slidenum">
              <a:rPr lang="zh-CN" altLang="en-US" smtClean="0"/>
              <a:t>‹#›</a:t>
            </a:fld>
            <a:endParaRPr lang="zh-CN" altLang="en-US"/>
          </a:p>
        </p:txBody>
      </p:sp>
    </p:spTree>
    <p:extLst>
      <p:ext uri="{BB962C8B-B14F-4D97-AF65-F5344CB8AC3E}">
        <p14:creationId xmlns:p14="http://schemas.microsoft.com/office/powerpoint/2010/main" val="12126615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EF4FC3E-E26C-4638-BBBA-1702CF482AD5}"/>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C86A52DA-2FAB-496D-B5A4-CAAB3CCD5513}"/>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144AE7B6-7104-47F2-80F7-41357346B62F}"/>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F0691E1D-3FB9-4B1E-8FC3-CC7FC90FFD7F}"/>
              </a:ext>
            </a:extLst>
          </p:cNvPr>
          <p:cNvSpPr>
            <a:spLocks noGrp="1"/>
          </p:cNvSpPr>
          <p:nvPr>
            <p:ph type="dt" sz="half" idx="10"/>
          </p:nvPr>
        </p:nvSpPr>
        <p:spPr/>
        <p:txBody>
          <a:bodyPr/>
          <a:lstStyle/>
          <a:p>
            <a:fld id="{02F3B6B3-6989-4F12-A574-BA0BBE6B3A09}" type="datetimeFigureOut">
              <a:rPr lang="zh-CN" altLang="en-US" smtClean="0"/>
              <a:t>2019/4/19</a:t>
            </a:fld>
            <a:endParaRPr lang="zh-CN" altLang="en-US"/>
          </a:p>
        </p:txBody>
      </p:sp>
      <p:sp>
        <p:nvSpPr>
          <p:cNvPr id="6" name="页脚占位符 5">
            <a:extLst>
              <a:ext uri="{FF2B5EF4-FFF2-40B4-BE49-F238E27FC236}">
                <a16:creationId xmlns:a16="http://schemas.microsoft.com/office/drawing/2014/main" id="{86AA1DE5-D650-481A-A5C9-4C375F314A8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C40C682B-33C0-403E-AEC6-91CD9D2C2BA7}"/>
              </a:ext>
            </a:extLst>
          </p:cNvPr>
          <p:cNvSpPr>
            <a:spLocks noGrp="1"/>
          </p:cNvSpPr>
          <p:nvPr>
            <p:ph type="sldNum" sz="quarter" idx="12"/>
          </p:nvPr>
        </p:nvSpPr>
        <p:spPr/>
        <p:txBody>
          <a:bodyPr/>
          <a:lstStyle/>
          <a:p>
            <a:fld id="{702FAA9F-8C93-48ED-A33B-5C28BD652E42}" type="slidenum">
              <a:rPr lang="zh-CN" altLang="en-US" smtClean="0"/>
              <a:t>‹#›</a:t>
            </a:fld>
            <a:endParaRPr lang="zh-CN" altLang="en-US"/>
          </a:p>
        </p:txBody>
      </p:sp>
    </p:spTree>
    <p:extLst>
      <p:ext uri="{BB962C8B-B14F-4D97-AF65-F5344CB8AC3E}">
        <p14:creationId xmlns:p14="http://schemas.microsoft.com/office/powerpoint/2010/main" val="4452785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27C62D8-432C-4C44-A04C-78694C430D2B}"/>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9135F4DC-A6E2-41C5-987A-27D4AECE63C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41931A20-C740-4691-8FB8-0D11021A8F80}"/>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DE992F18-E3C3-4CCA-A375-801EDAA72D6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C3C20EC8-1D5D-4DA1-8B47-3B1EE8577851}"/>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C632E008-AEA9-4DE6-9177-ABE376AF34D7}"/>
              </a:ext>
            </a:extLst>
          </p:cNvPr>
          <p:cNvSpPr>
            <a:spLocks noGrp="1"/>
          </p:cNvSpPr>
          <p:nvPr>
            <p:ph type="dt" sz="half" idx="10"/>
          </p:nvPr>
        </p:nvSpPr>
        <p:spPr/>
        <p:txBody>
          <a:bodyPr/>
          <a:lstStyle/>
          <a:p>
            <a:fld id="{02F3B6B3-6989-4F12-A574-BA0BBE6B3A09}" type="datetimeFigureOut">
              <a:rPr lang="zh-CN" altLang="en-US" smtClean="0"/>
              <a:t>2019/4/19</a:t>
            </a:fld>
            <a:endParaRPr lang="zh-CN" altLang="en-US"/>
          </a:p>
        </p:txBody>
      </p:sp>
      <p:sp>
        <p:nvSpPr>
          <p:cNvPr id="8" name="页脚占位符 7">
            <a:extLst>
              <a:ext uri="{FF2B5EF4-FFF2-40B4-BE49-F238E27FC236}">
                <a16:creationId xmlns:a16="http://schemas.microsoft.com/office/drawing/2014/main" id="{14D31EEC-9675-4899-800C-7BF5C4BFA527}"/>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ECBB9912-B03C-4C2A-9276-6C2C836FA2B3}"/>
              </a:ext>
            </a:extLst>
          </p:cNvPr>
          <p:cNvSpPr>
            <a:spLocks noGrp="1"/>
          </p:cNvSpPr>
          <p:nvPr>
            <p:ph type="sldNum" sz="quarter" idx="12"/>
          </p:nvPr>
        </p:nvSpPr>
        <p:spPr/>
        <p:txBody>
          <a:bodyPr/>
          <a:lstStyle/>
          <a:p>
            <a:fld id="{702FAA9F-8C93-48ED-A33B-5C28BD652E42}" type="slidenum">
              <a:rPr lang="zh-CN" altLang="en-US" smtClean="0"/>
              <a:t>‹#›</a:t>
            </a:fld>
            <a:endParaRPr lang="zh-CN" altLang="en-US"/>
          </a:p>
        </p:txBody>
      </p:sp>
    </p:spTree>
    <p:extLst>
      <p:ext uri="{BB962C8B-B14F-4D97-AF65-F5344CB8AC3E}">
        <p14:creationId xmlns:p14="http://schemas.microsoft.com/office/powerpoint/2010/main" val="37312748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412F97D-DAFE-401B-96FA-075C03E4F74D}"/>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B9D67846-177D-4BB7-BC4D-163C6DE0781A}"/>
              </a:ext>
            </a:extLst>
          </p:cNvPr>
          <p:cNvSpPr>
            <a:spLocks noGrp="1"/>
          </p:cNvSpPr>
          <p:nvPr>
            <p:ph type="dt" sz="half" idx="10"/>
          </p:nvPr>
        </p:nvSpPr>
        <p:spPr/>
        <p:txBody>
          <a:bodyPr/>
          <a:lstStyle/>
          <a:p>
            <a:fld id="{02F3B6B3-6989-4F12-A574-BA0BBE6B3A09}" type="datetimeFigureOut">
              <a:rPr lang="zh-CN" altLang="en-US" smtClean="0"/>
              <a:t>2019/4/19</a:t>
            </a:fld>
            <a:endParaRPr lang="zh-CN" altLang="en-US"/>
          </a:p>
        </p:txBody>
      </p:sp>
      <p:sp>
        <p:nvSpPr>
          <p:cNvPr id="4" name="页脚占位符 3">
            <a:extLst>
              <a:ext uri="{FF2B5EF4-FFF2-40B4-BE49-F238E27FC236}">
                <a16:creationId xmlns:a16="http://schemas.microsoft.com/office/drawing/2014/main" id="{15471219-D9D8-45A1-9ACA-B952E84D8644}"/>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24DEAF71-1301-4318-97C6-E2BE7203E48F}"/>
              </a:ext>
            </a:extLst>
          </p:cNvPr>
          <p:cNvSpPr>
            <a:spLocks noGrp="1"/>
          </p:cNvSpPr>
          <p:nvPr>
            <p:ph type="sldNum" sz="quarter" idx="12"/>
          </p:nvPr>
        </p:nvSpPr>
        <p:spPr/>
        <p:txBody>
          <a:bodyPr/>
          <a:lstStyle/>
          <a:p>
            <a:fld id="{702FAA9F-8C93-48ED-A33B-5C28BD652E42}" type="slidenum">
              <a:rPr lang="zh-CN" altLang="en-US" smtClean="0"/>
              <a:t>‹#›</a:t>
            </a:fld>
            <a:endParaRPr lang="zh-CN" altLang="en-US"/>
          </a:p>
        </p:txBody>
      </p:sp>
    </p:spTree>
    <p:extLst>
      <p:ext uri="{BB962C8B-B14F-4D97-AF65-F5344CB8AC3E}">
        <p14:creationId xmlns:p14="http://schemas.microsoft.com/office/powerpoint/2010/main" val="3726524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3B71C2E4-BFA4-440D-AD2E-90D756307A66}"/>
              </a:ext>
            </a:extLst>
          </p:cNvPr>
          <p:cNvSpPr>
            <a:spLocks noGrp="1"/>
          </p:cNvSpPr>
          <p:nvPr>
            <p:ph type="dt" sz="half" idx="10"/>
          </p:nvPr>
        </p:nvSpPr>
        <p:spPr/>
        <p:txBody>
          <a:bodyPr/>
          <a:lstStyle/>
          <a:p>
            <a:fld id="{02F3B6B3-6989-4F12-A574-BA0BBE6B3A09}" type="datetimeFigureOut">
              <a:rPr lang="zh-CN" altLang="en-US" smtClean="0"/>
              <a:t>2019/4/19</a:t>
            </a:fld>
            <a:endParaRPr lang="zh-CN" altLang="en-US"/>
          </a:p>
        </p:txBody>
      </p:sp>
      <p:sp>
        <p:nvSpPr>
          <p:cNvPr id="3" name="页脚占位符 2">
            <a:extLst>
              <a:ext uri="{FF2B5EF4-FFF2-40B4-BE49-F238E27FC236}">
                <a16:creationId xmlns:a16="http://schemas.microsoft.com/office/drawing/2014/main" id="{FCCFD8CF-197C-4301-BF9C-241B9CD0414C}"/>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035CCF9D-125F-4340-8486-71362E1B594E}"/>
              </a:ext>
            </a:extLst>
          </p:cNvPr>
          <p:cNvSpPr>
            <a:spLocks noGrp="1"/>
          </p:cNvSpPr>
          <p:nvPr>
            <p:ph type="sldNum" sz="quarter" idx="12"/>
          </p:nvPr>
        </p:nvSpPr>
        <p:spPr/>
        <p:txBody>
          <a:bodyPr/>
          <a:lstStyle/>
          <a:p>
            <a:fld id="{702FAA9F-8C93-48ED-A33B-5C28BD652E42}" type="slidenum">
              <a:rPr lang="zh-CN" altLang="en-US" smtClean="0"/>
              <a:t>‹#›</a:t>
            </a:fld>
            <a:endParaRPr lang="zh-CN" altLang="en-US"/>
          </a:p>
        </p:txBody>
      </p:sp>
    </p:spTree>
    <p:extLst>
      <p:ext uri="{BB962C8B-B14F-4D97-AF65-F5344CB8AC3E}">
        <p14:creationId xmlns:p14="http://schemas.microsoft.com/office/powerpoint/2010/main" val="143864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1A79B82-1D28-4F19-89B0-8ABF5386819A}"/>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A93F963A-A58A-4EC8-ABA2-DF065D84CF2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741631C2-C509-477B-B222-858242C011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5D76A83C-BE71-415F-A415-937A6708F896}"/>
              </a:ext>
            </a:extLst>
          </p:cNvPr>
          <p:cNvSpPr>
            <a:spLocks noGrp="1"/>
          </p:cNvSpPr>
          <p:nvPr>
            <p:ph type="dt" sz="half" idx="10"/>
          </p:nvPr>
        </p:nvSpPr>
        <p:spPr/>
        <p:txBody>
          <a:bodyPr/>
          <a:lstStyle/>
          <a:p>
            <a:fld id="{02F3B6B3-6989-4F12-A574-BA0BBE6B3A09}" type="datetimeFigureOut">
              <a:rPr lang="zh-CN" altLang="en-US" smtClean="0"/>
              <a:t>2019/4/19</a:t>
            </a:fld>
            <a:endParaRPr lang="zh-CN" altLang="en-US"/>
          </a:p>
        </p:txBody>
      </p:sp>
      <p:sp>
        <p:nvSpPr>
          <p:cNvPr id="6" name="页脚占位符 5">
            <a:extLst>
              <a:ext uri="{FF2B5EF4-FFF2-40B4-BE49-F238E27FC236}">
                <a16:creationId xmlns:a16="http://schemas.microsoft.com/office/drawing/2014/main" id="{70625343-60F3-4DC1-B492-1481C86711C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A6D8B60-7093-41CE-97E6-B1E8B42543D4}"/>
              </a:ext>
            </a:extLst>
          </p:cNvPr>
          <p:cNvSpPr>
            <a:spLocks noGrp="1"/>
          </p:cNvSpPr>
          <p:nvPr>
            <p:ph type="sldNum" sz="quarter" idx="12"/>
          </p:nvPr>
        </p:nvSpPr>
        <p:spPr/>
        <p:txBody>
          <a:bodyPr/>
          <a:lstStyle/>
          <a:p>
            <a:fld id="{702FAA9F-8C93-48ED-A33B-5C28BD652E42}" type="slidenum">
              <a:rPr lang="zh-CN" altLang="en-US" smtClean="0"/>
              <a:t>‹#›</a:t>
            </a:fld>
            <a:endParaRPr lang="zh-CN" altLang="en-US"/>
          </a:p>
        </p:txBody>
      </p:sp>
    </p:spTree>
    <p:extLst>
      <p:ext uri="{BB962C8B-B14F-4D97-AF65-F5344CB8AC3E}">
        <p14:creationId xmlns:p14="http://schemas.microsoft.com/office/powerpoint/2010/main" val="37726328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5E80C1-0C50-4FD9-8082-B8C29932F33F}"/>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FA7F9FFE-5CB8-4993-B20E-15E7C7E59B6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838EB4B8-2392-4463-9AAD-A69A221566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67B0EB3B-28FA-42C8-9487-FC81649C336C}"/>
              </a:ext>
            </a:extLst>
          </p:cNvPr>
          <p:cNvSpPr>
            <a:spLocks noGrp="1"/>
          </p:cNvSpPr>
          <p:nvPr>
            <p:ph type="dt" sz="half" idx="10"/>
          </p:nvPr>
        </p:nvSpPr>
        <p:spPr/>
        <p:txBody>
          <a:bodyPr/>
          <a:lstStyle/>
          <a:p>
            <a:fld id="{02F3B6B3-6989-4F12-A574-BA0BBE6B3A09}" type="datetimeFigureOut">
              <a:rPr lang="zh-CN" altLang="en-US" smtClean="0"/>
              <a:t>2019/4/19</a:t>
            </a:fld>
            <a:endParaRPr lang="zh-CN" altLang="en-US"/>
          </a:p>
        </p:txBody>
      </p:sp>
      <p:sp>
        <p:nvSpPr>
          <p:cNvPr id="6" name="页脚占位符 5">
            <a:extLst>
              <a:ext uri="{FF2B5EF4-FFF2-40B4-BE49-F238E27FC236}">
                <a16:creationId xmlns:a16="http://schemas.microsoft.com/office/drawing/2014/main" id="{4B4243BE-EF02-4447-BB52-6029D29BC8E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7269773-3C4B-4960-93B5-F23D2E76C7AE}"/>
              </a:ext>
            </a:extLst>
          </p:cNvPr>
          <p:cNvSpPr>
            <a:spLocks noGrp="1"/>
          </p:cNvSpPr>
          <p:nvPr>
            <p:ph type="sldNum" sz="quarter" idx="12"/>
          </p:nvPr>
        </p:nvSpPr>
        <p:spPr/>
        <p:txBody>
          <a:bodyPr/>
          <a:lstStyle/>
          <a:p>
            <a:fld id="{702FAA9F-8C93-48ED-A33B-5C28BD652E42}" type="slidenum">
              <a:rPr lang="zh-CN" altLang="en-US" smtClean="0"/>
              <a:t>‹#›</a:t>
            </a:fld>
            <a:endParaRPr lang="zh-CN" altLang="en-US"/>
          </a:p>
        </p:txBody>
      </p:sp>
    </p:spTree>
    <p:extLst>
      <p:ext uri="{BB962C8B-B14F-4D97-AF65-F5344CB8AC3E}">
        <p14:creationId xmlns:p14="http://schemas.microsoft.com/office/powerpoint/2010/main" val="31974844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76357278-C0FB-40AA-8BD2-35263849829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60051B8A-2FA7-45C9-962A-03453A13569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349B65A-6DD2-451C-AEAE-9CA8F0CFA36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F3B6B3-6989-4F12-A574-BA0BBE6B3A09}" type="datetimeFigureOut">
              <a:rPr lang="zh-CN" altLang="en-US" smtClean="0"/>
              <a:t>2019/4/19</a:t>
            </a:fld>
            <a:endParaRPr lang="zh-CN" altLang="en-US"/>
          </a:p>
        </p:txBody>
      </p:sp>
      <p:sp>
        <p:nvSpPr>
          <p:cNvPr id="5" name="页脚占位符 4">
            <a:extLst>
              <a:ext uri="{FF2B5EF4-FFF2-40B4-BE49-F238E27FC236}">
                <a16:creationId xmlns:a16="http://schemas.microsoft.com/office/drawing/2014/main" id="{2E3C360B-2173-4826-A27D-82EA8A09689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363AA4CA-200E-4611-92B1-260D0B8381D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02FAA9F-8C93-48ED-A33B-5C28BD652E42}" type="slidenum">
              <a:rPr lang="zh-CN" altLang="en-US" smtClean="0"/>
              <a:t>‹#›</a:t>
            </a:fld>
            <a:endParaRPr lang="zh-CN" altLang="en-US"/>
          </a:p>
        </p:txBody>
      </p:sp>
    </p:spTree>
    <p:extLst>
      <p:ext uri="{BB962C8B-B14F-4D97-AF65-F5344CB8AC3E}">
        <p14:creationId xmlns:p14="http://schemas.microsoft.com/office/powerpoint/2010/main" val="16787634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1.gif"/><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a:extLst>
              <a:ext uri="{FF2B5EF4-FFF2-40B4-BE49-F238E27FC236}">
                <a16:creationId xmlns:a16="http://schemas.microsoft.com/office/drawing/2014/main" id="{6C5B90DF-BF1F-4EBE-88EB-7CE1C89CA01F}"/>
              </a:ext>
            </a:extLst>
          </p:cNvPr>
          <p:cNvSpPr>
            <a:spLocks noGrp="1"/>
          </p:cNvSpPr>
          <p:nvPr>
            <p:ph type="title"/>
          </p:nvPr>
        </p:nvSpPr>
        <p:spPr>
          <a:xfrm>
            <a:off x="831850" y="2060394"/>
            <a:ext cx="10515600" cy="1322886"/>
          </a:xfrm>
        </p:spPr>
        <p:txBody>
          <a:bodyPr/>
          <a:lstStyle/>
          <a:p>
            <a:r>
              <a:rPr lang="en-US" altLang="zh-CN" dirty="0"/>
              <a:t>           Zookeeper</a:t>
            </a:r>
            <a:endParaRPr lang="zh-CN" altLang="en-US" dirty="0"/>
          </a:p>
        </p:txBody>
      </p:sp>
      <p:pic>
        <p:nvPicPr>
          <p:cNvPr id="11" name="图片 10">
            <a:extLst>
              <a:ext uri="{FF2B5EF4-FFF2-40B4-BE49-F238E27FC236}">
                <a16:creationId xmlns:a16="http://schemas.microsoft.com/office/drawing/2014/main" id="{6BD531F0-843C-45E9-9B97-E180E17340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17489" y="2321243"/>
            <a:ext cx="752475" cy="1066800"/>
          </a:xfrm>
          <a:prstGeom prst="rect">
            <a:avLst/>
          </a:prstGeom>
        </p:spPr>
      </p:pic>
    </p:spTree>
    <p:extLst>
      <p:ext uri="{BB962C8B-B14F-4D97-AF65-F5344CB8AC3E}">
        <p14:creationId xmlns:p14="http://schemas.microsoft.com/office/powerpoint/2010/main" val="320155014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19DC2BA-B9B9-4049-A20B-DFCD909745D6}"/>
              </a:ext>
            </a:extLst>
          </p:cNvPr>
          <p:cNvSpPr>
            <a:spLocks noGrp="1"/>
          </p:cNvSpPr>
          <p:nvPr>
            <p:ph type="title"/>
          </p:nvPr>
        </p:nvSpPr>
        <p:spPr/>
        <p:txBody>
          <a:bodyPr/>
          <a:lstStyle/>
          <a:p>
            <a:r>
              <a:rPr lang="en-US" altLang="zh-CN" dirty="0"/>
              <a:t>zookeeper</a:t>
            </a:r>
            <a:r>
              <a:rPr lang="zh-CN" altLang="en-US" dirty="0"/>
              <a:t>是什么</a:t>
            </a:r>
          </a:p>
        </p:txBody>
      </p:sp>
      <p:sp>
        <p:nvSpPr>
          <p:cNvPr id="3" name="内容占位符 2">
            <a:extLst>
              <a:ext uri="{FF2B5EF4-FFF2-40B4-BE49-F238E27FC236}">
                <a16:creationId xmlns:a16="http://schemas.microsoft.com/office/drawing/2014/main" id="{87405044-51A2-440F-AA38-1C6103616243}"/>
              </a:ext>
            </a:extLst>
          </p:cNvPr>
          <p:cNvSpPr>
            <a:spLocks noGrp="1"/>
          </p:cNvSpPr>
          <p:nvPr>
            <p:ph idx="1"/>
          </p:nvPr>
        </p:nvSpPr>
        <p:spPr/>
        <p:txBody>
          <a:bodyPr/>
          <a:lstStyle/>
          <a:p>
            <a:pPr marL="0" indent="0">
              <a:buNone/>
            </a:pPr>
            <a:r>
              <a:rPr lang="en-US" altLang="zh-CN" dirty="0"/>
              <a:t>	</a:t>
            </a:r>
            <a:r>
              <a:rPr lang="en-US" altLang="zh-CN" dirty="0" err="1"/>
              <a:t>ZooKeeper</a:t>
            </a:r>
            <a:r>
              <a:rPr lang="zh-CN" altLang="en-US" dirty="0"/>
              <a:t>是一个典型的分布式数据一致性解决方案</a:t>
            </a:r>
            <a:r>
              <a:rPr lang="en-US" altLang="zh-CN" dirty="0"/>
              <a:t>,</a:t>
            </a:r>
            <a:r>
              <a:rPr lang="zh-CN" altLang="en-US" dirty="0"/>
              <a:t>其设计目标是将那些复杂且容易出错的分布式一致性服务封装起来，构成一个高效可靠的原语集，并以一系列简单易用的接口提供给用户使用。分布式应用程序可以基于 </a:t>
            </a:r>
            <a:r>
              <a:rPr lang="en-US" altLang="zh-CN" dirty="0" err="1"/>
              <a:t>ZooKeeper</a:t>
            </a:r>
            <a:r>
              <a:rPr lang="en-US" altLang="zh-CN" dirty="0"/>
              <a:t> </a:t>
            </a:r>
            <a:r>
              <a:rPr lang="zh-CN" altLang="en-US" dirty="0"/>
              <a:t>实现诸如数据发布</a:t>
            </a:r>
            <a:r>
              <a:rPr lang="en-US" altLang="zh-CN" dirty="0"/>
              <a:t>/</a:t>
            </a:r>
            <a:r>
              <a:rPr lang="zh-CN" altLang="en-US" dirty="0"/>
              <a:t>订阅、负载均衡、命名服务、分布式协调</a:t>
            </a:r>
            <a:r>
              <a:rPr lang="en-US" altLang="zh-CN" dirty="0"/>
              <a:t>/</a:t>
            </a:r>
            <a:r>
              <a:rPr lang="zh-CN" altLang="en-US" dirty="0"/>
              <a:t>通知、集群管理、</a:t>
            </a:r>
            <a:r>
              <a:rPr lang="en-US" altLang="zh-CN" dirty="0"/>
              <a:t>Master </a:t>
            </a:r>
            <a:r>
              <a:rPr lang="zh-CN" altLang="en-US" dirty="0"/>
              <a:t>选举、分布式锁和分布式队列等功能。</a:t>
            </a:r>
          </a:p>
          <a:p>
            <a:pPr marL="0" indent="0">
              <a:buNone/>
            </a:pPr>
            <a:endParaRPr lang="zh-CN" altLang="en-US" dirty="0"/>
          </a:p>
        </p:txBody>
      </p:sp>
    </p:spTree>
    <p:extLst>
      <p:ext uri="{BB962C8B-B14F-4D97-AF65-F5344CB8AC3E}">
        <p14:creationId xmlns:p14="http://schemas.microsoft.com/office/powerpoint/2010/main" val="1726747483"/>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184245D-8494-4709-9DB4-47B387F00DE4}"/>
              </a:ext>
            </a:extLst>
          </p:cNvPr>
          <p:cNvSpPr>
            <a:spLocks noGrp="1"/>
          </p:cNvSpPr>
          <p:nvPr>
            <p:ph type="title"/>
          </p:nvPr>
        </p:nvSpPr>
        <p:spPr/>
        <p:txBody>
          <a:bodyPr/>
          <a:lstStyle/>
          <a:p>
            <a:r>
              <a:rPr lang="en-US" altLang="zh-CN" dirty="0"/>
              <a:t>ZAB</a:t>
            </a:r>
            <a:r>
              <a:rPr lang="zh-CN" altLang="en-US" dirty="0"/>
              <a:t>原子广播（数据一致原理）</a:t>
            </a:r>
          </a:p>
        </p:txBody>
      </p:sp>
      <p:sp>
        <p:nvSpPr>
          <p:cNvPr id="3" name="内容占位符 2">
            <a:extLst>
              <a:ext uri="{FF2B5EF4-FFF2-40B4-BE49-F238E27FC236}">
                <a16:creationId xmlns:a16="http://schemas.microsoft.com/office/drawing/2014/main" id="{27726219-C478-456D-85F0-CD8E9FE1B4F9}"/>
              </a:ext>
            </a:extLst>
          </p:cNvPr>
          <p:cNvSpPr>
            <a:spLocks noGrp="1"/>
          </p:cNvSpPr>
          <p:nvPr>
            <p:ph idx="1"/>
          </p:nvPr>
        </p:nvSpPr>
        <p:spPr/>
        <p:txBody>
          <a:bodyPr/>
          <a:lstStyle/>
          <a:p>
            <a:pPr marL="0" indent="0">
              <a:buNone/>
            </a:pPr>
            <a:r>
              <a:rPr lang="en-US" altLang="zh-CN" dirty="0"/>
              <a:t>	</a:t>
            </a:r>
            <a:r>
              <a:rPr lang="en-US" altLang="zh-CN" dirty="0" err="1"/>
              <a:t>paxos</a:t>
            </a:r>
            <a:r>
              <a:rPr lang="zh-CN" altLang="en-US" dirty="0"/>
              <a:t>理论到实际是个艰难的过程。比如怎样在分布式环境下维持一个全局唯一递增的序列，如果是靠数据库的自增主键，那么整个系统的稳定和性能的瓶颈全都集中于这个单点。</a:t>
            </a:r>
            <a:r>
              <a:rPr lang="en-US" altLang="zh-CN" dirty="0" err="1"/>
              <a:t>paxos</a:t>
            </a:r>
            <a:r>
              <a:rPr lang="zh-CN" altLang="en-US" dirty="0"/>
              <a:t>算法也没有限制</a:t>
            </a:r>
            <a:r>
              <a:rPr lang="en-US" altLang="zh-CN" dirty="0"/>
              <a:t>Proposer</a:t>
            </a:r>
            <a:r>
              <a:rPr lang="zh-CN" altLang="en-US" dirty="0"/>
              <a:t>的个数，</a:t>
            </a:r>
            <a:r>
              <a:rPr lang="en-US" altLang="zh-CN" dirty="0"/>
              <a:t>Proposer</a:t>
            </a:r>
            <a:r>
              <a:rPr lang="zh-CN" altLang="en-US" dirty="0"/>
              <a:t>个数越多，那么达成一致所造成的碰撞将越多，甚至产生活锁，如果限制</a:t>
            </a:r>
            <a:r>
              <a:rPr lang="en-US" altLang="zh-CN" dirty="0"/>
              <a:t>Proposer</a:t>
            </a:r>
            <a:r>
              <a:rPr lang="zh-CN" altLang="en-US" dirty="0"/>
              <a:t>的个数为一个，那么就要考虑唯一的</a:t>
            </a:r>
            <a:r>
              <a:rPr lang="en-US" altLang="zh-CN" dirty="0"/>
              <a:t>Proposer</a:t>
            </a:r>
            <a:r>
              <a:rPr lang="zh-CN" altLang="en-US" dirty="0"/>
              <a:t>崩溃要怎么处理。</a:t>
            </a:r>
          </a:p>
          <a:p>
            <a:pPr marL="0" indent="0">
              <a:buNone/>
            </a:pPr>
            <a:endParaRPr lang="zh-CN" altLang="en-US" dirty="0"/>
          </a:p>
        </p:txBody>
      </p:sp>
    </p:spTree>
    <p:extLst>
      <p:ext uri="{BB962C8B-B14F-4D97-AF65-F5344CB8AC3E}">
        <p14:creationId xmlns:p14="http://schemas.microsoft.com/office/powerpoint/2010/main" val="1727803331"/>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03F91EB-921B-420C-BFF8-1406B1E80C0C}"/>
              </a:ext>
            </a:extLst>
          </p:cNvPr>
          <p:cNvSpPr>
            <a:spLocks noGrp="1"/>
          </p:cNvSpPr>
          <p:nvPr>
            <p:ph type="title"/>
          </p:nvPr>
        </p:nvSpPr>
        <p:spPr/>
        <p:txBody>
          <a:bodyPr/>
          <a:lstStyle/>
          <a:p>
            <a:r>
              <a:rPr lang="en-US" altLang="zh-CN" dirty="0"/>
              <a:t>ZAB</a:t>
            </a:r>
            <a:r>
              <a:rPr lang="zh-CN" altLang="en-US" dirty="0"/>
              <a:t>原子广播</a:t>
            </a:r>
            <a:r>
              <a:rPr lang="en-US" altLang="zh-CN" dirty="0"/>
              <a:t>-</a:t>
            </a:r>
            <a:r>
              <a:rPr lang="zh-CN" altLang="en-US" dirty="0"/>
              <a:t>工作步骤</a:t>
            </a:r>
          </a:p>
        </p:txBody>
      </p:sp>
      <p:pic>
        <p:nvPicPr>
          <p:cNvPr id="5" name="内容占位符 4">
            <a:extLst>
              <a:ext uri="{FF2B5EF4-FFF2-40B4-BE49-F238E27FC236}">
                <a16:creationId xmlns:a16="http://schemas.microsoft.com/office/drawing/2014/main" id="{D911C320-5C74-4269-9E8D-0DCF8B8A448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52364" y="2200817"/>
            <a:ext cx="5887272" cy="3600953"/>
          </a:xfrm>
        </p:spPr>
      </p:pic>
    </p:spTree>
    <p:extLst>
      <p:ext uri="{BB962C8B-B14F-4D97-AF65-F5344CB8AC3E}">
        <p14:creationId xmlns:p14="http://schemas.microsoft.com/office/powerpoint/2010/main" val="4044034522"/>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1712F79-7C9B-4194-9DFF-44E2D6D84C4E}"/>
              </a:ext>
            </a:extLst>
          </p:cNvPr>
          <p:cNvSpPr>
            <a:spLocks noGrp="1"/>
          </p:cNvSpPr>
          <p:nvPr>
            <p:ph type="title"/>
          </p:nvPr>
        </p:nvSpPr>
        <p:spPr/>
        <p:txBody>
          <a:bodyPr/>
          <a:lstStyle/>
          <a:p>
            <a:r>
              <a:rPr lang="en-US" altLang="zh-CN" dirty="0"/>
              <a:t>ZAB</a:t>
            </a:r>
            <a:r>
              <a:rPr lang="zh-CN" altLang="en-US" dirty="0"/>
              <a:t>原子广播</a:t>
            </a:r>
            <a:r>
              <a:rPr lang="en-US" altLang="zh-CN" dirty="0"/>
              <a:t>-</a:t>
            </a:r>
            <a:r>
              <a:rPr lang="zh-CN" altLang="en-US" dirty="0"/>
              <a:t>工作步骤</a:t>
            </a:r>
          </a:p>
        </p:txBody>
      </p:sp>
      <p:sp>
        <p:nvSpPr>
          <p:cNvPr id="3" name="内容占位符 2">
            <a:extLst>
              <a:ext uri="{FF2B5EF4-FFF2-40B4-BE49-F238E27FC236}">
                <a16:creationId xmlns:a16="http://schemas.microsoft.com/office/drawing/2014/main" id="{2091C3D1-1559-4010-BE4D-A86A99920331}"/>
              </a:ext>
            </a:extLst>
          </p:cNvPr>
          <p:cNvSpPr>
            <a:spLocks noGrp="1"/>
          </p:cNvSpPr>
          <p:nvPr>
            <p:ph idx="1"/>
          </p:nvPr>
        </p:nvSpPr>
        <p:spPr/>
        <p:txBody>
          <a:bodyPr/>
          <a:lstStyle/>
          <a:p>
            <a:r>
              <a:rPr lang="en-US" altLang="zh-CN" dirty="0"/>
              <a:t>1. leader</a:t>
            </a:r>
            <a:r>
              <a:rPr lang="zh-CN" altLang="en-US" dirty="0"/>
              <a:t>从客户端收到一个写请求</a:t>
            </a:r>
          </a:p>
          <a:p>
            <a:r>
              <a:rPr lang="en-US" altLang="zh-CN" dirty="0"/>
              <a:t>2.</a:t>
            </a:r>
            <a:r>
              <a:rPr lang="zh-CN" altLang="en-US" dirty="0"/>
              <a:t> </a:t>
            </a:r>
            <a:r>
              <a:rPr lang="en-US" altLang="zh-CN" dirty="0"/>
              <a:t>leader</a:t>
            </a:r>
            <a:r>
              <a:rPr lang="zh-CN" altLang="en-US" dirty="0"/>
              <a:t>生成一个新的事务并为这个事务生成一个唯一的</a:t>
            </a:r>
            <a:r>
              <a:rPr lang="en-US" altLang="zh-CN" dirty="0"/>
              <a:t>ZXID</a:t>
            </a:r>
            <a:r>
              <a:rPr lang="zh-CN" altLang="en-US" dirty="0"/>
              <a:t>，</a:t>
            </a:r>
          </a:p>
          <a:p>
            <a:r>
              <a:rPr lang="en-US" altLang="zh-CN" dirty="0"/>
              <a:t>3. leader</a:t>
            </a:r>
            <a:r>
              <a:rPr lang="zh-CN" altLang="en-US" dirty="0"/>
              <a:t>将这个事务发送给所有的</a:t>
            </a:r>
            <a:r>
              <a:rPr lang="en-US" altLang="zh-CN" dirty="0"/>
              <a:t>follows</a:t>
            </a:r>
            <a:r>
              <a:rPr lang="zh-CN" altLang="en-US" dirty="0"/>
              <a:t>节点</a:t>
            </a:r>
          </a:p>
          <a:p>
            <a:r>
              <a:rPr lang="en-US" altLang="zh-CN" dirty="0"/>
              <a:t>4.</a:t>
            </a:r>
            <a:r>
              <a:rPr lang="zh-CN" altLang="en-US" dirty="0"/>
              <a:t> </a:t>
            </a:r>
            <a:r>
              <a:rPr lang="en-US" altLang="zh-CN" dirty="0"/>
              <a:t>follower</a:t>
            </a:r>
            <a:r>
              <a:rPr lang="zh-CN" altLang="en-US" dirty="0"/>
              <a:t>节点将收到的事务请求加入到历史队列</a:t>
            </a:r>
            <a:r>
              <a:rPr lang="en-US" altLang="zh-CN" dirty="0"/>
              <a:t>(history queue)</a:t>
            </a:r>
            <a:r>
              <a:rPr lang="zh-CN" altLang="en-US" dirty="0"/>
              <a:t>中</a:t>
            </a:r>
            <a:r>
              <a:rPr lang="en-US" altLang="zh-CN" dirty="0"/>
              <a:t>,</a:t>
            </a:r>
            <a:r>
              <a:rPr lang="zh-CN" altLang="en-US" dirty="0"/>
              <a:t>并发送</a:t>
            </a:r>
            <a:r>
              <a:rPr lang="en-US" altLang="zh-CN" dirty="0"/>
              <a:t>ack</a:t>
            </a:r>
            <a:r>
              <a:rPr lang="zh-CN" altLang="en-US" dirty="0"/>
              <a:t>给</a:t>
            </a:r>
            <a:r>
              <a:rPr lang="en-US" altLang="zh-CN" dirty="0"/>
              <a:t>ack</a:t>
            </a:r>
            <a:r>
              <a:rPr lang="zh-CN" altLang="en-US" dirty="0"/>
              <a:t>给</a:t>
            </a:r>
            <a:r>
              <a:rPr lang="en-US" altLang="zh-CN" dirty="0"/>
              <a:t>leader</a:t>
            </a:r>
          </a:p>
          <a:p>
            <a:r>
              <a:rPr lang="en-US" altLang="zh-CN" dirty="0"/>
              <a:t>5. </a:t>
            </a:r>
            <a:r>
              <a:rPr lang="zh-CN" altLang="en-US" dirty="0"/>
              <a:t>当</a:t>
            </a:r>
            <a:r>
              <a:rPr lang="en-US" altLang="zh-CN" dirty="0"/>
              <a:t>leader</a:t>
            </a:r>
            <a:r>
              <a:rPr lang="zh-CN" altLang="en-US" dirty="0"/>
              <a:t>收到大多数</a:t>
            </a:r>
            <a:r>
              <a:rPr lang="en-US" altLang="zh-CN" dirty="0"/>
              <a:t>follower</a:t>
            </a:r>
            <a:r>
              <a:rPr lang="zh-CN" altLang="en-US" dirty="0"/>
              <a:t>（超过法定数量）的</a:t>
            </a:r>
            <a:r>
              <a:rPr lang="en-US" altLang="zh-CN" dirty="0"/>
              <a:t>ack</a:t>
            </a:r>
            <a:r>
              <a:rPr lang="zh-CN" altLang="en-US" dirty="0"/>
              <a:t>消息，</a:t>
            </a:r>
            <a:r>
              <a:rPr lang="en-US" altLang="zh-CN" dirty="0"/>
              <a:t>leader</a:t>
            </a:r>
            <a:r>
              <a:rPr lang="zh-CN" altLang="en-US" dirty="0"/>
              <a:t>会发送</a:t>
            </a:r>
            <a:r>
              <a:rPr lang="en-US" altLang="zh-CN" dirty="0"/>
              <a:t>commit</a:t>
            </a:r>
            <a:r>
              <a:rPr lang="zh-CN" altLang="en-US" dirty="0"/>
              <a:t>请求</a:t>
            </a:r>
          </a:p>
          <a:p>
            <a:r>
              <a:rPr lang="en-US" altLang="zh-CN" dirty="0"/>
              <a:t>6.</a:t>
            </a:r>
            <a:r>
              <a:rPr lang="zh-CN" altLang="en-US" dirty="0"/>
              <a:t> 当</a:t>
            </a:r>
            <a:r>
              <a:rPr lang="en-US" altLang="zh-CN" dirty="0"/>
              <a:t>follower</a:t>
            </a:r>
            <a:r>
              <a:rPr lang="zh-CN" altLang="en-US" dirty="0"/>
              <a:t>收到</a:t>
            </a:r>
            <a:r>
              <a:rPr lang="en-US" altLang="zh-CN" dirty="0"/>
              <a:t>commit</a:t>
            </a:r>
            <a:r>
              <a:rPr lang="zh-CN" altLang="en-US" dirty="0"/>
              <a:t>请求时，会判断该事务的</a:t>
            </a:r>
            <a:r>
              <a:rPr lang="en-US" altLang="zh-CN" dirty="0"/>
              <a:t>ZXID</a:t>
            </a:r>
            <a:r>
              <a:rPr lang="zh-CN" altLang="en-US" dirty="0"/>
              <a:t>是不是比历史队列中的任何事务的</a:t>
            </a:r>
            <a:r>
              <a:rPr lang="en-US" altLang="zh-CN" dirty="0"/>
              <a:t>ZXID</a:t>
            </a:r>
            <a:r>
              <a:rPr lang="zh-CN" altLang="en-US" dirty="0"/>
              <a:t>都小，如果是则提交，如果不是则等待比它更小的事务的</a:t>
            </a:r>
            <a:r>
              <a:rPr lang="en-US" altLang="zh-CN" dirty="0"/>
              <a:t>commit.</a:t>
            </a:r>
          </a:p>
          <a:p>
            <a:endParaRPr lang="zh-CN" altLang="en-US" dirty="0"/>
          </a:p>
        </p:txBody>
      </p:sp>
    </p:spTree>
    <p:extLst>
      <p:ext uri="{BB962C8B-B14F-4D97-AF65-F5344CB8AC3E}">
        <p14:creationId xmlns:p14="http://schemas.microsoft.com/office/powerpoint/2010/main" val="181325413"/>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5DF1090-146D-40CB-9C41-BD43EF38DB62}"/>
              </a:ext>
            </a:extLst>
          </p:cNvPr>
          <p:cNvSpPr>
            <a:spLocks noGrp="1"/>
          </p:cNvSpPr>
          <p:nvPr>
            <p:ph type="title"/>
          </p:nvPr>
        </p:nvSpPr>
        <p:spPr/>
        <p:txBody>
          <a:bodyPr/>
          <a:lstStyle/>
          <a:p>
            <a:r>
              <a:rPr lang="en-US" altLang="zh-CN" dirty="0"/>
              <a:t>ZAB</a:t>
            </a:r>
            <a:r>
              <a:rPr lang="zh-CN" altLang="en-US" dirty="0"/>
              <a:t>原子广播</a:t>
            </a:r>
            <a:r>
              <a:rPr lang="en-US" altLang="zh-CN" dirty="0"/>
              <a:t>-</a:t>
            </a:r>
            <a:r>
              <a:rPr lang="zh-CN" altLang="en-US" dirty="0"/>
              <a:t>工作步骤</a:t>
            </a:r>
          </a:p>
        </p:txBody>
      </p:sp>
      <p:pic>
        <p:nvPicPr>
          <p:cNvPr id="5" name="内容占位符 4">
            <a:extLst>
              <a:ext uri="{FF2B5EF4-FFF2-40B4-BE49-F238E27FC236}">
                <a16:creationId xmlns:a16="http://schemas.microsoft.com/office/drawing/2014/main" id="{3C869539-B615-43BE-A288-6AB726CC008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28522" y="2096028"/>
            <a:ext cx="6134956" cy="3810532"/>
          </a:xfrm>
        </p:spPr>
      </p:pic>
    </p:spTree>
    <p:extLst>
      <p:ext uri="{BB962C8B-B14F-4D97-AF65-F5344CB8AC3E}">
        <p14:creationId xmlns:p14="http://schemas.microsoft.com/office/powerpoint/2010/main" val="4065650159"/>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580D7E-A56E-4058-8484-D97F4F2991B4}"/>
              </a:ext>
            </a:extLst>
          </p:cNvPr>
          <p:cNvSpPr>
            <a:spLocks noGrp="1"/>
          </p:cNvSpPr>
          <p:nvPr>
            <p:ph type="title"/>
          </p:nvPr>
        </p:nvSpPr>
        <p:spPr/>
        <p:txBody>
          <a:bodyPr/>
          <a:lstStyle/>
          <a:p>
            <a:r>
              <a:rPr lang="zh-CN" altLang="en-US" dirty="0" smtClean="0"/>
              <a:t>扩展</a:t>
            </a:r>
            <a:endParaRPr lang="zh-CN" altLang="en-US" dirty="0"/>
          </a:p>
        </p:txBody>
      </p:sp>
      <p:sp>
        <p:nvSpPr>
          <p:cNvPr id="3" name="内容占位符 2">
            <a:extLst>
              <a:ext uri="{FF2B5EF4-FFF2-40B4-BE49-F238E27FC236}">
                <a16:creationId xmlns:a16="http://schemas.microsoft.com/office/drawing/2014/main" id="{22477A30-65DD-49F1-9D03-3692BB587A67}"/>
              </a:ext>
            </a:extLst>
          </p:cNvPr>
          <p:cNvSpPr>
            <a:spLocks noGrp="1"/>
          </p:cNvSpPr>
          <p:nvPr>
            <p:ph idx="1"/>
          </p:nvPr>
        </p:nvSpPr>
        <p:spPr/>
        <p:txBody>
          <a:bodyPr/>
          <a:lstStyle/>
          <a:p>
            <a:r>
              <a:rPr lang="en-US" altLang="zh-CN" dirty="0"/>
              <a:t>Client-java</a:t>
            </a:r>
          </a:p>
          <a:p>
            <a:r>
              <a:rPr lang="en-US" altLang="zh-CN" dirty="0"/>
              <a:t>Curator</a:t>
            </a:r>
          </a:p>
          <a:p>
            <a:pPr lvl="1"/>
            <a:r>
              <a:rPr lang="en-US" altLang="zh-CN" dirty="0"/>
              <a:t>Curator</a:t>
            </a:r>
            <a:r>
              <a:rPr lang="zh-CN" altLang="en-US" dirty="0"/>
              <a:t>是</a:t>
            </a:r>
            <a:r>
              <a:rPr lang="en-US" altLang="zh-CN" dirty="0"/>
              <a:t>Netflix</a:t>
            </a:r>
            <a:r>
              <a:rPr lang="zh-CN" altLang="en-US" dirty="0"/>
              <a:t>公司开源的一套</a:t>
            </a:r>
            <a:r>
              <a:rPr lang="en-US" altLang="zh-CN" dirty="0"/>
              <a:t>Zookeeper</a:t>
            </a:r>
            <a:r>
              <a:rPr lang="zh-CN" altLang="en-US" dirty="0"/>
              <a:t>客户端框架。了解过</a:t>
            </a:r>
            <a:r>
              <a:rPr lang="en-US" altLang="zh-CN" dirty="0"/>
              <a:t>Zookeeper</a:t>
            </a:r>
            <a:r>
              <a:rPr lang="zh-CN" altLang="en-US" dirty="0"/>
              <a:t>原生</a:t>
            </a:r>
            <a:r>
              <a:rPr lang="en-US" altLang="zh-CN" dirty="0"/>
              <a:t>API</a:t>
            </a:r>
            <a:r>
              <a:rPr lang="zh-CN" altLang="en-US" dirty="0"/>
              <a:t>都会清楚其复杂度。</a:t>
            </a:r>
            <a:r>
              <a:rPr lang="en-US" altLang="zh-CN" dirty="0"/>
              <a:t>Curator</a:t>
            </a:r>
            <a:r>
              <a:rPr lang="zh-CN" altLang="en-US" dirty="0"/>
              <a:t>帮助我们在其基础上进行封装、实现一些开发细节，包括接连重连、反复注册</a:t>
            </a:r>
            <a:r>
              <a:rPr lang="en-US" altLang="zh-CN" dirty="0"/>
              <a:t>Watcher</a:t>
            </a:r>
            <a:r>
              <a:rPr lang="zh-CN" altLang="en-US" dirty="0"/>
              <a:t>和</a:t>
            </a:r>
            <a:r>
              <a:rPr lang="en-US" altLang="zh-CN" dirty="0" err="1"/>
              <a:t>NodeExistsException</a:t>
            </a:r>
            <a:r>
              <a:rPr lang="zh-CN" altLang="en-US" dirty="0"/>
              <a:t>等。</a:t>
            </a:r>
          </a:p>
        </p:txBody>
      </p:sp>
    </p:spTree>
    <p:extLst>
      <p:ext uri="{BB962C8B-B14F-4D97-AF65-F5344CB8AC3E}">
        <p14:creationId xmlns:p14="http://schemas.microsoft.com/office/powerpoint/2010/main" val="3244984619"/>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580D7E-A56E-4058-8484-D97F4F2991B4}"/>
              </a:ext>
            </a:extLst>
          </p:cNvPr>
          <p:cNvSpPr>
            <a:spLocks noGrp="1"/>
          </p:cNvSpPr>
          <p:nvPr>
            <p:ph type="title"/>
          </p:nvPr>
        </p:nvSpPr>
        <p:spPr/>
        <p:txBody>
          <a:bodyPr/>
          <a:lstStyle/>
          <a:p>
            <a:r>
              <a:rPr lang="zh-CN" altLang="en-US" dirty="0"/>
              <a:t>整体回顾</a:t>
            </a:r>
          </a:p>
        </p:txBody>
      </p:sp>
      <p:pic>
        <p:nvPicPr>
          <p:cNvPr id="5" name="内容占位符 4">
            <a:extLst>
              <a:ext uri="{FF2B5EF4-FFF2-40B4-BE49-F238E27FC236}">
                <a16:creationId xmlns:a16="http://schemas.microsoft.com/office/drawing/2014/main" id="{08E44E59-1FDA-4630-98F6-7F5F3EDA4AC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83643" y="2455818"/>
            <a:ext cx="10024714" cy="3090952"/>
          </a:xfrm>
        </p:spPr>
      </p:pic>
    </p:spTree>
    <p:extLst>
      <p:ext uri="{BB962C8B-B14F-4D97-AF65-F5344CB8AC3E}">
        <p14:creationId xmlns:p14="http://schemas.microsoft.com/office/powerpoint/2010/main" val="3190009442"/>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580D7E-A56E-4058-8484-D97F4F2991B4}"/>
              </a:ext>
            </a:extLst>
          </p:cNvPr>
          <p:cNvSpPr>
            <a:spLocks noGrp="1"/>
          </p:cNvSpPr>
          <p:nvPr>
            <p:ph type="title"/>
          </p:nvPr>
        </p:nvSpPr>
        <p:spPr/>
        <p:txBody>
          <a:bodyPr/>
          <a:lstStyle/>
          <a:p>
            <a:r>
              <a:rPr lang="zh-CN" altLang="en-US" dirty="0"/>
              <a:t>思考问题</a:t>
            </a:r>
          </a:p>
        </p:txBody>
      </p:sp>
      <p:sp>
        <p:nvSpPr>
          <p:cNvPr id="3" name="内容占位符 2">
            <a:extLst>
              <a:ext uri="{FF2B5EF4-FFF2-40B4-BE49-F238E27FC236}">
                <a16:creationId xmlns:a16="http://schemas.microsoft.com/office/drawing/2014/main" id="{22477A30-65DD-49F1-9D03-3692BB587A67}"/>
              </a:ext>
            </a:extLst>
          </p:cNvPr>
          <p:cNvSpPr>
            <a:spLocks noGrp="1"/>
          </p:cNvSpPr>
          <p:nvPr>
            <p:ph idx="1"/>
          </p:nvPr>
        </p:nvSpPr>
        <p:spPr/>
        <p:txBody>
          <a:bodyPr/>
          <a:lstStyle/>
          <a:p>
            <a:r>
              <a:rPr lang="zh-CN" altLang="en-US" dirty="0"/>
              <a:t>* 一个客户端修改了某个节点的数据，其它客户端能够马上获取到这个最新数据吗</a:t>
            </a:r>
            <a:r>
              <a:rPr lang="en-US" altLang="zh-CN" dirty="0"/>
              <a:t>(</a:t>
            </a:r>
            <a:r>
              <a:rPr lang="zh-CN" altLang="en-US" dirty="0"/>
              <a:t>跨客户端视图的并发一致性</a:t>
            </a:r>
            <a:r>
              <a:rPr lang="en-US" altLang="zh-CN"/>
              <a:t>)?</a:t>
            </a:r>
            <a:endParaRPr lang="en-US" altLang="zh-CN" dirty="0"/>
          </a:p>
          <a:p>
            <a:r>
              <a:rPr lang="zh-CN" altLang="en-US" dirty="0"/>
              <a:t>* 集群中</a:t>
            </a:r>
            <a:r>
              <a:rPr lang="en-US" altLang="zh-CN" dirty="0" err="1"/>
              <a:t>clientPort</a:t>
            </a:r>
            <a:r>
              <a:rPr lang="zh-CN" altLang="en-US" dirty="0"/>
              <a:t>不一致，可以等了解了读写机制理解</a:t>
            </a:r>
            <a:r>
              <a:rPr lang="en-US" altLang="zh-CN" dirty="0"/>
              <a:t>?</a:t>
            </a:r>
            <a:endParaRPr lang="zh-CN" altLang="en-US" dirty="0"/>
          </a:p>
          <a:p>
            <a:r>
              <a:rPr lang="zh-CN" altLang="en-US" dirty="0"/>
              <a:t>* </a:t>
            </a:r>
            <a:r>
              <a:rPr lang="en-US" altLang="zh-CN" dirty="0"/>
              <a:t>observer</a:t>
            </a:r>
            <a:r>
              <a:rPr lang="zh-CN" altLang="en-US" dirty="0"/>
              <a:t>是怎么设置的</a:t>
            </a:r>
            <a:r>
              <a:rPr lang="en-US" altLang="zh-CN" dirty="0"/>
              <a:t>?</a:t>
            </a:r>
            <a:endParaRPr lang="zh-CN" altLang="en-US" dirty="0"/>
          </a:p>
          <a:p>
            <a:r>
              <a:rPr lang="zh-CN" altLang="en-US" dirty="0"/>
              <a:t>* </a:t>
            </a:r>
            <a:r>
              <a:rPr lang="en-US" altLang="zh-CN" dirty="0" err="1"/>
              <a:t>zxid</a:t>
            </a:r>
            <a:r>
              <a:rPr lang="zh-CN" altLang="en-US" dirty="0"/>
              <a:t>溢出变成负数了怎么办</a:t>
            </a:r>
            <a:r>
              <a:rPr lang="en-US" altLang="zh-CN" dirty="0"/>
              <a:t>?</a:t>
            </a:r>
            <a:endParaRPr lang="zh-CN" altLang="en-US" dirty="0"/>
          </a:p>
          <a:p>
            <a:r>
              <a:rPr lang="zh-CN" altLang="en-US" dirty="0"/>
              <a:t>* 水平扩容</a:t>
            </a:r>
            <a:r>
              <a:rPr lang="en-US" altLang="zh-CN" dirty="0"/>
              <a:t>?</a:t>
            </a:r>
            <a:endParaRPr lang="zh-CN" altLang="en-US" dirty="0"/>
          </a:p>
          <a:p>
            <a:r>
              <a:rPr lang="zh-CN" altLang="en-US" dirty="0"/>
              <a:t>* </a:t>
            </a:r>
            <a:r>
              <a:rPr lang="en-US" altLang="zh-CN" dirty="0"/>
              <a:t>zookeeper </a:t>
            </a:r>
            <a:r>
              <a:rPr lang="zh-CN" altLang="en-US" dirty="0"/>
              <a:t>有哪些缺点</a:t>
            </a:r>
            <a:r>
              <a:rPr lang="en-US" altLang="zh-CN" dirty="0"/>
              <a:t>?</a:t>
            </a:r>
            <a:endParaRPr lang="zh-CN" altLang="en-US" dirty="0"/>
          </a:p>
          <a:p>
            <a:pPr lvl="1"/>
            <a:r>
              <a:rPr lang="zh-CN" altLang="en-US" dirty="0"/>
              <a:t>* 数据量大，同步慢，超时</a:t>
            </a:r>
          </a:p>
          <a:p>
            <a:endParaRPr lang="zh-CN" altLang="en-US" dirty="0"/>
          </a:p>
        </p:txBody>
      </p:sp>
    </p:spTree>
    <p:extLst>
      <p:ext uri="{BB962C8B-B14F-4D97-AF65-F5344CB8AC3E}">
        <p14:creationId xmlns:p14="http://schemas.microsoft.com/office/powerpoint/2010/main" val="72932285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9F4E70-7E1A-4DC6-8395-3E0DF0B0D49E}"/>
              </a:ext>
            </a:extLst>
          </p:cNvPr>
          <p:cNvSpPr>
            <a:spLocks noGrp="1"/>
          </p:cNvSpPr>
          <p:nvPr>
            <p:ph type="title"/>
          </p:nvPr>
        </p:nvSpPr>
        <p:spPr/>
        <p:txBody>
          <a:bodyPr/>
          <a:lstStyle/>
          <a:p>
            <a:r>
              <a:rPr lang="zh-CN" altLang="en-US" dirty="0"/>
              <a:t>初识</a:t>
            </a:r>
          </a:p>
        </p:txBody>
      </p:sp>
      <p:pic>
        <p:nvPicPr>
          <p:cNvPr id="5" name="内容占位符 4">
            <a:extLst>
              <a:ext uri="{FF2B5EF4-FFF2-40B4-BE49-F238E27FC236}">
                <a16:creationId xmlns:a16="http://schemas.microsoft.com/office/drawing/2014/main" id="{1180649C-7827-474E-B7F7-91E746E54D09}"/>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785296" y="1208862"/>
            <a:ext cx="7201768" cy="4801178"/>
          </a:xfrm>
        </p:spPr>
      </p:pic>
    </p:spTree>
    <p:extLst>
      <p:ext uri="{BB962C8B-B14F-4D97-AF65-F5344CB8AC3E}">
        <p14:creationId xmlns:p14="http://schemas.microsoft.com/office/powerpoint/2010/main" val="36013537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初识</a:t>
            </a:r>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15755" y="2143030"/>
            <a:ext cx="5560489" cy="3653328"/>
          </a:xfrm>
        </p:spPr>
      </p:pic>
    </p:spTree>
    <p:extLst>
      <p:ext uri="{BB962C8B-B14F-4D97-AF65-F5344CB8AC3E}">
        <p14:creationId xmlns:p14="http://schemas.microsoft.com/office/powerpoint/2010/main" val="271908443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B2A403D-ED31-43B7-B238-03A7F86FB867}"/>
              </a:ext>
            </a:extLst>
          </p:cNvPr>
          <p:cNvSpPr>
            <a:spLocks noGrp="1"/>
          </p:cNvSpPr>
          <p:nvPr>
            <p:ph type="title"/>
          </p:nvPr>
        </p:nvSpPr>
        <p:spPr/>
        <p:txBody>
          <a:bodyPr/>
          <a:lstStyle/>
          <a:p>
            <a:r>
              <a:rPr lang="en-US" altLang="zh-CN" dirty="0"/>
              <a:t>Zookeeper</a:t>
            </a:r>
            <a:r>
              <a:rPr lang="zh-CN" altLang="en-US" dirty="0"/>
              <a:t>架构</a:t>
            </a:r>
          </a:p>
        </p:txBody>
      </p:sp>
      <p:pic>
        <p:nvPicPr>
          <p:cNvPr id="5" name="内容占位符 4">
            <a:extLst>
              <a:ext uri="{FF2B5EF4-FFF2-40B4-BE49-F238E27FC236}">
                <a16:creationId xmlns:a16="http://schemas.microsoft.com/office/drawing/2014/main" id="{CE4E7A09-004B-4939-A89E-FB341791D21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83216" y="2312127"/>
            <a:ext cx="9225568" cy="2844550"/>
          </a:xfrm>
        </p:spPr>
      </p:pic>
    </p:spTree>
    <p:extLst>
      <p:ext uri="{BB962C8B-B14F-4D97-AF65-F5344CB8AC3E}">
        <p14:creationId xmlns:p14="http://schemas.microsoft.com/office/powerpoint/2010/main" val="61864672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19E19F-44AF-4C67-AE1B-E6729479D102}"/>
              </a:ext>
            </a:extLst>
          </p:cNvPr>
          <p:cNvSpPr>
            <a:spLocks noGrp="1"/>
          </p:cNvSpPr>
          <p:nvPr>
            <p:ph type="title"/>
          </p:nvPr>
        </p:nvSpPr>
        <p:spPr/>
        <p:txBody>
          <a:bodyPr/>
          <a:lstStyle/>
          <a:p>
            <a:r>
              <a:rPr lang="zh-CN" altLang="en-US" dirty="0"/>
              <a:t>角色</a:t>
            </a:r>
          </a:p>
        </p:txBody>
      </p:sp>
      <p:pic>
        <p:nvPicPr>
          <p:cNvPr id="5" name="内容占位符 4">
            <a:extLst>
              <a:ext uri="{FF2B5EF4-FFF2-40B4-BE49-F238E27FC236}">
                <a16:creationId xmlns:a16="http://schemas.microsoft.com/office/drawing/2014/main" id="{19559142-90AC-491C-93FF-BBCFBE3E9C0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85600" y="1910264"/>
            <a:ext cx="6620799" cy="4182059"/>
          </a:xfrm>
        </p:spPr>
      </p:pic>
    </p:spTree>
    <p:extLst>
      <p:ext uri="{BB962C8B-B14F-4D97-AF65-F5344CB8AC3E}">
        <p14:creationId xmlns:p14="http://schemas.microsoft.com/office/powerpoint/2010/main" val="39267334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376285-25E6-4386-9F04-FE22B850067F}"/>
              </a:ext>
            </a:extLst>
          </p:cNvPr>
          <p:cNvSpPr>
            <a:spLocks noGrp="1"/>
          </p:cNvSpPr>
          <p:nvPr>
            <p:ph type="title"/>
          </p:nvPr>
        </p:nvSpPr>
        <p:spPr/>
        <p:txBody>
          <a:bodyPr/>
          <a:lstStyle/>
          <a:p>
            <a:r>
              <a:rPr lang="zh-CN" altLang="en-US" dirty="0"/>
              <a:t>角色</a:t>
            </a:r>
          </a:p>
        </p:txBody>
      </p:sp>
      <p:sp>
        <p:nvSpPr>
          <p:cNvPr id="3" name="内容占位符 2">
            <a:extLst>
              <a:ext uri="{FF2B5EF4-FFF2-40B4-BE49-F238E27FC236}">
                <a16:creationId xmlns:a16="http://schemas.microsoft.com/office/drawing/2014/main" id="{2ECDBB47-D5A5-4352-81E9-EF5EB98E860B}"/>
              </a:ext>
            </a:extLst>
          </p:cNvPr>
          <p:cNvSpPr>
            <a:spLocks noGrp="1"/>
          </p:cNvSpPr>
          <p:nvPr>
            <p:ph idx="1"/>
          </p:nvPr>
        </p:nvSpPr>
        <p:spPr/>
        <p:txBody>
          <a:bodyPr>
            <a:normAutofit fontScale="92500" lnSpcReduction="10000"/>
          </a:bodyPr>
          <a:lstStyle/>
          <a:p>
            <a:pPr marL="0" indent="0">
              <a:buNone/>
            </a:pPr>
            <a:r>
              <a:rPr lang="en-US" altLang="zh-CN" dirty="0" smtClean="0"/>
              <a:t>Leader</a:t>
            </a:r>
          </a:p>
          <a:p>
            <a:pPr marL="457200" lvl="1" indent="0">
              <a:buNone/>
            </a:pPr>
            <a:r>
              <a:rPr lang="en-US" altLang="zh-CN" dirty="0"/>
              <a:t>	Leader</a:t>
            </a:r>
            <a:r>
              <a:rPr lang="zh-CN" altLang="en-US" dirty="0"/>
              <a:t>作为整个</a:t>
            </a:r>
            <a:r>
              <a:rPr lang="en-US" altLang="zh-CN" dirty="0" err="1"/>
              <a:t>ZooKeeper</a:t>
            </a:r>
            <a:r>
              <a:rPr lang="zh-CN" altLang="en-US" dirty="0"/>
              <a:t>集群的主节点，负责响应所有对</a:t>
            </a:r>
            <a:r>
              <a:rPr lang="en-US" altLang="zh-CN" dirty="0" err="1"/>
              <a:t>ZooKeeper</a:t>
            </a:r>
            <a:r>
              <a:rPr lang="zh-CN" altLang="en-US" dirty="0"/>
              <a:t>状态变更的请求。它会将每个状态更新请求进行排序和编号，以便保证整个集群内部消息处理的</a:t>
            </a:r>
            <a:r>
              <a:rPr lang="en-US" altLang="zh-CN" dirty="0"/>
              <a:t>FIFO</a:t>
            </a:r>
            <a:r>
              <a:rPr lang="zh-CN" altLang="en-US" dirty="0" smtClean="0"/>
              <a:t>。</a:t>
            </a:r>
            <a:endParaRPr lang="en-US" altLang="zh-CN" dirty="0" smtClean="0"/>
          </a:p>
          <a:p>
            <a:pPr marL="0" indent="0">
              <a:buNone/>
            </a:pPr>
            <a:r>
              <a:rPr lang="en-US" altLang="zh-CN" dirty="0" smtClean="0"/>
              <a:t>Follower </a:t>
            </a:r>
            <a:r>
              <a:rPr lang="en-US" altLang="zh-CN" dirty="0"/>
              <a:t>	</a:t>
            </a:r>
            <a:endParaRPr lang="en-US" altLang="zh-CN" dirty="0" smtClean="0"/>
          </a:p>
          <a:p>
            <a:pPr marL="457200" lvl="1" indent="0">
              <a:buNone/>
            </a:pPr>
            <a:r>
              <a:rPr lang="en-US" altLang="zh-CN" dirty="0" smtClean="0"/>
              <a:t>	Follower</a:t>
            </a:r>
            <a:r>
              <a:rPr lang="zh-CN" altLang="en-US" dirty="0"/>
              <a:t>主要是响应本服务器上的读请求外，另外</a:t>
            </a:r>
            <a:r>
              <a:rPr lang="en-US" altLang="zh-CN" dirty="0"/>
              <a:t>follower</a:t>
            </a:r>
            <a:r>
              <a:rPr lang="zh-CN" altLang="en-US" dirty="0"/>
              <a:t>还要处理</a:t>
            </a:r>
            <a:r>
              <a:rPr lang="en-US" altLang="zh-CN" dirty="0"/>
              <a:t>leader</a:t>
            </a:r>
            <a:r>
              <a:rPr lang="zh-CN" altLang="en-US" dirty="0"/>
              <a:t>的提议，并在</a:t>
            </a:r>
            <a:r>
              <a:rPr lang="en-US" altLang="zh-CN" dirty="0"/>
              <a:t>leader</a:t>
            </a:r>
            <a:r>
              <a:rPr lang="zh-CN" altLang="en-US" dirty="0"/>
              <a:t>提交该提议时在本地也进行提交。另外需要注意的是，</a:t>
            </a:r>
            <a:r>
              <a:rPr lang="en-US" altLang="zh-CN" dirty="0"/>
              <a:t>leader</a:t>
            </a:r>
            <a:r>
              <a:rPr lang="zh-CN" altLang="en-US" dirty="0"/>
              <a:t>和</a:t>
            </a:r>
            <a:r>
              <a:rPr lang="en-US" altLang="zh-CN" dirty="0"/>
              <a:t>follower</a:t>
            </a:r>
            <a:r>
              <a:rPr lang="zh-CN" altLang="en-US" dirty="0"/>
              <a:t>构成</a:t>
            </a:r>
            <a:r>
              <a:rPr lang="en-US" altLang="zh-CN" dirty="0" err="1"/>
              <a:t>ZooKeeper</a:t>
            </a:r>
            <a:r>
              <a:rPr lang="zh-CN" altLang="en-US" dirty="0"/>
              <a:t>集群的法定人数，也就是说，只有他们才参与新</a:t>
            </a:r>
            <a:r>
              <a:rPr lang="en-US" altLang="zh-CN" dirty="0"/>
              <a:t>leader</a:t>
            </a:r>
            <a:r>
              <a:rPr lang="zh-CN" altLang="en-US" dirty="0"/>
              <a:t>的选举、响应</a:t>
            </a:r>
            <a:r>
              <a:rPr lang="en-US" altLang="zh-CN" dirty="0"/>
              <a:t>leader</a:t>
            </a:r>
            <a:r>
              <a:rPr lang="zh-CN" altLang="en-US" dirty="0"/>
              <a:t>的提议</a:t>
            </a:r>
            <a:r>
              <a:rPr lang="zh-CN" altLang="en-US" dirty="0" smtClean="0"/>
              <a:t>。</a:t>
            </a:r>
            <a:endParaRPr lang="en-US" altLang="zh-CN" dirty="0" smtClean="0"/>
          </a:p>
          <a:p>
            <a:pPr marL="0" indent="0">
              <a:buNone/>
            </a:pPr>
            <a:r>
              <a:rPr lang="en-US" altLang="zh-CN" dirty="0" smtClean="0"/>
              <a:t>Observe</a:t>
            </a:r>
          </a:p>
          <a:p>
            <a:pPr marL="457200" lvl="1" indent="0">
              <a:buNone/>
            </a:pPr>
            <a:r>
              <a:rPr lang="en-US" altLang="zh-CN" dirty="0"/>
              <a:t>	</a:t>
            </a:r>
            <a:r>
              <a:rPr lang="zh-CN" altLang="en-US" dirty="0"/>
              <a:t>为客户端提供读服务器，如果是写服务则转发给</a:t>
            </a:r>
            <a:r>
              <a:rPr lang="en-US" altLang="zh-CN" dirty="0"/>
              <a:t>Leader</a:t>
            </a:r>
            <a:r>
              <a:rPr lang="zh-CN" altLang="en-US" dirty="0"/>
              <a:t>。不参与选举过程中的投票，也不参与“过半写成功”策略。在不影响写性能的情况下提升集群的读性能。</a:t>
            </a:r>
          </a:p>
          <a:p>
            <a:pPr marL="0" indent="0">
              <a:buNone/>
            </a:pPr>
            <a:endParaRPr lang="zh-CN" altLang="en-US" dirty="0"/>
          </a:p>
          <a:p>
            <a:pPr marL="0" indent="0">
              <a:buNone/>
            </a:pPr>
            <a:endParaRPr lang="zh-CN" altLang="en-US" dirty="0"/>
          </a:p>
        </p:txBody>
      </p:sp>
    </p:spTree>
    <p:extLst>
      <p:ext uri="{BB962C8B-B14F-4D97-AF65-F5344CB8AC3E}">
        <p14:creationId xmlns:p14="http://schemas.microsoft.com/office/powerpoint/2010/main" val="345198675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5EA2378-1760-4069-BAC4-6F0250E51EC7}"/>
              </a:ext>
            </a:extLst>
          </p:cNvPr>
          <p:cNvSpPr>
            <a:spLocks noGrp="1"/>
          </p:cNvSpPr>
          <p:nvPr>
            <p:ph type="title"/>
          </p:nvPr>
        </p:nvSpPr>
        <p:spPr/>
        <p:txBody>
          <a:bodyPr/>
          <a:lstStyle/>
          <a:p>
            <a:r>
              <a:rPr lang="en-US" altLang="zh-CN" dirty="0"/>
              <a:t>client</a:t>
            </a:r>
            <a:endParaRPr lang="zh-CN" altLang="en-US" dirty="0"/>
          </a:p>
        </p:txBody>
      </p:sp>
      <p:sp>
        <p:nvSpPr>
          <p:cNvPr id="3" name="内容占位符 2">
            <a:extLst>
              <a:ext uri="{FF2B5EF4-FFF2-40B4-BE49-F238E27FC236}">
                <a16:creationId xmlns:a16="http://schemas.microsoft.com/office/drawing/2014/main" id="{56C5EA89-C47F-4485-A327-F49B2B92F417}"/>
              </a:ext>
            </a:extLst>
          </p:cNvPr>
          <p:cNvSpPr>
            <a:spLocks noGrp="1"/>
          </p:cNvSpPr>
          <p:nvPr>
            <p:ph idx="1"/>
          </p:nvPr>
        </p:nvSpPr>
        <p:spPr/>
        <p:txBody>
          <a:bodyPr/>
          <a:lstStyle/>
          <a:p>
            <a:pPr marL="0" indent="0">
              <a:buNone/>
            </a:pPr>
            <a:r>
              <a:rPr lang="en-US" altLang="zh-CN" dirty="0"/>
              <a:t>	</a:t>
            </a:r>
            <a:r>
              <a:rPr lang="zh-CN" altLang="en-US" dirty="0"/>
              <a:t>连接</a:t>
            </a:r>
            <a:r>
              <a:rPr lang="en-US" altLang="zh-CN" dirty="0"/>
              <a:t>zookeeper</a:t>
            </a:r>
            <a:r>
              <a:rPr lang="zh-CN" altLang="en-US" dirty="0"/>
              <a:t>服务器的使用着，请求的发起者。独立于</a:t>
            </a:r>
            <a:r>
              <a:rPr lang="en-US" altLang="zh-CN" dirty="0"/>
              <a:t>zookeeper</a:t>
            </a:r>
            <a:r>
              <a:rPr lang="zh-CN" altLang="en-US" dirty="0"/>
              <a:t>服务器集群之外的角色。</a:t>
            </a:r>
          </a:p>
          <a:p>
            <a:pPr marL="0" indent="0">
              <a:buNone/>
            </a:pPr>
            <a:endParaRPr lang="zh-CN" altLang="en-US" dirty="0"/>
          </a:p>
        </p:txBody>
      </p:sp>
    </p:spTree>
    <p:extLst>
      <p:ext uri="{BB962C8B-B14F-4D97-AF65-F5344CB8AC3E}">
        <p14:creationId xmlns:p14="http://schemas.microsoft.com/office/powerpoint/2010/main" val="365275479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7963749-BEB7-4371-B9AE-AA4ECE700AD3}"/>
              </a:ext>
            </a:extLst>
          </p:cNvPr>
          <p:cNvSpPr>
            <a:spLocks noGrp="1"/>
          </p:cNvSpPr>
          <p:nvPr>
            <p:ph type="title"/>
          </p:nvPr>
        </p:nvSpPr>
        <p:spPr/>
        <p:txBody>
          <a:bodyPr/>
          <a:lstStyle/>
          <a:p>
            <a:r>
              <a:rPr lang="zh-CN" altLang="en-US" dirty="0"/>
              <a:t>数据模型</a:t>
            </a:r>
            <a:r>
              <a:rPr lang="en-US" altLang="zh-CN" dirty="0" err="1"/>
              <a:t>znode</a:t>
            </a:r>
            <a:endParaRPr lang="zh-CN" altLang="en-US" dirty="0"/>
          </a:p>
        </p:txBody>
      </p:sp>
      <p:pic>
        <p:nvPicPr>
          <p:cNvPr id="5" name="内容占位符 4">
            <a:extLst>
              <a:ext uri="{FF2B5EF4-FFF2-40B4-BE49-F238E27FC236}">
                <a16:creationId xmlns:a16="http://schemas.microsoft.com/office/drawing/2014/main" id="{595DC633-2027-4905-BB74-F0442DC5585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75714" y="2547257"/>
            <a:ext cx="4640572" cy="2656255"/>
          </a:xfrm>
        </p:spPr>
      </p:pic>
    </p:spTree>
    <p:extLst>
      <p:ext uri="{BB962C8B-B14F-4D97-AF65-F5344CB8AC3E}">
        <p14:creationId xmlns:p14="http://schemas.microsoft.com/office/powerpoint/2010/main" val="249544844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BAEB0BF-A2A3-4BFF-BE07-C23EBCE0EE38}"/>
              </a:ext>
            </a:extLst>
          </p:cNvPr>
          <p:cNvSpPr>
            <a:spLocks noGrp="1"/>
          </p:cNvSpPr>
          <p:nvPr>
            <p:ph type="title"/>
          </p:nvPr>
        </p:nvSpPr>
        <p:spPr/>
        <p:txBody>
          <a:bodyPr/>
          <a:lstStyle/>
          <a:p>
            <a:r>
              <a:rPr lang="en-US" altLang="zh-CN" dirty="0"/>
              <a:t>client</a:t>
            </a:r>
            <a:r>
              <a:rPr lang="zh-CN" altLang="en-US" dirty="0"/>
              <a:t>读写操作</a:t>
            </a:r>
          </a:p>
        </p:txBody>
      </p:sp>
      <p:pic>
        <p:nvPicPr>
          <p:cNvPr id="5" name="内容占位符 4">
            <a:extLst>
              <a:ext uri="{FF2B5EF4-FFF2-40B4-BE49-F238E27FC236}">
                <a16:creationId xmlns:a16="http://schemas.microsoft.com/office/drawing/2014/main" id="{D4FE4C66-1831-4B06-9FAB-0FF882552EB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39973" y="1825625"/>
            <a:ext cx="9312053" cy="4351338"/>
          </a:xfrm>
        </p:spPr>
      </p:pic>
    </p:spTree>
    <p:extLst>
      <p:ext uri="{BB962C8B-B14F-4D97-AF65-F5344CB8AC3E}">
        <p14:creationId xmlns:p14="http://schemas.microsoft.com/office/powerpoint/2010/main" val="21269916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DEBAE08-EBEB-4638-ACBE-FF05EFDCD0BE}"/>
              </a:ext>
            </a:extLst>
          </p:cNvPr>
          <p:cNvSpPr>
            <a:spLocks noGrp="1"/>
          </p:cNvSpPr>
          <p:nvPr>
            <p:ph type="title"/>
          </p:nvPr>
        </p:nvSpPr>
        <p:spPr/>
        <p:txBody>
          <a:bodyPr/>
          <a:lstStyle/>
          <a:p>
            <a:r>
              <a:rPr lang="en-US" altLang="zh-CN" dirty="0"/>
              <a:t>ZAB</a:t>
            </a:r>
            <a:r>
              <a:rPr lang="zh-CN" altLang="en-US" dirty="0"/>
              <a:t>协议</a:t>
            </a:r>
          </a:p>
        </p:txBody>
      </p:sp>
      <p:sp>
        <p:nvSpPr>
          <p:cNvPr id="3" name="内容占位符 2">
            <a:extLst>
              <a:ext uri="{FF2B5EF4-FFF2-40B4-BE49-F238E27FC236}">
                <a16:creationId xmlns:a16="http://schemas.microsoft.com/office/drawing/2014/main" id="{F6204558-D6E4-4CB9-A7E3-4FFA4100E9A7}"/>
              </a:ext>
            </a:extLst>
          </p:cNvPr>
          <p:cNvSpPr>
            <a:spLocks noGrp="1"/>
          </p:cNvSpPr>
          <p:nvPr>
            <p:ph idx="1"/>
          </p:nvPr>
        </p:nvSpPr>
        <p:spPr/>
        <p:txBody>
          <a:bodyPr/>
          <a:lstStyle/>
          <a:p>
            <a:r>
              <a:rPr lang="zh-CN" altLang="en-US" dirty="0"/>
              <a:t>* 崩溃恢复</a:t>
            </a:r>
          </a:p>
          <a:p>
            <a:r>
              <a:rPr lang="zh-CN" altLang="en-US" dirty="0"/>
              <a:t>* 原子广播</a:t>
            </a:r>
          </a:p>
          <a:p>
            <a:pPr marL="0" indent="0">
              <a:buNone/>
            </a:pPr>
            <a:endParaRPr lang="zh-CN" altLang="en-US" dirty="0"/>
          </a:p>
        </p:txBody>
      </p:sp>
    </p:spTree>
    <p:extLst>
      <p:ext uri="{BB962C8B-B14F-4D97-AF65-F5344CB8AC3E}">
        <p14:creationId xmlns:p14="http://schemas.microsoft.com/office/powerpoint/2010/main" val="590091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AB13E6-8EAF-458E-B1F0-4C356B3ECE6F}"/>
              </a:ext>
            </a:extLst>
          </p:cNvPr>
          <p:cNvSpPr>
            <a:spLocks noGrp="1"/>
          </p:cNvSpPr>
          <p:nvPr>
            <p:ph type="title"/>
          </p:nvPr>
        </p:nvSpPr>
        <p:spPr/>
        <p:txBody>
          <a:bodyPr/>
          <a:lstStyle/>
          <a:p>
            <a:r>
              <a:rPr lang="zh-CN" altLang="en-US" dirty="0" smtClean="0"/>
              <a:t>集群任务</a:t>
            </a:r>
            <a:endParaRPr lang="zh-CN" altLang="en-US" dirty="0"/>
          </a:p>
        </p:txBody>
      </p:sp>
      <p:pic>
        <p:nvPicPr>
          <p:cNvPr id="9" name="内容占位符 8">
            <a:extLst>
              <a:ext uri="{FF2B5EF4-FFF2-40B4-BE49-F238E27FC236}">
                <a16:creationId xmlns:a16="http://schemas.microsoft.com/office/drawing/2014/main" id="{612E170D-8BD0-446E-855C-4D1DC540DE6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14850" y="2329656"/>
            <a:ext cx="3162300" cy="3343275"/>
          </a:xfrm>
        </p:spPr>
      </p:pic>
    </p:spTree>
    <p:extLst>
      <p:ext uri="{BB962C8B-B14F-4D97-AF65-F5344CB8AC3E}">
        <p14:creationId xmlns:p14="http://schemas.microsoft.com/office/powerpoint/2010/main" val="121202359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35DF3F-7A8E-4DAD-AEC2-E73E14F13D51}"/>
              </a:ext>
            </a:extLst>
          </p:cNvPr>
          <p:cNvSpPr>
            <a:spLocks noGrp="1"/>
          </p:cNvSpPr>
          <p:nvPr>
            <p:ph type="title"/>
          </p:nvPr>
        </p:nvSpPr>
        <p:spPr/>
        <p:txBody>
          <a:bodyPr/>
          <a:lstStyle/>
          <a:p>
            <a:r>
              <a:rPr lang="zh-CN" altLang="en-US" dirty="0"/>
              <a:t>特点</a:t>
            </a:r>
          </a:p>
        </p:txBody>
      </p:sp>
      <p:sp>
        <p:nvSpPr>
          <p:cNvPr id="3" name="内容占位符 2">
            <a:extLst>
              <a:ext uri="{FF2B5EF4-FFF2-40B4-BE49-F238E27FC236}">
                <a16:creationId xmlns:a16="http://schemas.microsoft.com/office/drawing/2014/main" id="{7FE4B908-2126-4F30-9597-3338EC68DF9F}"/>
              </a:ext>
            </a:extLst>
          </p:cNvPr>
          <p:cNvSpPr>
            <a:spLocks noGrp="1"/>
          </p:cNvSpPr>
          <p:nvPr>
            <p:ph idx="1"/>
          </p:nvPr>
        </p:nvSpPr>
        <p:spPr/>
        <p:txBody>
          <a:bodyPr>
            <a:normAutofit/>
          </a:bodyPr>
          <a:lstStyle/>
          <a:p>
            <a:r>
              <a:rPr lang="zh-CN" altLang="en-US" dirty="0"/>
              <a:t>* 简单化：</a:t>
            </a:r>
            <a:r>
              <a:rPr lang="en-US" altLang="zh-CN" dirty="0" err="1"/>
              <a:t>ZooKeeper</a:t>
            </a:r>
            <a:r>
              <a:rPr lang="zh-CN" altLang="en-US" dirty="0"/>
              <a:t>允许各分布式进程通过一个共享的命名空间相互联系，该命名空间类似于一个标准的层次型的文件系统。</a:t>
            </a:r>
          </a:p>
          <a:p>
            <a:r>
              <a:rPr lang="zh-CN" altLang="en-US" dirty="0"/>
              <a:t>* 顺序一致性：按照客户端发送请求的顺序更新数据。</a:t>
            </a:r>
          </a:p>
          <a:p>
            <a:r>
              <a:rPr lang="zh-CN" altLang="en-US" dirty="0"/>
              <a:t>* 原子性：更新要么成功，要么失败，不会出现部分更新。</a:t>
            </a:r>
          </a:p>
          <a:p>
            <a:r>
              <a:rPr lang="zh-CN" altLang="en-US" dirty="0"/>
              <a:t>* 单一性 ：无论客户端连接哪个 </a:t>
            </a:r>
            <a:r>
              <a:rPr lang="en-US" altLang="zh-CN" dirty="0"/>
              <a:t>server</a:t>
            </a:r>
            <a:r>
              <a:rPr lang="zh-CN" altLang="en-US" dirty="0"/>
              <a:t>，都会看到同一个视图。</a:t>
            </a:r>
          </a:p>
          <a:p>
            <a:r>
              <a:rPr lang="zh-CN" altLang="en-US" dirty="0"/>
              <a:t>* 可靠性：一旦数据更新成功，将一直保持，直到新的更新。</a:t>
            </a:r>
          </a:p>
          <a:p>
            <a:r>
              <a:rPr lang="zh-CN" altLang="en-US" dirty="0"/>
              <a:t>* 及时性：客户端会在一个确定的时间内得到最新的数据。</a:t>
            </a:r>
          </a:p>
          <a:p>
            <a:r>
              <a:rPr lang="zh-CN" altLang="en-US" dirty="0"/>
              <a:t>* 速度优势：</a:t>
            </a:r>
            <a:r>
              <a:rPr lang="en-US" altLang="zh-CN" dirty="0" err="1"/>
              <a:t>ZooKeeper</a:t>
            </a:r>
            <a:r>
              <a:rPr lang="zh-CN" altLang="en-US" dirty="0"/>
              <a:t>特别适合于以读为主要负荷的场合。</a:t>
            </a:r>
            <a:r>
              <a:rPr lang="en-US" altLang="zh-CN" dirty="0" err="1"/>
              <a:t>ZooKeeper</a:t>
            </a:r>
            <a:r>
              <a:rPr lang="zh-CN" altLang="en-US" dirty="0"/>
              <a:t>可以运行在数千台机器上，如果大部分操作为读，例如读写比例为</a:t>
            </a:r>
            <a:r>
              <a:rPr lang="en-US" altLang="zh-CN" dirty="0"/>
              <a:t>10:1</a:t>
            </a:r>
            <a:r>
              <a:rPr lang="zh-CN" altLang="en-US" dirty="0"/>
              <a:t>，</a:t>
            </a:r>
            <a:r>
              <a:rPr lang="en-US" altLang="zh-CN" dirty="0" err="1"/>
              <a:t>ZooKeeper</a:t>
            </a:r>
            <a:r>
              <a:rPr lang="zh-CN" altLang="en-US" dirty="0"/>
              <a:t>的效率会很高。</a:t>
            </a:r>
          </a:p>
          <a:p>
            <a:pPr marL="0" indent="0">
              <a:buNone/>
            </a:pPr>
            <a:endParaRPr lang="zh-CN" altLang="en-US" dirty="0"/>
          </a:p>
        </p:txBody>
      </p:sp>
    </p:spTree>
    <p:extLst>
      <p:ext uri="{BB962C8B-B14F-4D97-AF65-F5344CB8AC3E}">
        <p14:creationId xmlns:p14="http://schemas.microsoft.com/office/powerpoint/2010/main" val="79218810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9CB5E46-4230-4482-AAA9-CB0951668D5F}"/>
              </a:ext>
            </a:extLst>
          </p:cNvPr>
          <p:cNvSpPr>
            <a:spLocks noGrp="1"/>
          </p:cNvSpPr>
          <p:nvPr>
            <p:ph type="title"/>
          </p:nvPr>
        </p:nvSpPr>
        <p:spPr/>
        <p:txBody>
          <a:bodyPr/>
          <a:lstStyle/>
          <a:p>
            <a:r>
              <a:rPr lang="zh-CN" altLang="en-US" dirty="0"/>
              <a:t>运用场景</a:t>
            </a:r>
          </a:p>
        </p:txBody>
      </p:sp>
      <p:sp>
        <p:nvSpPr>
          <p:cNvPr id="3" name="内容占位符 2">
            <a:extLst>
              <a:ext uri="{FF2B5EF4-FFF2-40B4-BE49-F238E27FC236}">
                <a16:creationId xmlns:a16="http://schemas.microsoft.com/office/drawing/2014/main" id="{B4B7B0A8-FE08-4D51-9B3D-EFA39D78D209}"/>
              </a:ext>
            </a:extLst>
          </p:cNvPr>
          <p:cNvSpPr>
            <a:spLocks noGrp="1"/>
          </p:cNvSpPr>
          <p:nvPr>
            <p:ph idx="1"/>
          </p:nvPr>
        </p:nvSpPr>
        <p:spPr/>
        <p:txBody>
          <a:bodyPr/>
          <a:lstStyle/>
          <a:p>
            <a:r>
              <a:rPr lang="zh-CN" altLang="en-US" dirty="0"/>
              <a:t>* 数据发布与订阅（配置中心）</a:t>
            </a:r>
          </a:p>
          <a:p>
            <a:r>
              <a:rPr lang="zh-CN" altLang="en-US" dirty="0"/>
              <a:t>* 负载均衡</a:t>
            </a:r>
          </a:p>
          <a:p>
            <a:r>
              <a:rPr lang="zh-CN" altLang="en-US" dirty="0"/>
              <a:t>* 命名服务</a:t>
            </a:r>
            <a:r>
              <a:rPr lang="en-US" altLang="zh-CN" dirty="0"/>
              <a:t>(Naming Service)</a:t>
            </a:r>
          </a:p>
          <a:p>
            <a:r>
              <a:rPr lang="zh-CN" altLang="en-US" dirty="0"/>
              <a:t>* 分布式通知</a:t>
            </a:r>
            <a:r>
              <a:rPr lang="en-US" altLang="zh-CN" dirty="0"/>
              <a:t>/</a:t>
            </a:r>
            <a:r>
              <a:rPr lang="zh-CN" altLang="en-US" dirty="0"/>
              <a:t>协调</a:t>
            </a:r>
          </a:p>
          <a:p>
            <a:r>
              <a:rPr lang="zh-CN" altLang="en-US" dirty="0"/>
              <a:t>* 集群管理与</a:t>
            </a:r>
            <a:r>
              <a:rPr lang="en-US" altLang="zh-CN" dirty="0"/>
              <a:t>Master</a:t>
            </a:r>
            <a:r>
              <a:rPr lang="zh-CN" altLang="en-US" dirty="0"/>
              <a:t>选举</a:t>
            </a:r>
          </a:p>
          <a:p>
            <a:r>
              <a:rPr lang="zh-CN" altLang="en-US" dirty="0"/>
              <a:t>* 分布式锁</a:t>
            </a:r>
          </a:p>
          <a:p>
            <a:r>
              <a:rPr lang="zh-CN" altLang="en-US" dirty="0"/>
              <a:t>* 分布式队列</a:t>
            </a:r>
          </a:p>
          <a:p>
            <a:pPr marL="0" indent="0">
              <a:buNone/>
            </a:pPr>
            <a:endParaRPr lang="zh-CN" altLang="en-US" dirty="0"/>
          </a:p>
        </p:txBody>
      </p:sp>
    </p:spTree>
    <p:extLst>
      <p:ext uri="{BB962C8B-B14F-4D97-AF65-F5344CB8AC3E}">
        <p14:creationId xmlns:p14="http://schemas.microsoft.com/office/powerpoint/2010/main" val="174775100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zookeeper</a:t>
            </a:r>
            <a:r>
              <a:rPr lang="zh-CN" altLang="en-US" dirty="0" smtClean="0"/>
              <a:t>整体认识</a:t>
            </a:r>
            <a:endParaRPr lang="zh-CN" altLang="en-US" dirty="0"/>
          </a:p>
        </p:txBody>
      </p:sp>
      <p:sp>
        <p:nvSpPr>
          <p:cNvPr id="3" name="内容占位符 2"/>
          <p:cNvSpPr>
            <a:spLocks noGrp="1"/>
          </p:cNvSpPr>
          <p:nvPr>
            <p:ph idx="1"/>
          </p:nvPr>
        </p:nvSpPr>
        <p:spPr/>
        <p:txBody>
          <a:bodyPr/>
          <a:lstStyle/>
          <a:p>
            <a:r>
              <a:rPr lang="zh-CN" altLang="en-US" dirty="0" smtClean="0"/>
              <a:t>角色</a:t>
            </a:r>
            <a:endParaRPr lang="en-US" altLang="zh-CN" dirty="0" smtClean="0"/>
          </a:p>
          <a:p>
            <a:r>
              <a:rPr lang="zh-CN" altLang="en-US" dirty="0" smtClean="0"/>
              <a:t>数据模型</a:t>
            </a:r>
            <a:r>
              <a:rPr lang="en-US" altLang="zh-CN" dirty="0" err="1" smtClean="0"/>
              <a:t>znode</a:t>
            </a:r>
            <a:endParaRPr lang="en-US" altLang="zh-CN" dirty="0" smtClean="0"/>
          </a:p>
          <a:p>
            <a:r>
              <a:rPr lang="en-US" altLang="zh-CN" dirty="0" smtClean="0"/>
              <a:t>ZAB</a:t>
            </a:r>
            <a:r>
              <a:rPr lang="zh-CN" altLang="en-US" dirty="0" smtClean="0"/>
              <a:t>协议</a:t>
            </a:r>
            <a:endParaRPr lang="en-US" altLang="zh-CN" dirty="0" smtClean="0"/>
          </a:p>
          <a:p>
            <a:r>
              <a:rPr lang="zh-CN" altLang="en-US" dirty="0" smtClean="0"/>
              <a:t>特性</a:t>
            </a:r>
            <a:endParaRPr lang="en-US" altLang="zh-CN" dirty="0" smtClean="0"/>
          </a:p>
          <a:p>
            <a:r>
              <a:rPr lang="zh-CN" altLang="en-US" dirty="0" smtClean="0"/>
              <a:t>使用场景</a:t>
            </a:r>
            <a:endParaRPr lang="en-US" altLang="zh-CN" dirty="0" smtClean="0"/>
          </a:p>
        </p:txBody>
      </p:sp>
    </p:spTree>
    <p:extLst>
      <p:ext uri="{BB962C8B-B14F-4D97-AF65-F5344CB8AC3E}">
        <p14:creationId xmlns:p14="http://schemas.microsoft.com/office/powerpoint/2010/main" val="120950970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74853D7-4AAA-4A7D-9313-278C5B91CC1C}"/>
              </a:ext>
            </a:extLst>
          </p:cNvPr>
          <p:cNvSpPr>
            <a:spLocks noGrp="1"/>
          </p:cNvSpPr>
          <p:nvPr>
            <p:ph type="title"/>
          </p:nvPr>
        </p:nvSpPr>
        <p:spPr/>
        <p:txBody>
          <a:bodyPr/>
          <a:lstStyle/>
          <a:p>
            <a:r>
              <a:rPr lang="en-US" altLang="zh-CN" dirty="0"/>
              <a:t>Standalone</a:t>
            </a:r>
            <a:r>
              <a:rPr lang="zh-CN" altLang="en-US" dirty="0"/>
              <a:t>模式</a:t>
            </a:r>
            <a:r>
              <a:rPr lang="en-US" altLang="zh-CN" dirty="0"/>
              <a:t>-</a:t>
            </a:r>
            <a:r>
              <a:rPr lang="en-US" altLang="zh-CN" dirty="0" err="1"/>
              <a:t>zoo.cfg</a:t>
            </a:r>
            <a:endParaRPr lang="zh-CN" altLang="en-US" dirty="0"/>
          </a:p>
        </p:txBody>
      </p:sp>
      <p:sp>
        <p:nvSpPr>
          <p:cNvPr id="3" name="内容占位符 2">
            <a:extLst>
              <a:ext uri="{FF2B5EF4-FFF2-40B4-BE49-F238E27FC236}">
                <a16:creationId xmlns:a16="http://schemas.microsoft.com/office/drawing/2014/main" id="{BC850C91-01B1-4CB0-8096-D2500E9F8ACE}"/>
              </a:ext>
            </a:extLst>
          </p:cNvPr>
          <p:cNvSpPr>
            <a:spLocks noGrp="1"/>
          </p:cNvSpPr>
          <p:nvPr>
            <p:ph idx="1"/>
          </p:nvPr>
        </p:nvSpPr>
        <p:spPr/>
        <p:txBody>
          <a:bodyPr>
            <a:normAutofit fontScale="77500" lnSpcReduction="20000"/>
          </a:bodyPr>
          <a:lstStyle/>
          <a:p>
            <a:r>
              <a:rPr lang="en-US" altLang="zh-CN" dirty="0"/>
              <a:t>* </a:t>
            </a:r>
            <a:r>
              <a:rPr lang="en-US" altLang="zh-CN" dirty="0" err="1"/>
              <a:t>tickTime</a:t>
            </a:r>
            <a:endParaRPr lang="en-US" altLang="zh-CN" dirty="0"/>
          </a:p>
          <a:p>
            <a:r>
              <a:rPr lang="en-US" altLang="zh-CN" dirty="0"/>
              <a:t>&gt; </a:t>
            </a:r>
            <a:r>
              <a:rPr lang="en-US" altLang="zh-CN" dirty="0" err="1"/>
              <a:t>ZooKeeper</a:t>
            </a:r>
            <a:r>
              <a:rPr lang="en-US" altLang="zh-CN" dirty="0"/>
              <a:t> </a:t>
            </a:r>
            <a:r>
              <a:rPr lang="zh-CN" altLang="en-US" dirty="0"/>
              <a:t>中使用的基本时间单元</a:t>
            </a:r>
            <a:r>
              <a:rPr lang="en-US" altLang="zh-CN" dirty="0"/>
              <a:t>, </a:t>
            </a:r>
            <a:r>
              <a:rPr lang="zh-CN" altLang="en-US" dirty="0"/>
              <a:t>以毫秒为单位</a:t>
            </a:r>
            <a:r>
              <a:rPr lang="en-US" altLang="zh-CN" dirty="0"/>
              <a:t>, </a:t>
            </a:r>
            <a:r>
              <a:rPr lang="zh-CN" altLang="en-US" dirty="0"/>
              <a:t>默认值是 </a:t>
            </a:r>
            <a:r>
              <a:rPr lang="en-US" altLang="zh-CN" dirty="0"/>
              <a:t>2000</a:t>
            </a:r>
            <a:r>
              <a:rPr lang="zh-CN" altLang="en-US" dirty="0"/>
              <a:t>。它用来调节心跳和超时。</a:t>
            </a:r>
          </a:p>
          <a:p>
            <a:r>
              <a:rPr lang="zh-CN" altLang="en-US" dirty="0"/>
              <a:t>* </a:t>
            </a:r>
            <a:r>
              <a:rPr lang="en-US" altLang="zh-CN" dirty="0" err="1"/>
              <a:t>initLimit</a:t>
            </a:r>
            <a:endParaRPr lang="en-US" altLang="zh-CN" dirty="0"/>
          </a:p>
          <a:p>
            <a:r>
              <a:rPr lang="en-US" altLang="zh-CN" dirty="0"/>
              <a:t>&gt; </a:t>
            </a:r>
            <a:r>
              <a:rPr lang="zh-CN" altLang="en-US" dirty="0"/>
              <a:t>默认值是 </a:t>
            </a:r>
            <a:r>
              <a:rPr lang="en-US" altLang="zh-CN" dirty="0"/>
              <a:t>10, </a:t>
            </a:r>
            <a:r>
              <a:rPr lang="zh-CN" altLang="en-US" dirty="0"/>
              <a:t>即 </a:t>
            </a:r>
            <a:r>
              <a:rPr lang="en-US" altLang="zh-CN" dirty="0" err="1"/>
              <a:t>tickTime</a:t>
            </a:r>
            <a:r>
              <a:rPr lang="en-US" altLang="zh-CN" dirty="0"/>
              <a:t> </a:t>
            </a:r>
            <a:r>
              <a:rPr lang="zh-CN" altLang="en-US" dirty="0"/>
              <a:t>属性值的 </a:t>
            </a:r>
            <a:r>
              <a:rPr lang="en-US" altLang="zh-CN" dirty="0"/>
              <a:t>10 </a:t>
            </a:r>
            <a:r>
              <a:rPr lang="zh-CN" altLang="en-US" dirty="0"/>
              <a:t>倍。它用于配置允许 </a:t>
            </a:r>
            <a:r>
              <a:rPr lang="en-US" altLang="zh-CN" dirty="0"/>
              <a:t>followers </a:t>
            </a:r>
            <a:r>
              <a:rPr lang="zh-CN" altLang="en-US" dirty="0"/>
              <a:t>连接并同步到 </a:t>
            </a:r>
            <a:r>
              <a:rPr lang="en-US" altLang="zh-CN" dirty="0"/>
              <a:t>leader </a:t>
            </a:r>
            <a:r>
              <a:rPr lang="zh-CN" altLang="en-US" dirty="0"/>
              <a:t>的最大时间。如果 </a:t>
            </a:r>
            <a:r>
              <a:rPr lang="en-US" altLang="zh-CN" dirty="0" err="1"/>
              <a:t>ZooKeeper</a:t>
            </a:r>
            <a:r>
              <a:rPr lang="en-US" altLang="zh-CN" dirty="0"/>
              <a:t> </a:t>
            </a:r>
            <a:r>
              <a:rPr lang="zh-CN" altLang="en-US" dirty="0"/>
              <a:t>管理的数据量很大的话可以增加这个值。</a:t>
            </a:r>
          </a:p>
          <a:p>
            <a:r>
              <a:rPr lang="zh-CN" altLang="en-US" dirty="0"/>
              <a:t>* </a:t>
            </a:r>
            <a:r>
              <a:rPr lang="en-US" altLang="zh-CN" dirty="0" err="1"/>
              <a:t>syncLimit</a:t>
            </a:r>
            <a:endParaRPr lang="en-US" altLang="zh-CN" dirty="0"/>
          </a:p>
          <a:p>
            <a:r>
              <a:rPr lang="en-US" altLang="zh-CN" dirty="0"/>
              <a:t>&gt; </a:t>
            </a:r>
            <a:r>
              <a:rPr lang="zh-CN" altLang="en-US" dirty="0"/>
              <a:t>默认值是 </a:t>
            </a:r>
            <a:r>
              <a:rPr lang="en-US" altLang="zh-CN" dirty="0"/>
              <a:t>5, </a:t>
            </a:r>
            <a:r>
              <a:rPr lang="zh-CN" altLang="en-US" dirty="0"/>
              <a:t>即 </a:t>
            </a:r>
            <a:r>
              <a:rPr lang="en-US" altLang="zh-CN" dirty="0" err="1"/>
              <a:t>tickTime</a:t>
            </a:r>
            <a:r>
              <a:rPr lang="en-US" altLang="zh-CN" dirty="0"/>
              <a:t> </a:t>
            </a:r>
            <a:r>
              <a:rPr lang="zh-CN" altLang="en-US" dirty="0"/>
              <a:t>属性值的 </a:t>
            </a:r>
            <a:r>
              <a:rPr lang="en-US" altLang="zh-CN" dirty="0"/>
              <a:t>5 </a:t>
            </a:r>
            <a:r>
              <a:rPr lang="zh-CN" altLang="en-US" dirty="0"/>
              <a:t>倍。它用于配置</a:t>
            </a:r>
            <a:r>
              <a:rPr lang="en-US" altLang="zh-CN" dirty="0"/>
              <a:t>leader </a:t>
            </a:r>
            <a:r>
              <a:rPr lang="zh-CN" altLang="en-US" dirty="0"/>
              <a:t>和 </a:t>
            </a:r>
            <a:r>
              <a:rPr lang="en-US" altLang="zh-CN" dirty="0"/>
              <a:t>followers </a:t>
            </a:r>
            <a:r>
              <a:rPr lang="zh-CN" altLang="en-US" dirty="0"/>
              <a:t>间进行心跳检测的最大延迟时间。如果在设置的时间内 </a:t>
            </a:r>
            <a:r>
              <a:rPr lang="en-US" altLang="zh-CN" dirty="0"/>
              <a:t>followers </a:t>
            </a:r>
            <a:r>
              <a:rPr lang="zh-CN" altLang="en-US" dirty="0"/>
              <a:t>无法与 </a:t>
            </a:r>
            <a:r>
              <a:rPr lang="en-US" altLang="zh-CN" dirty="0"/>
              <a:t>leader </a:t>
            </a:r>
            <a:r>
              <a:rPr lang="zh-CN" altLang="en-US" dirty="0"/>
              <a:t>进行通信</a:t>
            </a:r>
            <a:r>
              <a:rPr lang="en-US" altLang="zh-CN" dirty="0"/>
              <a:t>, </a:t>
            </a:r>
            <a:r>
              <a:rPr lang="zh-CN" altLang="en-US" dirty="0"/>
              <a:t>那么 </a:t>
            </a:r>
            <a:r>
              <a:rPr lang="en-US" altLang="zh-CN" dirty="0"/>
              <a:t>followers </a:t>
            </a:r>
            <a:r>
              <a:rPr lang="zh-CN" altLang="en-US" dirty="0"/>
              <a:t>将会被丢弃。</a:t>
            </a:r>
          </a:p>
          <a:p>
            <a:r>
              <a:rPr lang="zh-CN" altLang="en-US" dirty="0"/>
              <a:t>* </a:t>
            </a:r>
            <a:r>
              <a:rPr lang="en-US" altLang="zh-CN" dirty="0" err="1"/>
              <a:t>dataDir</a:t>
            </a:r>
            <a:endParaRPr lang="en-US" altLang="zh-CN" dirty="0"/>
          </a:p>
          <a:p>
            <a:r>
              <a:rPr lang="en-US" altLang="zh-CN" dirty="0"/>
              <a:t>&gt; </a:t>
            </a:r>
            <a:r>
              <a:rPr lang="en-US" altLang="zh-CN" dirty="0" err="1"/>
              <a:t>ZooKeeper</a:t>
            </a:r>
            <a:r>
              <a:rPr lang="en-US" altLang="zh-CN" dirty="0"/>
              <a:t> </a:t>
            </a:r>
            <a:r>
              <a:rPr lang="zh-CN" altLang="en-US" dirty="0"/>
              <a:t>用来存储内存数据库快照的目录</a:t>
            </a:r>
            <a:r>
              <a:rPr lang="en-US" altLang="zh-CN" dirty="0"/>
              <a:t>, </a:t>
            </a:r>
            <a:r>
              <a:rPr lang="zh-CN" altLang="en-US" dirty="0"/>
              <a:t>并且除非指定其它目录</a:t>
            </a:r>
            <a:r>
              <a:rPr lang="en-US" altLang="zh-CN" dirty="0"/>
              <a:t>, </a:t>
            </a:r>
            <a:r>
              <a:rPr lang="zh-CN" altLang="en-US" dirty="0"/>
              <a:t>否则数据库更新的事务日志也将会存储在该目录下。</a:t>
            </a:r>
          </a:p>
          <a:p>
            <a:r>
              <a:rPr lang="zh-CN" altLang="en-US" dirty="0"/>
              <a:t>* </a:t>
            </a:r>
            <a:r>
              <a:rPr lang="en-US" altLang="zh-CN" dirty="0" err="1"/>
              <a:t>clientPort</a:t>
            </a:r>
            <a:endParaRPr lang="en-US" altLang="zh-CN" dirty="0"/>
          </a:p>
          <a:p>
            <a:r>
              <a:rPr lang="en-US" altLang="zh-CN" dirty="0"/>
              <a:t>&gt; </a:t>
            </a:r>
            <a:r>
              <a:rPr lang="zh-CN" altLang="en-US" dirty="0"/>
              <a:t>服务器监听客户端连接的端口</a:t>
            </a:r>
            <a:r>
              <a:rPr lang="en-US" altLang="zh-CN" dirty="0"/>
              <a:t>, </a:t>
            </a:r>
            <a:r>
              <a:rPr lang="zh-CN" altLang="en-US" dirty="0"/>
              <a:t>也即客户端尝试连接的端口</a:t>
            </a:r>
            <a:r>
              <a:rPr lang="en-US" altLang="zh-CN" dirty="0"/>
              <a:t>, </a:t>
            </a:r>
            <a:r>
              <a:rPr lang="zh-CN" altLang="en-US" dirty="0"/>
              <a:t>默认值是 </a:t>
            </a:r>
            <a:r>
              <a:rPr lang="en-US" altLang="zh-CN" dirty="0"/>
              <a:t>2181</a:t>
            </a:r>
            <a:r>
              <a:rPr lang="zh-CN" altLang="en-US" dirty="0"/>
              <a:t>。</a:t>
            </a:r>
          </a:p>
          <a:p>
            <a:pPr marL="0" indent="0">
              <a:buNone/>
            </a:pPr>
            <a:endParaRPr lang="zh-CN" altLang="en-US" dirty="0"/>
          </a:p>
        </p:txBody>
      </p:sp>
    </p:spTree>
    <p:extLst>
      <p:ext uri="{BB962C8B-B14F-4D97-AF65-F5344CB8AC3E}">
        <p14:creationId xmlns:p14="http://schemas.microsoft.com/office/powerpoint/2010/main" val="219430976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31BD85F-05E4-4D4C-90C0-57A7C5C88131}"/>
              </a:ext>
            </a:extLst>
          </p:cNvPr>
          <p:cNvSpPr>
            <a:spLocks noGrp="1"/>
          </p:cNvSpPr>
          <p:nvPr>
            <p:ph type="title"/>
          </p:nvPr>
        </p:nvSpPr>
        <p:spPr/>
        <p:txBody>
          <a:bodyPr/>
          <a:lstStyle/>
          <a:p>
            <a:r>
              <a:rPr lang="en-US" altLang="zh-CN" dirty="0"/>
              <a:t>/bin/</a:t>
            </a:r>
            <a:r>
              <a:rPr lang="zh-CN" altLang="en-US" dirty="0"/>
              <a:t>命令</a:t>
            </a:r>
          </a:p>
        </p:txBody>
      </p:sp>
      <p:sp>
        <p:nvSpPr>
          <p:cNvPr id="3" name="内容占位符 2">
            <a:extLst>
              <a:ext uri="{FF2B5EF4-FFF2-40B4-BE49-F238E27FC236}">
                <a16:creationId xmlns:a16="http://schemas.microsoft.com/office/drawing/2014/main" id="{3BE2412C-4E59-426D-BC09-ABA872320BB3}"/>
              </a:ext>
            </a:extLst>
          </p:cNvPr>
          <p:cNvSpPr>
            <a:spLocks noGrp="1"/>
          </p:cNvSpPr>
          <p:nvPr>
            <p:ph idx="1"/>
          </p:nvPr>
        </p:nvSpPr>
        <p:spPr/>
        <p:txBody>
          <a:bodyPr/>
          <a:lstStyle/>
          <a:p>
            <a:r>
              <a:rPr lang="en-US" altLang="zh-CN" dirty="0"/>
              <a:t>* </a:t>
            </a:r>
            <a:r>
              <a:rPr lang="en-US" altLang="zh-CN" dirty="0" err="1"/>
              <a:t>zkCleanup</a:t>
            </a:r>
            <a:r>
              <a:rPr lang="zh-CN" altLang="en-US" dirty="0"/>
              <a:t>：清理</a:t>
            </a:r>
            <a:r>
              <a:rPr lang="en-US" altLang="zh-CN" dirty="0"/>
              <a:t>Zookeeper</a:t>
            </a:r>
            <a:r>
              <a:rPr lang="zh-CN" altLang="en-US" dirty="0"/>
              <a:t>历史数据，包括事务日志文件和快照数据文件</a:t>
            </a:r>
          </a:p>
          <a:p>
            <a:r>
              <a:rPr lang="zh-CN" altLang="en-US" dirty="0"/>
              <a:t>* </a:t>
            </a:r>
            <a:r>
              <a:rPr lang="en-US" altLang="zh-CN" dirty="0" err="1"/>
              <a:t>zkCli</a:t>
            </a:r>
            <a:r>
              <a:rPr lang="zh-CN" altLang="en-US" dirty="0"/>
              <a:t>：</a:t>
            </a:r>
            <a:r>
              <a:rPr lang="en-US" altLang="zh-CN" dirty="0"/>
              <a:t>Zookeeper</a:t>
            </a:r>
            <a:r>
              <a:rPr lang="zh-CN" altLang="en-US" dirty="0"/>
              <a:t>的一个简易客户端</a:t>
            </a:r>
          </a:p>
          <a:p>
            <a:r>
              <a:rPr lang="zh-CN" altLang="en-US" dirty="0"/>
              <a:t>* </a:t>
            </a:r>
            <a:r>
              <a:rPr lang="en-US" altLang="zh-CN" dirty="0" err="1"/>
              <a:t>zkEnv</a:t>
            </a:r>
            <a:r>
              <a:rPr lang="zh-CN" altLang="en-US" dirty="0"/>
              <a:t>：设置</a:t>
            </a:r>
            <a:r>
              <a:rPr lang="en-US" altLang="zh-CN" dirty="0"/>
              <a:t>Zookeeper</a:t>
            </a:r>
            <a:r>
              <a:rPr lang="zh-CN" altLang="en-US" dirty="0"/>
              <a:t>的环境变量</a:t>
            </a:r>
          </a:p>
          <a:p>
            <a:r>
              <a:rPr lang="zh-CN" altLang="en-US" dirty="0"/>
              <a:t>* </a:t>
            </a:r>
            <a:r>
              <a:rPr lang="en-US" altLang="zh-CN" dirty="0" err="1"/>
              <a:t>zkServer</a:t>
            </a:r>
            <a:r>
              <a:rPr lang="zh-CN" altLang="en-US" dirty="0"/>
              <a:t>：</a:t>
            </a:r>
            <a:r>
              <a:rPr lang="en-US" altLang="zh-CN" dirty="0"/>
              <a:t>Zookeeper</a:t>
            </a:r>
            <a:r>
              <a:rPr lang="zh-CN" altLang="en-US" dirty="0"/>
              <a:t>服务器的启动、停止、和重启脚本</a:t>
            </a:r>
          </a:p>
          <a:p>
            <a:pPr marL="0" indent="0">
              <a:buNone/>
            </a:pPr>
            <a:endParaRPr lang="zh-CN" altLang="en-US" dirty="0"/>
          </a:p>
        </p:txBody>
      </p:sp>
    </p:spTree>
    <p:extLst>
      <p:ext uri="{BB962C8B-B14F-4D97-AF65-F5344CB8AC3E}">
        <p14:creationId xmlns:p14="http://schemas.microsoft.com/office/powerpoint/2010/main" val="236536327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2C471B0-B440-4916-84AA-8C6289A4727C}"/>
              </a:ext>
            </a:extLst>
          </p:cNvPr>
          <p:cNvSpPr>
            <a:spLocks noGrp="1"/>
          </p:cNvSpPr>
          <p:nvPr>
            <p:ph type="title"/>
          </p:nvPr>
        </p:nvSpPr>
        <p:spPr/>
        <p:txBody>
          <a:bodyPr/>
          <a:lstStyle/>
          <a:p>
            <a:r>
              <a:rPr lang="zh-CN" altLang="en-US" dirty="0"/>
              <a:t>监控命令</a:t>
            </a:r>
          </a:p>
        </p:txBody>
      </p:sp>
      <p:sp>
        <p:nvSpPr>
          <p:cNvPr id="3" name="内容占位符 2">
            <a:extLst>
              <a:ext uri="{FF2B5EF4-FFF2-40B4-BE49-F238E27FC236}">
                <a16:creationId xmlns:a16="http://schemas.microsoft.com/office/drawing/2014/main" id="{CC544D8B-0E89-4601-90A4-DA0EC9550AFF}"/>
              </a:ext>
            </a:extLst>
          </p:cNvPr>
          <p:cNvSpPr>
            <a:spLocks noGrp="1"/>
          </p:cNvSpPr>
          <p:nvPr>
            <p:ph idx="1"/>
          </p:nvPr>
        </p:nvSpPr>
        <p:spPr/>
        <p:txBody>
          <a:bodyPr>
            <a:normAutofit/>
          </a:bodyPr>
          <a:lstStyle/>
          <a:p>
            <a:pPr marL="0" indent="0">
              <a:buNone/>
            </a:pPr>
            <a:r>
              <a:rPr lang="en-US" altLang="zh-CN" dirty="0"/>
              <a:t>	</a:t>
            </a:r>
            <a:r>
              <a:rPr lang="zh-CN" altLang="en-US" dirty="0"/>
              <a:t>在客户端可以通过 </a:t>
            </a:r>
            <a:r>
              <a:rPr lang="en-US" altLang="zh-CN" dirty="0"/>
              <a:t>telnet </a:t>
            </a:r>
            <a:r>
              <a:rPr lang="zh-CN" altLang="en-US" dirty="0"/>
              <a:t>或 </a:t>
            </a:r>
            <a:r>
              <a:rPr lang="en-US" altLang="zh-CN" dirty="0" err="1"/>
              <a:t>nc</a:t>
            </a:r>
            <a:r>
              <a:rPr lang="en-US" altLang="zh-CN" dirty="0"/>
              <a:t> </a:t>
            </a:r>
            <a:r>
              <a:rPr lang="zh-CN" altLang="en-US" dirty="0"/>
              <a:t>向 </a:t>
            </a:r>
            <a:r>
              <a:rPr lang="en-US" altLang="zh-CN" dirty="0" err="1"/>
              <a:t>ZooKeeper</a:t>
            </a:r>
            <a:r>
              <a:rPr lang="en-US" altLang="zh-CN" dirty="0"/>
              <a:t> </a:t>
            </a:r>
            <a:r>
              <a:rPr lang="zh-CN" altLang="en-US" dirty="0"/>
              <a:t>提交相应的服务信息查询命令。使用方式</a:t>
            </a:r>
            <a:r>
              <a:rPr lang="en-US" altLang="zh-CN" dirty="0"/>
              <a:t>`echo </a:t>
            </a:r>
            <a:r>
              <a:rPr lang="en-US" altLang="zh-CN" dirty="0" err="1"/>
              <a:t>mntr</a:t>
            </a:r>
            <a:r>
              <a:rPr lang="en-US" altLang="zh-CN" dirty="0"/>
              <a:t> | </a:t>
            </a:r>
            <a:r>
              <a:rPr lang="en-US" altLang="zh-CN" dirty="0" err="1"/>
              <a:t>nc</a:t>
            </a:r>
            <a:r>
              <a:rPr lang="en-US" altLang="zh-CN" dirty="0"/>
              <a:t> localhost 2181 `.</a:t>
            </a:r>
          </a:p>
        </p:txBody>
      </p:sp>
    </p:spTree>
    <p:extLst>
      <p:ext uri="{BB962C8B-B14F-4D97-AF65-F5344CB8AC3E}">
        <p14:creationId xmlns:p14="http://schemas.microsoft.com/office/powerpoint/2010/main" val="177322775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2C471B0-B440-4916-84AA-8C6289A4727C}"/>
              </a:ext>
            </a:extLst>
          </p:cNvPr>
          <p:cNvSpPr>
            <a:spLocks noGrp="1"/>
          </p:cNvSpPr>
          <p:nvPr>
            <p:ph type="title"/>
          </p:nvPr>
        </p:nvSpPr>
        <p:spPr/>
        <p:txBody>
          <a:bodyPr/>
          <a:lstStyle/>
          <a:p>
            <a:r>
              <a:rPr lang="zh-CN" altLang="en-US" dirty="0"/>
              <a:t>监控命令</a:t>
            </a:r>
          </a:p>
        </p:txBody>
      </p:sp>
      <p:sp>
        <p:nvSpPr>
          <p:cNvPr id="3" name="内容占位符 2">
            <a:extLst>
              <a:ext uri="{FF2B5EF4-FFF2-40B4-BE49-F238E27FC236}">
                <a16:creationId xmlns:a16="http://schemas.microsoft.com/office/drawing/2014/main" id="{CC544D8B-0E89-4601-90A4-DA0EC9550AFF}"/>
              </a:ext>
            </a:extLst>
          </p:cNvPr>
          <p:cNvSpPr>
            <a:spLocks noGrp="1"/>
          </p:cNvSpPr>
          <p:nvPr>
            <p:ph idx="1"/>
          </p:nvPr>
        </p:nvSpPr>
        <p:spPr/>
        <p:txBody>
          <a:bodyPr>
            <a:normAutofit/>
          </a:bodyPr>
          <a:lstStyle/>
          <a:p>
            <a:r>
              <a:rPr lang="zh-CN" altLang="en-US" dirty="0"/>
              <a:t>* </a:t>
            </a:r>
            <a:r>
              <a:rPr lang="en-US" altLang="zh-CN" dirty="0"/>
              <a:t>conf: </a:t>
            </a:r>
            <a:r>
              <a:rPr lang="zh-CN" altLang="en-US" dirty="0"/>
              <a:t>输出相关服务配置的详细信息。比如端口、</a:t>
            </a:r>
            <a:r>
              <a:rPr lang="en-US" altLang="zh-CN" dirty="0" err="1"/>
              <a:t>zk</a:t>
            </a:r>
            <a:r>
              <a:rPr lang="zh-CN" altLang="en-US" dirty="0"/>
              <a:t>数据及日志配置路径、最大连接数，</a:t>
            </a:r>
            <a:r>
              <a:rPr lang="en-US" altLang="zh-CN" dirty="0"/>
              <a:t>session</a:t>
            </a:r>
            <a:r>
              <a:rPr lang="zh-CN" altLang="en-US" dirty="0"/>
              <a:t>超时时间、</a:t>
            </a:r>
            <a:r>
              <a:rPr lang="en-US" altLang="zh-CN" dirty="0" err="1"/>
              <a:t>serverId</a:t>
            </a:r>
            <a:r>
              <a:rPr lang="zh-CN" altLang="en-US" dirty="0"/>
              <a:t>等</a:t>
            </a:r>
          </a:p>
          <a:p>
            <a:r>
              <a:rPr lang="zh-CN" altLang="en-US" dirty="0"/>
              <a:t>* </a:t>
            </a:r>
            <a:r>
              <a:rPr lang="en-US" altLang="zh-CN" dirty="0"/>
              <a:t>cons: </a:t>
            </a:r>
            <a:r>
              <a:rPr lang="zh-CN" altLang="en-US" dirty="0"/>
              <a:t>列出所有连接到这台服务器的客户端连接</a:t>
            </a:r>
            <a:r>
              <a:rPr lang="en-US" altLang="zh-CN" dirty="0"/>
              <a:t>/</a:t>
            </a:r>
            <a:r>
              <a:rPr lang="zh-CN" altLang="en-US" dirty="0"/>
              <a:t>会话的详细信息。包括“接受</a:t>
            </a:r>
            <a:r>
              <a:rPr lang="en-US" altLang="zh-CN" dirty="0"/>
              <a:t>/</a:t>
            </a:r>
            <a:r>
              <a:rPr lang="zh-CN" altLang="en-US" dirty="0"/>
              <a:t>发送”的包数量、</a:t>
            </a:r>
            <a:r>
              <a:rPr lang="en-US" altLang="zh-CN" dirty="0"/>
              <a:t>session id </a:t>
            </a:r>
            <a:r>
              <a:rPr lang="zh-CN" altLang="en-US" dirty="0"/>
              <a:t>、操作延迟、最后的操作执行等信息</a:t>
            </a:r>
            <a:r>
              <a:rPr lang="en-US" altLang="zh-CN" dirty="0"/>
              <a:t>.</a:t>
            </a:r>
          </a:p>
          <a:p>
            <a:r>
              <a:rPr lang="zh-CN" altLang="en-US" dirty="0"/>
              <a:t>* </a:t>
            </a:r>
            <a:r>
              <a:rPr lang="en-US" altLang="zh-CN" dirty="0"/>
              <a:t>stat: </a:t>
            </a:r>
            <a:r>
              <a:rPr lang="zh-CN" altLang="en-US" dirty="0"/>
              <a:t>输出服务器的详细信息：接收</a:t>
            </a:r>
            <a:r>
              <a:rPr lang="en-US" altLang="zh-CN" dirty="0"/>
              <a:t>/</a:t>
            </a:r>
            <a:r>
              <a:rPr lang="zh-CN" altLang="en-US" dirty="0"/>
              <a:t>发送包数量、连接数、模式（</a:t>
            </a:r>
            <a:r>
              <a:rPr lang="en-US" altLang="zh-CN" dirty="0"/>
              <a:t>leader/follower</a:t>
            </a:r>
            <a:r>
              <a:rPr lang="zh-CN" altLang="en-US" dirty="0"/>
              <a:t>）、节点总数、延迟。 所有客户端的列表。</a:t>
            </a:r>
          </a:p>
          <a:p>
            <a:r>
              <a:rPr lang="zh-CN" altLang="en-US" dirty="0"/>
              <a:t>* </a:t>
            </a:r>
            <a:r>
              <a:rPr lang="en-US" altLang="zh-CN" dirty="0" err="1"/>
              <a:t>envi</a:t>
            </a:r>
            <a:r>
              <a:rPr lang="en-US" altLang="zh-CN" dirty="0"/>
              <a:t>: </a:t>
            </a:r>
            <a:r>
              <a:rPr lang="zh-CN" altLang="en-US" dirty="0"/>
              <a:t>输出关于服务器的环境详细信息（不同于</a:t>
            </a:r>
            <a:r>
              <a:rPr lang="en-US" altLang="zh-CN" dirty="0"/>
              <a:t>conf</a:t>
            </a:r>
            <a:r>
              <a:rPr lang="zh-CN" altLang="en-US" dirty="0"/>
              <a:t>命令），比如</a:t>
            </a:r>
            <a:r>
              <a:rPr lang="en-US" altLang="zh-CN" dirty="0"/>
              <a:t>host.name</a:t>
            </a:r>
            <a:r>
              <a:rPr lang="zh-CN" altLang="en-US" dirty="0"/>
              <a:t>、</a:t>
            </a:r>
            <a:r>
              <a:rPr lang="en-US" altLang="zh-CN" dirty="0" err="1"/>
              <a:t>java.version</a:t>
            </a:r>
            <a:r>
              <a:rPr lang="zh-CN" altLang="en-US" dirty="0"/>
              <a:t>、</a:t>
            </a:r>
            <a:r>
              <a:rPr lang="en-US" altLang="zh-CN" dirty="0" err="1"/>
              <a:t>java.home</a:t>
            </a:r>
            <a:r>
              <a:rPr lang="zh-CN" altLang="en-US" dirty="0"/>
              <a:t>、</a:t>
            </a:r>
            <a:r>
              <a:rPr lang="en-US" altLang="zh-CN" dirty="0" err="1"/>
              <a:t>user.dir</a:t>
            </a:r>
            <a:r>
              <a:rPr lang="en-US" altLang="zh-CN" dirty="0"/>
              <a:t>=/data/zookeeper-3.4.6/bin</a:t>
            </a:r>
            <a:r>
              <a:rPr lang="zh-CN" altLang="en-US" dirty="0"/>
              <a:t>之类信息</a:t>
            </a:r>
          </a:p>
          <a:p>
            <a:r>
              <a:rPr lang="zh-CN" altLang="en-US" dirty="0"/>
              <a:t>* </a:t>
            </a:r>
            <a:r>
              <a:rPr lang="en-US" altLang="zh-CN" dirty="0"/>
              <a:t>...</a:t>
            </a:r>
          </a:p>
          <a:p>
            <a:pPr marL="0" indent="0">
              <a:buNone/>
            </a:pPr>
            <a:endParaRPr lang="zh-CN" altLang="en-US" dirty="0"/>
          </a:p>
        </p:txBody>
      </p:sp>
    </p:spTree>
    <p:extLst>
      <p:ext uri="{BB962C8B-B14F-4D97-AF65-F5344CB8AC3E}">
        <p14:creationId xmlns:p14="http://schemas.microsoft.com/office/powerpoint/2010/main" val="70158668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88B843F-D9BF-4A04-BD35-AD674EC36BF9}"/>
              </a:ext>
            </a:extLst>
          </p:cNvPr>
          <p:cNvSpPr>
            <a:spLocks noGrp="1"/>
          </p:cNvSpPr>
          <p:nvPr>
            <p:ph type="title"/>
          </p:nvPr>
        </p:nvSpPr>
        <p:spPr/>
        <p:txBody>
          <a:bodyPr/>
          <a:lstStyle/>
          <a:p>
            <a:r>
              <a:rPr lang="zh-CN" altLang="en-US" dirty="0"/>
              <a:t>复制模式</a:t>
            </a:r>
            <a:r>
              <a:rPr lang="zh-CN" altLang="en-US" dirty="0" smtClean="0"/>
              <a:t>配置</a:t>
            </a:r>
            <a:endParaRPr lang="zh-CN" altLang="en-US" dirty="0"/>
          </a:p>
        </p:txBody>
      </p:sp>
      <p:sp>
        <p:nvSpPr>
          <p:cNvPr id="3" name="内容占位符 2">
            <a:extLst>
              <a:ext uri="{FF2B5EF4-FFF2-40B4-BE49-F238E27FC236}">
                <a16:creationId xmlns:a16="http://schemas.microsoft.com/office/drawing/2014/main" id="{349DB13C-8097-4A15-8905-4BF54B6B139F}"/>
              </a:ext>
            </a:extLst>
          </p:cNvPr>
          <p:cNvSpPr>
            <a:spLocks noGrp="1"/>
          </p:cNvSpPr>
          <p:nvPr>
            <p:ph idx="1"/>
          </p:nvPr>
        </p:nvSpPr>
        <p:spPr/>
        <p:txBody>
          <a:bodyPr>
            <a:normAutofit fontScale="92500" lnSpcReduction="20000"/>
          </a:bodyPr>
          <a:lstStyle/>
          <a:p>
            <a:r>
              <a:rPr lang="zh-CN" altLang="en-US" dirty="0"/>
              <a:t>* 配置</a:t>
            </a:r>
            <a:r>
              <a:rPr lang="en-US" altLang="zh-CN" dirty="0"/>
              <a:t>server id</a:t>
            </a:r>
          </a:p>
          <a:p>
            <a:r>
              <a:rPr lang="en-US" altLang="zh-CN" dirty="0"/>
              <a:t>&gt; zookeeper</a:t>
            </a:r>
            <a:r>
              <a:rPr lang="zh-CN" altLang="en-US" dirty="0"/>
              <a:t>集群模式下还要配置一个</a:t>
            </a:r>
            <a:r>
              <a:rPr lang="en-US" altLang="zh-CN" dirty="0" err="1"/>
              <a:t>myid</a:t>
            </a:r>
            <a:r>
              <a:rPr lang="zh-CN" altLang="en-US" dirty="0"/>
              <a:t>文件</a:t>
            </a:r>
            <a:r>
              <a:rPr lang="en-US" altLang="zh-CN" dirty="0"/>
              <a:t>,</a:t>
            </a:r>
            <a:r>
              <a:rPr lang="zh-CN" altLang="en-US" dirty="0"/>
              <a:t>这个文件需要放在</a:t>
            </a:r>
            <a:r>
              <a:rPr lang="en-US" altLang="zh-CN" dirty="0" err="1"/>
              <a:t>dataDir</a:t>
            </a:r>
            <a:r>
              <a:rPr lang="zh-CN" altLang="en-US" dirty="0"/>
              <a:t>目录下</a:t>
            </a:r>
            <a:r>
              <a:rPr lang="en-US" altLang="zh-CN" dirty="0"/>
              <a:t>,</a:t>
            </a:r>
            <a:r>
              <a:rPr lang="zh-CN" altLang="en-US" dirty="0"/>
              <a:t>文件中写入一个</a:t>
            </a:r>
            <a:r>
              <a:rPr lang="en-US" altLang="zh-CN" dirty="0"/>
              <a:t>id</a:t>
            </a:r>
            <a:r>
              <a:rPr lang="zh-CN" altLang="en-US" dirty="0"/>
              <a:t>即可。</a:t>
            </a:r>
          </a:p>
          <a:p>
            <a:r>
              <a:rPr lang="zh-CN" altLang="en-US" dirty="0"/>
              <a:t>* </a:t>
            </a:r>
            <a:r>
              <a:rPr lang="en-US" altLang="zh-CN" dirty="0" err="1"/>
              <a:t>zoo.cfg</a:t>
            </a:r>
            <a:r>
              <a:rPr lang="zh-CN" altLang="en-US" dirty="0"/>
              <a:t>配置集群</a:t>
            </a:r>
            <a:r>
              <a:rPr lang="en-US" altLang="zh-CN" dirty="0"/>
              <a:t>server</a:t>
            </a:r>
            <a:r>
              <a:rPr lang="zh-CN" altLang="en-US" dirty="0"/>
              <a:t>列表</a:t>
            </a:r>
          </a:p>
          <a:p>
            <a:r>
              <a:rPr lang="zh-CN" altLang="en-US" dirty="0"/>
              <a:t>* 集群模式多了 </a:t>
            </a:r>
            <a:r>
              <a:rPr lang="en-US" altLang="zh-CN" dirty="0"/>
              <a:t>server.id=host:port1:port2 </a:t>
            </a:r>
            <a:r>
              <a:rPr lang="zh-CN" altLang="en-US" dirty="0"/>
              <a:t>的配置。</a:t>
            </a:r>
          </a:p>
          <a:p>
            <a:pPr marL="457200" lvl="1" indent="0">
              <a:buNone/>
            </a:pPr>
            <a:r>
              <a:rPr lang="en-US" altLang="zh-CN" dirty="0"/>
              <a:t>```</a:t>
            </a:r>
          </a:p>
          <a:p>
            <a:pPr marL="457200" lvl="1" indent="0">
              <a:buNone/>
            </a:pPr>
            <a:r>
              <a:rPr lang="en-US" altLang="zh-CN" dirty="0"/>
              <a:t>server.1= 192.168.1.9:2888:3888</a:t>
            </a:r>
          </a:p>
          <a:p>
            <a:pPr marL="457200" lvl="1" indent="0">
              <a:buNone/>
            </a:pPr>
            <a:r>
              <a:rPr lang="en-US" altLang="zh-CN" dirty="0"/>
              <a:t>server.2= 192.168.1.124:2888:3888</a:t>
            </a:r>
          </a:p>
          <a:p>
            <a:pPr marL="457200" lvl="1" indent="0">
              <a:buNone/>
            </a:pPr>
            <a:r>
              <a:rPr lang="en-US" altLang="zh-CN" dirty="0"/>
              <a:t>server.3= 192.168.1.231:2888:3888</a:t>
            </a:r>
          </a:p>
          <a:p>
            <a:pPr marL="457200" lvl="1" indent="0">
              <a:buNone/>
            </a:pPr>
            <a:r>
              <a:rPr lang="en-US" altLang="zh-CN" dirty="0"/>
              <a:t>```</a:t>
            </a:r>
          </a:p>
          <a:p>
            <a:r>
              <a:rPr lang="en-US" altLang="zh-CN" dirty="0"/>
              <a:t>&gt; </a:t>
            </a:r>
            <a:r>
              <a:rPr lang="zh-CN" altLang="en-US" dirty="0"/>
              <a:t>其中，</a:t>
            </a:r>
            <a:r>
              <a:rPr lang="en-US" altLang="zh-CN" dirty="0"/>
              <a:t>id </a:t>
            </a:r>
            <a:r>
              <a:rPr lang="zh-CN" altLang="en-US" dirty="0"/>
              <a:t>被称为 </a:t>
            </a:r>
            <a:r>
              <a:rPr lang="en-US" altLang="zh-CN" dirty="0"/>
              <a:t>Server ID</a:t>
            </a:r>
            <a:r>
              <a:rPr lang="zh-CN" altLang="en-US" dirty="0"/>
              <a:t>，用来标识该机器在集群中的机器序号（在每台机器的 </a:t>
            </a:r>
            <a:r>
              <a:rPr lang="en-US" altLang="zh-CN" dirty="0" err="1"/>
              <a:t>dataDir</a:t>
            </a:r>
            <a:r>
              <a:rPr lang="en-US" altLang="zh-CN" dirty="0"/>
              <a:t> </a:t>
            </a:r>
            <a:r>
              <a:rPr lang="zh-CN" altLang="en-US" dirty="0"/>
              <a:t>目录下创建 </a:t>
            </a:r>
            <a:r>
              <a:rPr lang="en-US" altLang="zh-CN" dirty="0" err="1"/>
              <a:t>myid</a:t>
            </a:r>
            <a:r>
              <a:rPr lang="en-US" altLang="zh-CN" dirty="0"/>
              <a:t> </a:t>
            </a:r>
            <a:r>
              <a:rPr lang="zh-CN" altLang="en-US" dirty="0"/>
              <a:t>文件，文件内容即为该机器对应的 </a:t>
            </a:r>
            <a:r>
              <a:rPr lang="en-US" altLang="zh-CN" dirty="0"/>
              <a:t>Server ID </a:t>
            </a:r>
            <a:r>
              <a:rPr lang="zh-CN" altLang="en-US" dirty="0"/>
              <a:t>数字）。</a:t>
            </a:r>
            <a:r>
              <a:rPr lang="en-US" altLang="zh-CN" dirty="0"/>
              <a:t>host </a:t>
            </a:r>
            <a:r>
              <a:rPr lang="zh-CN" altLang="en-US" dirty="0"/>
              <a:t>为机器 </a:t>
            </a:r>
            <a:r>
              <a:rPr lang="en-US" altLang="zh-CN" dirty="0"/>
              <a:t>IP</a:t>
            </a:r>
            <a:r>
              <a:rPr lang="zh-CN" altLang="en-US" dirty="0"/>
              <a:t>，</a:t>
            </a:r>
            <a:r>
              <a:rPr lang="en-US" altLang="zh-CN" dirty="0"/>
              <a:t>port1 </a:t>
            </a:r>
            <a:r>
              <a:rPr lang="zh-CN" altLang="en-US" dirty="0"/>
              <a:t>用于指定 </a:t>
            </a:r>
            <a:r>
              <a:rPr lang="en-US" altLang="zh-CN" dirty="0"/>
              <a:t>Follower </a:t>
            </a:r>
            <a:r>
              <a:rPr lang="zh-CN" altLang="en-US" dirty="0"/>
              <a:t>服务器与 </a:t>
            </a:r>
            <a:r>
              <a:rPr lang="en-US" altLang="zh-CN" dirty="0"/>
              <a:t>Leader </a:t>
            </a:r>
            <a:r>
              <a:rPr lang="zh-CN" altLang="en-US" dirty="0"/>
              <a:t>服务器进行通信和数据同步的端口，</a:t>
            </a:r>
            <a:r>
              <a:rPr lang="en-US" altLang="zh-CN" dirty="0"/>
              <a:t>port2 </a:t>
            </a:r>
            <a:r>
              <a:rPr lang="zh-CN" altLang="en-US" dirty="0"/>
              <a:t>用于进行 </a:t>
            </a:r>
            <a:r>
              <a:rPr lang="en-US" altLang="zh-CN" dirty="0"/>
              <a:t>Leader </a:t>
            </a:r>
            <a:r>
              <a:rPr lang="zh-CN" altLang="en-US" dirty="0"/>
              <a:t>选举过程中的投票通信。</a:t>
            </a:r>
          </a:p>
          <a:p>
            <a:pPr marL="0" indent="0">
              <a:buNone/>
            </a:pPr>
            <a:endParaRPr lang="zh-CN" altLang="en-US" dirty="0"/>
          </a:p>
        </p:txBody>
      </p:sp>
    </p:spTree>
    <p:extLst>
      <p:ext uri="{BB962C8B-B14F-4D97-AF65-F5344CB8AC3E}">
        <p14:creationId xmlns:p14="http://schemas.microsoft.com/office/powerpoint/2010/main" val="360252611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67C4DB5-C0F4-417C-BCF3-F986229613F7}"/>
              </a:ext>
            </a:extLst>
          </p:cNvPr>
          <p:cNvSpPr>
            <a:spLocks noGrp="1"/>
          </p:cNvSpPr>
          <p:nvPr>
            <p:ph type="title"/>
          </p:nvPr>
        </p:nvSpPr>
        <p:spPr/>
        <p:txBody>
          <a:bodyPr/>
          <a:lstStyle/>
          <a:p>
            <a:r>
              <a:rPr lang="zh-CN" altLang="en-US" dirty="0"/>
              <a:t>核心概念</a:t>
            </a:r>
          </a:p>
        </p:txBody>
      </p:sp>
      <p:sp>
        <p:nvSpPr>
          <p:cNvPr id="3" name="内容占位符 2">
            <a:extLst>
              <a:ext uri="{FF2B5EF4-FFF2-40B4-BE49-F238E27FC236}">
                <a16:creationId xmlns:a16="http://schemas.microsoft.com/office/drawing/2014/main" id="{D6468899-D88E-4694-8D09-640BD8CC91BF}"/>
              </a:ext>
            </a:extLst>
          </p:cNvPr>
          <p:cNvSpPr>
            <a:spLocks noGrp="1"/>
          </p:cNvSpPr>
          <p:nvPr>
            <p:ph idx="1"/>
          </p:nvPr>
        </p:nvSpPr>
        <p:spPr/>
        <p:txBody>
          <a:bodyPr/>
          <a:lstStyle/>
          <a:p>
            <a:r>
              <a:rPr lang="en-US" altLang="zh-CN" dirty="0" err="1"/>
              <a:t>Znode</a:t>
            </a:r>
            <a:endParaRPr lang="en-US" altLang="zh-CN" dirty="0"/>
          </a:p>
          <a:p>
            <a:r>
              <a:rPr lang="en-US" altLang="zh-CN" dirty="0"/>
              <a:t>Sessions</a:t>
            </a:r>
          </a:p>
          <a:p>
            <a:r>
              <a:rPr lang="en-US" altLang="zh-CN" dirty="0"/>
              <a:t>Watches</a:t>
            </a:r>
          </a:p>
          <a:p>
            <a:r>
              <a:rPr lang="en-US" altLang="zh-CN" dirty="0"/>
              <a:t>ACL</a:t>
            </a:r>
          </a:p>
        </p:txBody>
      </p:sp>
    </p:spTree>
    <p:extLst>
      <p:ext uri="{BB962C8B-B14F-4D97-AF65-F5344CB8AC3E}">
        <p14:creationId xmlns:p14="http://schemas.microsoft.com/office/powerpoint/2010/main" val="117185704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D7209C8-9A33-419C-8ACC-645FC0F95611}"/>
              </a:ext>
            </a:extLst>
          </p:cNvPr>
          <p:cNvSpPr>
            <a:spLocks noGrp="1"/>
          </p:cNvSpPr>
          <p:nvPr>
            <p:ph type="title"/>
          </p:nvPr>
        </p:nvSpPr>
        <p:spPr/>
        <p:txBody>
          <a:bodyPr/>
          <a:lstStyle/>
          <a:p>
            <a:r>
              <a:rPr lang="en-US" altLang="zh-CN" dirty="0" err="1"/>
              <a:t>znode</a:t>
            </a:r>
            <a:endParaRPr lang="zh-CN" altLang="en-US" dirty="0"/>
          </a:p>
        </p:txBody>
      </p:sp>
      <p:pic>
        <p:nvPicPr>
          <p:cNvPr id="5" name="内容占位符 4">
            <a:extLst>
              <a:ext uri="{FF2B5EF4-FFF2-40B4-BE49-F238E27FC236}">
                <a16:creationId xmlns:a16="http://schemas.microsoft.com/office/drawing/2014/main" id="{2D0ED51F-7D49-451F-841C-4DDB28B3077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33034" y="1906046"/>
            <a:ext cx="6125932" cy="3506472"/>
          </a:xfrm>
        </p:spPr>
      </p:pic>
    </p:spTree>
    <p:extLst>
      <p:ext uri="{BB962C8B-B14F-4D97-AF65-F5344CB8AC3E}">
        <p14:creationId xmlns:p14="http://schemas.microsoft.com/office/powerpoint/2010/main" val="242303505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D565856-D941-47CF-A59D-4D28C7594064}"/>
              </a:ext>
            </a:extLst>
          </p:cNvPr>
          <p:cNvSpPr>
            <a:spLocks noGrp="1"/>
          </p:cNvSpPr>
          <p:nvPr>
            <p:ph type="title"/>
          </p:nvPr>
        </p:nvSpPr>
        <p:spPr/>
        <p:txBody>
          <a:bodyPr/>
          <a:lstStyle/>
          <a:p>
            <a:r>
              <a:rPr lang="zh-CN" altLang="en-US" dirty="0"/>
              <a:t>主从架构</a:t>
            </a:r>
          </a:p>
        </p:txBody>
      </p:sp>
      <p:sp>
        <p:nvSpPr>
          <p:cNvPr id="3" name="内容占位符 2">
            <a:extLst>
              <a:ext uri="{FF2B5EF4-FFF2-40B4-BE49-F238E27FC236}">
                <a16:creationId xmlns:a16="http://schemas.microsoft.com/office/drawing/2014/main" id="{454C1CCF-D188-4438-9AE8-DB199EAA0C0B}"/>
              </a:ext>
            </a:extLst>
          </p:cNvPr>
          <p:cNvSpPr>
            <a:spLocks noGrp="1"/>
          </p:cNvSpPr>
          <p:nvPr>
            <p:ph idx="1"/>
          </p:nvPr>
        </p:nvSpPr>
        <p:spPr>
          <a:xfrm>
            <a:off x="838200" y="3801291"/>
            <a:ext cx="10515600" cy="2375671"/>
          </a:xfrm>
        </p:spPr>
        <p:txBody>
          <a:bodyPr>
            <a:normAutofit/>
          </a:bodyPr>
          <a:lstStyle/>
          <a:p>
            <a:pPr marL="0" indent="0">
              <a:buNone/>
            </a:pPr>
            <a:r>
              <a:rPr lang="en-US" altLang="zh-CN" dirty="0"/>
              <a:t>	</a:t>
            </a:r>
            <a:r>
              <a:rPr lang="zh-CN" altLang="en-US" dirty="0"/>
              <a:t>在分布式系统设计中一个得到广泛应用的架构：一个主</a:t>
            </a:r>
            <a:r>
              <a:rPr lang="en-US" altLang="zh-CN" dirty="0"/>
              <a:t>-</a:t>
            </a:r>
            <a:r>
              <a:rPr lang="zh-CN" altLang="en-US" dirty="0"/>
              <a:t>从（</a:t>
            </a:r>
            <a:r>
              <a:rPr lang="en-US" altLang="zh-CN" dirty="0"/>
              <a:t>master-worker</a:t>
            </a:r>
            <a:r>
              <a:rPr lang="zh-CN" altLang="en-US" dirty="0"/>
              <a:t>）架构</a:t>
            </a:r>
            <a:r>
              <a:rPr lang="en-US" altLang="zh-CN" dirty="0"/>
              <a:t>,</a:t>
            </a:r>
            <a:r>
              <a:rPr lang="zh-CN" altLang="en-US" dirty="0"/>
              <a:t>该系统中遵循这个架构的一个重要例子是</a:t>
            </a:r>
            <a:r>
              <a:rPr lang="en-US" altLang="zh-CN" dirty="0"/>
              <a:t>HBase——</a:t>
            </a:r>
            <a:r>
              <a:rPr lang="zh-CN" altLang="en-US" dirty="0"/>
              <a:t>一个</a:t>
            </a:r>
            <a:r>
              <a:rPr lang="en-US" altLang="zh-CN" dirty="0"/>
              <a:t>Google</a:t>
            </a:r>
            <a:r>
              <a:rPr lang="zh-CN" altLang="en-US" dirty="0"/>
              <a:t>的数据存储系统（</a:t>
            </a:r>
            <a:r>
              <a:rPr lang="en-US" altLang="zh-CN" dirty="0" err="1"/>
              <a:t>BigTable</a:t>
            </a:r>
            <a:r>
              <a:rPr lang="zh-CN" altLang="en-US" dirty="0"/>
              <a:t>）模型的实现，在最高层，主节点服务器（</a:t>
            </a:r>
            <a:r>
              <a:rPr lang="en-US" altLang="zh-CN" dirty="0" err="1"/>
              <a:t>HMaster</a:t>
            </a:r>
            <a:r>
              <a:rPr lang="zh-CN" altLang="en-US" dirty="0"/>
              <a:t>）负责跟踪区域服务器（</a:t>
            </a:r>
            <a:r>
              <a:rPr lang="en-US" altLang="zh-CN" dirty="0" err="1"/>
              <a:t>HRegionServer</a:t>
            </a:r>
            <a:r>
              <a:rPr lang="zh-CN" altLang="en-US" dirty="0"/>
              <a:t>）是否可用，并分派区域到服务器。</a:t>
            </a:r>
          </a:p>
          <a:p>
            <a:pPr marL="0" indent="0">
              <a:buNone/>
            </a:pPr>
            <a:endParaRPr lang="zh-CN" altLang="en-US" dirty="0"/>
          </a:p>
        </p:txBody>
      </p:sp>
      <p:pic>
        <p:nvPicPr>
          <p:cNvPr id="7" name="图片 6">
            <a:extLst>
              <a:ext uri="{FF2B5EF4-FFF2-40B4-BE49-F238E27FC236}">
                <a16:creationId xmlns:a16="http://schemas.microsoft.com/office/drawing/2014/main" id="{4052A610-9757-4500-A339-42054F9B2F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14612" y="1808525"/>
            <a:ext cx="6962775" cy="1438275"/>
          </a:xfrm>
          <a:prstGeom prst="rect">
            <a:avLst/>
          </a:prstGeom>
        </p:spPr>
      </p:pic>
    </p:spTree>
    <p:extLst>
      <p:ext uri="{BB962C8B-B14F-4D97-AF65-F5344CB8AC3E}">
        <p14:creationId xmlns:p14="http://schemas.microsoft.com/office/powerpoint/2010/main" val="261688505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存储</a:t>
            </a:r>
            <a:endParaRPr lang="zh-CN" altLang="en-US" dirty="0"/>
          </a:p>
        </p:txBody>
      </p:sp>
      <p:sp>
        <p:nvSpPr>
          <p:cNvPr id="3" name="内容占位符 2"/>
          <p:cNvSpPr>
            <a:spLocks noGrp="1"/>
          </p:cNvSpPr>
          <p:nvPr>
            <p:ph idx="1"/>
          </p:nvPr>
        </p:nvSpPr>
        <p:spPr/>
        <p:txBody>
          <a:bodyPr/>
          <a:lstStyle/>
          <a:p>
            <a:r>
              <a:rPr lang="zh-CN" altLang="en-US" dirty="0"/>
              <a:t>内存</a:t>
            </a:r>
            <a:r>
              <a:rPr lang="zh-CN" altLang="en-US" dirty="0" smtClean="0"/>
              <a:t>数据</a:t>
            </a:r>
            <a:endParaRPr lang="en-US" altLang="zh-CN" dirty="0" smtClean="0"/>
          </a:p>
          <a:p>
            <a:r>
              <a:rPr lang="zh-CN" altLang="en-US" dirty="0"/>
              <a:t>事务日志</a:t>
            </a:r>
            <a:endParaRPr lang="en-US" altLang="zh-CN" dirty="0" smtClean="0"/>
          </a:p>
          <a:p>
            <a:endParaRPr lang="zh-CN" altLang="en-US" dirty="0"/>
          </a:p>
        </p:txBody>
      </p:sp>
    </p:spTree>
    <p:extLst>
      <p:ext uri="{BB962C8B-B14F-4D97-AF65-F5344CB8AC3E}">
        <p14:creationId xmlns:p14="http://schemas.microsoft.com/office/powerpoint/2010/main" val="185867780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81BCA9B-1D36-49AE-AFFF-EA0069739B28}"/>
              </a:ext>
            </a:extLst>
          </p:cNvPr>
          <p:cNvSpPr>
            <a:spLocks noGrp="1"/>
          </p:cNvSpPr>
          <p:nvPr>
            <p:ph type="title"/>
          </p:nvPr>
        </p:nvSpPr>
        <p:spPr/>
        <p:txBody>
          <a:bodyPr/>
          <a:lstStyle/>
          <a:p>
            <a:r>
              <a:rPr lang="zh-CN" altLang="en-US" dirty="0"/>
              <a:t>内存</a:t>
            </a:r>
            <a:r>
              <a:rPr lang="zh-CN" altLang="en-US" dirty="0" smtClean="0"/>
              <a:t>数据</a:t>
            </a:r>
            <a:endParaRPr lang="zh-CN" altLang="en-US" dirty="0"/>
          </a:p>
        </p:txBody>
      </p:sp>
      <p:sp>
        <p:nvSpPr>
          <p:cNvPr id="3" name="内容占位符 2">
            <a:extLst>
              <a:ext uri="{FF2B5EF4-FFF2-40B4-BE49-F238E27FC236}">
                <a16:creationId xmlns:a16="http://schemas.microsoft.com/office/drawing/2014/main" id="{40F6607D-572A-4B30-96F8-8CA8922ABD6D}"/>
              </a:ext>
            </a:extLst>
          </p:cNvPr>
          <p:cNvSpPr>
            <a:spLocks noGrp="1"/>
          </p:cNvSpPr>
          <p:nvPr>
            <p:ph idx="1"/>
          </p:nvPr>
        </p:nvSpPr>
        <p:spPr/>
        <p:txBody>
          <a:bodyPr>
            <a:normAutofit fontScale="85000" lnSpcReduction="20000"/>
          </a:bodyPr>
          <a:lstStyle/>
          <a:p>
            <a:pPr marL="0" indent="0">
              <a:buNone/>
            </a:pPr>
            <a:r>
              <a:rPr lang="en-US" altLang="zh-CN" dirty="0"/>
              <a:t>	</a:t>
            </a:r>
            <a:r>
              <a:rPr lang="en-US" altLang="zh-CN" dirty="0" smtClean="0"/>
              <a:t>Zookeeper</a:t>
            </a:r>
            <a:r>
              <a:rPr lang="zh-CN" altLang="en-US" dirty="0"/>
              <a:t>的数据模型是树结构，在内存数据库中，存储了整棵树的内容，包括所有的节点路径、节点数据、</a:t>
            </a:r>
            <a:r>
              <a:rPr lang="en-US" altLang="zh-CN" dirty="0"/>
              <a:t>ACL</a:t>
            </a:r>
            <a:r>
              <a:rPr lang="zh-CN" altLang="en-US" dirty="0"/>
              <a:t>信息，</a:t>
            </a:r>
            <a:r>
              <a:rPr lang="en-US" altLang="zh-CN" dirty="0"/>
              <a:t>Zookeeper</a:t>
            </a:r>
            <a:r>
              <a:rPr lang="zh-CN" altLang="en-US" dirty="0"/>
              <a:t>会定时将这个数据存储到磁盘上</a:t>
            </a:r>
            <a:r>
              <a:rPr lang="zh-CN" altLang="en-US" dirty="0" smtClean="0"/>
              <a:t>。</a:t>
            </a:r>
            <a:endParaRPr lang="en-US" altLang="zh-CN" dirty="0" smtClean="0"/>
          </a:p>
          <a:p>
            <a:pPr marL="0" indent="0">
              <a:buNone/>
            </a:pPr>
            <a:endParaRPr lang="zh-CN" altLang="en-US" dirty="0"/>
          </a:p>
          <a:p>
            <a:r>
              <a:rPr lang="zh-CN" altLang="en-US" dirty="0"/>
              <a:t>* </a:t>
            </a:r>
            <a:r>
              <a:rPr lang="en-US" altLang="zh-CN" dirty="0" err="1"/>
              <a:t>DataTree</a:t>
            </a:r>
            <a:endParaRPr lang="zh-CN" altLang="en-US" dirty="0"/>
          </a:p>
          <a:p>
            <a:pPr lvl="1"/>
            <a:r>
              <a:rPr lang="en-US" altLang="zh-CN" dirty="0" smtClean="0"/>
              <a:t>&gt;</a:t>
            </a:r>
            <a:r>
              <a:rPr lang="en-US" altLang="zh-CN" dirty="0" err="1" smtClean="0"/>
              <a:t>DataTree</a:t>
            </a:r>
            <a:r>
              <a:rPr lang="zh-CN" altLang="en-US" dirty="0"/>
              <a:t>是内存数据存储的核心，是一个树结构，代表了内存中一份完整的数据。</a:t>
            </a:r>
            <a:r>
              <a:rPr lang="en-US" altLang="zh-CN" dirty="0" err="1"/>
              <a:t>DataTree</a:t>
            </a:r>
            <a:r>
              <a:rPr lang="zh-CN" altLang="en-US" dirty="0"/>
              <a:t>不包含任何与网络、客户端连接及请求处理相关的业务逻辑，是一个独立的组件。</a:t>
            </a:r>
          </a:p>
          <a:p>
            <a:r>
              <a:rPr lang="zh-CN" altLang="en-US" dirty="0"/>
              <a:t>* </a:t>
            </a:r>
            <a:r>
              <a:rPr lang="en-US" altLang="zh-CN" dirty="0" err="1"/>
              <a:t>DataNode</a:t>
            </a:r>
            <a:endParaRPr lang="zh-CN" altLang="en-US" dirty="0"/>
          </a:p>
          <a:p>
            <a:pPr lvl="1"/>
            <a:r>
              <a:rPr lang="en-US" altLang="zh-CN" dirty="0"/>
              <a:t>&gt; </a:t>
            </a:r>
            <a:r>
              <a:rPr lang="en-US" altLang="zh-CN" dirty="0" err="1"/>
              <a:t>DataNode</a:t>
            </a:r>
            <a:r>
              <a:rPr lang="zh-CN" altLang="en-US" dirty="0"/>
              <a:t>是数据存储的最小单元，其内部除了保存了结点的数据内容、</a:t>
            </a:r>
            <a:r>
              <a:rPr lang="en-US" altLang="zh-CN" dirty="0"/>
              <a:t>ACL</a:t>
            </a:r>
            <a:r>
              <a:rPr lang="zh-CN" altLang="en-US" dirty="0"/>
              <a:t>列表、节点状态之外，还记录了父节点的引用和子节点列表两个属性，其也提供了对子节点列表进行操作的接口。</a:t>
            </a:r>
          </a:p>
          <a:p>
            <a:r>
              <a:rPr lang="zh-CN" altLang="en-US" dirty="0"/>
              <a:t>* </a:t>
            </a:r>
            <a:r>
              <a:rPr lang="en-US" altLang="zh-CN" dirty="0" err="1"/>
              <a:t>ZKDatabase</a:t>
            </a:r>
            <a:endParaRPr lang="zh-CN" altLang="en-US" dirty="0"/>
          </a:p>
          <a:p>
            <a:pPr lvl="1"/>
            <a:r>
              <a:rPr lang="en-US" altLang="zh-CN" dirty="0"/>
              <a:t>&gt; Zookeeper</a:t>
            </a:r>
            <a:r>
              <a:rPr lang="zh-CN" altLang="en-US" dirty="0"/>
              <a:t>的内存数据库，管理</a:t>
            </a:r>
            <a:r>
              <a:rPr lang="en-US" altLang="zh-CN" dirty="0"/>
              <a:t>Zookeeper</a:t>
            </a:r>
            <a:r>
              <a:rPr lang="zh-CN" altLang="en-US" dirty="0"/>
              <a:t>的所有会话、</a:t>
            </a:r>
            <a:r>
              <a:rPr lang="en-US" altLang="zh-CN" dirty="0" err="1"/>
              <a:t>DataTree</a:t>
            </a:r>
            <a:r>
              <a:rPr lang="zh-CN" altLang="en-US" dirty="0"/>
              <a:t>存储和事务日志。</a:t>
            </a:r>
            <a:r>
              <a:rPr lang="en-US" altLang="zh-CN" dirty="0" err="1"/>
              <a:t>ZKDatabase</a:t>
            </a:r>
            <a:r>
              <a:rPr lang="zh-CN" altLang="en-US" dirty="0"/>
              <a:t>会定时向磁盘</a:t>
            </a:r>
            <a:r>
              <a:rPr lang="en-US" altLang="zh-CN" dirty="0"/>
              <a:t>dump</a:t>
            </a:r>
            <a:r>
              <a:rPr lang="zh-CN" altLang="en-US" dirty="0"/>
              <a:t>快照数据，同时在</a:t>
            </a:r>
            <a:r>
              <a:rPr lang="en-US" altLang="zh-CN" dirty="0"/>
              <a:t>Zookeeper</a:t>
            </a:r>
            <a:r>
              <a:rPr lang="zh-CN" altLang="en-US" dirty="0"/>
              <a:t>启动时，会通过磁盘的事务日志和快照文件恢复成一个完整的内存数据库。</a:t>
            </a:r>
          </a:p>
          <a:p>
            <a:pPr marL="0" indent="0">
              <a:buNone/>
            </a:pPr>
            <a:endParaRPr lang="zh-CN" altLang="en-US" dirty="0"/>
          </a:p>
          <a:p>
            <a:pPr marL="0" indent="0">
              <a:buNone/>
            </a:pPr>
            <a:endParaRPr lang="zh-CN" altLang="en-US" dirty="0"/>
          </a:p>
        </p:txBody>
      </p:sp>
    </p:spTree>
    <p:extLst>
      <p:ext uri="{BB962C8B-B14F-4D97-AF65-F5344CB8AC3E}">
        <p14:creationId xmlns:p14="http://schemas.microsoft.com/office/powerpoint/2010/main" val="116888059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事务</a:t>
            </a:r>
            <a:r>
              <a:rPr lang="zh-CN" altLang="en-US" dirty="0" smtClean="0"/>
              <a:t>日志</a:t>
            </a:r>
            <a:endParaRPr lang="zh-CN" altLang="en-US" dirty="0"/>
          </a:p>
        </p:txBody>
      </p:sp>
      <p:sp>
        <p:nvSpPr>
          <p:cNvPr id="3" name="内容占位符 2"/>
          <p:cNvSpPr>
            <a:spLocks noGrp="1"/>
          </p:cNvSpPr>
          <p:nvPr>
            <p:ph idx="1"/>
          </p:nvPr>
        </p:nvSpPr>
        <p:spPr/>
        <p:txBody>
          <a:bodyPr/>
          <a:lstStyle/>
          <a:p>
            <a:pPr marL="0" indent="0">
              <a:buNone/>
            </a:pPr>
            <a:r>
              <a:rPr lang="en-US" altLang="zh-CN" dirty="0"/>
              <a:t>	</a:t>
            </a:r>
            <a:r>
              <a:rPr lang="zh-CN" altLang="en-US" dirty="0" smtClean="0"/>
              <a:t>事务</a:t>
            </a:r>
            <a:r>
              <a:rPr lang="zh-CN" altLang="en-US" dirty="0"/>
              <a:t>日志指</a:t>
            </a:r>
            <a:r>
              <a:rPr lang="en-US" altLang="zh-CN" dirty="0"/>
              <a:t>zookeeper</a:t>
            </a:r>
            <a:r>
              <a:rPr lang="zh-CN" altLang="en-US" dirty="0"/>
              <a:t>系统在正常运行过程中，针对所有的更新操作，在返回客户端“更新成功”的响应前，</a:t>
            </a:r>
            <a:r>
              <a:rPr lang="en-US" altLang="zh-CN" dirty="0"/>
              <a:t>zookeeper</a:t>
            </a:r>
            <a:r>
              <a:rPr lang="zh-CN" altLang="en-US" dirty="0"/>
              <a:t>会保证已经将本次更新操作的事务日志已经写到磁盘上，只有这样，整个更新操作才会生效。</a:t>
            </a:r>
          </a:p>
          <a:p>
            <a:endParaRPr lang="zh-CN" altLang="en-US" dirty="0"/>
          </a:p>
        </p:txBody>
      </p:sp>
    </p:spTree>
    <p:extLst>
      <p:ext uri="{BB962C8B-B14F-4D97-AF65-F5344CB8AC3E}">
        <p14:creationId xmlns:p14="http://schemas.microsoft.com/office/powerpoint/2010/main" val="404083546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2D4C46-611F-42B0-95EB-117EA484F306}"/>
              </a:ext>
            </a:extLst>
          </p:cNvPr>
          <p:cNvSpPr>
            <a:spLocks noGrp="1"/>
          </p:cNvSpPr>
          <p:nvPr>
            <p:ph type="title"/>
          </p:nvPr>
        </p:nvSpPr>
        <p:spPr/>
        <p:txBody>
          <a:bodyPr/>
          <a:lstStyle/>
          <a:p>
            <a:r>
              <a:rPr lang="en-US" altLang="zh-CN" dirty="0" err="1"/>
              <a:t>Znode</a:t>
            </a:r>
            <a:r>
              <a:rPr lang="zh-CN" altLang="en-US" dirty="0"/>
              <a:t>分类</a:t>
            </a:r>
          </a:p>
        </p:txBody>
      </p:sp>
      <p:sp>
        <p:nvSpPr>
          <p:cNvPr id="3" name="内容占位符 2">
            <a:extLst>
              <a:ext uri="{FF2B5EF4-FFF2-40B4-BE49-F238E27FC236}">
                <a16:creationId xmlns:a16="http://schemas.microsoft.com/office/drawing/2014/main" id="{7B756E19-E0B4-4A18-AECA-AC2FC1275832}"/>
              </a:ext>
            </a:extLst>
          </p:cNvPr>
          <p:cNvSpPr>
            <a:spLocks noGrp="1"/>
          </p:cNvSpPr>
          <p:nvPr>
            <p:ph idx="1"/>
          </p:nvPr>
        </p:nvSpPr>
        <p:spPr/>
        <p:txBody>
          <a:bodyPr/>
          <a:lstStyle/>
          <a:p>
            <a:r>
              <a:rPr lang="zh-CN" altLang="en-US" dirty="0"/>
              <a:t>* 临时（</a:t>
            </a:r>
            <a:r>
              <a:rPr lang="en-US" altLang="zh-CN" dirty="0"/>
              <a:t>Ephemeral</a:t>
            </a:r>
            <a:r>
              <a:rPr lang="zh-CN" altLang="en-US" dirty="0"/>
              <a:t>）</a:t>
            </a:r>
            <a:r>
              <a:rPr lang="en-US" altLang="zh-CN" dirty="0" err="1"/>
              <a:t>znode</a:t>
            </a:r>
            <a:endParaRPr lang="en-US" altLang="zh-CN" dirty="0"/>
          </a:p>
          <a:p>
            <a:pPr lvl="1"/>
            <a:r>
              <a:rPr lang="en-US" altLang="zh-CN" dirty="0"/>
              <a:t>* as long as the session</a:t>
            </a:r>
          </a:p>
          <a:p>
            <a:pPr lvl="1"/>
            <a:r>
              <a:rPr lang="en-US" altLang="zh-CN" dirty="0"/>
              <a:t>* </a:t>
            </a:r>
            <a:r>
              <a:rPr lang="zh-CN" altLang="en-US" dirty="0"/>
              <a:t>只能是在叶子节点上创建</a:t>
            </a:r>
          </a:p>
          <a:p>
            <a:r>
              <a:rPr lang="zh-CN" altLang="en-US" dirty="0"/>
              <a:t>* 持久（</a:t>
            </a:r>
            <a:r>
              <a:rPr lang="en-US" altLang="zh-CN" dirty="0"/>
              <a:t>PERSISTENT</a:t>
            </a:r>
            <a:r>
              <a:rPr lang="zh-CN" altLang="en-US" dirty="0"/>
              <a:t>）</a:t>
            </a:r>
            <a:r>
              <a:rPr lang="en-US" altLang="zh-CN" dirty="0" err="1"/>
              <a:t>znode</a:t>
            </a:r>
            <a:endParaRPr lang="en-US" altLang="zh-CN" dirty="0"/>
          </a:p>
          <a:p>
            <a:r>
              <a:rPr lang="en-US" altLang="zh-CN" dirty="0"/>
              <a:t>* </a:t>
            </a:r>
            <a:r>
              <a:rPr lang="zh-CN" altLang="en-US" dirty="0"/>
              <a:t>顺序（</a:t>
            </a:r>
            <a:r>
              <a:rPr lang="en-US" altLang="zh-CN" dirty="0"/>
              <a:t>SEQUENTIAL</a:t>
            </a:r>
            <a:r>
              <a:rPr lang="zh-CN" altLang="en-US" dirty="0"/>
              <a:t>）</a:t>
            </a:r>
            <a:r>
              <a:rPr lang="en-US" altLang="zh-CN" dirty="0" err="1"/>
              <a:t>znode</a:t>
            </a:r>
            <a:endParaRPr lang="en-US" altLang="zh-CN" dirty="0"/>
          </a:p>
          <a:p>
            <a:pPr lvl="1"/>
            <a:r>
              <a:rPr lang="en-US" altLang="zh-CN" dirty="0"/>
              <a:t>* </a:t>
            </a:r>
            <a:r>
              <a:rPr lang="zh-CN" altLang="en-US" dirty="0"/>
              <a:t>在父节点下有序自增</a:t>
            </a:r>
          </a:p>
          <a:p>
            <a:pPr lvl="1"/>
            <a:r>
              <a:rPr lang="zh-CN" altLang="en-US" dirty="0"/>
              <a:t>* </a:t>
            </a:r>
            <a:r>
              <a:rPr lang="en-US" altLang="zh-CN" dirty="0"/>
              <a:t>int </a:t>
            </a:r>
          </a:p>
          <a:p>
            <a:pPr marL="0" indent="0">
              <a:buNone/>
            </a:pPr>
            <a:endParaRPr lang="zh-CN" altLang="en-US" dirty="0"/>
          </a:p>
        </p:txBody>
      </p:sp>
    </p:spTree>
    <p:extLst>
      <p:ext uri="{BB962C8B-B14F-4D97-AF65-F5344CB8AC3E}">
        <p14:creationId xmlns:p14="http://schemas.microsoft.com/office/powerpoint/2010/main" val="106023199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8A99D3-E967-4936-937F-B6D57AF6BEC5}"/>
              </a:ext>
            </a:extLst>
          </p:cNvPr>
          <p:cNvSpPr>
            <a:spLocks noGrp="1"/>
          </p:cNvSpPr>
          <p:nvPr>
            <p:ph type="title"/>
          </p:nvPr>
        </p:nvSpPr>
        <p:spPr/>
        <p:txBody>
          <a:bodyPr/>
          <a:lstStyle/>
          <a:p>
            <a:r>
              <a:rPr lang="en-US" altLang="zh-CN" dirty="0" err="1"/>
              <a:t>zxid</a:t>
            </a:r>
            <a:endParaRPr lang="zh-CN" altLang="en-US" dirty="0"/>
          </a:p>
        </p:txBody>
      </p:sp>
      <p:sp>
        <p:nvSpPr>
          <p:cNvPr id="3" name="内容占位符 2">
            <a:extLst>
              <a:ext uri="{FF2B5EF4-FFF2-40B4-BE49-F238E27FC236}">
                <a16:creationId xmlns:a16="http://schemas.microsoft.com/office/drawing/2014/main" id="{8325BC6C-E3A5-473B-9A72-341B7086306C}"/>
              </a:ext>
            </a:extLst>
          </p:cNvPr>
          <p:cNvSpPr>
            <a:spLocks noGrp="1"/>
          </p:cNvSpPr>
          <p:nvPr>
            <p:ph idx="1"/>
          </p:nvPr>
        </p:nvSpPr>
        <p:spPr/>
        <p:txBody>
          <a:bodyPr/>
          <a:lstStyle/>
          <a:p>
            <a:r>
              <a:rPr lang="zh-CN" altLang="en-US" dirty="0"/>
              <a:t>* 有序</a:t>
            </a:r>
          </a:p>
          <a:p>
            <a:r>
              <a:rPr lang="zh-CN" altLang="en-US" dirty="0"/>
              <a:t>* 全局唯一</a:t>
            </a:r>
          </a:p>
          <a:p>
            <a:pPr marL="0" indent="0">
              <a:buNone/>
            </a:pPr>
            <a:endParaRPr lang="zh-CN" altLang="en-US" dirty="0"/>
          </a:p>
        </p:txBody>
      </p:sp>
    </p:spTree>
    <p:extLst>
      <p:ext uri="{BB962C8B-B14F-4D97-AF65-F5344CB8AC3E}">
        <p14:creationId xmlns:p14="http://schemas.microsoft.com/office/powerpoint/2010/main" val="21881393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329AC5-3F32-4079-B180-D84EAC7D2568}"/>
              </a:ext>
            </a:extLst>
          </p:cNvPr>
          <p:cNvSpPr>
            <a:spLocks noGrp="1"/>
          </p:cNvSpPr>
          <p:nvPr>
            <p:ph type="title"/>
          </p:nvPr>
        </p:nvSpPr>
        <p:spPr/>
        <p:txBody>
          <a:bodyPr/>
          <a:lstStyle/>
          <a:p>
            <a:r>
              <a:rPr lang="en-US" altLang="zh-CN" dirty="0"/>
              <a:t>Zookeeper </a:t>
            </a:r>
            <a:r>
              <a:rPr lang="en-US" altLang="zh-CN" dirty="0" err="1"/>
              <a:t>znode</a:t>
            </a:r>
            <a:r>
              <a:rPr lang="en-US" altLang="zh-CN" dirty="0"/>
              <a:t> stat </a:t>
            </a:r>
            <a:r>
              <a:rPr lang="zh-CN" altLang="en-US" dirty="0"/>
              <a:t>结构</a:t>
            </a:r>
          </a:p>
        </p:txBody>
      </p:sp>
      <p:pic>
        <p:nvPicPr>
          <p:cNvPr id="5" name="内容占位符 4">
            <a:extLst>
              <a:ext uri="{FF2B5EF4-FFF2-40B4-BE49-F238E27FC236}">
                <a16:creationId xmlns:a16="http://schemas.microsoft.com/office/drawing/2014/main" id="{EF28A070-9778-4704-9996-C46598628FA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49798" y="1690688"/>
            <a:ext cx="7892403" cy="4769206"/>
          </a:xfrm>
        </p:spPr>
      </p:pic>
    </p:spTree>
    <p:extLst>
      <p:ext uri="{BB962C8B-B14F-4D97-AF65-F5344CB8AC3E}">
        <p14:creationId xmlns:p14="http://schemas.microsoft.com/office/powerpoint/2010/main" val="66696598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D449D1D-42BB-415B-89A5-32F4BC43109A}"/>
              </a:ext>
            </a:extLst>
          </p:cNvPr>
          <p:cNvSpPr>
            <a:spLocks noGrp="1"/>
          </p:cNvSpPr>
          <p:nvPr>
            <p:ph type="title"/>
          </p:nvPr>
        </p:nvSpPr>
        <p:spPr/>
        <p:txBody>
          <a:bodyPr/>
          <a:lstStyle/>
          <a:p>
            <a:r>
              <a:rPr lang="en-US" altLang="zh-CN" dirty="0"/>
              <a:t>Zookeeper </a:t>
            </a:r>
            <a:r>
              <a:rPr lang="en-US" altLang="zh-CN" dirty="0" err="1"/>
              <a:t>znode</a:t>
            </a:r>
            <a:r>
              <a:rPr lang="en-US" altLang="zh-CN" dirty="0"/>
              <a:t> stat </a:t>
            </a:r>
            <a:r>
              <a:rPr lang="zh-CN" altLang="en-US" dirty="0"/>
              <a:t>结构</a:t>
            </a:r>
          </a:p>
        </p:txBody>
      </p:sp>
      <p:sp>
        <p:nvSpPr>
          <p:cNvPr id="3" name="内容占位符 2">
            <a:extLst>
              <a:ext uri="{FF2B5EF4-FFF2-40B4-BE49-F238E27FC236}">
                <a16:creationId xmlns:a16="http://schemas.microsoft.com/office/drawing/2014/main" id="{51390F43-CDE2-45BF-A454-668130672274}"/>
              </a:ext>
            </a:extLst>
          </p:cNvPr>
          <p:cNvSpPr>
            <a:spLocks noGrp="1"/>
          </p:cNvSpPr>
          <p:nvPr>
            <p:ph idx="1"/>
          </p:nvPr>
        </p:nvSpPr>
        <p:spPr/>
        <p:txBody>
          <a:bodyPr>
            <a:normAutofit fontScale="85000" lnSpcReduction="20000"/>
          </a:bodyPr>
          <a:lstStyle/>
          <a:p>
            <a:r>
              <a:rPr lang="zh-CN" altLang="en-US" dirty="0"/>
              <a:t>* </a:t>
            </a:r>
            <a:r>
              <a:rPr lang="en-US" altLang="zh-CN" dirty="0" err="1"/>
              <a:t>czxid</a:t>
            </a:r>
            <a:r>
              <a:rPr lang="en-US" altLang="zh-CN" dirty="0"/>
              <a:t> Created ZXID</a:t>
            </a:r>
            <a:r>
              <a:rPr lang="zh-CN" altLang="en-US" dirty="0"/>
              <a:t>表示该数据节点被创建时的事务</a:t>
            </a:r>
            <a:r>
              <a:rPr lang="en-US" altLang="zh-CN" dirty="0"/>
              <a:t>ID</a:t>
            </a:r>
          </a:p>
          <a:p>
            <a:r>
              <a:rPr lang="zh-CN" altLang="en-US" dirty="0"/>
              <a:t>* </a:t>
            </a:r>
            <a:r>
              <a:rPr lang="en-US" altLang="zh-CN" dirty="0" err="1"/>
              <a:t>mzxid</a:t>
            </a:r>
            <a:r>
              <a:rPr lang="en-US" altLang="zh-CN" dirty="0"/>
              <a:t> Modified ZXID </a:t>
            </a:r>
            <a:r>
              <a:rPr lang="zh-CN" altLang="en-US" dirty="0"/>
              <a:t>表示该节点最后一次被更新时的事务</a:t>
            </a:r>
            <a:r>
              <a:rPr lang="en-US" altLang="zh-CN" dirty="0"/>
              <a:t>ID</a:t>
            </a:r>
          </a:p>
          <a:p>
            <a:r>
              <a:rPr lang="zh-CN" altLang="en-US" dirty="0"/>
              <a:t>* </a:t>
            </a:r>
            <a:r>
              <a:rPr lang="en-US" altLang="zh-CN" dirty="0" err="1"/>
              <a:t>pzxid</a:t>
            </a:r>
            <a:r>
              <a:rPr lang="en-US" altLang="zh-CN" dirty="0"/>
              <a:t> </a:t>
            </a:r>
            <a:r>
              <a:rPr lang="zh-CN" altLang="en-US" dirty="0"/>
              <a:t>表示该节点的子节点列表最后一次被修改时的事务</a:t>
            </a:r>
            <a:r>
              <a:rPr lang="en-US" altLang="zh-CN" dirty="0"/>
              <a:t>ID</a:t>
            </a:r>
            <a:r>
              <a:rPr lang="zh-CN" altLang="en-US" dirty="0"/>
              <a:t>。只有子节点列表变更了才会变更</a:t>
            </a:r>
            <a:r>
              <a:rPr lang="en-US" altLang="zh-CN" dirty="0" err="1"/>
              <a:t>pZxid</a:t>
            </a:r>
            <a:r>
              <a:rPr lang="en-US" altLang="zh-CN" dirty="0"/>
              <a:t>,</a:t>
            </a:r>
            <a:r>
              <a:rPr lang="zh-CN" altLang="en-US" dirty="0"/>
              <a:t>子节点内容变更不会影响</a:t>
            </a:r>
            <a:r>
              <a:rPr lang="en-US" altLang="zh-CN" dirty="0" err="1"/>
              <a:t>pZxid</a:t>
            </a:r>
            <a:endParaRPr lang="en-US" altLang="zh-CN" dirty="0"/>
          </a:p>
          <a:p>
            <a:r>
              <a:rPr lang="zh-CN" altLang="en-US" dirty="0"/>
              <a:t>* </a:t>
            </a:r>
            <a:r>
              <a:rPr lang="en-US" altLang="zh-CN" dirty="0" err="1"/>
              <a:t>ctime</a:t>
            </a:r>
            <a:r>
              <a:rPr lang="en-US" altLang="zh-CN" dirty="0"/>
              <a:t> Created Time</a:t>
            </a:r>
            <a:r>
              <a:rPr lang="zh-CN" altLang="en-US" dirty="0"/>
              <a:t>表示节点被创建的时间</a:t>
            </a:r>
          </a:p>
          <a:p>
            <a:r>
              <a:rPr lang="zh-CN" altLang="en-US" dirty="0"/>
              <a:t>* </a:t>
            </a:r>
            <a:r>
              <a:rPr lang="en-US" altLang="zh-CN" dirty="0" err="1"/>
              <a:t>mtime</a:t>
            </a:r>
            <a:r>
              <a:rPr lang="en-US" altLang="zh-CN" dirty="0"/>
              <a:t> Modified Time</a:t>
            </a:r>
            <a:r>
              <a:rPr lang="zh-CN" altLang="en-US" dirty="0"/>
              <a:t>表示节点最后一次被更新的时间</a:t>
            </a:r>
          </a:p>
          <a:p>
            <a:r>
              <a:rPr lang="zh-CN" altLang="en-US" dirty="0"/>
              <a:t>* </a:t>
            </a:r>
            <a:r>
              <a:rPr lang="en-US" altLang="zh-CN" dirty="0" err="1"/>
              <a:t>dataVersion</a:t>
            </a:r>
            <a:r>
              <a:rPr lang="en-US" altLang="zh-CN" dirty="0"/>
              <a:t> </a:t>
            </a:r>
            <a:r>
              <a:rPr lang="zh-CN" altLang="en-US" dirty="0"/>
              <a:t>数据节点版本号</a:t>
            </a:r>
          </a:p>
          <a:p>
            <a:r>
              <a:rPr lang="zh-CN" altLang="en-US" dirty="0"/>
              <a:t>* </a:t>
            </a:r>
            <a:r>
              <a:rPr lang="en-US" altLang="zh-CN" dirty="0" err="1"/>
              <a:t>cversion</a:t>
            </a:r>
            <a:r>
              <a:rPr lang="en-US" altLang="zh-CN" dirty="0"/>
              <a:t> </a:t>
            </a:r>
            <a:r>
              <a:rPr lang="zh-CN" altLang="en-US" dirty="0"/>
              <a:t>子节点的版本号</a:t>
            </a:r>
          </a:p>
          <a:p>
            <a:r>
              <a:rPr lang="zh-CN" altLang="en-US" dirty="0"/>
              <a:t>* </a:t>
            </a:r>
            <a:r>
              <a:rPr lang="en-US" altLang="zh-CN" dirty="0" err="1"/>
              <a:t>aclVersion</a:t>
            </a:r>
            <a:r>
              <a:rPr lang="en-US" altLang="zh-CN" dirty="0"/>
              <a:t> </a:t>
            </a:r>
            <a:r>
              <a:rPr lang="zh-CN" altLang="en-US" dirty="0"/>
              <a:t>节点的</a:t>
            </a:r>
            <a:r>
              <a:rPr lang="en-US" altLang="zh-CN" dirty="0"/>
              <a:t>ACL</a:t>
            </a:r>
            <a:r>
              <a:rPr lang="zh-CN" altLang="en-US" dirty="0"/>
              <a:t>版本号</a:t>
            </a:r>
          </a:p>
          <a:p>
            <a:r>
              <a:rPr lang="zh-CN" altLang="en-US" dirty="0"/>
              <a:t>* </a:t>
            </a:r>
            <a:r>
              <a:rPr lang="en-US" altLang="zh-CN" dirty="0" err="1"/>
              <a:t>ephemeralOwner</a:t>
            </a:r>
            <a:r>
              <a:rPr lang="en-US" altLang="zh-CN" dirty="0"/>
              <a:t> </a:t>
            </a:r>
            <a:r>
              <a:rPr lang="zh-CN" altLang="en-US" dirty="0"/>
              <a:t>创建该临时节点的会话的</a:t>
            </a:r>
            <a:r>
              <a:rPr lang="en-US" altLang="zh-CN" dirty="0" err="1"/>
              <a:t>SessionID</a:t>
            </a:r>
            <a:r>
              <a:rPr lang="zh-CN" altLang="en-US" dirty="0"/>
              <a:t>。如果节点是持久节点，这个属性为</a:t>
            </a:r>
            <a:r>
              <a:rPr lang="en-US" altLang="zh-CN" dirty="0"/>
              <a:t>0</a:t>
            </a:r>
          </a:p>
          <a:p>
            <a:r>
              <a:rPr lang="zh-CN" altLang="en-US" dirty="0"/>
              <a:t>* </a:t>
            </a:r>
            <a:r>
              <a:rPr lang="en-US" altLang="zh-CN" dirty="0" err="1"/>
              <a:t>dataLength</a:t>
            </a:r>
            <a:r>
              <a:rPr lang="en-US" altLang="zh-CN" dirty="0"/>
              <a:t> </a:t>
            </a:r>
            <a:r>
              <a:rPr lang="zh-CN" altLang="en-US" dirty="0"/>
              <a:t>数据内容的长度</a:t>
            </a:r>
          </a:p>
          <a:p>
            <a:r>
              <a:rPr lang="zh-CN" altLang="en-US" dirty="0"/>
              <a:t>* </a:t>
            </a:r>
            <a:r>
              <a:rPr lang="en-US" altLang="zh-CN" dirty="0" err="1"/>
              <a:t>numChildren</a:t>
            </a:r>
            <a:r>
              <a:rPr lang="en-US" altLang="zh-CN" dirty="0"/>
              <a:t> </a:t>
            </a:r>
            <a:r>
              <a:rPr lang="zh-CN" altLang="en-US" dirty="0"/>
              <a:t>当前节点的子节点个数</a:t>
            </a:r>
          </a:p>
          <a:p>
            <a:pPr marL="0" indent="0">
              <a:buNone/>
            </a:pPr>
            <a:endParaRPr lang="zh-CN" altLang="en-US" dirty="0"/>
          </a:p>
        </p:txBody>
      </p:sp>
    </p:spTree>
    <p:extLst>
      <p:ext uri="{BB962C8B-B14F-4D97-AF65-F5344CB8AC3E}">
        <p14:creationId xmlns:p14="http://schemas.microsoft.com/office/powerpoint/2010/main" val="249687583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9918FFA-4060-49F6-B245-A8F3EA200092}"/>
              </a:ext>
            </a:extLst>
          </p:cNvPr>
          <p:cNvSpPr>
            <a:spLocks noGrp="1"/>
          </p:cNvSpPr>
          <p:nvPr>
            <p:ph type="title"/>
          </p:nvPr>
        </p:nvSpPr>
        <p:spPr/>
        <p:txBody>
          <a:bodyPr/>
          <a:lstStyle/>
          <a:p>
            <a:r>
              <a:rPr lang="en-US" altLang="zh-CN" dirty="0" err="1"/>
              <a:t>ZooKeeper</a:t>
            </a:r>
            <a:r>
              <a:rPr lang="en-US" altLang="zh-CN" dirty="0"/>
              <a:t> Sessions</a:t>
            </a:r>
            <a:endParaRPr lang="zh-CN" altLang="en-US" dirty="0"/>
          </a:p>
        </p:txBody>
      </p:sp>
      <p:sp>
        <p:nvSpPr>
          <p:cNvPr id="3" name="内容占位符 2">
            <a:extLst>
              <a:ext uri="{FF2B5EF4-FFF2-40B4-BE49-F238E27FC236}">
                <a16:creationId xmlns:a16="http://schemas.microsoft.com/office/drawing/2014/main" id="{554FFC8B-C231-43B8-802A-BEFCB96BB0E4}"/>
              </a:ext>
            </a:extLst>
          </p:cNvPr>
          <p:cNvSpPr>
            <a:spLocks noGrp="1"/>
          </p:cNvSpPr>
          <p:nvPr>
            <p:ph idx="1"/>
          </p:nvPr>
        </p:nvSpPr>
        <p:spPr/>
        <p:txBody>
          <a:bodyPr/>
          <a:lstStyle/>
          <a:p>
            <a:pPr marL="0" indent="0">
              <a:buNone/>
            </a:pPr>
            <a:r>
              <a:rPr lang="en-US" altLang="zh-CN" dirty="0"/>
              <a:t>	</a:t>
            </a:r>
            <a:r>
              <a:rPr lang="en-US" altLang="zh-CN" dirty="0" err="1"/>
              <a:t>ZooKeeper</a:t>
            </a:r>
            <a:r>
              <a:rPr lang="zh-CN" altLang="en-US" dirty="0"/>
              <a:t>的每个客户端都维护一组服务端信息，在创建连接时由应用指定，客户端随机选择一个服务端进行连接，连接成功后，服务端为每个连接分配一个唯一标识。客户端在创建连接时可以指定溢出时间，客户端会周期性的向服务端发送</a:t>
            </a:r>
            <a:r>
              <a:rPr lang="en-US" altLang="zh-CN" dirty="0"/>
              <a:t>PING</a:t>
            </a:r>
            <a:r>
              <a:rPr lang="zh-CN" altLang="en-US" dirty="0"/>
              <a:t>请求来保持连接，当客户端检测到与服务端断开连接后，客户端将自动选择服务端列表中的另一个服务端进行重连。</a:t>
            </a:r>
          </a:p>
          <a:p>
            <a:pPr marL="0" indent="0">
              <a:buNone/>
            </a:pPr>
            <a:endParaRPr lang="zh-CN" altLang="en-US" dirty="0"/>
          </a:p>
        </p:txBody>
      </p:sp>
    </p:spTree>
    <p:extLst>
      <p:ext uri="{BB962C8B-B14F-4D97-AF65-F5344CB8AC3E}">
        <p14:creationId xmlns:p14="http://schemas.microsoft.com/office/powerpoint/2010/main" val="322260478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CA5CB8-145D-4B14-8ED8-81FA041EB78E}"/>
              </a:ext>
            </a:extLst>
          </p:cNvPr>
          <p:cNvSpPr>
            <a:spLocks noGrp="1"/>
          </p:cNvSpPr>
          <p:nvPr>
            <p:ph type="title"/>
          </p:nvPr>
        </p:nvSpPr>
        <p:spPr/>
        <p:txBody>
          <a:bodyPr/>
          <a:lstStyle/>
          <a:p>
            <a:r>
              <a:rPr lang="zh-CN" altLang="en-US" dirty="0"/>
              <a:t>创建会话</a:t>
            </a:r>
          </a:p>
        </p:txBody>
      </p:sp>
      <p:sp>
        <p:nvSpPr>
          <p:cNvPr id="3" name="内容占位符 2">
            <a:extLst>
              <a:ext uri="{FF2B5EF4-FFF2-40B4-BE49-F238E27FC236}">
                <a16:creationId xmlns:a16="http://schemas.microsoft.com/office/drawing/2014/main" id="{9C28B5C5-87C5-4846-9E79-16E97BF72471}"/>
              </a:ext>
            </a:extLst>
          </p:cNvPr>
          <p:cNvSpPr>
            <a:spLocks noGrp="1"/>
          </p:cNvSpPr>
          <p:nvPr>
            <p:ph idx="1"/>
          </p:nvPr>
        </p:nvSpPr>
        <p:spPr/>
        <p:txBody>
          <a:bodyPr/>
          <a:lstStyle/>
          <a:p>
            <a:r>
              <a:rPr lang="en-US" altLang="zh-CN" dirty="0"/>
              <a:t>```</a:t>
            </a:r>
          </a:p>
          <a:p>
            <a:r>
              <a:rPr lang="en-US" altLang="zh-CN" dirty="0" err="1"/>
              <a:t>ZooKeeper</a:t>
            </a:r>
            <a:r>
              <a:rPr lang="en-US" altLang="zh-CN" dirty="0"/>
              <a:t> </a:t>
            </a:r>
            <a:r>
              <a:rPr lang="en-US" altLang="zh-CN" dirty="0" err="1"/>
              <a:t>zk</a:t>
            </a:r>
            <a:r>
              <a:rPr lang="en-US" altLang="zh-CN" dirty="0"/>
              <a:t> = new </a:t>
            </a:r>
            <a:r>
              <a:rPr lang="en-US" altLang="zh-CN" dirty="0" err="1"/>
              <a:t>ZooKeeper</a:t>
            </a:r>
            <a:r>
              <a:rPr lang="en-US" altLang="zh-CN" dirty="0"/>
              <a:t>(</a:t>
            </a:r>
            <a:r>
              <a:rPr lang="en-US" altLang="zh-CN" dirty="0" err="1"/>
              <a:t>serverList</a:t>
            </a:r>
            <a:r>
              <a:rPr lang="en-US" altLang="zh-CN" dirty="0"/>
              <a:t>, </a:t>
            </a:r>
            <a:r>
              <a:rPr lang="en-US" altLang="zh-CN" dirty="0" err="1"/>
              <a:t>sessionTimeout</a:t>
            </a:r>
            <a:r>
              <a:rPr lang="en-US" altLang="zh-CN" dirty="0"/>
              <a:t>, watcher);</a:t>
            </a:r>
          </a:p>
          <a:p>
            <a:r>
              <a:rPr lang="en-US" altLang="zh-CN" dirty="0" err="1"/>
              <a:t>zk.create</a:t>
            </a:r>
            <a:r>
              <a:rPr lang="en-US" altLang="zh-CN" dirty="0"/>
              <a:t>("/test", new byte[0], </a:t>
            </a:r>
            <a:r>
              <a:rPr lang="en-US" altLang="zh-CN" dirty="0" err="1"/>
              <a:t>Ids.OPEN_ACL_UNSAFE</a:t>
            </a:r>
            <a:r>
              <a:rPr lang="en-US" altLang="zh-CN" dirty="0"/>
              <a:t>, </a:t>
            </a:r>
            <a:r>
              <a:rPr lang="en-US" altLang="zh-CN" dirty="0" err="1"/>
              <a:t>CreateMode.PERSISTENT</a:t>
            </a:r>
            <a:r>
              <a:rPr lang="en-US" altLang="zh-CN" dirty="0"/>
              <a:t>);</a:t>
            </a:r>
          </a:p>
          <a:p>
            <a:r>
              <a:rPr lang="en-US" altLang="zh-CN" dirty="0"/>
              <a:t>```</a:t>
            </a:r>
          </a:p>
          <a:p>
            <a:pPr marL="0" indent="0">
              <a:buNone/>
            </a:pPr>
            <a:endParaRPr lang="zh-CN" altLang="en-US" dirty="0"/>
          </a:p>
        </p:txBody>
      </p:sp>
    </p:spTree>
    <p:extLst>
      <p:ext uri="{BB962C8B-B14F-4D97-AF65-F5344CB8AC3E}">
        <p14:creationId xmlns:p14="http://schemas.microsoft.com/office/powerpoint/2010/main" val="236725959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E99B612-5ED8-44B5-A417-BEF61AB842F0}"/>
              </a:ext>
            </a:extLst>
          </p:cNvPr>
          <p:cNvSpPr>
            <a:spLocks noGrp="1"/>
          </p:cNvSpPr>
          <p:nvPr>
            <p:ph type="title"/>
          </p:nvPr>
        </p:nvSpPr>
        <p:spPr/>
        <p:txBody>
          <a:bodyPr/>
          <a:lstStyle/>
          <a:p>
            <a:r>
              <a:rPr lang="zh-CN" altLang="en-US" dirty="0"/>
              <a:t>创建会话</a:t>
            </a:r>
          </a:p>
        </p:txBody>
      </p:sp>
      <p:sp>
        <p:nvSpPr>
          <p:cNvPr id="3" name="内容占位符 2">
            <a:extLst>
              <a:ext uri="{FF2B5EF4-FFF2-40B4-BE49-F238E27FC236}">
                <a16:creationId xmlns:a16="http://schemas.microsoft.com/office/drawing/2014/main" id="{BF7DF1EB-292E-4090-9510-0D9A7D44489E}"/>
              </a:ext>
            </a:extLst>
          </p:cNvPr>
          <p:cNvSpPr>
            <a:spLocks noGrp="1"/>
          </p:cNvSpPr>
          <p:nvPr>
            <p:ph idx="1"/>
          </p:nvPr>
        </p:nvSpPr>
        <p:spPr/>
        <p:txBody>
          <a:bodyPr/>
          <a:lstStyle/>
          <a:p>
            <a:pPr marL="0" indent="0">
              <a:buNone/>
            </a:pPr>
            <a:r>
              <a:rPr lang="en-US" altLang="zh-CN" dirty="0"/>
              <a:t>	</a:t>
            </a:r>
            <a:r>
              <a:rPr lang="zh-CN" altLang="en-US" dirty="0"/>
              <a:t>创建客户端</a:t>
            </a:r>
            <a:r>
              <a:rPr lang="en-US" altLang="zh-CN" dirty="0"/>
              <a:t>session</a:t>
            </a:r>
            <a:r>
              <a:rPr lang="zh-CN" altLang="en-US" dirty="0"/>
              <a:t>时，应用必须传入一组以逗号分隔的</a:t>
            </a:r>
            <a:r>
              <a:rPr lang="en-US" altLang="zh-CN" dirty="0" err="1"/>
              <a:t>host:port</a:t>
            </a:r>
            <a:r>
              <a:rPr lang="zh-CN" altLang="en-US" dirty="0"/>
              <a:t>列表，每个都对应一个</a:t>
            </a:r>
            <a:r>
              <a:rPr lang="en-US" altLang="zh-CN" dirty="0" err="1"/>
              <a:t>ZooKeeper</a:t>
            </a:r>
            <a:r>
              <a:rPr lang="zh-CN" altLang="en-US" dirty="0"/>
              <a:t>服务端，</a:t>
            </a:r>
            <a:r>
              <a:rPr lang="en-US" altLang="zh-CN" dirty="0" err="1"/>
              <a:t>ZooKeeper</a:t>
            </a:r>
            <a:r>
              <a:rPr lang="zh-CN" altLang="en-US" dirty="0"/>
              <a:t>客户端将选择任意一个服务端并尝试与其连接</a:t>
            </a:r>
            <a:r>
              <a:rPr lang="en-US" altLang="zh-CN" dirty="0"/>
              <a:t>(</a:t>
            </a:r>
            <a:r>
              <a:rPr lang="zh-CN" altLang="en-US" dirty="0"/>
              <a:t>这组</a:t>
            </a:r>
            <a:r>
              <a:rPr lang="en-US" altLang="zh-CN" dirty="0" err="1"/>
              <a:t>serverlist</a:t>
            </a:r>
            <a:r>
              <a:rPr lang="zh-CN" altLang="en-US" dirty="0"/>
              <a:t>会在初始化的时候打乱</a:t>
            </a:r>
            <a:r>
              <a:rPr lang="en-US" altLang="zh-CN" dirty="0"/>
              <a:t>)</a:t>
            </a:r>
            <a:r>
              <a:rPr lang="zh-CN" altLang="en-US" dirty="0"/>
              <a:t>，如果连接失败，或者由于某些原因导致客户端与服务端连接断开，客户端将自动的选择列表中的另一个服务端进行连接，直到成功。当</a:t>
            </a:r>
            <a:r>
              <a:rPr lang="en-US" altLang="zh-CN" dirty="0"/>
              <a:t>session</a:t>
            </a:r>
            <a:r>
              <a:rPr lang="zh-CN" altLang="en-US" dirty="0"/>
              <a:t>创建成功后，</a:t>
            </a:r>
            <a:r>
              <a:rPr lang="en-US" altLang="zh-CN" dirty="0" err="1"/>
              <a:t>ZooKeeper</a:t>
            </a:r>
            <a:r>
              <a:rPr lang="zh-CN" altLang="en-US" dirty="0"/>
              <a:t>服务端为</a:t>
            </a:r>
            <a:r>
              <a:rPr lang="en-US" altLang="zh-CN" dirty="0"/>
              <a:t>session</a:t>
            </a:r>
            <a:r>
              <a:rPr lang="zh-CN" altLang="en-US" dirty="0"/>
              <a:t>分配一个唯一标识。</a:t>
            </a:r>
          </a:p>
          <a:p>
            <a:pPr marL="0" indent="0">
              <a:buNone/>
            </a:pPr>
            <a:endParaRPr lang="zh-CN" altLang="en-US" dirty="0"/>
          </a:p>
        </p:txBody>
      </p:sp>
    </p:spTree>
    <p:extLst>
      <p:ext uri="{BB962C8B-B14F-4D97-AF65-F5344CB8AC3E}">
        <p14:creationId xmlns:p14="http://schemas.microsoft.com/office/powerpoint/2010/main" val="275010357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50CCF6-8E91-44DA-A5EE-0A29651C278A}"/>
              </a:ext>
            </a:extLst>
          </p:cNvPr>
          <p:cNvSpPr>
            <a:spLocks noGrp="1"/>
          </p:cNvSpPr>
          <p:nvPr>
            <p:ph type="title"/>
          </p:nvPr>
        </p:nvSpPr>
        <p:spPr/>
        <p:txBody>
          <a:bodyPr/>
          <a:lstStyle/>
          <a:p>
            <a:r>
              <a:rPr lang="en-US" altLang="zh-CN" dirty="0"/>
              <a:t>master-worker</a:t>
            </a:r>
            <a:r>
              <a:rPr lang="zh-CN" altLang="en-US" dirty="0"/>
              <a:t>模式面临的问题</a:t>
            </a:r>
          </a:p>
        </p:txBody>
      </p:sp>
      <p:sp>
        <p:nvSpPr>
          <p:cNvPr id="3" name="内容占位符 2">
            <a:extLst>
              <a:ext uri="{FF2B5EF4-FFF2-40B4-BE49-F238E27FC236}">
                <a16:creationId xmlns:a16="http://schemas.microsoft.com/office/drawing/2014/main" id="{CCDD81E3-ACBB-4FA0-8E59-BBF7C365ED6A}"/>
              </a:ext>
            </a:extLst>
          </p:cNvPr>
          <p:cNvSpPr>
            <a:spLocks noGrp="1"/>
          </p:cNvSpPr>
          <p:nvPr>
            <p:ph idx="1"/>
          </p:nvPr>
        </p:nvSpPr>
        <p:spPr/>
        <p:txBody>
          <a:bodyPr/>
          <a:lstStyle/>
          <a:p>
            <a:pPr marL="0" indent="0">
              <a:buNone/>
            </a:pPr>
            <a:r>
              <a:rPr lang="zh-CN" altLang="en-US" dirty="0"/>
              <a:t>* 主节点崩溃</a:t>
            </a:r>
          </a:p>
          <a:p>
            <a:pPr marL="0" indent="0">
              <a:buNone/>
            </a:pPr>
            <a:r>
              <a:rPr lang="zh-CN" altLang="en-US" dirty="0"/>
              <a:t>* 从节点崩溃</a:t>
            </a:r>
          </a:p>
          <a:p>
            <a:pPr marL="0" indent="0">
              <a:buNone/>
            </a:pPr>
            <a:r>
              <a:rPr lang="zh-CN" altLang="en-US" dirty="0"/>
              <a:t>* 通信故障</a:t>
            </a:r>
          </a:p>
        </p:txBody>
      </p:sp>
    </p:spTree>
    <p:extLst>
      <p:ext uri="{BB962C8B-B14F-4D97-AF65-F5344CB8AC3E}">
        <p14:creationId xmlns:p14="http://schemas.microsoft.com/office/powerpoint/2010/main" val="270512452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65D61B1-C12E-411C-8C5E-AA205DCE91B4}"/>
              </a:ext>
            </a:extLst>
          </p:cNvPr>
          <p:cNvSpPr>
            <a:spLocks noGrp="1"/>
          </p:cNvSpPr>
          <p:nvPr>
            <p:ph type="title"/>
          </p:nvPr>
        </p:nvSpPr>
        <p:spPr/>
        <p:txBody>
          <a:bodyPr/>
          <a:lstStyle/>
          <a:p>
            <a:r>
              <a:rPr lang="en-US" altLang="zh-CN" dirty="0"/>
              <a:t>Session</a:t>
            </a:r>
            <a:r>
              <a:rPr lang="zh-CN" altLang="en-US" dirty="0"/>
              <a:t>创建过程</a:t>
            </a:r>
          </a:p>
        </p:txBody>
      </p:sp>
      <p:sp>
        <p:nvSpPr>
          <p:cNvPr id="3" name="内容占位符 2">
            <a:extLst>
              <a:ext uri="{FF2B5EF4-FFF2-40B4-BE49-F238E27FC236}">
                <a16:creationId xmlns:a16="http://schemas.microsoft.com/office/drawing/2014/main" id="{9ECEE9E4-5D7D-4C10-8654-5F65F022E40E}"/>
              </a:ext>
            </a:extLst>
          </p:cNvPr>
          <p:cNvSpPr>
            <a:spLocks noGrp="1"/>
          </p:cNvSpPr>
          <p:nvPr>
            <p:ph idx="1"/>
          </p:nvPr>
        </p:nvSpPr>
        <p:spPr/>
        <p:txBody>
          <a:bodyPr>
            <a:normAutofit fontScale="85000" lnSpcReduction="20000"/>
          </a:bodyPr>
          <a:lstStyle/>
          <a:p>
            <a:r>
              <a:rPr lang="en-US" altLang="zh-CN" dirty="0"/>
              <a:t>client</a:t>
            </a:r>
            <a:r>
              <a:rPr lang="zh-CN" altLang="en-US" dirty="0"/>
              <a:t>进行</a:t>
            </a:r>
            <a:r>
              <a:rPr lang="en-US" altLang="zh-CN" dirty="0" err="1"/>
              <a:t>tcp</a:t>
            </a:r>
            <a:r>
              <a:rPr lang="zh-CN" altLang="en-US" dirty="0"/>
              <a:t>建立连接</a:t>
            </a:r>
          </a:p>
          <a:p>
            <a:r>
              <a:rPr lang="zh-CN" altLang="en-US" dirty="0"/>
              <a:t>当</a:t>
            </a:r>
            <a:r>
              <a:rPr lang="en-US" altLang="zh-CN" dirty="0" err="1"/>
              <a:t>tcp</a:t>
            </a:r>
            <a:r>
              <a:rPr lang="zh-CN" altLang="en-US" dirty="0"/>
              <a:t>连接成功之后，</a:t>
            </a:r>
            <a:r>
              <a:rPr lang="en-US" altLang="zh-CN" dirty="0"/>
              <a:t>client</a:t>
            </a:r>
            <a:r>
              <a:rPr lang="zh-CN" altLang="en-US" dirty="0"/>
              <a:t>发送一个</a:t>
            </a:r>
            <a:r>
              <a:rPr lang="en-US" altLang="zh-CN" dirty="0" err="1"/>
              <a:t>ConnectRequest</a:t>
            </a:r>
            <a:r>
              <a:rPr lang="zh-CN" altLang="en-US" dirty="0"/>
              <a:t>包，将</a:t>
            </a:r>
            <a:r>
              <a:rPr lang="en-US" altLang="zh-CN" dirty="0" err="1"/>
              <a:t>ZooKeeper</a:t>
            </a:r>
            <a:r>
              <a:rPr lang="zh-CN" altLang="en-US" dirty="0"/>
              <a:t>构造函数传入的</a:t>
            </a:r>
            <a:r>
              <a:rPr lang="en-US" altLang="zh-CN" dirty="0" err="1"/>
              <a:t>sessionTimeout</a:t>
            </a:r>
            <a:r>
              <a:rPr lang="zh-CN" altLang="en-US" dirty="0"/>
              <a:t>数值发给</a:t>
            </a:r>
            <a:r>
              <a:rPr lang="en-US" altLang="zh-CN" dirty="0"/>
              <a:t>Server</a:t>
            </a:r>
            <a:r>
              <a:rPr lang="zh-CN" altLang="en-US" dirty="0"/>
              <a:t>。</a:t>
            </a:r>
            <a:r>
              <a:rPr lang="en-US" altLang="zh-CN" dirty="0"/>
              <a:t>zookeeper server</a:t>
            </a:r>
            <a:r>
              <a:rPr lang="zh-CN" altLang="en-US" dirty="0"/>
              <a:t>会验证客户端发来的</a:t>
            </a:r>
            <a:r>
              <a:rPr lang="en-US" altLang="zh-CN" dirty="0" err="1"/>
              <a:t>sessionTimeout</a:t>
            </a:r>
            <a:r>
              <a:rPr lang="zh-CN" altLang="en-US" dirty="0"/>
              <a:t>值</a:t>
            </a:r>
            <a:r>
              <a:rPr lang="en-US" altLang="zh-CN" dirty="0"/>
              <a:t>;zookeeper server</a:t>
            </a:r>
            <a:r>
              <a:rPr lang="zh-CN" altLang="en-US" dirty="0"/>
              <a:t>中有连个配置项</a:t>
            </a:r>
            <a:r>
              <a:rPr lang="en-US" altLang="zh-CN" dirty="0"/>
              <a:t>.</a:t>
            </a:r>
          </a:p>
          <a:p>
            <a:pPr lvl="1"/>
            <a:r>
              <a:rPr lang="en-US" altLang="zh-CN" dirty="0"/>
              <a:t>* </a:t>
            </a:r>
            <a:r>
              <a:rPr lang="en-US" altLang="zh-CN" dirty="0" err="1"/>
              <a:t>minSessionTimeout</a:t>
            </a:r>
            <a:r>
              <a:rPr lang="en-US" altLang="zh-CN" dirty="0"/>
              <a:t> </a:t>
            </a:r>
            <a:r>
              <a:rPr lang="zh-CN" altLang="en-US" dirty="0"/>
              <a:t>单位毫秒。默认</a:t>
            </a:r>
            <a:r>
              <a:rPr lang="en-US" altLang="zh-CN" dirty="0"/>
              <a:t>2</a:t>
            </a:r>
            <a:r>
              <a:rPr lang="zh-CN" altLang="en-US" dirty="0"/>
              <a:t>倍</a:t>
            </a:r>
            <a:r>
              <a:rPr lang="en-US" altLang="zh-CN" dirty="0" err="1"/>
              <a:t>tickTime</a:t>
            </a:r>
            <a:endParaRPr lang="en-US" altLang="zh-CN" dirty="0"/>
          </a:p>
          <a:p>
            <a:pPr lvl="1"/>
            <a:r>
              <a:rPr lang="en-US" altLang="zh-CN" dirty="0"/>
              <a:t>* </a:t>
            </a:r>
            <a:r>
              <a:rPr lang="en-US" altLang="zh-CN" dirty="0" err="1"/>
              <a:t>maxSessionTimeout</a:t>
            </a:r>
            <a:r>
              <a:rPr lang="en-US" altLang="zh-CN" dirty="0"/>
              <a:t> </a:t>
            </a:r>
            <a:r>
              <a:rPr lang="zh-CN" altLang="en-US" dirty="0"/>
              <a:t>单位毫秒。默认</a:t>
            </a:r>
            <a:r>
              <a:rPr lang="en-US" altLang="zh-CN" dirty="0"/>
              <a:t>20</a:t>
            </a:r>
            <a:r>
              <a:rPr lang="zh-CN" altLang="en-US" dirty="0"/>
              <a:t>倍</a:t>
            </a:r>
            <a:r>
              <a:rPr lang="en-US" altLang="zh-CN" dirty="0" err="1"/>
              <a:t>tickTime</a:t>
            </a:r>
            <a:endParaRPr lang="en-US" altLang="zh-CN" dirty="0"/>
          </a:p>
          <a:p>
            <a:pPr lvl="1"/>
            <a:r>
              <a:rPr lang="zh-CN" altLang="en-US" dirty="0"/>
              <a:t>（</a:t>
            </a:r>
            <a:r>
              <a:rPr lang="en-US" altLang="zh-CN" dirty="0" err="1"/>
              <a:t>tickTime</a:t>
            </a:r>
            <a:r>
              <a:rPr lang="zh-CN" altLang="en-US" dirty="0"/>
              <a:t>也是一个配置项。是</a:t>
            </a:r>
            <a:r>
              <a:rPr lang="en-US" altLang="zh-CN" dirty="0"/>
              <a:t>Server</a:t>
            </a:r>
            <a:r>
              <a:rPr lang="zh-CN" altLang="en-US" dirty="0"/>
              <a:t>内部控制时间逻辑的最小时间单位）</a:t>
            </a:r>
          </a:p>
          <a:p>
            <a:pPr lvl="1"/>
            <a:r>
              <a:rPr lang="zh-CN" altLang="en-US" dirty="0"/>
              <a:t>如果客户端发来的</a:t>
            </a:r>
            <a:r>
              <a:rPr lang="en-US" altLang="zh-CN" dirty="0" err="1"/>
              <a:t>sessionTimeout</a:t>
            </a:r>
            <a:r>
              <a:rPr lang="zh-CN" altLang="en-US" dirty="0"/>
              <a:t>超过</a:t>
            </a:r>
            <a:r>
              <a:rPr lang="en-US" altLang="zh-CN" dirty="0"/>
              <a:t>min-max</a:t>
            </a:r>
            <a:r>
              <a:rPr lang="zh-CN" altLang="en-US" dirty="0"/>
              <a:t>这个范围，</a:t>
            </a:r>
            <a:r>
              <a:rPr lang="en-US" altLang="zh-CN" dirty="0"/>
              <a:t>server</a:t>
            </a:r>
            <a:r>
              <a:rPr lang="zh-CN" altLang="en-US" dirty="0"/>
              <a:t>会自动截取为</a:t>
            </a:r>
            <a:r>
              <a:rPr lang="en-US" altLang="zh-CN" dirty="0"/>
              <a:t>min</a:t>
            </a:r>
            <a:r>
              <a:rPr lang="zh-CN" altLang="en-US" dirty="0"/>
              <a:t>或</a:t>
            </a:r>
            <a:r>
              <a:rPr lang="en-US" altLang="zh-CN" dirty="0"/>
              <a:t>max.</a:t>
            </a:r>
          </a:p>
          <a:p>
            <a:r>
              <a:rPr lang="en-US" altLang="zh-CN" dirty="0"/>
              <a:t>server</a:t>
            </a:r>
            <a:r>
              <a:rPr lang="zh-CN" altLang="en-US" dirty="0"/>
              <a:t>等表决通过后，会为这个</a:t>
            </a:r>
            <a:r>
              <a:rPr lang="en-US" altLang="zh-CN" dirty="0"/>
              <a:t>session</a:t>
            </a:r>
            <a:r>
              <a:rPr lang="zh-CN" altLang="en-US" dirty="0"/>
              <a:t>生成一个</a:t>
            </a:r>
            <a:r>
              <a:rPr lang="en-US" altLang="zh-CN" dirty="0"/>
              <a:t>password</a:t>
            </a:r>
            <a:r>
              <a:rPr lang="zh-CN" altLang="en-US" dirty="0"/>
              <a:t>，连同</a:t>
            </a:r>
            <a:r>
              <a:rPr lang="en-US" altLang="zh-CN" dirty="0" err="1"/>
              <a:t>sessionId</a:t>
            </a:r>
            <a:r>
              <a:rPr lang="zh-CN" altLang="en-US" dirty="0"/>
              <a:t>，</a:t>
            </a:r>
            <a:r>
              <a:rPr lang="en-US" altLang="zh-CN" dirty="0" err="1"/>
              <a:t>sessionTimeOut</a:t>
            </a:r>
            <a:r>
              <a:rPr lang="zh-CN" altLang="en-US" dirty="0"/>
              <a:t>一起返回给客户端（</a:t>
            </a:r>
            <a:r>
              <a:rPr lang="en-US" altLang="zh-CN" dirty="0" err="1"/>
              <a:t>ConnectResponse</a:t>
            </a:r>
            <a:r>
              <a:rPr lang="zh-CN" altLang="en-US" dirty="0"/>
              <a:t>）。客户端如果需要重连</a:t>
            </a:r>
            <a:r>
              <a:rPr lang="en-US" altLang="zh-CN" dirty="0"/>
              <a:t>Server</a:t>
            </a:r>
            <a:r>
              <a:rPr lang="zh-CN" altLang="en-US" dirty="0"/>
              <a:t>，可以新建一个</a:t>
            </a:r>
            <a:r>
              <a:rPr lang="en-US" altLang="zh-CN" dirty="0" err="1"/>
              <a:t>ZooKeeper</a:t>
            </a:r>
            <a:r>
              <a:rPr lang="zh-CN" altLang="en-US" dirty="0"/>
              <a:t>对象，将上一个成功连接的</a:t>
            </a:r>
            <a:r>
              <a:rPr lang="en-US" altLang="zh-CN" dirty="0" err="1"/>
              <a:t>ZooKeeper</a:t>
            </a:r>
            <a:r>
              <a:rPr lang="en-US" altLang="zh-CN" dirty="0"/>
              <a:t> </a:t>
            </a:r>
            <a:r>
              <a:rPr lang="zh-CN" altLang="en-US" dirty="0"/>
              <a:t>对象的</a:t>
            </a:r>
            <a:r>
              <a:rPr lang="en-US" altLang="zh-CN" dirty="0" err="1"/>
              <a:t>sessionId</a:t>
            </a:r>
            <a:r>
              <a:rPr lang="zh-CN" altLang="en-US" dirty="0"/>
              <a:t>和</a:t>
            </a:r>
            <a:r>
              <a:rPr lang="en-US" altLang="zh-CN" dirty="0"/>
              <a:t>password</a:t>
            </a:r>
            <a:r>
              <a:rPr lang="zh-CN" altLang="en-US" dirty="0"/>
              <a:t>传给</a:t>
            </a:r>
            <a:r>
              <a:rPr lang="en-US" altLang="zh-CN" dirty="0"/>
              <a:t>Server</a:t>
            </a:r>
          </a:p>
          <a:p>
            <a:r>
              <a:rPr lang="en-US" altLang="zh-CN" dirty="0" err="1"/>
              <a:t>ZooKeeper</a:t>
            </a:r>
            <a:r>
              <a:rPr lang="en-US" altLang="zh-CN" dirty="0"/>
              <a:t> </a:t>
            </a:r>
            <a:r>
              <a:rPr lang="en-US" altLang="zh-CN" dirty="0" err="1"/>
              <a:t>zk</a:t>
            </a:r>
            <a:r>
              <a:rPr lang="en-US" altLang="zh-CN" dirty="0"/>
              <a:t> = new </a:t>
            </a:r>
            <a:r>
              <a:rPr lang="en-US" altLang="zh-CN" dirty="0" err="1"/>
              <a:t>ZooKeeper</a:t>
            </a:r>
            <a:r>
              <a:rPr lang="en-US" altLang="zh-CN" dirty="0"/>
              <a:t>(</a:t>
            </a:r>
            <a:r>
              <a:rPr lang="en-US" altLang="zh-CN" dirty="0" err="1"/>
              <a:t>serverList</a:t>
            </a:r>
            <a:r>
              <a:rPr lang="en-US" altLang="zh-CN" dirty="0"/>
              <a:t>, </a:t>
            </a:r>
            <a:r>
              <a:rPr lang="en-US" altLang="zh-CN" dirty="0" err="1"/>
              <a:t>sessionTimeout</a:t>
            </a:r>
            <a:r>
              <a:rPr lang="en-US" altLang="zh-CN" dirty="0"/>
              <a:t>, watcher, </a:t>
            </a:r>
            <a:r>
              <a:rPr lang="en-US" altLang="zh-CN" dirty="0" err="1"/>
              <a:t>sessionId,passwd</a:t>
            </a:r>
            <a:r>
              <a:rPr lang="en-US" altLang="zh-CN" dirty="0"/>
              <a:t>);</a:t>
            </a:r>
            <a:r>
              <a:rPr lang="en-US" altLang="zh-CN" dirty="0" err="1"/>
              <a:t>ZKServer</a:t>
            </a:r>
            <a:r>
              <a:rPr lang="zh-CN" altLang="en-US" dirty="0"/>
              <a:t>会根据</a:t>
            </a:r>
            <a:r>
              <a:rPr lang="en-US" altLang="zh-CN" dirty="0" err="1"/>
              <a:t>sessionId</a:t>
            </a:r>
            <a:r>
              <a:rPr lang="zh-CN" altLang="en-US" dirty="0"/>
              <a:t>和</a:t>
            </a:r>
            <a:r>
              <a:rPr lang="en-US" altLang="zh-CN" dirty="0"/>
              <a:t>password</a:t>
            </a:r>
            <a:r>
              <a:rPr lang="zh-CN" altLang="en-US" dirty="0"/>
              <a:t>为同一个</a:t>
            </a:r>
            <a:r>
              <a:rPr lang="en-US" altLang="zh-CN" dirty="0"/>
              <a:t>client</a:t>
            </a:r>
            <a:r>
              <a:rPr lang="zh-CN" altLang="en-US" dirty="0"/>
              <a:t>恢复</a:t>
            </a:r>
            <a:r>
              <a:rPr lang="en-US" altLang="zh-CN" dirty="0"/>
              <a:t>session</a:t>
            </a:r>
            <a:r>
              <a:rPr lang="zh-CN" altLang="en-US" dirty="0"/>
              <a:t>，如果还没有过期的话。</a:t>
            </a:r>
          </a:p>
          <a:p>
            <a:pPr marL="0" indent="0">
              <a:buNone/>
            </a:pPr>
            <a:endParaRPr lang="zh-CN" altLang="en-US" dirty="0"/>
          </a:p>
        </p:txBody>
      </p:sp>
    </p:spTree>
    <p:extLst>
      <p:ext uri="{BB962C8B-B14F-4D97-AF65-F5344CB8AC3E}">
        <p14:creationId xmlns:p14="http://schemas.microsoft.com/office/powerpoint/2010/main" val="145156932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136BF6-0D2F-40B3-937C-AB1B4643FA15}"/>
              </a:ext>
            </a:extLst>
          </p:cNvPr>
          <p:cNvSpPr>
            <a:spLocks noGrp="1"/>
          </p:cNvSpPr>
          <p:nvPr>
            <p:ph type="title"/>
          </p:nvPr>
        </p:nvSpPr>
        <p:spPr/>
        <p:txBody>
          <a:bodyPr/>
          <a:lstStyle/>
          <a:p>
            <a:r>
              <a:rPr lang="zh-CN" altLang="en-US" dirty="0"/>
              <a:t>会话状态</a:t>
            </a:r>
          </a:p>
        </p:txBody>
      </p:sp>
      <p:sp>
        <p:nvSpPr>
          <p:cNvPr id="3" name="内容占位符 2">
            <a:extLst>
              <a:ext uri="{FF2B5EF4-FFF2-40B4-BE49-F238E27FC236}">
                <a16:creationId xmlns:a16="http://schemas.microsoft.com/office/drawing/2014/main" id="{B5D48F75-EC6D-4CC0-8743-079165F520B7}"/>
              </a:ext>
            </a:extLst>
          </p:cNvPr>
          <p:cNvSpPr>
            <a:spLocks noGrp="1"/>
          </p:cNvSpPr>
          <p:nvPr>
            <p:ph idx="1"/>
          </p:nvPr>
        </p:nvSpPr>
        <p:spPr/>
        <p:txBody>
          <a:bodyPr/>
          <a:lstStyle/>
          <a:p>
            <a:pPr marL="0" indent="0">
              <a:buNone/>
            </a:pPr>
            <a:r>
              <a:rPr lang="en-US" altLang="zh-CN" dirty="0"/>
              <a:t>	Zookeeper</a:t>
            </a:r>
            <a:r>
              <a:rPr lang="zh-CN" altLang="en-US" dirty="0"/>
              <a:t>会话在整个运行期间的生命周期中，会在不同的会话状态中之间进行切换，这些状态可以分为</a:t>
            </a:r>
            <a:r>
              <a:rPr lang="en-US" altLang="zh-CN" dirty="0"/>
              <a:t>CONNECTING, ASSOCIATING, CONNECTED, CLOSED, AUTH_FAILED</a:t>
            </a:r>
            <a:r>
              <a:rPr lang="zh-CN" altLang="en-US" dirty="0"/>
              <a:t>。</a:t>
            </a:r>
          </a:p>
          <a:p>
            <a:pPr marL="0" indent="0">
              <a:buNone/>
            </a:pPr>
            <a:endParaRPr lang="zh-CN" altLang="en-US" dirty="0"/>
          </a:p>
        </p:txBody>
      </p:sp>
    </p:spTree>
    <p:extLst>
      <p:ext uri="{BB962C8B-B14F-4D97-AF65-F5344CB8AC3E}">
        <p14:creationId xmlns:p14="http://schemas.microsoft.com/office/powerpoint/2010/main" val="206437890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FDFD3C-DB1F-480B-9792-237C32148149}"/>
              </a:ext>
            </a:extLst>
          </p:cNvPr>
          <p:cNvSpPr>
            <a:spLocks noGrp="1"/>
          </p:cNvSpPr>
          <p:nvPr>
            <p:ph type="title"/>
          </p:nvPr>
        </p:nvSpPr>
        <p:spPr/>
        <p:txBody>
          <a:bodyPr/>
          <a:lstStyle/>
          <a:p>
            <a:r>
              <a:rPr lang="zh-CN" altLang="en-US" dirty="0"/>
              <a:t>会话状态</a:t>
            </a:r>
          </a:p>
        </p:txBody>
      </p:sp>
      <p:pic>
        <p:nvPicPr>
          <p:cNvPr id="5" name="内容占位符 4">
            <a:extLst>
              <a:ext uri="{FF2B5EF4-FFF2-40B4-BE49-F238E27FC236}">
                <a16:creationId xmlns:a16="http://schemas.microsoft.com/office/drawing/2014/main" id="{C92EA2C4-177D-4E7B-870A-70792D56A58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66937" y="1977231"/>
            <a:ext cx="7858125" cy="4048125"/>
          </a:xfrm>
        </p:spPr>
      </p:pic>
    </p:spTree>
    <p:extLst>
      <p:ext uri="{BB962C8B-B14F-4D97-AF65-F5344CB8AC3E}">
        <p14:creationId xmlns:p14="http://schemas.microsoft.com/office/powerpoint/2010/main" val="404649695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AE2EC13-5114-49AD-B6C8-A53EBCD5801A}"/>
              </a:ext>
            </a:extLst>
          </p:cNvPr>
          <p:cNvSpPr>
            <a:spLocks noGrp="1"/>
          </p:cNvSpPr>
          <p:nvPr>
            <p:ph type="title"/>
          </p:nvPr>
        </p:nvSpPr>
        <p:spPr/>
        <p:txBody>
          <a:bodyPr/>
          <a:lstStyle/>
          <a:p>
            <a:r>
              <a:rPr lang="zh-CN" altLang="en-US" dirty="0"/>
              <a:t>会话状态</a:t>
            </a:r>
          </a:p>
        </p:txBody>
      </p:sp>
      <p:sp>
        <p:nvSpPr>
          <p:cNvPr id="3" name="内容占位符 2">
            <a:extLst>
              <a:ext uri="{FF2B5EF4-FFF2-40B4-BE49-F238E27FC236}">
                <a16:creationId xmlns:a16="http://schemas.microsoft.com/office/drawing/2014/main" id="{28B835BB-F92C-4C7C-9A14-5BD1E10B28BE}"/>
              </a:ext>
            </a:extLst>
          </p:cNvPr>
          <p:cNvSpPr>
            <a:spLocks noGrp="1"/>
          </p:cNvSpPr>
          <p:nvPr>
            <p:ph idx="1"/>
          </p:nvPr>
        </p:nvSpPr>
        <p:spPr/>
        <p:txBody>
          <a:bodyPr/>
          <a:lstStyle/>
          <a:p>
            <a:pPr marL="0" indent="0">
              <a:buNone/>
            </a:pPr>
            <a:r>
              <a:rPr lang="en-US" altLang="zh-CN" dirty="0"/>
              <a:t>	</a:t>
            </a:r>
            <a:r>
              <a:rPr lang="zh-CN" altLang="en-US" dirty="0"/>
              <a:t>一旦客户端开始创建</a:t>
            </a:r>
            <a:r>
              <a:rPr lang="en-US" altLang="zh-CN" dirty="0"/>
              <a:t>Zookeeper</a:t>
            </a:r>
            <a:r>
              <a:rPr lang="zh-CN" altLang="en-US" dirty="0"/>
              <a:t>对象，那么客户端状态就会变成</a:t>
            </a:r>
            <a:r>
              <a:rPr lang="en-US" altLang="zh-CN" dirty="0"/>
              <a:t>CONNECTING</a:t>
            </a:r>
            <a:r>
              <a:rPr lang="zh-CN" altLang="en-US" dirty="0"/>
              <a:t>状态，同时客户端开始尝试连接服务端，连接成功后，客户端状态变为</a:t>
            </a:r>
            <a:r>
              <a:rPr lang="en-US" altLang="zh-CN" dirty="0"/>
              <a:t>CONNECTED</a:t>
            </a:r>
            <a:r>
              <a:rPr lang="zh-CN" altLang="en-US" dirty="0"/>
              <a:t>，通常情况下，由于断网或其他原因，客户端与服务端之间会出现断开情况，一旦碰到这种情况，</a:t>
            </a:r>
            <a:r>
              <a:rPr lang="en-US" altLang="zh-CN" dirty="0"/>
              <a:t>Zookeeper</a:t>
            </a:r>
            <a:r>
              <a:rPr lang="zh-CN" altLang="en-US" dirty="0"/>
              <a:t>客户端会自动进行重连服务，同时客户端状态再次变成</a:t>
            </a:r>
            <a:r>
              <a:rPr lang="en-US" altLang="zh-CN" dirty="0"/>
              <a:t>CONNCTING</a:t>
            </a:r>
            <a:r>
              <a:rPr lang="zh-CN" altLang="en-US" dirty="0"/>
              <a:t>，直到重新连上服务端后，状态又变为</a:t>
            </a:r>
            <a:r>
              <a:rPr lang="en-US" altLang="zh-CN" dirty="0"/>
              <a:t>CONNECTED</a:t>
            </a:r>
            <a:r>
              <a:rPr lang="zh-CN" altLang="en-US" dirty="0"/>
              <a:t>，在通常情况下，客户端的状态总是介于</a:t>
            </a:r>
            <a:r>
              <a:rPr lang="en-US" altLang="zh-CN" dirty="0"/>
              <a:t>CONNECTING</a:t>
            </a:r>
            <a:r>
              <a:rPr lang="zh-CN" altLang="en-US" dirty="0"/>
              <a:t>和</a:t>
            </a:r>
            <a:r>
              <a:rPr lang="en-US" altLang="zh-CN" dirty="0"/>
              <a:t>CONNECTED</a:t>
            </a:r>
            <a:r>
              <a:rPr lang="zh-CN" altLang="en-US" dirty="0"/>
              <a:t>之间。但是，如果出现诸如会话超时、权限检查或是客户端主动退出程序等情况，客户端的状态就会直接变更为</a:t>
            </a:r>
            <a:r>
              <a:rPr lang="en-US" altLang="zh-CN" dirty="0"/>
              <a:t>CLOSE</a:t>
            </a:r>
            <a:r>
              <a:rPr lang="zh-CN" altLang="en-US" dirty="0"/>
              <a:t>状态。</a:t>
            </a:r>
          </a:p>
          <a:p>
            <a:pPr marL="0" indent="0">
              <a:buNone/>
            </a:pPr>
            <a:endParaRPr lang="zh-CN" altLang="en-US" dirty="0"/>
          </a:p>
        </p:txBody>
      </p:sp>
    </p:spTree>
    <p:extLst>
      <p:ext uri="{BB962C8B-B14F-4D97-AF65-F5344CB8AC3E}">
        <p14:creationId xmlns:p14="http://schemas.microsoft.com/office/powerpoint/2010/main" val="269614810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55E07AA-632A-4C5E-A5E2-3F5E794F3597}"/>
              </a:ext>
            </a:extLst>
          </p:cNvPr>
          <p:cNvSpPr>
            <a:spLocks noGrp="1"/>
          </p:cNvSpPr>
          <p:nvPr>
            <p:ph type="title"/>
          </p:nvPr>
        </p:nvSpPr>
        <p:spPr/>
        <p:txBody>
          <a:bodyPr/>
          <a:lstStyle/>
          <a:p>
            <a:r>
              <a:rPr lang="en-US" altLang="zh-CN" dirty="0"/>
              <a:t>session</a:t>
            </a:r>
            <a:r>
              <a:rPr lang="zh-CN" altLang="en-US" dirty="0"/>
              <a:t>激活</a:t>
            </a:r>
          </a:p>
        </p:txBody>
      </p:sp>
      <p:sp>
        <p:nvSpPr>
          <p:cNvPr id="3" name="内容占位符 2">
            <a:extLst>
              <a:ext uri="{FF2B5EF4-FFF2-40B4-BE49-F238E27FC236}">
                <a16:creationId xmlns:a16="http://schemas.microsoft.com/office/drawing/2014/main" id="{075E1109-BEAE-4235-9124-C779724DB097}"/>
              </a:ext>
            </a:extLst>
          </p:cNvPr>
          <p:cNvSpPr>
            <a:spLocks noGrp="1"/>
          </p:cNvSpPr>
          <p:nvPr>
            <p:ph idx="1"/>
          </p:nvPr>
        </p:nvSpPr>
        <p:spPr/>
        <p:txBody>
          <a:bodyPr/>
          <a:lstStyle/>
          <a:p>
            <a:r>
              <a:rPr lang="en-US" altLang="zh-CN" dirty="0"/>
              <a:t>&gt;</a:t>
            </a:r>
            <a:r>
              <a:rPr lang="zh-CN" altLang="en-US" dirty="0"/>
              <a:t> 在</a:t>
            </a:r>
            <a:r>
              <a:rPr lang="en-US" altLang="zh-CN" dirty="0" err="1"/>
              <a:t>ZooKeeper</a:t>
            </a:r>
            <a:r>
              <a:rPr lang="zh-CN" altLang="en-US" dirty="0"/>
              <a:t>中，服务器和客户端之间维持的是一个长连接，在 </a:t>
            </a:r>
            <a:r>
              <a:rPr lang="en-US" altLang="zh-CN" dirty="0"/>
              <a:t>SESSION_TIMEOUT </a:t>
            </a:r>
            <a:r>
              <a:rPr lang="zh-CN" altLang="en-US" dirty="0"/>
              <a:t>时间内，服务器会确定客户端是否正常连接</a:t>
            </a:r>
            <a:r>
              <a:rPr lang="en-US" altLang="zh-CN" dirty="0"/>
              <a:t>(</a:t>
            </a:r>
            <a:r>
              <a:rPr lang="zh-CN" altLang="en-US" dirty="0"/>
              <a:t>客户端会定时向服务器发送</a:t>
            </a:r>
            <a:r>
              <a:rPr lang="en-US" altLang="zh-CN" dirty="0" err="1"/>
              <a:t>heart_beat</a:t>
            </a:r>
            <a:r>
              <a:rPr lang="en-US" altLang="zh-CN" dirty="0"/>
              <a:t>),</a:t>
            </a:r>
            <a:r>
              <a:rPr lang="zh-CN" altLang="en-US" dirty="0"/>
              <a:t>服务器重置下次</a:t>
            </a:r>
            <a:r>
              <a:rPr lang="en-US" altLang="zh-CN" dirty="0"/>
              <a:t>SESSION_TIMEOUT</a:t>
            </a:r>
            <a:r>
              <a:rPr lang="zh-CN" altLang="en-US" dirty="0"/>
              <a:t>时间。；同时在</a:t>
            </a:r>
            <a:r>
              <a:rPr lang="en-US" altLang="zh-CN" dirty="0"/>
              <a:t>Zookeeper</a:t>
            </a:r>
            <a:r>
              <a:rPr lang="zh-CN" altLang="en-US" dirty="0"/>
              <a:t>的实际设计中，只要客户端有请求发送到服务端，那么就会触发一次会话激活，总结下来两种情况都会触发会话激活。</a:t>
            </a:r>
          </a:p>
          <a:p>
            <a:r>
              <a:rPr lang="zh-CN" altLang="en-US" dirty="0"/>
              <a:t>* 客户端向服务端发送请求，包括读写请求，就会触发会话激活。</a:t>
            </a:r>
          </a:p>
          <a:p>
            <a:r>
              <a:rPr lang="zh-CN" altLang="en-US" dirty="0"/>
              <a:t>* 客户端会定时向服务器发送</a:t>
            </a:r>
            <a:r>
              <a:rPr lang="en-US" altLang="zh-CN" dirty="0" err="1"/>
              <a:t>heart_beat</a:t>
            </a:r>
            <a:r>
              <a:rPr lang="zh-CN" altLang="en-US" dirty="0"/>
              <a:t>。</a:t>
            </a:r>
          </a:p>
          <a:p>
            <a:pPr marL="0" indent="0">
              <a:buNone/>
            </a:pPr>
            <a:endParaRPr lang="zh-CN" altLang="en-US" dirty="0"/>
          </a:p>
        </p:txBody>
      </p:sp>
    </p:spTree>
    <p:extLst>
      <p:ext uri="{BB962C8B-B14F-4D97-AF65-F5344CB8AC3E}">
        <p14:creationId xmlns:p14="http://schemas.microsoft.com/office/powerpoint/2010/main" val="285402791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500C830-9FB6-4C6F-9C41-B701237C2212}"/>
              </a:ext>
            </a:extLst>
          </p:cNvPr>
          <p:cNvSpPr>
            <a:spLocks noGrp="1"/>
          </p:cNvSpPr>
          <p:nvPr>
            <p:ph type="title"/>
          </p:nvPr>
        </p:nvSpPr>
        <p:spPr/>
        <p:txBody>
          <a:bodyPr/>
          <a:lstStyle/>
          <a:p>
            <a:r>
              <a:rPr lang="zh-CN" altLang="en-US" dirty="0"/>
              <a:t>会话清理</a:t>
            </a:r>
          </a:p>
        </p:txBody>
      </p:sp>
      <p:sp>
        <p:nvSpPr>
          <p:cNvPr id="3" name="内容占位符 2">
            <a:extLst>
              <a:ext uri="{FF2B5EF4-FFF2-40B4-BE49-F238E27FC236}">
                <a16:creationId xmlns:a16="http://schemas.microsoft.com/office/drawing/2014/main" id="{852D9E12-A302-4266-BE15-19A6108F21D1}"/>
              </a:ext>
            </a:extLst>
          </p:cNvPr>
          <p:cNvSpPr>
            <a:spLocks noGrp="1"/>
          </p:cNvSpPr>
          <p:nvPr>
            <p:ph idx="1"/>
          </p:nvPr>
        </p:nvSpPr>
        <p:spPr/>
        <p:txBody>
          <a:bodyPr/>
          <a:lstStyle/>
          <a:p>
            <a:pPr marL="0" indent="0">
              <a:buNone/>
            </a:pPr>
            <a:r>
              <a:rPr lang="en-US" altLang="zh-CN" dirty="0"/>
              <a:t>	leader server</a:t>
            </a:r>
            <a:r>
              <a:rPr lang="zh-CN" altLang="en-US" dirty="0"/>
              <a:t>的</a:t>
            </a:r>
            <a:r>
              <a:rPr lang="en-US" altLang="zh-CN" dirty="0" err="1"/>
              <a:t>SessionTracker</a:t>
            </a:r>
            <a:r>
              <a:rPr lang="zh-CN" altLang="en-US" dirty="0"/>
              <a:t>管理线程会管理者</a:t>
            </a:r>
            <a:r>
              <a:rPr lang="en-US" altLang="zh-CN" dirty="0"/>
              <a:t>session,</a:t>
            </a:r>
            <a:r>
              <a:rPr lang="zh-CN" altLang="en-US" dirty="0"/>
              <a:t>执行</a:t>
            </a:r>
            <a:r>
              <a:rPr lang="en-US" altLang="zh-CN" dirty="0"/>
              <a:t>session</a:t>
            </a:r>
            <a:r>
              <a:rPr lang="zh-CN" altLang="en-US" dirty="0"/>
              <a:t>的过期检查</a:t>
            </a:r>
            <a:r>
              <a:rPr lang="en-US" altLang="zh-CN" dirty="0"/>
              <a:t>,</a:t>
            </a:r>
            <a:r>
              <a:rPr lang="zh-CN" altLang="en-US" dirty="0"/>
              <a:t>如果会话过期就执行清理操作</a:t>
            </a:r>
            <a:r>
              <a:rPr lang="en-US" altLang="zh-CN" dirty="0"/>
              <a:t>.</a:t>
            </a:r>
          </a:p>
          <a:p>
            <a:pPr marL="0" indent="0">
              <a:buNone/>
            </a:pPr>
            <a:endParaRPr lang="zh-CN" altLang="en-US" dirty="0"/>
          </a:p>
        </p:txBody>
      </p:sp>
    </p:spTree>
    <p:extLst>
      <p:ext uri="{BB962C8B-B14F-4D97-AF65-F5344CB8AC3E}">
        <p14:creationId xmlns:p14="http://schemas.microsoft.com/office/powerpoint/2010/main" val="265578452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C43FF93-F2EE-44BA-90BB-57DF29E4210B}"/>
              </a:ext>
            </a:extLst>
          </p:cNvPr>
          <p:cNvSpPr>
            <a:spLocks noGrp="1"/>
          </p:cNvSpPr>
          <p:nvPr>
            <p:ph type="title"/>
          </p:nvPr>
        </p:nvSpPr>
        <p:spPr/>
        <p:txBody>
          <a:bodyPr/>
          <a:lstStyle/>
          <a:p>
            <a:r>
              <a:rPr lang="zh-CN" altLang="en-US" dirty="0"/>
              <a:t>会话重连</a:t>
            </a:r>
          </a:p>
        </p:txBody>
      </p:sp>
      <p:sp>
        <p:nvSpPr>
          <p:cNvPr id="3" name="内容占位符 2">
            <a:extLst>
              <a:ext uri="{FF2B5EF4-FFF2-40B4-BE49-F238E27FC236}">
                <a16:creationId xmlns:a16="http://schemas.microsoft.com/office/drawing/2014/main" id="{4D3C8C77-9C44-4EF7-9368-4A024FD86942}"/>
              </a:ext>
            </a:extLst>
          </p:cNvPr>
          <p:cNvSpPr>
            <a:spLocks noGrp="1"/>
          </p:cNvSpPr>
          <p:nvPr>
            <p:ph idx="1"/>
          </p:nvPr>
        </p:nvSpPr>
        <p:spPr/>
        <p:txBody>
          <a:bodyPr>
            <a:normAutofit/>
          </a:bodyPr>
          <a:lstStyle/>
          <a:p>
            <a:r>
              <a:rPr lang="en-US" altLang="zh-CN" dirty="0"/>
              <a:t>CONNECTIONLOSS </a:t>
            </a:r>
          </a:p>
          <a:p>
            <a:r>
              <a:rPr lang="en-US" altLang="zh-CN" dirty="0" smtClean="0"/>
              <a:t>SESSIONEXPIRED</a:t>
            </a:r>
            <a:endParaRPr lang="en-US" altLang="zh-CN" dirty="0"/>
          </a:p>
          <a:p>
            <a:pPr marL="0" indent="0">
              <a:buNone/>
            </a:pPr>
            <a:endParaRPr lang="zh-CN" altLang="en-US" dirty="0"/>
          </a:p>
        </p:txBody>
      </p:sp>
    </p:spTree>
    <p:extLst>
      <p:ext uri="{BB962C8B-B14F-4D97-AF65-F5344CB8AC3E}">
        <p14:creationId xmlns:p14="http://schemas.microsoft.com/office/powerpoint/2010/main" val="151322108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4B3FF90-826C-4012-92AF-E18745557AF2}"/>
              </a:ext>
            </a:extLst>
          </p:cNvPr>
          <p:cNvSpPr>
            <a:spLocks noGrp="1"/>
          </p:cNvSpPr>
          <p:nvPr>
            <p:ph type="title"/>
          </p:nvPr>
        </p:nvSpPr>
        <p:spPr/>
        <p:txBody>
          <a:bodyPr/>
          <a:lstStyle/>
          <a:p>
            <a:r>
              <a:rPr lang="zh-CN" altLang="en-US" dirty="0"/>
              <a:t>客户端连接指定根路径</a:t>
            </a:r>
          </a:p>
        </p:txBody>
      </p:sp>
      <p:sp>
        <p:nvSpPr>
          <p:cNvPr id="3" name="内容占位符 2">
            <a:extLst>
              <a:ext uri="{FF2B5EF4-FFF2-40B4-BE49-F238E27FC236}">
                <a16:creationId xmlns:a16="http://schemas.microsoft.com/office/drawing/2014/main" id="{F72BF271-D9A0-4B59-8367-7967C24261B1}"/>
              </a:ext>
            </a:extLst>
          </p:cNvPr>
          <p:cNvSpPr>
            <a:spLocks noGrp="1"/>
          </p:cNvSpPr>
          <p:nvPr>
            <p:ph idx="1"/>
          </p:nvPr>
        </p:nvSpPr>
        <p:spPr/>
        <p:txBody>
          <a:bodyPr/>
          <a:lstStyle/>
          <a:p>
            <a:pPr marL="0" indent="0">
              <a:buNone/>
            </a:pPr>
            <a:r>
              <a:rPr lang="en-US" altLang="zh-CN" dirty="0"/>
              <a:t>	</a:t>
            </a:r>
            <a:r>
              <a:rPr lang="zh-CN" altLang="en-US" dirty="0"/>
              <a:t>在</a:t>
            </a:r>
            <a:r>
              <a:rPr lang="en-US" altLang="zh-CN" dirty="0" err="1"/>
              <a:t>ZooKeeper</a:t>
            </a:r>
            <a:r>
              <a:rPr lang="en-US" altLang="zh-CN" dirty="0"/>
              <a:t> 3.2.0</a:t>
            </a:r>
            <a:r>
              <a:rPr lang="zh-CN" altLang="en-US" dirty="0"/>
              <a:t>增加了可选的“</a:t>
            </a:r>
            <a:r>
              <a:rPr lang="en-US" altLang="zh-CN" dirty="0"/>
              <a:t>chroot”</a:t>
            </a:r>
            <a:r>
              <a:rPr lang="zh-CN" altLang="en-US" dirty="0"/>
              <a:t>后缀，可以改变当前客户端的根路径。例如，如果使用”</a:t>
            </a:r>
            <a:r>
              <a:rPr lang="en-US" altLang="zh-CN" dirty="0"/>
              <a:t>127.0.0.1:4545/app/a”</a:t>
            </a:r>
            <a:r>
              <a:rPr lang="zh-CN" altLang="en-US" dirty="0"/>
              <a:t>，客户端将使用”</a:t>
            </a:r>
            <a:r>
              <a:rPr lang="en-US" altLang="zh-CN" dirty="0"/>
              <a:t>/app/a”</a:t>
            </a:r>
            <a:r>
              <a:rPr lang="zh-CN" altLang="en-US" dirty="0"/>
              <a:t>作为其根路径，所有的路径都会相对于该路径。比如操作路径”</a:t>
            </a:r>
            <a:r>
              <a:rPr lang="en-US" altLang="zh-CN" dirty="0"/>
              <a:t>/foo/bar”</a:t>
            </a:r>
            <a:r>
              <a:rPr lang="zh-CN" altLang="en-US" dirty="0"/>
              <a:t>将真正对应到”</a:t>
            </a:r>
            <a:r>
              <a:rPr lang="en-US" altLang="zh-CN" dirty="0"/>
              <a:t>/app/a/foo/bar”</a:t>
            </a:r>
            <a:r>
              <a:rPr lang="zh-CN" altLang="en-US" dirty="0"/>
              <a:t>。这个特征在多租户环境下是非常有用的，可以简化客户端的应用逻辑（）。</a:t>
            </a:r>
          </a:p>
          <a:p>
            <a:pPr marL="0" indent="0">
              <a:buNone/>
            </a:pPr>
            <a:endParaRPr lang="zh-CN" altLang="en-US" dirty="0"/>
          </a:p>
        </p:txBody>
      </p:sp>
    </p:spTree>
    <p:extLst>
      <p:ext uri="{BB962C8B-B14F-4D97-AF65-F5344CB8AC3E}">
        <p14:creationId xmlns:p14="http://schemas.microsoft.com/office/powerpoint/2010/main" val="193327292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23CE469-E11E-4BDD-BC3D-5D17F62E5956}"/>
              </a:ext>
            </a:extLst>
          </p:cNvPr>
          <p:cNvSpPr>
            <a:spLocks noGrp="1"/>
          </p:cNvSpPr>
          <p:nvPr>
            <p:ph type="title"/>
          </p:nvPr>
        </p:nvSpPr>
        <p:spPr/>
        <p:txBody>
          <a:bodyPr/>
          <a:lstStyle/>
          <a:p>
            <a:r>
              <a:rPr lang="en-US" altLang="zh-CN" dirty="0" err="1"/>
              <a:t>ZooKeeper</a:t>
            </a:r>
            <a:r>
              <a:rPr lang="en-US" altLang="zh-CN" dirty="0"/>
              <a:t> </a:t>
            </a:r>
            <a:r>
              <a:rPr lang="en-US" altLang="zh-CN" dirty="0" smtClean="0"/>
              <a:t>Watches</a:t>
            </a:r>
            <a:r>
              <a:rPr lang="zh-CN" altLang="en-US" dirty="0" smtClean="0"/>
              <a:t>（事件监听）</a:t>
            </a:r>
            <a:endParaRPr lang="zh-CN" altLang="en-US" dirty="0"/>
          </a:p>
        </p:txBody>
      </p:sp>
      <p:sp>
        <p:nvSpPr>
          <p:cNvPr id="3" name="内容占位符 2">
            <a:extLst>
              <a:ext uri="{FF2B5EF4-FFF2-40B4-BE49-F238E27FC236}">
                <a16:creationId xmlns:a16="http://schemas.microsoft.com/office/drawing/2014/main" id="{DFD1E0CC-1CBA-4ADE-A645-8C539FD9385A}"/>
              </a:ext>
            </a:extLst>
          </p:cNvPr>
          <p:cNvSpPr>
            <a:spLocks noGrp="1"/>
          </p:cNvSpPr>
          <p:nvPr>
            <p:ph idx="1"/>
          </p:nvPr>
        </p:nvSpPr>
        <p:spPr/>
        <p:txBody>
          <a:bodyPr/>
          <a:lstStyle/>
          <a:p>
            <a:pPr marL="0" indent="0">
              <a:buNone/>
            </a:pPr>
            <a:r>
              <a:rPr lang="en-US" altLang="zh-CN" dirty="0"/>
              <a:t>	</a:t>
            </a:r>
            <a:r>
              <a:rPr lang="zh-CN" altLang="en-US" dirty="0"/>
              <a:t>在</a:t>
            </a:r>
            <a:r>
              <a:rPr lang="en-US" altLang="zh-CN" dirty="0" err="1"/>
              <a:t>ZooKeeper</a:t>
            </a:r>
            <a:r>
              <a:rPr lang="zh-CN" altLang="en-US" dirty="0"/>
              <a:t>中，所有的读操作（</a:t>
            </a:r>
            <a:r>
              <a:rPr lang="en-US" altLang="zh-CN" dirty="0" err="1"/>
              <a:t>getData</a:t>
            </a:r>
            <a:r>
              <a:rPr lang="zh-CN" altLang="en-US" dirty="0"/>
              <a:t>，</a:t>
            </a:r>
            <a:r>
              <a:rPr lang="en-US" altLang="zh-CN" dirty="0" err="1"/>
              <a:t>getChildren</a:t>
            </a:r>
            <a:r>
              <a:rPr lang="zh-CN" altLang="en-US" dirty="0"/>
              <a:t>和</a:t>
            </a:r>
            <a:r>
              <a:rPr lang="en-US" altLang="zh-CN" dirty="0"/>
              <a:t>exists</a:t>
            </a:r>
            <a:r>
              <a:rPr lang="zh-CN" altLang="en-US" dirty="0"/>
              <a:t>）都可以设置监听</a:t>
            </a:r>
            <a:r>
              <a:rPr lang="en-US" altLang="zh-CN" dirty="0"/>
              <a:t>,</a:t>
            </a:r>
            <a:r>
              <a:rPr lang="zh-CN" altLang="en-US" dirty="0"/>
              <a:t>一个</a:t>
            </a:r>
            <a:r>
              <a:rPr lang="en-US" altLang="zh-CN" dirty="0"/>
              <a:t>Watch</a:t>
            </a:r>
            <a:r>
              <a:rPr lang="zh-CN" altLang="en-US" dirty="0"/>
              <a:t>事件是一个一次性的触发器，当被设置了</a:t>
            </a:r>
            <a:r>
              <a:rPr lang="en-US" altLang="zh-CN" dirty="0"/>
              <a:t>Watch</a:t>
            </a:r>
            <a:r>
              <a:rPr lang="zh-CN" altLang="en-US" dirty="0"/>
              <a:t>的数据发生了改变的时候，则服务器将这个改变发送给设置了</a:t>
            </a:r>
            <a:r>
              <a:rPr lang="en-US" altLang="zh-CN" dirty="0"/>
              <a:t>Watch</a:t>
            </a:r>
            <a:r>
              <a:rPr lang="zh-CN" altLang="en-US" dirty="0"/>
              <a:t>的客户端，以便通知它们。</a:t>
            </a:r>
          </a:p>
          <a:p>
            <a:pPr marL="0" indent="0">
              <a:buNone/>
            </a:pPr>
            <a:endParaRPr lang="zh-CN" altLang="en-US" dirty="0"/>
          </a:p>
        </p:txBody>
      </p:sp>
    </p:spTree>
    <p:extLst>
      <p:ext uri="{BB962C8B-B14F-4D97-AF65-F5344CB8AC3E}">
        <p14:creationId xmlns:p14="http://schemas.microsoft.com/office/powerpoint/2010/main" val="49370006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4F1A2FA-B37D-4C5E-9CA6-A1F36B4B6962}"/>
              </a:ext>
            </a:extLst>
          </p:cNvPr>
          <p:cNvSpPr>
            <a:spLocks noGrp="1"/>
          </p:cNvSpPr>
          <p:nvPr>
            <p:ph type="title"/>
          </p:nvPr>
        </p:nvSpPr>
        <p:spPr/>
        <p:txBody>
          <a:bodyPr/>
          <a:lstStyle/>
          <a:p>
            <a:r>
              <a:rPr lang="en-US" altLang="zh-CN" dirty="0" smtClean="0"/>
              <a:t>zookeeper</a:t>
            </a:r>
            <a:r>
              <a:rPr lang="zh-CN" altLang="en-US" dirty="0" smtClean="0"/>
              <a:t>事件监听的</a:t>
            </a:r>
            <a:r>
              <a:rPr lang="zh-CN" altLang="en-US" dirty="0"/>
              <a:t>特点</a:t>
            </a:r>
          </a:p>
        </p:txBody>
      </p:sp>
      <p:sp>
        <p:nvSpPr>
          <p:cNvPr id="3" name="内容占位符 2">
            <a:extLst>
              <a:ext uri="{FF2B5EF4-FFF2-40B4-BE49-F238E27FC236}">
                <a16:creationId xmlns:a16="http://schemas.microsoft.com/office/drawing/2014/main" id="{A8C294FA-D589-4D01-8409-9733E4B64FB5}"/>
              </a:ext>
            </a:extLst>
          </p:cNvPr>
          <p:cNvSpPr>
            <a:spLocks noGrp="1"/>
          </p:cNvSpPr>
          <p:nvPr>
            <p:ph idx="1"/>
          </p:nvPr>
        </p:nvSpPr>
        <p:spPr/>
        <p:txBody>
          <a:bodyPr>
            <a:normAutofit fontScale="85000" lnSpcReduction="20000"/>
          </a:bodyPr>
          <a:lstStyle/>
          <a:p>
            <a:r>
              <a:rPr lang="zh-CN" altLang="en-US" dirty="0"/>
              <a:t>* 一次性的触发器（</a:t>
            </a:r>
            <a:r>
              <a:rPr lang="en-US" altLang="zh-CN" dirty="0"/>
              <a:t>one-time trigger</a:t>
            </a:r>
            <a:r>
              <a:rPr lang="zh-CN" altLang="en-US" dirty="0"/>
              <a:t>）</a:t>
            </a:r>
            <a:endParaRPr lang="en-US" altLang="zh-CN" dirty="0"/>
          </a:p>
          <a:p>
            <a:pPr marL="0" indent="0">
              <a:buNone/>
            </a:pPr>
            <a:r>
              <a:rPr lang="en-US" altLang="zh-CN" dirty="0"/>
              <a:t>  &gt;</a:t>
            </a:r>
            <a:r>
              <a:rPr lang="zh-CN" altLang="en-US" dirty="0"/>
              <a:t> 当数据改变的时候，那么一个</a:t>
            </a:r>
            <a:r>
              <a:rPr lang="en-US" altLang="zh-CN" dirty="0"/>
              <a:t>Watch</a:t>
            </a:r>
            <a:r>
              <a:rPr lang="zh-CN" altLang="en-US" dirty="0"/>
              <a:t>事件会产生并且被发送到客户端中。但是客户端只会收到一次这样的通知，如果以后这个数据再次发生改变的时候，之前设置</a:t>
            </a:r>
            <a:r>
              <a:rPr lang="en-US" altLang="zh-CN" dirty="0"/>
              <a:t>Watch</a:t>
            </a:r>
            <a:r>
              <a:rPr lang="zh-CN" altLang="en-US" dirty="0"/>
              <a:t>的客户端将不会再次收到改变的通知，因为</a:t>
            </a:r>
            <a:r>
              <a:rPr lang="en-US" altLang="zh-CN" dirty="0"/>
              <a:t>Watch</a:t>
            </a:r>
            <a:r>
              <a:rPr lang="zh-CN" altLang="en-US" dirty="0"/>
              <a:t>机制规定了它是一个一次性的触发器。 </a:t>
            </a:r>
          </a:p>
          <a:p>
            <a:r>
              <a:rPr lang="zh-CN" altLang="en-US" dirty="0"/>
              <a:t>* 发送到客户端（</a:t>
            </a:r>
            <a:r>
              <a:rPr lang="en-US" altLang="zh-CN" dirty="0"/>
              <a:t>Sent to the client</a:t>
            </a:r>
            <a:r>
              <a:rPr lang="zh-CN" altLang="en-US" dirty="0"/>
              <a:t>） </a:t>
            </a:r>
            <a:endParaRPr lang="en-US" altLang="zh-CN" dirty="0"/>
          </a:p>
          <a:p>
            <a:pPr marL="0" indent="0">
              <a:buNone/>
            </a:pPr>
            <a:r>
              <a:rPr lang="en-US" altLang="zh-CN" dirty="0"/>
              <a:t>   &gt;</a:t>
            </a:r>
            <a:r>
              <a:rPr lang="zh-CN" altLang="en-US" dirty="0"/>
              <a:t> 这个表明了</a:t>
            </a:r>
            <a:r>
              <a:rPr lang="en-US" altLang="zh-CN" dirty="0"/>
              <a:t>Watch</a:t>
            </a:r>
            <a:r>
              <a:rPr lang="zh-CN" altLang="en-US" dirty="0"/>
              <a:t>的通知事件是从服务器发送给客户端的，是异步的，这就表明不同的客户端收到的</a:t>
            </a:r>
            <a:r>
              <a:rPr lang="en-US" altLang="zh-CN" dirty="0"/>
              <a:t>Watch</a:t>
            </a:r>
            <a:r>
              <a:rPr lang="zh-CN" altLang="en-US" dirty="0"/>
              <a:t>的时间可能不同，但是</a:t>
            </a:r>
            <a:r>
              <a:rPr lang="en-US" altLang="zh-CN" dirty="0" err="1"/>
              <a:t>ZooKeeper</a:t>
            </a:r>
            <a:r>
              <a:rPr lang="zh-CN" altLang="en-US" dirty="0"/>
              <a:t>有保证：当一个客户端在看到</a:t>
            </a:r>
            <a:r>
              <a:rPr lang="en-US" altLang="zh-CN" dirty="0"/>
              <a:t>Watch</a:t>
            </a:r>
            <a:r>
              <a:rPr lang="zh-CN" altLang="en-US" dirty="0"/>
              <a:t>事件之前是不会看到结点数据的变化的。例如：</a:t>
            </a:r>
            <a:r>
              <a:rPr lang="en-US" altLang="zh-CN" dirty="0"/>
              <a:t>A=3</a:t>
            </a:r>
            <a:r>
              <a:rPr lang="zh-CN" altLang="en-US" dirty="0"/>
              <a:t>，此时在上面设置了一次</a:t>
            </a:r>
            <a:r>
              <a:rPr lang="en-US" altLang="zh-CN" dirty="0"/>
              <a:t>Watch</a:t>
            </a:r>
            <a:r>
              <a:rPr lang="zh-CN" altLang="en-US" dirty="0"/>
              <a:t>，如果</a:t>
            </a:r>
            <a:r>
              <a:rPr lang="en-US" altLang="zh-CN" dirty="0"/>
              <a:t>A</a:t>
            </a:r>
            <a:r>
              <a:rPr lang="zh-CN" altLang="en-US" dirty="0"/>
              <a:t>突然变成</a:t>
            </a:r>
            <a:r>
              <a:rPr lang="en-US" altLang="zh-CN" dirty="0"/>
              <a:t>4</a:t>
            </a:r>
            <a:r>
              <a:rPr lang="zh-CN" altLang="en-US" dirty="0"/>
              <a:t>了，那么客户端会先收到</a:t>
            </a:r>
            <a:r>
              <a:rPr lang="en-US" altLang="zh-CN" dirty="0"/>
              <a:t>Watch</a:t>
            </a:r>
            <a:r>
              <a:rPr lang="zh-CN" altLang="en-US" dirty="0"/>
              <a:t>事件的通知，然后才会看到</a:t>
            </a:r>
            <a:r>
              <a:rPr lang="en-US" altLang="zh-CN" dirty="0"/>
              <a:t>A=4</a:t>
            </a:r>
            <a:r>
              <a:rPr lang="zh-CN" altLang="en-US" dirty="0"/>
              <a:t>。</a:t>
            </a:r>
          </a:p>
          <a:p>
            <a:r>
              <a:rPr lang="zh-CN" altLang="en-US" dirty="0"/>
              <a:t>* 监听方式（</a:t>
            </a:r>
            <a:r>
              <a:rPr lang="en-US" altLang="zh-CN" dirty="0"/>
              <a:t>The data for which the watch was set</a:t>
            </a:r>
            <a:r>
              <a:rPr lang="zh-CN" altLang="en-US" dirty="0"/>
              <a:t>）</a:t>
            </a:r>
          </a:p>
          <a:p>
            <a:pPr marL="0" indent="0">
              <a:buNone/>
            </a:pPr>
            <a:r>
              <a:rPr lang="en-US" altLang="zh-CN" dirty="0"/>
              <a:t>   &gt;</a:t>
            </a:r>
            <a:r>
              <a:rPr lang="zh-CN" altLang="en-US" dirty="0"/>
              <a:t> </a:t>
            </a:r>
            <a:r>
              <a:rPr lang="en-US" altLang="zh-CN" dirty="0" err="1"/>
              <a:t>znode</a:t>
            </a:r>
            <a:r>
              <a:rPr lang="en-US" altLang="zh-CN" dirty="0"/>
              <a:t> </a:t>
            </a:r>
            <a:r>
              <a:rPr lang="zh-CN" altLang="en-US" dirty="0"/>
              <a:t>节点本身具有不同的改变方式</a:t>
            </a:r>
            <a:r>
              <a:rPr lang="en-US" altLang="zh-CN" dirty="0"/>
              <a:t>,</a:t>
            </a:r>
            <a:r>
              <a:rPr lang="en-US" altLang="zh-CN" dirty="0" err="1"/>
              <a:t>setData</a:t>
            </a:r>
            <a:r>
              <a:rPr lang="en-US" altLang="zh-CN" dirty="0"/>
              <a:t>() </a:t>
            </a:r>
            <a:r>
              <a:rPr lang="zh-CN" altLang="en-US" dirty="0"/>
              <a:t>会触发设置在某一节点上所设置的数据监视</a:t>
            </a:r>
            <a:r>
              <a:rPr lang="en-US" altLang="zh-CN" dirty="0"/>
              <a:t>(</a:t>
            </a:r>
            <a:r>
              <a:rPr lang="zh-CN" altLang="en-US" dirty="0"/>
              <a:t>假定数据设置成功</a:t>
            </a:r>
            <a:r>
              <a:rPr lang="en-US" altLang="zh-CN" dirty="0"/>
              <a:t>)</a:t>
            </a:r>
            <a:r>
              <a:rPr lang="zh-CN" altLang="en-US" dirty="0"/>
              <a:t>，而一次成功的 </a:t>
            </a:r>
            <a:r>
              <a:rPr lang="en-US" altLang="zh-CN" dirty="0"/>
              <a:t>create() </a:t>
            </a:r>
            <a:r>
              <a:rPr lang="zh-CN" altLang="en-US" dirty="0"/>
              <a:t>操作则会出发当前节点上所设置的数据监视以及父节点的子节点监视。一次成功的 </a:t>
            </a:r>
            <a:r>
              <a:rPr lang="en-US" altLang="zh-CN" dirty="0"/>
              <a:t>delete() </a:t>
            </a:r>
            <a:r>
              <a:rPr lang="zh-CN" altLang="en-US" dirty="0"/>
              <a:t>操作将会触发当前节点的数据监视和子节点监视事件，同时也会触发该节点父节点的</a:t>
            </a:r>
            <a:r>
              <a:rPr lang="en-US" altLang="zh-CN" dirty="0"/>
              <a:t>child watch</a:t>
            </a:r>
            <a:r>
              <a:rPr lang="zh-CN" altLang="en-US" dirty="0"/>
              <a:t>。</a:t>
            </a:r>
            <a:r>
              <a:rPr lang="en-US" altLang="zh-CN" dirty="0" err="1"/>
              <a:t>WatchEvent</a:t>
            </a:r>
            <a:r>
              <a:rPr lang="zh-CN" altLang="en-US" dirty="0"/>
              <a:t>是最小的通信单元，结构上只包含通知状态、事件类型和节点路径。</a:t>
            </a:r>
            <a:r>
              <a:rPr lang="en-US" altLang="zh-CN" dirty="0" err="1"/>
              <a:t>ZooKeeper</a:t>
            </a:r>
            <a:r>
              <a:rPr lang="zh-CN" altLang="en-US" dirty="0"/>
              <a:t>服务端只会通知客户端发生了什么，并不会告诉具体内容。</a:t>
            </a:r>
          </a:p>
          <a:p>
            <a:pPr marL="0" indent="0">
              <a:buNone/>
            </a:pPr>
            <a:endParaRPr lang="zh-CN" altLang="en-US" dirty="0"/>
          </a:p>
        </p:txBody>
      </p:sp>
    </p:spTree>
    <p:extLst>
      <p:ext uri="{BB962C8B-B14F-4D97-AF65-F5344CB8AC3E}">
        <p14:creationId xmlns:p14="http://schemas.microsoft.com/office/powerpoint/2010/main" val="72168997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D5178E1-28AB-41B6-A971-9BED8225DFCD}"/>
              </a:ext>
            </a:extLst>
          </p:cNvPr>
          <p:cNvSpPr>
            <a:spLocks noGrp="1"/>
          </p:cNvSpPr>
          <p:nvPr>
            <p:ph type="title"/>
          </p:nvPr>
        </p:nvSpPr>
        <p:spPr/>
        <p:txBody>
          <a:bodyPr/>
          <a:lstStyle/>
          <a:p>
            <a:r>
              <a:rPr lang="zh-CN" altLang="en-US" dirty="0"/>
              <a:t>主从模式总结</a:t>
            </a:r>
          </a:p>
        </p:txBody>
      </p:sp>
      <p:sp>
        <p:nvSpPr>
          <p:cNvPr id="3" name="内容占位符 2">
            <a:extLst>
              <a:ext uri="{FF2B5EF4-FFF2-40B4-BE49-F238E27FC236}">
                <a16:creationId xmlns:a16="http://schemas.microsoft.com/office/drawing/2014/main" id="{AC463926-BC84-4629-8589-7B5001422ECC}"/>
              </a:ext>
            </a:extLst>
          </p:cNvPr>
          <p:cNvSpPr>
            <a:spLocks noGrp="1"/>
          </p:cNvSpPr>
          <p:nvPr>
            <p:ph idx="1"/>
          </p:nvPr>
        </p:nvSpPr>
        <p:spPr/>
        <p:txBody>
          <a:bodyPr>
            <a:normAutofit/>
          </a:bodyPr>
          <a:lstStyle/>
          <a:p>
            <a:r>
              <a:rPr lang="zh-CN" altLang="en-US" dirty="0"/>
              <a:t>* 主节点选举</a:t>
            </a:r>
          </a:p>
          <a:p>
            <a:pPr marL="0" indent="0">
              <a:buNone/>
            </a:pPr>
            <a:r>
              <a:rPr lang="en-US" altLang="zh-CN" dirty="0"/>
              <a:t>	</a:t>
            </a:r>
            <a:r>
              <a:rPr lang="zh-CN" altLang="en-US" dirty="0"/>
              <a:t> 这是关键的一步，使得主节点可以给从节点分配任务。</a:t>
            </a:r>
          </a:p>
          <a:p>
            <a:r>
              <a:rPr lang="zh-CN" altLang="en-US" dirty="0"/>
              <a:t> 崩溃检测</a:t>
            </a:r>
          </a:p>
          <a:p>
            <a:pPr marL="0" indent="0">
              <a:buNone/>
            </a:pPr>
            <a:r>
              <a:rPr lang="en-US" altLang="zh-CN" dirty="0"/>
              <a:t>	</a:t>
            </a:r>
            <a:r>
              <a:rPr lang="zh-CN" altLang="en-US" dirty="0"/>
              <a:t> 主节点必须具有检测从节点崩溃或失去连接的能力。</a:t>
            </a:r>
          </a:p>
          <a:p>
            <a:r>
              <a:rPr lang="zh-CN" altLang="en-US" dirty="0"/>
              <a:t>组成员关系管理</a:t>
            </a:r>
          </a:p>
          <a:p>
            <a:pPr marL="0" indent="0">
              <a:buNone/>
            </a:pPr>
            <a:r>
              <a:rPr lang="en-US" altLang="zh-CN" dirty="0"/>
              <a:t>	</a:t>
            </a:r>
            <a:r>
              <a:rPr lang="zh-CN" altLang="en-US" dirty="0"/>
              <a:t> 主节点必须具有知道哪一个从节点可以执行任务的能力。</a:t>
            </a:r>
          </a:p>
          <a:p>
            <a:r>
              <a:rPr lang="zh-CN" altLang="en-US" dirty="0"/>
              <a:t> 元数据管理</a:t>
            </a:r>
          </a:p>
          <a:p>
            <a:pPr marL="0" indent="0">
              <a:buNone/>
            </a:pPr>
            <a:r>
              <a:rPr lang="en-US" altLang="zh-CN" dirty="0"/>
              <a:t>	</a:t>
            </a:r>
            <a:r>
              <a:rPr lang="zh-CN" altLang="en-US" dirty="0"/>
              <a:t>主节点和从节点必须具有通过某种可靠的方式来保存分配状态和执行状态的能力。</a:t>
            </a:r>
          </a:p>
          <a:p>
            <a:pPr marL="0" indent="0">
              <a:buNone/>
            </a:pPr>
            <a:endParaRPr lang="zh-CN" altLang="en-US" dirty="0"/>
          </a:p>
        </p:txBody>
      </p:sp>
    </p:spTree>
    <p:extLst>
      <p:ext uri="{BB962C8B-B14F-4D97-AF65-F5344CB8AC3E}">
        <p14:creationId xmlns:p14="http://schemas.microsoft.com/office/powerpoint/2010/main" val="116815272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06C3C29-F044-48D8-B859-E8D6CA974A97}"/>
              </a:ext>
            </a:extLst>
          </p:cNvPr>
          <p:cNvSpPr>
            <a:spLocks noGrp="1"/>
          </p:cNvSpPr>
          <p:nvPr>
            <p:ph type="title"/>
          </p:nvPr>
        </p:nvSpPr>
        <p:spPr/>
        <p:txBody>
          <a:bodyPr/>
          <a:lstStyle/>
          <a:p>
            <a:r>
              <a:rPr lang="zh-CN" altLang="en-US" dirty="0"/>
              <a:t>监听事件类型</a:t>
            </a:r>
          </a:p>
        </p:txBody>
      </p:sp>
      <p:sp>
        <p:nvSpPr>
          <p:cNvPr id="3" name="内容占位符 2">
            <a:extLst>
              <a:ext uri="{FF2B5EF4-FFF2-40B4-BE49-F238E27FC236}">
                <a16:creationId xmlns:a16="http://schemas.microsoft.com/office/drawing/2014/main" id="{79220745-FFEE-4831-BE0E-7686E42C78E3}"/>
              </a:ext>
            </a:extLst>
          </p:cNvPr>
          <p:cNvSpPr>
            <a:spLocks noGrp="1"/>
          </p:cNvSpPr>
          <p:nvPr>
            <p:ph idx="1"/>
          </p:nvPr>
        </p:nvSpPr>
        <p:spPr/>
        <p:txBody>
          <a:bodyPr/>
          <a:lstStyle/>
          <a:p>
            <a:r>
              <a:rPr lang="en-US" altLang="zh-CN" dirty="0"/>
              <a:t>* Created event</a:t>
            </a:r>
            <a:r>
              <a:rPr lang="zh-CN" altLang="en-US" dirty="0"/>
              <a:t>：调用</a:t>
            </a:r>
            <a:r>
              <a:rPr lang="en-US" altLang="zh-CN" dirty="0"/>
              <a:t>exists</a:t>
            </a:r>
            <a:r>
              <a:rPr lang="zh-CN" altLang="en-US" dirty="0"/>
              <a:t>方法设置监听；</a:t>
            </a:r>
          </a:p>
          <a:p>
            <a:r>
              <a:rPr lang="zh-CN" altLang="en-US" dirty="0"/>
              <a:t>* </a:t>
            </a:r>
            <a:r>
              <a:rPr lang="en-US" altLang="zh-CN" dirty="0"/>
              <a:t>Deleted event</a:t>
            </a:r>
            <a:r>
              <a:rPr lang="zh-CN" altLang="en-US" dirty="0"/>
              <a:t>：调用</a:t>
            </a:r>
            <a:r>
              <a:rPr lang="en-US" altLang="zh-CN" dirty="0"/>
              <a:t>exists</a:t>
            </a:r>
            <a:r>
              <a:rPr lang="zh-CN" altLang="en-US" dirty="0"/>
              <a:t>、</a:t>
            </a:r>
            <a:r>
              <a:rPr lang="en-US" altLang="zh-CN" dirty="0" err="1"/>
              <a:t>getData</a:t>
            </a:r>
            <a:r>
              <a:rPr lang="zh-CN" altLang="en-US" dirty="0"/>
              <a:t>、</a:t>
            </a:r>
            <a:r>
              <a:rPr lang="en-US" altLang="zh-CN" dirty="0" err="1"/>
              <a:t>getChildren</a:t>
            </a:r>
            <a:r>
              <a:rPr lang="zh-CN" altLang="en-US" dirty="0"/>
              <a:t>设置监听；</a:t>
            </a:r>
          </a:p>
          <a:p>
            <a:r>
              <a:rPr lang="zh-CN" altLang="en-US" dirty="0"/>
              <a:t>* </a:t>
            </a:r>
            <a:r>
              <a:rPr lang="en-US" altLang="zh-CN" dirty="0"/>
              <a:t>Changed event</a:t>
            </a:r>
            <a:r>
              <a:rPr lang="zh-CN" altLang="en-US" dirty="0"/>
              <a:t>：调用</a:t>
            </a:r>
            <a:r>
              <a:rPr lang="en-US" altLang="zh-CN" dirty="0" err="1"/>
              <a:t>getData</a:t>
            </a:r>
            <a:r>
              <a:rPr lang="zh-CN" altLang="en-US" dirty="0"/>
              <a:t>设置监听；</a:t>
            </a:r>
          </a:p>
          <a:p>
            <a:r>
              <a:rPr lang="zh-CN" altLang="en-US" dirty="0"/>
              <a:t>* </a:t>
            </a:r>
            <a:r>
              <a:rPr lang="en-US" altLang="zh-CN" dirty="0"/>
              <a:t>Child event</a:t>
            </a:r>
            <a:r>
              <a:rPr lang="zh-CN" altLang="en-US" dirty="0"/>
              <a:t>：调用</a:t>
            </a:r>
            <a:r>
              <a:rPr lang="en-US" altLang="zh-CN" dirty="0" err="1"/>
              <a:t>getChildren</a:t>
            </a:r>
            <a:r>
              <a:rPr lang="zh-CN" altLang="en-US" dirty="0"/>
              <a:t>设置监听。</a:t>
            </a:r>
          </a:p>
          <a:p>
            <a:pPr marL="0" indent="0">
              <a:buNone/>
            </a:pPr>
            <a:endParaRPr lang="zh-CN" altLang="en-US" dirty="0"/>
          </a:p>
        </p:txBody>
      </p:sp>
    </p:spTree>
    <p:extLst>
      <p:ext uri="{BB962C8B-B14F-4D97-AF65-F5344CB8AC3E}">
        <p14:creationId xmlns:p14="http://schemas.microsoft.com/office/powerpoint/2010/main" val="313325530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1E72A91-0FAD-4ED6-86A5-0FE97D20F409}"/>
              </a:ext>
            </a:extLst>
          </p:cNvPr>
          <p:cNvSpPr>
            <a:spLocks noGrp="1"/>
          </p:cNvSpPr>
          <p:nvPr>
            <p:ph type="title"/>
          </p:nvPr>
        </p:nvSpPr>
        <p:spPr/>
        <p:txBody>
          <a:bodyPr/>
          <a:lstStyle/>
          <a:p>
            <a:r>
              <a:rPr lang="en-US" altLang="zh-CN" dirty="0"/>
              <a:t>ACL </a:t>
            </a:r>
            <a:r>
              <a:rPr lang="zh-CN" altLang="en-US" dirty="0"/>
              <a:t>权限控制</a:t>
            </a:r>
          </a:p>
        </p:txBody>
      </p:sp>
      <p:sp>
        <p:nvSpPr>
          <p:cNvPr id="3" name="内容占位符 2">
            <a:extLst>
              <a:ext uri="{FF2B5EF4-FFF2-40B4-BE49-F238E27FC236}">
                <a16:creationId xmlns:a16="http://schemas.microsoft.com/office/drawing/2014/main" id="{8CB006B7-4140-4752-8ADC-6AA62AAB72F0}"/>
              </a:ext>
            </a:extLst>
          </p:cNvPr>
          <p:cNvSpPr>
            <a:spLocks noGrp="1"/>
          </p:cNvSpPr>
          <p:nvPr>
            <p:ph idx="1"/>
          </p:nvPr>
        </p:nvSpPr>
        <p:spPr/>
        <p:txBody>
          <a:bodyPr/>
          <a:lstStyle/>
          <a:p>
            <a:pPr marL="0" indent="0">
              <a:buNone/>
            </a:pPr>
            <a:r>
              <a:rPr lang="en-US" altLang="zh-CN" dirty="0"/>
              <a:t>	</a:t>
            </a:r>
            <a:r>
              <a:rPr lang="en-US" altLang="zh-CN" dirty="0" err="1"/>
              <a:t>zk</a:t>
            </a:r>
            <a:r>
              <a:rPr lang="zh-CN" altLang="en-US" dirty="0"/>
              <a:t>做为分布式架构中的重要中间件，通常会在上面以节点的方式存储一些关键信息，默认情况下，所有应用都可以读写任何节点，在复杂的应用中，这不太安全，</a:t>
            </a:r>
            <a:r>
              <a:rPr lang="en-US" altLang="zh-CN" dirty="0"/>
              <a:t>ZK</a:t>
            </a:r>
            <a:r>
              <a:rPr lang="zh-CN" altLang="en-US" dirty="0"/>
              <a:t>通过</a:t>
            </a:r>
            <a:r>
              <a:rPr lang="en-US" altLang="zh-CN" dirty="0"/>
              <a:t>ACL</a:t>
            </a:r>
            <a:r>
              <a:rPr lang="zh-CN" altLang="en-US" dirty="0"/>
              <a:t>机制来解决访问权限问题</a:t>
            </a:r>
            <a:r>
              <a:rPr lang="en-US" altLang="zh-CN" dirty="0"/>
              <a:t>.</a:t>
            </a:r>
          </a:p>
          <a:p>
            <a:pPr marL="0" indent="0">
              <a:buNone/>
            </a:pPr>
            <a:endParaRPr lang="zh-CN" altLang="en-US" dirty="0"/>
          </a:p>
        </p:txBody>
      </p:sp>
    </p:spTree>
    <p:extLst>
      <p:ext uri="{BB962C8B-B14F-4D97-AF65-F5344CB8AC3E}">
        <p14:creationId xmlns:p14="http://schemas.microsoft.com/office/powerpoint/2010/main" val="41058440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A39F4F0-53F7-4071-B699-E5F8C5BEC304}"/>
              </a:ext>
            </a:extLst>
          </p:cNvPr>
          <p:cNvSpPr>
            <a:spLocks noGrp="1"/>
          </p:cNvSpPr>
          <p:nvPr>
            <p:ph type="title"/>
          </p:nvPr>
        </p:nvSpPr>
        <p:spPr/>
        <p:txBody>
          <a:bodyPr/>
          <a:lstStyle/>
          <a:p>
            <a:r>
              <a:rPr lang="zh-CN" altLang="en-US" dirty="0"/>
              <a:t>回顾</a:t>
            </a:r>
            <a:r>
              <a:rPr lang="en-US" altLang="zh-CN" dirty="0"/>
              <a:t>zookeeper</a:t>
            </a:r>
            <a:r>
              <a:rPr lang="zh-CN" altLang="en-US" dirty="0"/>
              <a:t>架构</a:t>
            </a:r>
          </a:p>
        </p:txBody>
      </p:sp>
      <p:pic>
        <p:nvPicPr>
          <p:cNvPr id="5" name="内容占位符 4">
            <a:extLst>
              <a:ext uri="{FF2B5EF4-FFF2-40B4-BE49-F238E27FC236}">
                <a16:creationId xmlns:a16="http://schemas.microsoft.com/office/drawing/2014/main" id="{C76BF618-4792-4AC6-A513-213BBA1F3CC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67947" y="2455817"/>
            <a:ext cx="9056105" cy="2792299"/>
          </a:xfrm>
        </p:spPr>
      </p:pic>
    </p:spTree>
    <p:extLst>
      <p:ext uri="{BB962C8B-B14F-4D97-AF65-F5344CB8AC3E}">
        <p14:creationId xmlns:p14="http://schemas.microsoft.com/office/powerpoint/2010/main" val="205212491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F79E5DC-0C36-4F08-A599-2488E485117E}"/>
              </a:ext>
            </a:extLst>
          </p:cNvPr>
          <p:cNvSpPr>
            <a:spLocks noGrp="1"/>
          </p:cNvSpPr>
          <p:nvPr>
            <p:ph type="title"/>
          </p:nvPr>
        </p:nvSpPr>
        <p:spPr/>
        <p:txBody>
          <a:bodyPr/>
          <a:lstStyle/>
          <a:p>
            <a:r>
              <a:rPr lang="en-US" altLang="zh-CN" dirty="0"/>
              <a:t>ZAB</a:t>
            </a:r>
            <a:r>
              <a:rPr lang="zh-CN" altLang="en-US" dirty="0"/>
              <a:t>协议</a:t>
            </a:r>
          </a:p>
        </p:txBody>
      </p:sp>
      <p:sp>
        <p:nvSpPr>
          <p:cNvPr id="3" name="内容占位符 2">
            <a:extLst>
              <a:ext uri="{FF2B5EF4-FFF2-40B4-BE49-F238E27FC236}">
                <a16:creationId xmlns:a16="http://schemas.microsoft.com/office/drawing/2014/main" id="{256908F7-AD47-4D71-B48F-35B22F17C6C7}"/>
              </a:ext>
            </a:extLst>
          </p:cNvPr>
          <p:cNvSpPr>
            <a:spLocks noGrp="1"/>
          </p:cNvSpPr>
          <p:nvPr>
            <p:ph idx="1"/>
          </p:nvPr>
        </p:nvSpPr>
        <p:spPr/>
        <p:txBody>
          <a:bodyPr/>
          <a:lstStyle/>
          <a:p>
            <a:pPr marL="0" indent="0">
              <a:buNone/>
            </a:pPr>
            <a:r>
              <a:rPr lang="en-US" altLang="zh-CN" dirty="0"/>
              <a:t>	ZAB</a:t>
            </a:r>
            <a:r>
              <a:rPr lang="zh-CN" altLang="en-US" dirty="0"/>
              <a:t>协议（</a:t>
            </a:r>
            <a:r>
              <a:rPr lang="en-US" altLang="zh-CN" dirty="0"/>
              <a:t>Zookeeper Atomic Broadcast Protocol</a:t>
            </a:r>
            <a:r>
              <a:rPr lang="zh-CN" altLang="en-US" dirty="0"/>
              <a:t>）是</a:t>
            </a:r>
            <a:r>
              <a:rPr lang="en-US" altLang="zh-CN" dirty="0"/>
              <a:t>Zookeeper</a:t>
            </a:r>
            <a:r>
              <a:rPr lang="zh-CN" altLang="en-US" dirty="0"/>
              <a:t>系统专门设计的一种支持崩溃恢复的原子广播协议。</a:t>
            </a:r>
            <a:r>
              <a:rPr lang="en-US" altLang="zh-CN" dirty="0"/>
              <a:t>Zookeeper</a:t>
            </a:r>
            <a:r>
              <a:rPr lang="zh-CN" altLang="en-US" dirty="0"/>
              <a:t>使用该协议来实现分布数据一致性并实现了一种主备模式的系统架构来保持各集群中各个副本之间的数据一致性。</a:t>
            </a:r>
          </a:p>
        </p:txBody>
      </p:sp>
    </p:spTree>
    <p:extLst>
      <p:ext uri="{BB962C8B-B14F-4D97-AF65-F5344CB8AC3E}">
        <p14:creationId xmlns:p14="http://schemas.microsoft.com/office/powerpoint/2010/main" val="80236396"/>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0F4C976-DE79-4EE3-8888-2286AB96A91E}"/>
              </a:ext>
            </a:extLst>
          </p:cNvPr>
          <p:cNvSpPr>
            <a:spLocks noGrp="1"/>
          </p:cNvSpPr>
          <p:nvPr>
            <p:ph type="title"/>
          </p:nvPr>
        </p:nvSpPr>
        <p:spPr/>
        <p:txBody>
          <a:bodyPr/>
          <a:lstStyle/>
          <a:p>
            <a:r>
              <a:rPr lang="en-US" altLang="zh-CN" dirty="0"/>
              <a:t>ZAB</a:t>
            </a:r>
            <a:r>
              <a:rPr lang="zh-CN" altLang="en-US" dirty="0"/>
              <a:t>特点</a:t>
            </a:r>
          </a:p>
        </p:txBody>
      </p:sp>
      <p:sp>
        <p:nvSpPr>
          <p:cNvPr id="3" name="内容占位符 2">
            <a:extLst>
              <a:ext uri="{FF2B5EF4-FFF2-40B4-BE49-F238E27FC236}">
                <a16:creationId xmlns:a16="http://schemas.microsoft.com/office/drawing/2014/main" id="{7B2CF120-18D5-4B4B-9958-2DED1406BAF6}"/>
              </a:ext>
            </a:extLst>
          </p:cNvPr>
          <p:cNvSpPr>
            <a:spLocks noGrp="1"/>
          </p:cNvSpPr>
          <p:nvPr>
            <p:ph idx="1"/>
          </p:nvPr>
        </p:nvSpPr>
        <p:spPr/>
        <p:txBody>
          <a:bodyPr/>
          <a:lstStyle/>
          <a:p>
            <a:r>
              <a:rPr lang="zh-CN" altLang="en-US" dirty="0"/>
              <a:t>* 一致性保证</a:t>
            </a:r>
          </a:p>
          <a:p>
            <a:pPr lvl="1"/>
            <a:r>
              <a:rPr lang="zh-CN" altLang="en-US" dirty="0"/>
              <a:t>* 可靠提交</a:t>
            </a:r>
            <a:r>
              <a:rPr lang="en-US" altLang="zh-CN" dirty="0"/>
              <a:t>(Reliable delivery) -</a:t>
            </a:r>
            <a:r>
              <a:rPr lang="zh-CN" altLang="en-US" dirty="0"/>
              <a:t>如果一个事务 </a:t>
            </a:r>
            <a:r>
              <a:rPr lang="en-US" altLang="zh-CN" dirty="0"/>
              <a:t>A </a:t>
            </a:r>
            <a:r>
              <a:rPr lang="zh-CN" altLang="en-US" dirty="0"/>
              <a:t>被一个</a:t>
            </a:r>
            <a:r>
              <a:rPr lang="en-US" altLang="zh-CN" dirty="0"/>
              <a:t>server</a:t>
            </a:r>
            <a:r>
              <a:rPr lang="zh-CN" altLang="en-US" dirty="0"/>
              <a:t>提交</a:t>
            </a:r>
            <a:r>
              <a:rPr lang="en-US" altLang="zh-CN" dirty="0"/>
              <a:t>(committed)</a:t>
            </a:r>
            <a:r>
              <a:rPr lang="zh-CN" altLang="en-US" dirty="0"/>
              <a:t>了，那么它最终一定会被所有的</a:t>
            </a:r>
            <a:r>
              <a:rPr lang="en-US" altLang="zh-CN" dirty="0"/>
              <a:t>server</a:t>
            </a:r>
            <a:r>
              <a:rPr lang="zh-CN" altLang="en-US" dirty="0"/>
              <a:t>提交</a:t>
            </a:r>
          </a:p>
          <a:p>
            <a:pPr lvl="1"/>
            <a:r>
              <a:rPr lang="zh-CN" altLang="en-US" dirty="0"/>
              <a:t>* 全局有序</a:t>
            </a:r>
            <a:r>
              <a:rPr lang="en-US" altLang="zh-CN" dirty="0"/>
              <a:t>(Total order) - </a:t>
            </a:r>
            <a:r>
              <a:rPr lang="zh-CN" altLang="en-US" dirty="0"/>
              <a:t>假设有</a:t>
            </a:r>
            <a:r>
              <a:rPr lang="en-US" altLang="zh-CN" dirty="0"/>
              <a:t>A</a:t>
            </a:r>
            <a:r>
              <a:rPr lang="zh-CN" altLang="en-US" dirty="0"/>
              <a:t>、</a:t>
            </a:r>
            <a:r>
              <a:rPr lang="en-US" altLang="zh-CN" dirty="0"/>
              <a:t>B</a:t>
            </a:r>
            <a:r>
              <a:rPr lang="zh-CN" altLang="en-US" dirty="0"/>
              <a:t>两个事务，有一台</a:t>
            </a:r>
            <a:r>
              <a:rPr lang="en-US" altLang="zh-CN" dirty="0"/>
              <a:t>server</a:t>
            </a:r>
            <a:r>
              <a:rPr lang="zh-CN" altLang="en-US" dirty="0"/>
              <a:t>先执行</a:t>
            </a:r>
            <a:r>
              <a:rPr lang="en-US" altLang="zh-CN" dirty="0"/>
              <a:t>A</a:t>
            </a:r>
            <a:r>
              <a:rPr lang="zh-CN" altLang="en-US" dirty="0"/>
              <a:t>再执行</a:t>
            </a:r>
            <a:r>
              <a:rPr lang="en-US" altLang="zh-CN" dirty="0"/>
              <a:t>B</a:t>
            </a:r>
            <a:r>
              <a:rPr lang="zh-CN" altLang="en-US" dirty="0"/>
              <a:t>，那么可以保证所有</a:t>
            </a:r>
            <a:r>
              <a:rPr lang="en-US" altLang="zh-CN" dirty="0"/>
              <a:t>server</a:t>
            </a:r>
            <a:r>
              <a:rPr lang="zh-CN" altLang="en-US" dirty="0"/>
              <a:t>上</a:t>
            </a:r>
            <a:r>
              <a:rPr lang="en-US" altLang="zh-CN" dirty="0"/>
              <a:t>A</a:t>
            </a:r>
            <a:r>
              <a:rPr lang="zh-CN" altLang="en-US" dirty="0"/>
              <a:t>始终都被在</a:t>
            </a:r>
            <a:r>
              <a:rPr lang="en-US" altLang="zh-CN" dirty="0"/>
              <a:t>B</a:t>
            </a:r>
            <a:r>
              <a:rPr lang="zh-CN" altLang="en-US" dirty="0"/>
              <a:t>之前执行</a:t>
            </a:r>
          </a:p>
          <a:p>
            <a:pPr lvl="1"/>
            <a:r>
              <a:rPr lang="zh-CN" altLang="en-US" dirty="0"/>
              <a:t>* 因果有序</a:t>
            </a:r>
            <a:r>
              <a:rPr lang="en-US" altLang="zh-CN" dirty="0"/>
              <a:t>(Causal order) - </a:t>
            </a:r>
            <a:r>
              <a:rPr lang="zh-CN" altLang="en-US" dirty="0"/>
              <a:t>如果发送者在事务</a:t>
            </a:r>
            <a:r>
              <a:rPr lang="en-US" altLang="zh-CN" dirty="0"/>
              <a:t>A</a:t>
            </a:r>
            <a:r>
              <a:rPr lang="zh-CN" altLang="en-US" dirty="0"/>
              <a:t>提交之后再发送</a:t>
            </a:r>
            <a:r>
              <a:rPr lang="en-US" altLang="zh-CN" dirty="0"/>
              <a:t>B,</a:t>
            </a:r>
            <a:r>
              <a:rPr lang="zh-CN" altLang="en-US" dirty="0"/>
              <a:t>那么</a:t>
            </a:r>
            <a:r>
              <a:rPr lang="en-US" altLang="zh-CN" dirty="0"/>
              <a:t>B</a:t>
            </a:r>
            <a:r>
              <a:rPr lang="zh-CN" altLang="en-US" dirty="0"/>
              <a:t>必将在</a:t>
            </a:r>
            <a:r>
              <a:rPr lang="en-US" altLang="zh-CN" dirty="0"/>
              <a:t>A</a:t>
            </a:r>
            <a:r>
              <a:rPr lang="zh-CN" altLang="en-US" dirty="0"/>
              <a:t>之前执行</a:t>
            </a:r>
          </a:p>
          <a:p>
            <a:r>
              <a:rPr lang="zh-CN" altLang="en-US" dirty="0"/>
              <a:t>* 只要大多数（法定数量）节点启动，系统就行正常运行</a:t>
            </a:r>
          </a:p>
          <a:p>
            <a:r>
              <a:rPr lang="zh-CN" altLang="en-US" dirty="0"/>
              <a:t>* 当节点下线后重启，它必须保证能恢复到当前正在执行的事务</a:t>
            </a:r>
          </a:p>
          <a:p>
            <a:pPr marL="0" indent="0">
              <a:buNone/>
            </a:pPr>
            <a:endParaRPr lang="zh-CN" altLang="en-US" dirty="0"/>
          </a:p>
        </p:txBody>
      </p:sp>
    </p:spTree>
    <p:extLst>
      <p:ext uri="{BB962C8B-B14F-4D97-AF65-F5344CB8AC3E}">
        <p14:creationId xmlns:p14="http://schemas.microsoft.com/office/powerpoint/2010/main" val="2706710082"/>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9E3F768-0E07-4E3A-912C-D705A669B396}"/>
              </a:ext>
            </a:extLst>
          </p:cNvPr>
          <p:cNvSpPr>
            <a:spLocks noGrp="1"/>
          </p:cNvSpPr>
          <p:nvPr>
            <p:ph type="title"/>
          </p:nvPr>
        </p:nvSpPr>
        <p:spPr/>
        <p:txBody>
          <a:bodyPr/>
          <a:lstStyle/>
          <a:p>
            <a:r>
              <a:rPr lang="en-US" altLang="zh-CN" dirty="0"/>
              <a:t>ZAB</a:t>
            </a:r>
            <a:r>
              <a:rPr lang="zh-CN" altLang="en-US" dirty="0"/>
              <a:t>协议工作原理</a:t>
            </a:r>
          </a:p>
        </p:txBody>
      </p:sp>
      <p:sp>
        <p:nvSpPr>
          <p:cNvPr id="3" name="内容占位符 2">
            <a:extLst>
              <a:ext uri="{FF2B5EF4-FFF2-40B4-BE49-F238E27FC236}">
                <a16:creationId xmlns:a16="http://schemas.microsoft.com/office/drawing/2014/main" id="{4C4C882F-79F5-466C-93B8-9777453F82B0}"/>
              </a:ext>
            </a:extLst>
          </p:cNvPr>
          <p:cNvSpPr>
            <a:spLocks noGrp="1"/>
          </p:cNvSpPr>
          <p:nvPr>
            <p:ph idx="1"/>
          </p:nvPr>
        </p:nvSpPr>
        <p:spPr/>
        <p:txBody>
          <a:bodyPr/>
          <a:lstStyle/>
          <a:p>
            <a:r>
              <a:rPr lang="zh-CN" altLang="en-US" dirty="0"/>
              <a:t>发现</a:t>
            </a:r>
            <a:endParaRPr lang="en-US" altLang="zh-CN" dirty="0"/>
          </a:p>
          <a:p>
            <a:r>
              <a:rPr lang="zh-CN" altLang="en-US" dirty="0"/>
              <a:t>同步</a:t>
            </a:r>
            <a:endParaRPr lang="en-US" altLang="zh-CN" dirty="0"/>
          </a:p>
          <a:p>
            <a:r>
              <a:rPr lang="zh-CN" altLang="en-US" dirty="0"/>
              <a:t>广播</a:t>
            </a:r>
          </a:p>
        </p:txBody>
      </p:sp>
    </p:spTree>
    <p:extLst>
      <p:ext uri="{BB962C8B-B14F-4D97-AF65-F5344CB8AC3E}">
        <p14:creationId xmlns:p14="http://schemas.microsoft.com/office/powerpoint/2010/main" val="308366345"/>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0EA27BA-32D8-41C6-8A21-2846DC8C78AB}"/>
              </a:ext>
            </a:extLst>
          </p:cNvPr>
          <p:cNvSpPr>
            <a:spLocks noGrp="1"/>
          </p:cNvSpPr>
          <p:nvPr>
            <p:ph type="title"/>
          </p:nvPr>
        </p:nvSpPr>
        <p:spPr/>
        <p:txBody>
          <a:bodyPr/>
          <a:lstStyle/>
          <a:p>
            <a:r>
              <a:rPr lang="en-US" altLang="zh-CN" dirty="0"/>
              <a:t>ZAB</a:t>
            </a:r>
            <a:r>
              <a:rPr lang="zh-CN" altLang="en-US" dirty="0"/>
              <a:t>协议工作原理</a:t>
            </a:r>
          </a:p>
        </p:txBody>
      </p:sp>
      <p:sp>
        <p:nvSpPr>
          <p:cNvPr id="3" name="内容占位符 2">
            <a:extLst>
              <a:ext uri="{FF2B5EF4-FFF2-40B4-BE49-F238E27FC236}">
                <a16:creationId xmlns:a16="http://schemas.microsoft.com/office/drawing/2014/main" id="{A6CE184B-E0CF-4F49-9613-6EC08284C8A1}"/>
              </a:ext>
            </a:extLst>
          </p:cNvPr>
          <p:cNvSpPr>
            <a:spLocks noGrp="1"/>
          </p:cNvSpPr>
          <p:nvPr>
            <p:ph idx="1"/>
          </p:nvPr>
        </p:nvSpPr>
        <p:spPr/>
        <p:txBody>
          <a:bodyPr/>
          <a:lstStyle/>
          <a:p>
            <a:r>
              <a:rPr lang="zh-CN" altLang="en-US" dirty="0"/>
              <a:t>* 发现：即要求</a:t>
            </a:r>
            <a:r>
              <a:rPr lang="en-US" altLang="zh-CN" dirty="0"/>
              <a:t>zookeeper</a:t>
            </a:r>
            <a:r>
              <a:rPr lang="zh-CN" altLang="en-US" dirty="0"/>
              <a:t>集群必须选择出一个</a:t>
            </a:r>
            <a:r>
              <a:rPr lang="en-US" altLang="zh-CN" dirty="0"/>
              <a:t>leader</a:t>
            </a:r>
            <a:r>
              <a:rPr lang="zh-CN" altLang="en-US" dirty="0"/>
              <a:t>进程，同时</a:t>
            </a:r>
            <a:r>
              <a:rPr lang="en-US" altLang="zh-CN" dirty="0"/>
              <a:t>leader</a:t>
            </a:r>
            <a:r>
              <a:rPr lang="zh-CN" altLang="en-US" dirty="0"/>
              <a:t>会维护一个</a:t>
            </a:r>
            <a:r>
              <a:rPr lang="en-US" altLang="zh-CN" dirty="0"/>
              <a:t>follower</a:t>
            </a:r>
            <a:r>
              <a:rPr lang="zh-CN" altLang="en-US" dirty="0"/>
              <a:t>可用列表。将来客户端可以与这个</a:t>
            </a:r>
            <a:r>
              <a:rPr lang="en-US" altLang="zh-CN" dirty="0"/>
              <a:t>follower</a:t>
            </a:r>
            <a:r>
              <a:rPr lang="zh-CN" altLang="en-US" dirty="0"/>
              <a:t>中的节点进行通信。</a:t>
            </a:r>
          </a:p>
          <a:p>
            <a:r>
              <a:rPr lang="zh-CN" altLang="en-US" dirty="0"/>
              <a:t>* 同步：</a:t>
            </a:r>
            <a:r>
              <a:rPr lang="en-US" altLang="zh-CN" dirty="0"/>
              <a:t>leader</a:t>
            </a:r>
            <a:r>
              <a:rPr lang="zh-CN" altLang="en-US" dirty="0"/>
              <a:t>要负责将本身的数据与</a:t>
            </a:r>
            <a:r>
              <a:rPr lang="en-US" altLang="zh-CN" dirty="0"/>
              <a:t>follower</a:t>
            </a:r>
            <a:r>
              <a:rPr lang="zh-CN" altLang="en-US" dirty="0"/>
              <a:t>完成同步，做到多副本存储。这样也是体现了</a:t>
            </a:r>
            <a:r>
              <a:rPr lang="en-US" altLang="zh-CN" dirty="0"/>
              <a:t>CAP</a:t>
            </a:r>
            <a:r>
              <a:rPr lang="zh-CN" altLang="en-US" dirty="0"/>
              <a:t>中高可用和分区容错。</a:t>
            </a:r>
            <a:r>
              <a:rPr lang="en-US" altLang="zh-CN" dirty="0"/>
              <a:t>follower</a:t>
            </a:r>
            <a:r>
              <a:rPr lang="zh-CN" altLang="en-US" dirty="0"/>
              <a:t>将队列中未处理完的请求消费完成后，写入本地事物日志中。</a:t>
            </a:r>
          </a:p>
          <a:p>
            <a:r>
              <a:rPr lang="zh-CN" altLang="en-US" dirty="0"/>
              <a:t>* 广播：</a:t>
            </a:r>
            <a:r>
              <a:rPr lang="en-US" altLang="zh-CN" dirty="0"/>
              <a:t>leader</a:t>
            </a:r>
            <a:r>
              <a:rPr lang="zh-CN" altLang="en-US" dirty="0"/>
              <a:t>可以接受客户端新的</a:t>
            </a:r>
            <a:r>
              <a:rPr lang="en-US" altLang="zh-CN" dirty="0"/>
              <a:t>proposal</a:t>
            </a:r>
            <a:r>
              <a:rPr lang="zh-CN" altLang="en-US" dirty="0"/>
              <a:t>请求，将新的</a:t>
            </a:r>
            <a:r>
              <a:rPr lang="en-US" altLang="zh-CN" dirty="0"/>
              <a:t>proposal</a:t>
            </a:r>
            <a:r>
              <a:rPr lang="zh-CN" altLang="en-US" dirty="0"/>
              <a:t>请求广播给所有的</a:t>
            </a:r>
            <a:r>
              <a:rPr lang="en-US" altLang="zh-CN" dirty="0"/>
              <a:t>follower</a:t>
            </a:r>
            <a:r>
              <a:rPr lang="zh-CN" altLang="en-US" dirty="0"/>
              <a:t>。</a:t>
            </a:r>
          </a:p>
          <a:p>
            <a:pPr marL="0" indent="0">
              <a:buNone/>
            </a:pPr>
            <a:endParaRPr lang="zh-CN" altLang="en-US" dirty="0"/>
          </a:p>
        </p:txBody>
      </p:sp>
    </p:spTree>
    <p:extLst>
      <p:ext uri="{BB962C8B-B14F-4D97-AF65-F5344CB8AC3E}">
        <p14:creationId xmlns:p14="http://schemas.microsoft.com/office/powerpoint/2010/main" val="3779911413"/>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CEDBE5C-11ED-4F2F-BCD1-351827888879}"/>
              </a:ext>
            </a:extLst>
          </p:cNvPr>
          <p:cNvSpPr>
            <a:spLocks noGrp="1"/>
          </p:cNvSpPr>
          <p:nvPr>
            <p:ph type="title"/>
          </p:nvPr>
        </p:nvSpPr>
        <p:spPr/>
        <p:txBody>
          <a:bodyPr/>
          <a:lstStyle/>
          <a:p>
            <a:r>
              <a:rPr lang="en-US" altLang="zh-CN" dirty="0"/>
              <a:t>ZAB</a:t>
            </a:r>
            <a:r>
              <a:rPr lang="zh-CN" altLang="en-US" dirty="0"/>
              <a:t>两种模式</a:t>
            </a:r>
          </a:p>
        </p:txBody>
      </p:sp>
      <p:sp>
        <p:nvSpPr>
          <p:cNvPr id="3" name="内容占位符 2">
            <a:extLst>
              <a:ext uri="{FF2B5EF4-FFF2-40B4-BE49-F238E27FC236}">
                <a16:creationId xmlns:a16="http://schemas.microsoft.com/office/drawing/2014/main" id="{CA0970B2-D445-457E-849B-ACA2DF184350}"/>
              </a:ext>
            </a:extLst>
          </p:cNvPr>
          <p:cNvSpPr>
            <a:spLocks noGrp="1"/>
          </p:cNvSpPr>
          <p:nvPr>
            <p:ph idx="1"/>
          </p:nvPr>
        </p:nvSpPr>
        <p:spPr/>
        <p:txBody>
          <a:bodyPr/>
          <a:lstStyle/>
          <a:p>
            <a:r>
              <a:rPr lang="zh-CN" altLang="en-US" dirty="0"/>
              <a:t>* 崩溃恢复</a:t>
            </a:r>
          </a:p>
          <a:p>
            <a:pPr lvl="1"/>
            <a:r>
              <a:rPr lang="en-US" altLang="zh-CN" dirty="0"/>
              <a:t>&gt;</a:t>
            </a:r>
            <a:r>
              <a:rPr lang="zh-CN" altLang="en-US" dirty="0"/>
              <a:t> 当服务初次启动，或者 </a:t>
            </a:r>
            <a:r>
              <a:rPr lang="en-US" altLang="zh-CN" dirty="0"/>
              <a:t>leader </a:t>
            </a:r>
            <a:r>
              <a:rPr lang="zh-CN" altLang="en-US" dirty="0"/>
              <a:t>节点挂了，系统就会进入恢复模式，直到选出了有合法数量 </a:t>
            </a:r>
            <a:r>
              <a:rPr lang="en-US" altLang="zh-CN" dirty="0"/>
              <a:t>follower </a:t>
            </a:r>
            <a:r>
              <a:rPr lang="zh-CN" altLang="en-US" dirty="0"/>
              <a:t>的新 </a:t>
            </a:r>
            <a:r>
              <a:rPr lang="en-US" altLang="zh-CN" dirty="0"/>
              <a:t>leader</a:t>
            </a:r>
            <a:r>
              <a:rPr lang="zh-CN" altLang="en-US" dirty="0"/>
              <a:t>，然后新 </a:t>
            </a:r>
            <a:r>
              <a:rPr lang="en-US" altLang="zh-CN" dirty="0"/>
              <a:t>leader </a:t>
            </a:r>
            <a:r>
              <a:rPr lang="zh-CN" altLang="en-US" dirty="0"/>
              <a:t>负责将整个系统同步到最新状态。</a:t>
            </a:r>
            <a:endParaRPr lang="en-US" altLang="zh-CN" dirty="0"/>
          </a:p>
          <a:p>
            <a:pPr marL="457200" lvl="1" indent="0">
              <a:buNone/>
            </a:pPr>
            <a:endParaRPr lang="zh-CN" altLang="en-US" dirty="0"/>
          </a:p>
          <a:p>
            <a:r>
              <a:rPr lang="zh-CN" altLang="en-US" dirty="0"/>
              <a:t>* 消息广播模式</a:t>
            </a:r>
          </a:p>
          <a:p>
            <a:pPr lvl="1"/>
            <a:r>
              <a:rPr lang="en-US" altLang="zh-CN" dirty="0"/>
              <a:t>&gt;</a:t>
            </a:r>
            <a:r>
              <a:rPr lang="zh-CN" altLang="en-US" dirty="0"/>
              <a:t> </a:t>
            </a:r>
            <a:r>
              <a:rPr lang="en-US" altLang="zh-CN" dirty="0" err="1"/>
              <a:t>Zab</a:t>
            </a:r>
            <a:r>
              <a:rPr lang="en-US" altLang="zh-CN" dirty="0"/>
              <a:t> </a:t>
            </a:r>
            <a:r>
              <a:rPr lang="zh-CN" altLang="en-US" dirty="0"/>
              <a:t>协议中，所有的写请求都由 </a:t>
            </a:r>
            <a:r>
              <a:rPr lang="en-US" altLang="zh-CN" dirty="0"/>
              <a:t>leader </a:t>
            </a:r>
            <a:r>
              <a:rPr lang="zh-CN" altLang="en-US" dirty="0"/>
              <a:t>来处理。正常工作状态下，</a:t>
            </a:r>
            <a:r>
              <a:rPr lang="en-US" altLang="zh-CN" dirty="0"/>
              <a:t>leader </a:t>
            </a:r>
            <a:r>
              <a:rPr lang="zh-CN" altLang="en-US" dirty="0"/>
              <a:t>接收请求并通过广播协议来处理。</a:t>
            </a:r>
          </a:p>
          <a:p>
            <a:pPr marL="0" indent="0">
              <a:buNone/>
            </a:pPr>
            <a:endParaRPr lang="zh-CN" altLang="en-US" dirty="0"/>
          </a:p>
        </p:txBody>
      </p:sp>
    </p:spTree>
    <p:extLst>
      <p:ext uri="{BB962C8B-B14F-4D97-AF65-F5344CB8AC3E}">
        <p14:creationId xmlns:p14="http://schemas.microsoft.com/office/powerpoint/2010/main" val="46690882"/>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04CE048-7CD6-45FE-ACF9-0CD475701A33}"/>
              </a:ext>
            </a:extLst>
          </p:cNvPr>
          <p:cNvSpPr>
            <a:spLocks noGrp="1"/>
          </p:cNvSpPr>
          <p:nvPr>
            <p:ph type="title"/>
          </p:nvPr>
        </p:nvSpPr>
        <p:spPr/>
        <p:txBody>
          <a:bodyPr/>
          <a:lstStyle/>
          <a:p>
            <a:r>
              <a:rPr lang="zh-CN" altLang="en-US" dirty="0"/>
              <a:t>选举</a:t>
            </a:r>
          </a:p>
        </p:txBody>
      </p:sp>
      <p:sp>
        <p:nvSpPr>
          <p:cNvPr id="3" name="内容占位符 2">
            <a:extLst>
              <a:ext uri="{FF2B5EF4-FFF2-40B4-BE49-F238E27FC236}">
                <a16:creationId xmlns:a16="http://schemas.microsoft.com/office/drawing/2014/main" id="{D3D12B53-D936-4A10-8649-BD9D9727223C}"/>
              </a:ext>
            </a:extLst>
          </p:cNvPr>
          <p:cNvSpPr>
            <a:spLocks noGrp="1"/>
          </p:cNvSpPr>
          <p:nvPr>
            <p:ph idx="1"/>
          </p:nvPr>
        </p:nvSpPr>
        <p:spPr/>
        <p:txBody>
          <a:bodyPr/>
          <a:lstStyle/>
          <a:p>
            <a:r>
              <a:rPr lang="zh-CN" altLang="en-US" dirty="0"/>
              <a:t>问题</a:t>
            </a:r>
            <a:r>
              <a:rPr lang="en-US" altLang="zh-CN" dirty="0"/>
              <a:t>1: </a:t>
            </a:r>
            <a:r>
              <a:rPr lang="zh-CN" altLang="en-US" dirty="0"/>
              <a:t>为什么要选举</a:t>
            </a:r>
            <a:r>
              <a:rPr lang="en-US" altLang="zh-CN" dirty="0"/>
              <a:t>leader</a:t>
            </a:r>
          </a:p>
          <a:p>
            <a:r>
              <a:rPr lang="zh-CN" altLang="en-US" dirty="0"/>
              <a:t>问题</a:t>
            </a:r>
            <a:r>
              <a:rPr lang="en-US" altLang="zh-CN" dirty="0"/>
              <a:t>2: </a:t>
            </a:r>
            <a:r>
              <a:rPr lang="zh-CN" altLang="en-US" dirty="0"/>
              <a:t>如何选举</a:t>
            </a:r>
            <a:r>
              <a:rPr lang="en-US" altLang="zh-CN" dirty="0"/>
              <a:t>leader</a:t>
            </a:r>
          </a:p>
        </p:txBody>
      </p:sp>
    </p:spTree>
    <p:extLst>
      <p:ext uri="{BB962C8B-B14F-4D97-AF65-F5344CB8AC3E}">
        <p14:creationId xmlns:p14="http://schemas.microsoft.com/office/powerpoint/2010/main" val="2210931806"/>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B62A58-4531-4D4F-BD3C-521EAEA69144}"/>
              </a:ext>
            </a:extLst>
          </p:cNvPr>
          <p:cNvSpPr>
            <a:spLocks noGrp="1"/>
          </p:cNvSpPr>
          <p:nvPr>
            <p:ph type="title"/>
          </p:nvPr>
        </p:nvSpPr>
        <p:spPr/>
        <p:txBody>
          <a:bodyPr/>
          <a:lstStyle/>
          <a:p>
            <a:r>
              <a:rPr lang="zh-CN" altLang="en-US" dirty="0"/>
              <a:t>为什么要选举</a:t>
            </a:r>
            <a:r>
              <a:rPr lang="en-US" altLang="zh-CN" dirty="0"/>
              <a:t>leader</a:t>
            </a:r>
            <a:endParaRPr lang="zh-CN" altLang="en-US" dirty="0"/>
          </a:p>
        </p:txBody>
      </p:sp>
      <p:sp>
        <p:nvSpPr>
          <p:cNvPr id="3" name="内容占位符 2">
            <a:extLst>
              <a:ext uri="{FF2B5EF4-FFF2-40B4-BE49-F238E27FC236}">
                <a16:creationId xmlns:a16="http://schemas.microsoft.com/office/drawing/2014/main" id="{27BCFCBE-7AEE-458D-835A-A34A70DFC18E}"/>
              </a:ext>
            </a:extLst>
          </p:cNvPr>
          <p:cNvSpPr>
            <a:spLocks noGrp="1"/>
          </p:cNvSpPr>
          <p:nvPr>
            <p:ph idx="1"/>
          </p:nvPr>
        </p:nvSpPr>
        <p:spPr/>
        <p:txBody>
          <a:bodyPr/>
          <a:lstStyle/>
          <a:p>
            <a:pPr marL="0" indent="0">
              <a:buNone/>
            </a:pPr>
            <a:r>
              <a:rPr lang="en-US" altLang="zh-CN" dirty="0"/>
              <a:t>	</a:t>
            </a:r>
            <a:r>
              <a:rPr lang="zh-CN" altLang="en-US" dirty="0"/>
              <a:t>我们在了解分布式选举算法之前，我们需要这样一种算法产生的背景。在一个分布式系统中，因为各种意外的因素，有的服务器可能会崩溃或变得不可靠，它就不能和其他服务器达成一致状态。因而这样就需要一种</a:t>
            </a:r>
            <a:r>
              <a:rPr lang="en-US" altLang="zh-CN" dirty="0"/>
              <a:t>Consensus</a:t>
            </a:r>
            <a:r>
              <a:rPr lang="zh-CN" altLang="en-US" dirty="0"/>
              <a:t>协议，来确保服务器的容错性，也就是说即使系统中有一两个服务器节点</a:t>
            </a:r>
            <a:r>
              <a:rPr lang="en-US" altLang="zh-CN" dirty="0"/>
              <a:t>Crash</a:t>
            </a:r>
            <a:r>
              <a:rPr lang="zh-CN" altLang="en-US" dirty="0"/>
              <a:t>，也不会影响其处理过程。为了让容错方式达成一致，我们不可能要求所有的服务器节点</a:t>
            </a:r>
            <a:r>
              <a:rPr lang="en-US" altLang="zh-CN" dirty="0"/>
              <a:t>100%</a:t>
            </a:r>
            <a:r>
              <a:rPr lang="zh-CN" altLang="en-US" dirty="0"/>
              <a:t>都达成</a:t>
            </a:r>
            <a:r>
              <a:rPr lang="en-US" altLang="zh-CN" dirty="0"/>
              <a:t>Consensus</a:t>
            </a:r>
            <a:r>
              <a:rPr lang="zh-CN" altLang="en-US" dirty="0"/>
              <a:t>状态，只要超过半数的大多数服务器节点</a:t>
            </a:r>
            <a:r>
              <a:rPr lang="en-US" altLang="zh-CN" dirty="0"/>
              <a:t>Consensus</a:t>
            </a:r>
            <a:r>
              <a:rPr lang="zh-CN" altLang="en-US" dirty="0"/>
              <a:t>即可，假设有</a:t>
            </a:r>
            <a:r>
              <a:rPr lang="en-US" altLang="zh-CN" dirty="0"/>
              <a:t>N</a:t>
            </a:r>
            <a:r>
              <a:rPr lang="zh-CN" altLang="en-US" dirty="0"/>
              <a:t>台服务器节点，</a:t>
            </a:r>
            <a:r>
              <a:rPr lang="en-US" altLang="zh-CN" dirty="0"/>
              <a:t>(N/2)+1 </a:t>
            </a:r>
            <a:r>
              <a:rPr lang="zh-CN" altLang="en-US" dirty="0"/>
              <a:t>就超过半数，即可代表大多数了。</a:t>
            </a:r>
          </a:p>
          <a:p>
            <a:pPr marL="0" indent="0">
              <a:buNone/>
            </a:pPr>
            <a:endParaRPr lang="zh-CN" altLang="en-US" dirty="0"/>
          </a:p>
        </p:txBody>
      </p:sp>
    </p:spTree>
    <p:extLst>
      <p:ext uri="{BB962C8B-B14F-4D97-AF65-F5344CB8AC3E}">
        <p14:creationId xmlns:p14="http://schemas.microsoft.com/office/powerpoint/2010/main" val="282633981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CF2FFFE-1319-488B-83A2-6AAF585427A0}"/>
              </a:ext>
            </a:extLst>
          </p:cNvPr>
          <p:cNvSpPr>
            <a:spLocks noGrp="1"/>
          </p:cNvSpPr>
          <p:nvPr>
            <p:ph type="title"/>
          </p:nvPr>
        </p:nvSpPr>
        <p:spPr/>
        <p:txBody>
          <a:bodyPr/>
          <a:lstStyle/>
          <a:p>
            <a:r>
              <a:rPr lang="zh-CN" altLang="en-US" dirty="0"/>
              <a:t>理想</a:t>
            </a:r>
          </a:p>
        </p:txBody>
      </p:sp>
      <p:sp>
        <p:nvSpPr>
          <p:cNvPr id="7" name="内容占位符 6">
            <a:extLst>
              <a:ext uri="{FF2B5EF4-FFF2-40B4-BE49-F238E27FC236}">
                <a16:creationId xmlns:a16="http://schemas.microsoft.com/office/drawing/2014/main" id="{AF6C1C34-BB09-4C1C-BBA6-767BBFF0E3ED}"/>
              </a:ext>
            </a:extLst>
          </p:cNvPr>
          <p:cNvSpPr>
            <a:spLocks noGrp="1"/>
          </p:cNvSpPr>
          <p:nvPr>
            <p:ph idx="1"/>
          </p:nvPr>
        </p:nvSpPr>
        <p:spPr/>
        <p:txBody>
          <a:bodyPr/>
          <a:lstStyle/>
          <a:p>
            <a:pPr marL="0" indent="0">
              <a:buNone/>
            </a:pPr>
            <a:r>
              <a:rPr lang="zh-CN" altLang="en-US" dirty="0"/>
              <a:t>理想的方式是，以上每一个任务都需要通过原语</a:t>
            </a:r>
            <a:r>
              <a:rPr lang="en-US" altLang="zh-CN" dirty="0"/>
              <a:t>(</a:t>
            </a:r>
            <a:r>
              <a:rPr lang="zh-CN" altLang="en-US" dirty="0"/>
              <a:t>内核或微核提供核外调用的过程或函数称为原语</a:t>
            </a:r>
            <a:r>
              <a:rPr lang="en-US" altLang="zh-CN" dirty="0"/>
              <a:t>(primitive))</a:t>
            </a:r>
            <a:r>
              <a:rPr lang="zh-CN" altLang="en-US" dirty="0"/>
              <a:t>的方式暴露给应用，对开发者完全隐藏实现细节。</a:t>
            </a:r>
            <a:r>
              <a:rPr lang="en-US" altLang="zh-CN" dirty="0" err="1"/>
              <a:t>ZooKeeper</a:t>
            </a:r>
            <a:r>
              <a:rPr lang="zh-CN" altLang="en-US" dirty="0"/>
              <a:t>提供了实现这些原语的关键机制，因此，开发者可以通过这些实现一个最适合他们需求、更加关注应用逻辑的分布式应用。</a:t>
            </a:r>
          </a:p>
          <a:p>
            <a:pPr marL="0" indent="0">
              <a:buNone/>
            </a:pPr>
            <a:endParaRPr lang="zh-CN" altLang="en-US" dirty="0"/>
          </a:p>
        </p:txBody>
      </p:sp>
      <p:pic>
        <p:nvPicPr>
          <p:cNvPr id="9" name="图片 8">
            <a:extLst>
              <a:ext uri="{FF2B5EF4-FFF2-40B4-BE49-F238E27FC236}">
                <a16:creationId xmlns:a16="http://schemas.microsoft.com/office/drawing/2014/main" id="{590379AA-B1C4-43F4-B325-E26DD0ED0D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38350" y="4001294"/>
            <a:ext cx="8115300" cy="2590800"/>
          </a:xfrm>
          <a:prstGeom prst="rect">
            <a:avLst/>
          </a:prstGeom>
        </p:spPr>
      </p:pic>
    </p:spTree>
    <p:extLst>
      <p:ext uri="{BB962C8B-B14F-4D97-AF65-F5344CB8AC3E}">
        <p14:creationId xmlns:p14="http://schemas.microsoft.com/office/powerpoint/2010/main" val="1316111348"/>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CDE341B-BD62-4D07-80BC-B21E8884F0BE}"/>
              </a:ext>
            </a:extLst>
          </p:cNvPr>
          <p:cNvSpPr>
            <a:spLocks noGrp="1"/>
          </p:cNvSpPr>
          <p:nvPr>
            <p:ph type="title"/>
          </p:nvPr>
        </p:nvSpPr>
        <p:spPr/>
        <p:txBody>
          <a:bodyPr/>
          <a:lstStyle/>
          <a:p>
            <a:r>
              <a:rPr lang="zh-CN" altLang="en-US" dirty="0"/>
              <a:t>如何选举</a:t>
            </a:r>
            <a:r>
              <a:rPr lang="en-US" altLang="zh-CN" dirty="0"/>
              <a:t>leader</a:t>
            </a:r>
            <a:endParaRPr lang="zh-CN" altLang="en-US" dirty="0"/>
          </a:p>
        </p:txBody>
      </p:sp>
      <p:sp>
        <p:nvSpPr>
          <p:cNvPr id="3" name="内容占位符 2">
            <a:extLst>
              <a:ext uri="{FF2B5EF4-FFF2-40B4-BE49-F238E27FC236}">
                <a16:creationId xmlns:a16="http://schemas.microsoft.com/office/drawing/2014/main" id="{4D26E728-AFD6-4F60-A83E-B68D408F6E38}"/>
              </a:ext>
            </a:extLst>
          </p:cNvPr>
          <p:cNvSpPr>
            <a:spLocks noGrp="1"/>
          </p:cNvSpPr>
          <p:nvPr>
            <p:ph idx="1"/>
          </p:nvPr>
        </p:nvSpPr>
        <p:spPr/>
        <p:txBody>
          <a:bodyPr/>
          <a:lstStyle/>
          <a:p>
            <a:pPr marL="0" indent="0">
              <a:buNone/>
            </a:pPr>
            <a:r>
              <a:rPr lang="en-US" altLang="zh-CN" dirty="0"/>
              <a:t>	</a:t>
            </a:r>
            <a:r>
              <a:rPr lang="zh-CN" altLang="en-US" dirty="0"/>
              <a:t>某个服务可以配置为多个实例共同构成一个集群对外提供服务。其每一个实例本地都存有冗余数据，每一个实例都可以直接对外提供读写服务。在这个集群中为了保证数据的一致性，需要有一个</a:t>
            </a:r>
            <a:r>
              <a:rPr lang="en-US" altLang="zh-CN" dirty="0"/>
              <a:t>Leader</a:t>
            </a:r>
            <a:r>
              <a:rPr lang="zh-CN" altLang="en-US" dirty="0"/>
              <a:t>来协调一些事务。那么问题来了：如何确定哪一个实例是</a:t>
            </a:r>
            <a:r>
              <a:rPr lang="en-US" altLang="zh-CN" dirty="0"/>
              <a:t>Leader</a:t>
            </a:r>
            <a:r>
              <a:rPr lang="zh-CN" altLang="en-US" dirty="0"/>
              <a:t>呢？</a:t>
            </a:r>
          </a:p>
          <a:p>
            <a:pPr marL="0" indent="0">
              <a:buNone/>
            </a:pPr>
            <a:endParaRPr lang="zh-CN" altLang="en-US" dirty="0"/>
          </a:p>
        </p:txBody>
      </p:sp>
    </p:spTree>
    <p:extLst>
      <p:ext uri="{BB962C8B-B14F-4D97-AF65-F5344CB8AC3E}">
        <p14:creationId xmlns:p14="http://schemas.microsoft.com/office/powerpoint/2010/main" val="2472263887"/>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F2762CA-98F7-4503-8DE0-ACE29BF3C1E4}"/>
              </a:ext>
            </a:extLst>
          </p:cNvPr>
          <p:cNvSpPr>
            <a:spLocks noGrp="1"/>
          </p:cNvSpPr>
          <p:nvPr>
            <p:ph type="title"/>
          </p:nvPr>
        </p:nvSpPr>
        <p:spPr/>
        <p:txBody>
          <a:bodyPr/>
          <a:lstStyle/>
          <a:p>
            <a:r>
              <a:rPr lang="zh-CN" altLang="en-US" dirty="0"/>
              <a:t>选举的难点</a:t>
            </a:r>
          </a:p>
        </p:txBody>
      </p:sp>
      <p:sp>
        <p:nvSpPr>
          <p:cNvPr id="3" name="内容占位符 2">
            <a:extLst>
              <a:ext uri="{FF2B5EF4-FFF2-40B4-BE49-F238E27FC236}">
                <a16:creationId xmlns:a16="http://schemas.microsoft.com/office/drawing/2014/main" id="{E8FD4D40-C6E6-4353-B791-82FAC5E71F78}"/>
              </a:ext>
            </a:extLst>
          </p:cNvPr>
          <p:cNvSpPr>
            <a:spLocks noGrp="1"/>
          </p:cNvSpPr>
          <p:nvPr>
            <p:ph idx="1"/>
          </p:nvPr>
        </p:nvSpPr>
        <p:spPr/>
        <p:txBody>
          <a:bodyPr/>
          <a:lstStyle/>
          <a:p>
            <a:r>
              <a:rPr lang="en-US" altLang="zh-CN" dirty="0"/>
              <a:t>1.</a:t>
            </a:r>
            <a:r>
              <a:rPr lang="zh-CN" altLang="en-US" dirty="0"/>
              <a:t> 没有一个仲裁者来选定</a:t>
            </a:r>
            <a:r>
              <a:rPr lang="en-US" altLang="zh-CN" dirty="0"/>
              <a:t>Leader</a:t>
            </a:r>
          </a:p>
          <a:p>
            <a:r>
              <a:rPr lang="en-US" altLang="zh-CN" dirty="0"/>
              <a:t>2.</a:t>
            </a:r>
            <a:r>
              <a:rPr lang="zh-CN" altLang="en-US" dirty="0"/>
              <a:t> 每一个实例本地可能已经存在数据，不确定哪个实例上的数据是最新的</a:t>
            </a:r>
          </a:p>
          <a:p>
            <a:pPr marL="0" indent="0">
              <a:buNone/>
            </a:pPr>
            <a:endParaRPr lang="zh-CN" altLang="en-US" dirty="0"/>
          </a:p>
        </p:txBody>
      </p:sp>
    </p:spTree>
    <p:extLst>
      <p:ext uri="{BB962C8B-B14F-4D97-AF65-F5344CB8AC3E}">
        <p14:creationId xmlns:p14="http://schemas.microsoft.com/office/powerpoint/2010/main" val="3310590260"/>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4F78F7-CCB3-4B21-85E5-7343CB156BB4}"/>
              </a:ext>
            </a:extLst>
          </p:cNvPr>
          <p:cNvSpPr>
            <a:spLocks noGrp="1"/>
          </p:cNvSpPr>
          <p:nvPr>
            <p:ph type="title"/>
          </p:nvPr>
        </p:nvSpPr>
        <p:spPr/>
        <p:txBody>
          <a:bodyPr/>
          <a:lstStyle/>
          <a:p>
            <a:r>
              <a:rPr lang="zh-CN" altLang="en-US" dirty="0"/>
              <a:t>分布式选举算法</a:t>
            </a:r>
          </a:p>
        </p:txBody>
      </p:sp>
      <p:sp>
        <p:nvSpPr>
          <p:cNvPr id="3" name="内容占位符 2">
            <a:extLst>
              <a:ext uri="{FF2B5EF4-FFF2-40B4-BE49-F238E27FC236}">
                <a16:creationId xmlns:a16="http://schemas.microsoft.com/office/drawing/2014/main" id="{D5E79B98-B178-458B-8BC8-D218041128C8}"/>
              </a:ext>
            </a:extLst>
          </p:cNvPr>
          <p:cNvSpPr>
            <a:spLocks noGrp="1"/>
          </p:cNvSpPr>
          <p:nvPr>
            <p:ph idx="1"/>
          </p:nvPr>
        </p:nvSpPr>
        <p:spPr/>
        <p:txBody>
          <a:bodyPr/>
          <a:lstStyle/>
          <a:p>
            <a:r>
              <a:rPr lang="en-US" altLang="zh-CN" dirty="0"/>
              <a:t>* </a:t>
            </a:r>
            <a:r>
              <a:rPr lang="en-US" altLang="zh-CN" dirty="0" err="1"/>
              <a:t>Paxos</a:t>
            </a:r>
            <a:endParaRPr lang="en-US" altLang="zh-CN" dirty="0"/>
          </a:p>
          <a:p>
            <a:r>
              <a:rPr lang="en-US" altLang="zh-CN" dirty="0"/>
              <a:t>* Raft</a:t>
            </a:r>
          </a:p>
          <a:p>
            <a:r>
              <a:rPr lang="en-US" altLang="zh-CN" dirty="0"/>
              <a:t>* </a:t>
            </a:r>
            <a:r>
              <a:rPr lang="en-US" altLang="zh-CN" dirty="0" err="1"/>
              <a:t>ZooKeeper</a:t>
            </a:r>
            <a:r>
              <a:rPr lang="en-US" altLang="zh-CN" dirty="0"/>
              <a:t> ZAB</a:t>
            </a:r>
          </a:p>
        </p:txBody>
      </p:sp>
    </p:spTree>
    <p:extLst>
      <p:ext uri="{BB962C8B-B14F-4D97-AF65-F5344CB8AC3E}">
        <p14:creationId xmlns:p14="http://schemas.microsoft.com/office/powerpoint/2010/main" val="3482407095"/>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D6EE5B2-DBB9-44ED-BA1E-FFD145008A67}"/>
              </a:ext>
            </a:extLst>
          </p:cNvPr>
          <p:cNvSpPr>
            <a:spLocks noGrp="1"/>
          </p:cNvSpPr>
          <p:nvPr>
            <p:ph type="title"/>
          </p:nvPr>
        </p:nvSpPr>
        <p:spPr/>
        <p:txBody>
          <a:bodyPr/>
          <a:lstStyle/>
          <a:p>
            <a:r>
              <a:rPr lang="en-US" altLang="zh-CN" dirty="0" err="1"/>
              <a:t>ZooKeeper</a:t>
            </a:r>
            <a:r>
              <a:rPr lang="en-US" altLang="zh-CN" dirty="0"/>
              <a:t> ZAB</a:t>
            </a:r>
            <a:endParaRPr lang="zh-CN" altLang="en-US" dirty="0"/>
          </a:p>
        </p:txBody>
      </p:sp>
      <p:sp>
        <p:nvSpPr>
          <p:cNvPr id="3" name="内容占位符 2">
            <a:extLst>
              <a:ext uri="{FF2B5EF4-FFF2-40B4-BE49-F238E27FC236}">
                <a16:creationId xmlns:a16="http://schemas.microsoft.com/office/drawing/2014/main" id="{26CC1C77-F2E3-4B65-A287-C80C58BCD7D1}"/>
              </a:ext>
            </a:extLst>
          </p:cNvPr>
          <p:cNvSpPr>
            <a:spLocks noGrp="1"/>
          </p:cNvSpPr>
          <p:nvPr>
            <p:ph idx="1"/>
          </p:nvPr>
        </p:nvSpPr>
        <p:spPr/>
        <p:txBody>
          <a:bodyPr/>
          <a:lstStyle/>
          <a:p>
            <a:pPr marL="0" indent="0">
              <a:buNone/>
            </a:pPr>
            <a:r>
              <a:rPr lang="en-US" altLang="zh-CN" dirty="0"/>
              <a:t>	Zookeeper</a:t>
            </a:r>
            <a:r>
              <a:rPr lang="zh-CN" altLang="en-US" dirty="0"/>
              <a:t>的核心是原子广播，这个机制保证了各个</a:t>
            </a:r>
            <a:r>
              <a:rPr lang="en-US" altLang="zh-CN" dirty="0"/>
              <a:t>Server</a:t>
            </a:r>
            <a:r>
              <a:rPr lang="zh-CN" altLang="en-US" dirty="0"/>
              <a:t>之间的同步。实现这个机制的协议叫做</a:t>
            </a:r>
            <a:r>
              <a:rPr lang="en-US" altLang="zh-CN" dirty="0" err="1"/>
              <a:t>Zab</a:t>
            </a:r>
            <a:r>
              <a:rPr lang="zh-CN" altLang="en-US" dirty="0"/>
              <a:t>协议。</a:t>
            </a:r>
            <a:r>
              <a:rPr lang="en-US" altLang="zh-CN" dirty="0" err="1"/>
              <a:t>Zab</a:t>
            </a:r>
            <a:r>
              <a:rPr lang="zh-CN" altLang="en-US" dirty="0"/>
              <a:t>协议有两种模式，它们分别是恢复模式（选主）和广播模式（同步）。当服务启动或者在领导者崩溃后，</a:t>
            </a:r>
            <a:r>
              <a:rPr lang="en-US" altLang="zh-CN" dirty="0" err="1"/>
              <a:t>Zab</a:t>
            </a:r>
            <a:r>
              <a:rPr lang="zh-CN" altLang="en-US" dirty="0"/>
              <a:t>就进入了恢复模式，当领导者被选举出来，且大多数</a:t>
            </a:r>
            <a:r>
              <a:rPr lang="en-US" altLang="zh-CN" dirty="0"/>
              <a:t>Server</a:t>
            </a:r>
            <a:r>
              <a:rPr lang="zh-CN" altLang="en-US" dirty="0"/>
              <a:t>完成了和</a:t>
            </a:r>
            <a:r>
              <a:rPr lang="en-US" altLang="zh-CN" dirty="0"/>
              <a:t>leader</a:t>
            </a:r>
            <a:r>
              <a:rPr lang="zh-CN" altLang="en-US" dirty="0"/>
              <a:t>的状态同步以后，恢复模式就结束了。状态同步保证了</a:t>
            </a:r>
            <a:r>
              <a:rPr lang="en-US" altLang="zh-CN" dirty="0"/>
              <a:t>leader</a:t>
            </a:r>
            <a:r>
              <a:rPr lang="zh-CN" altLang="en-US" dirty="0"/>
              <a:t>和</a:t>
            </a:r>
            <a:r>
              <a:rPr lang="en-US" altLang="zh-CN" dirty="0"/>
              <a:t>Server</a:t>
            </a:r>
            <a:r>
              <a:rPr lang="zh-CN" altLang="en-US" dirty="0"/>
              <a:t>具有相同的系统状态。</a:t>
            </a:r>
            <a:r>
              <a:rPr lang="en-US" altLang="zh-CN" dirty="0"/>
              <a:t>leader</a:t>
            </a:r>
            <a:r>
              <a:rPr lang="zh-CN" altLang="en-US" dirty="0"/>
              <a:t>选举是保证分布式数据一致性的关键。</a:t>
            </a:r>
          </a:p>
          <a:p>
            <a:pPr marL="0" indent="0">
              <a:buNone/>
            </a:pPr>
            <a:endParaRPr lang="zh-CN" altLang="en-US" dirty="0"/>
          </a:p>
        </p:txBody>
      </p:sp>
    </p:spTree>
    <p:extLst>
      <p:ext uri="{BB962C8B-B14F-4D97-AF65-F5344CB8AC3E}">
        <p14:creationId xmlns:p14="http://schemas.microsoft.com/office/powerpoint/2010/main" val="934347574"/>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0772D26-BB81-4BCA-A4F7-D6B0B6F88CFD}"/>
              </a:ext>
            </a:extLst>
          </p:cNvPr>
          <p:cNvSpPr>
            <a:spLocks noGrp="1"/>
          </p:cNvSpPr>
          <p:nvPr>
            <p:ph type="title"/>
          </p:nvPr>
        </p:nvSpPr>
        <p:spPr/>
        <p:txBody>
          <a:bodyPr/>
          <a:lstStyle/>
          <a:p>
            <a:r>
              <a:rPr lang="en-US" altLang="zh-CN" dirty="0"/>
              <a:t>zookeeper</a:t>
            </a:r>
            <a:r>
              <a:rPr lang="zh-CN" altLang="en-US" dirty="0"/>
              <a:t>选主</a:t>
            </a:r>
          </a:p>
        </p:txBody>
      </p:sp>
      <p:sp>
        <p:nvSpPr>
          <p:cNvPr id="3" name="内容占位符 2">
            <a:extLst>
              <a:ext uri="{FF2B5EF4-FFF2-40B4-BE49-F238E27FC236}">
                <a16:creationId xmlns:a16="http://schemas.microsoft.com/office/drawing/2014/main" id="{067ADA40-A26E-4FCF-96C8-830C7137B673}"/>
              </a:ext>
            </a:extLst>
          </p:cNvPr>
          <p:cNvSpPr>
            <a:spLocks noGrp="1"/>
          </p:cNvSpPr>
          <p:nvPr>
            <p:ph idx="1"/>
          </p:nvPr>
        </p:nvSpPr>
        <p:spPr/>
        <p:txBody>
          <a:bodyPr/>
          <a:lstStyle/>
          <a:p>
            <a:r>
              <a:rPr lang="zh-CN" altLang="en-US" dirty="0"/>
              <a:t>一个</a:t>
            </a:r>
            <a:r>
              <a:rPr lang="en-US" altLang="zh-CN" dirty="0"/>
              <a:t>Server</a:t>
            </a:r>
            <a:r>
              <a:rPr lang="zh-CN" altLang="en-US" dirty="0"/>
              <a:t>是如何知道其它的</a:t>
            </a:r>
            <a:r>
              <a:rPr lang="en-US" altLang="zh-CN" dirty="0"/>
              <a:t>Server</a:t>
            </a:r>
            <a:r>
              <a:rPr lang="zh-CN" altLang="en-US" dirty="0"/>
              <a:t>？</a:t>
            </a:r>
            <a:endParaRPr lang="en-US" altLang="zh-CN" dirty="0"/>
          </a:p>
          <a:p>
            <a:r>
              <a:rPr lang="zh-CN" altLang="en-US" dirty="0"/>
              <a:t>成为</a:t>
            </a:r>
            <a:r>
              <a:rPr lang="en-US" altLang="zh-CN" dirty="0"/>
              <a:t>Leader</a:t>
            </a:r>
            <a:r>
              <a:rPr lang="zh-CN" altLang="en-US" dirty="0"/>
              <a:t>的必要条件？</a:t>
            </a:r>
          </a:p>
          <a:p>
            <a:r>
              <a:rPr lang="zh-CN" altLang="en-US" dirty="0"/>
              <a:t>如果所有</a:t>
            </a:r>
            <a:r>
              <a:rPr lang="en-US" altLang="zh-CN" dirty="0" err="1"/>
              <a:t>zxid</a:t>
            </a:r>
            <a:r>
              <a:rPr lang="zh-CN" altLang="en-US" dirty="0"/>
              <a:t>都相同</a:t>
            </a:r>
            <a:r>
              <a:rPr lang="en-US" altLang="zh-CN" dirty="0"/>
              <a:t>(</a:t>
            </a:r>
            <a:r>
              <a:rPr lang="zh-CN" altLang="en-US" dirty="0"/>
              <a:t>例如</a:t>
            </a:r>
            <a:r>
              <a:rPr lang="en-US" altLang="zh-CN" dirty="0"/>
              <a:t>: </a:t>
            </a:r>
            <a:r>
              <a:rPr lang="zh-CN" altLang="en-US" dirty="0"/>
              <a:t>刚初始化时</a:t>
            </a:r>
            <a:r>
              <a:rPr lang="en-US" altLang="zh-CN" dirty="0"/>
              <a:t>)</a:t>
            </a:r>
            <a:r>
              <a:rPr lang="zh-CN" altLang="en-US" dirty="0"/>
              <a:t>，此时有可能不能形成</a:t>
            </a:r>
            <a:r>
              <a:rPr lang="en-US" altLang="zh-CN" dirty="0"/>
              <a:t>n/2+1</a:t>
            </a:r>
            <a:r>
              <a:rPr lang="zh-CN" altLang="en-US" dirty="0"/>
              <a:t>个</a:t>
            </a:r>
            <a:r>
              <a:rPr lang="en-US" altLang="zh-CN" dirty="0"/>
              <a:t>Server</a:t>
            </a:r>
            <a:r>
              <a:rPr lang="zh-CN" altLang="en-US" dirty="0"/>
              <a:t>，怎么办？</a:t>
            </a:r>
          </a:p>
          <a:p>
            <a:r>
              <a:rPr lang="en-US" altLang="zh-CN" dirty="0" err="1"/>
              <a:t>ZooKeeper</a:t>
            </a:r>
            <a:r>
              <a:rPr lang="zh-CN" altLang="en-US" dirty="0"/>
              <a:t>中</a:t>
            </a:r>
            <a:r>
              <a:rPr lang="en-US" altLang="zh-CN" dirty="0"/>
              <a:t>Leader</a:t>
            </a:r>
            <a:r>
              <a:rPr lang="zh-CN" altLang="en-US" dirty="0"/>
              <a:t>怎么知道</a:t>
            </a:r>
            <a:r>
              <a:rPr lang="en-US" altLang="zh-CN" dirty="0" err="1"/>
              <a:t>Fllower</a:t>
            </a:r>
            <a:r>
              <a:rPr lang="zh-CN" altLang="en-US" dirty="0"/>
              <a:t>还存活，</a:t>
            </a:r>
            <a:r>
              <a:rPr lang="en-US" altLang="zh-CN" dirty="0" err="1"/>
              <a:t>Fllower</a:t>
            </a:r>
            <a:r>
              <a:rPr lang="zh-CN" altLang="en-US" dirty="0"/>
              <a:t>怎么知道</a:t>
            </a:r>
            <a:r>
              <a:rPr lang="en-US" altLang="zh-CN" dirty="0"/>
              <a:t>Leader</a:t>
            </a:r>
            <a:r>
              <a:rPr lang="zh-CN" altLang="en-US" dirty="0"/>
              <a:t>还存活？</a:t>
            </a:r>
          </a:p>
        </p:txBody>
      </p:sp>
    </p:spTree>
    <p:extLst>
      <p:ext uri="{BB962C8B-B14F-4D97-AF65-F5344CB8AC3E}">
        <p14:creationId xmlns:p14="http://schemas.microsoft.com/office/powerpoint/2010/main" val="1737054059"/>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E73587-668A-4424-9877-16140C97B493}"/>
              </a:ext>
            </a:extLst>
          </p:cNvPr>
          <p:cNvSpPr>
            <a:spLocks noGrp="1"/>
          </p:cNvSpPr>
          <p:nvPr>
            <p:ph type="title"/>
          </p:nvPr>
        </p:nvSpPr>
        <p:spPr/>
        <p:txBody>
          <a:bodyPr/>
          <a:lstStyle/>
          <a:p>
            <a:r>
              <a:rPr lang="zh-CN" altLang="en-US" dirty="0"/>
              <a:t>一个</a:t>
            </a:r>
            <a:r>
              <a:rPr lang="en-US" altLang="zh-CN" dirty="0"/>
              <a:t>Server</a:t>
            </a:r>
            <a:r>
              <a:rPr lang="zh-CN" altLang="en-US" dirty="0"/>
              <a:t>是如何知道其它的</a:t>
            </a:r>
            <a:r>
              <a:rPr lang="en-US" altLang="zh-CN" dirty="0"/>
              <a:t>Server</a:t>
            </a:r>
            <a:r>
              <a:rPr lang="zh-CN" altLang="en-US" dirty="0"/>
              <a:t>？</a:t>
            </a:r>
          </a:p>
        </p:txBody>
      </p:sp>
      <p:sp>
        <p:nvSpPr>
          <p:cNvPr id="3" name="内容占位符 2">
            <a:extLst>
              <a:ext uri="{FF2B5EF4-FFF2-40B4-BE49-F238E27FC236}">
                <a16:creationId xmlns:a16="http://schemas.microsoft.com/office/drawing/2014/main" id="{399B1456-7789-4481-8AC4-2C93559E9514}"/>
              </a:ext>
            </a:extLst>
          </p:cNvPr>
          <p:cNvSpPr>
            <a:spLocks noGrp="1"/>
          </p:cNvSpPr>
          <p:nvPr>
            <p:ph idx="1"/>
          </p:nvPr>
        </p:nvSpPr>
        <p:spPr/>
        <p:txBody>
          <a:bodyPr/>
          <a:lstStyle/>
          <a:p>
            <a:pPr marL="0" indent="0">
              <a:buNone/>
            </a:pPr>
            <a:r>
              <a:rPr lang="en-US" altLang="zh-CN" dirty="0"/>
              <a:t>	</a:t>
            </a:r>
            <a:r>
              <a:rPr lang="zh-CN" altLang="en-US" dirty="0"/>
              <a:t>在</a:t>
            </a:r>
            <a:r>
              <a:rPr lang="en-US" altLang="zh-CN" dirty="0" err="1"/>
              <a:t>ZooKeeper</a:t>
            </a:r>
            <a:r>
              <a:rPr lang="zh-CN" altLang="en-US" dirty="0"/>
              <a:t>集群中，</a:t>
            </a:r>
            <a:r>
              <a:rPr lang="en-US" altLang="zh-CN" dirty="0"/>
              <a:t>Server</a:t>
            </a:r>
            <a:r>
              <a:rPr lang="zh-CN" altLang="en-US" dirty="0"/>
              <a:t>的信息都在</a:t>
            </a:r>
            <a:r>
              <a:rPr lang="en-US" altLang="zh-CN" dirty="0" err="1"/>
              <a:t>zoo.conf</a:t>
            </a:r>
            <a:r>
              <a:rPr lang="zh-CN" altLang="en-US" dirty="0"/>
              <a:t>配置文件中，根据配置文件的信息就可以知道其它</a:t>
            </a:r>
            <a:r>
              <a:rPr lang="en-US" altLang="zh-CN" dirty="0"/>
              <a:t>Server</a:t>
            </a:r>
            <a:r>
              <a:rPr lang="zh-CN" altLang="en-US" dirty="0"/>
              <a:t>的信息。</a:t>
            </a:r>
          </a:p>
          <a:p>
            <a:pPr marL="0" indent="0">
              <a:buNone/>
            </a:pPr>
            <a:endParaRPr lang="zh-CN" altLang="en-US" dirty="0"/>
          </a:p>
        </p:txBody>
      </p:sp>
    </p:spTree>
    <p:extLst>
      <p:ext uri="{BB962C8B-B14F-4D97-AF65-F5344CB8AC3E}">
        <p14:creationId xmlns:p14="http://schemas.microsoft.com/office/powerpoint/2010/main" val="748183624"/>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334C470-90F0-4EB9-9B4A-32FEF5728E1A}"/>
              </a:ext>
            </a:extLst>
          </p:cNvPr>
          <p:cNvSpPr>
            <a:spLocks noGrp="1"/>
          </p:cNvSpPr>
          <p:nvPr>
            <p:ph type="title"/>
          </p:nvPr>
        </p:nvSpPr>
        <p:spPr/>
        <p:txBody>
          <a:bodyPr>
            <a:normAutofit/>
          </a:bodyPr>
          <a:lstStyle/>
          <a:p>
            <a:r>
              <a:rPr lang="zh-CN" altLang="en-US" dirty="0"/>
              <a:t>成为</a:t>
            </a:r>
            <a:r>
              <a:rPr lang="en-US" altLang="zh-CN" dirty="0"/>
              <a:t>Leader</a:t>
            </a:r>
            <a:r>
              <a:rPr lang="zh-CN" altLang="en-US" dirty="0"/>
              <a:t>的必要条件？</a:t>
            </a:r>
          </a:p>
        </p:txBody>
      </p:sp>
      <p:sp>
        <p:nvSpPr>
          <p:cNvPr id="3" name="内容占位符 2">
            <a:extLst>
              <a:ext uri="{FF2B5EF4-FFF2-40B4-BE49-F238E27FC236}">
                <a16:creationId xmlns:a16="http://schemas.microsoft.com/office/drawing/2014/main" id="{0DFA2B33-DD31-43BA-86DB-C7B76263AD97}"/>
              </a:ext>
            </a:extLst>
          </p:cNvPr>
          <p:cNvSpPr>
            <a:spLocks noGrp="1"/>
          </p:cNvSpPr>
          <p:nvPr>
            <p:ph idx="1"/>
          </p:nvPr>
        </p:nvSpPr>
        <p:spPr/>
        <p:txBody>
          <a:bodyPr/>
          <a:lstStyle/>
          <a:p>
            <a:pPr marL="0" indent="0">
              <a:buNone/>
            </a:pPr>
            <a:r>
              <a:rPr lang="en-US" altLang="zh-CN" dirty="0"/>
              <a:t>	Leader</a:t>
            </a:r>
            <a:r>
              <a:rPr lang="zh-CN" altLang="en-US" dirty="0"/>
              <a:t>要具有最高的</a:t>
            </a:r>
            <a:r>
              <a:rPr lang="en-US" altLang="zh-CN" dirty="0" err="1"/>
              <a:t>zxid</a:t>
            </a:r>
            <a:r>
              <a:rPr lang="zh-CN" altLang="en-US" dirty="0"/>
              <a:t>；集群中大多数的机器（至少</a:t>
            </a:r>
            <a:r>
              <a:rPr lang="en-US" altLang="zh-CN" dirty="0"/>
              <a:t>n/2+1</a:t>
            </a:r>
            <a:r>
              <a:rPr lang="zh-CN" altLang="en-US" dirty="0"/>
              <a:t>）得到响应并</a:t>
            </a:r>
            <a:r>
              <a:rPr lang="en-US" altLang="zh-CN" dirty="0"/>
              <a:t>follow</a:t>
            </a:r>
            <a:r>
              <a:rPr lang="zh-CN" altLang="en-US" dirty="0"/>
              <a:t>选出的</a:t>
            </a:r>
            <a:r>
              <a:rPr lang="en-US" altLang="zh-CN" dirty="0"/>
              <a:t>Leader</a:t>
            </a:r>
            <a:r>
              <a:rPr lang="zh-CN" altLang="en-US" dirty="0"/>
              <a:t>。</a:t>
            </a:r>
          </a:p>
          <a:p>
            <a:pPr marL="0" indent="0">
              <a:buNone/>
            </a:pPr>
            <a:endParaRPr lang="zh-CN" altLang="en-US" dirty="0"/>
          </a:p>
        </p:txBody>
      </p:sp>
    </p:spTree>
    <p:extLst>
      <p:ext uri="{BB962C8B-B14F-4D97-AF65-F5344CB8AC3E}">
        <p14:creationId xmlns:p14="http://schemas.microsoft.com/office/powerpoint/2010/main" val="3303540536"/>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A45C7AF-8121-4C43-B6D0-EEF0AE51CED7}"/>
              </a:ext>
            </a:extLst>
          </p:cNvPr>
          <p:cNvSpPr>
            <a:spLocks noGrp="1"/>
          </p:cNvSpPr>
          <p:nvPr>
            <p:ph type="title"/>
          </p:nvPr>
        </p:nvSpPr>
        <p:spPr/>
        <p:txBody>
          <a:bodyPr>
            <a:normAutofit/>
          </a:bodyPr>
          <a:lstStyle/>
          <a:p>
            <a:r>
              <a:rPr lang="zh-CN" altLang="en-US" dirty="0"/>
              <a:t>如果所有</a:t>
            </a:r>
            <a:r>
              <a:rPr lang="en-US" altLang="zh-CN" dirty="0" err="1"/>
              <a:t>zxid</a:t>
            </a:r>
            <a:r>
              <a:rPr lang="zh-CN" altLang="en-US" dirty="0"/>
              <a:t>都相同</a:t>
            </a:r>
            <a:r>
              <a:rPr lang="en-US" altLang="zh-CN" dirty="0"/>
              <a:t>(</a:t>
            </a:r>
            <a:r>
              <a:rPr lang="zh-CN" altLang="en-US" dirty="0"/>
              <a:t>例如</a:t>
            </a:r>
            <a:r>
              <a:rPr lang="en-US" altLang="zh-CN" dirty="0"/>
              <a:t>: </a:t>
            </a:r>
            <a:r>
              <a:rPr lang="zh-CN" altLang="en-US" dirty="0"/>
              <a:t>刚初始化时</a:t>
            </a:r>
            <a:r>
              <a:rPr lang="en-US" altLang="zh-CN" dirty="0"/>
              <a:t>)</a:t>
            </a:r>
            <a:r>
              <a:rPr lang="zh-CN" altLang="en-US" dirty="0"/>
              <a:t>，此时有可能不能形成</a:t>
            </a:r>
            <a:r>
              <a:rPr lang="en-US" altLang="zh-CN" dirty="0"/>
              <a:t>n/2+1</a:t>
            </a:r>
            <a:r>
              <a:rPr lang="zh-CN" altLang="en-US" dirty="0"/>
              <a:t>个</a:t>
            </a:r>
            <a:r>
              <a:rPr lang="en-US" altLang="zh-CN" dirty="0"/>
              <a:t>Server</a:t>
            </a:r>
            <a:r>
              <a:rPr lang="zh-CN" altLang="en-US" dirty="0"/>
              <a:t>，怎么办？</a:t>
            </a:r>
          </a:p>
        </p:txBody>
      </p:sp>
      <p:sp>
        <p:nvSpPr>
          <p:cNvPr id="3" name="内容占位符 2">
            <a:extLst>
              <a:ext uri="{FF2B5EF4-FFF2-40B4-BE49-F238E27FC236}">
                <a16:creationId xmlns:a16="http://schemas.microsoft.com/office/drawing/2014/main" id="{FC6BB8E1-7FAC-42E7-A876-96D4A9B7DFCE}"/>
              </a:ext>
            </a:extLst>
          </p:cNvPr>
          <p:cNvSpPr>
            <a:spLocks noGrp="1"/>
          </p:cNvSpPr>
          <p:nvPr>
            <p:ph idx="1"/>
          </p:nvPr>
        </p:nvSpPr>
        <p:spPr/>
        <p:txBody>
          <a:bodyPr/>
          <a:lstStyle/>
          <a:p>
            <a:pPr marL="0" indent="0">
              <a:buNone/>
            </a:pPr>
            <a:r>
              <a:rPr lang="en-US" altLang="zh-CN" dirty="0"/>
              <a:t>	</a:t>
            </a:r>
            <a:r>
              <a:rPr lang="en-US" altLang="zh-CN" dirty="0" err="1"/>
              <a:t>ZooKeeper</a:t>
            </a:r>
            <a:r>
              <a:rPr lang="zh-CN" altLang="en-US" dirty="0"/>
              <a:t>中每一个</a:t>
            </a:r>
            <a:r>
              <a:rPr lang="en-US" altLang="zh-CN" dirty="0"/>
              <a:t>Server</a:t>
            </a:r>
            <a:r>
              <a:rPr lang="zh-CN" altLang="en-US" dirty="0"/>
              <a:t>都有一个</a:t>
            </a:r>
            <a:r>
              <a:rPr lang="en-US" altLang="zh-CN" dirty="0"/>
              <a:t>ID</a:t>
            </a:r>
            <a:r>
              <a:rPr lang="zh-CN" altLang="en-US" dirty="0"/>
              <a:t>，这个</a:t>
            </a:r>
            <a:r>
              <a:rPr lang="en-US" altLang="zh-CN" dirty="0"/>
              <a:t>ID</a:t>
            </a:r>
            <a:r>
              <a:rPr lang="zh-CN" altLang="en-US" dirty="0"/>
              <a:t>是不重复的，如果遇到这样的情况时，</a:t>
            </a:r>
            <a:r>
              <a:rPr lang="en-US" altLang="zh-CN" dirty="0" err="1"/>
              <a:t>ZooKeeper</a:t>
            </a:r>
            <a:r>
              <a:rPr lang="zh-CN" altLang="en-US" dirty="0"/>
              <a:t>就推荐</a:t>
            </a:r>
            <a:r>
              <a:rPr lang="en-US" altLang="zh-CN" dirty="0"/>
              <a:t>ID</a:t>
            </a:r>
            <a:r>
              <a:rPr lang="zh-CN" altLang="en-US" dirty="0"/>
              <a:t>最大的哪个</a:t>
            </a:r>
            <a:r>
              <a:rPr lang="en-US" altLang="zh-CN" dirty="0"/>
              <a:t>Server</a:t>
            </a:r>
            <a:r>
              <a:rPr lang="zh-CN" altLang="en-US" dirty="0"/>
              <a:t>作为</a:t>
            </a:r>
            <a:r>
              <a:rPr lang="en-US" altLang="zh-CN" dirty="0"/>
              <a:t>Leader</a:t>
            </a:r>
            <a:r>
              <a:rPr lang="zh-CN" altLang="en-US" dirty="0"/>
              <a:t>。</a:t>
            </a:r>
          </a:p>
          <a:p>
            <a:pPr marL="0" indent="0">
              <a:buNone/>
            </a:pPr>
            <a:endParaRPr lang="zh-CN" altLang="en-US" dirty="0"/>
          </a:p>
        </p:txBody>
      </p:sp>
    </p:spTree>
    <p:extLst>
      <p:ext uri="{BB962C8B-B14F-4D97-AF65-F5344CB8AC3E}">
        <p14:creationId xmlns:p14="http://schemas.microsoft.com/office/powerpoint/2010/main" val="3762136736"/>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3B60AF-1E78-49E3-81F6-1A67A3FC2C94}"/>
              </a:ext>
            </a:extLst>
          </p:cNvPr>
          <p:cNvSpPr>
            <a:spLocks noGrp="1"/>
          </p:cNvSpPr>
          <p:nvPr>
            <p:ph type="title"/>
          </p:nvPr>
        </p:nvSpPr>
        <p:spPr/>
        <p:txBody>
          <a:bodyPr>
            <a:normAutofit/>
          </a:bodyPr>
          <a:lstStyle/>
          <a:p>
            <a:r>
              <a:rPr lang="en-US" altLang="zh-CN" dirty="0" err="1"/>
              <a:t>ZooKeeper</a:t>
            </a:r>
            <a:r>
              <a:rPr lang="zh-CN" altLang="en-US" dirty="0"/>
              <a:t>中</a:t>
            </a:r>
            <a:r>
              <a:rPr lang="en-US" altLang="zh-CN" dirty="0"/>
              <a:t>Leader</a:t>
            </a:r>
            <a:r>
              <a:rPr lang="zh-CN" altLang="en-US" dirty="0"/>
              <a:t>怎么知道</a:t>
            </a:r>
            <a:r>
              <a:rPr lang="en-US" altLang="zh-CN" dirty="0" err="1"/>
              <a:t>Fllower</a:t>
            </a:r>
            <a:r>
              <a:rPr lang="zh-CN" altLang="en-US" dirty="0"/>
              <a:t>还存活，</a:t>
            </a:r>
            <a:r>
              <a:rPr lang="en-US" altLang="zh-CN" dirty="0" err="1"/>
              <a:t>Fllower</a:t>
            </a:r>
            <a:r>
              <a:rPr lang="zh-CN" altLang="en-US" dirty="0"/>
              <a:t>怎么知道</a:t>
            </a:r>
            <a:r>
              <a:rPr lang="en-US" altLang="zh-CN" dirty="0"/>
              <a:t>Leader</a:t>
            </a:r>
            <a:r>
              <a:rPr lang="zh-CN" altLang="en-US" dirty="0"/>
              <a:t>还存活？</a:t>
            </a:r>
          </a:p>
        </p:txBody>
      </p:sp>
      <p:sp>
        <p:nvSpPr>
          <p:cNvPr id="3" name="内容占位符 2">
            <a:extLst>
              <a:ext uri="{FF2B5EF4-FFF2-40B4-BE49-F238E27FC236}">
                <a16:creationId xmlns:a16="http://schemas.microsoft.com/office/drawing/2014/main" id="{2E3E27FE-C5FD-41E4-A9FA-80D1D68FE2C0}"/>
              </a:ext>
            </a:extLst>
          </p:cNvPr>
          <p:cNvSpPr>
            <a:spLocks noGrp="1"/>
          </p:cNvSpPr>
          <p:nvPr>
            <p:ph idx="1"/>
          </p:nvPr>
        </p:nvSpPr>
        <p:spPr/>
        <p:txBody>
          <a:bodyPr/>
          <a:lstStyle/>
          <a:p>
            <a:pPr marL="0" indent="0">
              <a:buNone/>
            </a:pPr>
            <a:r>
              <a:rPr lang="en-US" altLang="zh-CN" dirty="0"/>
              <a:t>	Leader</a:t>
            </a:r>
            <a:r>
              <a:rPr lang="zh-CN" altLang="en-US" dirty="0"/>
              <a:t>定时向</a:t>
            </a:r>
            <a:r>
              <a:rPr lang="en-US" altLang="zh-CN" dirty="0" err="1"/>
              <a:t>Fllower</a:t>
            </a:r>
            <a:r>
              <a:rPr lang="zh-CN" altLang="en-US" dirty="0"/>
              <a:t>发</a:t>
            </a:r>
            <a:r>
              <a:rPr lang="en-US" altLang="zh-CN" dirty="0"/>
              <a:t>ping</a:t>
            </a:r>
            <a:r>
              <a:rPr lang="zh-CN" altLang="en-US" dirty="0"/>
              <a:t>消息，</a:t>
            </a:r>
            <a:r>
              <a:rPr lang="en-US" altLang="zh-CN" dirty="0" err="1"/>
              <a:t>Fllower</a:t>
            </a:r>
            <a:r>
              <a:rPr lang="zh-CN" altLang="en-US" dirty="0"/>
              <a:t>定时向</a:t>
            </a:r>
            <a:r>
              <a:rPr lang="en-US" altLang="zh-CN" dirty="0"/>
              <a:t>Leader</a:t>
            </a:r>
            <a:r>
              <a:rPr lang="zh-CN" altLang="en-US" dirty="0"/>
              <a:t>发</a:t>
            </a:r>
            <a:r>
              <a:rPr lang="en-US" altLang="zh-CN" dirty="0"/>
              <a:t>ping</a:t>
            </a:r>
            <a:r>
              <a:rPr lang="zh-CN" altLang="en-US" dirty="0"/>
              <a:t>消息，当发现</a:t>
            </a:r>
            <a:r>
              <a:rPr lang="en-US" altLang="zh-CN" dirty="0"/>
              <a:t>Leader</a:t>
            </a:r>
            <a:r>
              <a:rPr lang="zh-CN" altLang="en-US" dirty="0"/>
              <a:t>无法</a:t>
            </a:r>
            <a:r>
              <a:rPr lang="en-US" altLang="zh-CN" dirty="0"/>
              <a:t>ping</a:t>
            </a:r>
            <a:r>
              <a:rPr lang="zh-CN" altLang="en-US" dirty="0"/>
              <a:t>通时，就改变自己的状态</a:t>
            </a:r>
            <a:r>
              <a:rPr lang="en-US" altLang="zh-CN" dirty="0"/>
              <a:t>(LOOKING)</a:t>
            </a:r>
            <a:r>
              <a:rPr lang="zh-CN" altLang="en-US" dirty="0"/>
              <a:t>，发起新的一轮选举。</a:t>
            </a:r>
          </a:p>
          <a:p>
            <a:pPr marL="0" indent="0">
              <a:buNone/>
            </a:pPr>
            <a:endParaRPr lang="zh-CN" altLang="en-US" dirty="0"/>
          </a:p>
        </p:txBody>
      </p:sp>
    </p:spTree>
    <p:extLst>
      <p:ext uri="{BB962C8B-B14F-4D97-AF65-F5344CB8AC3E}">
        <p14:creationId xmlns:p14="http://schemas.microsoft.com/office/powerpoint/2010/main" val="3761769481"/>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05D4FB1-0662-44FE-B198-CFAAC2FFE552}"/>
              </a:ext>
            </a:extLst>
          </p:cNvPr>
          <p:cNvSpPr>
            <a:spLocks noGrp="1"/>
          </p:cNvSpPr>
          <p:nvPr>
            <p:ph type="title"/>
          </p:nvPr>
        </p:nvSpPr>
        <p:spPr/>
        <p:txBody>
          <a:bodyPr/>
          <a:lstStyle/>
          <a:p>
            <a:r>
              <a:rPr lang="en-US" altLang="zh-CN" dirty="0"/>
              <a:t>leader</a:t>
            </a:r>
            <a:r>
              <a:rPr lang="zh-CN" altLang="en-US" dirty="0"/>
              <a:t>选主时机</a:t>
            </a:r>
          </a:p>
        </p:txBody>
      </p:sp>
      <p:sp>
        <p:nvSpPr>
          <p:cNvPr id="3" name="内容占位符 2">
            <a:extLst>
              <a:ext uri="{FF2B5EF4-FFF2-40B4-BE49-F238E27FC236}">
                <a16:creationId xmlns:a16="http://schemas.microsoft.com/office/drawing/2014/main" id="{DFF5E44F-DEDA-45C5-BE41-9CC786DA114D}"/>
              </a:ext>
            </a:extLst>
          </p:cNvPr>
          <p:cNvSpPr>
            <a:spLocks noGrp="1"/>
          </p:cNvSpPr>
          <p:nvPr>
            <p:ph idx="1"/>
          </p:nvPr>
        </p:nvSpPr>
        <p:spPr/>
        <p:txBody>
          <a:bodyPr/>
          <a:lstStyle/>
          <a:p>
            <a:r>
              <a:rPr lang="en-US" altLang="zh-CN" dirty="0"/>
              <a:t>1. Server</a:t>
            </a:r>
            <a:r>
              <a:rPr lang="zh-CN" altLang="en-US" dirty="0"/>
              <a:t>初始化</a:t>
            </a:r>
          </a:p>
          <a:p>
            <a:r>
              <a:rPr lang="en-US" altLang="zh-CN" dirty="0"/>
              <a:t>2.</a:t>
            </a:r>
            <a:r>
              <a:rPr lang="zh-CN" altLang="en-US" dirty="0"/>
              <a:t> </a:t>
            </a:r>
            <a:r>
              <a:rPr lang="en-US" altLang="zh-CN" dirty="0"/>
              <a:t>server</a:t>
            </a:r>
            <a:r>
              <a:rPr lang="zh-CN" altLang="en-US" dirty="0"/>
              <a:t>运行期间无法和</a:t>
            </a:r>
            <a:r>
              <a:rPr lang="en-US" altLang="zh-CN" dirty="0"/>
              <a:t>leader</a:t>
            </a:r>
            <a:r>
              <a:rPr lang="zh-CN" altLang="en-US" dirty="0"/>
              <a:t>保持连接</a:t>
            </a:r>
          </a:p>
          <a:p>
            <a:pPr marL="0" indent="0">
              <a:buNone/>
            </a:pPr>
            <a:endParaRPr lang="zh-CN" altLang="en-US" dirty="0"/>
          </a:p>
        </p:txBody>
      </p:sp>
    </p:spTree>
    <p:extLst>
      <p:ext uri="{BB962C8B-B14F-4D97-AF65-F5344CB8AC3E}">
        <p14:creationId xmlns:p14="http://schemas.microsoft.com/office/powerpoint/2010/main" val="251689586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98D7F90F-6502-4F21-A3F2-7E45A6FE81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56618" y="1328056"/>
            <a:ext cx="2078764" cy="2947108"/>
          </a:xfrm>
          <a:prstGeom prst="rect">
            <a:avLst/>
          </a:prstGeom>
        </p:spPr>
      </p:pic>
      <p:pic>
        <p:nvPicPr>
          <p:cNvPr id="7" name="图片 6">
            <a:extLst>
              <a:ext uri="{FF2B5EF4-FFF2-40B4-BE49-F238E27FC236}">
                <a16:creationId xmlns:a16="http://schemas.microsoft.com/office/drawing/2014/main" id="{6C95FB44-6F1B-437B-88B4-EDA5E64BCE7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81063" y="6338316"/>
            <a:ext cx="914400" cy="216408"/>
          </a:xfrm>
          <a:prstGeom prst="rect">
            <a:avLst/>
          </a:prstGeom>
        </p:spPr>
      </p:pic>
    </p:spTree>
    <p:extLst>
      <p:ext uri="{BB962C8B-B14F-4D97-AF65-F5344CB8AC3E}">
        <p14:creationId xmlns:p14="http://schemas.microsoft.com/office/powerpoint/2010/main" val="2380982762"/>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D186547-0AB0-41F2-808C-D24BE30E1857}"/>
              </a:ext>
            </a:extLst>
          </p:cNvPr>
          <p:cNvSpPr>
            <a:spLocks noGrp="1"/>
          </p:cNvSpPr>
          <p:nvPr>
            <p:ph type="title"/>
          </p:nvPr>
        </p:nvSpPr>
        <p:spPr/>
        <p:txBody>
          <a:bodyPr/>
          <a:lstStyle/>
          <a:p>
            <a:r>
              <a:rPr lang="zh-CN" altLang="en-US" dirty="0"/>
              <a:t>核心概念</a:t>
            </a:r>
            <a:r>
              <a:rPr lang="en-US" altLang="zh-CN" dirty="0"/>
              <a:t>-</a:t>
            </a:r>
            <a:r>
              <a:rPr lang="en-US" altLang="zh-CN" dirty="0" err="1"/>
              <a:t>ZooKeeper</a:t>
            </a:r>
            <a:r>
              <a:rPr lang="zh-CN" altLang="en-US" dirty="0"/>
              <a:t>服务器状态</a:t>
            </a:r>
          </a:p>
        </p:txBody>
      </p:sp>
      <p:pic>
        <p:nvPicPr>
          <p:cNvPr id="5" name="图片 4">
            <a:extLst>
              <a:ext uri="{FF2B5EF4-FFF2-40B4-BE49-F238E27FC236}">
                <a16:creationId xmlns:a16="http://schemas.microsoft.com/office/drawing/2014/main" id="{2E84909A-918F-45F5-ACBC-AFCF3472B0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90651" y="1825625"/>
            <a:ext cx="6620799" cy="4182059"/>
          </a:xfrm>
          <a:prstGeom prst="rect">
            <a:avLst/>
          </a:prstGeom>
        </p:spPr>
      </p:pic>
    </p:spTree>
    <p:extLst>
      <p:ext uri="{BB962C8B-B14F-4D97-AF65-F5344CB8AC3E}">
        <p14:creationId xmlns:p14="http://schemas.microsoft.com/office/powerpoint/2010/main" val="167809606"/>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D186547-0AB0-41F2-808C-D24BE30E1857}"/>
              </a:ext>
            </a:extLst>
          </p:cNvPr>
          <p:cNvSpPr>
            <a:spLocks noGrp="1"/>
          </p:cNvSpPr>
          <p:nvPr>
            <p:ph type="title"/>
          </p:nvPr>
        </p:nvSpPr>
        <p:spPr/>
        <p:txBody>
          <a:bodyPr/>
          <a:lstStyle/>
          <a:p>
            <a:r>
              <a:rPr lang="zh-CN" altLang="en-US" dirty="0"/>
              <a:t>核心概念</a:t>
            </a:r>
            <a:r>
              <a:rPr lang="en-US" altLang="zh-CN" dirty="0"/>
              <a:t>-</a:t>
            </a:r>
            <a:r>
              <a:rPr lang="en-US" altLang="zh-CN" dirty="0" err="1"/>
              <a:t>ZooKeeper</a:t>
            </a:r>
            <a:r>
              <a:rPr lang="zh-CN" altLang="en-US" dirty="0"/>
              <a:t>服务器状态</a:t>
            </a:r>
          </a:p>
        </p:txBody>
      </p:sp>
      <p:sp>
        <p:nvSpPr>
          <p:cNvPr id="3" name="内容占位符 2">
            <a:extLst>
              <a:ext uri="{FF2B5EF4-FFF2-40B4-BE49-F238E27FC236}">
                <a16:creationId xmlns:a16="http://schemas.microsoft.com/office/drawing/2014/main" id="{D3321A8F-0E92-4F41-8CB3-BD9BBF523832}"/>
              </a:ext>
            </a:extLst>
          </p:cNvPr>
          <p:cNvSpPr>
            <a:spLocks noGrp="1"/>
          </p:cNvSpPr>
          <p:nvPr>
            <p:ph idx="1"/>
          </p:nvPr>
        </p:nvSpPr>
        <p:spPr/>
        <p:txBody>
          <a:bodyPr/>
          <a:lstStyle/>
          <a:p>
            <a:endParaRPr lang="en-US" altLang="zh-CN" dirty="0"/>
          </a:p>
          <a:p>
            <a:r>
              <a:rPr lang="en-US" altLang="zh-CN" dirty="0"/>
              <a:t>* LOOKING</a:t>
            </a:r>
            <a:r>
              <a:rPr lang="zh-CN" altLang="en-US" dirty="0"/>
              <a:t>：寻找</a:t>
            </a:r>
            <a:r>
              <a:rPr lang="en-US" altLang="zh-CN" dirty="0"/>
              <a:t>leader</a:t>
            </a:r>
            <a:r>
              <a:rPr lang="zh-CN" altLang="en-US" dirty="0"/>
              <a:t>状态</a:t>
            </a:r>
          </a:p>
          <a:p>
            <a:r>
              <a:rPr lang="zh-CN" altLang="en-US" dirty="0"/>
              <a:t>* </a:t>
            </a:r>
            <a:r>
              <a:rPr lang="en-US" altLang="zh-CN" dirty="0"/>
              <a:t>LEADING</a:t>
            </a:r>
            <a:r>
              <a:rPr lang="zh-CN" altLang="en-US" dirty="0"/>
              <a:t>：领导状态（节点为</a:t>
            </a:r>
            <a:r>
              <a:rPr lang="en-US" altLang="zh-CN" dirty="0"/>
              <a:t>leader</a:t>
            </a:r>
            <a:r>
              <a:rPr lang="zh-CN" altLang="en-US" dirty="0"/>
              <a:t>）</a:t>
            </a:r>
          </a:p>
          <a:p>
            <a:r>
              <a:rPr lang="en-US" altLang="zh-CN" dirty="0"/>
              <a:t>* FOLLOWING</a:t>
            </a:r>
            <a:r>
              <a:rPr lang="zh-CN" altLang="en-US" dirty="0"/>
              <a:t>：跟随者状态</a:t>
            </a:r>
          </a:p>
          <a:p>
            <a:r>
              <a:rPr lang="zh-CN" altLang="en-US" dirty="0"/>
              <a:t>* </a:t>
            </a:r>
            <a:r>
              <a:rPr lang="en-US" altLang="zh-CN" dirty="0"/>
              <a:t>OBSERVING</a:t>
            </a:r>
            <a:r>
              <a:rPr lang="zh-CN" altLang="en-US" dirty="0"/>
              <a:t>：观察者状态（此状态不参与选举）</a:t>
            </a:r>
          </a:p>
          <a:p>
            <a:pPr marL="0" indent="0">
              <a:buNone/>
            </a:pPr>
            <a:endParaRPr lang="zh-CN" altLang="en-US" dirty="0"/>
          </a:p>
        </p:txBody>
      </p:sp>
    </p:spTree>
    <p:extLst>
      <p:ext uri="{BB962C8B-B14F-4D97-AF65-F5344CB8AC3E}">
        <p14:creationId xmlns:p14="http://schemas.microsoft.com/office/powerpoint/2010/main" val="621172421"/>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ECEF439-D759-442F-90C6-887AFE12A7D6}"/>
              </a:ext>
            </a:extLst>
          </p:cNvPr>
          <p:cNvSpPr>
            <a:spLocks noGrp="1"/>
          </p:cNvSpPr>
          <p:nvPr>
            <p:ph type="title"/>
          </p:nvPr>
        </p:nvSpPr>
        <p:spPr/>
        <p:txBody>
          <a:bodyPr/>
          <a:lstStyle/>
          <a:p>
            <a:r>
              <a:rPr lang="zh-CN" altLang="en-US" dirty="0"/>
              <a:t>核心概念</a:t>
            </a:r>
            <a:r>
              <a:rPr lang="en-US" altLang="zh-CN" dirty="0"/>
              <a:t>-</a:t>
            </a:r>
            <a:endParaRPr lang="zh-CN" altLang="en-US" dirty="0"/>
          </a:p>
        </p:txBody>
      </p:sp>
      <p:sp>
        <p:nvSpPr>
          <p:cNvPr id="3" name="内容占位符 2">
            <a:extLst>
              <a:ext uri="{FF2B5EF4-FFF2-40B4-BE49-F238E27FC236}">
                <a16:creationId xmlns:a16="http://schemas.microsoft.com/office/drawing/2014/main" id="{05D45E56-2AEC-4DA5-B316-DFD2F3945095}"/>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3180834761"/>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ECEF439-D759-442F-90C6-887AFE12A7D6}"/>
              </a:ext>
            </a:extLst>
          </p:cNvPr>
          <p:cNvSpPr>
            <a:spLocks noGrp="1"/>
          </p:cNvSpPr>
          <p:nvPr>
            <p:ph type="title"/>
          </p:nvPr>
        </p:nvSpPr>
        <p:spPr/>
        <p:txBody>
          <a:bodyPr/>
          <a:lstStyle/>
          <a:p>
            <a:r>
              <a:rPr lang="zh-CN" altLang="en-US" dirty="0"/>
              <a:t>核心概念</a:t>
            </a:r>
            <a:r>
              <a:rPr lang="en-US" altLang="zh-CN" dirty="0"/>
              <a:t>- </a:t>
            </a:r>
            <a:r>
              <a:rPr lang="en-US" altLang="zh-CN" dirty="0" err="1"/>
              <a:t>myid</a:t>
            </a:r>
            <a:endParaRPr lang="zh-CN" altLang="en-US" dirty="0"/>
          </a:p>
        </p:txBody>
      </p:sp>
      <p:sp>
        <p:nvSpPr>
          <p:cNvPr id="3" name="内容占位符 2">
            <a:extLst>
              <a:ext uri="{FF2B5EF4-FFF2-40B4-BE49-F238E27FC236}">
                <a16:creationId xmlns:a16="http://schemas.microsoft.com/office/drawing/2014/main" id="{05D45E56-2AEC-4DA5-B316-DFD2F3945095}"/>
              </a:ext>
            </a:extLst>
          </p:cNvPr>
          <p:cNvSpPr>
            <a:spLocks noGrp="1"/>
          </p:cNvSpPr>
          <p:nvPr>
            <p:ph idx="1"/>
          </p:nvPr>
        </p:nvSpPr>
        <p:spPr/>
        <p:txBody>
          <a:bodyPr>
            <a:normAutofit lnSpcReduction="10000"/>
          </a:bodyPr>
          <a:lstStyle/>
          <a:p>
            <a:pPr marL="0" indent="0">
              <a:buNone/>
            </a:pPr>
            <a:r>
              <a:rPr lang="en-US" altLang="zh-CN" dirty="0"/>
              <a:t>	</a:t>
            </a:r>
            <a:r>
              <a:rPr lang="zh-CN" altLang="en-US" dirty="0"/>
              <a:t>每个</a:t>
            </a:r>
            <a:r>
              <a:rPr lang="en-US" altLang="zh-CN" dirty="0"/>
              <a:t>Zookeeper</a:t>
            </a:r>
            <a:r>
              <a:rPr lang="zh-CN" altLang="en-US" dirty="0"/>
              <a:t>服务器，都需要在数据文件夹下创建一个名为</a:t>
            </a:r>
            <a:r>
              <a:rPr lang="en-US" altLang="zh-CN" dirty="0" err="1"/>
              <a:t>myid</a:t>
            </a:r>
            <a:r>
              <a:rPr lang="zh-CN" altLang="en-US" dirty="0"/>
              <a:t>的文件，该文件包含整个</a:t>
            </a:r>
            <a:r>
              <a:rPr lang="en-US" altLang="zh-CN" dirty="0"/>
              <a:t>Zookeeper</a:t>
            </a:r>
            <a:r>
              <a:rPr lang="zh-CN" altLang="en-US" dirty="0"/>
              <a:t>集群唯一的</a:t>
            </a:r>
            <a:r>
              <a:rPr lang="en-US" altLang="zh-CN" dirty="0"/>
              <a:t>ID</a:t>
            </a:r>
            <a:r>
              <a:rPr lang="zh-CN" altLang="en-US" dirty="0"/>
              <a:t>（整数）。例如某</a:t>
            </a:r>
            <a:r>
              <a:rPr lang="en-US" altLang="zh-CN" dirty="0"/>
              <a:t>Zookeeper</a:t>
            </a:r>
            <a:r>
              <a:rPr lang="zh-CN" altLang="en-US" dirty="0"/>
              <a:t>集群包含三台服务器，</a:t>
            </a:r>
            <a:r>
              <a:rPr lang="en-US" altLang="zh-CN" dirty="0"/>
              <a:t>hostname</a:t>
            </a:r>
            <a:r>
              <a:rPr lang="zh-CN" altLang="en-US" dirty="0"/>
              <a:t>分别为</a:t>
            </a:r>
            <a:r>
              <a:rPr lang="en-US" altLang="zh-CN" dirty="0"/>
              <a:t>zoo1</a:t>
            </a:r>
            <a:r>
              <a:rPr lang="zh-CN" altLang="en-US" dirty="0"/>
              <a:t>、</a:t>
            </a:r>
            <a:r>
              <a:rPr lang="en-US" altLang="zh-CN" dirty="0"/>
              <a:t>zoo2</a:t>
            </a:r>
            <a:r>
              <a:rPr lang="zh-CN" altLang="en-US" dirty="0"/>
              <a:t>和</a:t>
            </a:r>
            <a:r>
              <a:rPr lang="en-US" altLang="zh-CN" dirty="0"/>
              <a:t>zoo3</a:t>
            </a:r>
            <a:r>
              <a:rPr lang="zh-CN" altLang="en-US" dirty="0"/>
              <a:t>，其</a:t>
            </a:r>
            <a:r>
              <a:rPr lang="en-US" altLang="zh-CN" dirty="0" err="1"/>
              <a:t>myid</a:t>
            </a:r>
            <a:r>
              <a:rPr lang="zh-CN" altLang="en-US" dirty="0"/>
              <a:t>分别为</a:t>
            </a:r>
            <a:r>
              <a:rPr lang="en-US" altLang="zh-CN" dirty="0"/>
              <a:t>1</a:t>
            </a:r>
            <a:r>
              <a:rPr lang="zh-CN" altLang="en-US" dirty="0"/>
              <a:t>、</a:t>
            </a:r>
            <a:r>
              <a:rPr lang="en-US" altLang="zh-CN" dirty="0"/>
              <a:t>2</a:t>
            </a:r>
            <a:r>
              <a:rPr lang="zh-CN" altLang="en-US" dirty="0"/>
              <a:t>和</a:t>
            </a:r>
            <a:r>
              <a:rPr lang="en-US" altLang="zh-CN" dirty="0"/>
              <a:t>3</a:t>
            </a:r>
            <a:r>
              <a:rPr lang="zh-CN" altLang="en-US" dirty="0"/>
              <a:t>，则在配置文件中其</a:t>
            </a:r>
            <a:r>
              <a:rPr lang="en-US" altLang="zh-CN" dirty="0"/>
              <a:t>ID</a:t>
            </a:r>
            <a:r>
              <a:rPr lang="zh-CN" altLang="en-US" dirty="0"/>
              <a:t>与</a:t>
            </a:r>
            <a:r>
              <a:rPr lang="en-US" altLang="zh-CN" dirty="0"/>
              <a:t>hostname</a:t>
            </a:r>
            <a:r>
              <a:rPr lang="zh-CN" altLang="en-US" dirty="0"/>
              <a:t>必须一一对应，如下所示。在该配置文件中，</a:t>
            </a:r>
            <a:r>
              <a:rPr lang="en-US" altLang="zh-CN" dirty="0"/>
              <a:t>server.</a:t>
            </a:r>
            <a:r>
              <a:rPr lang="zh-CN" altLang="en-US" dirty="0"/>
              <a:t>后面的数据即为</a:t>
            </a:r>
            <a:r>
              <a:rPr lang="en-US" altLang="zh-CN" dirty="0" err="1"/>
              <a:t>myid</a:t>
            </a:r>
            <a:r>
              <a:rPr lang="en-US" altLang="zh-CN" dirty="0"/>
              <a:t>.</a:t>
            </a:r>
          </a:p>
          <a:p>
            <a:pPr marL="0" indent="0">
              <a:buNone/>
            </a:pPr>
            <a:endParaRPr lang="en-US" altLang="zh-CN" dirty="0"/>
          </a:p>
          <a:p>
            <a:r>
              <a:rPr lang="nl-NL" altLang="zh-CN" dirty="0"/>
              <a:t>```</a:t>
            </a:r>
          </a:p>
          <a:p>
            <a:r>
              <a:rPr lang="nl-NL" altLang="zh-CN" dirty="0"/>
              <a:t>server.1=zoo1:2888:3888</a:t>
            </a:r>
          </a:p>
          <a:p>
            <a:r>
              <a:rPr lang="nl-NL" altLang="zh-CN" dirty="0"/>
              <a:t>server.2=zoo2:2888:3888</a:t>
            </a:r>
          </a:p>
          <a:p>
            <a:r>
              <a:rPr lang="nl-NL" altLang="zh-CN" dirty="0"/>
              <a:t>server.3=zoo3:2888:3888</a:t>
            </a:r>
          </a:p>
          <a:p>
            <a:r>
              <a:rPr lang="nl-NL" altLang="zh-CN" dirty="0"/>
              <a:t>```</a:t>
            </a:r>
          </a:p>
          <a:p>
            <a:pPr marL="0" indent="0">
              <a:buNone/>
            </a:pPr>
            <a:endParaRPr lang="zh-CN" altLang="en-US" dirty="0"/>
          </a:p>
        </p:txBody>
      </p:sp>
    </p:spTree>
    <p:extLst>
      <p:ext uri="{BB962C8B-B14F-4D97-AF65-F5344CB8AC3E}">
        <p14:creationId xmlns:p14="http://schemas.microsoft.com/office/powerpoint/2010/main" val="3947550870"/>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ECEF439-D759-442F-90C6-887AFE12A7D6}"/>
              </a:ext>
            </a:extLst>
          </p:cNvPr>
          <p:cNvSpPr>
            <a:spLocks noGrp="1"/>
          </p:cNvSpPr>
          <p:nvPr>
            <p:ph type="title"/>
          </p:nvPr>
        </p:nvSpPr>
        <p:spPr/>
        <p:txBody>
          <a:bodyPr/>
          <a:lstStyle/>
          <a:p>
            <a:r>
              <a:rPr lang="zh-CN" altLang="en-US" dirty="0"/>
              <a:t>核心概念</a:t>
            </a:r>
            <a:r>
              <a:rPr lang="en-US" altLang="zh-CN" dirty="0"/>
              <a:t>- </a:t>
            </a:r>
            <a:r>
              <a:rPr lang="en-US" altLang="zh-CN" dirty="0" err="1"/>
              <a:t>zxid</a:t>
            </a:r>
            <a:r>
              <a:rPr lang="en-US" altLang="zh-CN" dirty="0"/>
              <a:t>	</a:t>
            </a:r>
            <a:endParaRPr lang="zh-CN" altLang="en-US" dirty="0"/>
          </a:p>
        </p:txBody>
      </p:sp>
      <p:sp>
        <p:nvSpPr>
          <p:cNvPr id="3" name="内容占位符 2">
            <a:extLst>
              <a:ext uri="{FF2B5EF4-FFF2-40B4-BE49-F238E27FC236}">
                <a16:creationId xmlns:a16="http://schemas.microsoft.com/office/drawing/2014/main" id="{05D45E56-2AEC-4DA5-B316-DFD2F3945095}"/>
              </a:ext>
            </a:extLst>
          </p:cNvPr>
          <p:cNvSpPr>
            <a:spLocks noGrp="1"/>
          </p:cNvSpPr>
          <p:nvPr>
            <p:ph idx="1"/>
          </p:nvPr>
        </p:nvSpPr>
        <p:spPr/>
        <p:txBody>
          <a:bodyPr/>
          <a:lstStyle/>
          <a:p>
            <a:pPr marL="0" indent="0">
              <a:buNone/>
            </a:pPr>
            <a:r>
              <a:rPr lang="en-US" altLang="zh-CN" dirty="0"/>
              <a:t>	</a:t>
            </a:r>
            <a:r>
              <a:rPr lang="zh-CN" altLang="en-US" dirty="0"/>
              <a:t>每次对</a:t>
            </a:r>
            <a:r>
              <a:rPr lang="en-US" altLang="zh-CN" dirty="0"/>
              <a:t>Zookeeper</a:t>
            </a:r>
            <a:r>
              <a:rPr lang="zh-CN" altLang="en-US" dirty="0"/>
              <a:t>的状态的改变都会产生一个</a:t>
            </a:r>
            <a:r>
              <a:rPr lang="en-US" altLang="zh-CN" dirty="0" err="1"/>
              <a:t>zxid</a:t>
            </a:r>
            <a:r>
              <a:rPr lang="zh-CN" altLang="en-US" dirty="0"/>
              <a:t>（</a:t>
            </a:r>
            <a:r>
              <a:rPr lang="en-US" altLang="zh-CN" dirty="0" err="1"/>
              <a:t>ZooKeeper</a:t>
            </a:r>
            <a:r>
              <a:rPr lang="en-US" altLang="zh-CN" dirty="0"/>
              <a:t> Transaction Id</a:t>
            </a:r>
            <a:r>
              <a:rPr lang="zh-CN" altLang="en-US" dirty="0"/>
              <a:t>），</a:t>
            </a:r>
            <a:r>
              <a:rPr lang="en-US" altLang="zh-CN" dirty="0" err="1"/>
              <a:t>zxid</a:t>
            </a:r>
            <a:r>
              <a:rPr lang="zh-CN" altLang="en-US" dirty="0"/>
              <a:t>是全局有序的，如果</a:t>
            </a:r>
            <a:r>
              <a:rPr lang="en-US" altLang="zh-CN" dirty="0"/>
              <a:t>zxid1</a:t>
            </a:r>
            <a:r>
              <a:rPr lang="zh-CN" altLang="en-US" dirty="0"/>
              <a:t>小于</a:t>
            </a:r>
            <a:r>
              <a:rPr lang="en-US" altLang="zh-CN" dirty="0"/>
              <a:t>zxid2</a:t>
            </a:r>
            <a:r>
              <a:rPr lang="zh-CN" altLang="en-US" dirty="0"/>
              <a:t>，则</a:t>
            </a:r>
            <a:r>
              <a:rPr lang="en-US" altLang="zh-CN" dirty="0"/>
              <a:t>zxid1</a:t>
            </a:r>
            <a:r>
              <a:rPr lang="zh-CN" altLang="en-US" dirty="0"/>
              <a:t>在</a:t>
            </a:r>
            <a:r>
              <a:rPr lang="en-US" altLang="zh-CN" dirty="0"/>
              <a:t>zxid2</a:t>
            </a:r>
            <a:r>
              <a:rPr lang="zh-CN" altLang="en-US" dirty="0"/>
              <a:t>之前发生。为了保证顺序性，该</a:t>
            </a:r>
            <a:r>
              <a:rPr lang="en-US" altLang="zh-CN" dirty="0" err="1"/>
              <a:t>zkid</a:t>
            </a:r>
            <a:r>
              <a:rPr lang="zh-CN" altLang="en-US" dirty="0"/>
              <a:t>必须单调递增。因此</a:t>
            </a:r>
            <a:r>
              <a:rPr lang="en-US" altLang="zh-CN" dirty="0"/>
              <a:t>Zookeeper</a:t>
            </a:r>
            <a:r>
              <a:rPr lang="zh-CN" altLang="en-US" dirty="0"/>
              <a:t>使用一个</a:t>
            </a:r>
            <a:r>
              <a:rPr lang="en-US" altLang="zh-CN" dirty="0"/>
              <a:t>64</a:t>
            </a:r>
            <a:r>
              <a:rPr lang="zh-CN" altLang="en-US" dirty="0"/>
              <a:t>位的数来表示，高</a:t>
            </a:r>
            <a:r>
              <a:rPr lang="en-US" altLang="zh-CN" dirty="0"/>
              <a:t>32</a:t>
            </a:r>
            <a:r>
              <a:rPr lang="zh-CN" altLang="en-US" dirty="0"/>
              <a:t>位是</a:t>
            </a:r>
            <a:r>
              <a:rPr lang="en-US" altLang="zh-CN" dirty="0"/>
              <a:t>Leader</a:t>
            </a:r>
            <a:r>
              <a:rPr lang="zh-CN" altLang="en-US" dirty="0"/>
              <a:t>的</a:t>
            </a:r>
            <a:r>
              <a:rPr lang="en-US" altLang="zh-CN" dirty="0"/>
              <a:t>epoch</a:t>
            </a:r>
            <a:r>
              <a:rPr lang="zh-CN" altLang="en-US" dirty="0"/>
              <a:t>，从</a:t>
            </a:r>
            <a:r>
              <a:rPr lang="en-US" altLang="zh-CN" dirty="0"/>
              <a:t>1</a:t>
            </a:r>
            <a:r>
              <a:rPr lang="zh-CN" altLang="en-US" dirty="0"/>
              <a:t>开始，每次选出新的</a:t>
            </a:r>
            <a:r>
              <a:rPr lang="en-US" altLang="zh-CN" dirty="0"/>
              <a:t>Leader</a:t>
            </a:r>
            <a:r>
              <a:rPr lang="zh-CN" altLang="en-US" dirty="0"/>
              <a:t>，</a:t>
            </a:r>
            <a:r>
              <a:rPr lang="en-US" altLang="zh-CN" dirty="0"/>
              <a:t>epoch</a:t>
            </a:r>
            <a:r>
              <a:rPr lang="zh-CN" altLang="en-US" dirty="0"/>
              <a:t>加一。低</a:t>
            </a:r>
            <a:r>
              <a:rPr lang="en-US" altLang="zh-CN" dirty="0"/>
              <a:t>32</a:t>
            </a:r>
            <a:r>
              <a:rPr lang="zh-CN" altLang="en-US" dirty="0"/>
              <a:t>位为该</a:t>
            </a:r>
            <a:r>
              <a:rPr lang="en-US" altLang="zh-CN" dirty="0"/>
              <a:t>epoch</a:t>
            </a:r>
            <a:r>
              <a:rPr lang="zh-CN" altLang="en-US" dirty="0"/>
              <a:t>内的序号，每次</a:t>
            </a:r>
            <a:r>
              <a:rPr lang="en-US" altLang="zh-CN" dirty="0"/>
              <a:t>epoch</a:t>
            </a:r>
            <a:r>
              <a:rPr lang="zh-CN" altLang="en-US" dirty="0"/>
              <a:t>变化，都将低</a:t>
            </a:r>
            <a:r>
              <a:rPr lang="en-US" altLang="zh-CN" dirty="0"/>
              <a:t>32</a:t>
            </a:r>
            <a:r>
              <a:rPr lang="zh-CN" altLang="en-US" dirty="0"/>
              <a:t>位的序号重置。这样保证了</a:t>
            </a:r>
            <a:r>
              <a:rPr lang="en-US" altLang="zh-CN" dirty="0" err="1"/>
              <a:t>zkid</a:t>
            </a:r>
            <a:r>
              <a:rPr lang="zh-CN" altLang="en-US" dirty="0"/>
              <a:t>的全局递增性。</a:t>
            </a:r>
          </a:p>
          <a:p>
            <a:pPr marL="0" indent="0">
              <a:buNone/>
            </a:pPr>
            <a:endParaRPr lang="zh-CN" altLang="en-US" dirty="0"/>
          </a:p>
        </p:txBody>
      </p:sp>
    </p:spTree>
    <p:extLst>
      <p:ext uri="{BB962C8B-B14F-4D97-AF65-F5344CB8AC3E}">
        <p14:creationId xmlns:p14="http://schemas.microsoft.com/office/powerpoint/2010/main" val="3757976215"/>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DD5D78E-3D3B-42B1-A722-A36988F52685}"/>
              </a:ext>
            </a:extLst>
          </p:cNvPr>
          <p:cNvSpPr>
            <a:spLocks noGrp="1"/>
          </p:cNvSpPr>
          <p:nvPr>
            <p:ph type="title"/>
          </p:nvPr>
        </p:nvSpPr>
        <p:spPr/>
        <p:txBody>
          <a:bodyPr/>
          <a:lstStyle/>
          <a:p>
            <a:r>
              <a:rPr lang="zh-CN" altLang="en-US" dirty="0"/>
              <a:t>核心概念</a:t>
            </a:r>
            <a:r>
              <a:rPr lang="en-US" altLang="zh-CN" dirty="0"/>
              <a:t>- </a:t>
            </a:r>
            <a:r>
              <a:rPr lang="en-US" altLang="zh-CN" dirty="0" err="1"/>
              <a:t>logicClock</a:t>
            </a:r>
            <a:endParaRPr lang="zh-CN" altLang="en-US" dirty="0"/>
          </a:p>
        </p:txBody>
      </p:sp>
      <p:sp>
        <p:nvSpPr>
          <p:cNvPr id="3" name="内容占位符 2">
            <a:extLst>
              <a:ext uri="{FF2B5EF4-FFF2-40B4-BE49-F238E27FC236}">
                <a16:creationId xmlns:a16="http://schemas.microsoft.com/office/drawing/2014/main" id="{CC0636DB-C865-42D5-B609-42EC367D6AC5}"/>
              </a:ext>
            </a:extLst>
          </p:cNvPr>
          <p:cNvSpPr>
            <a:spLocks noGrp="1"/>
          </p:cNvSpPr>
          <p:nvPr>
            <p:ph idx="1"/>
          </p:nvPr>
        </p:nvSpPr>
        <p:spPr/>
        <p:txBody>
          <a:bodyPr/>
          <a:lstStyle/>
          <a:p>
            <a:pPr marL="0" indent="0">
              <a:buNone/>
            </a:pPr>
            <a:r>
              <a:rPr lang="en-US" altLang="zh-CN" dirty="0"/>
              <a:t>	</a:t>
            </a:r>
            <a:r>
              <a:rPr lang="zh-CN" altLang="en-US" dirty="0"/>
              <a:t>每个服务器会维护一个自增的整数，名为</a:t>
            </a:r>
            <a:r>
              <a:rPr lang="en-US" altLang="zh-CN" dirty="0" err="1"/>
              <a:t>logicClock</a:t>
            </a:r>
            <a:r>
              <a:rPr lang="zh-CN" altLang="en-US" dirty="0"/>
              <a:t>，它表示这是该服务器发起的第多少轮投票。</a:t>
            </a:r>
          </a:p>
          <a:p>
            <a:pPr marL="0" indent="0">
              <a:buNone/>
            </a:pPr>
            <a:endParaRPr lang="zh-CN" altLang="en-US" dirty="0"/>
          </a:p>
        </p:txBody>
      </p:sp>
    </p:spTree>
    <p:extLst>
      <p:ext uri="{BB962C8B-B14F-4D97-AF65-F5344CB8AC3E}">
        <p14:creationId xmlns:p14="http://schemas.microsoft.com/office/powerpoint/2010/main" val="679363557"/>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07096C7-C30E-46DF-9DDF-C6BBC6CAFB35}"/>
              </a:ext>
            </a:extLst>
          </p:cNvPr>
          <p:cNvSpPr>
            <a:spLocks noGrp="1"/>
          </p:cNvSpPr>
          <p:nvPr>
            <p:ph type="title"/>
          </p:nvPr>
        </p:nvSpPr>
        <p:spPr/>
        <p:txBody>
          <a:bodyPr/>
          <a:lstStyle/>
          <a:p>
            <a:r>
              <a:rPr lang="zh-CN" altLang="en-US" dirty="0"/>
              <a:t>选主步骤</a:t>
            </a:r>
          </a:p>
        </p:txBody>
      </p:sp>
      <p:sp>
        <p:nvSpPr>
          <p:cNvPr id="3" name="内容占位符 2">
            <a:extLst>
              <a:ext uri="{FF2B5EF4-FFF2-40B4-BE49-F238E27FC236}">
                <a16:creationId xmlns:a16="http://schemas.microsoft.com/office/drawing/2014/main" id="{38A55D90-BF2C-4E4B-A49C-34728B8662D5}"/>
              </a:ext>
            </a:extLst>
          </p:cNvPr>
          <p:cNvSpPr>
            <a:spLocks noGrp="1"/>
          </p:cNvSpPr>
          <p:nvPr>
            <p:ph idx="1"/>
          </p:nvPr>
        </p:nvSpPr>
        <p:spPr/>
        <p:txBody>
          <a:bodyPr/>
          <a:lstStyle/>
          <a:p>
            <a:r>
              <a:rPr lang="zh-CN" altLang="en-US" dirty="0"/>
              <a:t>状态变更</a:t>
            </a:r>
          </a:p>
          <a:p>
            <a:r>
              <a:rPr lang="zh-CN" altLang="en-US" dirty="0"/>
              <a:t>自增选举轮次</a:t>
            </a:r>
          </a:p>
          <a:p>
            <a:r>
              <a:rPr lang="zh-CN" altLang="en-US" dirty="0"/>
              <a:t>初始化选票</a:t>
            </a:r>
          </a:p>
          <a:p>
            <a:r>
              <a:rPr lang="zh-CN" altLang="en-US" dirty="0"/>
              <a:t>发起投票</a:t>
            </a:r>
          </a:p>
          <a:p>
            <a:r>
              <a:rPr lang="zh-CN" altLang="en-US" dirty="0"/>
              <a:t>接收外部投票</a:t>
            </a:r>
          </a:p>
          <a:p>
            <a:r>
              <a:rPr lang="zh-CN" altLang="en-US" dirty="0"/>
              <a:t>判断选举轮次</a:t>
            </a:r>
          </a:p>
          <a:p>
            <a:r>
              <a:rPr lang="zh-CN" altLang="en-US" dirty="0"/>
              <a:t>处理投票</a:t>
            </a:r>
          </a:p>
          <a:p>
            <a:r>
              <a:rPr lang="zh-CN" altLang="en-US" dirty="0"/>
              <a:t>统计投票</a:t>
            </a:r>
          </a:p>
          <a:p>
            <a:r>
              <a:rPr lang="zh-CN" altLang="en-US" dirty="0"/>
              <a:t>改变</a:t>
            </a:r>
            <a:r>
              <a:rPr lang="en-US" altLang="zh-CN" dirty="0"/>
              <a:t>server</a:t>
            </a:r>
            <a:r>
              <a:rPr lang="zh-CN" altLang="en-US" dirty="0"/>
              <a:t>状态</a:t>
            </a:r>
          </a:p>
          <a:p>
            <a:endParaRPr lang="zh-CN" altLang="en-US" dirty="0"/>
          </a:p>
        </p:txBody>
      </p:sp>
    </p:spTree>
    <p:extLst>
      <p:ext uri="{BB962C8B-B14F-4D97-AF65-F5344CB8AC3E}">
        <p14:creationId xmlns:p14="http://schemas.microsoft.com/office/powerpoint/2010/main" val="3423785802"/>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230846-7026-45CC-82A3-E2422D958D94}"/>
              </a:ext>
            </a:extLst>
          </p:cNvPr>
          <p:cNvSpPr>
            <a:spLocks noGrp="1"/>
          </p:cNvSpPr>
          <p:nvPr>
            <p:ph type="title"/>
          </p:nvPr>
        </p:nvSpPr>
        <p:spPr/>
        <p:txBody>
          <a:bodyPr/>
          <a:lstStyle/>
          <a:p>
            <a:r>
              <a:rPr lang="zh-CN" altLang="en-US" dirty="0"/>
              <a:t>选主步骤</a:t>
            </a:r>
          </a:p>
        </p:txBody>
      </p:sp>
      <p:sp>
        <p:nvSpPr>
          <p:cNvPr id="3" name="内容占位符 2">
            <a:extLst>
              <a:ext uri="{FF2B5EF4-FFF2-40B4-BE49-F238E27FC236}">
                <a16:creationId xmlns:a16="http://schemas.microsoft.com/office/drawing/2014/main" id="{116B8229-371D-488F-A0D1-067C6A498AA5}"/>
              </a:ext>
            </a:extLst>
          </p:cNvPr>
          <p:cNvSpPr>
            <a:spLocks noGrp="1"/>
          </p:cNvSpPr>
          <p:nvPr>
            <p:ph idx="1"/>
          </p:nvPr>
        </p:nvSpPr>
        <p:spPr/>
        <p:txBody>
          <a:bodyPr>
            <a:normAutofit fontScale="92500" lnSpcReduction="10000"/>
          </a:bodyPr>
          <a:lstStyle/>
          <a:p>
            <a:r>
              <a:rPr lang="zh-CN" altLang="en-US" dirty="0"/>
              <a:t>* 状态变更</a:t>
            </a:r>
          </a:p>
          <a:p>
            <a:pPr lvl="1"/>
            <a:r>
              <a:rPr lang="en-US" altLang="zh-CN" dirty="0"/>
              <a:t>&gt;</a:t>
            </a:r>
            <a:r>
              <a:rPr lang="zh-CN" altLang="en-US" dirty="0"/>
              <a:t> 服务器启动的时候每个</a:t>
            </a:r>
            <a:r>
              <a:rPr lang="en-US" altLang="zh-CN" dirty="0"/>
              <a:t>server</a:t>
            </a:r>
            <a:r>
              <a:rPr lang="zh-CN" altLang="en-US" dirty="0"/>
              <a:t>的状态时</a:t>
            </a:r>
            <a:r>
              <a:rPr lang="en-US" altLang="zh-CN" dirty="0"/>
              <a:t>Looking</a:t>
            </a:r>
            <a:r>
              <a:rPr lang="zh-CN" altLang="en-US" dirty="0"/>
              <a:t>，如果是</a:t>
            </a:r>
            <a:r>
              <a:rPr lang="en-US" altLang="zh-CN" dirty="0"/>
              <a:t>leader</a:t>
            </a:r>
            <a:r>
              <a:rPr lang="zh-CN" altLang="en-US" dirty="0"/>
              <a:t>挂掉后进入选举，那么余下的非</a:t>
            </a:r>
            <a:r>
              <a:rPr lang="en-US" altLang="zh-CN" dirty="0"/>
              <a:t>Observer</a:t>
            </a:r>
            <a:r>
              <a:rPr lang="zh-CN" altLang="en-US" dirty="0"/>
              <a:t>的</a:t>
            </a:r>
            <a:r>
              <a:rPr lang="en-US" altLang="zh-CN" dirty="0"/>
              <a:t>Server</a:t>
            </a:r>
            <a:r>
              <a:rPr lang="zh-CN" altLang="en-US" dirty="0"/>
              <a:t>就会将自己的服务器状态变更为</a:t>
            </a:r>
            <a:r>
              <a:rPr lang="en-US" altLang="zh-CN" dirty="0"/>
              <a:t>Looking</a:t>
            </a:r>
            <a:r>
              <a:rPr lang="zh-CN" altLang="en-US" dirty="0"/>
              <a:t>，然后开始进入</a:t>
            </a:r>
            <a:r>
              <a:rPr lang="en-US" altLang="zh-CN" dirty="0"/>
              <a:t>Leader</a:t>
            </a:r>
            <a:r>
              <a:rPr lang="zh-CN" altLang="en-US" dirty="0"/>
              <a:t>的选举状态；</a:t>
            </a:r>
          </a:p>
          <a:p>
            <a:r>
              <a:rPr lang="zh-CN" altLang="en-US" dirty="0"/>
              <a:t>* 自增选举轮次</a:t>
            </a:r>
          </a:p>
          <a:p>
            <a:pPr lvl="1"/>
            <a:r>
              <a:rPr lang="en-US" altLang="zh-CN" dirty="0"/>
              <a:t>&gt;</a:t>
            </a:r>
            <a:r>
              <a:rPr lang="zh-CN" altLang="en-US" dirty="0"/>
              <a:t> </a:t>
            </a:r>
            <a:r>
              <a:rPr lang="en-US" altLang="zh-CN" dirty="0"/>
              <a:t>Zookeeper</a:t>
            </a:r>
            <a:r>
              <a:rPr lang="zh-CN" altLang="en-US" dirty="0"/>
              <a:t>规定所有有效的投票都必须在同一轮次中。每个服务器在开始新一轮投票时，会先对自己维护的</a:t>
            </a:r>
            <a:r>
              <a:rPr lang="en-US" altLang="zh-CN" dirty="0" err="1"/>
              <a:t>logicClock</a:t>
            </a:r>
            <a:r>
              <a:rPr lang="zh-CN" altLang="en-US" dirty="0"/>
              <a:t>进行自增操作。</a:t>
            </a:r>
          </a:p>
          <a:p>
            <a:r>
              <a:rPr lang="zh-CN" altLang="en-US" dirty="0"/>
              <a:t>* 初始化选票</a:t>
            </a:r>
          </a:p>
          <a:p>
            <a:pPr lvl="1"/>
            <a:r>
              <a:rPr lang="en-US" altLang="zh-CN" dirty="0"/>
              <a:t>&gt;</a:t>
            </a:r>
            <a:r>
              <a:rPr lang="zh-CN" altLang="en-US" dirty="0"/>
              <a:t> 每个服务器在广播自己的选票前，会将自己的投票箱清空。该投票箱记录了所收到的选票。例：服务器</a:t>
            </a:r>
            <a:r>
              <a:rPr lang="en-US" altLang="zh-CN" dirty="0"/>
              <a:t>2</a:t>
            </a:r>
            <a:r>
              <a:rPr lang="zh-CN" altLang="en-US" dirty="0"/>
              <a:t>投票给服务器</a:t>
            </a:r>
            <a:r>
              <a:rPr lang="en-US" altLang="zh-CN" dirty="0"/>
              <a:t>3</a:t>
            </a:r>
            <a:r>
              <a:rPr lang="zh-CN" altLang="en-US" dirty="0"/>
              <a:t>，服务器</a:t>
            </a:r>
            <a:r>
              <a:rPr lang="en-US" altLang="zh-CN" dirty="0"/>
              <a:t>3</a:t>
            </a:r>
            <a:r>
              <a:rPr lang="zh-CN" altLang="en-US" dirty="0"/>
              <a:t>投票给服务器</a:t>
            </a:r>
            <a:r>
              <a:rPr lang="en-US" altLang="zh-CN" dirty="0"/>
              <a:t>1</a:t>
            </a:r>
            <a:r>
              <a:rPr lang="zh-CN" altLang="en-US" dirty="0"/>
              <a:t>，则服务器</a:t>
            </a:r>
            <a:r>
              <a:rPr lang="en-US" altLang="zh-CN" dirty="0"/>
              <a:t>1</a:t>
            </a:r>
            <a:r>
              <a:rPr lang="zh-CN" altLang="en-US" dirty="0"/>
              <a:t>的投票箱为</a:t>
            </a:r>
            <a:r>
              <a:rPr lang="en-US" altLang="zh-CN" dirty="0"/>
              <a:t>(2, 3), (3, 1), (1, 1)</a:t>
            </a:r>
            <a:r>
              <a:rPr lang="zh-CN" altLang="en-US" dirty="0"/>
              <a:t>。票箱中只会记录每一投票者的最后一票，如投票者更新自己的选票，则其它服务器收到该新选票后会在自己票箱中更新该服务器的选票。</a:t>
            </a:r>
          </a:p>
          <a:p>
            <a:pPr marL="0" indent="0">
              <a:buNone/>
            </a:pPr>
            <a:endParaRPr lang="zh-CN" altLang="en-US" dirty="0"/>
          </a:p>
        </p:txBody>
      </p:sp>
    </p:spTree>
    <p:extLst>
      <p:ext uri="{BB962C8B-B14F-4D97-AF65-F5344CB8AC3E}">
        <p14:creationId xmlns:p14="http://schemas.microsoft.com/office/powerpoint/2010/main" val="2459047196"/>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EB5863D-F627-4985-926C-1B9CE8EEAF55}"/>
              </a:ext>
            </a:extLst>
          </p:cNvPr>
          <p:cNvSpPr>
            <a:spLocks noGrp="1"/>
          </p:cNvSpPr>
          <p:nvPr>
            <p:ph type="title"/>
          </p:nvPr>
        </p:nvSpPr>
        <p:spPr/>
        <p:txBody>
          <a:bodyPr/>
          <a:lstStyle/>
          <a:p>
            <a:r>
              <a:rPr lang="zh-CN" altLang="en-US" dirty="0"/>
              <a:t>选主步骤</a:t>
            </a:r>
          </a:p>
        </p:txBody>
      </p:sp>
      <p:sp>
        <p:nvSpPr>
          <p:cNvPr id="3" name="内容占位符 2">
            <a:extLst>
              <a:ext uri="{FF2B5EF4-FFF2-40B4-BE49-F238E27FC236}">
                <a16:creationId xmlns:a16="http://schemas.microsoft.com/office/drawing/2014/main" id="{A25FA909-F4E6-48B3-A76D-1016DF38DDE3}"/>
              </a:ext>
            </a:extLst>
          </p:cNvPr>
          <p:cNvSpPr>
            <a:spLocks noGrp="1"/>
          </p:cNvSpPr>
          <p:nvPr>
            <p:ph idx="1"/>
          </p:nvPr>
        </p:nvSpPr>
        <p:spPr/>
        <p:txBody>
          <a:bodyPr/>
          <a:lstStyle/>
          <a:p>
            <a:r>
              <a:rPr lang="zh-CN" altLang="en-US" dirty="0"/>
              <a:t>* 发起投票</a:t>
            </a:r>
          </a:p>
          <a:p>
            <a:pPr lvl="1"/>
            <a:r>
              <a:rPr lang="en-US" altLang="zh-CN" dirty="0"/>
              <a:t>&gt;</a:t>
            </a:r>
            <a:r>
              <a:rPr lang="zh-CN" altLang="en-US" dirty="0"/>
              <a:t> 每个</a:t>
            </a:r>
            <a:r>
              <a:rPr lang="en-US" altLang="zh-CN" dirty="0"/>
              <a:t>server</a:t>
            </a:r>
            <a:r>
              <a:rPr lang="zh-CN" altLang="en-US" dirty="0"/>
              <a:t>会产生一个（</a:t>
            </a:r>
            <a:r>
              <a:rPr lang="en-US" altLang="zh-CN" dirty="0" err="1"/>
              <a:t>sid</a:t>
            </a:r>
            <a:r>
              <a:rPr lang="zh-CN" altLang="en-US" dirty="0"/>
              <a:t>，</a:t>
            </a:r>
            <a:r>
              <a:rPr lang="en-US" altLang="zh-CN" dirty="0" err="1"/>
              <a:t>zxid</a:t>
            </a:r>
            <a:r>
              <a:rPr lang="zh-CN" altLang="en-US" dirty="0"/>
              <a:t>）的投票，系统初始化的时候</a:t>
            </a:r>
            <a:r>
              <a:rPr lang="en-US" altLang="zh-CN" dirty="0" err="1"/>
              <a:t>zxid</a:t>
            </a:r>
            <a:r>
              <a:rPr lang="zh-CN" altLang="en-US" dirty="0"/>
              <a:t>都是</a:t>
            </a:r>
            <a:r>
              <a:rPr lang="en-US" altLang="zh-CN" dirty="0"/>
              <a:t>0</a:t>
            </a:r>
            <a:r>
              <a:rPr lang="zh-CN" altLang="en-US" dirty="0"/>
              <a:t>，如果是运行期间，每个</a:t>
            </a:r>
            <a:r>
              <a:rPr lang="en-US" altLang="zh-CN" dirty="0"/>
              <a:t>server</a:t>
            </a:r>
            <a:r>
              <a:rPr lang="zh-CN" altLang="en-US" dirty="0"/>
              <a:t>的</a:t>
            </a:r>
            <a:r>
              <a:rPr lang="en-US" altLang="zh-CN" dirty="0" err="1"/>
              <a:t>zxid</a:t>
            </a:r>
            <a:r>
              <a:rPr lang="zh-CN" altLang="en-US" dirty="0"/>
              <a:t>可能都不同，这取决于最后一次更新的数据。将投票发送给集群中的所有机器；</a:t>
            </a:r>
          </a:p>
          <a:p>
            <a:r>
              <a:rPr lang="zh-CN" altLang="en-US" dirty="0"/>
              <a:t>* 接收外部投票</a:t>
            </a:r>
          </a:p>
          <a:p>
            <a:pPr lvl="1"/>
            <a:r>
              <a:rPr lang="en-US" altLang="zh-CN" dirty="0"/>
              <a:t>&gt;</a:t>
            </a:r>
            <a:r>
              <a:rPr lang="zh-CN" altLang="en-US" dirty="0"/>
              <a:t> 服务器会尝试从其它服务器获取投票，并记入自己的投票箱内。如果无法获取任何外部投票，则会确认自己是否与集群中其它服务器保持着有效连接。如果是，则再次发送自己的投票；如果否，则马上与之建立连接。</a:t>
            </a:r>
          </a:p>
          <a:p>
            <a:endParaRPr lang="zh-CN" altLang="en-US" dirty="0"/>
          </a:p>
        </p:txBody>
      </p:sp>
    </p:spTree>
    <p:extLst>
      <p:ext uri="{BB962C8B-B14F-4D97-AF65-F5344CB8AC3E}">
        <p14:creationId xmlns:p14="http://schemas.microsoft.com/office/powerpoint/2010/main" val="3891494424"/>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C4B65AC-D529-4722-A55F-E8C1DDA5AEF2}"/>
              </a:ext>
            </a:extLst>
          </p:cNvPr>
          <p:cNvSpPr>
            <a:spLocks noGrp="1"/>
          </p:cNvSpPr>
          <p:nvPr>
            <p:ph type="title"/>
          </p:nvPr>
        </p:nvSpPr>
        <p:spPr/>
        <p:txBody>
          <a:bodyPr/>
          <a:lstStyle/>
          <a:p>
            <a:r>
              <a:rPr lang="zh-CN" altLang="en-US" dirty="0"/>
              <a:t>选主步骤</a:t>
            </a:r>
          </a:p>
        </p:txBody>
      </p:sp>
      <p:sp>
        <p:nvSpPr>
          <p:cNvPr id="3" name="内容占位符 2">
            <a:extLst>
              <a:ext uri="{FF2B5EF4-FFF2-40B4-BE49-F238E27FC236}">
                <a16:creationId xmlns:a16="http://schemas.microsoft.com/office/drawing/2014/main" id="{966FB371-4E45-411A-9CF9-F2012806B856}"/>
              </a:ext>
            </a:extLst>
          </p:cNvPr>
          <p:cNvSpPr>
            <a:spLocks noGrp="1"/>
          </p:cNvSpPr>
          <p:nvPr>
            <p:ph idx="1"/>
          </p:nvPr>
        </p:nvSpPr>
        <p:spPr/>
        <p:txBody>
          <a:bodyPr/>
          <a:lstStyle/>
          <a:p>
            <a:r>
              <a:rPr lang="zh-CN" altLang="en-US" dirty="0"/>
              <a:t>* 判断选举轮次</a:t>
            </a:r>
          </a:p>
          <a:p>
            <a:pPr lvl="1"/>
            <a:r>
              <a:rPr lang="en-US" altLang="zh-CN" dirty="0"/>
              <a:t>&gt;</a:t>
            </a:r>
            <a:r>
              <a:rPr lang="zh-CN" altLang="en-US" dirty="0"/>
              <a:t> 收到外部投票后，首先会根据投票信息中所包含的</a:t>
            </a:r>
            <a:r>
              <a:rPr lang="en-US" altLang="zh-CN" dirty="0" err="1"/>
              <a:t>logicClock</a:t>
            </a:r>
            <a:r>
              <a:rPr lang="zh-CN" altLang="en-US" dirty="0"/>
              <a:t>来进行不同处理</a:t>
            </a:r>
            <a:r>
              <a:rPr lang="en-US" altLang="zh-CN" dirty="0"/>
              <a:t>.</a:t>
            </a:r>
          </a:p>
          <a:p>
            <a:pPr lvl="2"/>
            <a:r>
              <a:rPr lang="en-US" altLang="zh-CN" dirty="0"/>
              <a:t>* </a:t>
            </a:r>
            <a:r>
              <a:rPr lang="zh-CN" altLang="en-US" dirty="0"/>
              <a:t>外部投票的</a:t>
            </a:r>
            <a:r>
              <a:rPr lang="en-US" altLang="zh-CN" dirty="0" err="1"/>
              <a:t>logicClock</a:t>
            </a:r>
            <a:r>
              <a:rPr lang="zh-CN" altLang="en-US" dirty="0"/>
              <a:t>大于自己的</a:t>
            </a:r>
            <a:r>
              <a:rPr lang="en-US" altLang="zh-CN" dirty="0" err="1"/>
              <a:t>logicClock</a:t>
            </a:r>
            <a:r>
              <a:rPr lang="zh-CN" altLang="en-US" dirty="0"/>
              <a:t>。说明该服务器的选举轮次落后于其它服务器的选举轮次，立即清空自己的投票箱并将自己的</a:t>
            </a:r>
            <a:r>
              <a:rPr lang="en-US" altLang="zh-CN" dirty="0" err="1"/>
              <a:t>logicClock</a:t>
            </a:r>
            <a:r>
              <a:rPr lang="zh-CN" altLang="en-US" dirty="0"/>
              <a:t>更新为收到的</a:t>
            </a:r>
            <a:r>
              <a:rPr lang="en-US" altLang="zh-CN" dirty="0" err="1"/>
              <a:t>logicClock</a:t>
            </a:r>
            <a:r>
              <a:rPr lang="zh-CN" altLang="en-US" dirty="0"/>
              <a:t>，然后再对比自己之前的投票与收到的投票以确定是否需要变更自己的投票，最终再次将自己的投票广播出去。</a:t>
            </a:r>
          </a:p>
          <a:p>
            <a:pPr lvl="2"/>
            <a:r>
              <a:rPr lang="zh-CN" altLang="en-US" dirty="0"/>
              <a:t>* 外部投票的</a:t>
            </a:r>
            <a:r>
              <a:rPr lang="en-US" altLang="zh-CN" dirty="0" err="1"/>
              <a:t>logicClock</a:t>
            </a:r>
            <a:r>
              <a:rPr lang="zh-CN" altLang="en-US" dirty="0"/>
              <a:t>小于自己的</a:t>
            </a:r>
            <a:r>
              <a:rPr lang="en-US" altLang="zh-CN" dirty="0" err="1"/>
              <a:t>logicClock</a:t>
            </a:r>
            <a:r>
              <a:rPr lang="zh-CN" altLang="en-US" dirty="0"/>
              <a:t>。当前服务器直接忽略该投票，继续处理下一个投票。</a:t>
            </a:r>
          </a:p>
          <a:p>
            <a:pPr lvl="2"/>
            <a:r>
              <a:rPr lang="zh-CN" altLang="en-US" dirty="0"/>
              <a:t>* 外部投票的</a:t>
            </a:r>
            <a:r>
              <a:rPr lang="en-US" altLang="zh-CN" dirty="0" err="1"/>
              <a:t>logickClock</a:t>
            </a:r>
            <a:r>
              <a:rPr lang="zh-CN" altLang="en-US" dirty="0"/>
              <a:t>与自己的相等。当时进行选票</a:t>
            </a:r>
            <a:r>
              <a:rPr lang="en-US" altLang="zh-CN" dirty="0"/>
              <a:t>PK</a:t>
            </a:r>
            <a:r>
              <a:rPr lang="zh-CN" altLang="en-US" dirty="0"/>
              <a:t>。</a:t>
            </a:r>
          </a:p>
          <a:p>
            <a:pPr marL="0" indent="0">
              <a:buNone/>
            </a:pPr>
            <a:endParaRPr lang="zh-CN" altLang="en-US" dirty="0"/>
          </a:p>
        </p:txBody>
      </p:sp>
    </p:spTree>
    <p:extLst>
      <p:ext uri="{BB962C8B-B14F-4D97-AF65-F5344CB8AC3E}">
        <p14:creationId xmlns:p14="http://schemas.microsoft.com/office/powerpoint/2010/main" val="349745368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84A988F-8517-4351-AFF8-A6BC75450914}"/>
              </a:ext>
            </a:extLst>
          </p:cNvPr>
          <p:cNvSpPr>
            <a:spLocks noGrp="1"/>
          </p:cNvSpPr>
          <p:nvPr>
            <p:ph type="title"/>
          </p:nvPr>
        </p:nvSpPr>
        <p:spPr/>
        <p:txBody>
          <a:bodyPr/>
          <a:lstStyle/>
          <a:p>
            <a:r>
              <a:rPr lang="zh-CN" altLang="en-US" dirty="0"/>
              <a:t>来源</a:t>
            </a:r>
          </a:p>
        </p:txBody>
      </p:sp>
      <p:sp>
        <p:nvSpPr>
          <p:cNvPr id="3" name="内容占位符 2">
            <a:extLst>
              <a:ext uri="{FF2B5EF4-FFF2-40B4-BE49-F238E27FC236}">
                <a16:creationId xmlns:a16="http://schemas.microsoft.com/office/drawing/2014/main" id="{45B927FE-568C-4C03-8B17-91FDA436474E}"/>
              </a:ext>
            </a:extLst>
          </p:cNvPr>
          <p:cNvSpPr>
            <a:spLocks noGrp="1"/>
          </p:cNvSpPr>
          <p:nvPr>
            <p:ph idx="1"/>
          </p:nvPr>
        </p:nvSpPr>
        <p:spPr/>
        <p:txBody>
          <a:bodyPr/>
          <a:lstStyle/>
          <a:p>
            <a:pPr marL="0" indent="0">
              <a:buNone/>
            </a:pPr>
            <a:r>
              <a:rPr lang="en-US" altLang="zh-CN" dirty="0"/>
              <a:t>	Zookeeper </a:t>
            </a:r>
            <a:r>
              <a:rPr lang="zh-CN" altLang="en-US" dirty="0"/>
              <a:t>最早起源于雅虎研究院的一个研究小组。在当时，研究人员发现，在雅虎内部很多大型系统基本都需要依赖一个类似的系统来进行分布式协调，但是这些系统往往都存在分布式单点问题。所以，雅虎的开发人员就试图开发一个通用的无单点问题的分布式协调框架，以便让开发人员将精力集中在处理业务逻辑上。</a:t>
            </a:r>
          </a:p>
          <a:p>
            <a:pPr marL="0" indent="0">
              <a:buNone/>
            </a:pPr>
            <a:endParaRPr lang="zh-CN" altLang="en-US" dirty="0"/>
          </a:p>
        </p:txBody>
      </p:sp>
    </p:spTree>
    <p:extLst>
      <p:ext uri="{BB962C8B-B14F-4D97-AF65-F5344CB8AC3E}">
        <p14:creationId xmlns:p14="http://schemas.microsoft.com/office/powerpoint/2010/main" val="1838451979"/>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C4B65AC-D529-4722-A55F-E8C1DDA5AEF2}"/>
              </a:ext>
            </a:extLst>
          </p:cNvPr>
          <p:cNvSpPr>
            <a:spLocks noGrp="1"/>
          </p:cNvSpPr>
          <p:nvPr>
            <p:ph type="title"/>
          </p:nvPr>
        </p:nvSpPr>
        <p:spPr/>
        <p:txBody>
          <a:bodyPr/>
          <a:lstStyle/>
          <a:p>
            <a:r>
              <a:rPr lang="zh-CN" altLang="en-US" dirty="0"/>
              <a:t>选主步骤</a:t>
            </a:r>
          </a:p>
        </p:txBody>
      </p:sp>
      <p:sp>
        <p:nvSpPr>
          <p:cNvPr id="3" name="内容占位符 2">
            <a:extLst>
              <a:ext uri="{FF2B5EF4-FFF2-40B4-BE49-F238E27FC236}">
                <a16:creationId xmlns:a16="http://schemas.microsoft.com/office/drawing/2014/main" id="{966FB371-4E45-411A-9CF9-F2012806B856}"/>
              </a:ext>
            </a:extLst>
          </p:cNvPr>
          <p:cNvSpPr>
            <a:spLocks noGrp="1"/>
          </p:cNvSpPr>
          <p:nvPr>
            <p:ph idx="1"/>
          </p:nvPr>
        </p:nvSpPr>
        <p:spPr/>
        <p:txBody>
          <a:bodyPr>
            <a:normAutofit/>
          </a:bodyPr>
          <a:lstStyle/>
          <a:p>
            <a:r>
              <a:rPr lang="zh-CN" altLang="en-US" dirty="0"/>
              <a:t>* 处理投票</a:t>
            </a:r>
          </a:p>
          <a:p>
            <a:pPr lvl="1"/>
            <a:r>
              <a:rPr lang="en-US" altLang="zh-CN" dirty="0"/>
              <a:t>&gt;</a:t>
            </a:r>
            <a:r>
              <a:rPr lang="zh-CN" altLang="en-US" dirty="0"/>
              <a:t> 对自己的投票和接收到的投票进行</a:t>
            </a:r>
            <a:r>
              <a:rPr lang="en-US" altLang="zh-CN" dirty="0"/>
              <a:t>PK</a:t>
            </a:r>
            <a:r>
              <a:rPr lang="zh-CN" altLang="en-US" dirty="0"/>
              <a:t>：</a:t>
            </a:r>
          </a:p>
          <a:p>
            <a:pPr lvl="2"/>
            <a:r>
              <a:rPr lang="en-US" altLang="zh-CN" dirty="0"/>
              <a:t>1. </a:t>
            </a:r>
            <a:r>
              <a:rPr lang="zh-CN" altLang="en-US" dirty="0"/>
              <a:t>先检查</a:t>
            </a:r>
            <a:r>
              <a:rPr lang="en-US" altLang="zh-CN" dirty="0" err="1"/>
              <a:t>zxid</a:t>
            </a:r>
            <a:r>
              <a:rPr lang="zh-CN" altLang="en-US" dirty="0"/>
              <a:t>，较大的优先为</a:t>
            </a:r>
            <a:r>
              <a:rPr lang="en-US" altLang="zh-CN" dirty="0"/>
              <a:t>leader</a:t>
            </a:r>
            <a:r>
              <a:rPr lang="zh-CN" altLang="en-US" dirty="0"/>
              <a:t>；</a:t>
            </a:r>
          </a:p>
          <a:p>
            <a:pPr lvl="2"/>
            <a:r>
              <a:rPr lang="en-US" altLang="zh-CN" dirty="0"/>
              <a:t>2. </a:t>
            </a:r>
            <a:r>
              <a:rPr lang="zh-CN" altLang="en-US" dirty="0"/>
              <a:t>如果</a:t>
            </a:r>
            <a:r>
              <a:rPr lang="en-US" altLang="zh-CN" dirty="0" err="1"/>
              <a:t>zxid</a:t>
            </a:r>
            <a:r>
              <a:rPr lang="zh-CN" altLang="en-US" dirty="0"/>
              <a:t>一样，</a:t>
            </a:r>
            <a:r>
              <a:rPr lang="en-US" altLang="zh-CN" dirty="0" err="1"/>
              <a:t>sid</a:t>
            </a:r>
            <a:r>
              <a:rPr lang="zh-CN" altLang="en-US" dirty="0"/>
              <a:t>较大的为</a:t>
            </a:r>
            <a:r>
              <a:rPr lang="en-US" altLang="zh-CN" dirty="0"/>
              <a:t>leader</a:t>
            </a:r>
            <a:r>
              <a:rPr lang="zh-CN" altLang="en-US" dirty="0"/>
              <a:t>；</a:t>
            </a:r>
          </a:p>
          <a:p>
            <a:pPr lvl="2"/>
            <a:r>
              <a:rPr lang="en-US" altLang="zh-CN" dirty="0"/>
              <a:t>3. </a:t>
            </a:r>
            <a:r>
              <a:rPr lang="zh-CN" altLang="en-US" dirty="0"/>
              <a:t>根据</a:t>
            </a:r>
            <a:r>
              <a:rPr lang="en-US" altLang="zh-CN" dirty="0"/>
              <a:t>PK</a:t>
            </a:r>
            <a:r>
              <a:rPr lang="zh-CN" altLang="en-US" dirty="0"/>
              <a:t>结果更新自己的投票，在次发送自己的投票；</a:t>
            </a:r>
          </a:p>
          <a:p>
            <a:r>
              <a:rPr lang="zh-CN" altLang="en-US" dirty="0"/>
              <a:t>* 统计投票</a:t>
            </a:r>
          </a:p>
          <a:p>
            <a:pPr lvl="1"/>
            <a:r>
              <a:rPr lang="en-US" altLang="zh-CN" dirty="0"/>
              <a:t>&gt;</a:t>
            </a:r>
            <a:r>
              <a:rPr lang="zh-CN" altLang="en-US" dirty="0"/>
              <a:t> 每次投票后，服务器统计投票信息，如果有过半机器接收到相同的投票，那么</a:t>
            </a:r>
            <a:r>
              <a:rPr lang="en-US" altLang="zh-CN" dirty="0"/>
              <a:t>leader</a:t>
            </a:r>
            <a:r>
              <a:rPr lang="zh-CN" altLang="en-US" dirty="0"/>
              <a:t>产生，如果否，那么进行下一轮投票；</a:t>
            </a:r>
          </a:p>
          <a:p>
            <a:r>
              <a:rPr lang="zh-CN" altLang="en-US" dirty="0"/>
              <a:t>* 改变</a:t>
            </a:r>
            <a:r>
              <a:rPr lang="en-US" altLang="zh-CN" dirty="0"/>
              <a:t>server</a:t>
            </a:r>
            <a:r>
              <a:rPr lang="zh-CN" altLang="en-US" dirty="0"/>
              <a:t>状态</a:t>
            </a:r>
          </a:p>
          <a:p>
            <a:pPr lvl="1"/>
            <a:r>
              <a:rPr lang="en-US" altLang="zh-CN" dirty="0"/>
              <a:t>&gt;</a:t>
            </a:r>
            <a:r>
              <a:rPr lang="zh-CN" altLang="en-US" dirty="0"/>
              <a:t> 一旦确定了</a:t>
            </a:r>
            <a:r>
              <a:rPr lang="en-US" altLang="zh-CN" dirty="0"/>
              <a:t>Leader</a:t>
            </a:r>
            <a:r>
              <a:rPr lang="zh-CN" altLang="en-US" dirty="0"/>
              <a:t>，</a:t>
            </a:r>
            <a:r>
              <a:rPr lang="en-US" altLang="zh-CN" dirty="0"/>
              <a:t>server</a:t>
            </a:r>
            <a:r>
              <a:rPr lang="zh-CN" altLang="en-US" dirty="0"/>
              <a:t>会更新自己的状态为</a:t>
            </a:r>
            <a:r>
              <a:rPr lang="en-US" altLang="zh-CN" dirty="0"/>
              <a:t>Following</a:t>
            </a:r>
            <a:r>
              <a:rPr lang="zh-CN" altLang="en-US" dirty="0"/>
              <a:t>或者是</a:t>
            </a:r>
            <a:r>
              <a:rPr lang="en-US" altLang="zh-CN" dirty="0"/>
              <a:t>Leading</a:t>
            </a:r>
            <a:r>
              <a:rPr lang="zh-CN" altLang="en-US" dirty="0"/>
              <a:t>。选举结束。</a:t>
            </a:r>
          </a:p>
          <a:p>
            <a:endParaRPr lang="zh-CN" altLang="en-US" dirty="0"/>
          </a:p>
        </p:txBody>
      </p:sp>
    </p:spTree>
    <p:extLst>
      <p:ext uri="{BB962C8B-B14F-4D97-AF65-F5344CB8AC3E}">
        <p14:creationId xmlns:p14="http://schemas.microsoft.com/office/powerpoint/2010/main" val="2428088584"/>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C4B65AC-D529-4722-A55F-E8C1DDA5AEF2}"/>
              </a:ext>
            </a:extLst>
          </p:cNvPr>
          <p:cNvSpPr>
            <a:spLocks noGrp="1"/>
          </p:cNvSpPr>
          <p:nvPr>
            <p:ph type="title"/>
          </p:nvPr>
        </p:nvSpPr>
        <p:spPr/>
        <p:txBody>
          <a:bodyPr/>
          <a:lstStyle/>
          <a:p>
            <a:r>
              <a:rPr lang="zh-CN" altLang="en-US" dirty="0"/>
              <a:t>几种</a:t>
            </a:r>
            <a:r>
              <a:rPr lang="en-US" altLang="zh-CN" dirty="0"/>
              <a:t>leader</a:t>
            </a:r>
            <a:r>
              <a:rPr lang="zh-CN" altLang="en-US" dirty="0"/>
              <a:t>选举场景</a:t>
            </a:r>
          </a:p>
        </p:txBody>
      </p:sp>
      <p:sp>
        <p:nvSpPr>
          <p:cNvPr id="3" name="内容占位符 2">
            <a:extLst>
              <a:ext uri="{FF2B5EF4-FFF2-40B4-BE49-F238E27FC236}">
                <a16:creationId xmlns:a16="http://schemas.microsoft.com/office/drawing/2014/main" id="{966FB371-4E45-411A-9CF9-F2012806B856}"/>
              </a:ext>
            </a:extLst>
          </p:cNvPr>
          <p:cNvSpPr>
            <a:spLocks noGrp="1"/>
          </p:cNvSpPr>
          <p:nvPr>
            <p:ph idx="1"/>
          </p:nvPr>
        </p:nvSpPr>
        <p:spPr/>
        <p:txBody>
          <a:bodyPr/>
          <a:lstStyle/>
          <a:p>
            <a:r>
              <a:rPr lang="zh-CN" altLang="en-US" dirty="0"/>
              <a:t>* 集群启动选举</a:t>
            </a:r>
          </a:p>
          <a:p>
            <a:r>
              <a:rPr lang="zh-CN" altLang="en-US" dirty="0"/>
              <a:t>* </a:t>
            </a:r>
            <a:r>
              <a:rPr lang="en-US" altLang="zh-CN" dirty="0"/>
              <a:t>Follower</a:t>
            </a:r>
            <a:r>
              <a:rPr lang="zh-CN" altLang="en-US" dirty="0"/>
              <a:t>重启选举</a:t>
            </a:r>
          </a:p>
          <a:p>
            <a:r>
              <a:rPr lang="zh-CN" altLang="en-US" dirty="0"/>
              <a:t>* </a:t>
            </a:r>
            <a:r>
              <a:rPr lang="en-US" altLang="zh-CN" dirty="0"/>
              <a:t>Leader</a:t>
            </a:r>
            <a:r>
              <a:rPr lang="zh-CN" altLang="en-US" dirty="0"/>
              <a:t>重启选举</a:t>
            </a:r>
          </a:p>
          <a:p>
            <a:endParaRPr lang="zh-CN" altLang="en-US" dirty="0"/>
          </a:p>
        </p:txBody>
      </p:sp>
    </p:spTree>
    <p:extLst>
      <p:ext uri="{BB962C8B-B14F-4D97-AF65-F5344CB8AC3E}">
        <p14:creationId xmlns:p14="http://schemas.microsoft.com/office/powerpoint/2010/main" val="506071052"/>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FD46781-5ADE-42F6-81D0-F5F6F5579BE0}"/>
              </a:ext>
            </a:extLst>
          </p:cNvPr>
          <p:cNvSpPr>
            <a:spLocks noGrp="1"/>
          </p:cNvSpPr>
          <p:nvPr>
            <p:ph type="title"/>
          </p:nvPr>
        </p:nvSpPr>
        <p:spPr/>
        <p:txBody>
          <a:bodyPr/>
          <a:lstStyle/>
          <a:p>
            <a:r>
              <a:rPr lang="zh-CN" altLang="en-US" dirty="0"/>
              <a:t>集群启动选举</a:t>
            </a:r>
          </a:p>
        </p:txBody>
      </p:sp>
      <p:pic>
        <p:nvPicPr>
          <p:cNvPr id="5" name="内容占位符 4">
            <a:extLst>
              <a:ext uri="{FF2B5EF4-FFF2-40B4-BE49-F238E27FC236}">
                <a16:creationId xmlns:a16="http://schemas.microsoft.com/office/drawing/2014/main" id="{6A609DDC-DD02-461C-AB7B-E85D8E57703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35474" y="1825625"/>
            <a:ext cx="5521052" cy="4351338"/>
          </a:xfrm>
        </p:spPr>
      </p:pic>
    </p:spTree>
    <p:extLst>
      <p:ext uri="{BB962C8B-B14F-4D97-AF65-F5344CB8AC3E}">
        <p14:creationId xmlns:p14="http://schemas.microsoft.com/office/powerpoint/2010/main" val="897789417"/>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FD46781-5ADE-42F6-81D0-F5F6F5579BE0}"/>
              </a:ext>
            </a:extLst>
          </p:cNvPr>
          <p:cNvSpPr>
            <a:spLocks noGrp="1"/>
          </p:cNvSpPr>
          <p:nvPr>
            <p:ph type="title"/>
          </p:nvPr>
        </p:nvSpPr>
        <p:spPr/>
        <p:txBody>
          <a:bodyPr/>
          <a:lstStyle/>
          <a:p>
            <a:r>
              <a:rPr lang="zh-CN" altLang="en-US" dirty="0"/>
              <a:t>集群启动选举</a:t>
            </a:r>
          </a:p>
        </p:txBody>
      </p:sp>
      <p:pic>
        <p:nvPicPr>
          <p:cNvPr id="5" name="内容占位符 4">
            <a:extLst>
              <a:ext uri="{FF2B5EF4-FFF2-40B4-BE49-F238E27FC236}">
                <a16:creationId xmlns:a16="http://schemas.microsoft.com/office/drawing/2014/main" id="{4F1D5E56-1F86-4FA3-A748-44E680FAE94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35474" y="1825625"/>
            <a:ext cx="5521052" cy="4351338"/>
          </a:xfrm>
        </p:spPr>
      </p:pic>
    </p:spTree>
    <p:extLst>
      <p:ext uri="{BB962C8B-B14F-4D97-AF65-F5344CB8AC3E}">
        <p14:creationId xmlns:p14="http://schemas.microsoft.com/office/powerpoint/2010/main" val="1544189476"/>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FD46781-5ADE-42F6-81D0-F5F6F5579BE0}"/>
              </a:ext>
            </a:extLst>
          </p:cNvPr>
          <p:cNvSpPr>
            <a:spLocks noGrp="1"/>
          </p:cNvSpPr>
          <p:nvPr>
            <p:ph type="title"/>
          </p:nvPr>
        </p:nvSpPr>
        <p:spPr/>
        <p:txBody>
          <a:bodyPr/>
          <a:lstStyle/>
          <a:p>
            <a:r>
              <a:rPr lang="en-US" altLang="zh-CN" dirty="0"/>
              <a:t>Follower</a:t>
            </a:r>
            <a:r>
              <a:rPr lang="zh-CN" altLang="en-US" dirty="0"/>
              <a:t>重启</a:t>
            </a:r>
          </a:p>
        </p:txBody>
      </p:sp>
      <p:pic>
        <p:nvPicPr>
          <p:cNvPr id="5" name="内容占位符 4">
            <a:extLst>
              <a:ext uri="{FF2B5EF4-FFF2-40B4-BE49-F238E27FC236}">
                <a16:creationId xmlns:a16="http://schemas.microsoft.com/office/drawing/2014/main" id="{5E332251-99EB-4E54-8ADE-77E517ABD4D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35474" y="1825625"/>
            <a:ext cx="5521052" cy="4351338"/>
          </a:xfrm>
        </p:spPr>
      </p:pic>
    </p:spTree>
    <p:extLst>
      <p:ext uri="{BB962C8B-B14F-4D97-AF65-F5344CB8AC3E}">
        <p14:creationId xmlns:p14="http://schemas.microsoft.com/office/powerpoint/2010/main" val="893947223"/>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E515F20-5960-4CEB-8B7D-2B000A9BD4EB}"/>
              </a:ext>
            </a:extLst>
          </p:cNvPr>
          <p:cNvSpPr>
            <a:spLocks noGrp="1"/>
          </p:cNvSpPr>
          <p:nvPr>
            <p:ph type="title"/>
          </p:nvPr>
        </p:nvSpPr>
        <p:spPr/>
        <p:txBody>
          <a:bodyPr/>
          <a:lstStyle/>
          <a:p>
            <a:r>
              <a:rPr lang="en-US" altLang="zh-CN" dirty="0"/>
              <a:t>Follower</a:t>
            </a:r>
            <a:r>
              <a:rPr lang="zh-CN" altLang="en-US" dirty="0"/>
              <a:t>重启选举</a:t>
            </a:r>
          </a:p>
        </p:txBody>
      </p:sp>
      <p:pic>
        <p:nvPicPr>
          <p:cNvPr id="5" name="内容占位符 4">
            <a:extLst>
              <a:ext uri="{FF2B5EF4-FFF2-40B4-BE49-F238E27FC236}">
                <a16:creationId xmlns:a16="http://schemas.microsoft.com/office/drawing/2014/main" id="{8DB56087-3F4D-41B5-894D-209F0900A72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35474" y="1825625"/>
            <a:ext cx="5521052" cy="4351338"/>
          </a:xfrm>
        </p:spPr>
      </p:pic>
    </p:spTree>
    <p:extLst>
      <p:ext uri="{BB962C8B-B14F-4D97-AF65-F5344CB8AC3E}">
        <p14:creationId xmlns:p14="http://schemas.microsoft.com/office/powerpoint/2010/main" val="2475737841"/>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E515F20-5960-4CEB-8B7D-2B000A9BD4EB}"/>
              </a:ext>
            </a:extLst>
          </p:cNvPr>
          <p:cNvSpPr>
            <a:spLocks noGrp="1"/>
          </p:cNvSpPr>
          <p:nvPr>
            <p:ph type="title"/>
          </p:nvPr>
        </p:nvSpPr>
        <p:spPr/>
        <p:txBody>
          <a:bodyPr/>
          <a:lstStyle/>
          <a:p>
            <a:r>
              <a:rPr lang="en-US" altLang="zh-CN" dirty="0"/>
              <a:t>Follower</a:t>
            </a:r>
            <a:r>
              <a:rPr lang="zh-CN" altLang="en-US" dirty="0"/>
              <a:t>重启选举</a:t>
            </a:r>
          </a:p>
        </p:txBody>
      </p:sp>
      <p:pic>
        <p:nvPicPr>
          <p:cNvPr id="9" name="内容占位符 8">
            <a:extLst>
              <a:ext uri="{FF2B5EF4-FFF2-40B4-BE49-F238E27FC236}">
                <a16:creationId xmlns:a16="http://schemas.microsoft.com/office/drawing/2014/main" id="{54F8C281-3911-4B82-8177-B21B5C3794A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35474" y="1825625"/>
            <a:ext cx="5521052" cy="4351338"/>
          </a:xfrm>
        </p:spPr>
      </p:pic>
    </p:spTree>
    <p:extLst>
      <p:ext uri="{BB962C8B-B14F-4D97-AF65-F5344CB8AC3E}">
        <p14:creationId xmlns:p14="http://schemas.microsoft.com/office/powerpoint/2010/main" val="2949078200"/>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9AF0FA-728F-4819-ACE3-80AC7DB5E9AC}"/>
              </a:ext>
            </a:extLst>
          </p:cNvPr>
          <p:cNvSpPr>
            <a:spLocks noGrp="1"/>
          </p:cNvSpPr>
          <p:nvPr>
            <p:ph type="title"/>
          </p:nvPr>
        </p:nvSpPr>
        <p:spPr/>
        <p:txBody>
          <a:bodyPr/>
          <a:lstStyle/>
          <a:p>
            <a:r>
              <a:rPr lang="en-US" altLang="zh-CN" dirty="0"/>
              <a:t>Leader</a:t>
            </a:r>
            <a:r>
              <a:rPr lang="zh-CN" altLang="en-US" dirty="0"/>
              <a:t>重启选举</a:t>
            </a:r>
          </a:p>
        </p:txBody>
      </p:sp>
      <p:pic>
        <p:nvPicPr>
          <p:cNvPr id="5" name="内容占位符 4">
            <a:extLst>
              <a:ext uri="{FF2B5EF4-FFF2-40B4-BE49-F238E27FC236}">
                <a16:creationId xmlns:a16="http://schemas.microsoft.com/office/drawing/2014/main" id="{7B41BDA6-ABAB-4EC6-A235-6E0E58ACF42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35474" y="1825625"/>
            <a:ext cx="5521052" cy="4351338"/>
          </a:xfrm>
        </p:spPr>
      </p:pic>
    </p:spTree>
    <p:extLst>
      <p:ext uri="{BB962C8B-B14F-4D97-AF65-F5344CB8AC3E}">
        <p14:creationId xmlns:p14="http://schemas.microsoft.com/office/powerpoint/2010/main" val="732560138"/>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9AF0FA-728F-4819-ACE3-80AC7DB5E9AC}"/>
              </a:ext>
            </a:extLst>
          </p:cNvPr>
          <p:cNvSpPr>
            <a:spLocks noGrp="1"/>
          </p:cNvSpPr>
          <p:nvPr>
            <p:ph type="title"/>
          </p:nvPr>
        </p:nvSpPr>
        <p:spPr/>
        <p:txBody>
          <a:bodyPr/>
          <a:lstStyle/>
          <a:p>
            <a:r>
              <a:rPr lang="en-US" altLang="zh-CN" dirty="0"/>
              <a:t>Leader</a:t>
            </a:r>
            <a:r>
              <a:rPr lang="zh-CN" altLang="en-US" dirty="0"/>
              <a:t>重启选举</a:t>
            </a:r>
          </a:p>
        </p:txBody>
      </p:sp>
      <p:pic>
        <p:nvPicPr>
          <p:cNvPr id="5" name="内容占位符 4">
            <a:extLst>
              <a:ext uri="{FF2B5EF4-FFF2-40B4-BE49-F238E27FC236}">
                <a16:creationId xmlns:a16="http://schemas.microsoft.com/office/drawing/2014/main" id="{61915596-6C33-4878-9993-462AE4F59D4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35474" y="1825625"/>
            <a:ext cx="5521052" cy="4351338"/>
          </a:xfrm>
        </p:spPr>
      </p:pic>
    </p:spTree>
    <p:extLst>
      <p:ext uri="{BB962C8B-B14F-4D97-AF65-F5344CB8AC3E}">
        <p14:creationId xmlns:p14="http://schemas.microsoft.com/office/powerpoint/2010/main" val="2378724957"/>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9AF0FA-728F-4819-ACE3-80AC7DB5E9AC}"/>
              </a:ext>
            </a:extLst>
          </p:cNvPr>
          <p:cNvSpPr>
            <a:spLocks noGrp="1"/>
          </p:cNvSpPr>
          <p:nvPr>
            <p:ph type="title"/>
          </p:nvPr>
        </p:nvSpPr>
        <p:spPr/>
        <p:txBody>
          <a:bodyPr/>
          <a:lstStyle/>
          <a:p>
            <a:r>
              <a:rPr lang="en-US" altLang="zh-CN" dirty="0"/>
              <a:t>Leader</a:t>
            </a:r>
            <a:r>
              <a:rPr lang="zh-CN" altLang="en-US" dirty="0"/>
              <a:t>重启选举</a:t>
            </a:r>
          </a:p>
        </p:txBody>
      </p:sp>
      <p:pic>
        <p:nvPicPr>
          <p:cNvPr id="5" name="内容占位符 4">
            <a:extLst>
              <a:ext uri="{FF2B5EF4-FFF2-40B4-BE49-F238E27FC236}">
                <a16:creationId xmlns:a16="http://schemas.microsoft.com/office/drawing/2014/main" id="{56B2D611-7042-4E91-AA00-DED9BE6ACE9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35474" y="1825625"/>
            <a:ext cx="5521052" cy="4351338"/>
          </a:xfrm>
        </p:spPr>
      </p:pic>
    </p:spTree>
    <p:extLst>
      <p:ext uri="{BB962C8B-B14F-4D97-AF65-F5344CB8AC3E}">
        <p14:creationId xmlns:p14="http://schemas.microsoft.com/office/powerpoint/2010/main" val="180890618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D6F3A7-C43C-423D-BCC7-812F97582ADA}"/>
              </a:ext>
            </a:extLst>
          </p:cNvPr>
          <p:cNvSpPr>
            <a:spLocks noGrp="1"/>
          </p:cNvSpPr>
          <p:nvPr>
            <p:ph type="title"/>
          </p:nvPr>
        </p:nvSpPr>
        <p:spPr/>
        <p:txBody>
          <a:bodyPr/>
          <a:lstStyle/>
          <a:p>
            <a:r>
              <a:rPr lang="en-US" altLang="zh-CN" dirty="0"/>
              <a:t>zookeeper</a:t>
            </a:r>
            <a:r>
              <a:rPr lang="zh-CN" altLang="en-US" dirty="0"/>
              <a:t>是什么</a:t>
            </a:r>
          </a:p>
        </p:txBody>
      </p:sp>
      <p:sp>
        <p:nvSpPr>
          <p:cNvPr id="3" name="内容占位符 2">
            <a:extLst>
              <a:ext uri="{FF2B5EF4-FFF2-40B4-BE49-F238E27FC236}">
                <a16:creationId xmlns:a16="http://schemas.microsoft.com/office/drawing/2014/main" id="{18D4A6D4-D444-46F4-866D-5A4D55B11264}"/>
              </a:ext>
            </a:extLst>
          </p:cNvPr>
          <p:cNvSpPr>
            <a:spLocks noGrp="1"/>
          </p:cNvSpPr>
          <p:nvPr>
            <p:ph idx="1"/>
          </p:nvPr>
        </p:nvSpPr>
        <p:spPr/>
        <p:txBody>
          <a:bodyPr/>
          <a:lstStyle/>
          <a:p>
            <a:pPr marL="0" indent="0">
              <a:buNone/>
            </a:pPr>
            <a:r>
              <a:rPr lang="en-US" altLang="zh-CN" dirty="0"/>
              <a:t>	</a:t>
            </a:r>
            <a:r>
              <a:rPr lang="en-US" altLang="zh-CN" dirty="0" err="1"/>
              <a:t>ZooKeeper</a:t>
            </a:r>
            <a:r>
              <a:rPr lang="en-US" altLang="zh-CN" dirty="0"/>
              <a:t> is a high-performance coordination service for distributed applications. It exposes common services - such as naming, configuration management, synchronization, and group services - in a simple interface so you don't have to write them from scratch. You can use it off-the-shelf to implement consensus, group management, leader election, and presence protocols. And you can build on it for your own, specific needs.</a:t>
            </a:r>
          </a:p>
          <a:p>
            <a:pPr marL="0" indent="0">
              <a:buNone/>
            </a:pPr>
            <a:r>
              <a:rPr lang="en-US" altLang="zh-CN" dirty="0"/>
              <a:t>	</a:t>
            </a:r>
          </a:p>
          <a:p>
            <a:pPr marL="0" indent="0">
              <a:buNone/>
            </a:pPr>
            <a:r>
              <a:rPr lang="en-US" altLang="zh-CN" dirty="0" err="1"/>
              <a:t>ZooKeeper</a:t>
            </a:r>
            <a:r>
              <a:rPr lang="zh-CN" altLang="en-US" dirty="0"/>
              <a:t>是一种用于分布式应用程序的高性能协调服务</a:t>
            </a:r>
            <a:r>
              <a:rPr lang="en-US" altLang="zh-CN" dirty="0"/>
              <a:t>.</a:t>
            </a:r>
          </a:p>
          <a:p>
            <a:pPr marL="0" indent="0">
              <a:buNone/>
            </a:pPr>
            <a:endParaRPr lang="zh-CN" altLang="en-US" dirty="0"/>
          </a:p>
        </p:txBody>
      </p:sp>
    </p:spTree>
    <p:extLst>
      <p:ext uri="{BB962C8B-B14F-4D97-AF65-F5344CB8AC3E}">
        <p14:creationId xmlns:p14="http://schemas.microsoft.com/office/powerpoint/2010/main" val="1716795336"/>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9AF0FA-728F-4819-ACE3-80AC7DB5E9AC}"/>
              </a:ext>
            </a:extLst>
          </p:cNvPr>
          <p:cNvSpPr>
            <a:spLocks noGrp="1"/>
          </p:cNvSpPr>
          <p:nvPr>
            <p:ph type="title"/>
          </p:nvPr>
        </p:nvSpPr>
        <p:spPr/>
        <p:txBody>
          <a:bodyPr/>
          <a:lstStyle/>
          <a:p>
            <a:r>
              <a:rPr lang="en-US" altLang="zh-CN" dirty="0"/>
              <a:t>Leader</a:t>
            </a:r>
            <a:r>
              <a:rPr lang="zh-CN" altLang="en-US" dirty="0"/>
              <a:t>重启选举</a:t>
            </a:r>
          </a:p>
        </p:txBody>
      </p:sp>
      <p:pic>
        <p:nvPicPr>
          <p:cNvPr id="5" name="内容占位符 4">
            <a:extLst>
              <a:ext uri="{FF2B5EF4-FFF2-40B4-BE49-F238E27FC236}">
                <a16:creationId xmlns:a16="http://schemas.microsoft.com/office/drawing/2014/main" id="{392C629D-DFAE-4BFD-B6D3-77AEA453672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35474" y="1825625"/>
            <a:ext cx="5521052" cy="4351338"/>
          </a:xfrm>
        </p:spPr>
      </p:pic>
    </p:spTree>
    <p:extLst>
      <p:ext uri="{BB962C8B-B14F-4D97-AF65-F5344CB8AC3E}">
        <p14:creationId xmlns:p14="http://schemas.microsoft.com/office/powerpoint/2010/main" val="1160868305"/>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9AF0FA-728F-4819-ACE3-80AC7DB5E9AC}"/>
              </a:ext>
            </a:extLst>
          </p:cNvPr>
          <p:cNvSpPr>
            <a:spLocks noGrp="1"/>
          </p:cNvSpPr>
          <p:nvPr>
            <p:ph type="title"/>
          </p:nvPr>
        </p:nvSpPr>
        <p:spPr/>
        <p:txBody>
          <a:bodyPr/>
          <a:lstStyle/>
          <a:p>
            <a:r>
              <a:rPr lang="en-US" altLang="zh-CN" dirty="0"/>
              <a:t>Leader</a:t>
            </a:r>
            <a:r>
              <a:rPr lang="zh-CN" altLang="en-US" dirty="0"/>
              <a:t>重启选举</a:t>
            </a:r>
          </a:p>
        </p:txBody>
      </p:sp>
      <p:pic>
        <p:nvPicPr>
          <p:cNvPr id="5" name="内容占位符 4">
            <a:extLst>
              <a:ext uri="{FF2B5EF4-FFF2-40B4-BE49-F238E27FC236}">
                <a16:creationId xmlns:a16="http://schemas.microsoft.com/office/drawing/2014/main" id="{F5BA7E61-55D6-45DF-B831-3EE8E19F095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35474" y="1825625"/>
            <a:ext cx="5521052" cy="4351338"/>
          </a:xfrm>
        </p:spPr>
      </p:pic>
    </p:spTree>
    <p:extLst>
      <p:ext uri="{BB962C8B-B14F-4D97-AF65-F5344CB8AC3E}">
        <p14:creationId xmlns:p14="http://schemas.microsoft.com/office/powerpoint/2010/main" val="898846771"/>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D78751-BCCC-4597-87AC-EBFCF89F1778}"/>
              </a:ext>
            </a:extLst>
          </p:cNvPr>
          <p:cNvSpPr>
            <a:spLocks noGrp="1"/>
          </p:cNvSpPr>
          <p:nvPr>
            <p:ph type="title"/>
          </p:nvPr>
        </p:nvSpPr>
        <p:spPr/>
        <p:txBody>
          <a:bodyPr/>
          <a:lstStyle/>
          <a:p>
            <a:r>
              <a:rPr lang="zh-CN" altLang="en-US" dirty="0"/>
              <a:t>数据同步</a:t>
            </a:r>
          </a:p>
        </p:txBody>
      </p:sp>
      <p:sp>
        <p:nvSpPr>
          <p:cNvPr id="3" name="内容占位符 2">
            <a:extLst>
              <a:ext uri="{FF2B5EF4-FFF2-40B4-BE49-F238E27FC236}">
                <a16:creationId xmlns:a16="http://schemas.microsoft.com/office/drawing/2014/main" id="{ECC1FFE2-41FF-4D12-98CA-526BE81D8022}"/>
              </a:ext>
            </a:extLst>
          </p:cNvPr>
          <p:cNvSpPr>
            <a:spLocks noGrp="1"/>
          </p:cNvSpPr>
          <p:nvPr>
            <p:ph idx="1"/>
          </p:nvPr>
        </p:nvSpPr>
        <p:spPr/>
        <p:txBody>
          <a:bodyPr/>
          <a:lstStyle/>
          <a:p>
            <a:r>
              <a:rPr lang="en-US" altLang="zh-CN" dirty="0"/>
              <a:t>&gt;</a:t>
            </a:r>
            <a:r>
              <a:rPr lang="zh-CN" altLang="en-US" dirty="0"/>
              <a:t> 在完成</a:t>
            </a:r>
            <a:r>
              <a:rPr lang="en-US" altLang="zh-CN" dirty="0"/>
              <a:t>leader</a:t>
            </a:r>
            <a:r>
              <a:rPr lang="zh-CN" altLang="en-US" dirty="0"/>
              <a:t>选举阶段后，准</a:t>
            </a:r>
            <a:r>
              <a:rPr lang="en-US" altLang="zh-CN" dirty="0"/>
              <a:t>Leader</a:t>
            </a:r>
            <a:r>
              <a:rPr lang="zh-CN" altLang="en-US" dirty="0"/>
              <a:t>可以获取集群中最新的提议历史。准</a:t>
            </a:r>
            <a:r>
              <a:rPr lang="en-US" altLang="zh-CN" dirty="0"/>
              <a:t>Leader</a:t>
            </a:r>
            <a:r>
              <a:rPr lang="zh-CN" altLang="en-US" dirty="0"/>
              <a:t>在该阶段会把最新的提议历史同步到集群中的所有节点。当同步完成时</a:t>
            </a:r>
            <a:r>
              <a:rPr lang="en-US" altLang="zh-CN" dirty="0"/>
              <a:t>(</a:t>
            </a:r>
            <a:r>
              <a:rPr lang="zh-CN" altLang="en-US" dirty="0"/>
              <a:t>过半</a:t>
            </a:r>
            <a:r>
              <a:rPr lang="en-US" altLang="zh-CN" dirty="0"/>
              <a:t>)</a:t>
            </a:r>
            <a:r>
              <a:rPr lang="zh-CN" altLang="en-US" dirty="0"/>
              <a:t>，准</a:t>
            </a:r>
            <a:r>
              <a:rPr lang="en-US" altLang="zh-CN" dirty="0"/>
              <a:t>Leader</a:t>
            </a:r>
            <a:r>
              <a:rPr lang="zh-CN" altLang="en-US" dirty="0"/>
              <a:t>才会真正成为</a:t>
            </a:r>
            <a:r>
              <a:rPr lang="en-US" altLang="zh-CN" dirty="0"/>
              <a:t>Leader</a:t>
            </a:r>
            <a:r>
              <a:rPr lang="zh-CN" altLang="en-US" dirty="0"/>
              <a:t>，执行</a:t>
            </a:r>
            <a:r>
              <a:rPr lang="en-US" altLang="zh-CN" dirty="0"/>
              <a:t>Leader</a:t>
            </a:r>
            <a:r>
              <a:rPr lang="zh-CN" altLang="en-US" dirty="0"/>
              <a:t>的工作。</a:t>
            </a:r>
          </a:p>
          <a:p>
            <a:pPr marL="0" indent="0">
              <a:buNone/>
            </a:pPr>
            <a:r>
              <a:rPr lang="zh-CN" altLang="en-US" dirty="0"/>
              <a:t/>
            </a:r>
            <a:br>
              <a:rPr lang="zh-CN" altLang="en-US" dirty="0"/>
            </a:br>
            <a:r>
              <a:rPr lang="zh-CN" altLang="en-US" dirty="0"/>
              <a:t>* 恢复模式需要解决的两个重要问题</a:t>
            </a:r>
          </a:p>
          <a:p>
            <a:pPr lvl="1"/>
            <a:r>
              <a:rPr lang="zh-CN" altLang="en-US" dirty="0"/>
              <a:t>* 已经被处理的消息不能丢</a:t>
            </a:r>
          </a:p>
          <a:p>
            <a:pPr lvl="1"/>
            <a:r>
              <a:rPr lang="zh-CN" altLang="en-US" dirty="0"/>
              <a:t>* 被丢弃的消息不能再次出现</a:t>
            </a:r>
          </a:p>
          <a:p>
            <a:pPr marL="0" indent="0">
              <a:buNone/>
            </a:pPr>
            <a:endParaRPr lang="zh-CN" altLang="en-US" dirty="0"/>
          </a:p>
        </p:txBody>
      </p:sp>
    </p:spTree>
    <p:extLst>
      <p:ext uri="{BB962C8B-B14F-4D97-AF65-F5344CB8AC3E}">
        <p14:creationId xmlns:p14="http://schemas.microsoft.com/office/powerpoint/2010/main" val="3723238442"/>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25A1959-52B9-4C7D-8B06-EF721689BBB0}"/>
              </a:ext>
            </a:extLst>
          </p:cNvPr>
          <p:cNvSpPr>
            <a:spLocks noGrp="1"/>
          </p:cNvSpPr>
          <p:nvPr>
            <p:ph type="title"/>
          </p:nvPr>
        </p:nvSpPr>
        <p:spPr/>
        <p:txBody>
          <a:bodyPr/>
          <a:lstStyle/>
          <a:p>
            <a:r>
              <a:rPr lang="zh-CN" altLang="en-US" dirty="0"/>
              <a:t>原子广播</a:t>
            </a:r>
          </a:p>
        </p:txBody>
      </p:sp>
      <p:sp>
        <p:nvSpPr>
          <p:cNvPr id="3" name="内容占位符 2">
            <a:extLst>
              <a:ext uri="{FF2B5EF4-FFF2-40B4-BE49-F238E27FC236}">
                <a16:creationId xmlns:a16="http://schemas.microsoft.com/office/drawing/2014/main" id="{C931D7B4-8173-4916-91FB-2FD8FCCE1707}"/>
              </a:ext>
            </a:extLst>
          </p:cNvPr>
          <p:cNvSpPr>
            <a:spLocks noGrp="1"/>
          </p:cNvSpPr>
          <p:nvPr>
            <p:ph idx="1"/>
          </p:nvPr>
        </p:nvSpPr>
        <p:spPr/>
        <p:txBody>
          <a:bodyPr/>
          <a:lstStyle/>
          <a:p>
            <a:r>
              <a:rPr lang="zh-CN" altLang="en-US" dirty="0"/>
              <a:t>分布式一致</a:t>
            </a:r>
            <a:endParaRPr lang="en-US" altLang="zh-CN" dirty="0"/>
          </a:p>
          <a:p>
            <a:pPr lvl="1"/>
            <a:r>
              <a:rPr lang="zh-CN" altLang="en-US" dirty="0"/>
              <a:t>分布式中有这么一个疑难问题，客户端向一个分布式集群的服务端发出一系列更新数据的消息，由于分布式集群中的各个服务端节点是互为同步数据的，所以运行完客户端这系列消息指令后各服务端节点的数据应该是一致的，但由于网络或其他原因，各个服务端节点接收到消息的序列可能不一致，最后导致各节点的数据不一致。</a:t>
            </a:r>
          </a:p>
          <a:p>
            <a:pPr lvl="1"/>
            <a:endParaRPr lang="zh-CN" altLang="en-US" dirty="0"/>
          </a:p>
        </p:txBody>
      </p:sp>
    </p:spTree>
    <p:extLst>
      <p:ext uri="{BB962C8B-B14F-4D97-AF65-F5344CB8AC3E}">
        <p14:creationId xmlns:p14="http://schemas.microsoft.com/office/powerpoint/2010/main" val="2667394672"/>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2ACC03B-ED7F-413B-B395-A21147AA6D68}"/>
              </a:ext>
            </a:extLst>
          </p:cNvPr>
          <p:cNvSpPr>
            <a:spLocks noGrp="1"/>
          </p:cNvSpPr>
          <p:nvPr>
            <p:ph type="title"/>
          </p:nvPr>
        </p:nvSpPr>
        <p:spPr/>
        <p:txBody>
          <a:bodyPr/>
          <a:lstStyle/>
          <a:p>
            <a:r>
              <a:rPr lang="zh-CN" altLang="en-US" dirty="0"/>
              <a:t>分布式一致</a:t>
            </a:r>
          </a:p>
        </p:txBody>
      </p:sp>
      <p:sp>
        <p:nvSpPr>
          <p:cNvPr id="3" name="内容占位符 2">
            <a:extLst>
              <a:ext uri="{FF2B5EF4-FFF2-40B4-BE49-F238E27FC236}">
                <a16:creationId xmlns:a16="http://schemas.microsoft.com/office/drawing/2014/main" id="{1C68E537-07F3-4B57-82A8-55D458B841AD}"/>
              </a:ext>
            </a:extLst>
          </p:cNvPr>
          <p:cNvSpPr>
            <a:spLocks noGrp="1"/>
          </p:cNvSpPr>
          <p:nvPr>
            <p:ph idx="1"/>
          </p:nvPr>
        </p:nvSpPr>
        <p:spPr/>
        <p:txBody>
          <a:bodyPr/>
          <a:lstStyle/>
          <a:p>
            <a:r>
              <a:rPr lang="en-US" altLang="zh-CN" dirty="0"/>
              <a:t>CAP</a:t>
            </a:r>
          </a:p>
          <a:p>
            <a:r>
              <a:rPr lang="zh-CN" altLang="en-US" dirty="0"/>
              <a:t>拜占庭问题</a:t>
            </a:r>
          </a:p>
        </p:txBody>
      </p:sp>
    </p:spTree>
    <p:extLst>
      <p:ext uri="{BB962C8B-B14F-4D97-AF65-F5344CB8AC3E}">
        <p14:creationId xmlns:p14="http://schemas.microsoft.com/office/powerpoint/2010/main" val="4214626945"/>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36822BF-8D8A-4013-A36A-DFE3EBD03EF3}"/>
              </a:ext>
            </a:extLst>
          </p:cNvPr>
          <p:cNvSpPr>
            <a:spLocks noGrp="1"/>
          </p:cNvSpPr>
          <p:nvPr>
            <p:ph type="title"/>
          </p:nvPr>
        </p:nvSpPr>
        <p:spPr/>
        <p:txBody>
          <a:bodyPr/>
          <a:lstStyle/>
          <a:p>
            <a:r>
              <a:rPr lang="en-US" altLang="zh-CN" dirty="0"/>
              <a:t>CAP</a:t>
            </a:r>
            <a:r>
              <a:rPr lang="zh-CN" altLang="en-US" dirty="0"/>
              <a:t>定律</a:t>
            </a:r>
          </a:p>
        </p:txBody>
      </p:sp>
      <p:pic>
        <p:nvPicPr>
          <p:cNvPr id="5" name="内容占位符 4">
            <a:extLst>
              <a:ext uri="{FF2B5EF4-FFF2-40B4-BE49-F238E27FC236}">
                <a16:creationId xmlns:a16="http://schemas.microsoft.com/office/drawing/2014/main" id="{0914A6ED-8604-4D7E-84FB-BB196D5E7B9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20146" y="1825625"/>
            <a:ext cx="5551707" cy="4351338"/>
          </a:xfrm>
        </p:spPr>
      </p:pic>
    </p:spTree>
    <p:extLst>
      <p:ext uri="{BB962C8B-B14F-4D97-AF65-F5344CB8AC3E}">
        <p14:creationId xmlns:p14="http://schemas.microsoft.com/office/powerpoint/2010/main" val="2475225798"/>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44F7890-26F4-4244-9969-F91629C99B19}"/>
              </a:ext>
            </a:extLst>
          </p:cNvPr>
          <p:cNvSpPr>
            <a:spLocks noGrp="1"/>
          </p:cNvSpPr>
          <p:nvPr>
            <p:ph type="title"/>
          </p:nvPr>
        </p:nvSpPr>
        <p:spPr/>
        <p:txBody>
          <a:bodyPr/>
          <a:lstStyle/>
          <a:p>
            <a:r>
              <a:rPr lang="en-US" altLang="zh-CN" dirty="0"/>
              <a:t>CAP</a:t>
            </a:r>
            <a:r>
              <a:rPr lang="zh-CN" altLang="en-US" dirty="0"/>
              <a:t>定律</a:t>
            </a:r>
          </a:p>
        </p:txBody>
      </p:sp>
      <p:sp>
        <p:nvSpPr>
          <p:cNvPr id="3" name="内容占位符 2">
            <a:extLst>
              <a:ext uri="{FF2B5EF4-FFF2-40B4-BE49-F238E27FC236}">
                <a16:creationId xmlns:a16="http://schemas.microsoft.com/office/drawing/2014/main" id="{C6114194-DDF3-4F10-915B-EE2CABC0E59D}"/>
              </a:ext>
            </a:extLst>
          </p:cNvPr>
          <p:cNvSpPr>
            <a:spLocks noGrp="1"/>
          </p:cNvSpPr>
          <p:nvPr>
            <p:ph idx="1"/>
          </p:nvPr>
        </p:nvSpPr>
        <p:spPr/>
        <p:txBody>
          <a:bodyPr>
            <a:normAutofit fontScale="92500" lnSpcReduction="20000"/>
          </a:bodyPr>
          <a:lstStyle/>
          <a:p>
            <a:r>
              <a:rPr lang="en-US" altLang="zh-CN" dirty="0"/>
              <a:t>&gt;</a:t>
            </a:r>
            <a:r>
              <a:rPr lang="zh-CN" altLang="en-US" dirty="0"/>
              <a:t> 分布式系统的最大难点，就是各个节点的状态如何同步。</a:t>
            </a:r>
            <a:r>
              <a:rPr lang="en-US" altLang="zh-CN" dirty="0"/>
              <a:t>CAP </a:t>
            </a:r>
            <a:r>
              <a:rPr lang="zh-CN" altLang="en-US" dirty="0"/>
              <a:t>定理是这方面的基本定理，也是理解分布式系统的起点。</a:t>
            </a:r>
            <a:endParaRPr lang="en-US" altLang="zh-CN" dirty="0"/>
          </a:p>
          <a:p>
            <a:pPr marL="0" indent="0">
              <a:buNone/>
            </a:pPr>
            <a:endParaRPr lang="zh-CN" altLang="en-US" dirty="0"/>
          </a:p>
          <a:p>
            <a:r>
              <a:rPr lang="zh-CN" altLang="en-US" dirty="0"/>
              <a:t>* </a:t>
            </a:r>
            <a:r>
              <a:rPr lang="en-US" altLang="zh-CN" dirty="0"/>
              <a:t>Consistency (</a:t>
            </a:r>
            <a:r>
              <a:rPr lang="zh-CN" altLang="en-US" dirty="0"/>
              <a:t>一致性</a:t>
            </a:r>
            <a:r>
              <a:rPr lang="en-US" altLang="zh-CN" dirty="0"/>
              <a:t>)</a:t>
            </a:r>
          </a:p>
          <a:p>
            <a:pPr lvl="1"/>
            <a:r>
              <a:rPr lang="en-US" altLang="zh-CN" dirty="0"/>
              <a:t>&gt;</a:t>
            </a:r>
            <a:r>
              <a:rPr lang="zh-CN" altLang="en-US" dirty="0"/>
              <a:t> 写操作之后的读操作，必须返回该值。</a:t>
            </a:r>
          </a:p>
          <a:p>
            <a:r>
              <a:rPr lang="zh-CN" altLang="en-US" dirty="0"/>
              <a:t>* </a:t>
            </a:r>
            <a:r>
              <a:rPr lang="en-US" altLang="zh-CN" dirty="0"/>
              <a:t>Availability (</a:t>
            </a:r>
            <a:r>
              <a:rPr lang="zh-CN" altLang="en-US" dirty="0"/>
              <a:t>可用性</a:t>
            </a:r>
            <a:r>
              <a:rPr lang="en-US" altLang="zh-CN" dirty="0"/>
              <a:t>)</a:t>
            </a:r>
          </a:p>
          <a:p>
            <a:pPr lvl="1"/>
            <a:r>
              <a:rPr lang="en-US" altLang="zh-CN" dirty="0"/>
              <a:t>&gt;</a:t>
            </a:r>
            <a:r>
              <a:rPr lang="zh-CN" altLang="en-US" dirty="0"/>
              <a:t> 意思是只要收到用户的请求，服务器就必须给出回应。每次请求都能获取到非错的响应</a:t>
            </a:r>
            <a:r>
              <a:rPr lang="en-US" altLang="zh-CN" dirty="0"/>
              <a:t>——</a:t>
            </a:r>
            <a:r>
              <a:rPr lang="zh-CN" altLang="en-US" dirty="0"/>
              <a:t>但是不保证获取的数据为最新数据。</a:t>
            </a:r>
          </a:p>
          <a:p>
            <a:r>
              <a:rPr lang="zh-CN" altLang="en-US" dirty="0"/>
              <a:t>* </a:t>
            </a:r>
            <a:r>
              <a:rPr lang="en-US" altLang="zh-CN" dirty="0"/>
              <a:t>Partition tolerance (</a:t>
            </a:r>
            <a:r>
              <a:rPr lang="zh-CN" altLang="en-US" dirty="0"/>
              <a:t>分区容错</a:t>
            </a:r>
            <a:r>
              <a:rPr lang="en-US" altLang="zh-CN" dirty="0"/>
              <a:t>)</a:t>
            </a:r>
          </a:p>
          <a:p>
            <a:pPr lvl="1"/>
            <a:r>
              <a:rPr lang="en-US" altLang="zh-CN" dirty="0"/>
              <a:t>&gt;</a:t>
            </a:r>
            <a:r>
              <a:rPr lang="zh-CN" altLang="en-US" dirty="0"/>
              <a:t> 区间通信可能失败。</a:t>
            </a:r>
          </a:p>
          <a:p>
            <a:pPr marL="0" indent="0">
              <a:buNone/>
            </a:pPr>
            <a:endParaRPr lang="en-US" altLang="zh-CN" dirty="0"/>
          </a:p>
          <a:p>
            <a:pPr marL="0" indent="0">
              <a:buNone/>
            </a:pPr>
            <a:r>
              <a:rPr lang="en-US" altLang="zh-CN" dirty="0"/>
              <a:t>	</a:t>
            </a:r>
            <a:r>
              <a:rPr lang="zh-CN" altLang="en-US" dirty="0"/>
              <a:t>这三个基本需求，最多只能同时满足其中的两项，一致性和可用性不可能同时成立，因为可能通信失败（即出现分区容错）。</a:t>
            </a:r>
          </a:p>
          <a:p>
            <a:pPr marL="0" indent="0">
              <a:buNone/>
            </a:pPr>
            <a:endParaRPr lang="zh-CN" altLang="en-US" dirty="0"/>
          </a:p>
        </p:txBody>
      </p:sp>
    </p:spTree>
    <p:extLst>
      <p:ext uri="{BB962C8B-B14F-4D97-AF65-F5344CB8AC3E}">
        <p14:creationId xmlns:p14="http://schemas.microsoft.com/office/powerpoint/2010/main" val="2060202547"/>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AE6B87B-FAED-4F42-80B4-155CF2FD63E6}"/>
              </a:ext>
            </a:extLst>
          </p:cNvPr>
          <p:cNvSpPr>
            <a:spLocks noGrp="1"/>
          </p:cNvSpPr>
          <p:nvPr>
            <p:ph type="title"/>
          </p:nvPr>
        </p:nvSpPr>
        <p:spPr/>
        <p:txBody>
          <a:bodyPr/>
          <a:lstStyle/>
          <a:p>
            <a:r>
              <a:rPr lang="zh-CN" altLang="en-US" dirty="0"/>
              <a:t>拜占庭问题</a:t>
            </a:r>
          </a:p>
        </p:txBody>
      </p:sp>
      <p:sp>
        <p:nvSpPr>
          <p:cNvPr id="3" name="内容占位符 2">
            <a:extLst>
              <a:ext uri="{FF2B5EF4-FFF2-40B4-BE49-F238E27FC236}">
                <a16:creationId xmlns:a16="http://schemas.microsoft.com/office/drawing/2014/main" id="{7510B908-EF8D-42E4-8FF9-39E0DA2119D2}"/>
              </a:ext>
            </a:extLst>
          </p:cNvPr>
          <p:cNvSpPr>
            <a:spLocks noGrp="1"/>
          </p:cNvSpPr>
          <p:nvPr>
            <p:ph idx="1"/>
          </p:nvPr>
        </p:nvSpPr>
        <p:spPr/>
        <p:txBody>
          <a:bodyPr/>
          <a:lstStyle/>
          <a:p>
            <a:pPr marL="0" indent="0">
              <a:buNone/>
            </a:pPr>
            <a:r>
              <a:rPr lang="en-US" altLang="zh-CN" dirty="0"/>
              <a:t>	11</a:t>
            </a:r>
            <a:r>
              <a:rPr lang="zh-CN" altLang="en-US" dirty="0"/>
              <a:t>位拜占庭将军去打仗</a:t>
            </a:r>
            <a:r>
              <a:rPr lang="en-US" altLang="zh-CN" dirty="0"/>
              <a:t>, </a:t>
            </a:r>
            <a:r>
              <a:rPr lang="zh-CN" altLang="en-US" dirty="0"/>
              <a:t>他们各自有权力观测敌情并作出判断</a:t>
            </a:r>
            <a:r>
              <a:rPr lang="en-US" altLang="zh-CN" dirty="0"/>
              <a:t>, </a:t>
            </a:r>
            <a:r>
              <a:rPr lang="zh-CN" altLang="en-US" dirty="0"/>
              <a:t>进攻或撤退</a:t>
            </a:r>
            <a:r>
              <a:rPr lang="en-US" altLang="zh-CN" dirty="0"/>
              <a:t>, </a:t>
            </a:r>
            <a:r>
              <a:rPr lang="zh-CN" altLang="en-US" dirty="0"/>
              <a:t>那么怎么让他们只用传令兵达成一致呢</a:t>
            </a:r>
            <a:r>
              <a:rPr lang="en-US" altLang="zh-CN" dirty="0"/>
              <a:t>?</a:t>
            </a:r>
            <a:r>
              <a:rPr lang="zh-CN" altLang="en-US" dirty="0"/>
              <a:t>一种很符合直觉的方法就是投票</a:t>
            </a:r>
            <a:r>
              <a:rPr lang="en-US" altLang="zh-CN" dirty="0"/>
              <a:t>,</a:t>
            </a:r>
            <a:r>
              <a:rPr lang="zh-CN" altLang="en-US" dirty="0"/>
              <a:t>每位将军作出决定后都将结果</a:t>
            </a:r>
            <a:r>
              <a:rPr lang="en-US" altLang="zh-CN" dirty="0"/>
              <a:t>"</a:t>
            </a:r>
            <a:r>
              <a:rPr lang="zh-CN" altLang="en-US" dirty="0"/>
              <a:t>广播</a:t>
            </a:r>
            <a:r>
              <a:rPr lang="en-US" altLang="zh-CN" dirty="0"/>
              <a:t>"</a:t>
            </a:r>
            <a:r>
              <a:rPr lang="zh-CN" altLang="en-US" dirty="0"/>
              <a:t>给其余所有将军</a:t>
            </a:r>
            <a:r>
              <a:rPr lang="en-US" altLang="zh-CN" dirty="0"/>
              <a:t>, </a:t>
            </a:r>
            <a:r>
              <a:rPr lang="zh-CN" altLang="en-US" dirty="0"/>
              <a:t>这样所有将军都能获得同样的</a:t>
            </a:r>
            <a:r>
              <a:rPr lang="en-US" altLang="zh-CN" dirty="0"/>
              <a:t>11</a:t>
            </a:r>
            <a:r>
              <a:rPr lang="zh-CN" altLang="en-US" dirty="0"/>
              <a:t>份</a:t>
            </a:r>
            <a:r>
              <a:rPr lang="en-US" altLang="zh-CN" dirty="0"/>
              <a:t>(</a:t>
            </a:r>
            <a:r>
              <a:rPr lang="zh-CN" altLang="en-US" dirty="0"/>
              <a:t>包括自己</a:t>
            </a:r>
            <a:r>
              <a:rPr lang="en-US" altLang="zh-CN" dirty="0"/>
              <a:t>)</a:t>
            </a:r>
            <a:r>
              <a:rPr lang="zh-CN" altLang="en-US" dirty="0"/>
              <a:t>结果</a:t>
            </a:r>
            <a:r>
              <a:rPr lang="en-US" altLang="zh-CN" dirty="0"/>
              <a:t>, </a:t>
            </a:r>
            <a:r>
              <a:rPr lang="zh-CN" altLang="en-US" dirty="0"/>
              <a:t>取多数</a:t>
            </a:r>
            <a:r>
              <a:rPr lang="en-US" altLang="zh-CN" dirty="0"/>
              <a:t>, </a:t>
            </a:r>
            <a:r>
              <a:rPr lang="zh-CN" altLang="en-US" dirty="0"/>
              <a:t>即可得到全军都同意的行为</a:t>
            </a:r>
            <a:r>
              <a:rPr lang="en-US" altLang="zh-CN" dirty="0"/>
              <a:t>.</a:t>
            </a:r>
            <a:r>
              <a:rPr lang="zh-CN" altLang="en-US" dirty="0"/>
              <a:t>但如果这</a:t>
            </a:r>
            <a:r>
              <a:rPr lang="en-US" altLang="zh-CN" dirty="0"/>
              <a:t>11</a:t>
            </a:r>
            <a:r>
              <a:rPr lang="zh-CN" altLang="en-US" dirty="0"/>
              <a:t>位将军中有间谍呢</a:t>
            </a:r>
            <a:r>
              <a:rPr lang="en-US" altLang="zh-CN" dirty="0"/>
              <a:t>? </a:t>
            </a:r>
            <a:r>
              <a:rPr lang="zh-CN" altLang="en-US" dirty="0"/>
              <a:t>假设有</a:t>
            </a:r>
            <a:r>
              <a:rPr lang="en-US" altLang="zh-CN" dirty="0"/>
              <a:t>9</a:t>
            </a:r>
            <a:r>
              <a:rPr lang="zh-CN" altLang="en-US" dirty="0"/>
              <a:t>位忠诚的将军</a:t>
            </a:r>
            <a:r>
              <a:rPr lang="en-US" altLang="zh-CN" dirty="0"/>
              <a:t>, 5</a:t>
            </a:r>
            <a:r>
              <a:rPr lang="zh-CN" altLang="en-US" dirty="0"/>
              <a:t>位判断进攻</a:t>
            </a:r>
            <a:r>
              <a:rPr lang="en-US" altLang="zh-CN" dirty="0"/>
              <a:t>, 4</a:t>
            </a:r>
            <a:r>
              <a:rPr lang="zh-CN" altLang="en-US" dirty="0"/>
              <a:t>位判断撤退</a:t>
            </a:r>
            <a:r>
              <a:rPr lang="en-US" altLang="zh-CN" dirty="0"/>
              <a:t>, </a:t>
            </a:r>
            <a:r>
              <a:rPr lang="zh-CN" altLang="en-US" dirty="0"/>
              <a:t>还有</a:t>
            </a:r>
            <a:r>
              <a:rPr lang="en-US" altLang="zh-CN" dirty="0"/>
              <a:t>2</a:t>
            </a:r>
            <a:r>
              <a:rPr lang="zh-CN" altLang="en-US" dirty="0"/>
              <a:t>个间谍恶意判断撤退</a:t>
            </a:r>
            <a:r>
              <a:rPr lang="en-US" altLang="zh-CN" dirty="0"/>
              <a:t>, </a:t>
            </a:r>
            <a:r>
              <a:rPr lang="zh-CN" altLang="en-US" dirty="0"/>
              <a:t>虽然结果是错误的撤退</a:t>
            </a:r>
            <a:r>
              <a:rPr lang="en-US" altLang="zh-CN" dirty="0"/>
              <a:t>, </a:t>
            </a:r>
            <a:r>
              <a:rPr lang="zh-CN" altLang="en-US" dirty="0"/>
              <a:t>但这种情况完全是允许的</a:t>
            </a:r>
            <a:r>
              <a:rPr lang="en-US" altLang="zh-CN" dirty="0"/>
              <a:t>. </a:t>
            </a:r>
            <a:r>
              <a:rPr lang="zh-CN" altLang="en-US" dirty="0"/>
              <a:t>因为这</a:t>
            </a:r>
            <a:r>
              <a:rPr lang="en-US" altLang="zh-CN" dirty="0"/>
              <a:t>11</a:t>
            </a:r>
            <a:r>
              <a:rPr lang="zh-CN" altLang="en-US" dirty="0"/>
              <a:t>位将军依然保持着状态一致性。</a:t>
            </a:r>
          </a:p>
          <a:p>
            <a:pPr marL="0" indent="0">
              <a:buNone/>
            </a:pPr>
            <a:endParaRPr lang="zh-CN" altLang="en-US" dirty="0"/>
          </a:p>
        </p:txBody>
      </p:sp>
    </p:spTree>
    <p:extLst>
      <p:ext uri="{BB962C8B-B14F-4D97-AF65-F5344CB8AC3E}">
        <p14:creationId xmlns:p14="http://schemas.microsoft.com/office/powerpoint/2010/main" val="1517999125"/>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6573EDF-7612-4D93-97CF-4E01B7510584}"/>
              </a:ext>
            </a:extLst>
          </p:cNvPr>
          <p:cNvSpPr>
            <a:spLocks noGrp="1"/>
          </p:cNvSpPr>
          <p:nvPr>
            <p:ph type="title"/>
          </p:nvPr>
        </p:nvSpPr>
        <p:spPr/>
        <p:txBody>
          <a:bodyPr/>
          <a:lstStyle/>
          <a:p>
            <a:r>
              <a:rPr lang="zh-CN" altLang="en-US" dirty="0"/>
              <a:t>一致性解决方案</a:t>
            </a:r>
            <a:r>
              <a:rPr lang="en-US" altLang="zh-CN" dirty="0"/>
              <a:t>-2PC</a:t>
            </a:r>
            <a:r>
              <a:rPr lang="zh-CN" altLang="en-US" dirty="0"/>
              <a:t>和</a:t>
            </a:r>
            <a:r>
              <a:rPr lang="en-US" altLang="zh-CN" dirty="0"/>
              <a:t>3PC</a:t>
            </a:r>
            <a:endParaRPr lang="zh-CN" altLang="en-US" dirty="0"/>
          </a:p>
        </p:txBody>
      </p:sp>
      <p:sp>
        <p:nvSpPr>
          <p:cNvPr id="3" name="内容占位符 2">
            <a:extLst>
              <a:ext uri="{FF2B5EF4-FFF2-40B4-BE49-F238E27FC236}">
                <a16:creationId xmlns:a16="http://schemas.microsoft.com/office/drawing/2014/main" id="{4B3CA4F4-450F-4902-A19E-28AA1CC71005}"/>
              </a:ext>
            </a:extLst>
          </p:cNvPr>
          <p:cNvSpPr>
            <a:spLocks noGrp="1"/>
          </p:cNvSpPr>
          <p:nvPr>
            <p:ph idx="1"/>
          </p:nvPr>
        </p:nvSpPr>
        <p:spPr/>
        <p:txBody>
          <a:bodyPr>
            <a:normAutofit fontScale="85000" lnSpcReduction="20000"/>
          </a:bodyPr>
          <a:lstStyle/>
          <a:p>
            <a:r>
              <a:rPr lang="zh-CN" altLang="en-US" dirty="0"/>
              <a:t>* </a:t>
            </a:r>
            <a:r>
              <a:rPr lang="en-US" altLang="zh-CN" dirty="0"/>
              <a:t>2PC</a:t>
            </a:r>
          </a:p>
          <a:p>
            <a:pPr lvl="1"/>
            <a:r>
              <a:rPr lang="en-US" altLang="zh-CN" dirty="0"/>
              <a:t>&gt;</a:t>
            </a:r>
            <a:r>
              <a:rPr lang="zh-CN" altLang="en-US" dirty="0"/>
              <a:t> 第一阶段：准备阶段</a:t>
            </a:r>
            <a:r>
              <a:rPr lang="en-US" altLang="zh-CN" dirty="0"/>
              <a:t>(</a:t>
            </a:r>
            <a:r>
              <a:rPr lang="zh-CN" altLang="en-US" dirty="0"/>
              <a:t>投票阶段</a:t>
            </a:r>
            <a:r>
              <a:rPr lang="en-US" altLang="zh-CN" dirty="0"/>
              <a:t>)</a:t>
            </a:r>
            <a:r>
              <a:rPr lang="zh-CN" altLang="en-US" dirty="0"/>
              <a:t>和第二阶段：提交阶段（执行阶段）。</a:t>
            </a:r>
          </a:p>
          <a:p>
            <a:r>
              <a:rPr lang="zh-CN" altLang="en-US" dirty="0"/>
              <a:t>* </a:t>
            </a:r>
            <a:r>
              <a:rPr lang="en-US" altLang="zh-CN" dirty="0"/>
              <a:t>3PC</a:t>
            </a:r>
          </a:p>
          <a:p>
            <a:pPr lvl="1"/>
            <a:r>
              <a:rPr lang="en-US" altLang="zh-CN" dirty="0"/>
              <a:t>&gt;</a:t>
            </a:r>
            <a:r>
              <a:rPr lang="zh-CN" altLang="en-US" dirty="0"/>
              <a:t> 在第一阶段和第二阶段中插入一个准备阶段。保证了在最后提交阶段之前各参与节点的状态是一致的。引入超时机制，同时在协调者和参与者中都引入超时机制。</a:t>
            </a:r>
          </a:p>
          <a:p>
            <a:r>
              <a:rPr lang="zh-CN" altLang="en-US" dirty="0"/>
              <a:t/>
            </a:r>
            <a:br>
              <a:rPr lang="zh-CN" altLang="en-US" dirty="0"/>
            </a:br>
            <a:r>
              <a:rPr lang="zh-CN" altLang="en-US" dirty="0"/>
              <a:t>* 区别</a:t>
            </a:r>
          </a:p>
          <a:p>
            <a:pPr lvl="1"/>
            <a:r>
              <a:rPr lang="en-US" altLang="zh-CN" dirty="0"/>
              <a:t>&gt;</a:t>
            </a:r>
            <a:r>
              <a:rPr lang="zh-CN" altLang="en-US" dirty="0"/>
              <a:t> 相对于</a:t>
            </a:r>
            <a:r>
              <a:rPr lang="en-US" altLang="zh-CN" dirty="0"/>
              <a:t>2PC</a:t>
            </a:r>
            <a:r>
              <a:rPr lang="zh-CN" altLang="en-US" dirty="0"/>
              <a:t>，</a:t>
            </a:r>
            <a:r>
              <a:rPr lang="en-US" altLang="zh-CN" dirty="0"/>
              <a:t>3PC</a:t>
            </a:r>
            <a:r>
              <a:rPr lang="zh-CN" altLang="en-US" dirty="0"/>
              <a:t>主要解决的单点故障问题，并减少阻塞，因为一旦参与者无法及时收到来自协调者的信息之后，他会默认执行</a:t>
            </a:r>
            <a:r>
              <a:rPr lang="en-US" altLang="zh-CN" dirty="0"/>
              <a:t>commit</a:t>
            </a:r>
            <a:r>
              <a:rPr lang="zh-CN" altLang="en-US" dirty="0"/>
              <a:t>。而不会一直持有事务资源并处于阻塞状态。但是这种机制也会导致数据一致性问题，因为，由于网络原因，协调者发送的</a:t>
            </a:r>
            <a:r>
              <a:rPr lang="en-US" altLang="zh-CN" dirty="0"/>
              <a:t>abort</a:t>
            </a:r>
            <a:r>
              <a:rPr lang="zh-CN" altLang="en-US" dirty="0"/>
              <a:t>响应没有及时被参与者接收到，那么参与者在等待超时之后执行了</a:t>
            </a:r>
            <a:r>
              <a:rPr lang="en-US" altLang="zh-CN" dirty="0"/>
              <a:t>commit</a:t>
            </a:r>
            <a:r>
              <a:rPr lang="zh-CN" altLang="en-US" dirty="0"/>
              <a:t>操作。这样就和其他接到</a:t>
            </a:r>
            <a:r>
              <a:rPr lang="en-US" altLang="zh-CN" dirty="0"/>
              <a:t>abort</a:t>
            </a:r>
            <a:r>
              <a:rPr lang="zh-CN" altLang="en-US" dirty="0"/>
              <a:t>命令并执行回滚的参与者之间存在数据不一致的情况。</a:t>
            </a:r>
          </a:p>
          <a:p>
            <a:r>
              <a:rPr lang="zh-CN" altLang="en-US" dirty="0"/>
              <a:t>* 总结</a:t>
            </a:r>
          </a:p>
          <a:p>
            <a:pPr lvl="1"/>
            <a:r>
              <a:rPr lang="en-US" altLang="zh-CN" dirty="0"/>
              <a:t>&gt;</a:t>
            </a:r>
            <a:r>
              <a:rPr lang="zh-CN" altLang="en-US" dirty="0"/>
              <a:t> 无论是二阶段提交还是三阶段提交都无法彻底解决分布式的一致性问题。那么世上只有一种一致性算法，那就是</a:t>
            </a:r>
            <a:r>
              <a:rPr lang="en-US" altLang="zh-CN" dirty="0" err="1"/>
              <a:t>Paxos</a:t>
            </a:r>
            <a:r>
              <a:rPr lang="zh-CN" altLang="en-US" dirty="0"/>
              <a:t>，所有其他一致性算法都是</a:t>
            </a:r>
            <a:r>
              <a:rPr lang="en-US" altLang="zh-CN" dirty="0" err="1"/>
              <a:t>Paxos</a:t>
            </a:r>
            <a:r>
              <a:rPr lang="zh-CN" altLang="en-US" dirty="0"/>
              <a:t>算法的不完整版。</a:t>
            </a:r>
          </a:p>
          <a:p>
            <a:pPr marL="0" indent="0">
              <a:buNone/>
            </a:pPr>
            <a:endParaRPr lang="zh-CN" altLang="en-US" dirty="0"/>
          </a:p>
        </p:txBody>
      </p:sp>
    </p:spTree>
    <p:extLst>
      <p:ext uri="{BB962C8B-B14F-4D97-AF65-F5344CB8AC3E}">
        <p14:creationId xmlns:p14="http://schemas.microsoft.com/office/powerpoint/2010/main" val="4072484931"/>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2E5C563-05FF-4428-AE5B-C13C543BC9FC}"/>
              </a:ext>
            </a:extLst>
          </p:cNvPr>
          <p:cNvSpPr>
            <a:spLocks noGrp="1"/>
          </p:cNvSpPr>
          <p:nvPr>
            <p:ph type="title"/>
          </p:nvPr>
        </p:nvSpPr>
        <p:spPr/>
        <p:txBody>
          <a:bodyPr/>
          <a:lstStyle/>
          <a:p>
            <a:r>
              <a:rPr lang="en-US" altLang="zh-CN" dirty="0" err="1"/>
              <a:t>Paxos</a:t>
            </a:r>
            <a:endParaRPr lang="zh-CN" altLang="en-US" dirty="0"/>
          </a:p>
        </p:txBody>
      </p:sp>
      <p:pic>
        <p:nvPicPr>
          <p:cNvPr id="5" name="内容占位符 4">
            <a:extLst>
              <a:ext uri="{FF2B5EF4-FFF2-40B4-BE49-F238E27FC236}">
                <a16:creationId xmlns:a16="http://schemas.microsoft.com/office/drawing/2014/main" id="{995A8783-967E-453D-A299-A52CFF560B6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143375" y="2777331"/>
            <a:ext cx="3905250" cy="2447925"/>
          </a:xfrm>
        </p:spPr>
      </p:pic>
    </p:spTree>
    <p:extLst>
      <p:ext uri="{BB962C8B-B14F-4D97-AF65-F5344CB8AC3E}">
        <p14:creationId xmlns:p14="http://schemas.microsoft.com/office/powerpoint/2010/main" val="271307424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487</TotalTime>
  <Words>3729</Words>
  <Application>Microsoft Office PowerPoint</Application>
  <PresentationFormat>宽屏</PresentationFormat>
  <Paragraphs>385</Paragraphs>
  <Slides>106</Slides>
  <Notes>1</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106</vt:i4>
      </vt:variant>
    </vt:vector>
  </HeadingPairs>
  <TitlesOfParts>
    <vt:vector size="110" baseType="lpstr">
      <vt:lpstr>等线</vt:lpstr>
      <vt:lpstr>等线 Light</vt:lpstr>
      <vt:lpstr>Arial</vt:lpstr>
      <vt:lpstr>Office 主题​​</vt:lpstr>
      <vt:lpstr>           Zookeeper</vt:lpstr>
      <vt:lpstr>集群任务</vt:lpstr>
      <vt:lpstr>主从架构</vt:lpstr>
      <vt:lpstr>master-worker模式面临的问题</vt:lpstr>
      <vt:lpstr>主从模式总结</vt:lpstr>
      <vt:lpstr>理想</vt:lpstr>
      <vt:lpstr>PowerPoint 演示文稿</vt:lpstr>
      <vt:lpstr>来源</vt:lpstr>
      <vt:lpstr>zookeeper是什么</vt:lpstr>
      <vt:lpstr>zookeeper是什么</vt:lpstr>
      <vt:lpstr>初识</vt:lpstr>
      <vt:lpstr>初识</vt:lpstr>
      <vt:lpstr>Zookeeper架构</vt:lpstr>
      <vt:lpstr>角色</vt:lpstr>
      <vt:lpstr>角色</vt:lpstr>
      <vt:lpstr>client</vt:lpstr>
      <vt:lpstr>数据模型znode</vt:lpstr>
      <vt:lpstr>client读写操作</vt:lpstr>
      <vt:lpstr>ZAB协议</vt:lpstr>
      <vt:lpstr>特点</vt:lpstr>
      <vt:lpstr>运用场景</vt:lpstr>
      <vt:lpstr>zookeeper整体认识</vt:lpstr>
      <vt:lpstr>Standalone模式-zoo.cfg</vt:lpstr>
      <vt:lpstr>/bin/命令</vt:lpstr>
      <vt:lpstr>监控命令</vt:lpstr>
      <vt:lpstr>监控命令</vt:lpstr>
      <vt:lpstr>复制模式配置</vt:lpstr>
      <vt:lpstr>核心概念</vt:lpstr>
      <vt:lpstr>znode</vt:lpstr>
      <vt:lpstr>存储</vt:lpstr>
      <vt:lpstr>内存数据</vt:lpstr>
      <vt:lpstr>事务日志</vt:lpstr>
      <vt:lpstr>Znode分类</vt:lpstr>
      <vt:lpstr>zxid</vt:lpstr>
      <vt:lpstr>Zookeeper znode stat 结构</vt:lpstr>
      <vt:lpstr>Zookeeper znode stat 结构</vt:lpstr>
      <vt:lpstr>ZooKeeper Sessions</vt:lpstr>
      <vt:lpstr>创建会话</vt:lpstr>
      <vt:lpstr>创建会话</vt:lpstr>
      <vt:lpstr>Session创建过程</vt:lpstr>
      <vt:lpstr>会话状态</vt:lpstr>
      <vt:lpstr>会话状态</vt:lpstr>
      <vt:lpstr>会话状态</vt:lpstr>
      <vt:lpstr>session激活</vt:lpstr>
      <vt:lpstr>会话清理</vt:lpstr>
      <vt:lpstr>会话重连</vt:lpstr>
      <vt:lpstr>客户端连接指定根路径</vt:lpstr>
      <vt:lpstr>ZooKeeper Watches（事件监听）</vt:lpstr>
      <vt:lpstr>zookeeper事件监听的特点</vt:lpstr>
      <vt:lpstr>监听事件类型</vt:lpstr>
      <vt:lpstr>ACL 权限控制</vt:lpstr>
      <vt:lpstr>回顾zookeeper架构</vt:lpstr>
      <vt:lpstr>ZAB协议</vt:lpstr>
      <vt:lpstr>ZAB特点</vt:lpstr>
      <vt:lpstr>ZAB协议工作原理</vt:lpstr>
      <vt:lpstr>ZAB协议工作原理</vt:lpstr>
      <vt:lpstr>ZAB两种模式</vt:lpstr>
      <vt:lpstr>选举</vt:lpstr>
      <vt:lpstr>为什么要选举leader</vt:lpstr>
      <vt:lpstr>如何选举leader</vt:lpstr>
      <vt:lpstr>选举的难点</vt:lpstr>
      <vt:lpstr>分布式选举算法</vt:lpstr>
      <vt:lpstr>ZooKeeper ZAB</vt:lpstr>
      <vt:lpstr>zookeeper选主</vt:lpstr>
      <vt:lpstr>一个Server是如何知道其它的Server？</vt:lpstr>
      <vt:lpstr>成为Leader的必要条件？</vt:lpstr>
      <vt:lpstr>如果所有zxid都相同(例如: 刚初始化时)，此时有可能不能形成n/2+1个Server，怎么办？</vt:lpstr>
      <vt:lpstr>ZooKeeper中Leader怎么知道Fllower还存活，Fllower怎么知道Leader还存活？</vt:lpstr>
      <vt:lpstr>leader选主时机</vt:lpstr>
      <vt:lpstr>核心概念-ZooKeeper服务器状态</vt:lpstr>
      <vt:lpstr>核心概念-ZooKeeper服务器状态</vt:lpstr>
      <vt:lpstr>核心概念-</vt:lpstr>
      <vt:lpstr>核心概念- myid</vt:lpstr>
      <vt:lpstr>核心概念- zxid </vt:lpstr>
      <vt:lpstr>核心概念- logicClock</vt:lpstr>
      <vt:lpstr>选主步骤</vt:lpstr>
      <vt:lpstr>选主步骤</vt:lpstr>
      <vt:lpstr>选主步骤</vt:lpstr>
      <vt:lpstr>选主步骤</vt:lpstr>
      <vt:lpstr>选主步骤</vt:lpstr>
      <vt:lpstr>几种leader选举场景</vt:lpstr>
      <vt:lpstr>集群启动选举</vt:lpstr>
      <vt:lpstr>集群启动选举</vt:lpstr>
      <vt:lpstr>Follower重启</vt:lpstr>
      <vt:lpstr>Follower重启选举</vt:lpstr>
      <vt:lpstr>Follower重启选举</vt:lpstr>
      <vt:lpstr>Leader重启选举</vt:lpstr>
      <vt:lpstr>Leader重启选举</vt:lpstr>
      <vt:lpstr>Leader重启选举</vt:lpstr>
      <vt:lpstr>Leader重启选举</vt:lpstr>
      <vt:lpstr>Leader重启选举</vt:lpstr>
      <vt:lpstr>数据同步</vt:lpstr>
      <vt:lpstr>原子广播</vt:lpstr>
      <vt:lpstr>分布式一致</vt:lpstr>
      <vt:lpstr>CAP定律</vt:lpstr>
      <vt:lpstr>CAP定律</vt:lpstr>
      <vt:lpstr>拜占庭问题</vt:lpstr>
      <vt:lpstr>一致性解决方案-2PC和3PC</vt:lpstr>
      <vt:lpstr>Paxos</vt:lpstr>
      <vt:lpstr>ZAB原子广播（数据一致原理）</vt:lpstr>
      <vt:lpstr>ZAB原子广播-工作步骤</vt:lpstr>
      <vt:lpstr>ZAB原子广播-工作步骤</vt:lpstr>
      <vt:lpstr>ZAB原子广播-工作步骤</vt:lpstr>
      <vt:lpstr>扩展</vt:lpstr>
      <vt:lpstr>整体回顾</vt:lpstr>
      <vt:lpstr>思考问题</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Zookeeper</dc:title>
  <dc:creator>65536 M</dc:creator>
  <cp:lastModifiedBy>M 莫</cp:lastModifiedBy>
  <cp:revision>149</cp:revision>
  <dcterms:created xsi:type="dcterms:W3CDTF">2019-04-14T15:07:31Z</dcterms:created>
  <dcterms:modified xsi:type="dcterms:W3CDTF">2019-04-19T03:23:03Z</dcterms:modified>
</cp:coreProperties>
</file>