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5" r:id="rId7"/>
    <p:sldId id="264" r:id="rId8"/>
    <p:sldId id="263" r:id="rId9"/>
    <p:sldId id="267" r:id="rId10"/>
    <p:sldId id="266" r:id="rId11"/>
    <p:sldId id="268" r:id="rId12"/>
    <p:sldId id="271" r:id="rId13"/>
    <p:sldId id="270" r:id="rId14"/>
    <p:sldId id="269" r:id="rId15"/>
    <p:sldId id="274" r:id="rId16"/>
    <p:sldId id="275" r:id="rId17"/>
    <p:sldId id="278" r:id="rId18"/>
    <p:sldId id="276" r:id="rId19"/>
    <p:sldId id="279" r:id="rId20"/>
    <p:sldId id="277" r:id="rId21"/>
    <p:sldId id="280" r:id="rId22"/>
    <p:sldId id="281" r:id="rId23"/>
    <p:sldId id="282" r:id="rId24"/>
    <p:sldId id="273" r:id="rId25"/>
    <p:sldId id="272" r:id="rId26"/>
    <p:sldId id="283" r:id="rId27"/>
    <p:sldId id="284" r:id="rId28"/>
    <p:sldId id="285" r:id="rId29"/>
    <p:sldId id="288" r:id="rId30"/>
    <p:sldId id="286" r:id="rId31"/>
    <p:sldId id="287" r:id="rId32"/>
    <p:sldId id="289" r:id="rId33"/>
    <p:sldId id="290" r:id="rId34"/>
    <p:sldId id="291" r:id="rId35"/>
    <p:sldId id="292" r:id="rId36"/>
    <p:sldId id="293" r:id="rId37"/>
    <p:sldId id="295" r:id="rId38"/>
    <p:sldId id="294" r:id="rId39"/>
    <p:sldId id="296" r:id="rId40"/>
    <p:sldId id="298" r:id="rId41"/>
    <p:sldId id="299" r:id="rId42"/>
    <p:sldId id="300" r:id="rId43"/>
    <p:sldId id="302" r:id="rId44"/>
    <p:sldId id="301" r:id="rId45"/>
    <p:sldId id="297" r:id="rId46"/>
    <p:sldId id="305" r:id="rId47"/>
    <p:sldId id="304" r:id="rId48"/>
    <p:sldId id="306" r:id="rId49"/>
    <p:sldId id="307" r:id="rId50"/>
    <p:sldId id="308" r:id="rId51"/>
    <p:sldId id="310" r:id="rId52"/>
    <p:sldId id="309" r:id="rId53"/>
    <p:sldId id="303"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lvl1pPr>
              <a:defRPr sz="4000" baseline="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lvl1pPr>
              <a:defRPr sz="2400" baseline="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初识</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1432" y="2194559"/>
            <a:ext cx="5869136" cy="3912757"/>
          </a:xfrm>
        </p:spPr>
      </p:pic>
    </p:spTree>
    <p:extLst>
      <p:ext uri="{BB962C8B-B14F-4D97-AF65-F5344CB8AC3E}">
        <p14:creationId xmlns:p14="http://schemas.microsoft.com/office/powerpoint/2010/main" val="36013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en-US" altLang="zh-CN" dirty="0"/>
              <a:t>Follower</a:t>
            </a:r>
            <a:endParaRPr lang="zh-CN" altLang="en-US" dirty="0"/>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lstStyle/>
          <a:p>
            <a:pPr marL="0" indent="0">
              <a:buNone/>
            </a:pPr>
            <a:r>
              <a:rPr lang="en-US" altLang="zh-CN" dirty="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845D-D513-4A76-813B-38DAFBE08DC7}"/>
              </a:ext>
            </a:extLst>
          </p:cNvPr>
          <p:cNvSpPr>
            <a:spLocks noGrp="1"/>
          </p:cNvSpPr>
          <p:nvPr>
            <p:ph type="title"/>
          </p:nvPr>
        </p:nvSpPr>
        <p:spPr/>
        <p:txBody>
          <a:bodyPr/>
          <a:lstStyle/>
          <a:p>
            <a:r>
              <a:rPr lang="en-US" altLang="zh-CN" dirty="0"/>
              <a:t>Leader</a:t>
            </a:r>
            <a:endParaRPr lang="zh-CN" altLang="en-US" dirty="0"/>
          </a:p>
        </p:txBody>
      </p:sp>
      <p:sp>
        <p:nvSpPr>
          <p:cNvPr id="3" name="内容占位符 2">
            <a:extLst>
              <a:ext uri="{FF2B5EF4-FFF2-40B4-BE49-F238E27FC236}">
                <a16:creationId xmlns:a16="http://schemas.microsoft.com/office/drawing/2014/main" id="{DFE70ABA-2562-4AFD-B689-D4397CFAFA7E}"/>
              </a:ext>
            </a:extLst>
          </p:cNvPr>
          <p:cNvSpPr>
            <a:spLocks noGrp="1"/>
          </p:cNvSpPr>
          <p:nvPr>
            <p:ph idx="1"/>
          </p:nvPr>
        </p:nvSpPr>
        <p:spPr/>
        <p:txBody>
          <a:bodyPr/>
          <a:lstStyle/>
          <a:p>
            <a:pPr marL="0"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a:t>。</a:t>
            </a:r>
          </a:p>
          <a:p>
            <a:pPr marL="0" indent="0">
              <a:buNone/>
            </a:pPr>
            <a:endParaRPr lang="zh-CN" altLang="en-US" dirty="0"/>
          </a:p>
        </p:txBody>
      </p:sp>
    </p:spTree>
    <p:extLst>
      <p:ext uri="{BB962C8B-B14F-4D97-AF65-F5344CB8AC3E}">
        <p14:creationId xmlns:p14="http://schemas.microsoft.com/office/powerpoint/2010/main" val="263975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5E2B8-53D2-4882-89DF-563A79FB22F6}"/>
              </a:ext>
            </a:extLst>
          </p:cNvPr>
          <p:cNvSpPr>
            <a:spLocks noGrp="1"/>
          </p:cNvSpPr>
          <p:nvPr>
            <p:ph type="title"/>
          </p:nvPr>
        </p:nvSpPr>
        <p:spPr/>
        <p:txBody>
          <a:bodyPr/>
          <a:lstStyle/>
          <a:p>
            <a:r>
              <a:rPr lang="en-US" altLang="zh-CN" dirty="0"/>
              <a:t>Observe</a:t>
            </a:r>
            <a:endParaRPr lang="zh-CN" altLang="en-US" dirty="0"/>
          </a:p>
        </p:txBody>
      </p:sp>
      <p:sp>
        <p:nvSpPr>
          <p:cNvPr id="3" name="内容占位符 2">
            <a:extLst>
              <a:ext uri="{FF2B5EF4-FFF2-40B4-BE49-F238E27FC236}">
                <a16:creationId xmlns:a16="http://schemas.microsoft.com/office/drawing/2014/main" id="{9B2367EF-9438-4BFF-870D-412FF2A17AB2}"/>
              </a:ext>
            </a:extLst>
          </p:cNvPr>
          <p:cNvSpPr>
            <a:spLocks noGrp="1"/>
          </p:cNvSpPr>
          <p:nvPr>
            <p:ph idx="1"/>
          </p:nvPr>
        </p:nvSpPr>
        <p:spPr/>
        <p:txBody>
          <a:bodyPr/>
          <a:lstStyle/>
          <a:p>
            <a:pPr marL="0"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p:txBody>
      </p:sp>
    </p:spTree>
    <p:extLst>
      <p:ext uri="{BB962C8B-B14F-4D97-AF65-F5344CB8AC3E}">
        <p14:creationId xmlns:p14="http://schemas.microsoft.com/office/powerpoint/2010/main" val="413536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a:t>任务计算</a:t>
            </a:r>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a:t>client</a:t>
            </a:r>
            <a:r>
              <a:rPr lang="zh-CN" altLang="en-US" dirty="0"/>
              <a:t>读写操作</a:t>
            </a:r>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r>
              <a:rPr lang="en-US" altLang="zh-CN" dirty="0"/>
              <a:t>Standalone</a:t>
            </a:r>
            <a:r>
              <a:rPr lang="zh-CN" altLang="en-US" dirty="0"/>
              <a:t>模式</a:t>
            </a:r>
            <a:r>
              <a:rPr lang="en-US" altLang="zh-CN" dirty="0"/>
              <a:t>-</a:t>
            </a:r>
            <a:r>
              <a:rPr lang="en-US" altLang="zh-CN" dirty="0" err="1"/>
              <a:t>zoo.cfg</a:t>
            </a:r>
            <a:endParaRPr lang="zh-CN" altLang="en-US" dirty="0"/>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normAutofit fontScale="77500" lnSpcReduction="20000"/>
          </a:bodyPr>
          <a:lstStyle/>
          <a:p>
            <a:r>
              <a:rPr lang="en-US" altLang="zh-CN" dirty="0"/>
              <a:t>* </a:t>
            </a:r>
            <a:r>
              <a:rPr lang="en-US" altLang="zh-CN" dirty="0" err="1"/>
              <a:t>tickTime</a:t>
            </a:r>
            <a:endParaRPr lang="en-US" altLang="zh-CN" dirty="0"/>
          </a:p>
          <a:p>
            <a:r>
              <a:rPr lang="en-US" altLang="zh-CN" dirty="0"/>
              <a:t>&gt; </a:t>
            </a:r>
            <a:r>
              <a:rPr lang="en-US" altLang="zh-CN" dirty="0" err="1"/>
              <a:t>ZooKeeper</a:t>
            </a:r>
            <a:r>
              <a:rPr lang="en-US" altLang="zh-CN" dirty="0"/>
              <a:t> </a:t>
            </a:r>
            <a:r>
              <a:rPr lang="zh-CN" altLang="en-US" dirty="0"/>
              <a:t>中使用的基本时间单元</a:t>
            </a:r>
            <a:r>
              <a:rPr lang="en-US" altLang="zh-CN" dirty="0"/>
              <a:t>, </a:t>
            </a:r>
            <a:r>
              <a:rPr lang="zh-CN" altLang="en-US" dirty="0"/>
              <a:t>以毫秒为单位</a:t>
            </a:r>
            <a:r>
              <a:rPr lang="en-US" altLang="zh-CN" dirty="0"/>
              <a:t>, </a:t>
            </a:r>
            <a:r>
              <a:rPr lang="zh-CN" altLang="en-US" dirty="0"/>
              <a:t>默认值是 </a:t>
            </a:r>
            <a:r>
              <a:rPr lang="en-US" altLang="zh-CN" dirty="0"/>
              <a:t>2000</a:t>
            </a:r>
            <a:r>
              <a:rPr lang="zh-CN" altLang="en-US" dirty="0"/>
              <a:t>。它用来调节心跳和超时。</a:t>
            </a:r>
          </a:p>
          <a:p>
            <a:r>
              <a:rPr lang="zh-CN" altLang="en-US" dirty="0"/>
              <a:t>* </a:t>
            </a:r>
            <a:r>
              <a:rPr lang="en-US" altLang="zh-CN" dirty="0" err="1"/>
              <a:t>initLimit</a:t>
            </a:r>
            <a:endParaRPr lang="en-US" altLang="zh-CN" dirty="0"/>
          </a:p>
          <a:p>
            <a:r>
              <a:rPr lang="en-US" altLang="zh-CN" dirty="0"/>
              <a:t>&gt; </a:t>
            </a:r>
            <a:r>
              <a:rPr lang="zh-CN" altLang="en-US" dirty="0"/>
              <a:t>默认值是 </a:t>
            </a:r>
            <a:r>
              <a:rPr lang="en-US" altLang="zh-CN" dirty="0"/>
              <a:t>10, </a:t>
            </a:r>
            <a:r>
              <a:rPr lang="zh-CN" altLang="en-US" dirty="0"/>
              <a:t>即 </a:t>
            </a:r>
            <a:r>
              <a:rPr lang="en-US" altLang="zh-CN" dirty="0" err="1"/>
              <a:t>tickTime</a:t>
            </a:r>
            <a:r>
              <a:rPr lang="en-US" altLang="zh-CN" dirty="0"/>
              <a:t> </a:t>
            </a:r>
            <a:r>
              <a:rPr lang="zh-CN" altLang="en-US" dirty="0"/>
              <a:t>属性值的 </a:t>
            </a:r>
            <a:r>
              <a:rPr lang="en-US" altLang="zh-CN" dirty="0"/>
              <a:t>10 </a:t>
            </a:r>
            <a:r>
              <a:rPr lang="zh-CN" altLang="en-US" dirty="0"/>
              <a:t>倍。它用于配置允许 </a:t>
            </a:r>
            <a:r>
              <a:rPr lang="en-US" altLang="zh-CN" dirty="0"/>
              <a:t>followers </a:t>
            </a:r>
            <a:r>
              <a:rPr lang="zh-CN" altLang="en-US" dirty="0"/>
              <a:t>连接并同步到 </a:t>
            </a:r>
            <a:r>
              <a:rPr lang="en-US" altLang="zh-CN" dirty="0"/>
              <a:t>leader </a:t>
            </a:r>
            <a:r>
              <a:rPr lang="zh-CN" altLang="en-US" dirty="0"/>
              <a:t>的最大时间。如果 </a:t>
            </a:r>
            <a:r>
              <a:rPr lang="en-US" altLang="zh-CN" dirty="0" err="1"/>
              <a:t>ZooKeeper</a:t>
            </a:r>
            <a:r>
              <a:rPr lang="en-US" altLang="zh-CN" dirty="0"/>
              <a:t> </a:t>
            </a:r>
            <a:r>
              <a:rPr lang="zh-CN" altLang="en-US" dirty="0"/>
              <a:t>管理的数据量很大的话可以增加这个值。</a:t>
            </a:r>
          </a:p>
          <a:p>
            <a:r>
              <a:rPr lang="zh-CN" altLang="en-US" dirty="0"/>
              <a:t>* </a:t>
            </a:r>
            <a:r>
              <a:rPr lang="en-US" altLang="zh-CN" dirty="0" err="1"/>
              <a:t>syncLimit</a:t>
            </a:r>
            <a:endParaRPr lang="en-US" altLang="zh-CN" dirty="0"/>
          </a:p>
          <a:p>
            <a:r>
              <a:rPr lang="en-US" altLang="zh-CN" dirty="0"/>
              <a:t>&gt; </a:t>
            </a:r>
            <a:r>
              <a:rPr lang="zh-CN" altLang="en-US" dirty="0"/>
              <a:t>默认值是 </a:t>
            </a:r>
            <a:r>
              <a:rPr lang="en-US" altLang="zh-CN" dirty="0"/>
              <a:t>5, </a:t>
            </a:r>
            <a:r>
              <a:rPr lang="zh-CN" altLang="en-US" dirty="0"/>
              <a:t>即 </a:t>
            </a:r>
            <a:r>
              <a:rPr lang="en-US" altLang="zh-CN" dirty="0" err="1"/>
              <a:t>tickTime</a:t>
            </a:r>
            <a:r>
              <a:rPr lang="en-US" altLang="zh-CN" dirty="0"/>
              <a:t> </a:t>
            </a:r>
            <a:r>
              <a:rPr lang="zh-CN" altLang="en-US" dirty="0"/>
              <a:t>属性值的 </a:t>
            </a:r>
            <a:r>
              <a:rPr lang="en-US" altLang="zh-CN" dirty="0"/>
              <a:t>5 </a:t>
            </a:r>
            <a:r>
              <a:rPr lang="zh-CN" altLang="en-US" dirty="0"/>
              <a:t>倍。它用于配置</a:t>
            </a:r>
            <a:r>
              <a:rPr lang="en-US" altLang="zh-CN" dirty="0"/>
              <a:t>leader </a:t>
            </a:r>
            <a:r>
              <a:rPr lang="zh-CN" altLang="en-US" dirty="0"/>
              <a:t>和 </a:t>
            </a:r>
            <a:r>
              <a:rPr lang="en-US" altLang="zh-CN" dirty="0"/>
              <a:t>followers </a:t>
            </a:r>
            <a:r>
              <a:rPr lang="zh-CN" altLang="en-US" dirty="0"/>
              <a:t>间进行心跳检测的最大延迟时间。如果在设置的时间内 </a:t>
            </a:r>
            <a:r>
              <a:rPr lang="en-US" altLang="zh-CN" dirty="0"/>
              <a:t>followers </a:t>
            </a:r>
            <a:r>
              <a:rPr lang="zh-CN" altLang="en-US" dirty="0"/>
              <a:t>无法与 </a:t>
            </a:r>
            <a:r>
              <a:rPr lang="en-US" altLang="zh-CN" dirty="0"/>
              <a:t>leader </a:t>
            </a:r>
            <a:r>
              <a:rPr lang="zh-CN" altLang="en-US" dirty="0"/>
              <a:t>进行通信</a:t>
            </a:r>
            <a:r>
              <a:rPr lang="en-US" altLang="zh-CN" dirty="0"/>
              <a:t>, </a:t>
            </a:r>
            <a:r>
              <a:rPr lang="zh-CN" altLang="en-US" dirty="0"/>
              <a:t>那么 </a:t>
            </a:r>
            <a:r>
              <a:rPr lang="en-US" altLang="zh-CN" dirty="0"/>
              <a:t>followers </a:t>
            </a:r>
            <a:r>
              <a:rPr lang="zh-CN" altLang="en-US" dirty="0"/>
              <a:t>将会被丢弃。</a:t>
            </a:r>
          </a:p>
          <a:p>
            <a:r>
              <a:rPr lang="zh-CN" altLang="en-US" dirty="0"/>
              <a:t>* </a:t>
            </a:r>
            <a:r>
              <a:rPr lang="en-US" altLang="zh-CN" dirty="0" err="1"/>
              <a:t>dataDir</a:t>
            </a:r>
            <a:endParaRPr lang="en-US" altLang="zh-CN" dirty="0"/>
          </a:p>
          <a:p>
            <a:r>
              <a:rPr lang="en-US" altLang="zh-CN" dirty="0"/>
              <a:t>&gt; </a:t>
            </a:r>
            <a:r>
              <a:rPr lang="en-US" altLang="zh-CN" dirty="0" err="1"/>
              <a:t>ZooKeeper</a:t>
            </a:r>
            <a:r>
              <a:rPr lang="en-US" altLang="zh-CN" dirty="0"/>
              <a:t> </a:t>
            </a:r>
            <a:r>
              <a:rPr lang="zh-CN" altLang="en-US" dirty="0"/>
              <a:t>用来存储内存数据库快照的目录</a:t>
            </a:r>
            <a:r>
              <a:rPr lang="en-US" altLang="zh-CN" dirty="0"/>
              <a:t>, </a:t>
            </a:r>
            <a:r>
              <a:rPr lang="zh-CN" altLang="en-US" dirty="0"/>
              <a:t>并且除非指定其它目录</a:t>
            </a:r>
            <a:r>
              <a:rPr lang="en-US" altLang="zh-CN" dirty="0"/>
              <a:t>, </a:t>
            </a:r>
            <a:r>
              <a:rPr lang="zh-CN" altLang="en-US" dirty="0"/>
              <a:t>否则数据库更新的事务日志也将会存储在该目录下。</a:t>
            </a:r>
          </a:p>
          <a:p>
            <a:r>
              <a:rPr lang="zh-CN" altLang="en-US" dirty="0"/>
              <a:t>* </a:t>
            </a:r>
            <a:r>
              <a:rPr lang="en-US" altLang="zh-CN" dirty="0" err="1"/>
              <a:t>clientPort</a:t>
            </a:r>
            <a:endParaRPr lang="en-US" altLang="zh-CN" dirty="0"/>
          </a:p>
          <a:p>
            <a:r>
              <a:rPr lang="en-US" altLang="zh-CN" dirty="0"/>
              <a:t>&gt; </a:t>
            </a:r>
            <a:r>
              <a:rPr lang="zh-CN" altLang="en-US" dirty="0"/>
              <a:t>服务器监听客户端连接的端口</a:t>
            </a:r>
            <a:r>
              <a:rPr lang="en-US" altLang="zh-CN" dirty="0"/>
              <a:t>, </a:t>
            </a:r>
            <a:r>
              <a:rPr lang="zh-CN" altLang="en-US" dirty="0"/>
              <a:t>也即客户端尝试连接的端口</a:t>
            </a:r>
            <a:r>
              <a:rPr lang="en-US" altLang="zh-CN" dirty="0"/>
              <a:t>, </a:t>
            </a:r>
            <a:r>
              <a:rPr lang="zh-CN" altLang="en-US" dirty="0"/>
              <a:t>默认值是 </a:t>
            </a:r>
            <a:r>
              <a:rPr lang="en-US" altLang="zh-CN" dirty="0"/>
              <a:t>2181</a:t>
            </a:r>
            <a:r>
              <a:rPr lang="zh-CN" altLang="en-US" dirty="0"/>
              <a:t>。</a:t>
            </a:r>
          </a:p>
          <a:p>
            <a:pPr marL="0" indent="0">
              <a:buNone/>
            </a:pPr>
            <a:endParaRPr lang="zh-CN" altLang="en-US" dirty="0"/>
          </a:p>
        </p:txBody>
      </p:sp>
    </p:spTree>
    <p:extLst>
      <p:ext uri="{BB962C8B-B14F-4D97-AF65-F5344CB8AC3E}">
        <p14:creationId xmlns:p14="http://schemas.microsoft.com/office/powerpoint/2010/main" val="2194309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BD85F-05E4-4D4C-90C0-57A7C5C88131}"/>
              </a:ext>
            </a:extLst>
          </p:cNvPr>
          <p:cNvSpPr>
            <a:spLocks noGrp="1"/>
          </p:cNvSpPr>
          <p:nvPr>
            <p:ph type="title"/>
          </p:nvPr>
        </p:nvSpPr>
        <p:spPr/>
        <p:txBody>
          <a:bodyPr/>
          <a:lstStyle/>
          <a:p>
            <a:r>
              <a:rPr lang="en-US" altLang="zh-CN" dirty="0"/>
              <a:t>/bin/</a:t>
            </a:r>
            <a:r>
              <a:rPr lang="zh-CN" altLang="en-US" dirty="0"/>
              <a:t>命令</a:t>
            </a:r>
          </a:p>
        </p:txBody>
      </p:sp>
      <p:sp>
        <p:nvSpPr>
          <p:cNvPr id="3" name="内容占位符 2">
            <a:extLst>
              <a:ext uri="{FF2B5EF4-FFF2-40B4-BE49-F238E27FC236}">
                <a16:creationId xmlns:a16="http://schemas.microsoft.com/office/drawing/2014/main" id="{3BE2412C-4E59-426D-BC09-ABA872320BB3}"/>
              </a:ext>
            </a:extLst>
          </p:cNvPr>
          <p:cNvSpPr>
            <a:spLocks noGrp="1"/>
          </p:cNvSpPr>
          <p:nvPr>
            <p:ph idx="1"/>
          </p:nvPr>
        </p:nvSpPr>
        <p:spPr/>
        <p:txBody>
          <a:bodyPr/>
          <a:lstStyle/>
          <a:p>
            <a:r>
              <a:rPr lang="en-US" altLang="zh-CN" dirty="0"/>
              <a:t>* </a:t>
            </a:r>
            <a:r>
              <a:rPr lang="en-US" altLang="zh-CN" dirty="0" err="1"/>
              <a:t>zkCleanup</a:t>
            </a:r>
            <a:r>
              <a:rPr lang="zh-CN" altLang="en-US" dirty="0"/>
              <a:t>：清理</a:t>
            </a:r>
            <a:r>
              <a:rPr lang="en-US" altLang="zh-CN" dirty="0"/>
              <a:t>Zookeeper</a:t>
            </a:r>
            <a:r>
              <a:rPr lang="zh-CN" altLang="en-US" dirty="0"/>
              <a:t>历史数据，包括事务日志文件和快照数据文件</a:t>
            </a:r>
          </a:p>
          <a:p>
            <a:r>
              <a:rPr lang="zh-CN" altLang="en-US" dirty="0"/>
              <a:t>* </a:t>
            </a:r>
            <a:r>
              <a:rPr lang="en-US" altLang="zh-CN" dirty="0" err="1"/>
              <a:t>zkCli</a:t>
            </a:r>
            <a:r>
              <a:rPr lang="zh-CN" altLang="en-US" dirty="0"/>
              <a:t>：</a:t>
            </a:r>
            <a:r>
              <a:rPr lang="en-US" altLang="zh-CN" dirty="0"/>
              <a:t>Zookeeper</a:t>
            </a:r>
            <a:r>
              <a:rPr lang="zh-CN" altLang="en-US" dirty="0"/>
              <a:t>的一个简易客户端</a:t>
            </a:r>
          </a:p>
          <a:p>
            <a:r>
              <a:rPr lang="zh-CN" altLang="en-US" dirty="0"/>
              <a:t>* </a:t>
            </a:r>
            <a:r>
              <a:rPr lang="en-US" altLang="zh-CN" dirty="0" err="1"/>
              <a:t>zkEnv</a:t>
            </a:r>
            <a:r>
              <a:rPr lang="zh-CN" altLang="en-US" dirty="0"/>
              <a:t>：设置</a:t>
            </a:r>
            <a:r>
              <a:rPr lang="en-US" altLang="zh-CN" dirty="0"/>
              <a:t>Zookeeper</a:t>
            </a:r>
            <a:r>
              <a:rPr lang="zh-CN" altLang="en-US" dirty="0"/>
              <a:t>的环境变量</a:t>
            </a:r>
          </a:p>
          <a:p>
            <a:r>
              <a:rPr lang="zh-CN" altLang="en-US" dirty="0"/>
              <a:t>* </a:t>
            </a:r>
            <a:r>
              <a:rPr lang="en-US" altLang="zh-CN" dirty="0" err="1"/>
              <a:t>zkServer</a:t>
            </a:r>
            <a:r>
              <a:rPr lang="zh-CN" altLang="en-US" dirty="0"/>
              <a:t>：</a:t>
            </a:r>
            <a:r>
              <a:rPr lang="en-US" altLang="zh-CN" dirty="0"/>
              <a:t>Zookeeper</a:t>
            </a:r>
            <a:r>
              <a:rPr lang="zh-CN" altLang="en-US" dirty="0"/>
              <a:t>服务器的启动、停止、和重启脚本</a:t>
            </a:r>
          </a:p>
          <a:p>
            <a:pPr marL="0" indent="0">
              <a:buNone/>
            </a:pPr>
            <a:endParaRPr lang="zh-CN" altLang="en-US" dirty="0"/>
          </a:p>
        </p:txBody>
      </p:sp>
    </p:spTree>
    <p:extLst>
      <p:ext uri="{BB962C8B-B14F-4D97-AF65-F5344CB8AC3E}">
        <p14:creationId xmlns:p14="http://schemas.microsoft.com/office/powerpoint/2010/main" val="2365363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pPr marL="0" indent="0">
              <a:buNone/>
            </a:pPr>
            <a:r>
              <a:rPr lang="en-US" altLang="zh-CN" dirty="0"/>
              <a:t>	</a:t>
            </a:r>
            <a:r>
              <a:rPr lang="zh-CN" altLang="en-US" dirty="0"/>
              <a:t>在客户端可以通过 </a:t>
            </a:r>
            <a:r>
              <a:rPr lang="en-US" altLang="zh-CN" dirty="0"/>
              <a:t>telnet </a:t>
            </a:r>
            <a:r>
              <a:rPr lang="zh-CN" altLang="en-US" dirty="0"/>
              <a:t>或 </a:t>
            </a:r>
            <a:r>
              <a:rPr lang="en-US" altLang="zh-CN" dirty="0" err="1"/>
              <a:t>nc</a:t>
            </a:r>
            <a:r>
              <a:rPr lang="en-US" altLang="zh-CN" dirty="0"/>
              <a:t> </a:t>
            </a:r>
            <a:r>
              <a:rPr lang="zh-CN" altLang="en-US" dirty="0"/>
              <a:t>向 </a:t>
            </a:r>
            <a:r>
              <a:rPr lang="en-US" altLang="zh-CN" dirty="0" err="1"/>
              <a:t>ZooKeeper</a:t>
            </a:r>
            <a:r>
              <a:rPr lang="en-US" altLang="zh-CN" dirty="0"/>
              <a:t> </a:t>
            </a:r>
            <a:r>
              <a:rPr lang="zh-CN" altLang="en-US" dirty="0"/>
              <a:t>提交相应的服务信息查询命令。使用方式</a:t>
            </a:r>
            <a:r>
              <a:rPr lang="en-US" altLang="zh-CN" dirty="0"/>
              <a:t>`echo </a:t>
            </a:r>
            <a:r>
              <a:rPr lang="en-US" altLang="zh-CN" dirty="0" err="1"/>
              <a:t>mntr</a:t>
            </a:r>
            <a:r>
              <a:rPr lang="en-US" altLang="zh-CN" dirty="0"/>
              <a:t> | </a:t>
            </a:r>
            <a:r>
              <a:rPr lang="en-US" altLang="zh-CN" dirty="0" err="1"/>
              <a:t>nc</a:t>
            </a:r>
            <a:r>
              <a:rPr lang="en-US" altLang="zh-CN" dirty="0"/>
              <a:t> localhost 2181 `.</a:t>
            </a:r>
          </a:p>
        </p:txBody>
      </p:sp>
    </p:spTree>
    <p:extLst>
      <p:ext uri="{BB962C8B-B14F-4D97-AF65-F5344CB8AC3E}">
        <p14:creationId xmlns:p14="http://schemas.microsoft.com/office/powerpoint/2010/main" val="177322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r>
              <a:rPr lang="zh-CN" altLang="en-US" dirty="0"/>
              <a:t>* </a:t>
            </a:r>
            <a:r>
              <a:rPr lang="en-US" altLang="zh-CN" dirty="0"/>
              <a:t>conf: </a:t>
            </a:r>
            <a:r>
              <a:rPr lang="zh-CN" altLang="en-US" dirty="0"/>
              <a:t>输出相关服务配置的详细信息。比如端口、</a:t>
            </a:r>
            <a:r>
              <a:rPr lang="en-US" altLang="zh-CN" dirty="0" err="1"/>
              <a:t>zk</a:t>
            </a:r>
            <a:r>
              <a:rPr lang="zh-CN" altLang="en-US" dirty="0"/>
              <a:t>数据及日志配置路径、最大连接数，</a:t>
            </a:r>
            <a:r>
              <a:rPr lang="en-US" altLang="zh-CN" dirty="0"/>
              <a:t>session</a:t>
            </a:r>
            <a:r>
              <a:rPr lang="zh-CN" altLang="en-US" dirty="0"/>
              <a:t>超时时间、</a:t>
            </a:r>
            <a:r>
              <a:rPr lang="en-US" altLang="zh-CN" dirty="0" err="1"/>
              <a:t>serverId</a:t>
            </a:r>
            <a:r>
              <a:rPr lang="zh-CN" altLang="en-US" dirty="0"/>
              <a:t>等</a:t>
            </a:r>
          </a:p>
          <a:p>
            <a:r>
              <a:rPr lang="zh-CN" altLang="en-US" dirty="0"/>
              <a:t>* </a:t>
            </a:r>
            <a:r>
              <a:rPr lang="en-US" altLang="zh-CN" dirty="0"/>
              <a:t>cons: </a:t>
            </a:r>
            <a:r>
              <a:rPr lang="zh-CN" altLang="en-US" dirty="0"/>
              <a:t>列出所有连接到这台服务器的客户端连接</a:t>
            </a:r>
            <a:r>
              <a:rPr lang="en-US" altLang="zh-CN" dirty="0"/>
              <a:t>/</a:t>
            </a:r>
            <a:r>
              <a:rPr lang="zh-CN" altLang="en-US" dirty="0"/>
              <a:t>会话的详细信息。包括“接受</a:t>
            </a:r>
            <a:r>
              <a:rPr lang="en-US" altLang="zh-CN" dirty="0"/>
              <a:t>/</a:t>
            </a:r>
            <a:r>
              <a:rPr lang="zh-CN" altLang="en-US" dirty="0"/>
              <a:t>发送”的包数量、</a:t>
            </a:r>
            <a:r>
              <a:rPr lang="en-US" altLang="zh-CN" dirty="0"/>
              <a:t>session id </a:t>
            </a:r>
            <a:r>
              <a:rPr lang="zh-CN" altLang="en-US" dirty="0"/>
              <a:t>、操作延迟、最后的操作执行等信息</a:t>
            </a:r>
            <a:r>
              <a:rPr lang="en-US" altLang="zh-CN" dirty="0"/>
              <a:t>.</a:t>
            </a:r>
          </a:p>
          <a:p>
            <a:r>
              <a:rPr lang="zh-CN" altLang="en-US" dirty="0"/>
              <a:t>* </a:t>
            </a:r>
            <a:r>
              <a:rPr lang="en-US" altLang="zh-CN" dirty="0"/>
              <a:t>stat: </a:t>
            </a:r>
            <a:r>
              <a:rPr lang="zh-CN" altLang="en-US" dirty="0"/>
              <a:t>输出服务器的详细信息：接收</a:t>
            </a:r>
            <a:r>
              <a:rPr lang="en-US" altLang="zh-CN" dirty="0"/>
              <a:t>/</a:t>
            </a:r>
            <a:r>
              <a:rPr lang="zh-CN" altLang="en-US" dirty="0"/>
              <a:t>发送包数量、连接数、模式（</a:t>
            </a:r>
            <a:r>
              <a:rPr lang="en-US" altLang="zh-CN" dirty="0"/>
              <a:t>leader/follower</a:t>
            </a:r>
            <a:r>
              <a:rPr lang="zh-CN" altLang="en-US" dirty="0"/>
              <a:t>）、节点总数、延迟。 所有客户端的列表。</a:t>
            </a:r>
          </a:p>
          <a:p>
            <a:r>
              <a:rPr lang="zh-CN" altLang="en-US" dirty="0"/>
              <a:t>* </a:t>
            </a:r>
            <a:r>
              <a:rPr lang="en-US" altLang="zh-CN" dirty="0" err="1"/>
              <a:t>envi</a:t>
            </a:r>
            <a:r>
              <a:rPr lang="en-US" altLang="zh-CN" dirty="0"/>
              <a:t>: </a:t>
            </a:r>
            <a:r>
              <a:rPr lang="zh-CN" altLang="en-US" dirty="0"/>
              <a:t>输出关于服务器的环境详细信息（不同于</a:t>
            </a:r>
            <a:r>
              <a:rPr lang="en-US" altLang="zh-CN" dirty="0"/>
              <a:t>conf</a:t>
            </a:r>
            <a:r>
              <a:rPr lang="zh-CN" altLang="en-US" dirty="0"/>
              <a:t>命令），比如</a:t>
            </a:r>
            <a:r>
              <a:rPr lang="en-US" altLang="zh-CN" dirty="0"/>
              <a:t>host.name</a:t>
            </a:r>
            <a:r>
              <a:rPr lang="zh-CN" altLang="en-US" dirty="0"/>
              <a:t>、</a:t>
            </a:r>
            <a:r>
              <a:rPr lang="en-US" altLang="zh-CN" dirty="0" err="1"/>
              <a:t>java.version</a:t>
            </a:r>
            <a:r>
              <a:rPr lang="zh-CN" altLang="en-US" dirty="0"/>
              <a:t>、</a:t>
            </a:r>
            <a:r>
              <a:rPr lang="en-US" altLang="zh-CN" dirty="0" err="1"/>
              <a:t>java.home</a:t>
            </a:r>
            <a:r>
              <a:rPr lang="zh-CN" altLang="en-US" dirty="0"/>
              <a:t>、</a:t>
            </a:r>
            <a:r>
              <a:rPr lang="en-US" altLang="zh-CN" dirty="0" err="1"/>
              <a:t>user.dir</a:t>
            </a:r>
            <a:r>
              <a:rPr lang="en-US" altLang="zh-CN" dirty="0"/>
              <a:t>=/data/zookeeper-3.4.6/bin</a:t>
            </a:r>
            <a:r>
              <a:rPr lang="zh-CN" altLang="en-US" dirty="0"/>
              <a:t>之类信息</a:t>
            </a:r>
          </a:p>
          <a:p>
            <a:r>
              <a:rPr lang="zh-CN" altLang="en-US" dirty="0"/>
              <a:t>* </a:t>
            </a:r>
            <a:r>
              <a:rPr lang="en-US" altLang="zh-CN" dirty="0"/>
              <a:t>...</a:t>
            </a:r>
          </a:p>
          <a:p>
            <a:pPr marL="0" indent="0">
              <a:buNone/>
            </a:pPr>
            <a:endParaRPr lang="zh-CN" altLang="en-US" dirty="0"/>
          </a:p>
        </p:txBody>
      </p:sp>
    </p:spTree>
    <p:extLst>
      <p:ext uri="{BB962C8B-B14F-4D97-AF65-F5344CB8AC3E}">
        <p14:creationId xmlns:p14="http://schemas.microsoft.com/office/powerpoint/2010/main" val="70158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43F-D9BF-4A04-BD35-AD674EC36BF9}"/>
              </a:ext>
            </a:extLst>
          </p:cNvPr>
          <p:cNvSpPr>
            <a:spLocks noGrp="1"/>
          </p:cNvSpPr>
          <p:nvPr>
            <p:ph type="title"/>
          </p:nvPr>
        </p:nvSpPr>
        <p:spPr/>
        <p:txBody>
          <a:bodyPr/>
          <a:lstStyle/>
          <a:p>
            <a:r>
              <a:rPr lang="zh-CN" altLang="en-US" dirty="0"/>
              <a:t>复制模式配置演示</a:t>
            </a:r>
          </a:p>
        </p:txBody>
      </p:sp>
      <p:sp>
        <p:nvSpPr>
          <p:cNvPr id="3" name="内容占位符 2">
            <a:extLst>
              <a:ext uri="{FF2B5EF4-FFF2-40B4-BE49-F238E27FC236}">
                <a16:creationId xmlns:a16="http://schemas.microsoft.com/office/drawing/2014/main" id="{349DB13C-8097-4A15-8905-4BF54B6B139F}"/>
              </a:ext>
            </a:extLst>
          </p:cNvPr>
          <p:cNvSpPr>
            <a:spLocks noGrp="1"/>
          </p:cNvSpPr>
          <p:nvPr>
            <p:ph idx="1"/>
          </p:nvPr>
        </p:nvSpPr>
        <p:spPr/>
        <p:txBody>
          <a:bodyPr>
            <a:normAutofit fontScale="92500" lnSpcReduction="20000"/>
          </a:bodyPr>
          <a:lstStyle/>
          <a:p>
            <a:r>
              <a:rPr lang="zh-CN" altLang="en-US" dirty="0"/>
              <a:t>* 配置</a:t>
            </a:r>
            <a:r>
              <a:rPr lang="en-US" altLang="zh-CN" dirty="0"/>
              <a:t>server id</a:t>
            </a:r>
          </a:p>
          <a:p>
            <a:r>
              <a:rPr lang="en-US" altLang="zh-CN" dirty="0"/>
              <a:t>&gt; zookeeper</a:t>
            </a:r>
            <a:r>
              <a:rPr lang="zh-CN" altLang="en-US" dirty="0"/>
              <a:t>集群模式下还要配置一个</a:t>
            </a:r>
            <a:r>
              <a:rPr lang="en-US" altLang="zh-CN" dirty="0" err="1"/>
              <a:t>myid</a:t>
            </a:r>
            <a:r>
              <a:rPr lang="zh-CN" altLang="en-US" dirty="0"/>
              <a:t>文件</a:t>
            </a:r>
            <a:r>
              <a:rPr lang="en-US" altLang="zh-CN" dirty="0"/>
              <a:t>,</a:t>
            </a:r>
            <a:r>
              <a:rPr lang="zh-CN" altLang="en-US" dirty="0"/>
              <a:t>这个文件需要放在</a:t>
            </a:r>
            <a:r>
              <a:rPr lang="en-US" altLang="zh-CN" dirty="0" err="1"/>
              <a:t>dataDir</a:t>
            </a:r>
            <a:r>
              <a:rPr lang="zh-CN" altLang="en-US" dirty="0"/>
              <a:t>目录下</a:t>
            </a:r>
            <a:r>
              <a:rPr lang="en-US" altLang="zh-CN" dirty="0"/>
              <a:t>,</a:t>
            </a:r>
            <a:r>
              <a:rPr lang="zh-CN" altLang="en-US" dirty="0"/>
              <a:t>文件中写入一个</a:t>
            </a:r>
            <a:r>
              <a:rPr lang="en-US" altLang="zh-CN" dirty="0"/>
              <a:t>id</a:t>
            </a:r>
            <a:r>
              <a:rPr lang="zh-CN" altLang="en-US" dirty="0"/>
              <a:t>即可。</a:t>
            </a:r>
          </a:p>
          <a:p>
            <a:r>
              <a:rPr lang="zh-CN" altLang="en-US" dirty="0"/>
              <a:t>* </a:t>
            </a:r>
            <a:r>
              <a:rPr lang="en-US" altLang="zh-CN" dirty="0" err="1"/>
              <a:t>zoo.cfg</a:t>
            </a:r>
            <a:r>
              <a:rPr lang="zh-CN" altLang="en-US" dirty="0"/>
              <a:t>配置集群</a:t>
            </a:r>
            <a:r>
              <a:rPr lang="en-US" altLang="zh-CN" dirty="0"/>
              <a:t>server</a:t>
            </a:r>
            <a:r>
              <a:rPr lang="zh-CN" altLang="en-US" dirty="0"/>
              <a:t>列表</a:t>
            </a:r>
          </a:p>
          <a:p>
            <a:r>
              <a:rPr lang="zh-CN" altLang="en-US" dirty="0"/>
              <a:t>* 集群模式多了 </a:t>
            </a:r>
            <a:r>
              <a:rPr lang="en-US" altLang="zh-CN" dirty="0"/>
              <a:t>server.id=host:port1:port2 </a:t>
            </a:r>
            <a:r>
              <a:rPr lang="zh-CN" altLang="en-US" dirty="0"/>
              <a:t>的配置。</a:t>
            </a:r>
          </a:p>
          <a:p>
            <a:pPr marL="457200" lvl="1" indent="0">
              <a:buNone/>
            </a:pPr>
            <a:r>
              <a:rPr lang="en-US" altLang="zh-CN" dirty="0"/>
              <a:t>```</a:t>
            </a:r>
          </a:p>
          <a:p>
            <a:pPr marL="457200" lvl="1" indent="0">
              <a:buNone/>
            </a:pPr>
            <a:r>
              <a:rPr lang="en-US" altLang="zh-CN" dirty="0"/>
              <a:t>server.1= 192.168.1.9:2888:3888</a:t>
            </a:r>
          </a:p>
          <a:p>
            <a:pPr marL="457200" lvl="1" indent="0">
              <a:buNone/>
            </a:pPr>
            <a:r>
              <a:rPr lang="en-US" altLang="zh-CN" dirty="0"/>
              <a:t>server.2= 192.168.1.124:2888:3888</a:t>
            </a:r>
          </a:p>
          <a:p>
            <a:pPr marL="457200" lvl="1" indent="0">
              <a:buNone/>
            </a:pPr>
            <a:r>
              <a:rPr lang="en-US" altLang="zh-CN" dirty="0"/>
              <a:t>server.3= 192.168.1.231:2888:3888</a:t>
            </a:r>
          </a:p>
          <a:p>
            <a:pPr marL="457200" lvl="1" indent="0">
              <a:buNone/>
            </a:pPr>
            <a:r>
              <a:rPr lang="en-US" altLang="zh-CN" dirty="0"/>
              <a:t>```</a:t>
            </a:r>
          </a:p>
          <a:p>
            <a:r>
              <a:rPr lang="en-US" altLang="zh-CN" dirty="0"/>
              <a:t>&gt; </a:t>
            </a:r>
            <a:r>
              <a:rPr lang="zh-CN" altLang="en-US" dirty="0"/>
              <a:t>其中，</a:t>
            </a:r>
            <a:r>
              <a:rPr lang="en-US" altLang="zh-CN" dirty="0"/>
              <a:t>id </a:t>
            </a:r>
            <a:r>
              <a:rPr lang="zh-CN" altLang="en-US" dirty="0"/>
              <a:t>被称为 </a:t>
            </a:r>
            <a:r>
              <a:rPr lang="en-US" altLang="zh-CN" dirty="0"/>
              <a:t>Server ID</a:t>
            </a:r>
            <a:r>
              <a:rPr lang="zh-CN" altLang="en-US" dirty="0"/>
              <a:t>，用来标识该机器在集群中的机器序号（在每台机器的 </a:t>
            </a:r>
            <a:r>
              <a:rPr lang="en-US" altLang="zh-CN" dirty="0" err="1"/>
              <a:t>dataDir</a:t>
            </a:r>
            <a:r>
              <a:rPr lang="en-US" altLang="zh-CN" dirty="0"/>
              <a:t> </a:t>
            </a:r>
            <a:r>
              <a:rPr lang="zh-CN" altLang="en-US" dirty="0"/>
              <a:t>目录下创建 </a:t>
            </a:r>
            <a:r>
              <a:rPr lang="en-US" altLang="zh-CN" dirty="0" err="1"/>
              <a:t>myid</a:t>
            </a:r>
            <a:r>
              <a:rPr lang="en-US" altLang="zh-CN" dirty="0"/>
              <a:t> </a:t>
            </a:r>
            <a:r>
              <a:rPr lang="zh-CN" altLang="en-US" dirty="0"/>
              <a:t>文件，文件内容即为该机器对应的 </a:t>
            </a:r>
            <a:r>
              <a:rPr lang="en-US" altLang="zh-CN" dirty="0"/>
              <a:t>Server ID </a:t>
            </a:r>
            <a:r>
              <a:rPr lang="zh-CN" altLang="en-US" dirty="0"/>
              <a:t>数字）。</a:t>
            </a:r>
            <a:r>
              <a:rPr lang="en-US" altLang="zh-CN" dirty="0"/>
              <a:t>host </a:t>
            </a:r>
            <a:r>
              <a:rPr lang="zh-CN" altLang="en-US" dirty="0"/>
              <a:t>为机器 </a:t>
            </a:r>
            <a:r>
              <a:rPr lang="en-US" altLang="zh-CN" dirty="0"/>
              <a:t>IP</a:t>
            </a:r>
            <a:r>
              <a:rPr lang="zh-CN" altLang="en-US" dirty="0"/>
              <a:t>，</a:t>
            </a:r>
            <a:r>
              <a:rPr lang="en-US" altLang="zh-CN" dirty="0"/>
              <a:t>port1 </a:t>
            </a:r>
            <a:r>
              <a:rPr lang="zh-CN" altLang="en-US" dirty="0"/>
              <a:t>用于指定 </a:t>
            </a:r>
            <a:r>
              <a:rPr lang="en-US" altLang="zh-CN" dirty="0"/>
              <a:t>Follower </a:t>
            </a:r>
            <a:r>
              <a:rPr lang="zh-CN" altLang="en-US" dirty="0"/>
              <a:t>服务器与 </a:t>
            </a:r>
            <a:r>
              <a:rPr lang="en-US" altLang="zh-CN" dirty="0"/>
              <a:t>Leader </a:t>
            </a:r>
            <a:r>
              <a:rPr lang="zh-CN" altLang="en-US" dirty="0"/>
              <a:t>服务器进行通信和数据同步的端口，</a:t>
            </a:r>
            <a:r>
              <a:rPr lang="en-US" altLang="zh-CN" dirty="0"/>
              <a:t>port2 </a:t>
            </a:r>
            <a:r>
              <a:rPr lang="zh-CN" altLang="en-US" dirty="0"/>
              <a:t>用于进行 </a:t>
            </a:r>
            <a:r>
              <a:rPr lang="en-US" altLang="zh-CN" dirty="0"/>
              <a:t>Leader </a:t>
            </a:r>
            <a:r>
              <a:rPr lang="zh-CN" altLang="en-US" dirty="0"/>
              <a:t>选举过程中的投票通信。</a:t>
            </a:r>
          </a:p>
          <a:p>
            <a:pPr marL="0" indent="0">
              <a:buNone/>
            </a:pPr>
            <a:endParaRPr lang="zh-CN" altLang="en-US" dirty="0"/>
          </a:p>
        </p:txBody>
      </p:sp>
    </p:spTree>
    <p:extLst>
      <p:ext uri="{BB962C8B-B14F-4D97-AF65-F5344CB8AC3E}">
        <p14:creationId xmlns:p14="http://schemas.microsoft.com/office/powerpoint/2010/main" val="3602526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DB5-C0F4-417C-BCF3-F986229613F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D6468899-D88E-4694-8D09-640BD8CC91BF}"/>
              </a:ext>
            </a:extLst>
          </p:cNvPr>
          <p:cNvSpPr>
            <a:spLocks noGrp="1"/>
          </p:cNvSpPr>
          <p:nvPr>
            <p:ph idx="1"/>
          </p:nvPr>
        </p:nvSpPr>
        <p:spPr/>
        <p:txBody>
          <a:bodyPr/>
          <a:lstStyle/>
          <a:p>
            <a:r>
              <a:rPr lang="en-US" altLang="zh-CN" dirty="0" err="1"/>
              <a:t>Znode</a:t>
            </a:r>
            <a:endParaRPr lang="en-US" altLang="zh-CN" dirty="0"/>
          </a:p>
          <a:p>
            <a:r>
              <a:rPr lang="en-US" altLang="zh-CN" dirty="0"/>
              <a:t>Sessions</a:t>
            </a:r>
          </a:p>
          <a:p>
            <a:r>
              <a:rPr lang="en-US" altLang="zh-CN" dirty="0"/>
              <a:t>Watches</a:t>
            </a:r>
          </a:p>
          <a:p>
            <a:r>
              <a:rPr lang="en-US" altLang="zh-CN" dirty="0"/>
              <a:t>ACL</a:t>
            </a:r>
          </a:p>
        </p:txBody>
      </p:sp>
    </p:spTree>
    <p:extLst>
      <p:ext uri="{BB962C8B-B14F-4D97-AF65-F5344CB8AC3E}">
        <p14:creationId xmlns:p14="http://schemas.microsoft.com/office/powerpoint/2010/main" val="1171857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209C8-9A33-419C-8ACC-645FC0F95611}"/>
              </a:ext>
            </a:extLst>
          </p:cNvPr>
          <p:cNvSpPr>
            <a:spLocks noGrp="1"/>
          </p:cNvSpPr>
          <p:nvPr>
            <p:ph type="title"/>
          </p:nvPr>
        </p:nvSpPr>
        <p:spPr/>
        <p:txBody>
          <a:bodyPr/>
          <a:lstStyle/>
          <a:p>
            <a:r>
              <a:rPr lang="en-US" altLang="zh-CN" dirty="0" err="1"/>
              <a:t>znode</a:t>
            </a:r>
            <a:endParaRPr lang="zh-CN" altLang="en-US" dirty="0"/>
          </a:p>
        </p:txBody>
      </p:sp>
      <p:pic>
        <p:nvPicPr>
          <p:cNvPr id="5" name="内容占位符 4">
            <a:extLst>
              <a:ext uri="{FF2B5EF4-FFF2-40B4-BE49-F238E27FC236}">
                <a16:creationId xmlns:a16="http://schemas.microsoft.com/office/drawing/2014/main" id="{2D0ED51F-7D49-451F-841C-4DDB28B30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34" y="1906046"/>
            <a:ext cx="6125932" cy="3506472"/>
          </a:xfrm>
        </p:spPr>
      </p:pic>
    </p:spTree>
    <p:extLst>
      <p:ext uri="{BB962C8B-B14F-4D97-AF65-F5344CB8AC3E}">
        <p14:creationId xmlns:p14="http://schemas.microsoft.com/office/powerpoint/2010/main" val="242303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CA9B-1D36-49AE-AFFF-EA0069739B28}"/>
              </a:ext>
            </a:extLst>
          </p:cNvPr>
          <p:cNvSpPr>
            <a:spLocks noGrp="1"/>
          </p:cNvSpPr>
          <p:nvPr>
            <p:ph type="title"/>
          </p:nvPr>
        </p:nvSpPr>
        <p:spPr/>
        <p:txBody>
          <a:bodyPr/>
          <a:lstStyle/>
          <a:p>
            <a:r>
              <a:rPr lang="en-US" altLang="zh-CN" dirty="0" err="1"/>
              <a:t>Znode</a:t>
            </a:r>
            <a:r>
              <a:rPr lang="zh-CN" altLang="en-US" dirty="0"/>
              <a:t>存储空间</a:t>
            </a:r>
          </a:p>
        </p:txBody>
      </p:sp>
      <p:sp>
        <p:nvSpPr>
          <p:cNvPr id="3" name="内容占位符 2">
            <a:extLst>
              <a:ext uri="{FF2B5EF4-FFF2-40B4-BE49-F238E27FC236}">
                <a16:creationId xmlns:a16="http://schemas.microsoft.com/office/drawing/2014/main" id="{40F6607D-572A-4B30-96F8-8CA8922ABD6D}"/>
              </a:ext>
            </a:extLst>
          </p:cNvPr>
          <p:cNvSpPr>
            <a:spLocks noGrp="1"/>
          </p:cNvSpPr>
          <p:nvPr>
            <p:ph idx="1"/>
          </p:nvPr>
        </p:nvSpPr>
        <p:spPr/>
        <p:txBody>
          <a:bodyPr/>
          <a:lstStyle/>
          <a:p>
            <a:pPr marL="0" indent="0">
              <a:buNone/>
            </a:pPr>
            <a:r>
              <a:rPr lang="en-US" altLang="zh-CN" dirty="0"/>
              <a:t>	 client and server</a:t>
            </a:r>
            <a:r>
              <a:rPr lang="zh-CN" altLang="en-US" dirty="0"/>
              <a:t>会校验数据不能超过</a:t>
            </a:r>
            <a:r>
              <a:rPr lang="en-US" altLang="zh-CN" dirty="0"/>
              <a:t>1M</a:t>
            </a:r>
          </a:p>
          <a:p>
            <a:pPr marL="0" indent="0">
              <a:buNone/>
            </a:pP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1168880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D4C46-611F-42B0-95EB-117EA484F306}"/>
              </a:ext>
            </a:extLst>
          </p:cNvPr>
          <p:cNvSpPr>
            <a:spLocks noGrp="1"/>
          </p:cNvSpPr>
          <p:nvPr>
            <p:ph type="title"/>
          </p:nvPr>
        </p:nvSpPr>
        <p:spPr/>
        <p:txBody>
          <a:bodyPr/>
          <a:lstStyle/>
          <a:p>
            <a:r>
              <a:rPr lang="en-US" altLang="zh-CN" dirty="0" err="1"/>
              <a:t>Znode</a:t>
            </a:r>
            <a:r>
              <a:rPr lang="zh-CN" altLang="en-US" dirty="0"/>
              <a:t>分类</a:t>
            </a:r>
          </a:p>
        </p:txBody>
      </p:sp>
      <p:sp>
        <p:nvSpPr>
          <p:cNvPr id="3" name="内容占位符 2">
            <a:extLst>
              <a:ext uri="{FF2B5EF4-FFF2-40B4-BE49-F238E27FC236}">
                <a16:creationId xmlns:a16="http://schemas.microsoft.com/office/drawing/2014/main" id="{7B756E19-E0B4-4A18-AECA-AC2FC1275832}"/>
              </a:ext>
            </a:extLst>
          </p:cNvPr>
          <p:cNvSpPr>
            <a:spLocks noGrp="1"/>
          </p:cNvSpPr>
          <p:nvPr>
            <p:ph idx="1"/>
          </p:nvPr>
        </p:nvSpPr>
        <p:spPr/>
        <p:txBody>
          <a:bodyPr/>
          <a:lstStyle/>
          <a:p>
            <a:r>
              <a:rPr lang="zh-CN" altLang="en-US" dirty="0"/>
              <a:t>* 临时（</a:t>
            </a:r>
            <a:r>
              <a:rPr lang="en-US" altLang="zh-CN" dirty="0"/>
              <a:t>Ephemeral</a:t>
            </a:r>
            <a:r>
              <a:rPr lang="zh-CN" altLang="en-US" dirty="0"/>
              <a:t>）</a:t>
            </a:r>
            <a:r>
              <a:rPr lang="en-US" altLang="zh-CN" dirty="0" err="1"/>
              <a:t>znode</a:t>
            </a:r>
            <a:endParaRPr lang="en-US" altLang="zh-CN" dirty="0"/>
          </a:p>
          <a:p>
            <a:pPr lvl="1"/>
            <a:r>
              <a:rPr lang="en-US" altLang="zh-CN" dirty="0"/>
              <a:t>* as long as the session</a:t>
            </a:r>
          </a:p>
          <a:p>
            <a:pPr lvl="1"/>
            <a:r>
              <a:rPr lang="en-US" altLang="zh-CN" dirty="0"/>
              <a:t>* </a:t>
            </a:r>
            <a:r>
              <a:rPr lang="zh-CN" altLang="en-US" dirty="0"/>
              <a:t>只能是在叶子节点上创建</a:t>
            </a:r>
          </a:p>
          <a:p>
            <a:r>
              <a:rPr lang="zh-CN" altLang="en-US" dirty="0"/>
              <a:t>* 持久（</a:t>
            </a:r>
            <a:r>
              <a:rPr lang="en-US" altLang="zh-CN" dirty="0"/>
              <a:t>PERSISTENT</a:t>
            </a:r>
            <a:r>
              <a:rPr lang="zh-CN" altLang="en-US" dirty="0"/>
              <a:t>）</a:t>
            </a:r>
            <a:r>
              <a:rPr lang="en-US" altLang="zh-CN" dirty="0" err="1"/>
              <a:t>znode</a:t>
            </a:r>
            <a:endParaRPr lang="en-US" altLang="zh-CN" dirty="0"/>
          </a:p>
          <a:p>
            <a:r>
              <a:rPr lang="en-US" altLang="zh-CN" dirty="0"/>
              <a:t>* </a:t>
            </a:r>
            <a:r>
              <a:rPr lang="zh-CN" altLang="en-US" dirty="0"/>
              <a:t>顺序（</a:t>
            </a:r>
            <a:r>
              <a:rPr lang="en-US" altLang="zh-CN" dirty="0"/>
              <a:t>SEQUENTIAL</a:t>
            </a:r>
            <a:r>
              <a:rPr lang="zh-CN" altLang="en-US" dirty="0"/>
              <a:t>）</a:t>
            </a:r>
            <a:r>
              <a:rPr lang="en-US" altLang="zh-CN" dirty="0" err="1"/>
              <a:t>znode</a:t>
            </a:r>
            <a:endParaRPr lang="en-US" altLang="zh-CN" dirty="0"/>
          </a:p>
          <a:p>
            <a:pPr lvl="1"/>
            <a:r>
              <a:rPr lang="en-US" altLang="zh-CN" dirty="0"/>
              <a:t>* </a:t>
            </a:r>
            <a:r>
              <a:rPr lang="zh-CN" altLang="en-US" dirty="0"/>
              <a:t>在父节点下有序自增</a:t>
            </a:r>
          </a:p>
          <a:p>
            <a:pPr lvl="1"/>
            <a:r>
              <a:rPr lang="zh-CN" altLang="en-US" dirty="0"/>
              <a:t>* </a:t>
            </a:r>
            <a:r>
              <a:rPr lang="en-US" altLang="zh-CN" dirty="0"/>
              <a:t>int </a:t>
            </a:r>
          </a:p>
          <a:p>
            <a:pPr marL="0" indent="0">
              <a:buNone/>
            </a:pPr>
            <a:endParaRPr lang="zh-CN" altLang="en-US" dirty="0"/>
          </a:p>
        </p:txBody>
      </p:sp>
    </p:spTree>
    <p:extLst>
      <p:ext uri="{BB962C8B-B14F-4D97-AF65-F5344CB8AC3E}">
        <p14:creationId xmlns:p14="http://schemas.microsoft.com/office/powerpoint/2010/main" val="106023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A99D3-E967-4936-937F-B6D57AF6BEC5}"/>
              </a:ext>
            </a:extLst>
          </p:cNvPr>
          <p:cNvSpPr>
            <a:spLocks noGrp="1"/>
          </p:cNvSpPr>
          <p:nvPr>
            <p:ph type="title"/>
          </p:nvPr>
        </p:nvSpPr>
        <p:spPr/>
        <p:txBody>
          <a:bodyPr/>
          <a:lstStyle/>
          <a:p>
            <a:r>
              <a:rPr lang="en-US" altLang="zh-CN" dirty="0" err="1"/>
              <a:t>zxid</a:t>
            </a:r>
            <a:endParaRPr lang="zh-CN" altLang="en-US" dirty="0"/>
          </a:p>
        </p:txBody>
      </p:sp>
      <p:sp>
        <p:nvSpPr>
          <p:cNvPr id="3" name="内容占位符 2">
            <a:extLst>
              <a:ext uri="{FF2B5EF4-FFF2-40B4-BE49-F238E27FC236}">
                <a16:creationId xmlns:a16="http://schemas.microsoft.com/office/drawing/2014/main" id="{8325BC6C-E3A5-473B-9A72-341B7086306C}"/>
              </a:ext>
            </a:extLst>
          </p:cNvPr>
          <p:cNvSpPr>
            <a:spLocks noGrp="1"/>
          </p:cNvSpPr>
          <p:nvPr>
            <p:ph idx="1"/>
          </p:nvPr>
        </p:nvSpPr>
        <p:spPr/>
        <p:txBody>
          <a:bodyPr/>
          <a:lstStyle/>
          <a:p>
            <a:r>
              <a:rPr lang="zh-CN" altLang="en-US" dirty="0"/>
              <a:t>* 有序</a:t>
            </a:r>
          </a:p>
          <a:p>
            <a:r>
              <a:rPr lang="zh-CN" altLang="en-US" dirty="0"/>
              <a:t>* 全局唯一</a:t>
            </a:r>
          </a:p>
          <a:p>
            <a:pPr marL="0" indent="0">
              <a:buNone/>
            </a:pPr>
            <a:endParaRPr lang="zh-CN" altLang="en-US" dirty="0"/>
          </a:p>
        </p:txBody>
      </p:sp>
    </p:spTree>
    <p:extLst>
      <p:ext uri="{BB962C8B-B14F-4D97-AF65-F5344CB8AC3E}">
        <p14:creationId xmlns:p14="http://schemas.microsoft.com/office/powerpoint/2010/main" val="218813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9AC5-3F32-4079-B180-D84EAC7D2568}"/>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pic>
        <p:nvPicPr>
          <p:cNvPr id="5" name="内容占位符 4">
            <a:extLst>
              <a:ext uri="{FF2B5EF4-FFF2-40B4-BE49-F238E27FC236}">
                <a16:creationId xmlns:a16="http://schemas.microsoft.com/office/drawing/2014/main" id="{EF28A070-9778-4704-9996-C46598628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798" y="1690688"/>
            <a:ext cx="7892403" cy="4769206"/>
          </a:xfrm>
        </p:spPr>
      </p:pic>
    </p:spTree>
    <p:extLst>
      <p:ext uri="{BB962C8B-B14F-4D97-AF65-F5344CB8AC3E}">
        <p14:creationId xmlns:p14="http://schemas.microsoft.com/office/powerpoint/2010/main" val="666965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9D1D-42BB-415B-89A5-32F4BC43109A}"/>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sp>
        <p:nvSpPr>
          <p:cNvPr id="3" name="内容占位符 2">
            <a:extLst>
              <a:ext uri="{FF2B5EF4-FFF2-40B4-BE49-F238E27FC236}">
                <a16:creationId xmlns:a16="http://schemas.microsoft.com/office/drawing/2014/main" id="{51390F43-CDE2-45BF-A454-668130672274}"/>
              </a:ext>
            </a:extLst>
          </p:cNvPr>
          <p:cNvSpPr>
            <a:spLocks noGrp="1"/>
          </p:cNvSpPr>
          <p:nvPr>
            <p:ph idx="1"/>
          </p:nvPr>
        </p:nvSpPr>
        <p:spPr/>
        <p:txBody>
          <a:bodyPr>
            <a:normAutofit fontScale="85000" lnSpcReduction="20000"/>
          </a:bodyPr>
          <a:lstStyle/>
          <a:p>
            <a:r>
              <a:rPr lang="zh-CN" altLang="en-US" dirty="0"/>
              <a:t>* </a:t>
            </a:r>
            <a:r>
              <a:rPr lang="en-US" altLang="zh-CN" dirty="0" err="1"/>
              <a:t>czxid</a:t>
            </a:r>
            <a:r>
              <a:rPr lang="en-US" altLang="zh-CN" dirty="0"/>
              <a:t> Created ZXID</a:t>
            </a:r>
            <a:r>
              <a:rPr lang="zh-CN" altLang="en-US" dirty="0"/>
              <a:t>表示该数据节点被创建时的事务</a:t>
            </a:r>
            <a:r>
              <a:rPr lang="en-US" altLang="zh-CN" dirty="0"/>
              <a:t>ID</a:t>
            </a:r>
          </a:p>
          <a:p>
            <a:r>
              <a:rPr lang="zh-CN" altLang="en-US" dirty="0"/>
              <a:t>* </a:t>
            </a:r>
            <a:r>
              <a:rPr lang="en-US" altLang="zh-CN" dirty="0" err="1"/>
              <a:t>mzxid</a:t>
            </a:r>
            <a:r>
              <a:rPr lang="en-US" altLang="zh-CN" dirty="0"/>
              <a:t> Modified ZXID </a:t>
            </a:r>
            <a:r>
              <a:rPr lang="zh-CN" altLang="en-US" dirty="0"/>
              <a:t>表示该节点最后一次被更新时的事务</a:t>
            </a:r>
            <a:r>
              <a:rPr lang="en-US" altLang="zh-CN" dirty="0"/>
              <a:t>ID</a:t>
            </a:r>
          </a:p>
          <a:p>
            <a:r>
              <a:rPr lang="zh-CN" altLang="en-US" dirty="0"/>
              <a:t>* </a:t>
            </a:r>
            <a:r>
              <a:rPr lang="en-US" altLang="zh-CN" dirty="0" err="1"/>
              <a:t>pzxid</a:t>
            </a:r>
            <a:r>
              <a:rPr lang="en-US" altLang="zh-CN" dirty="0"/>
              <a:t> </a:t>
            </a:r>
            <a:r>
              <a:rPr lang="zh-CN" altLang="en-US" dirty="0"/>
              <a:t>表示该节点的子节点列表最后一次被修改时的事务</a:t>
            </a:r>
            <a:r>
              <a:rPr lang="en-US" altLang="zh-CN" dirty="0"/>
              <a:t>ID</a:t>
            </a:r>
            <a:r>
              <a:rPr lang="zh-CN" altLang="en-US" dirty="0"/>
              <a:t>。只有子节点列表变更了才会变更</a:t>
            </a:r>
            <a:r>
              <a:rPr lang="en-US" altLang="zh-CN" dirty="0" err="1"/>
              <a:t>pZxid</a:t>
            </a:r>
            <a:r>
              <a:rPr lang="en-US" altLang="zh-CN" dirty="0"/>
              <a:t>,</a:t>
            </a:r>
            <a:r>
              <a:rPr lang="zh-CN" altLang="en-US" dirty="0"/>
              <a:t>子节点内容变更不会影响</a:t>
            </a:r>
            <a:r>
              <a:rPr lang="en-US" altLang="zh-CN" dirty="0" err="1"/>
              <a:t>pZxid</a:t>
            </a:r>
            <a:endParaRPr lang="en-US" altLang="zh-CN" dirty="0"/>
          </a:p>
          <a:p>
            <a:r>
              <a:rPr lang="zh-CN" altLang="en-US" dirty="0"/>
              <a:t>* </a:t>
            </a:r>
            <a:r>
              <a:rPr lang="en-US" altLang="zh-CN" dirty="0" err="1"/>
              <a:t>ctime</a:t>
            </a:r>
            <a:r>
              <a:rPr lang="en-US" altLang="zh-CN" dirty="0"/>
              <a:t> Created Time</a:t>
            </a:r>
            <a:r>
              <a:rPr lang="zh-CN" altLang="en-US" dirty="0"/>
              <a:t>表示节点被创建的时间</a:t>
            </a:r>
          </a:p>
          <a:p>
            <a:r>
              <a:rPr lang="zh-CN" altLang="en-US" dirty="0"/>
              <a:t>* </a:t>
            </a:r>
            <a:r>
              <a:rPr lang="en-US" altLang="zh-CN" dirty="0" err="1"/>
              <a:t>mtime</a:t>
            </a:r>
            <a:r>
              <a:rPr lang="en-US" altLang="zh-CN" dirty="0"/>
              <a:t> Modified Time</a:t>
            </a:r>
            <a:r>
              <a:rPr lang="zh-CN" altLang="en-US" dirty="0"/>
              <a:t>表示节点最后一次被更新的时间</a:t>
            </a:r>
          </a:p>
          <a:p>
            <a:r>
              <a:rPr lang="zh-CN" altLang="en-US" dirty="0"/>
              <a:t>* </a:t>
            </a:r>
            <a:r>
              <a:rPr lang="en-US" altLang="zh-CN" dirty="0" err="1"/>
              <a:t>dataVersion</a:t>
            </a:r>
            <a:r>
              <a:rPr lang="en-US" altLang="zh-CN" dirty="0"/>
              <a:t> </a:t>
            </a:r>
            <a:r>
              <a:rPr lang="zh-CN" altLang="en-US" dirty="0"/>
              <a:t>数据节点版本号</a:t>
            </a:r>
          </a:p>
          <a:p>
            <a:r>
              <a:rPr lang="zh-CN" altLang="en-US" dirty="0"/>
              <a:t>* </a:t>
            </a:r>
            <a:r>
              <a:rPr lang="en-US" altLang="zh-CN" dirty="0" err="1"/>
              <a:t>cversion</a:t>
            </a:r>
            <a:r>
              <a:rPr lang="en-US" altLang="zh-CN" dirty="0"/>
              <a:t> </a:t>
            </a:r>
            <a:r>
              <a:rPr lang="zh-CN" altLang="en-US" dirty="0"/>
              <a:t>子节点的版本号</a:t>
            </a:r>
          </a:p>
          <a:p>
            <a:r>
              <a:rPr lang="zh-CN" altLang="en-US" dirty="0"/>
              <a:t>* </a:t>
            </a:r>
            <a:r>
              <a:rPr lang="en-US" altLang="zh-CN" dirty="0" err="1"/>
              <a:t>aclVersion</a:t>
            </a:r>
            <a:r>
              <a:rPr lang="en-US" altLang="zh-CN" dirty="0"/>
              <a:t> </a:t>
            </a:r>
            <a:r>
              <a:rPr lang="zh-CN" altLang="en-US" dirty="0"/>
              <a:t>节点的</a:t>
            </a:r>
            <a:r>
              <a:rPr lang="en-US" altLang="zh-CN" dirty="0"/>
              <a:t>ACL</a:t>
            </a:r>
            <a:r>
              <a:rPr lang="zh-CN" altLang="en-US" dirty="0"/>
              <a:t>版本号</a:t>
            </a:r>
          </a:p>
          <a:p>
            <a:r>
              <a:rPr lang="zh-CN" altLang="en-US" dirty="0"/>
              <a:t>* </a:t>
            </a:r>
            <a:r>
              <a:rPr lang="en-US" altLang="zh-CN" dirty="0" err="1"/>
              <a:t>ephemeralOwner</a:t>
            </a:r>
            <a:r>
              <a:rPr lang="en-US" altLang="zh-CN" dirty="0"/>
              <a:t> </a:t>
            </a:r>
            <a:r>
              <a:rPr lang="zh-CN" altLang="en-US" dirty="0"/>
              <a:t>创建该临时节点的会话的</a:t>
            </a:r>
            <a:r>
              <a:rPr lang="en-US" altLang="zh-CN" dirty="0" err="1"/>
              <a:t>SessionID</a:t>
            </a:r>
            <a:r>
              <a:rPr lang="zh-CN" altLang="en-US" dirty="0"/>
              <a:t>。如果节点是持久节点，这个属性为</a:t>
            </a:r>
            <a:r>
              <a:rPr lang="en-US" altLang="zh-CN" dirty="0"/>
              <a:t>0</a:t>
            </a:r>
          </a:p>
          <a:p>
            <a:r>
              <a:rPr lang="zh-CN" altLang="en-US" dirty="0"/>
              <a:t>* </a:t>
            </a:r>
            <a:r>
              <a:rPr lang="en-US" altLang="zh-CN" dirty="0" err="1"/>
              <a:t>dataLength</a:t>
            </a:r>
            <a:r>
              <a:rPr lang="en-US" altLang="zh-CN" dirty="0"/>
              <a:t> </a:t>
            </a:r>
            <a:r>
              <a:rPr lang="zh-CN" altLang="en-US" dirty="0"/>
              <a:t>数据内容的长度</a:t>
            </a:r>
          </a:p>
          <a:p>
            <a:r>
              <a:rPr lang="zh-CN" altLang="en-US" dirty="0"/>
              <a:t>* </a:t>
            </a:r>
            <a:r>
              <a:rPr lang="en-US" altLang="zh-CN" dirty="0" err="1"/>
              <a:t>numChildren</a:t>
            </a:r>
            <a:r>
              <a:rPr lang="en-US" altLang="zh-CN" dirty="0"/>
              <a:t> </a:t>
            </a:r>
            <a:r>
              <a:rPr lang="zh-CN" altLang="en-US" dirty="0"/>
              <a:t>当前节点的子节点个数</a:t>
            </a:r>
          </a:p>
          <a:p>
            <a:pPr marL="0" indent="0">
              <a:buNone/>
            </a:pPr>
            <a:endParaRPr lang="zh-CN" altLang="en-US" dirty="0"/>
          </a:p>
        </p:txBody>
      </p:sp>
    </p:spTree>
    <p:extLst>
      <p:ext uri="{BB962C8B-B14F-4D97-AF65-F5344CB8AC3E}">
        <p14:creationId xmlns:p14="http://schemas.microsoft.com/office/powerpoint/2010/main" val="2496875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8FFA-4060-49F6-B245-A8F3EA200092}"/>
              </a:ext>
            </a:extLst>
          </p:cNvPr>
          <p:cNvSpPr>
            <a:spLocks noGrp="1"/>
          </p:cNvSpPr>
          <p:nvPr>
            <p:ph type="title"/>
          </p:nvPr>
        </p:nvSpPr>
        <p:spPr/>
        <p:txBody>
          <a:bodyPr/>
          <a:lstStyle/>
          <a:p>
            <a:r>
              <a:rPr lang="en-US" altLang="zh-CN" dirty="0" err="1"/>
              <a:t>ZooKeeper</a:t>
            </a:r>
            <a:r>
              <a:rPr lang="en-US" altLang="zh-CN" dirty="0"/>
              <a:t> Sessions</a:t>
            </a:r>
            <a:endParaRPr lang="zh-CN" altLang="en-US" dirty="0"/>
          </a:p>
        </p:txBody>
      </p:sp>
      <p:sp>
        <p:nvSpPr>
          <p:cNvPr id="3" name="内容占位符 2">
            <a:extLst>
              <a:ext uri="{FF2B5EF4-FFF2-40B4-BE49-F238E27FC236}">
                <a16:creationId xmlns:a16="http://schemas.microsoft.com/office/drawing/2014/main" id="{554FFC8B-C231-43B8-802A-BEFCB96BB0E4}"/>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的每个客户端都维护一组服务端信息，在创建连接时由应用指定，客户端随机选择一个服务端进行连接，连接成功后，服务端为每个连接分配一个唯一标识。客户端在创建连接时可以指定溢出时间，客户端会周期性的向服务端发送</a:t>
            </a:r>
            <a:r>
              <a:rPr lang="en-US" altLang="zh-CN" dirty="0"/>
              <a:t>PING</a:t>
            </a:r>
            <a:r>
              <a:rPr lang="zh-CN" altLang="en-US" dirty="0"/>
              <a:t>请求来保持连接，当客户端检测到与服务端断开连接后，客户端将自动选择服务端列表中的另一个服务端进行重连。</a:t>
            </a:r>
          </a:p>
          <a:p>
            <a:pPr marL="0" indent="0">
              <a:buNone/>
            </a:pPr>
            <a:endParaRPr lang="zh-CN" altLang="en-US" dirty="0"/>
          </a:p>
        </p:txBody>
      </p:sp>
    </p:spTree>
    <p:extLst>
      <p:ext uri="{BB962C8B-B14F-4D97-AF65-F5344CB8AC3E}">
        <p14:creationId xmlns:p14="http://schemas.microsoft.com/office/powerpoint/2010/main" val="3222604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CB8-145D-4B14-8ED8-81FA041EB78E}"/>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9C28B5C5-87C5-4846-9E79-16E97BF72471}"/>
              </a:ext>
            </a:extLst>
          </p:cNvPr>
          <p:cNvSpPr>
            <a:spLocks noGrp="1"/>
          </p:cNvSpPr>
          <p:nvPr>
            <p:ph idx="1"/>
          </p:nvPr>
        </p:nvSpPr>
        <p:spPr/>
        <p:txBody>
          <a:bodyPr/>
          <a:lstStyle/>
          <a:p>
            <a:r>
              <a:rPr lang="en-US" altLang="zh-CN" dirty="0"/>
              <a:t>```</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a:t>
            </a:r>
          </a:p>
          <a:p>
            <a:r>
              <a:rPr lang="en-US" altLang="zh-CN" dirty="0" err="1"/>
              <a:t>zk.create</a:t>
            </a:r>
            <a:r>
              <a:rPr lang="en-US" altLang="zh-CN" dirty="0"/>
              <a:t>("/test", new byte[0], </a:t>
            </a:r>
            <a:r>
              <a:rPr lang="en-US" altLang="zh-CN" dirty="0" err="1"/>
              <a:t>Ids.OPEN_ACL_UNSAFE</a:t>
            </a:r>
            <a:r>
              <a:rPr lang="en-US" altLang="zh-CN" dirty="0"/>
              <a:t>, </a:t>
            </a:r>
            <a:r>
              <a:rPr lang="en-US" altLang="zh-CN" dirty="0" err="1"/>
              <a:t>CreateMode.PERSISTENT</a:t>
            </a:r>
            <a:r>
              <a:rPr lang="en-US" altLang="zh-CN" dirty="0"/>
              <a:t>);</a:t>
            </a:r>
          </a:p>
          <a:p>
            <a:r>
              <a:rPr lang="en-US" altLang="zh-CN" dirty="0"/>
              <a:t>```</a:t>
            </a:r>
          </a:p>
          <a:p>
            <a:pPr marL="0" indent="0">
              <a:buNone/>
            </a:pPr>
            <a:endParaRPr lang="zh-CN" altLang="en-US" dirty="0"/>
          </a:p>
        </p:txBody>
      </p:sp>
    </p:spTree>
    <p:extLst>
      <p:ext uri="{BB962C8B-B14F-4D97-AF65-F5344CB8AC3E}">
        <p14:creationId xmlns:p14="http://schemas.microsoft.com/office/powerpoint/2010/main" val="236725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B612-5ED8-44B5-A417-BEF61AB842F0}"/>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BF7DF1EB-292E-4090-9510-0D9A7D44489E}"/>
              </a:ext>
            </a:extLst>
          </p:cNvPr>
          <p:cNvSpPr>
            <a:spLocks noGrp="1"/>
          </p:cNvSpPr>
          <p:nvPr>
            <p:ph idx="1"/>
          </p:nvPr>
        </p:nvSpPr>
        <p:spPr/>
        <p:txBody>
          <a:bodyPr/>
          <a:lstStyle/>
          <a:p>
            <a:pPr marL="0" indent="0">
              <a:buNone/>
            </a:pPr>
            <a:r>
              <a:rPr lang="en-US" altLang="zh-CN" dirty="0"/>
              <a:t>	</a:t>
            </a:r>
            <a:r>
              <a:rPr lang="zh-CN" altLang="en-US" dirty="0"/>
              <a:t>创建客户端</a:t>
            </a:r>
            <a:r>
              <a:rPr lang="en-US" altLang="zh-CN" dirty="0"/>
              <a:t>session</a:t>
            </a:r>
            <a:r>
              <a:rPr lang="zh-CN" altLang="en-US" dirty="0"/>
              <a:t>时，应用必须传入一组以逗号分隔的</a:t>
            </a:r>
            <a:r>
              <a:rPr lang="en-US" altLang="zh-CN" dirty="0" err="1"/>
              <a:t>host:port</a:t>
            </a:r>
            <a:r>
              <a:rPr lang="zh-CN" altLang="en-US" dirty="0"/>
              <a:t>列表，每个都对应一个</a:t>
            </a:r>
            <a:r>
              <a:rPr lang="en-US" altLang="zh-CN" dirty="0" err="1"/>
              <a:t>ZooKeeper</a:t>
            </a:r>
            <a:r>
              <a:rPr lang="zh-CN" altLang="en-US" dirty="0"/>
              <a:t>服务端，</a:t>
            </a:r>
            <a:r>
              <a:rPr lang="en-US" altLang="zh-CN" dirty="0" err="1"/>
              <a:t>ZooKeeper</a:t>
            </a:r>
            <a:r>
              <a:rPr lang="zh-CN" altLang="en-US" dirty="0"/>
              <a:t>客户端将选择任意一个服务端并尝试与其连接</a:t>
            </a:r>
            <a:r>
              <a:rPr lang="en-US" altLang="zh-CN" dirty="0"/>
              <a:t>(</a:t>
            </a:r>
            <a:r>
              <a:rPr lang="zh-CN" altLang="en-US" dirty="0"/>
              <a:t>这组</a:t>
            </a:r>
            <a:r>
              <a:rPr lang="en-US" altLang="zh-CN" dirty="0" err="1"/>
              <a:t>serverlist</a:t>
            </a:r>
            <a:r>
              <a:rPr lang="zh-CN" altLang="en-US" dirty="0"/>
              <a:t>会在初始化的时候打乱</a:t>
            </a:r>
            <a:r>
              <a:rPr lang="en-US" altLang="zh-CN" dirty="0"/>
              <a:t>)</a:t>
            </a:r>
            <a:r>
              <a:rPr lang="zh-CN" altLang="en-US" dirty="0"/>
              <a:t>，如果连接失败，或者由于某些原因导致客户端与服务端连接断开，客户端将自动的选择列表中的另一个服务端进行连接，直到成功。当</a:t>
            </a:r>
            <a:r>
              <a:rPr lang="en-US" altLang="zh-CN" dirty="0"/>
              <a:t>session</a:t>
            </a:r>
            <a:r>
              <a:rPr lang="zh-CN" altLang="en-US" dirty="0"/>
              <a:t>创建成功后，</a:t>
            </a:r>
            <a:r>
              <a:rPr lang="en-US" altLang="zh-CN" dirty="0" err="1"/>
              <a:t>ZooKeeper</a:t>
            </a:r>
            <a:r>
              <a:rPr lang="zh-CN" altLang="en-US" dirty="0"/>
              <a:t>服务端为</a:t>
            </a:r>
            <a:r>
              <a:rPr lang="en-US" altLang="zh-CN" dirty="0"/>
              <a:t>session</a:t>
            </a:r>
            <a:r>
              <a:rPr lang="zh-CN" altLang="en-US" dirty="0"/>
              <a:t>分配一个唯一标识。</a:t>
            </a:r>
          </a:p>
          <a:p>
            <a:pPr marL="0" indent="0">
              <a:buNone/>
            </a:pPr>
            <a:endParaRPr lang="zh-CN" altLang="en-US" dirty="0"/>
          </a:p>
        </p:txBody>
      </p:sp>
    </p:spTree>
    <p:extLst>
      <p:ext uri="{BB962C8B-B14F-4D97-AF65-F5344CB8AC3E}">
        <p14:creationId xmlns:p14="http://schemas.microsoft.com/office/powerpoint/2010/main" val="2750103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1B1-C12E-411C-8C5E-AA205DCE91B4}"/>
              </a:ext>
            </a:extLst>
          </p:cNvPr>
          <p:cNvSpPr>
            <a:spLocks noGrp="1"/>
          </p:cNvSpPr>
          <p:nvPr>
            <p:ph type="title"/>
          </p:nvPr>
        </p:nvSpPr>
        <p:spPr/>
        <p:txBody>
          <a:bodyPr/>
          <a:lstStyle/>
          <a:p>
            <a:r>
              <a:rPr lang="en-US" altLang="zh-CN" dirty="0"/>
              <a:t>Session</a:t>
            </a:r>
            <a:r>
              <a:rPr lang="zh-CN" altLang="en-US" dirty="0"/>
              <a:t>创建过程</a:t>
            </a:r>
          </a:p>
        </p:txBody>
      </p:sp>
      <p:sp>
        <p:nvSpPr>
          <p:cNvPr id="3" name="内容占位符 2">
            <a:extLst>
              <a:ext uri="{FF2B5EF4-FFF2-40B4-BE49-F238E27FC236}">
                <a16:creationId xmlns:a16="http://schemas.microsoft.com/office/drawing/2014/main" id="{9ECEE9E4-5D7D-4C10-8654-5F65F022E40E}"/>
              </a:ext>
            </a:extLst>
          </p:cNvPr>
          <p:cNvSpPr>
            <a:spLocks noGrp="1"/>
          </p:cNvSpPr>
          <p:nvPr>
            <p:ph idx="1"/>
          </p:nvPr>
        </p:nvSpPr>
        <p:spPr/>
        <p:txBody>
          <a:bodyPr>
            <a:normAutofit fontScale="85000" lnSpcReduction="20000"/>
          </a:bodyPr>
          <a:lstStyle/>
          <a:p>
            <a:r>
              <a:rPr lang="en-US" altLang="zh-CN" dirty="0"/>
              <a:t>client</a:t>
            </a:r>
            <a:r>
              <a:rPr lang="zh-CN" altLang="en-US" dirty="0"/>
              <a:t>进行</a:t>
            </a:r>
            <a:r>
              <a:rPr lang="en-US" altLang="zh-CN" dirty="0" err="1"/>
              <a:t>tcp</a:t>
            </a:r>
            <a:r>
              <a:rPr lang="zh-CN" altLang="en-US" dirty="0"/>
              <a:t>建立连接</a:t>
            </a:r>
          </a:p>
          <a:p>
            <a:r>
              <a:rPr lang="zh-CN" altLang="en-US" dirty="0"/>
              <a:t>当</a:t>
            </a:r>
            <a:r>
              <a:rPr lang="en-US" altLang="zh-CN" dirty="0" err="1"/>
              <a:t>tcp</a:t>
            </a:r>
            <a:r>
              <a:rPr lang="zh-CN" altLang="en-US" dirty="0"/>
              <a:t>连接成功之后，</a:t>
            </a:r>
            <a:r>
              <a:rPr lang="en-US" altLang="zh-CN" dirty="0"/>
              <a:t>client</a:t>
            </a:r>
            <a:r>
              <a:rPr lang="zh-CN" altLang="en-US" dirty="0"/>
              <a:t>发送一个</a:t>
            </a:r>
            <a:r>
              <a:rPr lang="en-US" altLang="zh-CN" dirty="0" err="1"/>
              <a:t>ConnectRequest</a:t>
            </a:r>
            <a:r>
              <a:rPr lang="zh-CN" altLang="en-US" dirty="0"/>
              <a:t>包，将</a:t>
            </a:r>
            <a:r>
              <a:rPr lang="en-US" altLang="zh-CN" dirty="0" err="1"/>
              <a:t>ZooKeeper</a:t>
            </a:r>
            <a:r>
              <a:rPr lang="zh-CN" altLang="en-US" dirty="0"/>
              <a:t>构造函数传入的</a:t>
            </a:r>
            <a:r>
              <a:rPr lang="en-US" altLang="zh-CN" dirty="0" err="1"/>
              <a:t>sessionTimeout</a:t>
            </a:r>
            <a:r>
              <a:rPr lang="zh-CN" altLang="en-US" dirty="0"/>
              <a:t>数值发给</a:t>
            </a:r>
            <a:r>
              <a:rPr lang="en-US" altLang="zh-CN" dirty="0"/>
              <a:t>Server</a:t>
            </a:r>
            <a:r>
              <a:rPr lang="zh-CN" altLang="en-US" dirty="0"/>
              <a:t>。</a:t>
            </a:r>
            <a:r>
              <a:rPr lang="en-US" altLang="zh-CN" dirty="0"/>
              <a:t>zookeeper server</a:t>
            </a:r>
            <a:r>
              <a:rPr lang="zh-CN" altLang="en-US" dirty="0"/>
              <a:t>会验证客户端发来的</a:t>
            </a:r>
            <a:r>
              <a:rPr lang="en-US" altLang="zh-CN" dirty="0" err="1"/>
              <a:t>sessionTimeout</a:t>
            </a:r>
            <a:r>
              <a:rPr lang="zh-CN" altLang="en-US" dirty="0"/>
              <a:t>值</a:t>
            </a:r>
            <a:r>
              <a:rPr lang="en-US" altLang="zh-CN" dirty="0"/>
              <a:t>;zookeeper server</a:t>
            </a:r>
            <a:r>
              <a:rPr lang="zh-CN" altLang="en-US" dirty="0"/>
              <a:t>中有连个配置项</a:t>
            </a:r>
            <a:r>
              <a:rPr lang="en-US" altLang="zh-CN" dirty="0"/>
              <a:t>.</a:t>
            </a:r>
          </a:p>
          <a:p>
            <a:pPr lvl="1"/>
            <a:r>
              <a:rPr lang="en-US" altLang="zh-CN" dirty="0"/>
              <a:t>* </a:t>
            </a:r>
            <a:r>
              <a:rPr lang="en-US" altLang="zh-CN" dirty="0" err="1"/>
              <a:t>minSessionTimeout</a:t>
            </a:r>
            <a:r>
              <a:rPr lang="en-US" altLang="zh-CN" dirty="0"/>
              <a:t> </a:t>
            </a:r>
            <a:r>
              <a:rPr lang="zh-CN" altLang="en-US" dirty="0"/>
              <a:t>单位毫秒。默认</a:t>
            </a:r>
            <a:r>
              <a:rPr lang="en-US" altLang="zh-CN" dirty="0"/>
              <a:t>2</a:t>
            </a:r>
            <a:r>
              <a:rPr lang="zh-CN" altLang="en-US" dirty="0"/>
              <a:t>倍</a:t>
            </a:r>
            <a:r>
              <a:rPr lang="en-US" altLang="zh-CN" dirty="0" err="1"/>
              <a:t>tickTime</a:t>
            </a:r>
            <a:endParaRPr lang="en-US" altLang="zh-CN" dirty="0"/>
          </a:p>
          <a:p>
            <a:pPr lvl="1"/>
            <a:r>
              <a:rPr lang="en-US" altLang="zh-CN" dirty="0"/>
              <a:t>* </a:t>
            </a:r>
            <a:r>
              <a:rPr lang="en-US" altLang="zh-CN" dirty="0" err="1"/>
              <a:t>maxSessionTimeout</a:t>
            </a:r>
            <a:r>
              <a:rPr lang="en-US" altLang="zh-CN" dirty="0"/>
              <a:t> </a:t>
            </a:r>
            <a:r>
              <a:rPr lang="zh-CN" altLang="en-US" dirty="0"/>
              <a:t>单位毫秒。默认</a:t>
            </a:r>
            <a:r>
              <a:rPr lang="en-US" altLang="zh-CN" dirty="0"/>
              <a:t>20</a:t>
            </a:r>
            <a:r>
              <a:rPr lang="zh-CN" altLang="en-US" dirty="0"/>
              <a:t>倍</a:t>
            </a:r>
            <a:r>
              <a:rPr lang="en-US" altLang="zh-CN" dirty="0" err="1"/>
              <a:t>tickTime</a:t>
            </a:r>
            <a:endParaRPr lang="en-US" altLang="zh-CN" dirty="0"/>
          </a:p>
          <a:p>
            <a:pPr lvl="1"/>
            <a:r>
              <a:rPr lang="zh-CN" altLang="en-US" dirty="0"/>
              <a:t>（</a:t>
            </a:r>
            <a:r>
              <a:rPr lang="en-US" altLang="zh-CN" dirty="0" err="1"/>
              <a:t>tickTime</a:t>
            </a:r>
            <a:r>
              <a:rPr lang="zh-CN" altLang="en-US" dirty="0"/>
              <a:t>也是一个配置项。是</a:t>
            </a:r>
            <a:r>
              <a:rPr lang="en-US" altLang="zh-CN" dirty="0"/>
              <a:t>Server</a:t>
            </a:r>
            <a:r>
              <a:rPr lang="zh-CN" altLang="en-US" dirty="0"/>
              <a:t>内部控制时间逻辑的最小时间单位）</a:t>
            </a:r>
          </a:p>
          <a:p>
            <a:pPr lvl="1"/>
            <a:r>
              <a:rPr lang="zh-CN" altLang="en-US" dirty="0"/>
              <a:t>如果客户端发来的</a:t>
            </a:r>
            <a:r>
              <a:rPr lang="en-US" altLang="zh-CN" dirty="0" err="1"/>
              <a:t>sessionTimeout</a:t>
            </a:r>
            <a:r>
              <a:rPr lang="zh-CN" altLang="en-US" dirty="0"/>
              <a:t>超过</a:t>
            </a:r>
            <a:r>
              <a:rPr lang="en-US" altLang="zh-CN" dirty="0"/>
              <a:t>min-max</a:t>
            </a:r>
            <a:r>
              <a:rPr lang="zh-CN" altLang="en-US" dirty="0"/>
              <a:t>这个范围，</a:t>
            </a:r>
            <a:r>
              <a:rPr lang="en-US" altLang="zh-CN" dirty="0"/>
              <a:t>server</a:t>
            </a:r>
            <a:r>
              <a:rPr lang="zh-CN" altLang="en-US" dirty="0"/>
              <a:t>会自动截取为</a:t>
            </a:r>
            <a:r>
              <a:rPr lang="en-US" altLang="zh-CN" dirty="0"/>
              <a:t>min</a:t>
            </a:r>
            <a:r>
              <a:rPr lang="zh-CN" altLang="en-US" dirty="0"/>
              <a:t>或</a:t>
            </a:r>
            <a:r>
              <a:rPr lang="en-US" altLang="zh-CN" dirty="0"/>
              <a:t>max.</a:t>
            </a:r>
          </a:p>
          <a:p>
            <a:r>
              <a:rPr lang="en-US" altLang="zh-CN" dirty="0"/>
              <a:t>server</a:t>
            </a:r>
            <a:r>
              <a:rPr lang="zh-CN" altLang="en-US" dirty="0"/>
              <a:t>等表决通过后，会为这个</a:t>
            </a:r>
            <a:r>
              <a:rPr lang="en-US" altLang="zh-CN" dirty="0"/>
              <a:t>session</a:t>
            </a:r>
            <a:r>
              <a:rPr lang="zh-CN" altLang="en-US" dirty="0"/>
              <a:t>生成一个</a:t>
            </a:r>
            <a:r>
              <a:rPr lang="en-US" altLang="zh-CN" dirty="0"/>
              <a:t>password</a:t>
            </a:r>
            <a:r>
              <a:rPr lang="zh-CN" altLang="en-US" dirty="0"/>
              <a:t>，连同</a:t>
            </a:r>
            <a:r>
              <a:rPr lang="en-US" altLang="zh-CN" dirty="0" err="1"/>
              <a:t>sessionId</a:t>
            </a:r>
            <a:r>
              <a:rPr lang="zh-CN" altLang="en-US" dirty="0"/>
              <a:t>，</a:t>
            </a:r>
            <a:r>
              <a:rPr lang="en-US" altLang="zh-CN" dirty="0" err="1"/>
              <a:t>sessionTimeOut</a:t>
            </a:r>
            <a:r>
              <a:rPr lang="zh-CN" altLang="en-US" dirty="0"/>
              <a:t>一起返回给客户端（</a:t>
            </a:r>
            <a:r>
              <a:rPr lang="en-US" altLang="zh-CN" dirty="0" err="1"/>
              <a:t>ConnectResponse</a:t>
            </a:r>
            <a:r>
              <a:rPr lang="zh-CN" altLang="en-US" dirty="0"/>
              <a:t>）。客户端如果需要重连</a:t>
            </a:r>
            <a:r>
              <a:rPr lang="en-US" altLang="zh-CN" dirty="0"/>
              <a:t>Server</a:t>
            </a:r>
            <a:r>
              <a:rPr lang="zh-CN" altLang="en-US" dirty="0"/>
              <a:t>，可以新建一个</a:t>
            </a:r>
            <a:r>
              <a:rPr lang="en-US" altLang="zh-CN" dirty="0" err="1"/>
              <a:t>ZooKeeper</a:t>
            </a:r>
            <a:r>
              <a:rPr lang="zh-CN" altLang="en-US" dirty="0"/>
              <a:t>对象，将上一个成功连接的</a:t>
            </a:r>
            <a:r>
              <a:rPr lang="en-US" altLang="zh-CN" dirty="0" err="1"/>
              <a:t>ZooKeeper</a:t>
            </a:r>
            <a:r>
              <a:rPr lang="en-US" altLang="zh-CN" dirty="0"/>
              <a:t> </a:t>
            </a:r>
            <a:r>
              <a:rPr lang="zh-CN" altLang="en-US" dirty="0"/>
              <a:t>对象的</a:t>
            </a:r>
            <a:r>
              <a:rPr lang="en-US" altLang="zh-CN" dirty="0" err="1"/>
              <a:t>sessionId</a:t>
            </a:r>
            <a:r>
              <a:rPr lang="zh-CN" altLang="en-US" dirty="0"/>
              <a:t>和</a:t>
            </a:r>
            <a:r>
              <a:rPr lang="en-US" altLang="zh-CN" dirty="0"/>
              <a:t>password</a:t>
            </a:r>
            <a:r>
              <a:rPr lang="zh-CN" altLang="en-US" dirty="0"/>
              <a:t>传给</a:t>
            </a:r>
            <a:r>
              <a:rPr lang="en-US" altLang="zh-CN" dirty="0"/>
              <a:t>Server</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 </a:t>
            </a:r>
            <a:r>
              <a:rPr lang="en-US" altLang="zh-CN" dirty="0" err="1"/>
              <a:t>sessionId,passwd</a:t>
            </a:r>
            <a:r>
              <a:rPr lang="en-US" altLang="zh-CN" dirty="0"/>
              <a:t>);</a:t>
            </a:r>
            <a:r>
              <a:rPr lang="en-US" altLang="zh-CN" dirty="0" err="1"/>
              <a:t>ZKServer</a:t>
            </a:r>
            <a:r>
              <a:rPr lang="zh-CN" altLang="en-US" dirty="0"/>
              <a:t>会根据</a:t>
            </a:r>
            <a:r>
              <a:rPr lang="en-US" altLang="zh-CN" dirty="0" err="1"/>
              <a:t>sessionId</a:t>
            </a:r>
            <a:r>
              <a:rPr lang="zh-CN" altLang="en-US" dirty="0"/>
              <a:t>和</a:t>
            </a:r>
            <a:r>
              <a:rPr lang="en-US" altLang="zh-CN" dirty="0"/>
              <a:t>password</a:t>
            </a:r>
            <a:r>
              <a:rPr lang="zh-CN" altLang="en-US" dirty="0"/>
              <a:t>为同一个</a:t>
            </a:r>
            <a:r>
              <a:rPr lang="en-US" altLang="zh-CN" dirty="0"/>
              <a:t>client</a:t>
            </a:r>
            <a:r>
              <a:rPr lang="zh-CN" altLang="en-US" dirty="0"/>
              <a:t>恢复</a:t>
            </a:r>
            <a:r>
              <a:rPr lang="en-US" altLang="zh-CN" dirty="0"/>
              <a:t>session</a:t>
            </a:r>
            <a:r>
              <a:rPr lang="zh-CN" altLang="en-US" dirty="0"/>
              <a:t>，如果还没有过期的话。</a:t>
            </a:r>
          </a:p>
          <a:p>
            <a:pPr marL="0" indent="0">
              <a:buNone/>
            </a:pPr>
            <a:endParaRPr lang="zh-CN" altLang="en-US" dirty="0"/>
          </a:p>
        </p:txBody>
      </p:sp>
    </p:spTree>
    <p:extLst>
      <p:ext uri="{BB962C8B-B14F-4D97-AF65-F5344CB8AC3E}">
        <p14:creationId xmlns:p14="http://schemas.microsoft.com/office/powerpoint/2010/main" val="1451569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36BF6-0D2F-40B3-937C-AB1B4643FA15}"/>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B5D48F75-EC6D-4CC0-8743-079165F520B7}"/>
              </a:ext>
            </a:extLst>
          </p:cNvPr>
          <p:cNvSpPr>
            <a:spLocks noGrp="1"/>
          </p:cNvSpPr>
          <p:nvPr>
            <p:ph idx="1"/>
          </p:nvPr>
        </p:nvSpPr>
        <p:spPr/>
        <p:txBody>
          <a:bodyPr/>
          <a:lstStyle/>
          <a:p>
            <a:pPr marL="0" indent="0">
              <a:buNone/>
            </a:pPr>
            <a:r>
              <a:rPr lang="en-US" altLang="zh-CN" dirty="0"/>
              <a:t>	Zookeeper</a:t>
            </a:r>
            <a:r>
              <a:rPr lang="zh-CN" altLang="en-US" dirty="0"/>
              <a:t>会话在整个运行期间的生命周期中，会在不同的会话状态中之间进行切换，这些状态可以分为</a:t>
            </a:r>
            <a:r>
              <a:rPr lang="en-US" altLang="zh-CN" dirty="0"/>
              <a:t>CONNECTING, ASSOCIATING, CONNECTED, CLOSED, AUTH_FAILED</a:t>
            </a:r>
            <a:r>
              <a:rPr lang="zh-CN" altLang="en-US" dirty="0"/>
              <a:t>。</a:t>
            </a:r>
          </a:p>
          <a:p>
            <a:pPr marL="0" indent="0">
              <a:buNone/>
            </a:pPr>
            <a:endParaRPr lang="zh-CN" altLang="en-US" dirty="0"/>
          </a:p>
        </p:txBody>
      </p:sp>
    </p:spTree>
    <p:extLst>
      <p:ext uri="{BB962C8B-B14F-4D97-AF65-F5344CB8AC3E}">
        <p14:creationId xmlns:p14="http://schemas.microsoft.com/office/powerpoint/2010/main" val="206437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FD3C-DB1F-480B-9792-237C32148149}"/>
              </a:ext>
            </a:extLst>
          </p:cNvPr>
          <p:cNvSpPr>
            <a:spLocks noGrp="1"/>
          </p:cNvSpPr>
          <p:nvPr>
            <p:ph type="title"/>
          </p:nvPr>
        </p:nvSpPr>
        <p:spPr/>
        <p:txBody>
          <a:bodyPr/>
          <a:lstStyle/>
          <a:p>
            <a:r>
              <a:rPr lang="zh-CN" altLang="en-US" dirty="0"/>
              <a:t>会话状态</a:t>
            </a:r>
          </a:p>
        </p:txBody>
      </p:sp>
      <p:pic>
        <p:nvPicPr>
          <p:cNvPr id="5" name="内容占位符 4">
            <a:extLst>
              <a:ext uri="{FF2B5EF4-FFF2-40B4-BE49-F238E27FC236}">
                <a16:creationId xmlns:a16="http://schemas.microsoft.com/office/drawing/2014/main" id="{C92EA2C4-177D-4E7B-870A-70792D56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977231"/>
            <a:ext cx="7858125" cy="4048125"/>
          </a:xfrm>
        </p:spPr>
      </p:pic>
    </p:spTree>
    <p:extLst>
      <p:ext uri="{BB962C8B-B14F-4D97-AF65-F5344CB8AC3E}">
        <p14:creationId xmlns:p14="http://schemas.microsoft.com/office/powerpoint/2010/main" val="4046496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2EC13-5114-49AD-B6C8-A53EBCD5801A}"/>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28B835BB-F92C-4C7C-9A14-5BD1E10B28BE}"/>
              </a:ext>
            </a:extLst>
          </p:cNvPr>
          <p:cNvSpPr>
            <a:spLocks noGrp="1"/>
          </p:cNvSpPr>
          <p:nvPr>
            <p:ph idx="1"/>
          </p:nvPr>
        </p:nvSpPr>
        <p:spPr/>
        <p:txBody>
          <a:bodyPr/>
          <a:lstStyle/>
          <a:p>
            <a:pPr marL="0" indent="0">
              <a:buNone/>
            </a:pPr>
            <a:r>
              <a:rPr lang="en-US" altLang="zh-CN" dirty="0"/>
              <a:t>	</a:t>
            </a:r>
            <a:r>
              <a:rPr lang="zh-CN" altLang="en-US" dirty="0"/>
              <a:t>一旦客户端开始创建</a:t>
            </a:r>
            <a:r>
              <a:rPr lang="en-US" altLang="zh-CN" dirty="0"/>
              <a:t>Zookeeper</a:t>
            </a:r>
            <a:r>
              <a:rPr lang="zh-CN" altLang="en-US" dirty="0"/>
              <a:t>对象，那么客户端状态就会变成</a:t>
            </a:r>
            <a:r>
              <a:rPr lang="en-US" altLang="zh-CN" dirty="0"/>
              <a:t>CONNECTING</a:t>
            </a:r>
            <a:r>
              <a:rPr lang="zh-CN" altLang="en-US" dirty="0"/>
              <a:t>状态，同时客户端开始尝试连接服务端，连接成功后，客户端状态变为</a:t>
            </a:r>
            <a:r>
              <a:rPr lang="en-US" altLang="zh-CN" dirty="0"/>
              <a:t>CONNECTED</a:t>
            </a:r>
            <a:r>
              <a:rPr lang="zh-CN" altLang="en-US" dirty="0"/>
              <a:t>，通常情况下，由于断网或其他原因，客户端与服务端之间会出现断开情况，一旦碰到这种情况，</a:t>
            </a:r>
            <a:r>
              <a:rPr lang="en-US" altLang="zh-CN" dirty="0"/>
              <a:t>Zookeeper</a:t>
            </a:r>
            <a:r>
              <a:rPr lang="zh-CN" altLang="en-US" dirty="0"/>
              <a:t>客户端会自动进行重连服务，同时客户端状态再次变成</a:t>
            </a:r>
            <a:r>
              <a:rPr lang="en-US" altLang="zh-CN" dirty="0"/>
              <a:t>CONNCTING</a:t>
            </a:r>
            <a:r>
              <a:rPr lang="zh-CN" altLang="en-US" dirty="0"/>
              <a:t>，直到重新连上服务端后，状态又变为</a:t>
            </a:r>
            <a:r>
              <a:rPr lang="en-US" altLang="zh-CN" dirty="0"/>
              <a:t>CONNECTED</a:t>
            </a:r>
            <a:r>
              <a:rPr lang="zh-CN" altLang="en-US" dirty="0"/>
              <a:t>，在通常情况下，客户端的状态总是介于</a:t>
            </a:r>
            <a:r>
              <a:rPr lang="en-US" altLang="zh-CN" dirty="0"/>
              <a:t>CONNECTING</a:t>
            </a:r>
            <a:r>
              <a:rPr lang="zh-CN" altLang="en-US" dirty="0"/>
              <a:t>和</a:t>
            </a:r>
            <a:r>
              <a:rPr lang="en-US" altLang="zh-CN" dirty="0"/>
              <a:t>CONNECTED</a:t>
            </a:r>
            <a:r>
              <a:rPr lang="zh-CN" altLang="en-US" dirty="0"/>
              <a:t>之间。但是，如果出现诸如会话超时、权限检查或是客户端主动退出程序等情况，客户端的状态就会直接变更为</a:t>
            </a:r>
            <a:r>
              <a:rPr lang="en-US" altLang="zh-CN" dirty="0"/>
              <a:t>CLOSE</a:t>
            </a:r>
            <a:r>
              <a:rPr lang="zh-CN" altLang="en-US" dirty="0"/>
              <a:t>状态。</a:t>
            </a:r>
          </a:p>
          <a:p>
            <a:pPr marL="0" indent="0">
              <a:buNone/>
            </a:pPr>
            <a:endParaRPr lang="zh-CN" altLang="en-US" dirty="0"/>
          </a:p>
        </p:txBody>
      </p:sp>
    </p:spTree>
    <p:extLst>
      <p:ext uri="{BB962C8B-B14F-4D97-AF65-F5344CB8AC3E}">
        <p14:creationId xmlns:p14="http://schemas.microsoft.com/office/powerpoint/2010/main" val="2696148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07AA-632A-4C5E-A5E2-3F5E794F3597}"/>
              </a:ext>
            </a:extLst>
          </p:cNvPr>
          <p:cNvSpPr>
            <a:spLocks noGrp="1"/>
          </p:cNvSpPr>
          <p:nvPr>
            <p:ph type="title"/>
          </p:nvPr>
        </p:nvSpPr>
        <p:spPr/>
        <p:txBody>
          <a:bodyPr/>
          <a:lstStyle/>
          <a:p>
            <a:r>
              <a:rPr lang="en-US" altLang="zh-CN" dirty="0"/>
              <a:t>session</a:t>
            </a:r>
            <a:r>
              <a:rPr lang="zh-CN" altLang="en-US" dirty="0"/>
              <a:t>激活</a:t>
            </a:r>
          </a:p>
        </p:txBody>
      </p:sp>
      <p:sp>
        <p:nvSpPr>
          <p:cNvPr id="3" name="内容占位符 2">
            <a:extLst>
              <a:ext uri="{FF2B5EF4-FFF2-40B4-BE49-F238E27FC236}">
                <a16:creationId xmlns:a16="http://schemas.microsoft.com/office/drawing/2014/main" id="{075E1109-BEAE-4235-9124-C779724DB097}"/>
              </a:ext>
            </a:extLst>
          </p:cNvPr>
          <p:cNvSpPr>
            <a:spLocks noGrp="1"/>
          </p:cNvSpPr>
          <p:nvPr>
            <p:ph idx="1"/>
          </p:nvPr>
        </p:nvSpPr>
        <p:spPr/>
        <p:txBody>
          <a:bodyPr/>
          <a:lstStyle/>
          <a:p>
            <a:r>
              <a:rPr lang="en-US" altLang="zh-CN" dirty="0"/>
              <a:t>&gt;</a:t>
            </a:r>
            <a:r>
              <a:rPr lang="zh-CN" altLang="en-US" dirty="0"/>
              <a:t> 在</a:t>
            </a:r>
            <a:r>
              <a:rPr lang="en-US" altLang="zh-CN" dirty="0" err="1"/>
              <a:t>ZooKeeper</a:t>
            </a:r>
            <a:r>
              <a:rPr lang="zh-CN" altLang="en-US" dirty="0"/>
              <a:t>中，服务器和客户端之间维持的是一个长连接，在 </a:t>
            </a:r>
            <a:r>
              <a:rPr lang="en-US" altLang="zh-CN" dirty="0"/>
              <a:t>SESSION_TIMEOUT </a:t>
            </a:r>
            <a:r>
              <a:rPr lang="zh-CN" altLang="en-US" dirty="0"/>
              <a:t>时间内，服务器会确定客户端是否正常连接</a:t>
            </a:r>
            <a:r>
              <a:rPr lang="en-US" altLang="zh-CN" dirty="0"/>
              <a:t>(</a:t>
            </a:r>
            <a:r>
              <a:rPr lang="zh-CN" altLang="en-US" dirty="0"/>
              <a:t>客户端会定时向服务器发送</a:t>
            </a:r>
            <a:r>
              <a:rPr lang="en-US" altLang="zh-CN" dirty="0" err="1"/>
              <a:t>heart_beat</a:t>
            </a:r>
            <a:r>
              <a:rPr lang="en-US" altLang="zh-CN" dirty="0"/>
              <a:t>),</a:t>
            </a:r>
            <a:r>
              <a:rPr lang="zh-CN" altLang="en-US" dirty="0"/>
              <a:t>服务器重置下次</a:t>
            </a:r>
            <a:r>
              <a:rPr lang="en-US" altLang="zh-CN" dirty="0"/>
              <a:t>SESSION_TIMEOUT</a:t>
            </a:r>
            <a:r>
              <a:rPr lang="zh-CN" altLang="en-US" dirty="0"/>
              <a:t>时间。；同时在</a:t>
            </a:r>
            <a:r>
              <a:rPr lang="en-US" altLang="zh-CN" dirty="0"/>
              <a:t>Zookeeper</a:t>
            </a:r>
            <a:r>
              <a:rPr lang="zh-CN" altLang="en-US" dirty="0"/>
              <a:t>的实际设计中，只要客户端有请求发送到服务端，那么就会触发一次会话激活，总结下来两种情况都会触发会话激活。</a:t>
            </a:r>
          </a:p>
          <a:p>
            <a:r>
              <a:rPr lang="zh-CN" altLang="en-US" dirty="0"/>
              <a:t>* 客户端向服务端发送请求，包括读写请求，就会触发会话激活。</a:t>
            </a:r>
          </a:p>
          <a:p>
            <a:r>
              <a:rPr lang="zh-CN" altLang="en-US" dirty="0"/>
              <a:t>* 客户端会定时向服务器发送</a:t>
            </a:r>
            <a:r>
              <a:rPr lang="en-US" altLang="zh-CN" dirty="0" err="1"/>
              <a:t>heart_beat</a:t>
            </a:r>
            <a:r>
              <a:rPr lang="zh-CN" altLang="en-US" dirty="0"/>
              <a:t>。</a:t>
            </a:r>
          </a:p>
          <a:p>
            <a:pPr marL="0" indent="0">
              <a:buNone/>
            </a:pPr>
            <a:endParaRPr lang="zh-CN" altLang="en-US" dirty="0"/>
          </a:p>
        </p:txBody>
      </p:sp>
    </p:spTree>
    <p:extLst>
      <p:ext uri="{BB962C8B-B14F-4D97-AF65-F5344CB8AC3E}">
        <p14:creationId xmlns:p14="http://schemas.microsoft.com/office/powerpoint/2010/main" val="2854027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0C830-9FB6-4C6F-9C41-B701237C2212}"/>
              </a:ext>
            </a:extLst>
          </p:cNvPr>
          <p:cNvSpPr>
            <a:spLocks noGrp="1"/>
          </p:cNvSpPr>
          <p:nvPr>
            <p:ph type="title"/>
          </p:nvPr>
        </p:nvSpPr>
        <p:spPr/>
        <p:txBody>
          <a:bodyPr/>
          <a:lstStyle/>
          <a:p>
            <a:r>
              <a:rPr lang="zh-CN" altLang="en-US" dirty="0"/>
              <a:t>会话清理</a:t>
            </a:r>
          </a:p>
        </p:txBody>
      </p:sp>
      <p:sp>
        <p:nvSpPr>
          <p:cNvPr id="3" name="内容占位符 2">
            <a:extLst>
              <a:ext uri="{FF2B5EF4-FFF2-40B4-BE49-F238E27FC236}">
                <a16:creationId xmlns:a16="http://schemas.microsoft.com/office/drawing/2014/main" id="{852D9E12-A302-4266-BE15-19A6108F21D1}"/>
              </a:ext>
            </a:extLst>
          </p:cNvPr>
          <p:cNvSpPr>
            <a:spLocks noGrp="1"/>
          </p:cNvSpPr>
          <p:nvPr>
            <p:ph idx="1"/>
          </p:nvPr>
        </p:nvSpPr>
        <p:spPr/>
        <p:txBody>
          <a:bodyPr/>
          <a:lstStyle/>
          <a:p>
            <a:pPr marL="0" indent="0">
              <a:buNone/>
            </a:pPr>
            <a:r>
              <a:rPr lang="en-US" altLang="zh-CN" dirty="0"/>
              <a:t>	leader server</a:t>
            </a:r>
            <a:r>
              <a:rPr lang="zh-CN" altLang="en-US" dirty="0"/>
              <a:t>的</a:t>
            </a:r>
            <a:r>
              <a:rPr lang="en-US" altLang="zh-CN" dirty="0" err="1"/>
              <a:t>SessionTracker</a:t>
            </a:r>
            <a:r>
              <a:rPr lang="zh-CN" altLang="en-US" dirty="0"/>
              <a:t>管理线程会管理者</a:t>
            </a:r>
            <a:r>
              <a:rPr lang="en-US" altLang="zh-CN" dirty="0"/>
              <a:t>session,</a:t>
            </a:r>
            <a:r>
              <a:rPr lang="zh-CN" altLang="en-US" dirty="0"/>
              <a:t>执行</a:t>
            </a:r>
            <a:r>
              <a:rPr lang="en-US" altLang="zh-CN" dirty="0"/>
              <a:t>session</a:t>
            </a:r>
            <a:r>
              <a:rPr lang="zh-CN" altLang="en-US" dirty="0"/>
              <a:t>的过期检查</a:t>
            </a:r>
            <a:r>
              <a:rPr lang="en-US" altLang="zh-CN" dirty="0"/>
              <a:t>,</a:t>
            </a:r>
            <a:r>
              <a:rPr lang="zh-CN" altLang="en-US" dirty="0"/>
              <a:t>如果会话过期就执行清理操作</a:t>
            </a:r>
            <a:r>
              <a:rPr lang="en-US" altLang="zh-CN" dirty="0"/>
              <a:t>.</a:t>
            </a:r>
          </a:p>
          <a:p>
            <a:pPr marL="0" indent="0">
              <a:buNone/>
            </a:pPr>
            <a:endParaRPr lang="zh-CN" altLang="en-US" dirty="0"/>
          </a:p>
        </p:txBody>
      </p:sp>
    </p:spTree>
    <p:extLst>
      <p:ext uri="{BB962C8B-B14F-4D97-AF65-F5344CB8AC3E}">
        <p14:creationId xmlns:p14="http://schemas.microsoft.com/office/powerpoint/2010/main" val="2655784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FF93-F2EE-44BA-90BB-57DF29E4210B}"/>
              </a:ext>
            </a:extLst>
          </p:cNvPr>
          <p:cNvSpPr>
            <a:spLocks noGrp="1"/>
          </p:cNvSpPr>
          <p:nvPr>
            <p:ph type="title"/>
          </p:nvPr>
        </p:nvSpPr>
        <p:spPr/>
        <p:txBody>
          <a:bodyPr/>
          <a:lstStyle/>
          <a:p>
            <a:r>
              <a:rPr lang="zh-CN" altLang="en-US" dirty="0"/>
              <a:t>会话重连</a:t>
            </a:r>
          </a:p>
        </p:txBody>
      </p:sp>
      <p:sp>
        <p:nvSpPr>
          <p:cNvPr id="3" name="内容占位符 2">
            <a:extLst>
              <a:ext uri="{FF2B5EF4-FFF2-40B4-BE49-F238E27FC236}">
                <a16:creationId xmlns:a16="http://schemas.microsoft.com/office/drawing/2014/main" id="{4D3C8C77-9C44-4EF7-9368-4A024FD86942}"/>
              </a:ext>
            </a:extLst>
          </p:cNvPr>
          <p:cNvSpPr>
            <a:spLocks noGrp="1"/>
          </p:cNvSpPr>
          <p:nvPr>
            <p:ph idx="1"/>
          </p:nvPr>
        </p:nvSpPr>
        <p:spPr/>
        <p:txBody>
          <a:bodyPr>
            <a:normAutofit lnSpcReduction="10000"/>
          </a:bodyPr>
          <a:lstStyle/>
          <a:p>
            <a:pPr marL="0" indent="0">
              <a:buNone/>
            </a:pPr>
            <a:r>
              <a:rPr lang="en-US" altLang="zh-CN" dirty="0"/>
              <a:t>	</a:t>
            </a:r>
            <a:r>
              <a:rPr lang="zh-CN" altLang="en-US" dirty="0"/>
              <a:t>服务器与客户端之间维持长连接的过程了。在这个过程中，用户可能会看到两类异常</a:t>
            </a:r>
            <a:r>
              <a:rPr lang="en-US" altLang="zh-CN" dirty="0"/>
              <a:t>CONNECTIONLOSS(</a:t>
            </a:r>
            <a:r>
              <a:rPr lang="zh-CN" altLang="en-US" dirty="0"/>
              <a:t>连接断开</a:t>
            </a:r>
            <a:r>
              <a:rPr lang="en-US" altLang="zh-CN" dirty="0"/>
              <a:t>) </a:t>
            </a:r>
            <a:r>
              <a:rPr lang="zh-CN" altLang="en-US" dirty="0"/>
              <a:t>和</a:t>
            </a:r>
            <a:r>
              <a:rPr lang="en-US" altLang="zh-CN" dirty="0"/>
              <a:t>SESSIONEXPIRED(Session </a:t>
            </a:r>
            <a:r>
              <a:rPr lang="zh-CN" altLang="en-US" dirty="0"/>
              <a:t>过期</a:t>
            </a:r>
            <a:r>
              <a:rPr lang="en-US" altLang="zh-CN" dirty="0"/>
              <a:t>)</a:t>
            </a:r>
            <a:r>
              <a:rPr lang="zh-CN" altLang="en-US" dirty="0"/>
              <a:t>。</a:t>
            </a:r>
            <a:r>
              <a:rPr lang="en-US" altLang="zh-CN" dirty="0"/>
              <a:t>CONNECTIONLOSS</a:t>
            </a:r>
            <a:r>
              <a:rPr lang="zh-CN" altLang="en-US" dirty="0"/>
              <a:t>发生在上面红色文字部分，应用在进行操作</a:t>
            </a:r>
            <a:r>
              <a:rPr lang="en-US" altLang="zh-CN" dirty="0"/>
              <a:t>A</a:t>
            </a:r>
            <a:r>
              <a:rPr lang="zh-CN" altLang="en-US" dirty="0"/>
              <a:t>时，发生了</a:t>
            </a:r>
            <a:r>
              <a:rPr lang="en-US" altLang="zh-CN" dirty="0"/>
              <a:t>CONNECTIONLOSS</a:t>
            </a:r>
            <a:r>
              <a:rPr lang="zh-CN" altLang="en-US" dirty="0"/>
              <a:t>，此时用户不需要关心我的会话是否可用，应用所要做的就是等待客户端帮我们自动连接上新的</a:t>
            </a:r>
            <a:r>
              <a:rPr lang="en-US" altLang="zh-CN" dirty="0" err="1"/>
              <a:t>zk</a:t>
            </a:r>
            <a:r>
              <a:rPr lang="zh-CN" altLang="en-US" dirty="0"/>
              <a:t>机器，一旦成功连接上新的</a:t>
            </a:r>
            <a:r>
              <a:rPr lang="en-US" altLang="zh-CN" dirty="0" err="1"/>
              <a:t>zk</a:t>
            </a:r>
            <a:r>
              <a:rPr lang="zh-CN" altLang="en-US" dirty="0"/>
              <a:t>机器后，确认刚刚的操作</a:t>
            </a:r>
            <a:r>
              <a:rPr lang="en-US" altLang="zh-CN" dirty="0"/>
              <a:t>A</a:t>
            </a:r>
            <a:r>
              <a:rPr lang="zh-CN" altLang="en-US" dirty="0"/>
              <a:t>是否执行成功了。</a:t>
            </a:r>
            <a:r>
              <a:rPr lang="en-US" altLang="zh-CN" dirty="0"/>
              <a:t>SESSIONEXPIRED</a:t>
            </a:r>
            <a:r>
              <a:rPr lang="zh-CN" altLang="en-US" dirty="0"/>
              <a:t>发生在上面蓝色文字部分，这个通常是</a:t>
            </a:r>
            <a:r>
              <a:rPr lang="en-US" altLang="zh-CN" dirty="0" err="1"/>
              <a:t>zk</a:t>
            </a:r>
            <a:r>
              <a:rPr lang="zh-CN" altLang="en-US" dirty="0"/>
              <a:t>客户端与服务器的连接断了，试图连接上新的</a:t>
            </a:r>
            <a:r>
              <a:rPr lang="en-US" altLang="zh-CN" dirty="0" err="1"/>
              <a:t>zk</a:t>
            </a:r>
            <a:r>
              <a:rPr lang="zh-CN" altLang="en-US" dirty="0"/>
              <a:t>机器，这个过程如果耗时过长，超过 </a:t>
            </a:r>
            <a:r>
              <a:rPr lang="en-US" altLang="zh-CN" dirty="0"/>
              <a:t>SESSION_TIMEOUT </a:t>
            </a:r>
            <a:r>
              <a:rPr lang="zh-CN" altLang="en-US" dirty="0"/>
              <a:t>后还没有成功连接上服务器，那么服务器认为这个</a:t>
            </a:r>
            <a:r>
              <a:rPr lang="en-US" altLang="zh-CN" dirty="0"/>
              <a:t>session</a:t>
            </a:r>
            <a:r>
              <a:rPr lang="zh-CN" altLang="en-US" dirty="0"/>
              <a:t>已经结束了（服务器无法确认是因为其它异常原因还是客户端主动结束会话），开始清除和这个会话有关的信息，包括这个会话创建的临时节点和注册的</a:t>
            </a:r>
            <a:r>
              <a:rPr lang="en-US" altLang="zh-CN" dirty="0"/>
              <a:t>Watcher</a:t>
            </a:r>
            <a:r>
              <a:rPr lang="zh-CN" altLang="en-US" dirty="0"/>
              <a:t>。在这之后，客户端重新连接上了服务器在，但是很不幸，服务器会告诉客户端</a:t>
            </a:r>
            <a:r>
              <a:rPr lang="en-US" altLang="zh-CN" dirty="0"/>
              <a:t>SESSIONEXPIRED</a:t>
            </a:r>
            <a:r>
              <a:rPr lang="zh-CN" altLang="en-US" dirty="0"/>
              <a:t>。此时客户端要做的事情就看应用的复杂情况了，总之，要重新实例</a:t>
            </a:r>
            <a:r>
              <a:rPr lang="en-US" altLang="zh-CN" dirty="0"/>
              <a:t>zookeeper</a:t>
            </a:r>
            <a:r>
              <a:rPr lang="zh-CN" altLang="en-US" dirty="0"/>
              <a:t>对象，重新操作所有临时数据（包括临时节点和注册</a:t>
            </a:r>
            <a:r>
              <a:rPr lang="en-US" altLang="zh-CN" dirty="0"/>
              <a:t>Watcher</a:t>
            </a:r>
            <a:r>
              <a:rPr lang="zh-CN" altLang="en-US" dirty="0"/>
              <a:t>）。</a:t>
            </a:r>
          </a:p>
          <a:p>
            <a:pPr marL="0" indent="0">
              <a:buNone/>
            </a:pPr>
            <a:endParaRPr lang="zh-CN" altLang="en-US" dirty="0"/>
          </a:p>
        </p:txBody>
      </p:sp>
    </p:spTree>
    <p:extLst>
      <p:ext uri="{BB962C8B-B14F-4D97-AF65-F5344CB8AC3E}">
        <p14:creationId xmlns:p14="http://schemas.microsoft.com/office/powerpoint/2010/main" val="1513221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F90-826C-4012-92AF-E18745557AF2}"/>
              </a:ext>
            </a:extLst>
          </p:cNvPr>
          <p:cNvSpPr>
            <a:spLocks noGrp="1"/>
          </p:cNvSpPr>
          <p:nvPr>
            <p:ph type="title"/>
          </p:nvPr>
        </p:nvSpPr>
        <p:spPr/>
        <p:txBody>
          <a:bodyPr/>
          <a:lstStyle/>
          <a:p>
            <a:r>
              <a:rPr lang="zh-CN" altLang="en-US" dirty="0"/>
              <a:t>客户端连接指定根路径</a:t>
            </a:r>
          </a:p>
        </p:txBody>
      </p:sp>
      <p:sp>
        <p:nvSpPr>
          <p:cNvPr id="3" name="内容占位符 2">
            <a:extLst>
              <a:ext uri="{FF2B5EF4-FFF2-40B4-BE49-F238E27FC236}">
                <a16:creationId xmlns:a16="http://schemas.microsoft.com/office/drawing/2014/main" id="{F72BF271-D9A0-4B59-8367-7967C24261B1}"/>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en-US" altLang="zh-CN" dirty="0"/>
              <a:t> 3.2.0</a:t>
            </a:r>
            <a:r>
              <a:rPr lang="zh-CN" altLang="en-US" dirty="0"/>
              <a:t>增加了可选的“</a:t>
            </a:r>
            <a:r>
              <a:rPr lang="en-US" altLang="zh-CN" dirty="0"/>
              <a:t>chroot”</a:t>
            </a:r>
            <a:r>
              <a:rPr lang="zh-CN" altLang="en-US" dirty="0"/>
              <a:t>后缀，可以改变当前客户端的根路径。例如，如果使用”</a:t>
            </a:r>
            <a:r>
              <a:rPr lang="en-US" altLang="zh-CN" dirty="0"/>
              <a:t>127.0.0.1:4545/app/a”</a:t>
            </a:r>
            <a:r>
              <a:rPr lang="zh-CN" altLang="en-US" dirty="0"/>
              <a:t>，客户端将使用”</a:t>
            </a:r>
            <a:r>
              <a:rPr lang="en-US" altLang="zh-CN" dirty="0"/>
              <a:t>/app/a”</a:t>
            </a:r>
            <a:r>
              <a:rPr lang="zh-CN" altLang="en-US" dirty="0"/>
              <a:t>作为其根路径，所有的路径都会相对于该路径。比如操作路径”</a:t>
            </a:r>
            <a:r>
              <a:rPr lang="en-US" altLang="zh-CN" dirty="0"/>
              <a:t>/foo/bar”</a:t>
            </a:r>
            <a:r>
              <a:rPr lang="zh-CN" altLang="en-US" dirty="0"/>
              <a:t>将真正对应到”</a:t>
            </a:r>
            <a:r>
              <a:rPr lang="en-US" altLang="zh-CN" dirty="0"/>
              <a:t>/app/a/foo/bar”</a:t>
            </a:r>
            <a:r>
              <a:rPr lang="zh-CN" altLang="en-US" dirty="0"/>
              <a:t>。这个特征在多租户环境下是非常有用的，可以简化客户端的应用逻辑（）。</a:t>
            </a:r>
          </a:p>
          <a:p>
            <a:pPr marL="0" indent="0">
              <a:buNone/>
            </a:pPr>
            <a:endParaRPr lang="zh-CN" altLang="en-US" dirty="0"/>
          </a:p>
        </p:txBody>
      </p:sp>
    </p:spTree>
    <p:extLst>
      <p:ext uri="{BB962C8B-B14F-4D97-AF65-F5344CB8AC3E}">
        <p14:creationId xmlns:p14="http://schemas.microsoft.com/office/powerpoint/2010/main" val="1933272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E469-E11E-4BDD-BC3D-5D17F62E5956}"/>
              </a:ext>
            </a:extLst>
          </p:cNvPr>
          <p:cNvSpPr>
            <a:spLocks noGrp="1"/>
          </p:cNvSpPr>
          <p:nvPr>
            <p:ph type="title"/>
          </p:nvPr>
        </p:nvSpPr>
        <p:spPr/>
        <p:txBody>
          <a:bodyPr/>
          <a:lstStyle/>
          <a:p>
            <a:r>
              <a:rPr lang="en-US" altLang="zh-CN" dirty="0" err="1"/>
              <a:t>ZooKeeper</a:t>
            </a:r>
            <a:r>
              <a:rPr lang="en-US" altLang="zh-CN" dirty="0"/>
              <a:t> Watches</a:t>
            </a:r>
            <a:endParaRPr lang="zh-CN" altLang="en-US" dirty="0"/>
          </a:p>
        </p:txBody>
      </p:sp>
      <p:sp>
        <p:nvSpPr>
          <p:cNvPr id="3" name="内容占位符 2">
            <a:extLst>
              <a:ext uri="{FF2B5EF4-FFF2-40B4-BE49-F238E27FC236}">
                <a16:creationId xmlns:a16="http://schemas.microsoft.com/office/drawing/2014/main" id="{DFD1E0CC-1CBA-4ADE-A645-8C539FD9385A}"/>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中，所有的读操作（</a:t>
            </a:r>
            <a:r>
              <a:rPr lang="en-US" altLang="zh-CN" dirty="0" err="1"/>
              <a:t>getData</a:t>
            </a:r>
            <a:r>
              <a:rPr lang="zh-CN" altLang="en-US" dirty="0"/>
              <a:t>，</a:t>
            </a:r>
            <a:r>
              <a:rPr lang="en-US" altLang="zh-CN" dirty="0" err="1"/>
              <a:t>getChildren</a:t>
            </a:r>
            <a:r>
              <a:rPr lang="zh-CN" altLang="en-US" dirty="0"/>
              <a:t>和</a:t>
            </a:r>
            <a:r>
              <a:rPr lang="en-US" altLang="zh-CN" dirty="0"/>
              <a:t>exists</a:t>
            </a:r>
            <a:r>
              <a:rPr lang="zh-CN" altLang="en-US" dirty="0"/>
              <a:t>）都可以设置监听</a:t>
            </a:r>
            <a:r>
              <a:rPr lang="en-US" altLang="zh-CN" dirty="0"/>
              <a:t>,</a:t>
            </a:r>
            <a:r>
              <a:rPr lang="zh-CN" altLang="en-US" dirty="0"/>
              <a:t>一个</a:t>
            </a:r>
            <a:r>
              <a:rPr lang="en-US" altLang="zh-CN" dirty="0"/>
              <a:t>Watch</a:t>
            </a:r>
            <a:r>
              <a:rPr lang="zh-CN" altLang="en-US" dirty="0"/>
              <a:t>事件是一个一次性的触发器，当被设置了</a:t>
            </a:r>
            <a:r>
              <a:rPr lang="en-US" altLang="zh-CN" dirty="0"/>
              <a:t>Watch</a:t>
            </a:r>
            <a:r>
              <a:rPr lang="zh-CN" altLang="en-US" dirty="0"/>
              <a:t>的数据发生了改变的时候，则服务器将这个改变发送给设置了</a:t>
            </a:r>
            <a:r>
              <a:rPr lang="en-US" altLang="zh-CN" dirty="0"/>
              <a:t>Watch</a:t>
            </a:r>
            <a:r>
              <a:rPr lang="zh-CN" altLang="en-US" dirty="0"/>
              <a:t>的客户端，以便通知它们。</a:t>
            </a:r>
          </a:p>
          <a:p>
            <a:pPr marL="0" indent="0">
              <a:buNone/>
            </a:pPr>
            <a:endParaRPr lang="zh-CN" altLang="en-US" dirty="0"/>
          </a:p>
        </p:txBody>
      </p:sp>
    </p:spTree>
    <p:extLst>
      <p:ext uri="{BB962C8B-B14F-4D97-AF65-F5344CB8AC3E}">
        <p14:creationId xmlns:p14="http://schemas.microsoft.com/office/powerpoint/2010/main" val="49370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A2FA-B37D-4C5E-9CA6-A1F36B4B6962}"/>
              </a:ext>
            </a:extLst>
          </p:cNvPr>
          <p:cNvSpPr>
            <a:spLocks noGrp="1"/>
          </p:cNvSpPr>
          <p:nvPr>
            <p:ph type="title"/>
          </p:nvPr>
        </p:nvSpPr>
        <p:spPr/>
        <p:txBody>
          <a:bodyPr/>
          <a:lstStyle/>
          <a:p>
            <a:r>
              <a:rPr lang="en-US" altLang="zh-CN" dirty="0"/>
              <a:t>zookeeper</a:t>
            </a:r>
            <a:r>
              <a:rPr lang="zh-CN" altLang="en-US" dirty="0"/>
              <a:t>机制的特点</a:t>
            </a:r>
          </a:p>
        </p:txBody>
      </p:sp>
      <p:sp>
        <p:nvSpPr>
          <p:cNvPr id="3" name="内容占位符 2">
            <a:extLst>
              <a:ext uri="{FF2B5EF4-FFF2-40B4-BE49-F238E27FC236}">
                <a16:creationId xmlns:a16="http://schemas.microsoft.com/office/drawing/2014/main" id="{A8C294FA-D589-4D01-8409-9733E4B64FB5}"/>
              </a:ext>
            </a:extLst>
          </p:cNvPr>
          <p:cNvSpPr>
            <a:spLocks noGrp="1"/>
          </p:cNvSpPr>
          <p:nvPr>
            <p:ph idx="1"/>
          </p:nvPr>
        </p:nvSpPr>
        <p:spPr/>
        <p:txBody>
          <a:bodyPr>
            <a:normAutofit fontScale="85000" lnSpcReduction="20000"/>
          </a:bodyPr>
          <a:lstStyle/>
          <a:p>
            <a:r>
              <a:rPr lang="zh-CN" altLang="en-US" dirty="0"/>
              <a:t>* 一次性的触发器（</a:t>
            </a:r>
            <a:r>
              <a:rPr lang="en-US" altLang="zh-CN" dirty="0"/>
              <a:t>one-time trigger</a:t>
            </a:r>
            <a:r>
              <a:rPr lang="zh-CN" altLang="en-US" dirty="0"/>
              <a:t>）</a:t>
            </a:r>
            <a:endParaRPr lang="en-US" altLang="zh-CN" dirty="0"/>
          </a:p>
          <a:p>
            <a:pPr marL="0" indent="0">
              <a:buNone/>
            </a:pPr>
            <a:r>
              <a:rPr lang="en-US" altLang="zh-CN" dirty="0"/>
              <a:t>  &gt;</a:t>
            </a:r>
            <a:r>
              <a:rPr lang="zh-CN" altLang="en-US" dirty="0"/>
              <a:t> 当数据改变的时候，那么一个</a:t>
            </a:r>
            <a:r>
              <a:rPr lang="en-US" altLang="zh-CN" dirty="0"/>
              <a:t>Watch</a:t>
            </a:r>
            <a:r>
              <a:rPr lang="zh-CN" altLang="en-US" dirty="0"/>
              <a:t>事件会产生并且被发送到客户端中。但是客户端只会收到一次这样的通知，如果以后这个数据再次发生改变的时候，之前设置</a:t>
            </a:r>
            <a:r>
              <a:rPr lang="en-US" altLang="zh-CN" dirty="0"/>
              <a:t>Watch</a:t>
            </a:r>
            <a:r>
              <a:rPr lang="zh-CN" altLang="en-US" dirty="0"/>
              <a:t>的客户端将不会再次收到改变的通知，因为</a:t>
            </a:r>
            <a:r>
              <a:rPr lang="en-US" altLang="zh-CN" dirty="0"/>
              <a:t>Watch</a:t>
            </a:r>
            <a:r>
              <a:rPr lang="zh-CN" altLang="en-US" dirty="0"/>
              <a:t>机制规定了它是一个一次性的触发器。 </a:t>
            </a:r>
          </a:p>
          <a:p>
            <a:r>
              <a:rPr lang="zh-CN" altLang="en-US" dirty="0"/>
              <a:t>* 发送到客户端（</a:t>
            </a:r>
            <a:r>
              <a:rPr lang="en-US" altLang="zh-CN" dirty="0"/>
              <a:t>Sent to the client</a:t>
            </a:r>
            <a:r>
              <a:rPr lang="zh-CN" altLang="en-US" dirty="0"/>
              <a:t>） </a:t>
            </a:r>
            <a:endParaRPr lang="en-US" altLang="zh-CN" dirty="0"/>
          </a:p>
          <a:p>
            <a:pPr marL="0" indent="0">
              <a:buNone/>
            </a:pPr>
            <a:r>
              <a:rPr lang="en-US" altLang="zh-CN" dirty="0"/>
              <a:t>   &gt;</a:t>
            </a:r>
            <a:r>
              <a:rPr lang="zh-CN" altLang="en-US" dirty="0"/>
              <a:t> 这个表明了</a:t>
            </a:r>
            <a:r>
              <a:rPr lang="en-US" altLang="zh-CN" dirty="0"/>
              <a:t>Watch</a:t>
            </a:r>
            <a:r>
              <a:rPr lang="zh-CN" altLang="en-US" dirty="0"/>
              <a:t>的通知事件是从服务器发送给客户端的，是异步的，这就表明不同的客户端收到的</a:t>
            </a:r>
            <a:r>
              <a:rPr lang="en-US" altLang="zh-CN" dirty="0"/>
              <a:t>Watch</a:t>
            </a:r>
            <a:r>
              <a:rPr lang="zh-CN" altLang="en-US" dirty="0"/>
              <a:t>的时间可能不同，但是</a:t>
            </a:r>
            <a:r>
              <a:rPr lang="en-US" altLang="zh-CN" dirty="0" err="1"/>
              <a:t>ZooKeeper</a:t>
            </a:r>
            <a:r>
              <a:rPr lang="zh-CN" altLang="en-US" dirty="0"/>
              <a:t>有保证：当一个客户端在看到</a:t>
            </a:r>
            <a:r>
              <a:rPr lang="en-US" altLang="zh-CN" dirty="0"/>
              <a:t>Watch</a:t>
            </a:r>
            <a:r>
              <a:rPr lang="zh-CN" altLang="en-US" dirty="0"/>
              <a:t>事件之前是不会看到结点数据的变化的。例如：</a:t>
            </a:r>
            <a:r>
              <a:rPr lang="en-US" altLang="zh-CN" dirty="0"/>
              <a:t>A=3</a:t>
            </a:r>
            <a:r>
              <a:rPr lang="zh-CN" altLang="en-US" dirty="0"/>
              <a:t>，此时在上面设置了一次</a:t>
            </a:r>
            <a:r>
              <a:rPr lang="en-US" altLang="zh-CN" dirty="0"/>
              <a:t>Watch</a:t>
            </a:r>
            <a:r>
              <a:rPr lang="zh-CN" altLang="en-US" dirty="0"/>
              <a:t>，如果</a:t>
            </a:r>
            <a:r>
              <a:rPr lang="en-US" altLang="zh-CN" dirty="0"/>
              <a:t>A</a:t>
            </a:r>
            <a:r>
              <a:rPr lang="zh-CN" altLang="en-US" dirty="0"/>
              <a:t>突然变成</a:t>
            </a:r>
            <a:r>
              <a:rPr lang="en-US" altLang="zh-CN" dirty="0"/>
              <a:t>4</a:t>
            </a:r>
            <a:r>
              <a:rPr lang="zh-CN" altLang="en-US" dirty="0"/>
              <a:t>了，那么客户端会先收到</a:t>
            </a:r>
            <a:r>
              <a:rPr lang="en-US" altLang="zh-CN" dirty="0"/>
              <a:t>Watch</a:t>
            </a:r>
            <a:r>
              <a:rPr lang="zh-CN" altLang="en-US" dirty="0"/>
              <a:t>事件的通知，然后才会看到</a:t>
            </a:r>
            <a:r>
              <a:rPr lang="en-US" altLang="zh-CN" dirty="0"/>
              <a:t>A=4</a:t>
            </a:r>
            <a:r>
              <a:rPr lang="zh-CN" altLang="en-US" dirty="0"/>
              <a:t>。</a:t>
            </a:r>
          </a:p>
          <a:p>
            <a:r>
              <a:rPr lang="zh-CN" altLang="en-US" dirty="0"/>
              <a:t>* 监听方式（</a:t>
            </a:r>
            <a:r>
              <a:rPr lang="en-US" altLang="zh-CN" dirty="0"/>
              <a:t>The data for which the watch was set</a:t>
            </a:r>
            <a:r>
              <a:rPr lang="zh-CN" altLang="en-US" dirty="0"/>
              <a:t>）</a:t>
            </a:r>
          </a:p>
          <a:p>
            <a:pPr marL="0" indent="0">
              <a:buNone/>
            </a:pPr>
            <a:r>
              <a:rPr lang="en-US" altLang="zh-CN" dirty="0"/>
              <a:t>   &gt;</a:t>
            </a:r>
            <a:r>
              <a:rPr lang="zh-CN" altLang="en-US" dirty="0"/>
              <a:t> </a:t>
            </a:r>
            <a:r>
              <a:rPr lang="en-US" altLang="zh-CN" dirty="0" err="1"/>
              <a:t>znode</a:t>
            </a:r>
            <a:r>
              <a:rPr lang="en-US" altLang="zh-CN" dirty="0"/>
              <a:t> </a:t>
            </a:r>
            <a:r>
              <a:rPr lang="zh-CN" altLang="en-US" dirty="0"/>
              <a:t>节点本身具有不同的改变方式</a:t>
            </a:r>
            <a:r>
              <a:rPr lang="en-US" altLang="zh-CN" dirty="0"/>
              <a:t>,</a:t>
            </a:r>
            <a:r>
              <a:rPr lang="en-US" altLang="zh-CN" dirty="0" err="1"/>
              <a:t>setData</a:t>
            </a:r>
            <a:r>
              <a:rPr lang="en-US" altLang="zh-CN" dirty="0"/>
              <a:t>() </a:t>
            </a:r>
            <a:r>
              <a:rPr lang="zh-CN" altLang="en-US" dirty="0"/>
              <a:t>会触发设置在某一节点上所设置的数据监视</a:t>
            </a:r>
            <a:r>
              <a:rPr lang="en-US" altLang="zh-CN" dirty="0"/>
              <a:t>(</a:t>
            </a:r>
            <a:r>
              <a:rPr lang="zh-CN" altLang="en-US" dirty="0"/>
              <a:t>假定数据设置成功</a:t>
            </a:r>
            <a:r>
              <a:rPr lang="en-US" altLang="zh-CN" dirty="0"/>
              <a:t>)</a:t>
            </a:r>
            <a:r>
              <a:rPr lang="zh-CN" altLang="en-US" dirty="0"/>
              <a:t>，而一次成功的 </a:t>
            </a:r>
            <a:r>
              <a:rPr lang="en-US" altLang="zh-CN" dirty="0"/>
              <a:t>create() </a:t>
            </a:r>
            <a:r>
              <a:rPr lang="zh-CN" altLang="en-US" dirty="0"/>
              <a:t>操作则会出发当前节点上所设置的数据监视以及父节点的子节点监视。一次成功的 </a:t>
            </a:r>
            <a:r>
              <a:rPr lang="en-US" altLang="zh-CN" dirty="0"/>
              <a:t>delete() </a:t>
            </a:r>
            <a:r>
              <a:rPr lang="zh-CN" altLang="en-US" dirty="0"/>
              <a:t>操作将会触发当前节点的数据监视和子节点监视事件，同时也会触发该节点父节点的</a:t>
            </a:r>
            <a:r>
              <a:rPr lang="en-US" altLang="zh-CN" dirty="0"/>
              <a:t>child watch</a:t>
            </a:r>
            <a:r>
              <a:rPr lang="zh-CN" altLang="en-US" dirty="0"/>
              <a:t>。</a:t>
            </a:r>
            <a:r>
              <a:rPr lang="en-US" altLang="zh-CN" dirty="0" err="1"/>
              <a:t>WatchEvent</a:t>
            </a:r>
            <a:r>
              <a:rPr lang="zh-CN" altLang="en-US" dirty="0"/>
              <a:t>是最小的通信单元，结构上只包含通知状态、事件类型和节点路径。</a:t>
            </a:r>
            <a:r>
              <a:rPr lang="en-US" altLang="zh-CN" dirty="0" err="1"/>
              <a:t>ZooKeeper</a:t>
            </a:r>
            <a:r>
              <a:rPr lang="zh-CN" altLang="en-US" dirty="0"/>
              <a:t>服务端只会通知客户端发生了什么，并不会告诉具体内容。</a:t>
            </a:r>
          </a:p>
          <a:p>
            <a:pPr marL="0" indent="0">
              <a:buNone/>
            </a:pPr>
            <a:endParaRPr lang="zh-CN" altLang="en-US" dirty="0"/>
          </a:p>
        </p:txBody>
      </p:sp>
    </p:spTree>
    <p:extLst>
      <p:ext uri="{BB962C8B-B14F-4D97-AF65-F5344CB8AC3E}">
        <p14:creationId xmlns:p14="http://schemas.microsoft.com/office/powerpoint/2010/main" val="721689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3C29-F044-48D8-B859-E8D6CA974A97}"/>
              </a:ext>
            </a:extLst>
          </p:cNvPr>
          <p:cNvSpPr>
            <a:spLocks noGrp="1"/>
          </p:cNvSpPr>
          <p:nvPr>
            <p:ph type="title"/>
          </p:nvPr>
        </p:nvSpPr>
        <p:spPr/>
        <p:txBody>
          <a:bodyPr/>
          <a:lstStyle/>
          <a:p>
            <a:r>
              <a:rPr lang="zh-CN" altLang="en-US" dirty="0"/>
              <a:t>监听事件类型</a:t>
            </a:r>
          </a:p>
        </p:txBody>
      </p:sp>
      <p:sp>
        <p:nvSpPr>
          <p:cNvPr id="3" name="内容占位符 2">
            <a:extLst>
              <a:ext uri="{FF2B5EF4-FFF2-40B4-BE49-F238E27FC236}">
                <a16:creationId xmlns:a16="http://schemas.microsoft.com/office/drawing/2014/main" id="{79220745-FFEE-4831-BE0E-7686E42C78E3}"/>
              </a:ext>
            </a:extLst>
          </p:cNvPr>
          <p:cNvSpPr>
            <a:spLocks noGrp="1"/>
          </p:cNvSpPr>
          <p:nvPr>
            <p:ph idx="1"/>
          </p:nvPr>
        </p:nvSpPr>
        <p:spPr/>
        <p:txBody>
          <a:bodyPr/>
          <a:lstStyle/>
          <a:p>
            <a:r>
              <a:rPr lang="en-US" altLang="zh-CN" dirty="0"/>
              <a:t>* Created event</a:t>
            </a:r>
            <a:r>
              <a:rPr lang="zh-CN" altLang="en-US" dirty="0"/>
              <a:t>：调用</a:t>
            </a:r>
            <a:r>
              <a:rPr lang="en-US" altLang="zh-CN" dirty="0"/>
              <a:t>exists</a:t>
            </a:r>
            <a:r>
              <a:rPr lang="zh-CN" altLang="en-US" dirty="0"/>
              <a:t>方法设置监听；</a:t>
            </a:r>
          </a:p>
          <a:p>
            <a:r>
              <a:rPr lang="zh-CN" altLang="en-US" dirty="0"/>
              <a:t>* </a:t>
            </a:r>
            <a:r>
              <a:rPr lang="en-US" altLang="zh-CN" dirty="0"/>
              <a:t>Deleted event</a:t>
            </a:r>
            <a:r>
              <a:rPr lang="zh-CN" altLang="en-US" dirty="0"/>
              <a:t>：调用</a:t>
            </a:r>
            <a:r>
              <a:rPr lang="en-US" altLang="zh-CN" dirty="0"/>
              <a:t>exists</a:t>
            </a:r>
            <a:r>
              <a:rPr lang="zh-CN" altLang="en-US" dirty="0"/>
              <a:t>、</a:t>
            </a:r>
            <a:r>
              <a:rPr lang="en-US" altLang="zh-CN" dirty="0" err="1"/>
              <a:t>getData</a:t>
            </a:r>
            <a:r>
              <a:rPr lang="zh-CN" altLang="en-US" dirty="0"/>
              <a:t>、</a:t>
            </a:r>
            <a:r>
              <a:rPr lang="en-US" altLang="zh-CN" dirty="0" err="1"/>
              <a:t>getChildren</a:t>
            </a:r>
            <a:r>
              <a:rPr lang="zh-CN" altLang="en-US" dirty="0"/>
              <a:t>设置监听；</a:t>
            </a:r>
          </a:p>
          <a:p>
            <a:r>
              <a:rPr lang="zh-CN" altLang="en-US" dirty="0"/>
              <a:t>* </a:t>
            </a:r>
            <a:r>
              <a:rPr lang="en-US" altLang="zh-CN" dirty="0"/>
              <a:t>Changed event</a:t>
            </a:r>
            <a:r>
              <a:rPr lang="zh-CN" altLang="en-US" dirty="0"/>
              <a:t>：调用</a:t>
            </a:r>
            <a:r>
              <a:rPr lang="en-US" altLang="zh-CN" dirty="0" err="1"/>
              <a:t>getData</a:t>
            </a:r>
            <a:r>
              <a:rPr lang="zh-CN" altLang="en-US" dirty="0"/>
              <a:t>设置监听；</a:t>
            </a:r>
          </a:p>
          <a:p>
            <a:r>
              <a:rPr lang="zh-CN" altLang="en-US" dirty="0"/>
              <a:t>* </a:t>
            </a:r>
            <a:r>
              <a:rPr lang="en-US" altLang="zh-CN" dirty="0"/>
              <a:t>Child event</a:t>
            </a:r>
            <a:r>
              <a:rPr lang="zh-CN" altLang="en-US" dirty="0"/>
              <a:t>：调用</a:t>
            </a:r>
            <a:r>
              <a:rPr lang="en-US" altLang="zh-CN" dirty="0" err="1"/>
              <a:t>getChildren</a:t>
            </a:r>
            <a:r>
              <a:rPr lang="zh-CN" altLang="en-US" dirty="0"/>
              <a:t>设置监听。</a:t>
            </a:r>
          </a:p>
          <a:p>
            <a:pPr marL="0" indent="0">
              <a:buNone/>
            </a:pPr>
            <a:endParaRPr lang="zh-CN" altLang="en-US" dirty="0"/>
          </a:p>
        </p:txBody>
      </p:sp>
    </p:spTree>
    <p:extLst>
      <p:ext uri="{BB962C8B-B14F-4D97-AF65-F5344CB8AC3E}">
        <p14:creationId xmlns:p14="http://schemas.microsoft.com/office/powerpoint/2010/main" val="3133255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2A91-0FAD-4ED6-86A5-0FE97D20F409}"/>
              </a:ext>
            </a:extLst>
          </p:cNvPr>
          <p:cNvSpPr>
            <a:spLocks noGrp="1"/>
          </p:cNvSpPr>
          <p:nvPr>
            <p:ph type="title"/>
          </p:nvPr>
        </p:nvSpPr>
        <p:spPr/>
        <p:txBody>
          <a:bodyPr/>
          <a:lstStyle/>
          <a:p>
            <a:r>
              <a:rPr lang="en-US" altLang="zh-CN" dirty="0"/>
              <a:t>ACL </a:t>
            </a:r>
            <a:r>
              <a:rPr lang="zh-CN" altLang="en-US" dirty="0"/>
              <a:t>权限控制</a:t>
            </a:r>
          </a:p>
        </p:txBody>
      </p:sp>
      <p:sp>
        <p:nvSpPr>
          <p:cNvPr id="3" name="内容占位符 2">
            <a:extLst>
              <a:ext uri="{FF2B5EF4-FFF2-40B4-BE49-F238E27FC236}">
                <a16:creationId xmlns:a16="http://schemas.microsoft.com/office/drawing/2014/main" id="{8CB006B7-4140-4752-8ADC-6AA62AAB72F0}"/>
              </a:ext>
            </a:extLst>
          </p:cNvPr>
          <p:cNvSpPr>
            <a:spLocks noGrp="1"/>
          </p:cNvSpPr>
          <p:nvPr>
            <p:ph idx="1"/>
          </p:nvPr>
        </p:nvSpPr>
        <p:spPr/>
        <p:txBody>
          <a:bodyPr/>
          <a:lstStyle/>
          <a:p>
            <a:pPr marL="0" indent="0">
              <a:buNone/>
            </a:pPr>
            <a:r>
              <a:rPr lang="en-US" altLang="zh-CN" dirty="0"/>
              <a:t>	</a:t>
            </a:r>
            <a:r>
              <a:rPr lang="en-US" altLang="zh-CN" dirty="0" err="1"/>
              <a:t>zk</a:t>
            </a:r>
            <a:r>
              <a:rPr lang="zh-CN" altLang="en-US" dirty="0"/>
              <a:t>做为分布式架构中的重要中间件，通常会在上面以节点的方式存储一些关键信息，默认情况下，所有应用都可以读写任何节点，在复杂的应用中，这不太安全，</a:t>
            </a:r>
            <a:r>
              <a:rPr lang="en-US" altLang="zh-CN" dirty="0"/>
              <a:t>ZK</a:t>
            </a:r>
            <a:r>
              <a:rPr lang="zh-CN" altLang="en-US" dirty="0"/>
              <a:t>通过</a:t>
            </a:r>
            <a:r>
              <a:rPr lang="en-US" altLang="zh-CN" dirty="0"/>
              <a:t>ACL</a:t>
            </a:r>
            <a:r>
              <a:rPr lang="zh-CN" altLang="en-US" dirty="0"/>
              <a:t>机制来解决访问权限问题</a:t>
            </a:r>
            <a:r>
              <a:rPr lang="en-US" altLang="zh-CN" dirty="0"/>
              <a:t>.</a:t>
            </a:r>
          </a:p>
          <a:p>
            <a:pPr marL="0" indent="0">
              <a:buNone/>
            </a:pPr>
            <a:endParaRPr lang="zh-CN" altLang="en-US" dirty="0"/>
          </a:p>
        </p:txBody>
      </p:sp>
    </p:spTree>
    <p:extLst>
      <p:ext uri="{BB962C8B-B14F-4D97-AF65-F5344CB8AC3E}">
        <p14:creationId xmlns:p14="http://schemas.microsoft.com/office/powerpoint/2010/main" val="410584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9F4F0-53F7-4071-B699-E5F8C5BEC304}"/>
              </a:ext>
            </a:extLst>
          </p:cNvPr>
          <p:cNvSpPr>
            <a:spLocks noGrp="1"/>
          </p:cNvSpPr>
          <p:nvPr>
            <p:ph type="title"/>
          </p:nvPr>
        </p:nvSpPr>
        <p:spPr/>
        <p:txBody>
          <a:bodyPr/>
          <a:lstStyle/>
          <a:p>
            <a:r>
              <a:rPr lang="zh-CN" altLang="en-US" dirty="0"/>
              <a:t>回顾</a:t>
            </a:r>
            <a:r>
              <a:rPr lang="en-US" altLang="zh-CN" dirty="0"/>
              <a:t>zookeeper</a:t>
            </a:r>
            <a:r>
              <a:rPr lang="zh-CN" altLang="en-US" dirty="0"/>
              <a:t>架构</a:t>
            </a:r>
          </a:p>
        </p:txBody>
      </p:sp>
      <p:sp>
        <p:nvSpPr>
          <p:cNvPr id="3" name="内容占位符 2">
            <a:extLst>
              <a:ext uri="{FF2B5EF4-FFF2-40B4-BE49-F238E27FC236}">
                <a16:creationId xmlns:a16="http://schemas.microsoft.com/office/drawing/2014/main" id="{74C5DBC3-FFD6-49F1-B54D-8F0B5E1D4537}"/>
              </a:ext>
            </a:extLst>
          </p:cNvPr>
          <p:cNvSpPr>
            <a:spLocks noGrp="1"/>
          </p:cNvSpPr>
          <p:nvPr>
            <p:ph idx="1"/>
          </p:nvPr>
        </p:nvSpPr>
        <p:spPr/>
        <p:txBody>
          <a:bodyPr/>
          <a:lstStyle/>
          <a:p>
            <a:pPr marL="0" indent="0">
              <a:buNone/>
            </a:pPr>
            <a:endParaRPr lang="zh-CN" altLang="en-US"/>
          </a:p>
        </p:txBody>
      </p:sp>
    </p:spTree>
    <p:extLst>
      <p:ext uri="{BB962C8B-B14F-4D97-AF65-F5344CB8AC3E}">
        <p14:creationId xmlns:p14="http://schemas.microsoft.com/office/powerpoint/2010/main" val="205212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理想</a:t>
            </a:r>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1850</Words>
  <Application>Microsoft Office PowerPoint</Application>
  <PresentationFormat>宽屏</PresentationFormat>
  <Paragraphs>184</Paragraphs>
  <Slides>53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53</vt:i4>
      </vt:variant>
    </vt:vector>
  </HeadingPairs>
  <TitlesOfParts>
    <vt:vector size="57" baseType="lpstr">
      <vt:lpstr>等线</vt:lpstr>
      <vt:lpstr>等线 Light</vt:lpstr>
      <vt:lpstr>Arial</vt:lpstr>
      <vt:lpstr>Office 主题​​</vt:lpstr>
      <vt:lpstr>           Zookeeper</vt:lpstr>
      <vt:lpstr>任务计算</vt:lpstr>
      <vt:lpstr>主从架构</vt:lpstr>
      <vt:lpstr>master-worker模式面临的问题</vt:lpstr>
      <vt:lpstr>主节点崩溃</vt:lpstr>
      <vt:lpstr>从节点崩溃</vt:lpstr>
      <vt:lpstr>通信故障</vt:lpstr>
      <vt:lpstr>主从模式总结</vt:lpstr>
      <vt:lpstr>理想</vt:lpstr>
      <vt:lpstr>PowerPoint 演示文稿</vt:lpstr>
      <vt:lpstr>来源</vt:lpstr>
      <vt:lpstr>zookeeper是什么</vt:lpstr>
      <vt:lpstr>zookeeper是什么</vt:lpstr>
      <vt:lpstr>初识</vt:lpstr>
      <vt:lpstr>Zookeeper架构</vt:lpstr>
      <vt:lpstr>角色</vt:lpstr>
      <vt:lpstr>Follower</vt:lpstr>
      <vt:lpstr>Leader</vt:lpstr>
      <vt:lpstr>Observe</vt:lpstr>
      <vt:lpstr>client</vt:lpstr>
      <vt:lpstr>数据模型znode</vt:lpstr>
      <vt:lpstr>client读写操作</vt:lpstr>
      <vt:lpstr>ZAB协议</vt:lpstr>
      <vt:lpstr>特点</vt:lpstr>
      <vt:lpstr>运用场景</vt:lpstr>
      <vt:lpstr>Standalone模式-zoo.cfg</vt:lpstr>
      <vt:lpstr>/bin/命令</vt:lpstr>
      <vt:lpstr>监控命令</vt:lpstr>
      <vt:lpstr>监控命令</vt:lpstr>
      <vt:lpstr>复制模式配置演示</vt:lpstr>
      <vt:lpstr>核心概念</vt:lpstr>
      <vt:lpstr>znode</vt:lpstr>
      <vt:lpstr>Znode存储空间</vt:lpstr>
      <vt:lpstr>Znode分类</vt:lpstr>
      <vt:lpstr>zxid</vt:lpstr>
      <vt:lpstr>Zookeeper znode stat 结构</vt:lpstr>
      <vt:lpstr>Zookeeper znode stat 结构</vt:lpstr>
      <vt:lpstr>ZooKeeper Sessions</vt:lpstr>
      <vt:lpstr>创建会话</vt:lpstr>
      <vt:lpstr>创建会话</vt:lpstr>
      <vt:lpstr>Session创建过程</vt:lpstr>
      <vt:lpstr>会话状态</vt:lpstr>
      <vt:lpstr>会话状态</vt:lpstr>
      <vt:lpstr>会话状态</vt:lpstr>
      <vt:lpstr>session激活</vt:lpstr>
      <vt:lpstr>会话清理</vt:lpstr>
      <vt:lpstr>会话重连</vt:lpstr>
      <vt:lpstr>客户端连接指定根路径</vt:lpstr>
      <vt:lpstr>ZooKeeper Watches</vt:lpstr>
      <vt:lpstr>zookeeper机制的特点</vt:lpstr>
      <vt:lpstr>监听事件类型</vt:lpstr>
      <vt:lpstr>ACL 权限控制</vt:lpstr>
      <vt:lpstr>回顾zookeeper架构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65536 M</cp:lastModifiedBy>
  <cp:revision>82</cp:revision>
  <dcterms:created xsi:type="dcterms:W3CDTF">2019-04-14T15:07:31Z</dcterms:created>
  <dcterms:modified xsi:type="dcterms:W3CDTF">2019-04-16T15:09:28Z</dcterms:modified>
</cp:coreProperties>
</file>