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7" r:id="rId3"/>
    <p:sldId id="259" r:id="rId4"/>
    <p:sldId id="260" r:id="rId5"/>
    <p:sldId id="263" r:id="rId6"/>
    <p:sldId id="267" r:id="rId7"/>
    <p:sldId id="266" r:id="rId8"/>
    <p:sldId id="268" r:id="rId9"/>
    <p:sldId id="271" r:id="rId10"/>
    <p:sldId id="270" r:id="rId11"/>
    <p:sldId id="269" r:id="rId12"/>
    <p:sldId id="366" r:id="rId13"/>
    <p:sldId id="274" r:id="rId14"/>
    <p:sldId id="275" r:id="rId15"/>
    <p:sldId id="278" r:id="rId16"/>
    <p:sldId id="277" r:id="rId17"/>
    <p:sldId id="281" r:id="rId18"/>
    <p:sldId id="280" r:id="rId19"/>
    <p:sldId id="282" r:id="rId20"/>
    <p:sldId id="273" r:id="rId21"/>
    <p:sldId id="272" r:id="rId22"/>
    <p:sldId id="367" r:id="rId23"/>
    <p:sldId id="283" r:id="rId24"/>
    <p:sldId id="284" r:id="rId25"/>
    <p:sldId id="285" r:id="rId26"/>
    <p:sldId id="288" r:id="rId27"/>
    <p:sldId id="286" r:id="rId28"/>
    <p:sldId id="287" r:id="rId29"/>
    <p:sldId id="289" r:id="rId30"/>
    <p:sldId id="369" r:id="rId31"/>
    <p:sldId id="290" r:id="rId32"/>
    <p:sldId id="368" r:id="rId33"/>
    <p:sldId id="291" r:id="rId34"/>
    <p:sldId id="292" r:id="rId35"/>
    <p:sldId id="293" r:id="rId36"/>
    <p:sldId id="295" r:id="rId37"/>
    <p:sldId id="294" r:id="rId38"/>
    <p:sldId id="296" r:id="rId39"/>
    <p:sldId id="298" r:id="rId40"/>
    <p:sldId id="299" r:id="rId41"/>
    <p:sldId id="300" r:id="rId42"/>
    <p:sldId id="302" r:id="rId43"/>
    <p:sldId id="301" r:id="rId44"/>
    <p:sldId id="297" r:id="rId45"/>
    <p:sldId id="305" r:id="rId46"/>
    <p:sldId id="304" r:id="rId47"/>
    <p:sldId id="306" r:id="rId48"/>
    <p:sldId id="307" r:id="rId49"/>
    <p:sldId id="308" r:id="rId50"/>
    <p:sldId id="310" r:id="rId51"/>
    <p:sldId id="309" r:id="rId52"/>
    <p:sldId id="303" r:id="rId53"/>
    <p:sldId id="311" r:id="rId54"/>
    <p:sldId id="314" r:id="rId55"/>
    <p:sldId id="316" r:id="rId56"/>
    <p:sldId id="313" r:id="rId57"/>
    <p:sldId id="315" r:id="rId58"/>
    <p:sldId id="312" r:id="rId59"/>
    <p:sldId id="319" r:id="rId60"/>
    <p:sldId id="323" r:id="rId61"/>
    <p:sldId id="322" r:id="rId62"/>
    <p:sldId id="321" r:id="rId63"/>
    <p:sldId id="320" r:id="rId64"/>
    <p:sldId id="326" r:id="rId65"/>
    <p:sldId id="325" r:id="rId66"/>
    <p:sldId id="317" r:id="rId67"/>
    <p:sldId id="329" r:id="rId68"/>
    <p:sldId id="330" r:id="rId69"/>
    <p:sldId id="334" r:id="rId70"/>
    <p:sldId id="337" r:id="rId71"/>
    <p:sldId id="336" r:id="rId72"/>
    <p:sldId id="335" r:id="rId73"/>
    <p:sldId id="332" r:id="rId74"/>
    <p:sldId id="331" r:id="rId75"/>
    <p:sldId id="328" r:id="rId76"/>
    <p:sldId id="327" r:id="rId77"/>
    <p:sldId id="340" r:id="rId78"/>
    <p:sldId id="339" r:id="rId79"/>
    <p:sldId id="338" r:id="rId80"/>
    <p:sldId id="345" r:id="rId81"/>
    <p:sldId id="344" r:id="rId82"/>
    <p:sldId id="343" r:id="rId83"/>
    <p:sldId id="347" r:id="rId84"/>
    <p:sldId id="346" r:id="rId85"/>
    <p:sldId id="350" r:id="rId86"/>
    <p:sldId id="349" r:id="rId87"/>
    <p:sldId id="348" r:id="rId88"/>
    <p:sldId id="351" r:id="rId89"/>
    <p:sldId id="342" r:id="rId90"/>
    <p:sldId id="353" r:id="rId91"/>
    <p:sldId id="352" r:id="rId92"/>
    <p:sldId id="341" r:id="rId93"/>
    <p:sldId id="355" r:id="rId94"/>
    <p:sldId id="354" r:id="rId95"/>
    <p:sldId id="356" r:id="rId96"/>
    <p:sldId id="357" r:id="rId97"/>
    <p:sldId id="358" r:id="rId98"/>
    <p:sldId id="360" r:id="rId99"/>
    <p:sldId id="362" r:id="rId100"/>
    <p:sldId id="361" r:id="rId101"/>
    <p:sldId id="363" r:id="rId102"/>
    <p:sldId id="365" r:id="rId103"/>
    <p:sldId id="364"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761" autoAdjust="0"/>
    <p:restoredTop sz="94660"/>
  </p:normalViewPr>
  <p:slideViewPr>
    <p:cSldViewPr snapToGrid="0">
      <p:cViewPr varScale="1">
        <p:scale>
          <a:sx n="61" d="100"/>
          <a:sy n="61" d="100"/>
        </p:scale>
        <p:origin x="69"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72971-6E31-4F5D-B76B-0F8338BEEE45}"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DC4CE-06A3-4602-9B3F-821539BDF1E2}" type="slidenum">
              <a:rPr lang="zh-CN" altLang="en-US" smtClean="0"/>
              <a:t>‹#›</a:t>
            </a:fld>
            <a:endParaRPr lang="zh-CN" altLang="en-US"/>
          </a:p>
        </p:txBody>
      </p:sp>
    </p:spTree>
    <p:extLst>
      <p:ext uri="{BB962C8B-B14F-4D97-AF65-F5344CB8AC3E}">
        <p14:creationId xmlns:p14="http://schemas.microsoft.com/office/powerpoint/2010/main" val="399355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zk201.dev.rs.com</a:t>
            </a:r>
            <a:endParaRPr lang="zh-CN" altLang="en-US" dirty="0"/>
          </a:p>
        </p:txBody>
      </p:sp>
      <p:sp>
        <p:nvSpPr>
          <p:cNvPr id="4" name="灯片编号占位符 3"/>
          <p:cNvSpPr>
            <a:spLocks noGrp="1"/>
          </p:cNvSpPr>
          <p:nvPr>
            <p:ph type="sldNum" sz="quarter" idx="10"/>
          </p:nvPr>
        </p:nvSpPr>
        <p:spPr/>
        <p:txBody>
          <a:bodyPr/>
          <a:lstStyle/>
          <a:p>
            <a:fld id="{E62DC4CE-06A3-4602-9B3F-821539BDF1E2}" type="slidenum">
              <a:rPr lang="zh-CN" altLang="en-US" smtClean="0"/>
              <a:t>11</a:t>
            </a:fld>
            <a:endParaRPr lang="zh-CN" altLang="en-US"/>
          </a:p>
        </p:txBody>
      </p:sp>
    </p:spTree>
    <p:extLst>
      <p:ext uri="{BB962C8B-B14F-4D97-AF65-F5344CB8AC3E}">
        <p14:creationId xmlns:p14="http://schemas.microsoft.com/office/powerpoint/2010/main" val="285004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2DC4CE-06A3-4602-9B3F-821539BDF1E2}" type="slidenum">
              <a:rPr lang="zh-CN" altLang="en-US" smtClean="0"/>
              <a:t>52</a:t>
            </a:fld>
            <a:endParaRPr lang="zh-CN" altLang="en-US"/>
          </a:p>
        </p:txBody>
      </p:sp>
    </p:spTree>
    <p:extLst>
      <p:ext uri="{BB962C8B-B14F-4D97-AF65-F5344CB8AC3E}">
        <p14:creationId xmlns:p14="http://schemas.microsoft.com/office/powerpoint/2010/main" val="89083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lvl1pPr>
              <a:defRPr sz="4000" baseline="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lvl1pPr>
              <a:defRPr sz="2400" baseline="0"/>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C2BA-B9B9-4049-A20B-DFCD909745D6}"/>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87405044-51A2-440F-AA38-1C6103616243}"/>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是一个典型的分布式数据一致性解决方案</a:t>
            </a:r>
            <a:r>
              <a:rPr lang="en-US" altLang="zh-CN" dirty="0"/>
              <a:t>,</a:t>
            </a:r>
            <a:r>
              <a:rPr lang="zh-CN" altLang="en-US" dirty="0"/>
              <a:t>其设计目标是将那些复杂且容易出错的分布式一致性服务封装起来，构成一个高效可靠的原语集，并以一系列简单易用的接口提供给用户使用。分布式应用程序可以基于 </a:t>
            </a:r>
            <a:r>
              <a:rPr lang="en-US" altLang="zh-CN" dirty="0" err="1"/>
              <a:t>ZooKeeper</a:t>
            </a:r>
            <a:r>
              <a:rPr lang="en-US" altLang="zh-CN" dirty="0"/>
              <a:t> </a:t>
            </a:r>
            <a:r>
              <a:rPr lang="zh-CN" altLang="en-US" dirty="0"/>
              <a:t>实现诸如数据发布</a:t>
            </a:r>
            <a:r>
              <a:rPr lang="en-US" altLang="zh-CN" dirty="0"/>
              <a:t>/</a:t>
            </a:r>
            <a:r>
              <a:rPr lang="zh-CN" altLang="en-US" dirty="0"/>
              <a:t>订阅、负载均衡、命名服务、分布式协调</a:t>
            </a:r>
            <a:r>
              <a:rPr lang="en-US" altLang="zh-CN" dirty="0"/>
              <a:t>/</a:t>
            </a:r>
            <a:r>
              <a:rPr lang="zh-CN" altLang="en-US" dirty="0"/>
              <a:t>通知、集群管理、</a:t>
            </a:r>
            <a:r>
              <a:rPr lang="en-US" altLang="zh-CN" dirty="0"/>
              <a:t>Master </a:t>
            </a:r>
            <a:r>
              <a:rPr lang="zh-CN" altLang="en-US" dirty="0"/>
              <a:t>选举、分布式锁和分布式队列等功能。</a:t>
            </a:r>
          </a:p>
          <a:p>
            <a:pPr marL="0" indent="0">
              <a:buNone/>
            </a:pPr>
            <a:endParaRPr lang="zh-CN" altLang="en-US" dirty="0"/>
          </a:p>
        </p:txBody>
      </p:sp>
    </p:spTree>
    <p:extLst>
      <p:ext uri="{BB962C8B-B14F-4D97-AF65-F5344CB8AC3E}">
        <p14:creationId xmlns:p14="http://schemas.microsoft.com/office/powerpoint/2010/main" val="17267474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F1090-146D-40CB-9C41-BD43EF38DB62}"/>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3C869539-B615-43BE-A288-6AB726CC0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522" y="2096028"/>
            <a:ext cx="6134956" cy="3810532"/>
          </a:xfrm>
        </p:spPr>
      </p:pic>
    </p:spTree>
    <p:extLst>
      <p:ext uri="{BB962C8B-B14F-4D97-AF65-F5344CB8AC3E}">
        <p14:creationId xmlns:p14="http://schemas.microsoft.com/office/powerpoint/2010/main" val="40656501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smtClean="0"/>
              <a:t>扩展</a:t>
            </a:r>
            <a:endParaRPr lang="zh-CN" altLang="en-US" dirty="0"/>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en-US" altLang="zh-CN" dirty="0"/>
              <a:t>Client-java</a:t>
            </a:r>
          </a:p>
          <a:p>
            <a:r>
              <a:rPr lang="en-US" altLang="zh-CN" dirty="0"/>
              <a:t>Curator</a:t>
            </a:r>
          </a:p>
          <a:p>
            <a:pPr lvl="1"/>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a:t>
            </a:r>
          </a:p>
        </p:txBody>
      </p:sp>
    </p:spTree>
    <p:extLst>
      <p:ext uri="{BB962C8B-B14F-4D97-AF65-F5344CB8AC3E}">
        <p14:creationId xmlns:p14="http://schemas.microsoft.com/office/powerpoint/2010/main" val="32449846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整体回顾</a:t>
            </a:r>
          </a:p>
        </p:txBody>
      </p:sp>
      <p:pic>
        <p:nvPicPr>
          <p:cNvPr id="5" name="内容占位符 4">
            <a:extLst>
              <a:ext uri="{FF2B5EF4-FFF2-40B4-BE49-F238E27FC236}">
                <a16:creationId xmlns:a16="http://schemas.microsoft.com/office/drawing/2014/main" id="{08E44E59-1FDA-4630-98F6-7F5F3EDA4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643" y="2455818"/>
            <a:ext cx="10024714" cy="3090952"/>
          </a:xfrm>
        </p:spPr>
      </p:pic>
    </p:spTree>
    <p:extLst>
      <p:ext uri="{BB962C8B-B14F-4D97-AF65-F5344CB8AC3E}">
        <p14:creationId xmlns:p14="http://schemas.microsoft.com/office/powerpoint/2010/main" val="31900094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80D7E-A56E-4058-8484-D97F4F2991B4}"/>
              </a:ext>
            </a:extLst>
          </p:cNvPr>
          <p:cNvSpPr>
            <a:spLocks noGrp="1"/>
          </p:cNvSpPr>
          <p:nvPr>
            <p:ph type="title"/>
          </p:nvPr>
        </p:nvSpPr>
        <p:spPr/>
        <p:txBody>
          <a:bodyPr/>
          <a:lstStyle/>
          <a:p>
            <a:r>
              <a:rPr lang="zh-CN" altLang="en-US" dirty="0"/>
              <a:t>思考问题</a:t>
            </a:r>
          </a:p>
        </p:txBody>
      </p:sp>
      <p:sp>
        <p:nvSpPr>
          <p:cNvPr id="3" name="内容占位符 2">
            <a:extLst>
              <a:ext uri="{FF2B5EF4-FFF2-40B4-BE49-F238E27FC236}">
                <a16:creationId xmlns:a16="http://schemas.microsoft.com/office/drawing/2014/main" id="{22477A30-65DD-49F1-9D03-3692BB587A67}"/>
              </a:ext>
            </a:extLst>
          </p:cNvPr>
          <p:cNvSpPr>
            <a:spLocks noGrp="1"/>
          </p:cNvSpPr>
          <p:nvPr>
            <p:ph idx="1"/>
          </p:nvPr>
        </p:nvSpPr>
        <p:spPr/>
        <p:txBody>
          <a:bodyPr/>
          <a:lstStyle/>
          <a:p>
            <a:r>
              <a:rPr lang="zh-CN" altLang="en-US" dirty="0"/>
              <a:t>* 一个客户端修改了某个节点的数据，其它客户端能够马上获取到这个最新数据吗</a:t>
            </a:r>
            <a:r>
              <a:rPr lang="en-US" altLang="zh-CN" dirty="0"/>
              <a:t>(</a:t>
            </a:r>
            <a:r>
              <a:rPr lang="zh-CN" altLang="en-US" dirty="0"/>
              <a:t>跨客户端视图的并发一致性</a:t>
            </a:r>
            <a:r>
              <a:rPr lang="en-US" altLang="zh-CN"/>
              <a:t>)?</a:t>
            </a:r>
            <a:endParaRPr lang="en-US" altLang="zh-CN" dirty="0"/>
          </a:p>
          <a:p>
            <a:r>
              <a:rPr lang="zh-CN" altLang="en-US" dirty="0"/>
              <a:t>* 集群中</a:t>
            </a:r>
            <a:r>
              <a:rPr lang="en-US" altLang="zh-CN" dirty="0" err="1"/>
              <a:t>clientPort</a:t>
            </a:r>
            <a:r>
              <a:rPr lang="zh-CN" altLang="en-US" dirty="0"/>
              <a:t>不一致，可以等了解了读写机制理解</a:t>
            </a:r>
            <a:r>
              <a:rPr lang="en-US" altLang="zh-CN" dirty="0"/>
              <a:t>?</a:t>
            </a:r>
            <a:endParaRPr lang="zh-CN" altLang="en-US" dirty="0"/>
          </a:p>
          <a:p>
            <a:r>
              <a:rPr lang="zh-CN" altLang="en-US" dirty="0"/>
              <a:t>* </a:t>
            </a:r>
            <a:r>
              <a:rPr lang="en-US" altLang="zh-CN" dirty="0"/>
              <a:t>observer</a:t>
            </a:r>
            <a:r>
              <a:rPr lang="zh-CN" altLang="en-US" dirty="0"/>
              <a:t>是怎么设置的</a:t>
            </a:r>
            <a:r>
              <a:rPr lang="en-US" altLang="zh-CN" dirty="0"/>
              <a:t>?</a:t>
            </a:r>
            <a:endParaRPr lang="zh-CN" altLang="en-US" dirty="0"/>
          </a:p>
          <a:p>
            <a:r>
              <a:rPr lang="zh-CN" altLang="en-US" dirty="0"/>
              <a:t>* </a:t>
            </a:r>
            <a:r>
              <a:rPr lang="en-US" altLang="zh-CN" dirty="0" err="1"/>
              <a:t>zxid</a:t>
            </a:r>
            <a:r>
              <a:rPr lang="zh-CN" altLang="en-US" dirty="0"/>
              <a:t>溢出变成负数了怎么办</a:t>
            </a:r>
            <a:r>
              <a:rPr lang="en-US" altLang="zh-CN" dirty="0"/>
              <a:t>?</a:t>
            </a:r>
            <a:endParaRPr lang="zh-CN" altLang="en-US" dirty="0"/>
          </a:p>
          <a:p>
            <a:r>
              <a:rPr lang="zh-CN" altLang="en-US" dirty="0"/>
              <a:t>* 水平扩容</a:t>
            </a:r>
            <a:r>
              <a:rPr lang="en-US" altLang="zh-CN" dirty="0"/>
              <a:t>?</a:t>
            </a:r>
            <a:endParaRPr lang="zh-CN" altLang="en-US" dirty="0"/>
          </a:p>
          <a:p>
            <a:r>
              <a:rPr lang="zh-CN" altLang="en-US" dirty="0"/>
              <a:t>* </a:t>
            </a:r>
            <a:r>
              <a:rPr lang="en-US" altLang="zh-CN" dirty="0"/>
              <a:t>zookeeper </a:t>
            </a:r>
            <a:r>
              <a:rPr lang="zh-CN" altLang="en-US" dirty="0"/>
              <a:t>有哪些缺点</a:t>
            </a:r>
            <a:r>
              <a:rPr lang="en-US" altLang="zh-CN" dirty="0"/>
              <a:t>?</a:t>
            </a:r>
            <a:endParaRPr lang="zh-CN" altLang="en-US" dirty="0"/>
          </a:p>
          <a:p>
            <a:pPr lvl="1"/>
            <a:r>
              <a:rPr lang="zh-CN" altLang="en-US" dirty="0"/>
              <a:t>* 数据量大，同步慢，超时</a:t>
            </a:r>
          </a:p>
          <a:p>
            <a:endParaRPr lang="zh-CN" altLang="en-US" dirty="0"/>
          </a:p>
        </p:txBody>
      </p:sp>
    </p:spTree>
    <p:extLst>
      <p:ext uri="{BB962C8B-B14F-4D97-AF65-F5344CB8AC3E}">
        <p14:creationId xmlns:p14="http://schemas.microsoft.com/office/powerpoint/2010/main" val="72932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F4E70-7E1A-4DC6-8395-3E0DF0B0D49E}"/>
              </a:ext>
            </a:extLst>
          </p:cNvPr>
          <p:cNvSpPr>
            <a:spLocks noGrp="1"/>
          </p:cNvSpPr>
          <p:nvPr>
            <p:ph type="title"/>
          </p:nvPr>
        </p:nvSpPr>
        <p:spPr/>
        <p:txBody>
          <a:bodyPr/>
          <a:lstStyle/>
          <a:p>
            <a:r>
              <a:rPr lang="zh-CN" altLang="en-US" dirty="0"/>
              <a:t>初识</a:t>
            </a:r>
          </a:p>
        </p:txBody>
      </p:sp>
      <p:pic>
        <p:nvPicPr>
          <p:cNvPr id="5" name="内容占位符 4">
            <a:extLst>
              <a:ext uri="{FF2B5EF4-FFF2-40B4-BE49-F238E27FC236}">
                <a16:creationId xmlns:a16="http://schemas.microsoft.com/office/drawing/2014/main" id="{1180649C-7827-474E-B7F7-91E746E54D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85296" y="1208862"/>
            <a:ext cx="7201768" cy="4801178"/>
          </a:xfrm>
        </p:spPr>
      </p:pic>
    </p:spTree>
    <p:extLst>
      <p:ext uri="{BB962C8B-B14F-4D97-AF65-F5344CB8AC3E}">
        <p14:creationId xmlns:p14="http://schemas.microsoft.com/office/powerpoint/2010/main" val="360135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755" y="2143030"/>
            <a:ext cx="5560489" cy="3653328"/>
          </a:xfrm>
        </p:spPr>
      </p:pic>
    </p:spTree>
    <p:extLst>
      <p:ext uri="{BB962C8B-B14F-4D97-AF65-F5344CB8AC3E}">
        <p14:creationId xmlns:p14="http://schemas.microsoft.com/office/powerpoint/2010/main" val="2719084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A403D-ED31-43B7-B238-03A7F86FB867}"/>
              </a:ext>
            </a:extLst>
          </p:cNvPr>
          <p:cNvSpPr>
            <a:spLocks noGrp="1"/>
          </p:cNvSpPr>
          <p:nvPr>
            <p:ph type="title"/>
          </p:nvPr>
        </p:nvSpPr>
        <p:spPr/>
        <p:txBody>
          <a:bodyPr/>
          <a:lstStyle/>
          <a:p>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E4E7A09-004B-4939-A89E-FB341791D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216" y="2312127"/>
            <a:ext cx="9225568" cy="2844550"/>
          </a:xfrm>
        </p:spPr>
      </p:pic>
    </p:spTree>
    <p:extLst>
      <p:ext uri="{BB962C8B-B14F-4D97-AF65-F5344CB8AC3E}">
        <p14:creationId xmlns:p14="http://schemas.microsoft.com/office/powerpoint/2010/main" val="61864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9E19F-44AF-4C67-AE1B-E6729479D102}"/>
              </a:ext>
            </a:extLst>
          </p:cNvPr>
          <p:cNvSpPr>
            <a:spLocks noGrp="1"/>
          </p:cNvSpPr>
          <p:nvPr>
            <p:ph type="title"/>
          </p:nvPr>
        </p:nvSpPr>
        <p:spPr/>
        <p:txBody>
          <a:bodyPr/>
          <a:lstStyle/>
          <a:p>
            <a:r>
              <a:rPr lang="zh-CN" altLang="en-US" dirty="0"/>
              <a:t>角色</a:t>
            </a:r>
          </a:p>
        </p:txBody>
      </p:sp>
      <p:pic>
        <p:nvPicPr>
          <p:cNvPr id="5" name="内容占位符 4">
            <a:extLst>
              <a:ext uri="{FF2B5EF4-FFF2-40B4-BE49-F238E27FC236}">
                <a16:creationId xmlns:a16="http://schemas.microsoft.com/office/drawing/2014/main" id="{19559142-90AC-491C-93FF-BBCFBE3E9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00" y="1910264"/>
            <a:ext cx="6620799" cy="4182059"/>
          </a:xfrm>
        </p:spPr>
      </p:pic>
    </p:spTree>
    <p:extLst>
      <p:ext uri="{BB962C8B-B14F-4D97-AF65-F5344CB8AC3E}">
        <p14:creationId xmlns:p14="http://schemas.microsoft.com/office/powerpoint/2010/main" val="392673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76285-25E6-4386-9F04-FE22B850067F}"/>
              </a:ext>
            </a:extLst>
          </p:cNvPr>
          <p:cNvSpPr>
            <a:spLocks noGrp="1"/>
          </p:cNvSpPr>
          <p:nvPr>
            <p:ph type="title"/>
          </p:nvPr>
        </p:nvSpPr>
        <p:spPr/>
        <p:txBody>
          <a:bodyPr/>
          <a:lstStyle/>
          <a:p>
            <a:r>
              <a:rPr lang="zh-CN" altLang="en-US" dirty="0"/>
              <a:t>角色</a:t>
            </a:r>
          </a:p>
        </p:txBody>
      </p:sp>
      <p:sp>
        <p:nvSpPr>
          <p:cNvPr id="3" name="内容占位符 2">
            <a:extLst>
              <a:ext uri="{FF2B5EF4-FFF2-40B4-BE49-F238E27FC236}">
                <a16:creationId xmlns:a16="http://schemas.microsoft.com/office/drawing/2014/main" id="{2ECDBB47-D5A5-4352-81E9-EF5EB98E860B}"/>
              </a:ext>
            </a:extLst>
          </p:cNvPr>
          <p:cNvSpPr>
            <a:spLocks noGrp="1"/>
          </p:cNvSpPr>
          <p:nvPr>
            <p:ph idx="1"/>
          </p:nvPr>
        </p:nvSpPr>
        <p:spPr/>
        <p:txBody>
          <a:bodyPr>
            <a:normAutofit fontScale="92500" lnSpcReduction="10000"/>
          </a:bodyPr>
          <a:lstStyle/>
          <a:p>
            <a:pPr marL="0" indent="0">
              <a:buNone/>
            </a:pPr>
            <a:r>
              <a:rPr lang="en-US" altLang="zh-CN" dirty="0" smtClean="0"/>
              <a:t>Leader</a:t>
            </a:r>
          </a:p>
          <a:p>
            <a:pPr marL="457200" lvl="1" indent="0">
              <a:buNone/>
            </a:pPr>
            <a:r>
              <a:rPr lang="en-US" altLang="zh-CN" dirty="0"/>
              <a:t>	Leader</a:t>
            </a:r>
            <a:r>
              <a:rPr lang="zh-CN" altLang="en-US" dirty="0"/>
              <a:t>作为整个</a:t>
            </a:r>
            <a:r>
              <a:rPr lang="en-US" altLang="zh-CN" dirty="0" err="1"/>
              <a:t>ZooKeeper</a:t>
            </a:r>
            <a:r>
              <a:rPr lang="zh-CN" altLang="en-US" dirty="0"/>
              <a:t>集群的主节点，负责响应所有对</a:t>
            </a:r>
            <a:r>
              <a:rPr lang="en-US" altLang="zh-CN" dirty="0" err="1"/>
              <a:t>ZooKeeper</a:t>
            </a:r>
            <a:r>
              <a:rPr lang="zh-CN" altLang="en-US" dirty="0"/>
              <a:t>状态变更的请求。它会将每个状态更新请求进行排序和编号，以便保证整个集群内部消息处理的</a:t>
            </a:r>
            <a:r>
              <a:rPr lang="en-US" altLang="zh-CN" dirty="0"/>
              <a:t>FIFO</a:t>
            </a:r>
            <a:r>
              <a:rPr lang="zh-CN" altLang="en-US" dirty="0" smtClean="0"/>
              <a:t>。</a:t>
            </a:r>
            <a:endParaRPr lang="en-US" altLang="zh-CN" dirty="0" smtClean="0"/>
          </a:p>
          <a:p>
            <a:pPr marL="0" indent="0">
              <a:buNone/>
            </a:pPr>
            <a:r>
              <a:rPr lang="en-US" altLang="zh-CN" dirty="0" smtClean="0"/>
              <a:t>Follower </a:t>
            </a:r>
            <a:r>
              <a:rPr lang="en-US" altLang="zh-CN" dirty="0"/>
              <a:t>	</a:t>
            </a:r>
            <a:endParaRPr lang="en-US" altLang="zh-CN" dirty="0" smtClean="0"/>
          </a:p>
          <a:p>
            <a:pPr marL="457200" lvl="1" indent="0">
              <a:buNone/>
            </a:pPr>
            <a:r>
              <a:rPr lang="en-US" altLang="zh-CN" dirty="0" smtClean="0"/>
              <a:t>	Follower</a:t>
            </a:r>
            <a:r>
              <a:rPr lang="zh-CN" altLang="en-US" dirty="0"/>
              <a:t>主要是响应本服务器上的读请求外，另外</a:t>
            </a:r>
            <a:r>
              <a:rPr lang="en-US" altLang="zh-CN" dirty="0"/>
              <a:t>follower</a:t>
            </a:r>
            <a:r>
              <a:rPr lang="zh-CN" altLang="en-US" dirty="0"/>
              <a:t>还要处理</a:t>
            </a:r>
            <a:r>
              <a:rPr lang="en-US" altLang="zh-CN" dirty="0"/>
              <a:t>leader</a:t>
            </a:r>
            <a:r>
              <a:rPr lang="zh-CN" altLang="en-US" dirty="0"/>
              <a:t>的提议，并在</a:t>
            </a:r>
            <a:r>
              <a:rPr lang="en-US" altLang="zh-CN" dirty="0"/>
              <a:t>leader</a:t>
            </a:r>
            <a:r>
              <a:rPr lang="zh-CN" altLang="en-US" dirty="0"/>
              <a:t>提交该提议时在本地也进行提交。另外需要注意的是，</a:t>
            </a:r>
            <a:r>
              <a:rPr lang="en-US" altLang="zh-CN" dirty="0"/>
              <a:t>leader</a:t>
            </a:r>
            <a:r>
              <a:rPr lang="zh-CN" altLang="en-US" dirty="0"/>
              <a:t>和</a:t>
            </a:r>
            <a:r>
              <a:rPr lang="en-US" altLang="zh-CN" dirty="0"/>
              <a:t>follower</a:t>
            </a:r>
            <a:r>
              <a:rPr lang="zh-CN" altLang="en-US" dirty="0"/>
              <a:t>构成</a:t>
            </a:r>
            <a:r>
              <a:rPr lang="en-US" altLang="zh-CN" dirty="0" err="1"/>
              <a:t>ZooKeeper</a:t>
            </a:r>
            <a:r>
              <a:rPr lang="zh-CN" altLang="en-US" dirty="0"/>
              <a:t>集群的法定人数，也就是说，只有他们才参与新</a:t>
            </a:r>
            <a:r>
              <a:rPr lang="en-US" altLang="zh-CN" dirty="0"/>
              <a:t>leader</a:t>
            </a:r>
            <a:r>
              <a:rPr lang="zh-CN" altLang="en-US" dirty="0"/>
              <a:t>的选举、响应</a:t>
            </a:r>
            <a:r>
              <a:rPr lang="en-US" altLang="zh-CN" dirty="0"/>
              <a:t>leader</a:t>
            </a:r>
            <a:r>
              <a:rPr lang="zh-CN" altLang="en-US" dirty="0"/>
              <a:t>的提议</a:t>
            </a:r>
            <a:r>
              <a:rPr lang="zh-CN" altLang="en-US" dirty="0" smtClean="0"/>
              <a:t>。</a:t>
            </a:r>
            <a:endParaRPr lang="en-US" altLang="zh-CN" dirty="0" smtClean="0"/>
          </a:p>
          <a:p>
            <a:pPr marL="0" indent="0">
              <a:buNone/>
            </a:pPr>
            <a:r>
              <a:rPr lang="en-US" altLang="zh-CN" dirty="0" smtClean="0"/>
              <a:t>Observe</a:t>
            </a:r>
          </a:p>
          <a:p>
            <a:pPr marL="457200" lvl="1" indent="0">
              <a:buNone/>
            </a:pPr>
            <a:r>
              <a:rPr lang="en-US" altLang="zh-CN" dirty="0"/>
              <a:t>	</a:t>
            </a:r>
            <a:r>
              <a:rPr lang="zh-CN" altLang="en-US" dirty="0"/>
              <a:t>为客户端提供读服务器，如果是写服务则转发给</a:t>
            </a:r>
            <a:r>
              <a:rPr lang="en-US" altLang="zh-CN" dirty="0"/>
              <a:t>Leader</a:t>
            </a:r>
            <a:r>
              <a:rPr lang="zh-CN" altLang="en-US" dirty="0"/>
              <a:t>。不参与选举过程中的投票，也不参与“过半写成功”策略。在不影响写性能的情况下提升集群的读性能。</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451986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2378-1760-4069-BAC4-6F0250E51EC7}"/>
              </a:ext>
            </a:extLst>
          </p:cNvPr>
          <p:cNvSpPr>
            <a:spLocks noGrp="1"/>
          </p:cNvSpPr>
          <p:nvPr>
            <p:ph type="title"/>
          </p:nvPr>
        </p:nvSpPr>
        <p:spPr/>
        <p:txBody>
          <a:bodyPr/>
          <a:lstStyle/>
          <a:p>
            <a:r>
              <a:rPr lang="en-US" altLang="zh-CN" dirty="0"/>
              <a:t>client</a:t>
            </a:r>
            <a:endParaRPr lang="zh-CN" altLang="en-US" dirty="0"/>
          </a:p>
        </p:txBody>
      </p:sp>
      <p:sp>
        <p:nvSpPr>
          <p:cNvPr id="3" name="内容占位符 2">
            <a:extLst>
              <a:ext uri="{FF2B5EF4-FFF2-40B4-BE49-F238E27FC236}">
                <a16:creationId xmlns:a16="http://schemas.microsoft.com/office/drawing/2014/main" id="{56C5EA89-C47F-4485-A327-F49B2B92F417}"/>
              </a:ext>
            </a:extLst>
          </p:cNvPr>
          <p:cNvSpPr>
            <a:spLocks noGrp="1"/>
          </p:cNvSpPr>
          <p:nvPr>
            <p:ph idx="1"/>
          </p:nvPr>
        </p:nvSpPr>
        <p:spPr/>
        <p:txBody>
          <a:bodyPr/>
          <a:lstStyle/>
          <a:p>
            <a:pPr marL="0" indent="0">
              <a:buNone/>
            </a:pPr>
            <a:r>
              <a:rPr lang="en-US" altLang="zh-CN" dirty="0"/>
              <a:t>	</a:t>
            </a:r>
            <a:r>
              <a:rPr lang="zh-CN" altLang="en-US" dirty="0"/>
              <a:t>连接</a:t>
            </a:r>
            <a:r>
              <a:rPr lang="en-US" altLang="zh-CN" dirty="0"/>
              <a:t>zookeeper</a:t>
            </a:r>
            <a:r>
              <a:rPr lang="zh-CN" altLang="en-US" dirty="0"/>
              <a:t>服务器的使用着，请求的发起者。独立于</a:t>
            </a:r>
            <a:r>
              <a:rPr lang="en-US" altLang="zh-CN" dirty="0"/>
              <a:t>zookeeper</a:t>
            </a:r>
            <a:r>
              <a:rPr lang="zh-CN" altLang="en-US" dirty="0"/>
              <a:t>服务器集群之外的角色。</a:t>
            </a:r>
          </a:p>
          <a:p>
            <a:pPr marL="0" indent="0">
              <a:buNone/>
            </a:pPr>
            <a:endParaRPr lang="zh-CN" altLang="en-US" dirty="0"/>
          </a:p>
        </p:txBody>
      </p:sp>
    </p:spTree>
    <p:extLst>
      <p:ext uri="{BB962C8B-B14F-4D97-AF65-F5344CB8AC3E}">
        <p14:creationId xmlns:p14="http://schemas.microsoft.com/office/powerpoint/2010/main" val="3652754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B0BF-A2A3-4BFF-BE07-C23EBCE0EE38}"/>
              </a:ext>
            </a:extLst>
          </p:cNvPr>
          <p:cNvSpPr>
            <a:spLocks noGrp="1"/>
          </p:cNvSpPr>
          <p:nvPr>
            <p:ph type="title"/>
          </p:nvPr>
        </p:nvSpPr>
        <p:spPr/>
        <p:txBody>
          <a:bodyPr/>
          <a:lstStyle/>
          <a:p>
            <a:r>
              <a:rPr lang="en-US" altLang="zh-CN" dirty="0" smtClean="0"/>
              <a:t>client</a:t>
            </a:r>
            <a:endParaRPr lang="zh-CN" altLang="en-US" dirty="0"/>
          </a:p>
        </p:txBody>
      </p:sp>
      <p:pic>
        <p:nvPicPr>
          <p:cNvPr id="5" name="内容占位符 4">
            <a:extLst>
              <a:ext uri="{FF2B5EF4-FFF2-40B4-BE49-F238E27FC236}">
                <a16:creationId xmlns:a16="http://schemas.microsoft.com/office/drawing/2014/main" id="{D4FE4C66-1831-4B06-9FAB-0FF882552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73" y="1825625"/>
            <a:ext cx="9312053" cy="4351338"/>
          </a:xfrm>
        </p:spPr>
      </p:pic>
    </p:spTree>
    <p:extLst>
      <p:ext uri="{BB962C8B-B14F-4D97-AF65-F5344CB8AC3E}">
        <p14:creationId xmlns:p14="http://schemas.microsoft.com/office/powerpoint/2010/main" val="212699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63749-BEB7-4371-B9AE-AA4ECE700AD3}"/>
              </a:ext>
            </a:extLst>
          </p:cNvPr>
          <p:cNvSpPr>
            <a:spLocks noGrp="1"/>
          </p:cNvSpPr>
          <p:nvPr>
            <p:ph type="title"/>
          </p:nvPr>
        </p:nvSpPr>
        <p:spPr/>
        <p:txBody>
          <a:bodyPr/>
          <a:lstStyle/>
          <a:p>
            <a:r>
              <a:rPr lang="zh-CN" altLang="en-US" dirty="0"/>
              <a:t>数据模型</a:t>
            </a:r>
            <a:r>
              <a:rPr lang="en-US" altLang="zh-CN" dirty="0" err="1"/>
              <a:t>znode</a:t>
            </a:r>
            <a:endParaRPr lang="zh-CN" altLang="en-US" dirty="0"/>
          </a:p>
        </p:txBody>
      </p:sp>
      <p:pic>
        <p:nvPicPr>
          <p:cNvPr id="5" name="内容占位符 4">
            <a:extLst>
              <a:ext uri="{FF2B5EF4-FFF2-40B4-BE49-F238E27FC236}">
                <a16:creationId xmlns:a16="http://schemas.microsoft.com/office/drawing/2014/main" id="{595DC633-2027-4905-BB74-F0442DC5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14" y="2547257"/>
            <a:ext cx="4640572" cy="2656255"/>
          </a:xfrm>
        </p:spPr>
      </p:pic>
    </p:spTree>
    <p:extLst>
      <p:ext uri="{BB962C8B-B14F-4D97-AF65-F5344CB8AC3E}">
        <p14:creationId xmlns:p14="http://schemas.microsoft.com/office/powerpoint/2010/main" val="2495448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BAE08-EBEB-4638-ACBE-FF05EFDCD0B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F6204558-D6E4-4CB9-A7E3-4FFA4100E9A7}"/>
              </a:ext>
            </a:extLst>
          </p:cNvPr>
          <p:cNvSpPr>
            <a:spLocks noGrp="1"/>
          </p:cNvSpPr>
          <p:nvPr>
            <p:ph idx="1"/>
          </p:nvPr>
        </p:nvSpPr>
        <p:spPr/>
        <p:txBody>
          <a:bodyPr/>
          <a:lstStyle/>
          <a:p>
            <a:r>
              <a:rPr lang="zh-CN" altLang="en-US" dirty="0"/>
              <a:t>* 崩溃恢复</a:t>
            </a:r>
          </a:p>
          <a:p>
            <a:r>
              <a:rPr lang="zh-CN" altLang="en-US" dirty="0"/>
              <a:t>* 原子广播</a:t>
            </a:r>
          </a:p>
          <a:p>
            <a:pPr marL="0" indent="0">
              <a:buNone/>
            </a:pPr>
            <a:endParaRPr lang="zh-CN" altLang="en-US" dirty="0"/>
          </a:p>
        </p:txBody>
      </p:sp>
    </p:spTree>
    <p:extLst>
      <p:ext uri="{BB962C8B-B14F-4D97-AF65-F5344CB8AC3E}">
        <p14:creationId xmlns:p14="http://schemas.microsoft.com/office/powerpoint/2010/main" val="5900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集群任务</a:t>
            </a:r>
            <a:endParaRPr lang="zh-CN" altLang="en-US" dirty="0"/>
          </a:p>
        </p:txBody>
      </p:sp>
      <p:pic>
        <p:nvPicPr>
          <p:cNvPr id="9" name="内容占位符 8">
            <a:extLst>
              <a:ext uri="{FF2B5EF4-FFF2-40B4-BE49-F238E27FC236}">
                <a16:creationId xmlns:a16="http://schemas.microsoft.com/office/drawing/2014/main" id="{612E170D-8BD0-446E-855C-4D1DC540D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850" y="2329656"/>
            <a:ext cx="3162300" cy="3343275"/>
          </a:xfrm>
        </p:spPr>
      </p:pic>
    </p:spTree>
    <p:extLst>
      <p:ext uri="{BB962C8B-B14F-4D97-AF65-F5344CB8AC3E}">
        <p14:creationId xmlns:p14="http://schemas.microsoft.com/office/powerpoint/2010/main" val="1212023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5DF3F-7A8E-4DAD-AEC2-E73E14F13D51}"/>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7FE4B908-2126-4F30-9597-3338EC68DF9F}"/>
              </a:ext>
            </a:extLst>
          </p:cNvPr>
          <p:cNvSpPr>
            <a:spLocks noGrp="1"/>
          </p:cNvSpPr>
          <p:nvPr>
            <p:ph idx="1"/>
          </p:nvPr>
        </p:nvSpPr>
        <p:spPr/>
        <p:txBody>
          <a:bodyPr>
            <a:normAutofit/>
          </a:bodyPr>
          <a:lstStyle/>
          <a:p>
            <a:r>
              <a:rPr lang="zh-CN" altLang="en-US" dirty="0"/>
              <a:t>* 简单化：</a:t>
            </a:r>
            <a:r>
              <a:rPr lang="en-US" altLang="zh-CN" dirty="0" err="1"/>
              <a:t>ZooKeeper</a:t>
            </a:r>
            <a:r>
              <a:rPr lang="zh-CN" altLang="en-US" dirty="0"/>
              <a:t>允许各分布式进程通过一个共享的命名空间相互联系，该命名空间类似于一个标准的层次型的文件系统。</a:t>
            </a:r>
          </a:p>
          <a:p>
            <a:r>
              <a:rPr lang="zh-CN" altLang="en-US" dirty="0"/>
              <a:t>* 顺序一致性：按照客户端发送请求的顺序更新数据。</a:t>
            </a:r>
          </a:p>
          <a:p>
            <a:r>
              <a:rPr lang="zh-CN" altLang="en-US" dirty="0"/>
              <a:t>* 原子性：更新要么成功，要么失败，不会出现部分更新。</a:t>
            </a:r>
          </a:p>
          <a:p>
            <a:r>
              <a:rPr lang="zh-CN" altLang="en-US" dirty="0"/>
              <a:t>* 单一性 ：无论客户端连接哪个 </a:t>
            </a:r>
            <a:r>
              <a:rPr lang="en-US" altLang="zh-CN" dirty="0"/>
              <a:t>server</a:t>
            </a:r>
            <a:r>
              <a:rPr lang="zh-CN" altLang="en-US" dirty="0"/>
              <a:t>，都会看到同一个视图。</a:t>
            </a:r>
          </a:p>
          <a:p>
            <a:r>
              <a:rPr lang="zh-CN" altLang="en-US" dirty="0"/>
              <a:t>* 可靠性：一旦数据更新成功，将一直保持，直到新的更新。</a:t>
            </a:r>
          </a:p>
          <a:p>
            <a:r>
              <a:rPr lang="zh-CN" altLang="en-US" dirty="0"/>
              <a:t>* 及时性：客户端会在一个确定的时间内得到最新的数据。</a:t>
            </a:r>
          </a:p>
          <a:p>
            <a:r>
              <a:rPr lang="zh-CN" altLang="en-US" dirty="0"/>
              <a:t>* 速度优势：</a:t>
            </a:r>
            <a:r>
              <a:rPr lang="en-US" altLang="zh-CN" dirty="0" err="1"/>
              <a:t>ZooKeeper</a:t>
            </a:r>
            <a:r>
              <a:rPr lang="zh-CN" altLang="en-US" dirty="0"/>
              <a:t>特别适合于以读为主要负荷的场合。</a:t>
            </a:r>
            <a:r>
              <a:rPr lang="en-US" altLang="zh-CN" dirty="0" err="1"/>
              <a:t>ZooKeeper</a:t>
            </a:r>
            <a:r>
              <a:rPr lang="zh-CN" altLang="en-US" dirty="0"/>
              <a:t>可以运行在数千台机器上，如果大部分操作为读，例如读写比例为</a:t>
            </a:r>
            <a:r>
              <a:rPr lang="en-US" altLang="zh-CN" dirty="0"/>
              <a:t>10:1</a:t>
            </a:r>
            <a:r>
              <a:rPr lang="zh-CN" altLang="en-US" dirty="0"/>
              <a:t>，</a:t>
            </a:r>
            <a:r>
              <a:rPr lang="en-US" altLang="zh-CN" dirty="0" err="1"/>
              <a:t>ZooKeeper</a:t>
            </a:r>
            <a:r>
              <a:rPr lang="zh-CN" altLang="en-US" dirty="0"/>
              <a:t>的效率会很高。</a:t>
            </a:r>
          </a:p>
          <a:p>
            <a:pPr marL="0" indent="0">
              <a:buNone/>
            </a:pPr>
            <a:endParaRPr lang="zh-CN" altLang="en-US" dirty="0"/>
          </a:p>
        </p:txBody>
      </p:sp>
    </p:spTree>
    <p:extLst>
      <p:ext uri="{BB962C8B-B14F-4D97-AF65-F5344CB8AC3E}">
        <p14:creationId xmlns:p14="http://schemas.microsoft.com/office/powerpoint/2010/main" val="792188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E46-4230-4482-AAA9-CB0951668D5F}"/>
              </a:ext>
            </a:extLst>
          </p:cNvPr>
          <p:cNvSpPr>
            <a:spLocks noGrp="1"/>
          </p:cNvSpPr>
          <p:nvPr>
            <p:ph type="title"/>
          </p:nvPr>
        </p:nvSpPr>
        <p:spPr/>
        <p:txBody>
          <a:bodyPr/>
          <a:lstStyle/>
          <a:p>
            <a:r>
              <a:rPr lang="zh-CN" altLang="en-US" dirty="0"/>
              <a:t>运用场景</a:t>
            </a:r>
          </a:p>
        </p:txBody>
      </p:sp>
      <p:sp>
        <p:nvSpPr>
          <p:cNvPr id="3" name="内容占位符 2">
            <a:extLst>
              <a:ext uri="{FF2B5EF4-FFF2-40B4-BE49-F238E27FC236}">
                <a16:creationId xmlns:a16="http://schemas.microsoft.com/office/drawing/2014/main" id="{B4B7B0A8-FE08-4D51-9B3D-EFA39D78D209}"/>
              </a:ext>
            </a:extLst>
          </p:cNvPr>
          <p:cNvSpPr>
            <a:spLocks noGrp="1"/>
          </p:cNvSpPr>
          <p:nvPr>
            <p:ph idx="1"/>
          </p:nvPr>
        </p:nvSpPr>
        <p:spPr/>
        <p:txBody>
          <a:bodyPr/>
          <a:lstStyle/>
          <a:p>
            <a:r>
              <a:rPr lang="zh-CN" altLang="en-US" dirty="0"/>
              <a:t>* 数据发布与订阅（配置中心）</a:t>
            </a:r>
          </a:p>
          <a:p>
            <a:r>
              <a:rPr lang="zh-CN" altLang="en-US" dirty="0"/>
              <a:t>* 负载均衡</a:t>
            </a:r>
          </a:p>
          <a:p>
            <a:r>
              <a:rPr lang="zh-CN" altLang="en-US" dirty="0"/>
              <a:t>* 命名服务</a:t>
            </a:r>
            <a:r>
              <a:rPr lang="en-US" altLang="zh-CN" dirty="0"/>
              <a:t>(Naming Service)</a:t>
            </a:r>
          </a:p>
          <a:p>
            <a:r>
              <a:rPr lang="zh-CN" altLang="en-US" dirty="0"/>
              <a:t>* 分布式通知</a:t>
            </a:r>
            <a:r>
              <a:rPr lang="en-US" altLang="zh-CN" dirty="0"/>
              <a:t>/</a:t>
            </a:r>
            <a:r>
              <a:rPr lang="zh-CN" altLang="en-US" dirty="0"/>
              <a:t>协调</a:t>
            </a:r>
          </a:p>
          <a:p>
            <a:r>
              <a:rPr lang="zh-CN" altLang="en-US" dirty="0"/>
              <a:t>* 集群管理与</a:t>
            </a:r>
            <a:r>
              <a:rPr lang="en-US" altLang="zh-CN" dirty="0"/>
              <a:t>Master</a:t>
            </a:r>
            <a:r>
              <a:rPr lang="zh-CN" altLang="en-US" dirty="0"/>
              <a:t>选举</a:t>
            </a:r>
          </a:p>
          <a:p>
            <a:r>
              <a:rPr lang="zh-CN" altLang="en-US" dirty="0"/>
              <a:t>* 分布式锁</a:t>
            </a:r>
          </a:p>
          <a:p>
            <a:r>
              <a:rPr lang="zh-CN" altLang="en-US" dirty="0"/>
              <a:t>* 分布式队列</a:t>
            </a:r>
          </a:p>
          <a:p>
            <a:pPr marL="0" indent="0">
              <a:buNone/>
            </a:pPr>
            <a:endParaRPr lang="zh-CN" altLang="en-US" dirty="0"/>
          </a:p>
        </p:txBody>
      </p:sp>
    </p:spTree>
    <p:extLst>
      <p:ext uri="{BB962C8B-B14F-4D97-AF65-F5344CB8AC3E}">
        <p14:creationId xmlns:p14="http://schemas.microsoft.com/office/powerpoint/2010/main" val="1747751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整体认识</a:t>
            </a:r>
            <a:endParaRPr lang="zh-CN" altLang="en-US" dirty="0"/>
          </a:p>
        </p:txBody>
      </p:sp>
      <p:sp>
        <p:nvSpPr>
          <p:cNvPr id="3" name="内容占位符 2"/>
          <p:cNvSpPr>
            <a:spLocks noGrp="1"/>
          </p:cNvSpPr>
          <p:nvPr>
            <p:ph idx="1"/>
          </p:nvPr>
        </p:nvSpPr>
        <p:spPr/>
        <p:txBody>
          <a:bodyPr/>
          <a:lstStyle/>
          <a:p>
            <a:r>
              <a:rPr lang="zh-CN" altLang="en-US" dirty="0" smtClean="0"/>
              <a:t>角色</a:t>
            </a:r>
            <a:endParaRPr lang="en-US" altLang="zh-CN" dirty="0" smtClean="0"/>
          </a:p>
          <a:p>
            <a:r>
              <a:rPr lang="zh-CN" altLang="en-US" dirty="0" smtClean="0"/>
              <a:t>数据模型</a:t>
            </a:r>
            <a:r>
              <a:rPr lang="en-US" altLang="zh-CN" dirty="0" err="1" smtClean="0"/>
              <a:t>znode</a:t>
            </a:r>
            <a:endParaRPr lang="en-US" altLang="zh-CN" dirty="0" smtClean="0"/>
          </a:p>
          <a:p>
            <a:r>
              <a:rPr lang="en-US" altLang="zh-CN" dirty="0" smtClean="0"/>
              <a:t>ZAB</a:t>
            </a:r>
            <a:r>
              <a:rPr lang="zh-CN" altLang="en-US" dirty="0" smtClean="0"/>
              <a:t>协议</a:t>
            </a:r>
            <a:endParaRPr lang="en-US" altLang="zh-CN" dirty="0" smtClean="0"/>
          </a:p>
          <a:p>
            <a:r>
              <a:rPr lang="zh-CN" altLang="en-US" dirty="0" smtClean="0"/>
              <a:t>特性</a:t>
            </a:r>
            <a:endParaRPr lang="en-US" altLang="zh-CN" dirty="0" smtClean="0"/>
          </a:p>
          <a:p>
            <a:r>
              <a:rPr lang="zh-CN" altLang="en-US" dirty="0" smtClean="0"/>
              <a:t>使用场景</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861" y="2097561"/>
            <a:ext cx="5715000" cy="1762125"/>
          </a:xfrm>
          <a:prstGeom prst="rect">
            <a:avLst/>
          </a:prstGeom>
        </p:spPr>
      </p:pic>
    </p:spTree>
    <p:extLst>
      <p:ext uri="{BB962C8B-B14F-4D97-AF65-F5344CB8AC3E}">
        <p14:creationId xmlns:p14="http://schemas.microsoft.com/office/powerpoint/2010/main" val="120950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53D7-4AAA-4A7D-9313-278C5B91CC1C}"/>
              </a:ext>
            </a:extLst>
          </p:cNvPr>
          <p:cNvSpPr>
            <a:spLocks noGrp="1"/>
          </p:cNvSpPr>
          <p:nvPr>
            <p:ph type="title"/>
          </p:nvPr>
        </p:nvSpPr>
        <p:spPr/>
        <p:txBody>
          <a:bodyPr/>
          <a:lstStyle/>
          <a:p>
            <a:r>
              <a:rPr lang="en-US" altLang="zh-CN" dirty="0"/>
              <a:t>Standalone</a:t>
            </a:r>
            <a:r>
              <a:rPr lang="zh-CN" altLang="en-US" dirty="0"/>
              <a:t>模式</a:t>
            </a:r>
            <a:r>
              <a:rPr lang="en-US" altLang="zh-CN" dirty="0"/>
              <a:t>-</a:t>
            </a:r>
            <a:r>
              <a:rPr lang="en-US" altLang="zh-CN" dirty="0" err="1"/>
              <a:t>zoo.cfg</a:t>
            </a:r>
            <a:endParaRPr lang="zh-CN" altLang="en-US" dirty="0"/>
          </a:p>
        </p:txBody>
      </p:sp>
      <p:sp>
        <p:nvSpPr>
          <p:cNvPr id="3" name="内容占位符 2">
            <a:extLst>
              <a:ext uri="{FF2B5EF4-FFF2-40B4-BE49-F238E27FC236}">
                <a16:creationId xmlns:a16="http://schemas.microsoft.com/office/drawing/2014/main" id="{BC850C91-01B1-4CB0-8096-D2500E9F8ACE}"/>
              </a:ext>
            </a:extLst>
          </p:cNvPr>
          <p:cNvSpPr>
            <a:spLocks noGrp="1"/>
          </p:cNvSpPr>
          <p:nvPr>
            <p:ph idx="1"/>
          </p:nvPr>
        </p:nvSpPr>
        <p:spPr/>
        <p:txBody>
          <a:bodyPr>
            <a:normAutofit fontScale="85000" lnSpcReduction="20000"/>
          </a:bodyPr>
          <a:lstStyle/>
          <a:p>
            <a:r>
              <a:rPr lang="en-US" altLang="zh-CN" dirty="0"/>
              <a:t>* </a:t>
            </a:r>
            <a:r>
              <a:rPr lang="en-US" altLang="zh-CN" dirty="0" err="1"/>
              <a:t>tickTime</a:t>
            </a:r>
            <a:endParaRPr lang="en-US" altLang="zh-CN" dirty="0"/>
          </a:p>
          <a:p>
            <a:pPr lvl="1"/>
            <a:r>
              <a:rPr lang="en-US" altLang="zh-CN" dirty="0"/>
              <a:t>&gt; </a:t>
            </a:r>
            <a:r>
              <a:rPr lang="en-US" altLang="zh-CN" dirty="0" err="1"/>
              <a:t>ZooKeeper</a:t>
            </a:r>
            <a:r>
              <a:rPr lang="en-US" altLang="zh-CN" dirty="0"/>
              <a:t> </a:t>
            </a:r>
            <a:r>
              <a:rPr lang="zh-CN" altLang="en-US" dirty="0"/>
              <a:t>中使用的基本时间单元</a:t>
            </a:r>
            <a:r>
              <a:rPr lang="en-US" altLang="zh-CN" dirty="0"/>
              <a:t>, </a:t>
            </a:r>
            <a:r>
              <a:rPr lang="zh-CN" altLang="en-US" dirty="0"/>
              <a:t>以毫秒为单位</a:t>
            </a:r>
            <a:r>
              <a:rPr lang="en-US" altLang="zh-CN" dirty="0"/>
              <a:t>, </a:t>
            </a:r>
            <a:r>
              <a:rPr lang="zh-CN" altLang="en-US" dirty="0"/>
              <a:t>默认值是 </a:t>
            </a:r>
            <a:r>
              <a:rPr lang="en-US" altLang="zh-CN" dirty="0"/>
              <a:t>2000</a:t>
            </a:r>
            <a:r>
              <a:rPr lang="zh-CN" altLang="en-US" dirty="0"/>
              <a:t>。它用来调节心跳和超时。</a:t>
            </a:r>
          </a:p>
          <a:p>
            <a:r>
              <a:rPr lang="zh-CN" altLang="en-US" dirty="0"/>
              <a:t>* </a:t>
            </a:r>
            <a:r>
              <a:rPr lang="en-US" altLang="zh-CN" dirty="0" err="1"/>
              <a:t>initLimit</a:t>
            </a:r>
            <a:endParaRPr lang="en-US" altLang="zh-CN" dirty="0"/>
          </a:p>
          <a:p>
            <a:pPr lvl="1"/>
            <a:r>
              <a:rPr lang="en-US" altLang="zh-CN" dirty="0"/>
              <a:t>&gt; </a:t>
            </a:r>
            <a:r>
              <a:rPr lang="zh-CN" altLang="en-US" dirty="0"/>
              <a:t>默认值是 </a:t>
            </a:r>
            <a:r>
              <a:rPr lang="en-US" altLang="zh-CN" dirty="0"/>
              <a:t>10, </a:t>
            </a:r>
            <a:r>
              <a:rPr lang="zh-CN" altLang="en-US" dirty="0"/>
              <a:t>即 </a:t>
            </a:r>
            <a:r>
              <a:rPr lang="en-US" altLang="zh-CN" dirty="0" err="1"/>
              <a:t>tickTime</a:t>
            </a:r>
            <a:r>
              <a:rPr lang="en-US" altLang="zh-CN" dirty="0"/>
              <a:t> </a:t>
            </a:r>
            <a:r>
              <a:rPr lang="zh-CN" altLang="en-US" dirty="0"/>
              <a:t>属性值的 </a:t>
            </a:r>
            <a:r>
              <a:rPr lang="en-US" altLang="zh-CN" dirty="0"/>
              <a:t>10 </a:t>
            </a:r>
            <a:r>
              <a:rPr lang="zh-CN" altLang="en-US" dirty="0"/>
              <a:t>倍。它用于配置允许 </a:t>
            </a:r>
            <a:r>
              <a:rPr lang="en-US" altLang="zh-CN" dirty="0"/>
              <a:t>followers </a:t>
            </a:r>
            <a:r>
              <a:rPr lang="zh-CN" altLang="en-US" dirty="0"/>
              <a:t>连接并同步到 </a:t>
            </a:r>
            <a:r>
              <a:rPr lang="en-US" altLang="zh-CN" dirty="0"/>
              <a:t>leader </a:t>
            </a:r>
            <a:r>
              <a:rPr lang="zh-CN" altLang="en-US" dirty="0"/>
              <a:t>的最大时间。如果 </a:t>
            </a:r>
            <a:r>
              <a:rPr lang="en-US" altLang="zh-CN" dirty="0" err="1"/>
              <a:t>ZooKeeper</a:t>
            </a:r>
            <a:r>
              <a:rPr lang="en-US" altLang="zh-CN" dirty="0"/>
              <a:t> </a:t>
            </a:r>
            <a:r>
              <a:rPr lang="zh-CN" altLang="en-US" dirty="0"/>
              <a:t>管理的数据量很大的话可以增加这个值。</a:t>
            </a:r>
          </a:p>
          <a:p>
            <a:r>
              <a:rPr lang="zh-CN" altLang="en-US" dirty="0"/>
              <a:t>* </a:t>
            </a:r>
            <a:r>
              <a:rPr lang="en-US" altLang="zh-CN" dirty="0" err="1"/>
              <a:t>syncLimit</a:t>
            </a:r>
            <a:endParaRPr lang="en-US" altLang="zh-CN" dirty="0"/>
          </a:p>
          <a:p>
            <a:pPr lvl="1"/>
            <a:r>
              <a:rPr lang="en-US" altLang="zh-CN" dirty="0"/>
              <a:t>&gt; </a:t>
            </a:r>
            <a:r>
              <a:rPr lang="zh-CN" altLang="en-US" dirty="0"/>
              <a:t>默认值是 </a:t>
            </a:r>
            <a:r>
              <a:rPr lang="en-US" altLang="zh-CN" dirty="0"/>
              <a:t>5, </a:t>
            </a:r>
            <a:r>
              <a:rPr lang="zh-CN" altLang="en-US" dirty="0"/>
              <a:t>即 </a:t>
            </a:r>
            <a:r>
              <a:rPr lang="en-US" altLang="zh-CN" dirty="0" err="1"/>
              <a:t>tickTime</a:t>
            </a:r>
            <a:r>
              <a:rPr lang="en-US" altLang="zh-CN" dirty="0"/>
              <a:t> </a:t>
            </a:r>
            <a:r>
              <a:rPr lang="zh-CN" altLang="en-US" dirty="0"/>
              <a:t>属性值的 </a:t>
            </a:r>
            <a:r>
              <a:rPr lang="en-US" altLang="zh-CN" dirty="0"/>
              <a:t>5 </a:t>
            </a:r>
            <a:r>
              <a:rPr lang="zh-CN" altLang="en-US" dirty="0"/>
              <a:t>倍。它用于配置</a:t>
            </a:r>
            <a:r>
              <a:rPr lang="en-US" altLang="zh-CN" dirty="0"/>
              <a:t>leader </a:t>
            </a:r>
            <a:r>
              <a:rPr lang="zh-CN" altLang="en-US" dirty="0"/>
              <a:t>和 </a:t>
            </a:r>
            <a:r>
              <a:rPr lang="en-US" altLang="zh-CN" dirty="0"/>
              <a:t>followers </a:t>
            </a:r>
            <a:r>
              <a:rPr lang="zh-CN" altLang="en-US" dirty="0"/>
              <a:t>间进行心跳检测的最大延迟时间。如果在设置的时间内 </a:t>
            </a:r>
            <a:r>
              <a:rPr lang="en-US" altLang="zh-CN" dirty="0"/>
              <a:t>followers </a:t>
            </a:r>
            <a:r>
              <a:rPr lang="zh-CN" altLang="en-US" dirty="0"/>
              <a:t>无法与 </a:t>
            </a:r>
            <a:r>
              <a:rPr lang="en-US" altLang="zh-CN" dirty="0"/>
              <a:t>leader </a:t>
            </a:r>
            <a:r>
              <a:rPr lang="zh-CN" altLang="en-US" dirty="0"/>
              <a:t>进行通信</a:t>
            </a:r>
            <a:r>
              <a:rPr lang="en-US" altLang="zh-CN" dirty="0"/>
              <a:t>, </a:t>
            </a:r>
            <a:r>
              <a:rPr lang="zh-CN" altLang="en-US" dirty="0"/>
              <a:t>那么 </a:t>
            </a:r>
            <a:r>
              <a:rPr lang="en-US" altLang="zh-CN" dirty="0"/>
              <a:t>followers </a:t>
            </a:r>
            <a:r>
              <a:rPr lang="zh-CN" altLang="en-US" dirty="0"/>
              <a:t>将会被丢弃。</a:t>
            </a:r>
          </a:p>
          <a:p>
            <a:r>
              <a:rPr lang="zh-CN" altLang="en-US" dirty="0"/>
              <a:t>* </a:t>
            </a:r>
            <a:r>
              <a:rPr lang="en-US" altLang="zh-CN" dirty="0" err="1"/>
              <a:t>dataDir</a:t>
            </a:r>
            <a:endParaRPr lang="en-US" altLang="zh-CN" dirty="0"/>
          </a:p>
          <a:p>
            <a:pPr lvl="1"/>
            <a:r>
              <a:rPr lang="en-US" altLang="zh-CN" dirty="0"/>
              <a:t>&gt; </a:t>
            </a:r>
            <a:r>
              <a:rPr lang="en-US" altLang="zh-CN" dirty="0" err="1"/>
              <a:t>ZooKeeper</a:t>
            </a:r>
            <a:r>
              <a:rPr lang="en-US" altLang="zh-CN" dirty="0"/>
              <a:t> </a:t>
            </a:r>
            <a:r>
              <a:rPr lang="zh-CN" altLang="en-US" dirty="0"/>
              <a:t>用来存储内存数据库快照的目录</a:t>
            </a:r>
            <a:r>
              <a:rPr lang="en-US" altLang="zh-CN" dirty="0"/>
              <a:t>, </a:t>
            </a:r>
            <a:r>
              <a:rPr lang="zh-CN" altLang="en-US" dirty="0"/>
              <a:t>并且除非指定其它目录</a:t>
            </a:r>
            <a:r>
              <a:rPr lang="en-US" altLang="zh-CN" dirty="0"/>
              <a:t>, </a:t>
            </a:r>
            <a:r>
              <a:rPr lang="zh-CN" altLang="en-US" dirty="0"/>
              <a:t>否则数据库更新的事务日志也将会存储在该目录下。</a:t>
            </a:r>
          </a:p>
          <a:p>
            <a:r>
              <a:rPr lang="zh-CN" altLang="en-US" dirty="0"/>
              <a:t>* </a:t>
            </a:r>
            <a:r>
              <a:rPr lang="en-US" altLang="zh-CN" dirty="0" err="1"/>
              <a:t>clientPort</a:t>
            </a:r>
            <a:endParaRPr lang="en-US" altLang="zh-CN" dirty="0"/>
          </a:p>
          <a:p>
            <a:pPr lvl="1"/>
            <a:r>
              <a:rPr lang="en-US" altLang="zh-CN" dirty="0"/>
              <a:t>&gt; </a:t>
            </a:r>
            <a:r>
              <a:rPr lang="zh-CN" altLang="en-US" dirty="0"/>
              <a:t>服务器监听客户端连接的端口</a:t>
            </a:r>
            <a:r>
              <a:rPr lang="en-US" altLang="zh-CN" dirty="0"/>
              <a:t>, </a:t>
            </a:r>
            <a:r>
              <a:rPr lang="zh-CN" altLang="en-US" dirty="0"/>
              <a:t>也即客户端尝试连接的端口</a:t>
            </a:r>
            <a:r>
              <a:rPr lang="en-US" altLang="zh-CN" dirty="0"/>
              <a:t>, </a:t>
            </a:r>
            <a:r>
              <a:rPr lang="zh-CN" altLang="en-US" dirty="0"/>
              <a:t>默认值是 </a:t>
            </a:r>
            <a:r>
              <a:rPr lang="en-US" altLang="zh-CN" dirty="0"/>
              <a:t>2181</a:t>
            </a:r>
            <a:r>
              <a:rPr lang="zh-CN" altLang="en-US" dirty="0"/>
              <a:t>。</a:t>
            </a:r>
          </a:p>
          <a:p>
            <a:pPr marL="0" indent="0">
              <a:buNone/>
            </a:pPr>
            <a:endParaRPr lang="zh-CN" altLang="en-US" dirty="0"/>
          </a:p>
        </p:txBody>
      </p:sp>
    </p:spTree>
    <p:extLst>
      <p:ext uri="{BB962C8B-B14F-4D97-AF65-F5344CB8AC3E}">
        <p14:creationId xmlns:p14="http://schemas.microsoft.com/office/powerpoint/2010/main" val="2194309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BD85F-05E4-4D4C-90C0-57A7C5C88131}"/>
              </a:ext>
            </a:extLst>
          </p:cNvPr>
          <p:cNvSpPr>
            <a:spLocks noGrp="1"/>
          </p:cNvSpPr>
          <p:nvPr>
            <p:ph type="title"/>
          </p:nvPr>
        </p:nvSpPr>
        <p:spPr/>
        <p:txBody>
          <a:bodyPr/>
          <a:lstStyle/>
          <a:p>
            <a:r>
              <a:rPr lang="en-US" altLang="zh-CN" dirty="0"/>
              <a:t>/bin/</a:t>
            </a:r>
            <a:r>
              <a:rPr lang="zh-CN" altLang="en-US" dirty="0"/>
              <a:t>命令</a:t>
            </a:r>
          </a:p>
        </p:txBody>
      </p:sp>
      <p:sp>
        <p:nvSpPr>
          <p:cNvPr id="3" name="内容占位符 2">
            <a:extLst>
              <a:ext uri="{FF2B5EF4-FFF2-40B4-BE49-F238E27FC236}">
                <a16:creationId xmlns:a16="http://schemas.microsoft.com/office/drawing/2014/main" id="{3BE2412C-4E59-426D-BC09-ABA872320BB3}"/>
              </a:ext>
            </a:extLst>
          </p:cNvPr>
          <p:cNvSpPr>
            <a:spLocks noGrp="1"/>
          </p:cNvSpPr>
          <p:nvPr>
            <p:ph idx="1"/>
          </p:nvPr>
        </p:nvSpPr>
        <p:spPr/>
        <p:txBody>
          <a:bodyPr/>
          <a:lstStyle/>
          <a:p>
            <a:r>
              <a:rPr lang="en-US" altLang="zh-CN" dirty="0"/>
              <a:t>* </a:t>
            </a:r>
            <a:r>
              <a:rPr lang="en-US" altLang="zh-CN" dirty="0" err="1"/>
              <a:t>zkCleanup</a:t>
            </a:r>
            <a:r>
              <a:rPr lang="zh-CN" altLang="en-US" dirty="0"/>
              <a:t>：清理</a:t>
            </a:r>
            <a:r>
              <a:rPr lang="en-US" altLang="zh-CN" dirty="0"/>
              <a:t>Zookeeper</a:t>
            </a:r>
            <a:r>
              <a:rPr lang="zh-CN" altLang="en-US" dirty="0"/>
              <a:t>历史数据，包括事务日志文件和快照数据文件</a:t>
            </a:r>
          </a:p>
          <a:p>
            <a:r>
              <a:rPr lang="zh-CN" altLang="en-US" dirty="0"/>
              <a:t>* </a:t>
            </a:r>
            <a:r>
              <a:rPr lang="en-US" altLang="zh-CN" dirty="0" err="1"/>
              <a:t>zkCli</a:t>
            </a:r>
            <a:r>
              <a:rPr lang="zh-CN" altLang="en-US" dirty="0"/>
              <a:t>：</a:t>
            </a:r>
            <a:r>
              <a:rPr lang="en-US" altLang="zh-CN" dirty="0"/>
              <a:t>Zookeeper</a:t>
            </a:r>
            <a:r>
              <a:rPr lang="zh-CN" altLang="en-US" dirty="0"/>
              <a:t>的一个简易客户端</a:t>
            </a:r>
          </a:p>
          <a:p>
            <a:r>
              <a:rPr lang="zh-CN" altLang="en-US" dirty="0"/>
              <a:t>* </a:t>
            </a:r>
            <a:r>
              <a:rPr lang="en-US" altLang="zh-CN" dirty="0" err="1"/>
              <a:t>zkEnv</a:t>
            </a:r>
            <a:r>
              <a:rPr lang="zh-CN" altLang="en-US" dirty="0"/>
              <a:t>：设置</a:t>
            </a:r>
            <a:r>
              <a:rPr lang="en-US" altLang="zh-CN" dirty="0"/>
              <a:t>Zookeeper</a:t>
            </a:r>
            <a:r>
              <a:rPr lang="zh-CN" altLang="en-US" dirty="0"/>
              <a:t>的环境变量</a:t>
            </a:r>
          </a:p>
          <a:p>
            <a:r>
              <a:rPr lang="zh-CN" altLang="en-US" dirty="0"/>
              <a:t>* </a:t>
            </a:r>
            <a:r>
              <a:rPr lang="en-US" altLang="zh-CN" dirty="0" err="1"/>
              <a:t>zkServer</a:t>
            </a:r>
            <a:r>
              <a:rPr lang="zh-CN" altLang="en-US" dirty="0"/>
              <a:t>：</a:t>
            </a:r>
            <a:r>
              <a:rPr lang="en-US" altLang="zh-CN" dirty="0"/>
              <a:t>Zookeeper</a:t>
            </a:r>
            <a:r>
              <a:rPr lang="zh-CN" altLang="en-US" dirty="0"/>
              <a:t>服务器的启动、停止、和重启脚本</a:t>
            </a:r>
          </a:p>
          <a:p>
            <a:pPr marL="0" indent="0">
              <a:buNone/>
            </a:pPr>
            <a:endParaRPr lang="zh-CN" altLang="en-US" dirty="0"/>
          </a:p>
        </p:txBody>
      </p:sp>
    </p:spTree>
    <p:extLst>
      <p:ext uri="{BB962C8B-B14F-4D97-AF65-F5344CB8AC3E}">
        <p14:creationId xmlns:p14="http://schemas.microsoft.com/office/powerpoint/2010/main" val="236536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pPr marL="0" indent="0">
              <a:buNone/>
            </a:pPr>
            <a:r>
              <a:rPr lang="en-US" altLang="zh-CN" dirty="0"/>
              <a:t>	</a:t>
            </a:r>
            <a:r>
              <a:rPr lang="zh-CN" altLang="en-US" dirty="0"/>
              <a:t>在客户端可以通过 </a:t>
            </a:r>
            <a:r>
              <a:rPr lang="en-US" altLang="zh-CN" dirty="0"/>
              <a:t>telnet </a:t>
            </a:r>
            <a:r>
              <a:rPr lang="zh-CN" altLang="en-US" dirty="0"/>
              <a:t>或 </a:t>
            </a:r>
            <a:r>
              <a:rPr lang="en-US" altLang="zh-CN" dirty="0" err="1"/>
              <a:t>nc</a:t>
            </a:r>
            <a:r>
              <a:rPr lang="en-US" altLang="zh-CN" dirty="0"/>
              <a:t> </a:t>
            </a:r>
            <a:r>
              <a:rPr lang="zh-CN" altLang="en-US" dirty="0"/>
              <a:t>向 </a:t>
            </a:r>
            <a:r>
              <a:rPr lang="en-US" altLang="zh-CN" dirty="0" err="1"/>
              <a:t>ZooKeeper</a:t>
            </a:r>
            <a:r>
              <a:rPr lang="en-US" altLang="zh-CN" dirty="0"/>
              <a:t> </a:t>
            </a:r>
            <a:r>
              <a:rPr lang="zh-CN" altLang="en-US" dirty="0"/>
              <a:t>提交相应的服务信息查询命令。使用方式</a:t>
            </a:r>
            <a:r>
              <a:rPr lang="en-US" altLang="zh-CN" dirty="0"/>
              <a:t>`echo </a:t>
            </a:r>
            <a:r>
              <a:rPr lang="en-US" altLang="zh-CN" dirty="0" err="1"/>
              <a:t>mntr</a:t>
            </a:r>
            <a:r>
              <a:rPr lang="en-US" altLang="zh-CN" dirty="0"/>
              <a:t> | </a:t>
            </a:r>
            <a:r>
              <a:rPr lang="en-US" altLang="zh-CN" dirty="0" err="1"/>
              <a:t>nc</a:t>
            </a:r>
            <a:r>
              <a:rPr lang="en-US" altLang="zh-CN" dirty="0"/>
              <a:t> localhost 2181 `.</a:t>
            </a:r>
          </a:p>
        </p:txBody>
      </p:sp>
    </p:spTree>
    <p:extLst>
      <p:ext uri="{BB962C8B-B14F-4D97-AF65-F5344CB8AC3E}">
        <p14:creationId xmlns:p14="http://schemas.microsoft.com/office/powerpoint/2010/main" val="1773227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71B0-B440-4916-84AA-8C6289A4727C}"/>
              </a:ext>
            </a:extLst>
          </p:cNvPr>
          <p:cNvSpPr>
            <a:spLocks noGrp="1"/>
          </p:cNvSpPr>
          <p:nvPr>
            <p:ph type="title"/>
          </p:nvPr>
        </p:nvSpPr>
        <p:spPr/>
        <p:txBody>
          <a:bodyPr/>
          <a:lstStyle/>
          <a:p>
            <a:r>
              <a:rPr lang="zh-CN" altLang="en-US" dirty="0"/>
              <a:t>监控命令</a:t>
            </a:r>
          </a:p>
        </p:txBody>
      </p:sp>
      <p:sp>
        <p:nvSpPr>
          <p:cNvPr id="3" name="内容占位符 2">
            <a:extLst>
              <a:ext uri="{FF2B5EF4-FFF2-40B4-BE49-F238E27FC236}">
                <a16:creationId xmlns:a16="http://schemas.microsoft.com/office/drawing/2014/main" id="{CC544D8B-0E89-4601-90A4-DA0EC9550AFF}"/>
              </a:ext>
            </a:extLst>
          </p:cNvPr>
          <p:cNvSpPr>
            <a:spLocks noGrp="1"/>
          </p:cNvSpPr>
          <p:nvPr>
            <p:ph idx="1"/>
          </p:nvPr>
        </p:nvSpPr>
        <p:spPr/>
        <p:txBody>
          <a:bodyPr>
            <a:normAutofit/>
          </a:bodyPr>
          <a:lstStyle/>
          <a:p>
            <a:r>
              <a:rPr lang="zh-CN" altLang="en-US" dirty="0"/>
              <a:t>* </a:t>
            </a:r>
            <a:r>
              <a:rPr lang="en-US" altLang="zh-CN" dirty="0"/>
              <a:t>conf: </a:t>
            </a:r>
            <a:r>
              <a:rPr lang="zh-CN" altLang="en-US" dirty="0"/>
              <a:t>输出相关服务配置的详细信息。比如端口、</a:t>
            </a:r>
            <a:r>
              <a:rPr lang="en-US" altLang="zh-CN" dirty="0" err="1"/>
              <a:t>zk</a:t>
            </a:r>
            <a:r>
              <a:rPr lang="zh-CN" altLang="en-US" dirty="0"/>
              <a:t>数据及日志配置路径、最大连接数，</a:t>
            </a:r>
            <a:r>
              <a:rPr lang="en-US" altLang="zh-CN" dirty="0"/>
              <a:t>session</a:t>
            </a:r>
            <a:r>
              <a:rPr lang="zh-CN" altLang="en-US" dirty="0"/>
              <a:t>超时时间、</a:t>
            </a:r>
            <a:r>
              <a:rPr lang="en-US" altLang="zh-CN" dirty="0" err="1"/>
              <a:t>serverId</a:t>
            </a:r>
            <a:r>
              <a:rPr lang="zh-CN" altLang="en-US" dirty="0"/>
              <a:t>等</a:t>
            </a:r>
          </a:p>
          <a:p>
            <a:r>
              <a:rPr lang="zh-CN" altLang="en-US" dirty="0"/>
              <a:t>* </a:t>
            </a:r>
            <a:r>
              <a:rPr lang="en-US" altLang="zh-CN" dirty="0"/>
              <a:t>cons: </a:t>
            </a:r>
            <a:r>
              <a:rPr lang="zh-CN" altLang="en-US" dirty="0"/>
              <a:t>列出所有连接到这台服务器的客户端连接</a:t>
            </a:r>
            <a:r>
              <a:rPr lang="en-US" altLang="zh-CN" dirty="0"/>
              <a:t>/</a:t>
            </a:r>
            <a:r>
              <a:rPr lang="zh-CN" altLang="en-US" dirty="0"/>
              <a:t>会话的详细信息。包括“接受</a:t>
            </a:r>
            <a:r>
              <a:rPr lang="en-US" altLang="zh-CN" dirty="0"/>
              <a:t>/</a:t>
            </a:r>
            <a:r>
              <a:rPr lang="zh-CN" altLang="en-US" dirty="0"/>
              <a:t>发送”的包数量、</a:t>
            </a:r>
            <a:r>
              <a:rPr lang="en-US" altLang="zh-CN" dirty="0"/>
              <a:t>session id </a:t>
            </a:r>
            <a:r>
              <a:rPr lang="zh-CN" altLang="en-US" dirty="0"/>
              <a:t>、操作延迟、最后的操作执行等信息</a:t>
            </a:r>
            <a:r>
              <a:rPr lang="en-US" altLang="zh-CN" dirty="0"/>
              <a:t>.</a:t>
            </a:r>
          </a:p>
          <a:p>
            <a:r>
              <a:rPr lang="zh-CN" altLang="en-US" dirty="0"/>
              <a:t>* </a:t>
            </a:r>
            <a:r>
              <a:rPr lang="en-US" altLang="zh-CN" dirty="0"/>
              <a:t>stat: </a:t>
            </a:r>
            <a:r>
              <a:rPr lang="zh-CN" altLang="en-US" dirty="0"/>
              <a:t>输出服务器的详细信息：接收</a:t>
            </a:r>
            <a:r>
              <a:rPr lang="en-US" altLang="zh-CN" dirty="0"/>
              <a:t>/</a:t>
            </a:r>
            <a:r>
              <a:rPr lang="zh-CN" altLang="en-US" dirty="0"/>
              <a:t>发送包数量、连接数、模式（</a:t>
            </a:r>
            <a:r>
              <a:rPr lang="en-US" altLang="zh-CN" dirty="0"/>
              <a:t>leader/follower</a:t>
            </a:r>
            <a:r>
              <a:rPr lang="zh-CN" altLang="en-US" dirty="0"/>
              <a:t>）、节点总数、延迟。 所有客户端的列表。</a:t>
            </a:r>
          </a:p>
          <a:p>
            <a:r>
              <a:rPr lang="zh-CN" altLang="en-US" dirty="0"/>
              <a:t>* </a:t>
            </a:r>
            <a:r>
              <a:rPr lang="en-US" altLang="zh-CN" dirty="0" err="1"/>
              <a:t>envi</a:t>
            </a:r>
            <a:r>
              <a:rPr lang="en-US" altLang="zh-CN" dirty="0"/>
              <a:t>: </a:t>
            </a:r>
            <a:r>
              <a:rPr lang="zh-CN" altLang="en-US" dirty="0"/>
              <a:t>输出关于服务器的环境详细信息（不同于</a:t>
            </a:r>
            <a:r>
              <a:rPr lang="en-US" altLang="zh-CN" dirty="0"/>
              <a:t>conf</a:t>
            </a:r>
            <a:r>
              <a:rPr lang="zh-CN" altLang="en-US" dirty="0"/>
              <a:t>命令），比如</a:t>
            </a:r>
            <a:r>
              <a:rPr lang="en-US" altLang="zh-CN" dirty="0"/>
              <a:t>host.name</a:t>
            </a:r>
            <a:r>
              <a:rPr lang="zh-CN" altLang="en-US" dirty="0"/>
              <a:t>、</a:t>
            </a:r>
            <a:r>
              <a:rPr lang="en-US" altLang="zh-CN" dirty="0" err="1"/>
              <a:t>java.version</a:t>
            </a:r>
            <a:r>
              <a:rPr lang="zh-CN" altLang="en-US" dirty="0"/>
              <a:t>、</a:t>
            </a:r>
            <a:r>
              <a:rPr lang="en-US" altLang="zh-CN" dirty="0" err="1"/>
              <a:t>java.home</a:t>
            </a:r>
            <a:r>
              <a:rPr lang="zh-CN" altLang="en-US" dirty="0"/>
              <a:t>、</a:t>
            </a:r>
            <a:r>
              <a:rPr lang="en-US" altLang="zh-CN" dirty="0" err="1"/>
              <a:t>user.dir</a:t>
            </a:r>
            <a:r>
              <a:rPr lang="en-US" altLang="zh-CN" dirty="0"/>
              <a:t>=/data/zookeeper-3.4.6/bin</a:t>
            </a:r>
            <a:r>
              <a:rPr lang="zh-CN" altLang="en-US" dirty="0"/>
              <a:t>之类信息</a:t>
            </a:r>
          </a:p>
          <a:p>
            <a:r>
              <a:rPr lang="zh-CN" altLang="en-US" dirty="0"/>
              <a:t>* </a:t>
            </a:r>
            <a:r>
              <a:rPr lang="en-US" altLang="zh-CN" dirty="0"/>
              <a:t>...</a:t>
            </a:r>
          </a:p>
          <a:p>
            <a:pPr marL="0" indent="0">
              <a:buNone/>
            </a:pPr>
            <a:endParaRPr lang="zh-CN" altLang="en-US" dirty="0"/>
          </a:p>
        </p:txBody>
      </p:sp>
    </p:spTree>
    <p:extLst>
      <p:ext uri="{BB962C8B-B14F-4D97-AF65-F5344CB8AC3E}">
        <p14:creationId xmlns:p14="http://schemas.microsoft.com/office/powerpoint/2010/main" val="701586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843F-D9BF-4A04-BD35-AD674EC36BF9}"/>
              </a:ext>
            </a:extLst>
          </p:cNvPr>
          <p:cNvSpPr>
            <a:spLocks noGrp="1"/>
          </p:cNvSpPr>
          <p:nvPr>
            <p:ph type="title"/>
          </p:nvPr>
        </p:nvSpPr>
        <p:spPr/>
        <p:txBody>
          <a:bodyPr/>
          <a:lstStyle/>
          <a:p>
            <a:r>
              <a:rPr lang="zh-CN" altLang="en-US" dirty="0"/>
              <a:t>复制模式</a:t>
            </a:r>
            <a:r>
              <a:rPr lang="zh-CN" altLang="en-US" dirty="0" smtClean="0"/>
              <a:t>配置</a:t>
            </a:r>
            <a:endParaRPr lang="zh-CN" altLang="en-US" dirty="0"/>
          </a:p>
        </p:txBody>
      </p:sp>
      <p:sp>
        <p:nvSpPr>
          <p:cNvPr id="3" name="内容占位符 2">
            <a:extLst>
              <a:ext uri="{FF2B5EF4-FFF2-40B4-BE49-F238E27FC236}">
                <a16:creationId xmlns:a16="http://schemas.microsoft.com/office/drawing/2014/main" id="{349DB13C-8097-4A15-8905-4BF54B6B139F}"/>
              </a:ext>
            </a:extLst>
          </p:cNvPr>
          <p:cNvSpPr>
            <a:spLocks noGrp="1"/>
          </p:cNvSpPr>
          <p:nvPr>
            <p:ph idx="1"/>
          </p:nvPr>
        </p:nvSpPr>
        <p:spPr/>
        <p:txBody>
          <a:bodyPr>
            <a:normAutofit fontScale="92500" lnSpcReduction="20000"/>
          </a:bodyPr>
          <a:lstStyle/>
          <a:p>
            <a:r>
              <a:rPr lang="zh-CN" altLang="en-US" dirty="0"/>
              <a:t>* 配置</a:t>
            </a:r>
            <a:r>
              <a:rPr lang="en-US" altLang="zh-CN" dirty="0"/>
              <a:t>server id</a:t>
            </a:r>
          </a:p>
          <a:p>
            <a:r>
              <a:rPr lang="en-US" altLang="zh-CN" dirty="0"/>
              <a:t>&gt; zookeeper</a:t>
            </a:r>
            <a:r>
              <a:rPr lang="zh-CN" altLang="en-US" dirty="0"/>
              <a:t>集群模式下还要配置一个</a:t>
            </a:r>
            <a:r>
              <a:rPr lang="en-US" altLang="zh-CN" dirty="0" err="1"/>
              <a:t>myid</a:t>
            </a:r>
            <a:r>
              <a:rPr lang="zh-CN" altLang="en-US" dirty="0"/>
              <a:t>文件</a:t>
            </a:r>
            <a:r>
              <a:rPr lang="en-US" altLang="zh-CN" dirty="0"/>
              <a:t>,</a:t>
            </a:r>
            <a:r>
              <a:rPr lang="zh-CN" altLang="en-US" dirty="0"/>
              <a:t>这个文件需要放在</a:t>
            </a:r>
            <a:r>
              <a:rPr lang="en-US" altLang="zh-CN" dirty="0" err="1"/>
              <a:t>dataDir</a:t>
            </a:r>
            <a:r>
              <a:rPr lang="zh-CN" altLang="en-US" dirty="0"/>
              <a:t>目录下</a:t>
            </a:r>
            <a:r>
              <a:rPr lang="en-US" altLang="zh-CN" dirty="0"/>
              <a:t>,</a:t>
            </a:r>
            <a:r>
              <a:rPr lang="zh-CN" altLang="en-US" dirty="0"/>
              <a:t>文件中写入一个</a:t>
            </a:r>
            <a:r>
              <a:rPr lang="en-US" altLang="zh-CN" dirty="0"/>
              <a:t>id</a:t>
            </a:r>
            <a:r>
              <a:rPr lang="zh-CN" altLang="en-US" dirty="0"/>
              <a:t>即可。</a:t>
            </a:r>
          </a:p>
          <a:p>
            <a:r>
              <a:rPr lang="zh-CN" altLang="en-US" dirty="0"/>
              <a:t>* </a:t>
            </a:r>
            <a:r>
              <a:rPr lang="en-US" altLang="zh-CN" dirty="0" err="1"/>
              <a:t>zoo.cfg</a:t>
            </a:r>
            <a:r>
              <a:rPr lang="zh-CN" altLang="en-US" dirty="0"/>
              <a:t>配置集群</a:t>
            </a:r>
            <a:r>
              <a:rPr lang="en-US" altLang="zh-CN" dirty="0"/>
              <a:t>server</a:t>
            </a:r>
            <a:r>
              <a:rPr lang="zh-CN" altLang="en-US" dirty="0"/>
              <a:t>列表</a:t>
            </a:r>
          </a:p>
          <a:p>
            <a:r>
              <a:rPr lang="zh-CN" altLang="en-US" dirty="0"/>
              <a:t>* 集群模式多了 </a:t>
            </a:r>
            <a:r>
              <a:rPr lang="en-US" altLang="zh-CN" dirty="0"/>
              <a:t>server.id=host:port1:port2 </a:t>
            </a:r>
            <a:r>
              <a:rPr lang="zh-CN" altLang="en-US" dirty="0"/>
              <a:t>的配置。</a:t>
            </a:r>
          </a:p>
          <a:p>
            <a:pPr marL="457200" lvl="1" indent="0">
              <a:buNone/>
            </a:pPr>
            <a:r>
              <a:rPr lang="en-US" altLang="zh-CN" dirty="0"/>
              <a:t>```</a:t>
            </a:r>
          </a:p>
          <a:p>
            <a:pPr marL="457200" lvl="1" indent="0">
              <a:buNone/>
            </a:pPr>
            <a:r>
              <a:rPr lang="en-US" altLang="zh-CN" dirty="0"/>
              <a:t>server.1= 192.168.1.9:2888:3888</a:t>
            </a:r>
          </a:p>
          <a:p>
            <a:pPr marL="457200" lvl="1" indent="0">
              <a:buNone/>
            </a:pPr>
            <a:r>
              <a:rPr lang="en-US" altLang="zh-CN" dirty="0"/>
              <a:t>server.2= 192.168.1.124:2888:3888</a:t>
            </a:r>
          </a:p>
          <a:p>
            <a:pPr marL="457200" lvl="1" indent="0">
              <a:buNone/>
            </a:pPr>
            <a:r>
              <a:rPr lang="en-US" altLang="zh-CN" dirty="0"/>
              <a:t>server.3= 192.168.1.231:2888:3888</a:t>
            </a:r>
          </a:p>
          <a:p>
            <a:pPr marL="457200" lvl="1" indent="0">
              <a:buNone/>
            </a:pPr>
            <a:r>
              <a:rPr lang="en-US" altLang="zh-CN" dirty="0"/>
              <a:t>```</a:t>
            </a:r>
          </a:p>
          <a:p>
            <a:r>
              <a:rPr lang="en-US" altLang="zh-CN" dirty="0"/>
              <a:t>&gt; </a:t>
            </a:r>
            <a:r>
              <a:rPr lang="zh-CN" altLang="en-US" dirty="0"/>
              <a:t>其中，</a:t>
            </a:r>
            <a:r>
              <a:rPr lang="en-US" altLang="zh-CN" dirty="0"/>
              <a:t>id </a:t>
            </a:r>
            <a:r>
              <a:rPr lang="zh-CN" altLang="en-US" dirty="0"/>
              <a:t>被称为 </a:t>
            </a:r>
            <a:r>
              <a:rPr lang="en-US" altLang="zh-CN" dirty="0"/>
              <a:t>Server ID</a:t>
            </a:r>
            <a:r>
              <a:rPr lang="zh-CN" altLang="en-US" dirty="0"/>
              <a:t>，用来标识该机器在集群中的机器序号（在每台机器的 </a:t>
            </a:r>
            <a:r>
              <a:rPr lang="en-US" altLang="zh-CN" dirty="0" err="1"/>
              <a:t>dataDir</a:t>
            </a:r>
            <a:r>
              <a:rPr lang="en-US" altLang="zh-CN" dirty="0"/>
              <a:t> </a:t>
            </a:r>
            <a:r>
              <a:rPr lang="zh-CN" altLang="en-US" dirty="0"/>
              <a:t>目录下创建 </a:t>
            </a:r>
            <a:r>
              <a:rPr lang="en-US" altLang="zh-CN" dirty="0" err="1"/>
              <a:t>myid</a:t>
            </a:r>
            <a:r>
              <a:rPr lang="en-US" altLang="zh-CN" dirty="0"/>
              <a:t> </a:t>
            </a:r>
            <a:r>
              <a:rPr lang="zh-CN" altLang="en-US" dirty="0"/>
              <a:t>文件，文件内容即为该机器对应的 </a:t>
            </a:r>
            <a:r>
              <a:rPr lang="en-US" altLang="zh-CN" dirty="0"/>
              <a:t>Server ID </a:t>
            </a:r>
            <a:r>
              <a:rPr lang="zh-CN" altLang="en-US" dirty="0"/>
              <a:t>数字）。</a:t>
            </a:r>
            <a:r>
              <a:rPr lang="en-US" altLang="zh-CN" dirty="0"/>
              <a:t>host </a:t>
            </a:r>
            <a:r>
              <a:rPr lang="zh-CN" altLang="en-US" dirty="0"/>
              <a:t>为机器 </a:t>
            </a:r>
            <a:r>
              <a:rPr lang="en-US" altLang="zh-CN" dirty="0"/>
              <a:t>IP</a:t>
            </a:r>
            <a:r>
              <a:rPr lang="zh-CN" altLang="en-US" dirty="0"/>
              <a:t>，</a:t>
            </a:r>
            <a:r>
              <a:rPr lang="en-US" altLang="zh-CN" dirty="0"/>
              <a:t>port1 </a:t>
            </a:r>
            <a:r>
              <a:rPr lang="zh-CN" altLang="en-US" dirty="0"/>
              <a:t>用于指定 </a:t>
            </a:r>
            <a:r>
              <a:rPr lang="en-US" altLang="zh-CN" dirty="0"/>
              <a:t>Follower </a:t>
            </a:r>
            <a:r>
              <a:rPr lang="zh-CN" altLang="en-US" dirty="0"/>
              <a:t>服务器与 </a:t>
            </a:r>
            <a:r>
              <a:rPr lang="en-US" altLang="zh-CN" dirty="0"/>
              <a:t>Leader </a:t>
            </a:r>
            <a:r>
              <a:rPr lang="zh-CN" altLang="en-US" dirty="0"/>
              <a:t>服务器进行通信和数据同步的端口，</a:t>
            </a:r>
            <a:r>
              <a:rPr lang="en-US" altLang="zh-CN" dirty="0"/>
              <a:t>port2 </a:t>
            </a:r>
            <a:r>
              <a:rPr lang="zh-CN" altLang="en-US" dirty="0"/>
              <a:t>用于进行 </a:t>
            </a:r>
            <a:r>
              <a:rPr lang="en-US" altLang="zh-CN" dirty="0"/>
              <a:t>Leader </a:t>
            </a:r>
            <a:r>
              <a:rPr lang="zh-CN" altLang="en-US" dirty="0"/>
              <a:t>选举过程中的投票通信。</a:t>
            </a:r>
          </a:p>
          <a:p>
            <a:pPr marL="0" indent="0">
              <a:buNone/>
            </a:pPr>
            <a:endParaRPr lang="zh-CN" altLang="en-US" dirty="0"/>
          </a:p>
        </p:txBody>
      </p:sp>
    </p:spTree>
    <p:extLst>
      <p:ext uri="{BB962C8B-B14F-4D97-AF65-F5344CB8AC3E}">
        <p14:creationId xmlns:p14="http://schemas.microsoft.com/office/powerpoint/2010/main" val="3602526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DB5-C0F4-417C-BCF3-F986229613F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D6468899-D88E-4694-8D09-640BD8CC91BF}"/>
              </a:ext>
            </a:extLst>
          </p:cNvPr>
          <p:cNvSpPr>
            <a:spLocks noGrp="1"/>
          </p:cNvSpPr>
          <p:nvPr>
            <p:ph idx="1"/>
          </p:nvPr>
        </p:nvSpPr>
        <p:spPr/>
        <p:txBody>
          <a:bodyPr/>
          <a:lstStyle/>
          <a:p>
            <a:r>
              <a:rPr lang="en-US" altLang="zh-CN" dirty="0" err="1"/>
              <a:t>Znode</a:t>
            </a:r>
            <a:endParaRPr lang="en-US" altLang="zh-CN" dirty="0"/>
          </a:p>
          <a:p>
            <a:r>
              <a:rPr lang="en-US" altLang="zh-CN" dirty="0"/>
              <a:t>Sessions</a:t>
            </a:r>
          </a:p>
          <a:p>
            <a:r>
              <a:rPr lang="en-US" altLang="zh-CN" dirty="0"/>
              <a:t>Watches</a:t>
            </a:r>
          </a:p>
          <a:p>
            <a:r>
              <a:rPr lang="en-US" altLang="zh-CN" dirty="0"/>
              <a:t>ACL</a:t>
            </a:r>
          </a:p>
        </p:txBody>
      </p:sp>
    </p:spTree>
    <p:extLst>
      <p:ext uri="{BB962C8B-B14F-4D97-AF65-F5344CB8AC3E}">
        <p14:creationId xmlns:p14="http://schemas.microsoft.com/office/powerpoint/2010/main" val="1171857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209C8-9A33-419C-8ACC-645FC0F95611}"/>
              </a:ext>
            </a:extLst>
          </p:cNvPr>
          <p:cNvSpPr>
            <a:spLocks noGrp="1"/>
          </p:cNvSpPr>
          <p:nvPr>
            <p:ph type="title"/>
          </p:nvPr>
        </p:nvSpPr>
        <p:spPr/>
        <p:txBody>
          <a:bodyPr/>
          <a:lstStyle/>
          <a:p>
            <a:r>
              <a:rPr lang="en-US" altLang="zh-CN" dirty="0" err="1"/>
              <a:t>znode</a:t>
            </a:r>
            <a:endParaRPr lang="zh-CN" altLang="en-US" dirty="0"/>
          </a:p>
        </p:txBody>
      </p:sp>
      <p:pic>
        <p:nvPicPr>
          <p:cNvPr id="5" name="内容占位符 4">
            <a:extLst>
              <a:ext uri="{FF2B5EF4-FFF2-40B4-BE49-F238E27FC236}">
                <a16:creationId xmlns:a16="http://schemas.microsoft.com/office/drawing/2014/main" id="{2D0ED51F-7D49-451F-841C-4DDB28B30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34" y="1906046"/>
            <a:ext cx="6125932" cy="3506472"/>
          </a:xfrm>
        </p:spPr>
      </p:pic>
    </p:spTree>
    <p:extLst>
      <p:ext uri="{BB962C8B-B14F-4D97-AF65-F5344CB8AC3E}">
        <p14:creationId xmlns:p14="http://schemas.microsoft.com/office/powerpoint/2010/main" val="242303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a:t>主从架构</a:t>
            </a:r>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7" name="图片 6">
            <a:extLst>
              <a:ext uri="{FF2B5EF4-FFF2-40B4-BE49-F238E27FC236}">
                <a16:creationId xmlns:a16="http://schemas.microsoft.com/office/drawing/2014/main" id="{4052A610-9757-4500-A339-42054F9B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1808525"/>
            <a:ext cx="6962775" cy="1438275"/>
          </a:xfrm>
          <a:prstGeom prst="rect">
            <a:avLst/>
          </a:prstGeom>
        </p:spPr>
      </p:pic>
    </p:spTree>
    <p:extLst>
      <p:ext uri="{BB962C8B-B14F-4D97-AF65-F5344CB8AC3E}">
        <p14:creationId xmlns:p14="http://schemas.microsoft.com/office/powerpoint/2010/main" val="2616885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a:t>
            </a:r>
            <a:endParaRPr lang="zh-CN" altLang="en-US" dirty="0"/>
          </a:p>
        </p:txBody>
      </p:sp>
      <p:sp>
        <p:nvSpPr>
          <p:cNvPr id="3" name="内容占位符 2"/>
          <p:cNvSpPr>
            <a:spLocks noGrp="1"/>
          </p:cNvSpPr>
          <p:nvPr>
            <p:ph idx="1"/>
          </p:nvPr>
        </p:nvSpPr>
        <p:spPr/>
        <p:txBody>
          <a:bodyPr/>
          <a:lstStyle/>
          <a:p>
            <a:r>
              <a:rPr lang="zh-CN" altLang="en-US" dirty="0"/>
              <a:t>内存</a:t>
            </a:r>
            <a:r>
              <a:rPr lang="zh-CN" altLang="en-US" dirty="0" smtClean="0"/>
              <a:t>数据</a:t>
            </a:r>
            <a:endParaRPr lang="en-US" altLang="zh-CN" dirty="0" smtClean="0"/>
          </a:p>
          <a:p>
            <a:r>
              <a:rPr lang="zh-CN" altLang="en-US" dirty="0"/>
              <a:t>事务日志</a:t>
            </a:r>
            <a:endParaRPr lang="en-US" altLang="zh-CN" dirty="0" smtClean="0"/>
          </a:p>
          <a:p>
            <a:endParaRPr lang="zh-CN" altLang="en-US" dirty="0"/>
          </a:p>
        </p:txBody>
      </p:sp>
    </p:spTree>
    <p:extLst>
      <p:ext uri="{BB962C8B-B14F-4D97-AF65-F5344CB8AC3E}">
        <p14:creationId xmlns:p14="http://schemas.microsoft.com/office/powerpoint/2010/main" val="1858677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CA9B-1D36-49AE-AFFF-EA0069739B28}"/>
              </a:ext>
            </a:extLst>
          </p:cNvPr>
          <p:cNvSpPr>
            <a:spLocks noGrp="1"/>
          </p:cNvSpPr>
          <p:nvPr>
            <p:ph type="title"/>
          </p:nvPr>
        </p:nvSpPr>
        <p:spPr/>
        <p:txBody>
          <a:bodyPr/>
          <a:lstStyle/>
          <a:p>
            <a:r>
              <a:rPr lang="zh-CN" altLang="en-US" dirty="0"/>
              <a:t>内存</a:t>
            </a:r>
            <a:r>
              <a:rPr lang="zh-CN" altLang="en-US" dirty="0" smtClean="0"/>
              <a:t>数据</a:t>
            </a:r>
            <a:endParaRPr lang="zh-CN" altLang="en-US" dirty="0"/>
          </a:p>
        </p:txBody>
      </p:sp>
      <p:sp>
        <p:nvSpPr>
          <p:cNvPr id="3" name="内容占位符 2">
            <a:extLst>
              <a:ext uri="{FF2B5EF4-FFF2-40B4-BE49-F238E27FC236}">
                <a16:creationId xmlns:a16="http://schemas.microsoft.com/office/drawing/2014/main" id="{40F6607D-572A-4B30-96F8-8CA8922ABD6D}"/>
              </a:ext>
            </a:extLst>
          </p:cNvPr>
          <p:cNvSpPr>
            <a:spLocks noGrp="1"/>
          </p:cNvSpPr>
          <p:nvPr>
            <p:ph idx="1"/>
          </p:nvPr>
        </p:nvSpPr>
        <p:spPr/>
        <p:txBody>
          <a:bodyPr>
            <a:normAutofit fontScale="85000" lnSpcReduction="20000"/>
          </a:bodyPr>
          <a:lstStyle/>
          <a:p>
            <a:pPr marL="0" indent="0">
              <a:buNone/>
            </a:pPr>
            <a:r>
              <a:rPr lang="en-US" altLang="zh-CN" dirty="0"/>
              <a:t>	</a:t>
            </a:r>
            <a:r>
              <a:rPr lang="en-US" altLang="zh-CN" dirty="0" smtClean="0"/>
              <a:t>Zookeeper</a:t>
            </a:r>
            <a:r>
              <a:rPr lang="zh-CN" altLang="en-US" dirty="0"/>
              <a:t>的数据模型是树结构，在内存数据库中，存储了整棵树的内容，包括所有的节点路径、节点数据、</a:t>
            </a:r>
            <a:r>
              <a:rPr lang="en-US" altLang="zh-CN" dirty="0"/>
              <a:t>ACL</a:t>
            </a:r>
            <a:r>
              <a:rPr lang="zh-CN" altLang="en-US" dirty="0"/>
              <a:t>信息，</a:t>
            </a:r>
            <a:r>
              <a:rPr lang="en-US" altLang="zh-CN" dirty="0"/>
              <a:t>Zookeeper</a:t>
            </a:r>
            <a:r>
              <a:rPr lang="zh-CN" altLang="en-US" dirty="0"/>
              <a:t>会定时将这个数据存储到磁盘上</a:t>
            </a:r>
            <a:r>
              <a:rPr lang="zh-CN" altLang="en-US" dirty="0" smtClean="0"/>
              <a:t>。</a:t>
            </a:r>
            <a:endParaRPr lang="en-US" altLang="zh-CN" dirty="0" smtClean="0"/>
          </a:p>
          <a:p>
            <a:pPr marL="0" indent="0">
              <a:buNone/>
            </a:pPr>
            <a:endParaRPr lang="zh-CN" altLang="en-US" dirty="0"/>
          </a:p>
          <a:p>
            <a:r>
              <a:rPr lang="zh-CN" altLang="en-US" dirty="0"/>
              <a:t>* </a:t>
            </a:r>
            <a:r>
              <a:rPr lang="en-US" altLang="zh-CN" dirty="0" err="1"/>
              <a:t>DataTree</a:t>
            </a:r>
            <a:endParaRPr lang="zh-CN" altLang="en-US" dirty="0"/>
          </a:p>
          <a:p>
            <a:pPr lvl="1"/>
            <a:r>
              <a:rPr lang="en-US" altLang="zh-CN" dirty="0" smtClean="0"/>
              <a:t>&gt;</a:t>
            </a:r>
            <a:r>
              <a:rPr lang="en-US" altLang="zh-CN" dirty="0" err="1" smtClean="0"/>
              <a:t>DataTree</a:t>
            </a:r>
            <a:r>
              <a:rPr lang="zh-CN" altLang="en-US" dirty="0"/>
              <a:t>是内存数据存储的核心，是一个树结构，代表了内存中一份完整的数据。</a:t>
            </a:r>
            <a:r>
              <a:rPr lang="en-US" altLang="zh-CN" dirty="0" err="1"/>
              <a:t>DataTree</a:t>
            </a:r>
            <a:r>
              <a:rPr lang="zh-CN" altLang="en-US" dirty="0"/>
              <a:t>不包含任何与网络、客户端连接及请求处理相关的业务逻辑，是一个独立的组件。</a:t>
            </a:r>
          </a:p>
          <a:p>
            <a:r>
              <a:rPr lang="zh-CN" altLang="en-US" dirty="0"/>
              <a:t>* </a:t>
            </a:r>
            <a:r>
              <a:rPr lang="en-US" altLang="zh-CN" dirty="0" err="1"/>
              <a:t>DataNode</a:t>
            </a:r>
            <a:endParaRPr lang="zh-CN" altLang="en-US" dirty="0"/>
          </a:p>
          <a:p>
            <a:pPr lvl="1"/>
            <a:r>
              <a:rPr lang="en-US" altLang="zh-CN" dirty="0"/>
              <a:t>&gt; </a:t>
            </a:r>
            <a:r>
              <a:rPr lang="en-US" altLang="zh-CN" dirty="0" err="1"/>
              <a:t>DataNode</a:t>
            </a:r>
            <a:r>
              <a:rPr lang="zh-CN" altLang="en-US" dirty="0"/>
              <a:t>是数据存储的最小单元，其内部除了保存了结点的数据内容、</a:t>
            </a:r>
            <a:r>
              <a:rPr lang="en-US" altLang="zh-CN" dirty="0"/>
              <a:t>ACL</a:t>
            </a:r>
            <a:r>
              <a:rPr lang="zh-CN" altLang="en-US" dirty="0"/>
              <a:t>列表、节点状态之外，还记录了父节点的引用和子节点列表两个属性，其也提供了对子节点列表进行操作的接口。</a:t>
            </a:r>
          </a:p>
          <a:p>
            <a:r>
              <a:rPr lang="zh-CN" altLang="en-US" dirty="0"/>
              <a:t>* </a:t>
            </a:r>
            <a:r>
              <a:rPr lang="en-US" altLang="zh-CN" dirty="0" err="1"/>
              <a:t>ZKDatabase</a:t>
            </a:r>
            <a:endParaRPr lang="zh-CN" altLang="en-US" dirty="0"/>
          </a:p>
          <a:p>
            <a:pPr lvl="1"/>
            <a:r>
              <a:rPr lang="en-US" altLang="zh-CN" dirty="0"/>
              <a:t>&gt; Zookeeper</a:t>
            </a:r>
            <a:r>
              <a:rPr lang="zh-CN" altLang="en-US" dirty="0"/>
              <a:t>的内存数据库，管理</a:t>
            </a:r>
            <a:r>
              <a:rPr lang="en-US" altLang="zh-CN" dirty="0"/>
              <a:t>Zookeeper</a:t>
            </a:r>
            <a:r>
              <a:rPr lang="zh-CN" altLang="en-US" dirty="0"/>
              <a:t>的所有会话、</a:t>
            </a:r>
            <a:r>
              <a:rPr lang="en-US" altLang="zh-CN" dirty="0" err="1"/>
              <a:t>DataTree</a:t>
            </a:r>
            <a:r>
              <a:rPr lang="zh-CN" altLang="en-US" dirty="0"/>
              <a:t>存储和事务日志。</a:t>
            </a:r>
            <a:r>
              <a:rPr lang="en-US" altLang="zh-CN" dirty="0" err="1"/>
              <a:t>ZKDatabase</a:t>
            </a:r>
            <a:r>
              <a:rPr lang="zh-CN" altLang="en-US" dirty="0"/>
              <a:t>会定时向磁盘</a:t>
            </a:r>
            <a:r>
              <a:rPr lang="en-US" altLang="zh-CN" dirty="0"/>
              <a:t>dump</a:t>
            </a:r>
            <a:r>
              <a:rPr lang="zh-CN" altLang="en-US" dirty="0"/>
              <a:t>快照数据，同时在</a:t>
            </a:r>
            <a:r>
              <a:rPr lang="en-US" altLang="zh-CN" dirty="0"/>
              <a:t>Zookeeper</a:t>
            </a:r>
            <a:r>
              <a:rPr lang="zh-CN" altLang="en-US" dirty="0"/>
              <a:t>启动时，会通过磁盘的事务日志和快照文件恢复成一个完整的内存数据库。</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168880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r>
              <a:rPr lang="zh-CN" altLang="en-US" dirty="0" smtClean="0"/>
              <a:t>日志</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en-US" dirty="0" smtClean="0"/>
              <a:t>事务</a:t>
            </a:r>
            <a:r>
              <a:rPr lang="zh-CN" altLang="en-US" dirty="0"/>
              <a:t>日志指</a:t>
            </a:r>
            <a:r>
              <a:rPr lang="en-US" altLang="zh-CN" dirty="0"/>
              <a:t>zookeeper</a:t>
            </a:r>
            <a:r>
              <a:rPr lang="zh-CN" altLang="en-US" dirty="0"/>
              <a:t>系统在正常运行过程中，针对所有的更新操作，在返回客户端“更新成功”的响应前，</a:t>
            </a:r>
            <a:r>
              <a:rPr lang="en-US" altLang="zh-CN" dirty="0"/>
              <a:t>zookeeper</a:t>
            </a:r>
            <a:r>
              <a:rPr lang="zh-CN" altLang="en-US" dirty="0"/>
              <a:t>会保证已经将本次更新操作的事务日志已经写到磁盘上，只有这样，整个更新操作才会生效。</a:t>
            </a:r>
          </a:p>
          <a:p>
            <a:endParaRPr lang="zh-CN" altLang="en-US" dirty="0"/>
          </a:p>
        </p:txBody>
      </p:sp>
    </p:spTree>
    <p:extLst>
      <p:ext uri="{BB962C8B-B14F-4D97-AF65-F5344CB8AC3E}">
        <p14:creationId xmlns:p14="http://schemas.microsoft.com/office/powerpoint/2010/main" val="404083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D4C46-611F-42B0-95EB-117EA484F306}"/>
              </a:ext>
            </a:extLst>
          </p:cNvPr>
          <p:cNvSpPr>
            <a:spLocks noGrp="1"/>
          </p:cNvSpPr>
          <p:nvPr>
            <p:ph type="title"/>
          </p:nvPr>
        </p:nvSpPr>
        <p:spPr/>
        <p:txBody>
          <a:bodyPr/>
          <a:lstStyle/>
          <a:p>
            <a:r>
              <a:rPr lang="en-US" altLang="zh-CN" dirty="0" err="1"/>
              <a:t>Znode</a:t>
            </a:r>
            <a:r>
              <a:rPr lang="zh-CN" altLang="en-US" dirty="0"/>
              <a:t>分类</a:t>
            </a:r>
          </a:p>
        </p:txBody>
      </p:sp>
      <p:sp>
        <p:nvSpPr>
          <p:cNvPr id="3" name="内容占位符 2">
            <a:extLst>
              <a:ext uri="{FF2B5EF4-FFF2-40B4-BE49-F238E27FC236}">
                <a16:creationId xmlns:a16="http://schemas.microsoft.com/office/drawing/2014/main" id="{7B756E19-E0B4-4A18-AECA-AC2FC1275832}"/>
              </a:ext>
            </a:extLst>
          </p:cNvPr>
          <p:cNvSpPr>
            <a:spLocks noGrp="1"/>
          </p:cNvSpPr>
          <p:nvPr>
            <p:ph idx="1"/>
          </p:nvPr>
        </p:nvSpPr>
        <p:spPr/>
        <p:txBody>
          <a:bodyPr/>
          <a:lstStyle/>
          <a:p>
            <a:r>
              <a:rPr lang="zh-CN" altLang="en-US" dirty="0"/>
              <a:t>* 临时（</a:t>
            </a:r>
            <a:r>
              <a:rPr lang="en-US" altLang="zh-CN" dirty="0"/>
              <a:t>Ephemeral</a:t>
            </a:r>
            <a:r>
              <a:rPr lang="zh-CN" altLang="en-US" dirty="0"/>
              <a:t>）</a:t>
            </a:r>
            <a:r>
              <a:rPr lang="en-US" altLang="zh-CN" dirty="0" err="1"/>
              <a:t>znode</a:t>
            </a:r>
            <a:endParaRPr lang="en-US" altLang="zh-CN" dirty="0"/>
          </a:p>
          <a:p>
            <a:pPr lvl="1"/>
            <a:r>
              <a:rPr lang="en-US" altLang="zh-CN" dirty="0"/>
              <a:t>* as long as the session</a:t>
            </a:r>
          </a:p>
          <a:p>
            <a:pPr lvl="1"/>
            <a:r>
              <a:rPr lang="en-US" altLang="zh-CN" dirty="0"/>
              <a:t>* </a:t>
            </a:r>
            <a:r>
              <a:rPr lang="zh-CN" altLang="en-US" dirty="0"/>
              <a:t>只能是在叶子节点上创建</a:t>
            </a:r>
          </a:p>
          <a:p>
            <a:r>
              <a:rPr lang="zh-CN" altLang="en-US" dirty="0"/>
              <a:t>* 持久（</a:t>
            </a:r>
            <a:r>
              <a:rPr lang="en-US" altLang="zh-CN" dirty="0"/>
              <a:t>PERSISTENT</a:t>
            </a:r>
            <a:r>
              <a:rPr lang="zh-CN" altLang="en-US" dirty="0"/>
              <a:t>）</a:t>
            </a:r>
            <a:r>
              <a:rPr lang="en-US" altLang="zh-CN" dirty="0" err="1"/>
              <a:t>znode</a:t>
            </a:r>
            <a:endParaRPr lang="en-US" altLang="zh-CN" dirty="0"/>
          </a:p>
          <a:p>
            <a:r>
              <a:rPr lang="en-US" altLang="zh-CN" dirty="0"/>
              <a:t>* </a:t>
            </a:r>
            <a:r>
              <a:rPr lang="zh-CN" altLang="en-US" dirty="0"/>
              <a:t>顺序（</a:t>
            </a:r>
            <a:r>
              <a:rPr lang="en-US" altLang="zh-CN" dirty="0"/>
              <a:t>SEQUENTIAL</a:t>
            </a:r>
            <a:r>
              <a:rPr lang="zh-CN" altLang="en-US" dirty="0"/>
              <a:t>）</a:t>
            </a:r>
            <a:r>
              <a:rPr lang="en-US" altLang="zh-CN" dirty="0" err="1"/>
              <a:t>znode</a:t>
            </a:r>
            <a:endParaRPr lang="en-US" altLang="zh-CN" dirty="0"/>
          </a:p>
          <a:p>
            <a:pPr lvl="1"/>
            <a:r>
              <a:rPr lang="en-US" altLang="zh-CN" dirty="0"/>
              <a:t>* </a:t>
            </a:r>
            <a:r>
              <a:rPr lang="zh-CN" altLang="en-US" dirty="0"/>
              <a:t>在父节点下有序自增</a:t>
            </a:r>
          </a:p>
          <a:p>
            <a:pPr lvl="1"/>
            <a:r>
              <a:rPr lang="zh-CN" altLang="en-US" dirty="0"/>
              <a:t>* </a:t>
            </a:r>
            <a:r>
              <a:rPr lang="en-US" altLang="zh-CN" dirty="0"/>
              <a:t>int </a:t>
            </a:r>
          </a:p>
          <a:p>
            <a:pPr marL="0" indent="0">
              <a:buNone/>
            </a:pPr>
            <a:endParaRPr lang="zh-CN" altLang="en-US" dirty="0"/>
          </a:p>
        </p:txBody>
      </p:sp>
    </p:spTree>
    <p:extLst>
      <p:ext uri="{BB962C8B-B14F-4D97-AF65-F5344CB8AC3E}">
        <p14:creationId xmlns:p14="http://schemas.microsoft.com/office/powerpoint/2010/main" val="106023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A99D3-E967-4936-937F-B6D57AF6BEC5}"/>
              </a:ext>
            </a:extLst>
          </p:cNvPr>
          <p:cNvSpPr>
            <a:spLocks noGrp="1"/>
          </p:cNvSpPr>
          <p:nvPr>
            <p:ph type="title"/>
          </p:nvPr>
        </p:nvSpPr>
        <p:spPr/>
        <p:txBody>
          <a:bodyPr/>
          <a:lstStyle/>
          <a:p>
            <a:r>
              <a:rPr lang="en-US" altLang="zh-CN" dirty="0" err="1"/>
              <a:t>zxid</a:t>
            </a:r>
            <a:endParaRPr lang="zh-CN" altLang="en-US" dirty="0"/>
          </a:p>
        </p:txBody>
      </p:sp>
      <p:sp>
        <p:nvSpPr>
          <p:cNvPr id="3" name="内容占位符 2">
            <a:extLst>
              <a:ext uri="{FF2B5EF4-FFF2-40B4-BE49-F238E27FC236}">
                <a16:creationId xmlns:a16="http://schemas.microsoft.com/office/drawing/2014/main" id="{8325BC6C-E3A5-473B-9A72-341B7086306C}"/>
              </a:ext>
            </a:extLst>
          </p:cNvPr>
          <p:cNvSpPr>
            <a:spLocks noGrp="1"/>
          </p:cNvSpPr>
          <p:nvPr>
            <p:ph idx="1"/>
          </p:nvPr>
        </p:nvSpPr>
        <p:spPr/>
        <p:txBody>
          <a:bodyPr/>
          <a:lstStyle/>
          <a:p>
            <a:r>
              <a:rPr lang="zh-CN" altLang="en-US" dirty="0"/>
              <a:t>* 有序</a:t>
            </a:r>
          </a:p>
          <a:p>
            <a:r>
              <a:rPr lang="zh-CN" altLang="en-US" dirty="0"/>
              <a:t>* 全局唯一</a:t>
            </a:r>
          </a:p>
          <a:p>
            <a:pPr marL="0" indent="0">
              <a:buNone/>
            </a:pPr>
            <a:endParaRPr lang="zh-CN" altLang="en-US" dirty="0"/>
          </a:p>
        </p:txBody>
      </p:sp>
    </p:spTree>
    <p:extLst>
      <p:ext uri="{BB962C8B-B14F-4D97-AF65-F5344CB8AC3E}">
        <p14:creationId xmlns:p14="http://schemas.microsoft.com/office/powerpoint/2010/main" val="218813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29AC5-3F32-4079-B180-D84EAC7D2568}"/>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pic>
        <p:nvPicPr>
          <p:cNvPr id="5" name="内容占位符 4">
            <a:extLst>
              <a:ext uri="{FF2B5EF4-FFF2-40B4-BE49-F238E27FC236}">
                <a16:creationId xmlns:a16="http://schemas.microsoft.com/office/drawing/2014/main" id="{EF28A070-9778-4704-9996-C46598628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798" y="1690688"/>
            <a:ext cx="7892403" cy="4769206"/>
          </a:xfrm>
        </p:spPr>
      </p:pic>
    </p:spTree>
    <p:extLst>
      <p:ext uri="{BB962C8B-B14F-4D97-AF65-F5344CB8AC3E}">
        <p14:creationId xmlns:p14="http://schemas.microsoft.com/office/powerpoint/2010/main" val="666965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49D1D-42BB-415B-89A5-32F4BC43109A}"/>
              </a:ext>
            </a:extLst>
          </p:cNvPr>
          <p:cNvSpPr>
            <a:spLocks noGrp="1"/>
          </p:cNvSpPr>
          <p:nvPr>
            <p:ph type="title"/>
          </p:nvPr>
        </p:nvSpPr>
        <p:spPr/>
        <p:txBody>
          <a:bodyPr/>
          <a:lstStyle/>
          <a:p>
            <a:r>
              <a:rPr lang="en-US" altLang="zh-CN" dirty="0"/>
              <a:t>Zookeeper </a:t>
            </a:r>
            <a:r>
              <a:rPr lang="en-US" altLang="zh-CN" dirty="0" err="1"/>
              <a:t>znode</a:t>
            </a:r>
            <a:r>
              <a:rPr lang="en-US" altLang="zh-CN" dirty="0"/>
              <a:t> stat </a:t>
            </a:r>
            <a:r>
              <a:rPr lang="zh-CN" altLang="en-US" dirty="0"/>
              <a:t>结构</a:t>
            </a:r>
          </a:p>
        </p:txBody>
      </p:sp>
      <p:sp>
        <p:nvSpPr>
          <p:cNvPr id="3" name="内容占位符 2">
            <a:extLst>
              <a:ext uri="{FF2B5EF4-FFF2-40B4-BE49-F238E27FC236}">
                <a16:creationId xmlns:a16="http://schemas.microsoft.com/office/drawing/2014/main" id="{51390F43-CDE2-45BF-A454-668130672274}"/>
              </a:ext>
            </a:extLst>
          </p:cNvPr>
          <p:cNvSpPr>
            <a:spLocks noGrp="1"/>
          </p:cNvSpPr>
          <p:nvPr>
            <p:ph idx="1"/>
          </p:nvPr>
        </p:nvSpPr>
        <p:spPr/>
        <p:txBody>
          <a:bodyPr>
            <a:normAutofit fontScale="85000" lnSpcReduction="20000"/>
          </a:bodyPr>
          <a:lstStyle/>
          <a:p>
            <a:r>
              <a:rPr lang="zh-CN" altLang="en-US" dirty="0"/>
              <a:t>* </a:t>
            </a:r>
            <a:r>
              <a:rPr lang="en-US" altLang="zh-CN" dirty="0" err="1"/>
              <a:t>czxid</a:t>
            </a:r>
            <a:r>
              <a:rPr lang="en-US" altLang="zh-CN" dirty="0"/>
              <a:t> Created ZXID</a:t>
            </a:r>
            <a:r>
              <a:rPr lang="zh-CN" altLang="en-US" dirty="0"/>
              <a:t>表示该数据节点被创建时的事务</a:t>
            </a:r>
            <a:r>
              <a:rPr lang="en-US" altLang="zh-CN" dirty="0"/>
              <a:t>ID</a:t>
            </a:r>
          </a:p>
          <a:p>
            <a:r>
              <a:rPr lang="zh-CN" altLang="en-US" dirty="0"/>
              <a:t>* </a:t>
            </a:r>
            <a:r>
              <a:rPr lang="en-US" altLang="zh-CN" dirty="0" err="1"/>
              <a:t>mzxid</a:t>
            </a:r>
            <a:r>
              <a:rPr lang="en-US" altLang="zh-CN" dirty="0"/>
              <a:t> Modified ZXID </a:t>
            </a:r>
            <a:r>
              <a:rPr lang="zh-CN" altLang="en-US" dirty="0"/>
              <a:t>表示该节点最后一次被更新时的事务</a:t>
            </a:r>
            <a:r>
              <a:rPr lang="en-US" altLang="zh-CN" dirty="0"/>
              <a:t>ID</a:t>
            </a:r>
          </a:p>
          <a:p>
            <a:r>
              <a:rPr lang="zh-CN" altLang="en-US" dirty="0"/>
              <a:t>* </a:t>
            </a:r>
            <a:r>
              <a:rPr lang="en-US" altLang="zh-CN" dirty="0" err="1"/>
              <a:t>pzxid</a:t>
            </a:r>
            <a:r>
              <a:rPr lang="en-US" altLang="zh-CN" dirty="0"/>
              <a:t> </a:t>
            </a:r>
            <a:r>
              <a:rPr lang="zh-CN" altLang="en-US" dirty="0"/>
              <a:t>表示该节点的子节点列表最后一次被修改时的事务</a:t>
            </a:r>
            <a:r>
              <a:rPr lang="en-US" altLang="zh-CN" dirty="0"/>
              <a:t>ID</a:t>
            </a:r>
            <a:r>
              <a:rPr lang="zh-CN" altLang="en-US" dirty="0"/>
              <a:t>。只有子节点列表变更了才会变更</a:t>
            </a:r>
            <a:r>
              <a:rPr lang="en-US" altLang="zh-CN" dirty="0" err="1"/>
              <a:t>pZxid</a:t>
            </a:r>
            <a:r>
              <a:rPr lang="en-US" altLang="zh-CN" dirty="0"/>
              <a:t>,</a:t>
            </a:r>
            <a:r>
              <a:rPr lang="zh-CN" altLang="en-US" dirty="0"/>
              <a:t>子节点内容变更不会影响</a:t>
            </a:r>
            <a:r>
              <a:rPr lang="en-US" altLang="zh-CN" dirty="0" err="1"/>
              <a:t>pZxid</a:t>
            </a:r>
            <a:endParaRPr lang="en-US" altLang="zh-CN" dirty="0"/>
          </a:p>
          <a:p>
            <a:r>
              <a:rPr lang="zh-CN" altLang="en-US" dirty="0"/>
              <a:t>* </a:t>
            </a:r>
            <a:r>
              <a:rPr lang="en-US" altLang="zh-CN" dirty="0" err="1"/>
              <a:t>ctime</a:t>
            </a:r>
            <a:r>
              <a:rPr lang="en-US" altLang="zh-CN" dirty="0"/>
              <a:t> Created Time</a:t>
            </a:r>
            <a:r>
              <a:rPr lang="zh-CN" altLang="en-US" dirty="0"/>
              <a:t>表示节点被创建的时间</a:t>
            </a:r>
          </a:p>
          <a:p>
            <a:r>
              <a:rPr lang="zh-CN" altLang="en-US" dirty="0"/>
              <a:t>* </a:t>
            </a:r>
            <a:r>
              <a:rPr lang="en-US" altLang="zh-CN" dirty="0" err="1"/>
              <a:t>mtime</a:t>
            </a:r>
            <a:r>
              <a:rPr lang="en-US" altLang="zh-CN" dirty="0"/>
              <a:t> Modified Time</a:t>
            </a:r>
            <a:r>
              <a:rPr lang="zh-CN" altLang="en-US" dirty="0"/>
              <a:t>表示节点最后一次被更新的时间</a:t>
            </a:r>
          </a:p>
          <a:p>
            <a:r>
              <a:rPr lang="zh-CN" altLang="en-US" dirty="0"/>
              <a:t>* </a:t>
            </a:r>
            <a:r>
              <a:rPr lang="en-US" altLang="zh-CN" dirty="0" err="1"/>
              <a:t>dataVersion</a:t>
            </a:r>
            <a:r>
              <a:rPr lang="en-US" altLang="zh-CN" dirty="0"/>
              <a:t> </a:t>
            </a:r>
            <a:r>
              <a:rPr lang="zh-CN" altLang="en-US" dirty="0"/>
              <a:t>数据节点版本号</a:t>
            </a:r>
          </a:p>
          <a:p>
            <a:r>
              <a:rPr lang="zh-CN" altLang="en-US" dirty="0"/>
              <a:t>* </a:t>
            </a:r>
            <a:r>
              <a:rPr lang="en-US" altLang="zh-CN" dirty="0" err="1"/>
              <a:t>cversion</a:t>
            </a:r>
            <a:r>
              <a:rPr lang="en-US" altLang="zh-CN" dirty="0"/>
              <a:t> </a:t>
            </a:r>
            <a:r>
              <a:rPr lang="zh-CN" altLang="en-US" dirty="0"/>
              <a:t>子节点的版本号</a:t>
            </a:r>
          </a:p>
          <a:p>
            <a:r>
              <a:rPr lang="zh-CN" altLang="en-US" dirty="0"/>
              <a:t>* </a:t>
            </a:r>
            <a:r>
              <a:rPr lang="en-US" altLang="zh-CN" dirty="0" err="1"/>
              <a:t>aclVersion</a:t>
            </a:r>
            <a:r>
              <a:rPr lang="en-US" altLang="zh-CN" dirty="0"/>
              <a:t> </a:t>
            </a:r>
            <a:r>
              <a:rPr lang="zh-CN" altLang="en-US" dirty="0"/>
              <a:t>节点的</a:t>
            </a:r>
            <a:r>
              <a:rPr lang="en-US" altLang="zh-CN" dirty="0"/>
              <a:t>ACL</a:t>
            </a:r>
            <a:r>
              <a:rPr lang="zh-CN" altLang="en-US" dirty="0"/>
              <a:t>版本号</a:t>
            </a:r>
          </a:p>
          <a:p>
            <a:r>
              <a:rPr lang="zh-CN" altLang="en-US" dirty="0"/>
              <a:t>* </a:t>
            </a:r>
            <a:r>
              <a:rPr lang="en-US" altLang="zh-CN" dirty="0" err="1"/>
              <a:t>ephemeralOwner</a:t>
            </a:r>
            <a:r>
              <a:rPr lang="en-US" altLang="zh-CN" dirty="0"/>
              <a:t> </a:t>
            </a:r>
            <a:r>
              <a:rPr lang="zh-CN" altLang="en-US" dirty="0"/>
              <a:t>创建该临时节点的会话的</a:t>
            </a:r>
            <a:r>
              <a:rPr lang="en-US" altLang="zh-CN" dirty="0" err="1"/>
              <a:t>SessionID</a:t>
            </a:r>
            <a:r>
              <a:rPr lang="zh-CN" altLang="en-US" dirty="0"/>
              <a:t>。如果节点是持久节点，这个属性为</a:t>
            </a:r>
            <a:r>
              <a:rPr lang="en-US" altLang="zh-CN" dirty="0"/>
              <a:t>0</a:t>
            </a:r>
          </a:p>
          <a:p>
            <a:r>
              <a:rPr lang="zh-CN" altLang="en-US" dirty="0"/>
              <a:t>* </a:t>
            </a:r>
            <a:r>
              <a:rPr lang="en-US" altLang="zh-CN" dirty="0" err="1"/>
              <a:t>dataLength</a:t>
            </a:r>
            <a:r>
              <a:rPr lang="en-US" altLang="zh-CN" dirty="0"/>
              <a:t> </a:t>
            </a:r>
            <a:r>
              <a:rPr lang="zh-CN" altLang="en-US" dirty="0"/>
              <a:t>数据内容的长度</a:t>
            </a:r>
          </a:p>
          <a:p>
            <a:r>
              <a:rPr lang="zh-CN" altLang="en-US" dirty="0"/>
              <a:t>* </a:t>
            </a:r>
            <a:r>
              <a:rPr lang="en-US" altLang="zh-CN" dirty="0" err="1"/>
              <a:t>numChildren</a:t>
            </a:r>
            <a:r>
              <a:rPr lang="en-US" altLang="zh-CN" dirty="0"/>
              <a:t> </a:t>
            </a:r>
            <a:r>
              <a:rPr lang="zh-CN" altLang="en-US" dirty="0"/>
              <a:t>当前节点的子节点个数</a:t>
            </a:r>
          </a:p>
          <a:p>
            <a:pPr marL="0" indent="0">
              <a:buNone/>
            </a:pPr>
            <a:endParaRPr lang="zh-CN" altLang="en-US" dirty="0"/>
          </a:p>
        </p:txBody>
      </p:sp>
    </p:spTree>
    <p:extLst>
      <p:ext uri="{BB962C8B-B14F-4D97-AF65-F5344CB8AC3E}">
        <p14:creationId xmlns:p14="http://schemas.microsoft.com/office/powerpoint/2010/main" val="2496875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8FFA-4060-49F6-B245-A8F3EA200092}"/>
              </a:ext>
            </a:extLst>
          </p:cNvPr>
          <p:cNvSpPr>
            <a:spLocks noGrp="1"/>
          </p:cNvSpPr>
          <p:nvPr>
            <p:ph type="title"/>
          </p:nvPr>
        </p:nvSpPr>
        <p:spPr/>
        <p:txBody>
          <a:bodyPr/>
          <a:lstStyle/>
          <a:p>
            <a:r>
              <a:rPr lang="en-US" altLang="zh-CN" dirty="0" err="1"/>
              <a:t>ZooKeeper</a:t>
            </a:r>
            <a:r>
              <a:rPr lang="en-US" altLang="zh-CN" dirty="0"/>
              <a:t> Sessions</a:t>
            </a:r>
            <a:endParaRPr lang="zh-CN" altLang="en-US" dirty="0"/>
          </a:p>
        </p:txBody>
      </p:sp>
      <p:sp>
        <p:nvSpPr>
          <p:cNvPr id="3" name="内容占位符 2">
            <a:extLst>
              <a:ext uri="{FF2B5EF4-FFF2-40B4-BE49-F238E27FC236}">
                <a16:creationId xmlns:a16="http://schemas.microsoft.com/office/drawing/2014/main" id="{554FFC8B-C231-43B8-802A-BEFCB96BB0E4}"/>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的每个客户端都维护一组服务端信息，在创建连接时由应用指定，客户端随机选择一个服务端进行连接，连接成功后，服务端为每个连接分配一个唯一标识。客户端在创建连接时可以指定溢出时间，客户端会周期性的向服务端发送</a:t>
            </a:r>
            <a:r>
              <a:rPr lang="en-US" altLang="zh-CN" dirty="0"/>
              <a:t>PING</a:t>
            </a:r>
            <a:r>
              <a:rPr lang="zh-CN" altLang="en-US" dirty="0"/>
              <a:t>请求来保持连接，当客户端检测到与服务端断开连接后，客户端将自动选择服务端列表中的另一个服务端进行重连。</a:t>
            </a:r>
          </a:p>
          <a:p>
            <a:pPr marL="0" indent="0">
              <a:buNone/>
            </a:pPr>
            <a:endParaRPr lang="zh-CN" altLang="en-US" dirty="0"/>
          </a:p>
        </p:txBody>
      </p:sp>
    </p:spTree>
    <p:extLst>
      <p:ext uri="{BB962C8B-B14F-4D97-AF65-F5344CB8AC3E}">
        <p14:creationId xmlns:p14="http://schemas.microsoft.com/office/powerpoint/2010/main" val="3222604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A5CB8-145D-4B14-8ED8-81FA041EB78E}"/>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9C28B5C5-87C5-4846-9E79-16E97BF72471}"/>
              </a:ext>
            </a:extLst>
          </p:cNvPr>
          <p:cNvSpPr>
            <a:spLocks noGrp="1"/>
          </p:cNvSpPr>
          <p:nvPr>
            <p:ph idx="1"/>
          </p:nvPr>
        </p:nvSpPr>
        <p:spPr/>
        <p:txBody>
          <a:bodyPr/>
          <a:lstStyle/>
          <a:p>
            <a:r>
              <a:rPr lang="en-US" altLang="zh-CN" dirty="0"/>
              <a:t>```</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a:t>
            </a:r>
          </a:p>
          <a:p>
            <a:r>
              <a:rPr lang="en-US" altLang="zh-CN" dirty="0" err="1"/>
              <a:t>zk.create</a:t>
            </a:r>
            <a:r>
              <a:rPr lang="en-US" altLang="zh-CN" dirty="0"/>
              <a:t>("/test", new byte[0], </a:t>
            </a:r>
            <a:r>
              <a:rPr lang="en-US" altLang="zh-CN" dirty="0" err="1"/>
              <a:t>Ids.OPEN_ACL_UNSAFE</a:t>
            </a:r>
            <a:r>
              <a:rPr lang="en-US" altLang="zh-CN" dirty="0"/>
              <a:t>, </a:t>
            </a:r>
            <a:r>
              <a:rPr lang="en-US" altLang="zh-CN" dirty="0" err="1"/>
              <a:t>CreateMode.PERSISTENT</a:t>
            </a:r>
            <a:r>
              <a:rPr lang="en-US" altLang="zh-CN" dirty="0"/>
              <a:t>);</a:t>
            </a:r>
          </a:p>
          <a:p>
            <a:r>
              <a:rPr lang="en-US" altLang="zh-CN" dirty="0"/>
              <a:t>```</a:t>
            </a:r>
          </a:p>
          <a:p>
            <a:pPr marL="0" indent="0">
              <a:buNone/>
            </a:pPr>
            <a:endParaRPr lang="zh-CN" altLang="en-US" dirty="0"/>
          </a:p>
        </p:txBody>
      </p:sp>
    </p:spTree>
    <p:extLst>
      <p:ext uri="{BB962C8B-B14F-4D97-AF65-F5344CB8AC3E}">
        <p14:creationId xmlns:p14="http://schemas.microsoft.com/office/powerpoint/2010/main" val="236725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B612-5ED8-44B5-A417-BEF61AB842F0}"/>
              </a:ext>
            </a:extLst>
          </p:cNvPr>
          <p:cNvSpPr>
            <a:spLocks noGrp="1"/>
          </p:cNvSpPr>
          <p:nvPr>
            <p:ph type="title"/>
          </p:nvPr>
        </p:nvSpPr>
        <p:spPr/>
        <p:txBody>
          <a:bodyPr/>
          <a:lstStyle/>
          <a:p>
            <a:r>
              <a:rPr lang="zh-CN" altLang="en-US" dirty="0"/>
              <a:t>创建会话</a:t>
            </a:r>
          </a:p>
        </p:txBody>
      </p:sp>
      <p:sp>
        <p:nvSpPr>
          <p:cNvPr id="3" name="内容占位符 2">
            <a:extLst>
              <a:ext uri="{FF2B5EF4-FFF2-40B4-BE49-F238E27FC236}">
                <a16:creationId xmlns:a16="http://schemas.microsoft.com/office/drawing/2014/main" id="{BF7DF1EB-292E-4090-9510-0D9A7D44489E}"/>
              </a:ext>
            </a:extLst>
          </p:cNvPr>
          <p:cNvSpPr>
            <a:spLocks noGrp="1"/>
          </p:cNvSpPr>
          <p:nvPr>
            <p:ph idx="1"/>
          </p:nvPr>
        </p:nvSpPr>
        <p:spPr/>
        <p:txBody>
          <a:bodyPr/>
          <a:lstStyle/>
          <a:p>
            <a:pPr marL="0" indent="0">
              <a:buNone/>
            </a:pPr>
            <a:r>
              <a:rPr lang="en-US" altLang="zh-CN" dirty="0"/>
              <a:t>	</a:t>
            </a:r>
            <a:r>
              <a:rPr lang="zh-CN" altLang="en-US" dirty="0"/>
              <a:t>创建客户端</a:t>
            </a:r>
            <a:r>
              <a:rPr lang="en-US" altLang="zh-CN" dirty="0"/>
              <a:t>session</a:t>
            </a:r>
            <a:r>
              <a:rPr lang="zh-CN" altLang="en-US" dirty="0"/>
              <a:t>时，应用必须传入一组以逗号分隔的</a:t>
            </a:r>
            <a:r>
              <a:rPr lang="en-US" altLang="zh-CN" dirty="0" err="1"/>
              <a:t>host:port</a:t>
            </a:r>
            <a:r>
              <a:rPr lang="zh-CN" altLang="en-US" dirty="0"/>
              <a:t>列表，每个都对应一个</a:t>
            </a:r>
            <a:r>
              <a:rPr lang="en-US" altLang="zh-CN" dirty="0" err="1"/>
              <a:t>ZooKeeper</a:t>
            </a:r>
            <a:r>
              <a:rPr lang="zh-CN" altLang="en-US" dirty="0"/>
              <a:t>服务端，</a:t>
            </a:r>
            <a:r>
              <a:rPr lang="en-US" altLang="zh-CN" dirty="0" err="1"/>
              <a:t>ZooKeeper</a:t>
            </a:r>
            <a:r>
              <a:rPr lang="zh-CN" altLang="en-US" dirty="0"/>
              <a:t>客户端将选择任意一个服务端并尝试与其连接</a:t>
            </a:r>
            <a:r>
              <a:rPr lang="en-US" altLang="zh-CN" dirty="0"/>
              <a:t>(</a:t>
            </a:r>
            <a:r>
              <a:rPr lang="zh-CN" altLang="en-US" dirty="0"/>
              <a:t>这组</a:t>
            </a:r>
            <a:r>
              <a:rPr lang="en-US" altLang="zh-CN" dirty="0" err="1"/>
              <a:t>serverlist</a:t>
            </a:r>
            <a:r>
              <a:rPr lang="zh-CN" altLang="en-US" dirty="0"/>
              <a:t>会在初始化的时候打乱</a:t>
            </a:r>
            <a:r>
              <a:rPr lang="en-US" altLang="zh-CN" dirty="0"/>
              <a:t>)</a:t>
            </a:r>
            <a:r>
              <a:rPr lang="zh-CN" altLang="en-US" dirty="0"/>
              <a:t>，如果连接失败，或者由于某些原因导致客户端与服务端连接断开，客户端将自动的选择列表中的另一个服务端进行连接，直到成功。当</a:t>
            </a:r>
            <a:r>
              <a:rPr lang="en-US" altLang="zh-CN" dirty="0"/>
              <a:t>session</a:t>
            </a:r>
            <a:r>
              <a:rPr lang="zh-CN" altLang="en-US" dirty="0"/>
              <a:t>创建成功后，</a:t>
            </a:r>
            <a:r>
              <a:rPr lang="en-US" altLang="zh-CN" dirty="0" err="1"/>
              <a:t>ZooKeeper</a:t>
            </a:r>
            <a:r>
              <a:rPr lang="zh-CN" altLang="en-US" dirty="0"/>
              <a:t>服务端为</a:t>
            </a:r>
            <a:r>
              <a:rPr lang="en-US" altLang="zh-CN" dirty="0"/>
              <a:t>session</a:t>
            </a:r>
            <a:r>
              <a:rPr lang="zh-CN" altLang="en-US" dirty="0"/>
              <a:t>分配一个唯一标识。</a:t>
            </a:r>
          </a:p>
          <a:p>
            <a:pPr marL="0" indent="0">
              <a:buNone/>
            </a:pPr>
            <a:endParaRPr lang="zh-CN" altLang="en-US" dirty="0"/>
          </a:p>
        </p:txBody>
      </p:sp>
    </p:spTree>
    <p:extLst>
      <p:ext uri="{BB962C8B-B14F-4D97-AF65-F5344CB8AC3E}">
        <p14:creationId xmlns:p14="http://schemas.microsoft.com/office/powerpoint/2010/main" val="275010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en-US" altLang="zh-CN" dirty="0"/>
              <a:t>master-worker</a:t>
            </a:r>
            <a:r>
              <a:rPr lang="zh-CN" altLang="en-US" dirty="0"/>
              <a:t>模式面临的问题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1B1-C12E-411C-8C5E-AA205DCE91B4}"/>
              </a:ext>
            </a:extLst>
          </p:cNvPr>
          <p:cNvSpPr>
            <a:spLocks noGrp="1"/>
          </p:cNvSpPr>
          <p:nvPr>
            <p:ph type="title"/>
          </p:nvPr>
        </p:nvSpPr>
        <p:spPr/>
        <p:txBody>
          <a:bodyPr/>
          <a:lstStyle/>
          <a:p>
            <a:r>
              <a:rPr lang="en-US" altLang="zh-CN" dirty="0"/>
              <a:t>Session</a:t>
            </a:r>
            <a:r>
              <a:rPr lang="zh-CN" altLang="en-US" dirty="0"/>
              <a:t>创建过程</a:t>
            </a:r>
          </a:p>
        </p:txBody>
      </p:sp>
      <p:sp>
        <p:nvSpPr>
          <p:cNvPr id="3" name="内容占位符 2">
            <a:extLst>
              <a:ext uri="{FF2B5EF4-FFF2-40B4-BE49-F238E27FC236}">
                <a16:creationId xmlns:a16="http://schemas.microsoft.com/office/drawing/2014/main" id="{9ECEE9E4-5D7D-4C10-8654-5F65F022E40E}"/>
              </a:ext>
            </a:extLst>
          </p:cNvPr>
          <p:cNvSpPr>
            <a:spLocks noGrp="1"/>
          </p:cNvSpPr>
          <p:nvPr>
            <p:ph idx="1"/>
          </p:nvPr>
        </p:nvSpPr>
        <p:spPr/>
        <p:txBody>
          <a:bodyPr>
            <a:normAutofit fontScale="85000" lnSpcReduction="20000"/>
          </a:bodyPr>
          <a:lstStyle/>
          <a:p>
            <a:r>
              <a:rPr lang="en-US" altLang="zh-CN" dirty="0"/>
              <a:t>client</a:t>
            </a:r>
            <a:r>
              <a:rPr lang="zh-CN" altLang="en-US" dirty="0"/>
              <a:t>进行</a:t>
            </a:r>
            <a:r>
              <a:rPr lang="en-US" altLang="zh-CN" dirty="0" err="1"/>
              <a:t>tcp</a:t>
            </a:r>
            <a:r>
              <a:rPr lang="zh-CN" altLang="en-US" dirty="0"/>
              <a:t>建立连接</a:t>
            </a:r>
          </a:p>
          <a:p>
            <a:r>
              <a:rPr lang="zh-CN" altLang="en-US" dirty="0"/>
              <a:t>当</a:t>
            </a:r>
            <a:r>
              <a:rPr lang="en-US" altLang="zh-CN" dirty="0" err="1"/>
              <a:t>tcp</a:t>
            </a:r>
            <a:r>
              <a:rPr lang="zh-CN" altLang="en-US" dirty="0"/>
              <a:t>连接成功之后，</a:t>
            </a:r>
            <a:r>
              <a:rPr lang="en-US" altLang="zh-CN" dirty="0"/>
              <a:t>client</a:t>
            </a:r>
            <a:r>
              <a:rPr lang="zh-CN" altLang="en-US" dirty="0"/>
              <a:t>发送一个</a:t>
            </a:r>
            <a:r>
              <a:rPr lang="en-US" altLang="zh-CN" dirty="0" err="1"/>
              <a:t>ConnectRequest</a:t>
            </a:r>
            <a:r>
              <a:rPr lang="zh-CN" altLang="en-US" dirty="0"/>
              <a:t>包，将</a:t>
            </a:r>
            <a:r>
              <a:rPr lang="en-US" altLang="zh-CN" dirty="0" err="1"/>
              <a:t>ZooKeeper</a:t>
            </a:r>
            <a:r>
              <a:rPr lang="zh-CN" altLang="en-US" dirty="0"/>
              <a:t>构造函数传入的</a:t>
            </a:r>
            <a:r>
              <a:rPr lang="en-US" altLang="zh-CN" dirty="0" err="1"/>
              <a:t>sessionTimeout</a:t>
            </a:r>
            <a:r>
              <a:rPr lang="zh-CN" altLang="en-US" dirty="0"/>
              <a:t>数值发给</a:t>
            </a:r>
            <a:r>
              <a:rPr lang="en-US" altLang="zh-CN" dirty="0"/>
              <a:t>Server</a:t>
            </a:r>
            <a:r>
              <a:rPr lang="zh-CN" altLang="en-US" dirty="0"/>
              <a:t>。</a:t>
            </a:r>
            <a:r>
              <a:rPr lang="en-US" altLang="zh-CN" dirty="0"/>
              <a:t>zookeeper server</a:t>
            </a:r>
            <a:r>
              <a:rPr lang="zh-CN" altLang="en-US" dirty="0"/>
              <a:t>会验证客户端发来的</a:t>
            </a:r>
            <a:r>
              <a:rPr lang="en-US" altLang="zh-CN" dirty="0" err="1"/>
              <a:t>sessionTimeout</a:t>
            </a:r>
            <a:r>
              <a:rPr lang="zh-CN" altLang="en-US" dirty="0"/>
              <a:t>值</a:t>
            </a:r>
            <a:r>
              <a:rPr lang="en-US" altLang="zh-CN" dirty="0"/>
              <a:t>;zookeeper server</a:t>
            </a:r>
            <a:r>
              <a:rPr lang="zh-CN" altLang="en-US" dirty="0"/>
              <a:t>中有连个配置项</a:t>
            </a:r>
            <a:r>
              <a:rPr lang="en-US" altLang="zh-CN" dirty="0"/>
              <a:t>.</a:t>
            </a:r>
          </a:p>
          <a:p>
            <a:pPr lvl="1"/>
            <a:r>
              <a:rPr lang="en-US" altLang="zh-CN" dirty="0"/>
              <a:t>* </a:t>
            </a:r>
            <a:r>
              <a:rPr lang="en-US" altLang="zh-CN" dirty="0" err="1"/>
              <a:t>minSessionTimeout</a:t>
            </a:r>
            <a:r>
              <a:rPr lang="en-US" altLang="zh-CN" dirty="0"/>
              <a:t> </a:t>
            </a:r>
            <a:r>
              <a:rPr lang="zh-CN" altLang="en-US" dirty="0"/>
              <a:t>单位毫秒。默认</a:t>
            </a:r>
            <a:r>
              <a:rPr lang="en-US" altLang="zh-CN" dirty="0"/>
              <a:t>2</a:t>
            </a:r>
            <a:r>
              <a:rPr lang="zh-CN" altLang="en-US" dirty="0"/>
              <a:t>倍</a:t>
            </a:r>
            <a:r>
              <a:rPr lang="en-US" altLang="zh-CN" dirty="0" err="1"/>
              <a:t>tickTime</a:t>
            </a:r>
            <a:endParaRPr lang="en-US" altLang="zh-CN" dirty="0"/>
          </a:p>
          <a:p>
            <a:pPr lvl="1"/>
            <a:r>
              <a:rPr lang="en-US" altLang="zh-CN" dirty="0"/>
              <a:t>* </a:t>
            </a:r>
            <a:r>
              <a:rPr lang="en-US" altLang="zh-CN" dirty="0" err="1"/>
              <a:t>maxSessionTimeout</a:t>
            </a:r>
            <a:r>
              <a:rPr lang="en-US" altLang="zh-CN" dirty="0"/>
              <a:t> </a:t>
            </a:r>
            <a:r>
              <a:rPr lang="zh-CN" altLang="en-US" dirty="0"/>
              <a:t>单位毫秒。默认</a:t>
            </a:r>
            <a:r>
              <a:rPr lang="en-US" altLang="zh-CN" dirty="0"/>
              <a:t>20</a:t>
            </a:r>
            <a:r>
              <a:rPr lang="zh-CN" altLang="en-US" dirty="0"/>
              <a:t>倍</a:t>
            </a:r>
            <a:r>
              <a:rPr lang="en-US" altLang="zh-CN" dirty="0" err="1"/>
              <a:t>tickTime</a:t>
            </a:r>
            <a:endParaRPr lang="en-US" altLang="zh-CN" dirty="0"/>
          </a:p>
          <a:p>
            <a:pPr lvl="1"/>
            <a:r>
              <a:rPr lang="zh-CN" altLang="en-US" dirty="0"/>
              <a:t>（</a:t>
            </a:r>
            <a:r>
              <a:rPr lang="en-US" altLang="zh-CN" dirty="0" err="1"/>
              <a:t>tickTime</a:t>
            </a:r>
            <a:r>
              <a:rPr lang="zh-CN" altLang="en-US" dirty="0"/>
              <a:t>也是一个配置项。是</a:t>
            </a:r>
            <a:r>
              <a:rPr lang="en-US" altLang="zh-CN" dirty="0"/>
              <a:t>Server</a:t>
            </a:r>
            <a:r>
              <a:rPr lang="zh-CN" altLang="en-US" dirty="0"/>
              <a:t>内部控制时间逻辑的最小时间单位）</a:t>
            </a:r>
          </a:p>
          <a:p>
            <a:pPr lvl="1"/>
            <a:r>
              <a:rPr lang="zh-CN" altLang="en-US" dirty="0"/>
              <a:t>如果客户端发来的</a:t>
            </a:r>
            <a:r>
              <a:rPr lang="en-US" altLang="zh-CN" dirty="0" err="1"/>
              <a:t>sessionTimeout</a:t>
            </a:r>
            <a:r>
              <a:rPr lang="zh-CN" altLang="en-US" dirty="0"/>
              <a:t>超过</a:t>
            </a:r>
            <a:r>
              <a:rPr lang="en-US" altLang="zh-CN" dirty="0"/>
              <a:t>min-max</a:t>
            </a:r>
            <a:r>
              <a:rPr lang="zh-CN" altLang="en-US" dirty="0"/>
              <a:t>这个范围，</a:t>
            </a:r>
            <a:r>
              <a:rPr lang="en-US" altLang="zh-CN" dirty="0"/>
              <a:t>server</a:t>
            </a:r>
            <a:r>
              <a:rPr lang="zh-CN" altLang="en-US" dirty="0"/>
              <a:t>会自动截取为</a:t>
            </a:r>
            <a:r>
              <a:rPr lang="en-US" altLang="zh-CN" dirty="0"/>
              <a:t>min</a:t>
            </a:r>
            <a:r>
              <a:rPr lang="zh-CN" altLang="en-US" dirty="0"/>
              <a:t>或</a:t>
            </a:r>
            <a:r>
              <a:rPr lang="en-US" altLang="zh-CN" dirty="0"/>
              <a:t>max.</a:t>
            </a:r>
          </a:p>
          <a:p>
            <a:r>
              <a:rPr lang="en-US" altLang="zh-CN" dirty="0"/>
              <a:t>server</a:t>
            </a:r>
            <a:r>
              <a:rPr lang="zh-CN" altLang="en-US" dirty="0"/>
              <a:t>等表决通过后，会为这个</a:t>
            </a:r>
            <a:r>
              <a:rPr lang="en-US" altLang="zh-CN" dirty="0"/>
              <a:t>session</a:t>
            </a:r>
            <a:r>
              <a:rPr lang="zh-CN" altLang="en-US" dirty="0"/>
              <a:t>生成一个</a:t>
            </a:r>
            <a:r>
              <a:rPr lang="en-US" altLang="zh-CN" dirty="0"/>
              <a:t>password</a:t>
            </a:r>
            <a:r>
              <a:rPr lang="zh-CN" altLang="en-US" dirty="0"/>
              <a:t>，连同</a:t>
            </a:r>
            <a:r>
              <a:rPr lang="en-US" altLang="zh-CN" dirty="0" err="1"/>
              <a:t>sessionId</a:t>
            </a:r>
            <a:r>
              <a:rPr lang="zh-CN" altLang="en-US" dirty="0"/>
              <a:t>，</a:t>
            </a:r>
            <a:r>
              <a:rPr lang="en-US" altLang="zh-CN" dirty="0" err="1"/>
              <a:t>sessionTimeOut</a:t>
            </a:r>
            <a:r>
              <a:rPr lang="zh-CN" altLang="en-US" dirty="0"/>
              <a:t>一起返回给客户端（</a:t>
            </a:r>
            <a:r>
              <a:rPr lang="en-US" altLang="zh-CN" dirty="0" err="1"/>
              <a:t>ConnectResponse</a:t>
            </a:r>
            <a:r>
              <a:rPr lang="zh-CN" altLang="en-US" dirty="0"/>
              <a:t>）。客户端如果需要重连</a:t>
            </a:r>
            <a:r>
              <a:rPr lang="en-US" altLang="zh-CN" dirty="0"/>
              <a:t>Server</a:t>
            </a:r>
            <a:r>
              <a:rPr lang="zh-CN" altLang="en-US" dirty="0"/>
              <a:t>，可以新建一个</a:t>
            </a:r>
            <a:r>
              <a:rPr lang="en-US" altLang="zh-CN" dirty="0" err="1"/>
              <a:t>ZooKeeper</a:t>
            </a:r>
            <a:r>
              <a:rPr lang="zh-CN" altLang="en-US" dirty="0"/>
              <a:t>对象，将上一个成功连接的</a:t>
            </a:r>
            <a:r>
              <a:rPr lang="en-US" altLang="zh-CN" dirty="0" err="1"/>
              <a:t>ZooKeeper</a:t>
            </a:r>
            <a:r>
              <a:rPr lang="en-US" altLang="zh-CN" dirty="0"/>
              <a:t> </a:t>
            </a:r>
            <a:r>
              <a:rPr lang="zh-CN" altLang="en-US" dirty="0"/>
              <a:t>对象的</a:t>
            </a:r>
            <a:r>
              <a:rPr lang="en-US" altLang="zh-CN" dirty="0" err="1"/>
              <a:t>sessionId</a:t>
            </a:r>
            <a:r>
              <a:rPr lang="zh-CN" altLang="en-US" dirty="0"/>
              <a:t>和</a:t>
            </a:r>
            <a:r>
              <a:rPr lang="en-US" altLang="zh-CN" dirty="0"/>
              <a:t>password</a:t>
            </a:r>
            <a:r>
              <a:rPr lang="zh-CN" altLang="en-US" dirty="0"/>
              <a:t>传给</a:t>
            </a:r>
            <a:r>
              <a:rPr lang="en-US" altLang="zh-CN" dirty="0"/>
              <a:t>Server</a:t>
            </a:r>
          </a:p>
          <a:p>
            <a:r>
              <a:rPr lang="en-US" altLang="zh-CN" dirty="0" err="1"/>
              <a:t>ZooKeeper</a:t>
            </a:r>
            <a:r>
              <a:rPr lang="en-US" altLang="zh-CN" dirty="0"/>
              <a:t> </a:t>
            </a:r>
            <a:r>
              <a:rPr lang="en-US" altLang="zh-CN" dirty="0" err="1"/>
              <a:t>zk</a:t>
            </a:r>
            <a:r>
              <a:rPr lang="en-US" altLang="zh-CN" dirty="0"/>
              <a:t> = new </a:t>
            </a:r>
            <a:r>
              <a:rPr lang="en-US" altLang="zh-CN" dirty="0" err="1"/>
              <a:t>ZooKeeper</a:t>
            </a:r>
            <a:r>
              <a:rPr lang="en-US" altLang="zh-CN" dirty="0"/>
              <a:t>(</a:t>
            </a:r>
            <a:r>
              <a:rPr lang="en-US" altLang="zh-CN" dirty="0" err="1"/>
              <a:t>serverList</a:t>
            </a:r>
            <a:r>
              <a:rPr lang="en-US" altLang="zh-CN" dirty="0"/>
              <a:t>, </a:t>
            </a:r>
            <a:r>
              <a:rPr lang="en-US" altLang="zh-CN" dirty="0" err="1"/>
              <a:t>sessionTimeout</a:t>
            </a:r>
            <a:r>
              <a:rPr lang="en-US" altLang="zh-CN" dirty="0"/>
              <a:t>, watcher, </a:t>
            </a:r>
            <a:r>
              <a:rPr lang="en-US" altLang="zh-CN" dirty="0" err="1"/>
              <a:t>sessionId,passwd</a:t>
            </a:r>
            <a:r>
              <a:rPr lang="en-US" altLang="zh-CN" dirty="0"/>
              <a:t>);</a:t>
            </a:r>
            <a:r>
              <a:rPr lang="en-US" altLang="zh-CN" dirty="0" err="1"/>
              <a:t>ZKServer</a:t>
            </a:r>
            <a:r>
              <a:rPr lang="zh-CN" altLang="en-US" dirty="0"/>
              <a:t>会根据</a:t>
            </a:r>
            <a:r>
              <a:rPr lang="en-US" altLang="zh-CN" dirty="0" err="1"/>
              <a:t>sessionId</a:t>
            </a:r>
            <a:r>
              <a:rPr lang="zh-CN" altLang="en-US" dirty="0"/>
              <a:t>和</a:t>
            </a:r>
            <a:r>
              <a:rPr lang="en-US" altLang="zh-CN" dirty="0"/>
              <a:t>password</a:t>
            </a:r>
            <a:r>
              <a:rPr lang="zh-CN" altLang="en-US" dirty="0"/>
              <a:t>为同一个</a:t>
            </a:r>
            <a:r>
              <a:rPr lang="en-US" altLang="zh-CN" dirty="0"/>
              <a:t>client</a:t>
            </a:r>
            <a:r>
              <a:rPr lang="zh-CN" altLang="en-US" dirty="0"/>
              <a:t>恢复</a:t>
            </a:r>
            <a:r>
              <a:rPr lang="en-US" altLang="zh-CN" dirty="0"/>
              <a:t>session</a:t>
            </a:r>
            <a:r>
              <a:rPr lang="zh-CN" altLang="en-US" dirty="0"/>
              <a:t>，如果还没有过期的话。</a:t>
            </a:r>
          </a:p>
          <a:p>
            <a:pPr marL="0" indent="0">
              <a:buNone/>
            </a:pPr>
            <a:endParaRPr lang="zh-CN" altLang="en-US" dirty="0"/>
          </a:p>
        </p:txBody>
      </p:sp>
    </p:spTree>
    <p:extLst>
      <p:ext uri="{BB962C8B-B14F-4D97-AF65-F5344CB8AC3E}">
        <p14:creationId xmlns:p14="http://schemas.microsoft.com/office/powerpoint/2010/main" val="1451569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36BF6-0D2F-40B3-937C-AB1B4643FA15}"/>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B5D48F75-EC6D-4CC0-8743-079165F520B7}"/>
              </a:ext>
            </a:extLst>
          </p:cNvPr>
          <p:cNvSpPr>
            <a:spLocks noGrp="1"/>
          </p:cNvSpPr>
          <p:nvPr>
            <p:ph idx="1"/>
          </p:nvPr>
        </p:nvSpPr>
        <p:spPr/>
        <p:txBody>
          <a:bodyPr/>
          <a:lstStyle/>
          <a:p>
            <a:pPr marL="0" indent="0">
              <a:buNone/>
            </a:pPr>
            <a:r>
              <a:rPr lang="en-US" altLang="zh-CN" dirty="0"/>
              <a:t>	Zookeeper</a:t>
            </a:r>
            <a:r>
              <a:rPr lang="zh-CN" altLang="en-US" dirty="0"/>
              <a:t>会话在整个运行期间的生命周期中，会在不同的会话状态中之间进行切换，这些状态可以分为</a:t>
            </a:r>
            <a:r>
              <a:rPr lang="en-US" altLang="zh-CN" dirty="0"/>
              <a:t>CONNECTING, ASSOCIATING, CONNECTED, CLOSED, AUTH_FAILED</a:t>
            </a:r>
            <a:r>
              <a:rPr lang="zh-CN" altLang="en-US" dirty="0"/>
              <a:t>。</a:t>
            </a:r>
          </a:p>
          <a:p>
            <a:pPr marL="0" indent="0">
              <a:buNone/>
            </a:pPr>
            <a:endParaRPr lang="zh-CN" altLang="en-US" dirty="0"/>
          </a:p>
        </p:txBody>
      </p:sp>
    </p:spTree>
    <p:extLst>
      <p:ext uri="{BB962C8B-B14F-4D97-AF65-F5344CB8AC3E}">
        <p14:creationId xmlns:p14="http://schemas.microsoft.com/office/powerpoint/2010/main" val="2064378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FD3C-DB1F-480B-9792-237C32148149}"/>
              </a:ext>
            </a:extLst>
          </p:cNvPr>
          <p:cNvSpPr>
            <a:spLocks noGrp="1"/>
          </p:cNvSpPr>
          <p:nvPr>
            <p:ph type="title"/>
          </p:nvPr>
        </p:nvSpPr>
        <p:spPr/>
        <p:txBody>
          <a:bodyPr/>
          <a:lstStyle/>
          <a:p>
            <a:r>
              <a:rPr lang="zh-CN" altLang="en-US" dirty="0"/>
              <a:t>会话状态</a:t>
            </a:r>
          </a:p>
        </p:txBody>
      </p:sp>
      <p:pic>
        <p:nvPicPr>
          <p:cNvPr id="5" name="内容占位符 4">
            <a:extLst>
              <a:ext uri="{FF2B5EF4-FFF2-40B4-BE49-F238E27FC236}">
                <a16:creationId xmlns:a16="http://schemas.microsoft.com/office/drawing/2014/main" id="{C92EA2C4-177D-4E7B-870A-70792D56A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37" y="1977231"/>
            <a:ext cx="7858125" cy="4048125"/>
          </a:xfrm>
        </p:spPr>
      </p:pic>
    </p:spTree>
    <p:extLst>
      <p:ext uri="{BB962C8B-B14F-4D97-AF65-F5344CB8AC3E}">
        <p14:creationId xmlns:p14="http://schemas.microsoft.com/office/powerpoint/2010/main" val="4046496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2EC13-5114-49AD-B6C8-A53EBCD5801A}"/>
              </a:ext>
            </a:extLst>
          </p:cNvPr>
          <p:cNvSpPr>
            <a:spLocks noGrp="1"/>
          </p:cNvSpPr>
          <p:nvPr>
            <p:ph type="title"/>
          </p:nvPr>
        </p:nvSpPr>
        <p:spPr/>
        <p:txBody>
          <a:bodyPr/>
          <a:lstStyle/>
          <a:p>
            <a:r>
              <a:rPr lang="zh-CN" altLang="en-US" dirty="0"/>
              <a:t>会话状态</a:t>
            </a:r>
          </a:p>
        </p:txBody>
      </p:sp>
      <p:sp>
        <p:nvSpPr>
          <p:cNvPr id="3" name="内容占位符 2">
            <a:extLst>
              <a:ext uri="{FF2B5EF4-FFF2-40B4-BE49-F238E27FC236}">
                <a16:creationId xmlns:a16="http://schemas.microsoft.com/office/drawing/2014/main" id="{28B835BB-F92C-4C7C-9A14-5BD1E10B28BE}"/>
              </a:ext>
            </a:extLst>
          </p:cNvPr>
          <p:cNvSpPr>
            <a:spLocks noGrp="1"/>
          </p:cNvSpPr>
          <p:nvPr>
            <p:ph idx="1"/>
          </p:nvPr>
        </p:nvSpPr>
        <p:spPr/>
        <p:txBody>
          <a:bodyPr/>
          <a:lstStyle/>
          <a:p>
            <a:pPr marL="0" indent="0">
              <a:buNone/>
            </a:pPr>
            <a:r>
              <a:rPr lang="en-US" altLang="zh-CN" dirty="0"/>
              <a:t>	</a:t>
            </a:r>
            <a:r>
              <a:rPr lang="zh-CN" altLang="en-US" dirty="0"/>
              <a:t>一旦客户端开始创建</a:t>
            </a:r>
            <a:r>
              <a:rPr lang="en-US" altLang="zh-CN" dirty="0"/>
              <a:t>Zookeeper</a:t>
            </a:r>
            <a:r>
              <a:rPr lang="zh-CN" altLang="en-US" dirty="0"/>
              <a:t>对象，那么客户端状态就会变成</a:t>
            </a:r>
            <a:r>
              <a:rPr lang="en-US" altLang="zh-CN" dirty="0"/>
              <a:t>CONNECTING</a:t>
            </a:r>
            <a:r>
              <a:rPr lang="zh-CN" altLang="en-US" dirty="0"/>
              <a:t>状态，同时客户端开始尝试连接服务端，连接成功后，客户端状态变为</a:t>
            </a:r>
            <a:r>
              <a:rPr lang="en-US" altLang="zh-CN" dirty="0"/>
              <a:t>CONNECTED</a:t>
            </a:r>
            <a:r>
              <a:rPr lang="zh-CN" altLang="en-US" dirty="0"/>
              <a:t>，通常情况下，由于断网或其他原因，客户端与服务端之间会出现断开情况，一旦碰到这种情况，</a:t>
            </a:r>
            <a:r>
              <a:rPr lang="en-US" altLang="zh-CN" dirty="0"/>
              <a:t>Zookeeper</a:t>
            </a:r>
            <a:r>
              <a:rPr lang="zh-CN" altLang="en-US" dirty="0"/>
              <a:t>客户端会自动进行重连服务，同时客户端状态再次变成</a:t>
            </a:r>
            <a:r>
              <a:rPr lang="en-US" altLang="zh-CN" dirty="0"/>
              <a:t>CONNCTING</a:t>
            </a:r>
            <a:r>
              <a:rPr lang="zh-CN" altLang="en-US" dirty="0"/>
              <a:t>，直到重新连上服务端后，状态又变为</a:t>
            </a:r>
            <a:r>
              <a:rPr lang="en-US" altLang="zh-CN" dirty="0"/>
              <a:t>CONNECTED</a:t>
            </a:r>
            <a:r>
              <a:rPr lang="zh-CN" altLang="en-US" dirty="0"/>
              <a:t>，在通常情况下，客户端的状态总是介于</a:t>
            </a:r>
            <a:r>
              <a:rPr lang="en-US" altLang="zh-CN" dirty="0"/>
              <a:t>CONNECTING</a:t>
            </a:r>
            <a:r>
              <a:rPr lang="zh-CN" altLang="en-US" dirty="0"/>
              <a:t>和</a:t>
            </a:r>
            <a:r>
              <a:rPr lang="en-US" altLang="zh-CN" dirty="0"/>
              <a:t>CONNECTED</a:t>
            </a:r>
            <a:r>
              <a:rPr lang="zh-CN" altLang="en-US" dirty="0"/>
              <a:t>之间。但是，如果出现诸如会话超时、权限检查或是客户端主动退出程序等情况，客户端的状态就会直接变更为</a:t>
            </a:r>
            <a:r>
              <a:rPr lang="en-US" altLang="zh-CN" dirty="0"/>
              <a:t>CLOSE</a:t>
            </a:r>
            <a:r>
              <a:rPr lang="zh-CN" altLang="en-US" dirty="0"/>
              <a:t>状态。</a:t>
            </a:r>
          </a:p>
          <a:p>
            <a:pPr marL="0" indent="0">
              <a:buNone/>
            </a:pPr>
            <a:endParaRPr lang="zh-CN" altLang="en-US" dirty="0"/>
          </a:p>
        </p:txBody>
      </p:sp>
    </p:spTree>
    <p:extLst>
      <p:ext uri="{BB962C8B-B14F-4D97-AF65-F5344CB8AC3E}">
        <p14:creationId xmlns:p14="http://schemas.microsoft.com/office/powerpoint/2010/main" val="2696148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E07AA-632A-4C5E-A5E2-3F5E794F3597}"/>
              </a:ext>
            </a:extLst>
          </p:cNvPr>
          <p:cNvSpPr>
            <a:spLocks noGrp="1"/>
          </p:cNvSpPr>
          <p:nvPr>
            <p:ph type="title"/>
          </p:nvPr>
        </p:nvSpPr>
        <p:spPr/>
        <p:txBody>
          <a:bodyPr/>
          <a:lstStyle/>
          <a:p>
            <a:r>
              <a:rPr lang="en-US" altLang="zh-CN" dirty="0"/>
              <a:t>session</a:t>
            </a:r>
            <a:r>
              <a:rPr lang="zh-CN" altLang="en-US" dirty="0"/>
              <a:t>激活</a:t>
            </a:r>
          </a:p>
        </p:txBody>
      </p:sp>
      <p:sp>
        <p:nvSpPr>
          <p:cNvPr id="3" name="内容占位符 2">
            <a:extLst>
              <a:ext uri="{FF2B5EF4-FFF2-40B4-BE49-F238E27FC236}">
                <a16:creationId xmlns:a16="http://schemas.microsoft.com/office/drawing/2014/main" id="{075E1109-BEAE-4235-9124-C779724DB097}"/>
              </a:ext>
            </a:extLst>
          </p:cNvPr>
          <p:cNvSpPr>
            <a:spLocks noGrp="1"/>
          </p:cNvSpPr>
          <p:nvPr>
            <p:ph idx="1"/>
          </p:nvPr>
        </p:nvSpPr>
        <p:spPr/>
        <p:txBody>
          <a:bodyPr/>
          <a:lstStyle/>
          <a:p>
            <a:r>
              <a:rPr lang="en-US" altLang="zh-CN" dirty="0"/>
              <a:t>&gt;</a:t>
            </a:r>
            <a:r>
              <a:rPr lang="zh-CN" altLang="en-US" dirty="0"/>
              <a:t> 在</a:t>
            </a:r>
            <a:r>
              <a:rPr lang="en-US" altLang="zh-CN" dirty="0" err="1"/>
              <a:t>ZooKeeper</a:t>
            </a:r>
            <a:r>
              <a:rPr lang="zh-CN" altLang="en-US" dirty="0"/>
              <a:t>中，服务器和客户端之间维持的是一个长连接，在 </a:t>
            </a:r>
            <a:r>
              <a:rPr lang="en-US" altLang="zh-CN" dirty="0"/>
              <a:t>SESSION_TIMEOUT </a:t>
            </a:r>
            <a:r>
              <a:rPr lang="zh-CN" altLang="en-US" dirty="0"/>
              <a:t>时间内，服务器会确定客户端是否正常连接</a:t>
            </a:r>
            <a:r>
              <a:rPr lang="en-US" altLang="zh-CN" dirty="0"/>
              <a:t>(</a:t>
            </a:r>
            <a:r>
              <a:rPr lang="zh-CN" altLang="en-US" dirty="0"/>
              <a:t>客户端会定时向服务器发送</a:t>
            </a:r>
            <a:r>
              <a:rPr lang="en-US" altLang="zh-CN" dirty="0" err="1"/>
              <a:t>heart_beat</a:t>
            </a:r>
            <a:r>
              <a:rPr lang="en-US" altLang="zh-CN" dirty="0"/>
              <a:t>),</a:t>
            </a:r>
            <a:r>
              <a:rPr lang="zh-CN" altLang="en-US" dirty="0"/>
              <a:t>服务器重置下次</a:t>
            </a:r>
            <a:r>
              <a:rPr lang="en-US" altLang="zh-CN" dirty="0"/>
              <a:t>SESSION_TIMEOUT</a:t>
            </a:r>
            <a:r>
              <a:rPr lang="zh-CN" altLang="en-US" dirty="0"/>
              <a:t>时间。；同时在</a:t>
            </a:r>
            <a:r>
              <a:rPr lang="en-US" altLang="zh-CN" dirty="0"/>
              <a:t>Zookeeper</a:t>
            </a:r>
            <a:r>
              <a:rPr lang="zh-CN" altLang="en-US" dirty="0"/>
              <a:t>的实际设计中，只要客户端有请求发送到服务端，那么就会触发一次会话激活，总结下来两种情况都会触发会话激活。</a:t>
            </a:r>
          </a:p>
          <a:p>
            <a:r>
              <a:rPr lang="zh-CN" altLang="en-US" dirty="0"/>
              <a:t>* 客户端向服务端发送请求，包括读写请求，就会触发会话激活。</a:t>
            </a:r>
          </a:p>
          <a:p>
            <a:r>
              <a:rPr lang="zh-CN" altLang="en-US" dirty="0"/>
              <a:t>* 客户端会定时向服务器发送</a:t>
            </a:r>
            <a:r>
              <a:rPr lang="en-US" altLang="zh-CN" dirty="0" err="1"/>
              <a:t>heart_beat</a:t>
            </a:r>
            <a:r>
              <a:rPr lang="zh-CN" altLang="en-US" dirty="0"/>
              <a:t>。</a:t>
            </a:r>
          </a:p>
          <a:p>
            <a:pPr marL="0" indent="0">
              <a:buNone/>
            </a:pPr>
            <a:endParaRPr lang="zh-CN" altLang="en-US" dirty="0"/>
          </a:p>
        </p:txBody>
      </p:sp>
    </p:spTree>
    <p:extLst>
      <p:ext uri="{BB962C8B-B14F-4D97-AF65-F5344CB8AC3E}">
        <p14:creationId xmlns:p14="http://schemas.microsoft.com/office/powerpoint/2010/main" val="2854027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0C830-9FB6-4C6F-9C41-B701237C2212}"/>
              </a:ext>
            </a:extLst>
          </p:cNvPr>
          <p:cNvSpPr>
            <a:spLocks noGrp="1"/>
          </p:cNvSpPr>
          <p:nvPr>
            <p:ph type="title"/>
          </p:nvPr>
        </p:nvSpPr>
        <p:spPr/>
        <p:txBody>
          <a:bodyPr/>
          <a:lstStyle/>
          <a:p>
            <a:r>
              <a:rPr lang="zh-CN" altLang="en-US" dirty="0"/>
              <a:t>会话清理</a:t>
            </a:r>
          </a:p>
        </p:txBody>
      </p:sp>
      <p:sp>
        <p:nvSpPr>
          <p:cNvPr id="3" name="内容占位符 2">
            <a:extLst>
              <a:ext uri="{FF2B5EF4-FFF2-40B4-BE49-F238E27FC236}">
                <a16:creationId xmlns:a16="http://schemas.microsoft.com/office/drawing/2014/main" id="{852D9E12-A302-4266-BE15-19A6108F21D1}"/>
              </a:ext>
            </a:extLst>
          </p:cNvPr>
          <p:cNvSpPr>
            <a:spLocks noGrp="1"/>
          </p:cNvSpPr>
          <p:nvPr>
            <p:ph idx="1"/>
          </p:nvPr>
        </p:nvSpPr>
        <p:spPr/>
        <p:txBody>
          <a:bodyPr/>
          <a:lstStyle/>
          <a:p>
            <a:pPr marL="0" indent="0">
              <a:buNone/>
            </a:pPr>
            <a:r>
              <a:rPr lang="en-US" altLang="zh-CN" dirty="0"/>
              <a:t>	leader server</a:t>
            </a:r>
            <a:r>
              <a:rPr lang="zh-CN" altLang="en-US" dirty="0"/>
              <a:t>的</a:t>
            </a:r>
            <a:r>
              <a:rPr lang="en-US" altLang="zh-CN" dirty="0" err="1"/>
              <a:t>SessionTracker</a:t>
            </a:r>
            <a:r>
              <a:rPr lang="zh-CN" altLang="en-US" dirty="0"/>
              <a:t>管理线程会管理者</a:t>
            </a:r>
            <a:r>
              <a:rPr lang="en-US" altLang="zh-CN" dirty="0"/>
              <a:t>session,</a:t>
            </a:r>
            <a:r>
              <a:rPr lang="zh-CN" altLang="en-US" dirty="0"/>
              <a:t>执行</a:t>
            </a:r>
            <a:r>
              <a:rPr lang="en-US" altLang="zh-CN" dirty="0"/>
              <a:t>session</a:t>
            </a:r>
            <a:r>
              <a:rPr lang="zh-CN" altLang="en-US" dirty="0"/>
              <a:t>的过期检查</a:t>
            </a:r>
            <a:r>
              <a:rPr lang="en-US" altLang="zh-CN" dirty="0"/>
              <a:t>,</a:t>
            </a:r>
            <a:r>
              <a:rPr lang="zh-CN" altLang="en-US" dirty="0"/>
              <a:t>如果会话过期就执行清理操作</a:t>
            </a:r>
            <a:r>
              <a:rPr lang="en-US" altLang="zh-CN" dirty="0"/>
              <a:t>.</a:t>
            </a:r>
          </a:p>
          <a:p>
            <a:pPr marL="0" indent="0">
              <a:buNone/>
            </a:pPr>
            <a:endParaRPr lang="zh-CN" altLang="en-US" dirty="0"/>
          </a:p>
        </p:txBody>
      </p:sp>
    </p:spTree>
    <p:extLst>
      <p:ext uri="{BB962C8B-B14F-4D97-AF65-F5344CB8AC3E}">
        <p14:creationId xmlns:p14="http://schemas.microsoft.com/office/powerpoint/2010/main" val="2655784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3FF93-F2EE-44BA-90BB-57DF29E4210B}"/>
              </a:ext>
            </a:extLst>
          </p:cNvPr>
          <p:cNvSpPr>
            <a:spLocks noGrp="1"/>
          </p:cNvSpPr>
          <p:nvPr>
            <p:ph type="title"/>
          </p:nvPr>
        </p:nvSpPr>
        <p:spPr/>
        <p:txBody>
          <a:bodyPr/>
          <a:lstStyle/>
          <a:p>
            <a:r>
              <a:rPr lang="zh-CN" altLang="en-US" dirty="0"/>
              <a:t>会话重连</a:t>
            </a:r>
          </a:p>
        </p:txBody>
      </p:sp>
      <p:sp>
        <p:nvSpPr>
          <p:cNvPr id="3" name="内容占位符 2">
            <a:extLst>
              <a:ext uri="{FF2B5EF4-FFF2-40B4-BE49-F238E27FC236}">
                <a16:creationId xmlns:a16="http://schemas.microsoft.com/office/drawing/2014/main" id="{4D3C8C77-9C44-4EF7-9368-4A024FD86942}"/>
              </a:ext>
            </a:extLst>
          </p:cNvPr>
          <p:cNvSpPr>
            <a:spLocks noGrp="1"/>
          </p:cNvSpPr>
          <p:nvPr>
            <p:ph idx="1"/>
          </p:nvPr>
        </p:nvSpPr>
        <p:spPr/>
        <p:txBody>
          <a:bodyPr>
            <a:normAutofit/>
          </a:bodyPr>
          <a:lstStyle/>
          <a:p>
            <a:r>
              <a:rPr lang="en-US" altLang="zh-CN" dirty="0"/>
              <a:t>CONNECTIONLOSS </a:t>
            </a:r>
          </a:p>
          <a:p>
            <a:r>
              <a:rPr lang="en-US" altLang="zh-CN" dirty="0" smtClean="0"/>
              <a:t>SESSIONEXPIRED</a:t>
            </a:r>
            <a:endParaRPr lang="en-US" altLang="zh-CN" dirty="0"/>
          </a:p>
          <a:p>
            <a:pPr marL="0" indent="0">
              <a:buNone/>
            </a:pPr>
            <a:endParaRPr lang="zh-CN" altLang="en-US" dirty="0"/>
          </a:p>
        </p:txBody>
      </p:sp>
    </p:spTree>
    <p:extLst>
      <p:ext uri="{BB962C8B-B14F-4D97-AF65-F5344CB8AC3E}">
        <p14:creationId xmlns:p14="http://schemas.microsoft.com/office/powerpoint/2010/main" val="1513221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F90-826C-4012-92AF-E18745557AF2}"/>
              </a:ext>
            </a:extLst>
          </p:cNvPr>
          <p:cNvSpPr>
            <a:spLocks noGrp="1"/>
          </p:cNvSpPr>
          <p:nvPr>
            <p:ph type="title"/>
          </p:nvPr>
        </p:nvSpPr>
        <p:spPr/>
        <p:txBody>
          <a:bodyPr/>
          <a:lstStyle/>
          <a:p>
            <a:r>
              <a:rPr lang="zh-CN" altLang="en-US" dirty="0"/>
              <a:t>客户端连接指定根路径</a:t>
            </a:r>
          </a:p>
        </p:txBody>
      </p:sp>
      <p:sp>
        <p:nvSpPr>
          <p:cNvPr id="3" name="内容占位符 2">
            <a:extLst>
              <a:ext uri="{FF2B5EF4-FFF2-40B4-BE49-F238E27FC236}">
                <a16:creationId xmlns:a16="http://schemas.microsoft.com/office/drawing/2014/main" id="{F72BF271-D9A0-4B59-8367-7967C24261B1}"/>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en-US" altLang="zh-CN" dirty="0"/>
              <a:t> 3.2.0</a:t>
            </a:r>
            <a:r>
              <a:rPr lang="zh-CN" altLang="en-US" dirty="0"/>
              <a:t>增加了可选的“</a:t>
            </a:r>
            <a:r>
              <a:rPr lang="en-US" altLang="zh-CN" dirty="0"/>
              <a:t>chroot”</a:t>
            </a:r>
            <a:r>
              <a:rPr lang="zh-CN" altLang="en-US" dirty="0"/>
              <a:t>后缀，可以改变当前客户端的根路径。例如，如果使用</a:t>
            </a:r>
            <a:r>
              <a:rPr lang="zh-CN" altLang="en-US" dirty="0" smtClean="0"/>
              <a:t>”</a:t>
            </a:r>
            <a:r>
              <a:rPr lang="en-US" altLang="zh-CN" dirty="0" smtClean="0"/>
              <a:t>localhost:2181/app/a</a:t>
            </a:r>
            <a:r>
              <a:rPr lang="en-US" altLang="zh-CN" dirty="0"/>
              <a:t>”</a:t>
            </a:r>
            <a:r>
              <a:rPr lang="zh-CN" altLang="en-US" dirty="0"/>
              <a:t>，客户端将使用”</a:t>
            </a:r>
            <a:r>
              <a:rPr lang="en-US" altLang="zh-CN" dirty="0"/>
              <a:t>/app/a”</a:t>
            </a:r>
            <a:r>
              <a:rPr lang="zh-CN" altLang="en-US" dirty="0"/>
              <a:t>作为其根路径，所有的路径都会相对于该路径。比如操作路径”</a:t>
            </a:r>
            <a:r>
              <a:rPr lang="en-US" altLang="zh-CN" dirty="0"/>
              <a:t>/foo/bar”</a:t>
            </a:r>
            <a:r>
              <a:rPr lang="zh-CN" altLang="en-US" dirty="0"/>
              <a:t>将真正对应到”</a:t>
            </a:r>
            <a:r>
              <a:rPr lang="en-US" altLang="zh-CN" dirty="0"/>
              <a:t>/app/a/foo/bar”</a:t>
            </a:r>
            <a:r>
              <a:rPr lang="zh-CN" altLang="en-US" dirty="0"/>
              <a:t>。这个特征在多租户环境下是非常有用的，可以简化客户端的</a:t>
            </a:r>
            <a:r>
              <a:rPr lang="zh-CN" altLang="en-US" dirty="0" smtClean="0"/>
              <a:t>应用逻辑。</a:t>
            </a:r>
            <a:endParaRPr lang="zh-CN" altLang="en-US" dirty="0"/>
          </a:p>
          <a:p>
            <a:pPr marL="0" indent="0">
              <a:buNone/>
            </a:pPr>
            <a:endParaRPr lang="zh-CN" altLang="en-US" dirty="0"/>
          </a:p>
        </p:txBody>
      </p:sp>
    </p:spTree>
    <p:extLst>
      <p:ext uri="{BB962C8B-B14F-4D97-AF65-F5344CB8AC3E}">
        <p14:creationId xmlns:p14="http://schemas.microsoft.com/office/powerpoint/2010/main" val="1933272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E469-E11E-4BDD-BC3D-5D17F62E5956}"/>
              </a:ext>
            </a:extLst>
          </p:cNvPr>
          <p:cNvSpPr>
            <a:spLocks noGrp="1"/>
          </p:cNvSpPr>
          <p:nvPr>
            <p:ph type="title"/>
          </p:nvPr>
        </p:nvSpPr>
        <p:spPr/>
        <p:txBody>
          <a:bodyPr/>
          <a:lstStyle/>
          <a:p>
            <a:r>
              <a:rPr lang="en-US" altLang="zh-CN" dirty="0" err="1"/>
              <a:t>ZooKeeper</a:t>
            </a:r>
            <a:r>
              <a:rPr lang="en-US" altLang="zh-CN" dirty="0"/>
              <a:t> </a:t>
            </a:r>
            <a:r>
              <a:rPr lang="en-US" altLang="zh-CN" dirty="0" smtClean="0"/>
              <a:t>Watches</a:t>
            </a:r>
            <a:r>
              <a:rPr lang="zh-CN" altLang="en-US" dirty="0" smtClean="0"/>
              <a:t>（事件监听）</a:t>
            </a:r>
            <a:endParaRPr lang="zh-CN" altLang="en-US" dirty="0"/>
          </a:p>
        </p:txBody>
      </p:sp>
      <p:sp>
        <p:nvSpPr>
          <p:cNvPr id="3" name="内容占位符 2">
            <a:extLst>
              <a:ext uri="{FF2B5EF4-FFF2-40B4-BE49-F238E27FC236}">
                <a16:creationId xmlns:a16="http://schemas.microsoft.com/office/drawing/2014/main" id="{DFD1E0CC-1CBA-4ADE-A645-8C539FD9385A}"/>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中，所有的读操作（</a:t>
            </a:r>
            <a:r>
              <a:rPr lang="en-US" altLang="zh-CN" dirty="0" err="1"/>
              <a:t>getData</a:t>
            </a:r>
            <a:r>
              <a:rPr lang="zh-CN" altLang="en-US" dirty="0"/>
              <a:t>，</a:t>
            </a:r>
            <a:r>
              <a:rPr lang="en-US" altLang="zh-CN" dirty="0" err="1"/>
              <a:t>getChildren</a:t>
            </a:r>
            <a:r>
              <a:rPr lang="zh-CN" altLang="en-US" dirty="0"/>
              <a:t>和</a:t>
            </a:r>
            <a:r>
              <a:rPr lang="en-US" altLang="zh-CN" dirty="0"/>
              <a:t>exists</a:t>
            </a:r>
            <a:r>
              <a:rPr lang="zh-CN" altLang="en-US" dirty="0"/>
              <a:t>）都可以设置监听</a:t>
            </a:r>
            <a:r>
              <a:rPr lang="en-US" altLang="zh-CN" dirty="0"/>
              <a:t>,</a:t>
            </a:r>
            <a:r>
              <a:rPr lang="zh-CN" altLang="en-US" dirty="0"/>
              <a:t>一个</a:t>
            </a:r>
            <a:r>
              <a:rPr lang="en-US" altLang="zh-CN" dirty="0"/>
              <a:t>Watch</a:t>
            </a:r>
            <a:r>
              <a:rPr lang="zh-CN" altLang="en-US" dirty="0"/>
              <a:t>事件是一个一次性的触发器，当被设置了</a:t>
            </a:r>
            <a:r>
              <a:rPr lang="en-US" altLang="zh-CN" dirty="0"/>
              <a:t>Watch</a:t>
            </a:r>
            <a:r>
              <a:rPr lang="zh-CN" altLang="en-US" dirty="0"/>
              <a:t>的数据发生了改变的时候，则服务器将这个改变发送给设置了</a:t>
            </a:r>
            <a:r>
              <a:rPr lang="en-US" altLang="zh-CN" dirty="0"/>
              <a:t>Watch</a:t>
            </a:r>
            <a:r>
              <a:rPr lang="zh-CN" altLang="en-US" dirty="0"/>
              <a:t>的客户端，以便通知它们。</a:t>
            </a:r>
          </a:p>
          <a:p>
            <a:pPr marL="0" indent="0">
              <a:buNone/>
            </a:pPr>
            <a:endParaRPr lang="zh-CN" altLang="en-US" dirty="0"/>
          </a:p>
        </p:txBody>
      </p:sp>
    </p:spTree>
    <p:extLst>
      <p:ext uri="{BB962C8B-B14F-4D97-AF65-F5344CB8AC3E}">
        <p14:creationId xmlns:p14="http://schemas.microsoft.com/office/powerpoint/2010/main" val="49370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A2FA-B37D-4C5E-9CA6-A1F36B4B6962}"/>
              </a:ext>
            </a:extLst>
          </p:cNvPr>
          <p:cNvSpPr>
            <a:spLocks noGrp="1"/>
          </p:cNvSpPr>
          <p:nvPr>
            <p:ph type="title"/>
          </p:nvPr>
        </p:nvSpPr>
        <p:spPr/>
        <p:txBody>
          <a:bodyPr/>
          <a:lstStyle/>
          <a:p>
            <a:r>
              <a:rPr lang="en-US" altLang="zh-CN" dirty="0" smtClean="0"/>
              <a:t>zookeeper</a:t>
            </a:r>
            <a:r>
              <a:rPr lang="zh-CN" altLang="en-US" dirty="0" smtClean="0"/>
              <a:t>事件监听的</a:t>
            </a:r>
            <a:r>
              <a:rPr lang="zh-CN" altLang="en-US" dirty="0"/>
              <a:t>特点</a:t>
            </a:r>
          </a:p>
        </p:txBody>
      </p:sp>
      <p:sp>
        <p:nvSpPr>
          <p:cNvPr id="3" name="内容占位符 2">
            <a:extLst>
              <a:ext uri="{FF2B5EF4-FFF2-40B4-BE49-F238E27FC236}">
                <a16:creationId xmlns:a16="http://schemas.microsoft.com/office/drawing/2014/main" id="{A8C294FA-D589-4D01-8409-9733E4B64FB5}"/>
              </a:ext>
            </a:extLst>
          </p:cNvPr>
          <p:cNvSpPr>
            <a:spLocks noGrp="1"/>
          </p:cNvSpPr>
          <p:nvPr>
            <p:ph idx="1"/>
          </p:nvPr>
        </p:nvSpPr>
        <p:spPr/>
        <p:txBody>
          <a:bodyPr>
            <a:normAutofit fontScale="85000" lnSpcReduction="20000"/>
          </a:bodyPr>
          <a:lstStyle/>
          <a:p>
            <a:r>
              <a:rPr lang="zh-CN" altLang="en-US" dirty="0"/>
              <a:t>* 一次性的触发器（</a:t>
            </a:r>
            <a:r>
              <a:rPr lang="en-US" altLang="zh-CN" dirty="0"/>
              <a:t>one-time trigger</a:t>
            </a:r>
            <a:r>
              <a:rPr lang="zh-CN" altLang="en-US" dirty="0"/>
              <a:t>）</a:t>
            </a:r>
            <a:endParaRPr lang="en-US" altLang="zh-CN" dirty="0"/>
          </a:p>
          <a:p>
            <a:pPr marL="0" indent="0">
              <a:buNone/>
            </a:pPr>
            <a:r>
              <a:rPr lang="en-US" altLang="zh-CN" dirty="0"/>
              <a:t>  &gt;</a:t>
            </a:r>
            <a:r>
              <a:rPr lang="zh-CN" altLang="en-US" dirty="0"/>
              <a:t> 当数据改变的时候，那么一个</a:t>
            </a:r>
            <a:r>
              <a:rPr lang="en-US" altLang="zh-CN" dirty="0"/>
              <a:t>Watch</a:t>
            </a:r>
            <a:r>
              <a:rPr lang="zh-CN" altLang="en-US" dirty="0"/>
              <a:t>事件会产生并且被发送到客户端中。但是客户端只会收到一次这样的通知，如果以后这个数据再次发生改变的时候，之前设置</a:t>
            </a:r>
            <a:r>
              <a:rPr lang="en-US" altLang="zh-CN" dirty="0"/>
              <a:t>Watch</a:t>
            </a:r>
            <a:r>
              <a:rPr lang="zh-CN" altLang="en-US" dirty="0"/>
              <a:t>的客户端将不会再次收到改变的通知，因为</a:t>
            </a:r>
            <a:r>
              <a:rPr lang="en-US" altLang="zh-CN" dirty="0"/>
              <a:t>Watch</a:t>
            </a:r>
            <a:r>
              <a:rPr lang="zh-CN" altLang="en-US" dirty="0"/>
              <a:t>机制规定了它是一个一次性的触发器。 </a:t>
            </a:r>
          </a:p>
          <a:p>
            <a:r>
              <a:rPr lang="zh-CN" altLang="en-US" dirty="0"/>
              <a:t>* 发送到客户端（</a:t>
            </a:r>
            <a:r>
              <a:rPr lang="en-US" altLang="zh-CN" dirty="0"/>
              <a:t>Sent to the client</a:t>
            </a:r>
            <a:r>
              <a:rPr lang="zh-CN" altLang="en-US" dirty="0"/>
              <a:t>） </a:t>
            </a:r>
            <a:endParaRPr lang="en-US" altLang="zh-CN" dirty="0"/>
          </a:p>
          <a:p>
            <a:pPr marL="0" indent="0">
              <a:buNone/>
            </a:pPr>
            <a:r>
              <a:rPr lang="en-US" altLang="zh-CN" dirty="0"/>
              <a:t>   &gt;</a:t>
            </a:r>
            <a:r>
              <a:rPr lang="zh-CN" altLang="en-US" dirty="0"/>
              <a:t> 这个表明了</a:t>
            </a:r>
            <a:r>
              <a:rPr lang="en-US" altLang="zh-CN" dirty="0"/>
              <a:t>Watch</a:t>
            </a:r>
            <a:r>
              <a:rPr lang="zh-CN" altLang="en-US" dirty="0"/>
              <a:t>的通知事件是从服务器发送给客户端的，是异步的，这就表明不同的客户端收到的</a:t>
            </a:r>
            <a:r>
              <a:rPr lang="en-US" altLang="zh-CN" dirty="0"/>
              <a:t>Watch</a:t>
            </a:r>
            <a:r>
              <a:rPr lang="zh-CN" altLang="en-US" dirty="0"/>
              <a:t>的时间可能不同，但是</a:t>
            </a:r>
            <a:r>
              <a:rPr lang="en-US" altLang="zh-CN" dirty="0" err="1"/>
              <a:t>ZooKeeper</a:t>
            </a:r>
            <a:r>
              <a:rPr lang="zh-CN" altLang="en-US" dirty="0"/>
              <a:t>有保证：当一个客户端在看到</a:t>
            </a:r>
            <a:r>
              <a:rPr lang="en-US" altLang="zh-CN" dirty="0"/>
              <a:t>Watch</a:t>
            </a:r>
            <a:r>
              <a:rPr lang="zh-CN" altLang="en-US" dirty="0"/>
              <a:t>事件之前是不会看到结点数据的变化的。例如：</a:t>
            </a:r>
            <a:r>
              <a:rPr lang="en-US" altLang="zh-CN" dirty="0"/>
              <a:t>A=3</a:t>
            </a:r>
            <a:r>
              <a:rPr lang="zh-CN" altLang="en-US" dirty="0"/>
              <a:t>，此时在上面设置了一次</a:t>
            </a:r>
            <a:r>
              <a:rPr lang="en-US" altLang="zh-CN" dirty="0"/>
              <a:t>Watch</a:t>
            </a:r>
            <a:r>
              <a:rPr lang="zh-CN" altLang="en-US" dirty="0"/>
              <a:t>，如果</a:t>
            </a:r>
            <a:r>
              <a:rPr lang="en-US" altLang="zh-CN" dirty="0"/>
              <a:t>A</a:t>
            </a:r>
            <a:r>
              <a:rPr lang="zh-CN" altLang="en-US" dirty="0"/>
              <a:t>突然变成</a:t>
            </a:r>
            <a:r>
              <a:rPr lang="en-US" altLang="zh-CN" dirty="0"/>
              <a:t>4</a:t>
            </a:r>
            <a:r>
              <a:rPr lang="zh-CN" altLang="en-US" dirty="0"/>
              <a:t>了，那么客户端会先收到</a:t>
            </a:r>
            <a:r>
              <a:rPr lang="en-US" altLang="zh-CN" dirty="0"/>
              <a:t>Watch</a:t>
            </a:r>
            <a:r>
              <a:rPr lang="zh-CN" altLang="en-US" dirty="0"/>
              <a:t>事件的通知，然后才会看到</a:t>
            </a:r>
            <a:r>
              <a:rPr lang="en-US" altLang="zh-CN" dirty="0"/>
              <a:t>A=4</a:t>
            </a:r>
            <a:r>
              <a:rPr lang="zh-CN" altLang="en-US" dirty="0"/>
              <a:t>。</a:t>
            </a:r>
          </a:p>
          <a:p>
            <a:r>
              <a:rPr lang="zh-CN" altLang="en-US" dirty="0"/>
              <a:t>* 监听方式（</a:t>
            </a:r>
            <a:r>
              <a:rPr lang="en-US" altLang="zh-CN" dirty="0"/>
              <a:t>The data for which the watch was set</a:t>
            </a:r>
            <a:r>
              <a:rPr lang="zh-CN" altLang="en-US" dirty="0"/>
              <a:t>）</a:t>
            </a:r>
          </a:p>
          <a:p>
            <a:pPr marL="0" indent="0">
              <a:buNone/>
            </a:pPr>
            <a:r>
              <a:rPr lang="en-US" altLang="zh-CN" dirty="0"/>
              <a:t>   &gt;</a:t>
            </a:r>
            <a:r>
              <a:rPr lang="zh-CN" altLang="en-US" dirty="0"/>
              <a:t> </a:t>
            </a:r>
            <a:r>
              <a:rPr lang="en-US" altLang="zh-CN" dirty="0" err="1"/>
              <a:t>znode</a:t>
            </a:r>
            <a:r>
              <a:rPr lang="en-US" altLang="zh-CN" dirty="0"/>
              <a:t> </a:t>
            </a:r>
            <a:r>
              <a:rPr lang="zh-CN" altLang="en-US" dirty="0"/>
              <a:t>节点本身具有不同的改变方式</a:t>
            </a:r>
            <a:r>
              <a:rPr lang="en-US" altLang="zh-CN" dirty="0"/>
              <a:t>,</a:t>
            </a:r>
            <a:r>
              <a:rPr lang="en-US" altLang="zh-CN" dirty="0" err="1"/>
              <a:t>setData</a:t>
            </a:r>
            <a:r>
              <a:rPr lang="en-US" altLang="zh-CN" dirty="0"/>
              <a:t>() </a:t>
            </a:r>
            <a:r>
              <a:rPr lang="zh-CN" altLang="en-US" dirty="0"/>
              <a:t>会触发设置在某一节点上所设置的数据监视</a:t>
            </a:r>
            <a:r>
              <a:rPr lang="en-US" altLang="zh-CN" dirty="0"/>
              <a:t>(</a:t>
            </a:r>
            <a:r>
              <a:rPr lang="zh-CN" altLang="en-US" dirty="0"/>
              <a:t>假定数据设置成功</a:t>
            </a:r>
            <a:r>
              <a:rPr lang="en-US" altLang="zh-CN" dirty="0"/>
              <a:t>)</a:t>
            </a:r>
            <a:r>
              <a:rPr lang="zh-CN" altLang="en-US" dirty="0"/>
              <a:t>，而一次成功的 </a:t>
            </a:r>
            <a:r>
              <a:rPr lang="en-US" altLang="zh-CN" dirty="0"/>
              <a:t>create() </a:t>
            </a:r>
            <a:r>
              <a:rPr lang="zh-CN" altLang="en-US" dirty="0"/>
              <a:t>操作则会出发当前节点上所设置的数据监视以及父节点的子节点监视。一次成功的 </a:t>
            </a:r>
            <a:r>
              <a:rPr lang="en-US" altLang="zh-CN" dirty="0"/>
              <a:t>delete() </a:t>
            </a:r>
            <a:r>
              <a:rPr lang="zh-CN" altLang="en-US" dirty="0"/>
              <a:t>操作将会触发当前节点的数据监视和子节点监视事件，同时也会触发该节点父节点的</a:t>
            </a:r>
            <a:r>
              <a:rPr lang="en-US" altLang="zh-CN" dirty="0"/>
              <a:t>child watch</a:t>
            </a:r>
            <a:r>
              <a:rPr lang="zh-CN" altLang="en-US" dirty="0"/>
              <a:t>。</a:t>
            </a:r>
            <a:r>
              <a:rPr lang="en-US" altLang="zh-CN" dirty="0" err="1"/>
              <a:t>WatchEvent</a:t>
            </a:r>
            <a:r>
              <a:rPr lang="zh-CN" altLang="en-US" dirty="0"/>
              <a:t>是最小的通信单元，结构上只包含通知状态、事件类型和节点路径。</a:t>
            </a:r>
            <a:r>
              <a:rPr lang="en-US" altLang="zh-CN" dirty="0" err="1"/>
              <a:t>ZooKeeper</a:t>
            </a:r>
            <a:r>
              <a:rPr lang="zh-CN" altLang="en-US" dirty="0"/>
              <a:t>服务端只会通知客户端发生了什么，并不会告诉具体内容。</a:t>
            </a:r>
          </a:p>
          <a:p>
            <a:pPr marL="0" indent="0">
              <a:buNone/>
            </a:pPr>
            <a:endParaRPr lang="zh-CN" altLang="en-US" dirty="0"/>
          </a:p>
        </p:txBody>
      </p:sp>
    </p:spTree>
    <p:extLst>
      <p:ext uri="{BB962C8B-B14F-4D97-AF65-F5344CB8AC3E}">
        <p14:creationId xmlns:p14="http://schemas.microsoft.com/office/powerpoint/2010/main" val="721689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normAutofit/>
          </a:bodyPr>
          <a:lstStyle/>
          <a:p>
            <a:r>
              <a:rPr lang="zh-CN" altLang="en-US" dirty="0"/>
              <a:t>* 主节点选举</a:t>
            </a:r>
          </a:p>
          <a:p>
            <a:pPr marL="0" indent="0">
              <a:buNone/>
            </a:pPr>
            <a:r>
              <a:rPr lang="en-US" altLang="zh-CN" dirty="0"/>
              <a:t>	</a:t>
            </a:r>
            <a:r>
              <a:rPr lang="zh-CN" altLang="en-US" dirty="0"/>
              <a:t> 这是关键的一步，使得主节点可以给从节点分配任务。</a:t>
            </a:r>
          </a:p>
          <a:p>
            <a:r>
              <a:rPr lang="zh-CN" altLang="en-US" dirty="0"/>
              <a:t> 崩溃检测</a:t>
            </a:r>
          </a:p>
          <a:p>
            <a:pPr marL="0" indent="0">
              <a:buNone/>
            </a:pPr>
            <a:r>
              <a:rPr lang="en-US" altLang="zh-CN" dirty="0"/>
              <a:t>	</a:t>
            </a:r>
            <a:r>
              <a:rPr lang="zh-CN" altLang="en-US" dirty="0"/>
              <a:t> 主节点必须具有检测从节点崩溃或失去连接的能力。</a:t>
            </a:r>
          </a:p>
          <a:p>
            <a:r>
              <a:rPr lang="zh-CN" altLang="en-US" dirty="0"/>
              <a:t>组成员关系管理</a:t>
            </a:r>
          </a:p>
          <a:p>
            <a:pPr marL="0" indent="0">
              <a:buNone/>
            </a:pPr>
            <a:r>
              <a:rPr lang="en-US" altLang="zh-CN" dirty="0"/>
              <a:t>	</a:t>
            </a:r>
            <a:r>
              <a:rPr lang="zh-CN" altLang="en-US" dirty="0"/>
              <a:t> 主节点必须具有知道哪一个从节点可以执行任务的能力。</a:t>
            </a:r>
          </a:p>
          <a:p>
            <a:r>
              <a:rPr lang="zh-CN" altLang="en-US" dirty="0"/>
              <a:t> 元数据管理</a:t>
            </a:r>
          </a:p>
          <a:p>
            <a:pPr marL="0" indent="0">
              <a:buNone/>
            </a:pPr>
            <a:r>
              <a:rPr lang="en-US" altLang="zh-CN" dirty="0"/>
              <a:t>	</a:t>
            </a:r>
            <a:r>
              <a:rPr lang="zh-CN" altLang="en-US" dirty="0"/>
              <a:t>主节点和从节点必须具有通过某种可靠的方式来保存分配状态和执行状态的能力。</a:t>
            </a:r>
          </a:p>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C3C29-F044-48D8-B859-E8D6CA974A97}"/>
              </a:ext>
            </a:extLst>
          </p:cNvPr>
          <p:cNvSpPr>
            <a:spLocks noGrp="1"/>
          </p:cNvSpPr>
          <p:nvPr>
            <p:ph type="title"/>
          </p:nvPr>
        </p:nvSpPr>
        <p:spPr/>
        <p:txBody>
          <a:bodyPr/>
          <a:lstStyle/>
          <a:p>
            <a:r>
              <a:rPr lang="zh-CN" altLang="en-US" dirty="0"/>
              <a:t>监听事件类型</a:t>
            </a:r>
          </a:p>
        </p:txBody>
      </p:sp>
      <p:sp>
        <p:nvSpPr>
          <p:cNvPr id="3" name="内容占位符 2">
            <a:extLst>
              <a:ext uri="{FF2B5EF4-FFF2-40B4-BE49-F238E27FC236}">
                <a16:creationId xmlns:a16="http://schemas.microsoft.com/office/drawing/2014/main" id="{79220745-FFEE-4831-BE0E-7686E42C78E3}"/>
              </a:ext>
            </a:extLst>
          </p:cNvPr>
          <p:cNvSpPr>
            <a:spLocks noGrp="1"/>
          </p:cNvSpPr>
          <p:nvPr>
            <p:ph idx="1"/>
          </p:nvPr>
        </p:nvSpPr>
        <p:spPr/>
        <p:txBody>
          <a:bodyPr/>
          <a:lstStyle/>
          <a:p>
            <a:r>
              <a:rPr lang="en-US" altLang="zh-CN" dirty="0"/>
              <a:t>* Created event</a:t>
            </a:r>
            <a:r>
              <a:rPr lang="zh-CN" altLang="en-US" dirty="0"/>
              <a:t>：调用</a:t>
            </a:r>
            <a:r>
              <a:rPr lang="en-US" altLang="zh-CN" dirty="0"/>
              <a:t>exists</a:t>
            </a:r>
            <a:r>
              <a:rPr lang="zh-CN" altLang="en-US" dirty="0"/>
              <a:t>方法设置监听；</a:t>
            </a:r>
          </a:p>
          <a:p>
            <a:r>
              <a:rPr lang="zh-CN" altLang="en-US" dirty="0"/>
              <a:t>* </a:t>
            </a:r>
            <a:r>
              <a:rPr lang="en-US" altLang="zh-CN" dirty="0"/>
              <a:t>Deleted event</a:t>
            </a:r>
            <a:r>
              <a:rPr lang="zh-CN" altLang="en-US" dirty="0"/>
              <a:t>：调用</a:t>
            </a:r>
            <a:r>
              <a:rPr lang="en-US" altLang="zh-CN" dirty="0"/>
              <a:t>exists</a:t>
            </a:r>
            <a:r>
              <a:rPr lang="zh-CN" altLang="en-US" dirty="0"/>
              <a:t>、</a:t>
            </a:r>
            <a:r>
              <a:rPr lang="en-US" altLang="zh-CN" dirty="0" err="1"/>
              <a:t>getData</a:t>
            </a:r>
            <a:r>
              <a:rPr lang="zh-CN" altLang="en-US" dirty="0"/>
              <a:t>、</a:t>
            </a:r>
            <a:r>
              <a:rPr lang="en-US" altLang="zh-CN" dirty="0" err="1"/>
              <a:t>getChildren</a:t>
            </a:r>
            <a:r>
              <a:rPr lang="zh-CN" altLang="en-US" dirty="0"/>
              <a:t>设置监听；</a:t>
            </a:r>
          </a:p>
          <a:p>
            <a:r>
              <a:rPr lang="zh-CN" altLang="en-US" dirty="0"/>
              <a:t>* </a:t>
            </a:r>
            <a:r>
              <a:rPr lang="en-US" altLang="zh-CN" dirty="0"/>
              <a:t>Changed event</a:t>
            </a:r>
            <a:r>
              <a:rPr lang="zh-CN" altLang="en-US" dirty="0"/>
              <a:t>：调用</a:t>
            </a:r>
            <a:r>
              <a:rPr lang="en-US" altLang="zh-CN" dirty="0" err="1"/>
              <a:t>getData</a:t>
            </a:r>
            <a:r>
              <a:rPr lang="zh-CN" altLang="en-US" dirty="0"/>
              <a:t>设置监听；</a:t>
            </a:r>
          </a:p>
          <a:p>
            <a:r>
              <a:rPr lang="zh-CN" altLang="en-US" dirty="0"/>
              <a:t>* </a:t>
            </a:r>
            <a:r>
              <a:rPr lang="en-US" altLang="zh-CN" dirty="0"/>
              <a:t>Child event</a:t>
            </a:r>
            <a:r>
              <a:rPr lang="zh-CN" altLang="en-US" dirty="0"/>
              <a:t>：调用</a:t>
            </a:r>
            <a:r>
              <a:rPr lang="en-US" altLang="zh-CN" dirty="0" err="1"/>
              <a:t>getChildren</a:t>
            </a:r>
            <a:r>
              <a:rPr lang="zh-CN" altLang="en-US" dirty="0"/>
              <a:t>设置监听。</a:t>
            </a:r>
          </a:p>
          <a:p>
            <a:pPr marL="0" indent="0">
              <a:buNone/>
            </a:pPr>
            <a:endParaRPr lang="zh-CN" altLang="en-US" dirty="0"/>
          </a:p>
        </p:txBody>
      </p:sp>
    </p:spTree>
    <p:extLst>
      <p:ext uri="{BB962C8B-B14F-4D97-AF65-F5344CB8AC3E}">
        <p14:creationId xmlns:p14="http://schemas.microsoft.com/office/powerpoint/2010/main" val="3133255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2A91-0FAD-4ED6-86A5-0FE97D20F409}"/>
              </a:ext>
            </a:extLst>
          </p:cNvPr>
          <p:cNvSpPr>
            <a:spLocks noGrp="1"/>
          </p:cNvSpPr>
          <p:nvPr>
            <p:ph type="title"/>
          </p:nvPr>
        </p:nvSpPr>
        <p:spPr/>
        <p:txBody>
          <a:bodyPr/>
          <a:lstStyle/>
          <a:p>
            <a:r>
              <a:rPr lang="en-US" altLang="zh-CN" dirty="0"/>
              <a:t>ACL </a:t>
            </a:r>
            <a:r>
              <a:rPr lang="zh-CN" altLang="en-US" dirty="0"/>
              <a:t>权限控制</a:t>
            </a:r>
          </a:p>
        </p:txBody>
      </p:sp>
      <p:sp>
        <p:nvSpPr>
          <p:cNvPr id="3" name="内容占位符 2">
            <a:extLst>
              <a:ext uri="{FF2B5EF4-FFF2-40B4-BE49-F238E27FC236}">
                <a16:creationId xmlns:a16="http://schemas.microsoft.com/office/drawing/2014/main" id="{8CB006B7-4140-4752-8ADC-6AA62AAB72F0}"/>
              </a:ext>
            </a:extLst>
          </p:cNvPr>
          <p:cNvSpPr>
            <a:spLocks noGrp="1"/>
          </p:cNvSpPr>
          <p:nvPr>
            <p:ph idx="1"/>
          </p:nvPr>
        </p:nvSpPr>
        <p:spPr/>
        <p:txBody>
          <a:bodyPr/>
          <a:lstStyle/>
          <a:p>
            <a:pPr marL="0" indent="0">
              <a:buNone/>
            </a:pPr>
            <a:r>
              <a:rPr lang="en-US" altLang="zh-CN" dirty="0"/>
              <a:t>	</a:t>
            </a:r>
            <a:r>
              <a:rPr lang="en-US" altLang="zh-CN" dirty="0" err="1"/>
              <a:t>zk</a:t>
            </a:r>
            <a:r>
              <a:rPr lang="zh-CN" altLang="en-US" dirty="0"/>
              <a:t>做为分布式架构中的重要中间件，通常会在上面以节点的方式存储一些关键信息，默认情况下，所有应用都可以读写任何节点，在复杂的应用中，这不太安全，</a:t>
            </a:r>
            <a:r>
              <a:rPr lang="en-US" altLang="zh-CN" dirty="0"/>
              <a:t>ZK</a:t>
            </a:r>
            <a:r>
              <a:rPr lang="zh-CN" altLang="en-US" dirty="0"/>
              <a:t>通过</a:t>
            </a:r>
            <a:r>
              <a:rPr lang="en-US" altLang="zh-CN" dirty="0"/>
              <a:t>ACL</a:t>
            </a:r>
            <a:r>
              <a:rPr lang="zh-CN" altLang="en-US" dirty="0"/>
              <a:t>机制来解决访问权限问题</a:t>
            </a:r>
            <a:r>
              <a:rPr lang="en-US" altLang="zh-CN" dirty="0"/>
              <a:t>.</a:t>
            </a:r>
          </a:p>
          <a:p>
            <a:pPr marL="0" indent="0">
              <a:buNone/>
            </a:pPr>
            <a:endParaRPr lang="zh-CN" altLang="en-US" dirty="0"/>
          </a:p>
        </p:txBody>
      </p:sp>
    </p:spTree>
    <p:extLst>
      <p:ext uri="{BB962C8B-B14F-4D97-AF65-F5344CB8AC3E}">
        <p14:creationId xmlns:p14="http://schemas.microsoft.com/office/powerpoint/2010/main" val="4105844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9F4F0-53F7-4071-B699-E5F8C5BEC304}"/>
              </a:ext>
            </a:extLst>
          </p:cNvPr>
          <p:cNvSpPr>
            <a:spLocks noGrp="1"/>
          </p:cNvSpPr>
          <p:nvPr>
            <p:ph type="title"/>
          </p:nvPr>
        </p:nvSpPr>
        <p:spPr/>
        <p:txBody>
          <a:bodyPr/>
          <a:lstStyle/>
          <a:p>
            <a:r>
              <a:rPr lang="zh-CN" altLang="en-US" dirty="0"/>
              <a:t>回顾</a:t>
            </a:r>
            <a:r>
              <a:rPr lang="en-US" altLang="zh-CN" dirty="0"/>
              <a:t>zookeeper</a:t>
            </a:r>
            <a:r>
              <a:rPr lang="zh-CN" altLang="en-US" dirty="0"/>
              <a:t>架构</a:t>
            </a:r>
          </a:p>
        </p:txBody>
      </p:sp>
      <p:pic>
        <p:nvPicPr>
          <p:cNvPr id="5" name="内容占位符 4">
            <a:extLst>
              <a:ext uri="{FF2B5EF4-FFF2-40B4-BE49-F238E27FC236}">
                <a16:creationId xmlns:a16="http://schemas.microsoft.com/office/drawing/2014/main" id="{C76BF618-4792-4AC6-A513-213BBA1F3C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7947" y="2455817"/>
            <a:ext cx="9056105" cy="2792299"/>
          </a:xfrm>
        </p:spPr>
      </p:pic>
    </p:spTree>
    <p:extLst>
      <p:ext uri="{BB962C8B-B14F-4D97-AF65-F5344CB8AC3E}">
        <p14:creationId xmlns:p14="http://schemas.microsoft.com/office/powerpoint/2010/main" val="2052124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9E5DC-0C36-4F08-A599-2488E485117E}"/>
              </a:ext>
            </a:extLst>
          </p:cNvPr>
          <p:cNvSpPr>
            <a:spLocks noGrp="1"/>
          </p:cNvSpPr>
          <p:nvPr>
            <p:ph type="title"/>
          </p:nvPr>
        </p:nvSpPr>
        <p:spPr/>
        <p:txBody>
          <a:bodyPr/>
          <a:lstStyle/>
          <a:p>
            <a:r>
              <a:rPr lang="en-US" altLang="zh-CN" dirty="0"/>
              <a:t>ZAB</a:t>
            </a:r>
            <a:r>
              <a:rPr lang="zh-CN" altLang="en-US" dirty="0"/>
              <a:t>协议</a:t>
            </a:r>
          </a:p>
        </p:txBody>
      </p:sp>
      <p:sp>
        <p:nvSpPr>
          <p:cNvPr id="3" name="内容占位符 2">
            <a:extLst>
              <a:ext uri="{FF2B5EF4-FFF2-40B4-BE49-F238E27FC236}">
                <a16:creationId xmlns:a16="http://schemas.microsoft.com/office/drawing/2014/main" id="{256908F7-AD47-4D71-B48F-35B22F17C6C7}"/>
              </a:ext>
            </a:extLst>
          </p:cNvPr>
          <p:cNvSpPr>
            <a:spLocks noGrp="1"/>
          </p:cNvSpPr>
          <p:nvPr>
            <p:ph idx="1"/>
          </p:nvPr>
        </p:nvSpPr>
        <p:spPr/>
        <p:txBody>
          <a:bodyPr/>
          <a:lstStyle/>
          <a:p>
            <a:pPr marL="0" indent="0">
              <a:buNone/>
            </a:pPr>
            <a:r>
              <a:rPr lang="en-US" altLang="zh-CN" dirty="0"/>
              <a:t>	ZAB</a:t>
            </a:r>
            <a:r>
              <a:rPr lang="zh-CN" altLang="en-US" dirty="0"/>
              <a:t>协议（</a:t>
            </a:r>
            <a:r>
              <a:rPr lang="en-US" altLang="zh-CN" dirty="0"/>
              <a:t>Zookeeper Atomic Broadcast Protocol</a:t>
            </a:r>
            <a:r>
              <a:rPr lang="zh-CN" altLang="en-US" dirty="0"/>
              <a:t>）是</a:t>
            </a:r>
            <a:r>
              <a:rPr lang="en-US" altLang="zh-CN" dirty="0"/>
              <a:t>Zookeeper</a:t>
            </a:r>
            <a:r>
              <a:rPr lang="zh-CN" altLang="en-US" dirty="0"/>
              <a:t>系统专门设计的一种支持崩溃恢复的原子广播协议。</a:t>
            </a:r>
            <a:r>
              <a:rPr lang="en-US" altLang="zh-CN" dirty="0"/>
              <a:t>Zookeeper</a:t>
            </a:r>
            <a:r>
              <a:rPr lang="zh-CN" altLang="en-US" dirty="0"/>
              <a:t>使用该协议来实现分布数据一致性并实现了一种主备模式的系统架构来保持各集群中各个副本之间的数据一致性。</a:t>
            </a:r>
          </a:p>
        </p:txBody>
      </p:sp>
    </p:spTree>
    <p:extLst>
      <p:ext uri="{BB962C8B-B14F-4D97-AF65-F5344CB8AC3E}">
        <p14:creationId xmlns:p14="http://schemas.microsoft.com/office/powerpoint/2010/main" val="802363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4C976-DE79-4EE3-8888-2286AB96A91E}"/>
              </a:ext>
            </a:extLst>
          </p:cNvPr>
          <p:cNvSpPr>
            <a:spLocks noGrp="1"/>
          </p:cNvSpPr>
          <p:nvPr>
            <p:ph type="title"/>
          </p:nvPr>
        </p:nvSpPr>
        <p:spPr/>
        <p:txBody>
          <a:bodyPr/>
          <a:lstStyle/>
          <a:p>
            <a:r>
              <a:rPr lang="en-US" altLang="zh-CN" dirty="0"/>
              <a:t>ZAB</a:t>
            </a:r>
            <a:r>
              <a:rPr lang="zh-CN" altLang="en-US" dirty="0"/>
              <a:t>特点</a:t>
            </a:r>
          </a:p>
        </p:txBody>
      </p:sp>
      <p:sp>
        <p:nvSpPr>
          <p:cNvPr id="3" name="内容占位符 2">
            <a:extLst>
              <a:ext uri="{FF2B5EF4-FFF2-40B4-BE49-F238E27FC236}">
                <a16:creationId xmlns:a16="http://schemas.microsoft.com/office/drawing/2014/main" id="{7B2CF120-18D5-4B4B-9958-2DED1406BAF6}"/>
              </a:ext>
            </a:extLst>
          </p:cNvPr>
          <p:cNvSpPr>
            <a:spLocks noGrp="1"/>
          </p:cNvSpPr>
          <p:nvPr>
            <p:ph idx="1"/>
          </p:nvPr>
        </p:nvSpPr>
        <p:spPr/>
        <p:txBody>
          <a:bodyPr/>
          <a:lstStyle/>
          <a:p>
            <a:r>
              <a:rPr lang="zh-CN" altLang="en-US" dirty="0"/>
              <a:t>* 一致性保证</a:t>
            </a:r>
          </a:p>
          <a:p>
            <a:pPr lvl="1"/>
            <a:r>
              <a:rPr lang="zh-CN" altLang="en-US" dirty="0"/>
              <a:t>* 可靠提交</a:t>
            </a:r>
            <a:r>
              <a:rPr lang="en-US" altLang="zh-CN" dirty="0"/>
              <a:t>(Reliable delivery) -</a:t>
            </a:r>
            <a:r>
              <a:rPr lang="zh-CN" altLang="en-US" dirty="0"/>
              <a:t>如果一个事务 </a:t>
            </a:r>
            <a:r>
              <a:rPr lang="en-US" altLang="zh-CN" dirty="0"/>
              <a:t>A </a:t>
            </a:r>
            <a:r>
              <a:rPr lang="zh-CN" altLang="en-US" dirty="0"/>
              <a:t>被一个</a:t>
            </a:r>
            <a:r>
              <a:rPr lang="en-US" altLang="zh-CN" dirty="0"/>
              <a:t>server</a:t>
            </a:r>
            <a:r>
              <a:rPr lang="zh-CN" altLang="en-US" dirty="0"/>
              <a:t>提交</a:t>
            </a:r>
            <a:r>
              <a:rPr lang="en-US" altLang="zh-CN" dirty="0"/>
              <a:t>(committed)</a:t>
            </a:r>
            <a:r>
              <a:rPr lang="zh-CN" altLang="en-US" dirty="0"/>
              <a:t>了，那么它最终一定会被所有的</a:t>
            </a:r>
            <a:r>
              <a:rPr lang="en-US" altLang="zh-CN" dirty="0"/>
              <a:t>server</a:t>
            </a:r>
            <a:r>
              <a:rPr lang="zh-CN" altLang="en-US" dirty="0"/>
              <a:t>提交</a:t>
            </a:r>
          </a:p>
          <a:p>
            <a:pPr lvl="1"/>
            <a:r>
              <a:rPr lang="zh-CN" altLang="en-US" dirty="0"/>
              <a:t>* 全局有序</a:t>
            </a:r>
            <a:r>
              <a:rPr lang="en-US" altLang="zh-CN" dirty="0"/>
              <a:t>(Total order) - </a:t>
            </a:r>
            <a:r>
              <a:rPr lang="zh-CN" altLang="en-US" dirty="0"/>
              <a:t>假设有</a:t>
            </a:r>
            <a:r>
              <a:rPr lang="en-US" altLang="zh-CN" dirty="0"/>
              <a:t>A</a:t>
            </a:r>
            <a:r>
              <a:rPr lang="zh-CN" altLang="en-US" dirty="0"/>
              <a:t>、</a:t>
            </a:r>
            <a:r>
              <a:rPr lang="en-US" altLang="zh-CN" dirty="0"/>
              <a:t>B</a:t>
            </a:r>
            <a:r>
              <a:rPr lang="zh-CN" altLang="en-US" dirty="0"/>
              <a:t>两个事务，有一台</a:t>
            </a:r>
            <a:r>
              <a:rPr lang="en-US" altLang="zh-CN" dirty="0"/>
              <a:t>server</a:t>
            </a:r>
            <a:r>
              <a:rPr lang="zh-CN" altLang="en-US" dirty="0"/>
              <a:t>先执行</a:t>
            </a:r>
            <a:r>
              <a:rPr lang="en-US" altLang="zh-CN" dirty="0"/>
              <a:t>A</a:t>
            </a:r>
            <a:r>
              <a:rPr lang="zh-CN" altLang="en-US" dirty="0"/>
              <a:t>再执行</a:t>
            </a:r>
            <a:r>
              <a:rPr lang="en-US" altLang="zh-CN" dirty="0"/>
              <a:t>B</a:t>
            </a:r>
            <a:r>
              <a:rPr lang="zh-CN" altLang="en-US" dirty="0"/>
              <a:t>，那么可以保证所有</a:t>
            </a:r>
            <a:r>
              <a:rPr lang="en-US" altLang="zh-CN" dirty="0"/>
              <a:t>server</a:t>
            </a:r>
            <a:r>
              <a:rPr lang="zh-CN" altLang="en-US" dirty="0"/>
              <a:t>上</a:t>
            </a:r>
            <a:r>
              <a:rPr lang="en-US" altLang="zh-CN" dirty="0"/>
              <a:t>A</a:t>
            </a:r>
            <a:r>
              <a:rPr lang="zh-CN" altLang="en-US" dirty="0"/>
              <a:t>始终都被在</a:t>
            </a:r>
            <a:r>
              <a:rPr lang="en-US" altLang="zh-CN" dirty="0"/>
              <a:t>B</a:t>
            </a:r>
            <a:r>
              <a:rPr lang="zh-CN" altLang="en-US" dirty="0"/>
              <a:t>之前执行</a:t>
            </a:r>
          </a:p>
          <a:p>
            <a:pPr lvl="1"/>
            <a:r>
              <a:rPr lang="zh-CN" altLang="en-US" dirty="0"/>
              <a:t>* 因果有序</a:t>
            </a:r>
            <a:r>
              <a:rPr lang="en-US" altLang="zh-CN" dirty="0"/>
              <a:t>(Causal order) - </a:t>
            </a:r>
            <a:r>
              <a:rPr lang="zh-CN" altLang="en-US" dirty="0"/>
              <a:t>如果发送者在事务</a:t>
            </a:r>
            <a:r>
              <a:rPr lang="en-US" altLang="zh-CN" dirty="0"/>
              <a:t>A</a:t>
            </a:r>
            <a:r>
              <a:rPr lang="zh-CN" altLang="en-US" dirty="0"/>
              <a:t>提交之后再发送</a:t>
            </a:r>
            <a:r>
              <a:rPr lang="en-US" altLang="zh-CN" dirty="0"/>
              <a:t>B,</a:t>
            </a:r>
            <a:r>
              <a:rPr lang="zh-CN" altLang="en-US" dirty="0"/>
              <a:t>那么</a:t>
            </a:r>
            <a:r>
              <a:rPr lang="en-US" altLang="zh-CN" dirty="0"/>
              <a:t>B</a:t>
            </a:r>
            <a:r>
              <a:rPr lang="zh-CN" altLang="en-US" dirty="0"/>
              <a:t>必将在</a:t>
            </a:r>
            <a:r>
              <a:rPr lang="en-US" altLang="zh-CN" dirty="0"/>
              <a:t>A</a:t>
            </a:r>
            <a:r>
              <a:rPr lang="zh-CN" altLang="en-US" dirty="0"/>
              <a:t>之前执行</a:t>
            </a:r>
          </a:p>
          <a:p>
            <a:r>
              <a:rPr lang="zh-CN" altLang="en-US" dirty="0"/>
              <a:t>* 只要大多数（法定数量）节点启动，系统就行正常运行</a:t>
            </a:r>
          </a:p>
          <a:p>
            <a:r>
              <a:rPr lang="zh-CN" altLang="en-US" dirty="0"/>
              <a:t>* 当节点下线后重启，它必须保证能恢复到当前正在执行的事务</a:t>
            </a:r>
          </a:p>
          <a:p>
            <a:pPr marL="0" indent="0">
              <a:buNone/>
            </a:pPr>
            <a:endParaRPr lang="zh-CN" altLang="en-US" dirty="0"/>
          </a:p>
        </p:txBody>
      </p:sp>
    </p:spTree>
    <p:extLst>
      <p:ext uri="{BB962C8B-B14F-4D97-AF65-F5344CB8AC3E}">
        <p14:creationId xmlns:p14="http://schemas.microsoft.com/office/powerpoint/2010/main" val="27067100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3F768-0E07-4E3A-912C-D705A669B396}"/>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4C4C882F-79F5-466C-93B8-9777453F82B0}"/>
              </a:ext>
            </a:extLst>
          </p:cNvPr>
          <p:cNvSpPr>
            <a:spLocks noGrp="1"/>
          </p:cNvSpPr>
          <p:nvPr>
            <p:ph idx="1"/>
          </p:nvPr>
        </p:nvSpPr>
        <p:spPr/>
        <p:txBody>
          <a:bodyPr/>
          <a:lstStyle/>
          <a:p>
            <a:r>
              <a:rPr lang="zh-CN" altLang="en-US" dirty="0"/>
              <a:t>发现</a:t>
            </a:r>
            <a:endParaRPr lang="en-US" altLang="zh-CN" dirty="0"/>
          </a:p>
          <a:p>
            <a:r>
              <a:rPr lang="zh-CN" altLang="en-US" dirty="0"/>
              <a:t>同步</a:t>
            </a:r>
            <a:endParaRPr lang="en-US" altLang="zh-CN" dirty="0"/>
          </a:p>
          <a:p>
            <a:r>
              <a:rPr lang="zh-CN" altLang="en-US" dirty="0"/>
              <a:t>广播</a:t>
            </a:r>
          </a:p>
        </p:txBody>
      </p:sp>
    </p:spTree>
    <p:extLst>
      <p:ext uri="{BB962C8B-B14F-4D97-AF65-F5344CB8AC3E}">
        <p14:creationId xmlns:p14="http://schemas.microsoft.com/office/powerpoint/2010/main" val="308366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A27BA-32D8-41C6-8A21-2846DC8C78AB}"/>
              </a:ext>
            </a:extLst>
          </p:cNvPr>
          <p:cNvSpPr>
            <a:spLocks noGrp="1"/>
          </p:cNvSpPr>
          <p:nvPr>
            <p:ph type="title"/>
          </p:nvPr>
        </p:nvSpPr>
        <p:spPr/>
        <p:txBody>
          <a:bodyPr/>
          <a:lstStyle/>
          <a:p>
            <a:r>
              <a:rPr lang="en-US" altLang="zh-CN" dirty="0"/>
              <a:t>ZAB</a:t>
            </a:r>
            <a:r>
              <a:rPr lang="zh-CN" altLang="en-US" dirty="0"/>
              <a:t>协议工作原理</a:t>
            </a:r>
          </a:p>
        </p:txBody>
      </p:sp>
      <p:sp>
        <p:nvSpPr>
          <p:cNvPr id="3" name="内容占位符 2">
            <a:extLst>
              <a:ext uri="{FF2B5EF4-FFF2-40B4-BE49-F238E27FC236}">
                <a16:creationId xmlns:a16="http://schemas.microsoft.com/office/drawing/2014/main" id="{A6CE184B-E0CF-4F49-9613-6EC08284C8A1}"/>
              </a:ext>
            </a:extLst>
          </p:cNvPr>
          <p:cNvSpPr>
            <a:spLocks noGrp="1"/>
          </p:cNvSpPr>
          <p:nvPr>
            <p:ph idx="1"/>
          </p:nvPr>
        </p:nvSpPr>
        <p:spPr/>
        <p:txBody>
          <a:bodyPr/>
          <a:lstStyle/>
          <a:p>
            <a:r>
              <a:rPr lang="zh-CN" altLang="en-US" dirty="0"/>
              <a:t>* 发现：即要求</a:t>
            </a:r>
            <a:r>
              <a:rPr lang="en-US" altLang="zh-CN" dirty="0"/>
              <a:t>zookeeper</a:t>
            </a:r>
            <a:r>
              <a:rPr lang="zh-CN" altLang="en-US" dirty="0"/>
              <a:t>集群必须选择出一个</a:t>
            </a:r>
            <a:r>
              <a:rPr lang="en-US" altLang="zh-CN" dirty="0"/>
              <a:t>leader</a:t>
            </a:r>
            <a:r>
              <a:rPr lang="zh-CN" altLang="en-US" dirty="0"/>
              <a:t>进程，同时</a:t>
            </a:r>
            <a:r>
              <a:rPr lang="en-US" altLang="zh-CN" dirty="0"/>
              <a:t>leader</a:t>
            </a:r>
            <a:r>
              <a:rPr lang="zh-CN" altLang="en-US" dirty="0"/>
              <a:t>会维护一个</a:t>
            </a:r>
            <a:r>
              <a:rPr lang="en-US" altLang="zh-CN" dirty="0"/>
              <a:t>follower</a:t>
            </a:r>
            <a:r>
              <a:rPr lang="zh-CN" altLang="en-US" dirty="0"/>
              <a:t>可用列表。将来客户端可以与这个</a:t>
            </a:r>
            <a:r>
              <a:rPr lang="en-US" altLang="zh-CN" dirty="0"/>
              <a:t>follower</a:t>
            </a:r>
            <a:r>
              <a:rPr lang="zh-CN" altLang="en-US" dirty="0"/>
              <a:t>中的节点进行通信。</a:t>
            </a:r>
          </a:p>
          <a:p>
            <a:r>
              <a:rPr lang="zh-CN" altLang="en-US" dirty="0"/>
              <a:t>* 同步：</a:t>
            </a:r>
            <a:r>
              <a:rPr lang="en-US" altLang="zh-CN" dirty="0"/>
              <a:t>leader</a:t>
            </a:r>
            <a:r>
              <a:rPr lang="zh-CN" altLang="en-US" dirty="0"/>
              <a:t>要负责将本身的数据与</a:t>
            </a:r>
            <a:r>
              <a:rPr lang="en-US" altLang="zh-CN" dirty="0"/>
              <a:t>follower</a:t>
            </a:r>
            <a:r>
              <a:rPr lang="zh-CN" altLang="en-US" dirty="0"/>
              <a:t>完成同步，做到多副本存储。这样也是体现了</a:t>
            </a:r>
            <a:r>
              <a:rPr lang="en-US" altLang="zh-CN" dirty="0"/>
              <a:t>CAP</a:t>
            </a:r>
            <a:r>
              <a:rPr lang="zh-CN" altLang="en-US" dirty="0"/>
              <a:t>中高可用和分区容错。</a:t>
            </a:r>
            <a:r>
              <a:rPr lang="en-US" altLang="zh-CN" dirty="0"/>
              <a:t>follower</a:t>
            </a:r>
            <a:r>
              <a:rPr lang="zh-CN" altLang="en-US" dirty="0"/>
              <a:t>将队列中未处理完的请求消费完成后，写入本地事物日志中。</a:t>
            </a:r>
          </a:p>
          <a:p>
            <a:r>
              <a:rPr lang="zh-CN" altLang="en-US" dirty="0"/>
              <a:t>* 广播：</a:t>
            </a:r>
            <a:r>
              <a:rPr lang="en-US" altLang="zh-CN" dirty="0"/>
              <a:t>leader</a:t>
            </a:r>
            <a:r>
              <a:rPr lang="zh-CN" altLang="en-US" dirty="0"/>
              <a:t>可以接受客户端新的</a:t>
            </a:r>
            <a:r>
              <a:rPr lang="en-US" altLang="zh-CN" dirty="0"/>
              <a:t>proposal</a:t>
            </a:r>
            <a:r>
              <a:rPr lang="zh-CN" altLang="en-US" dirty="0"/>
              <a:t>请求，将新的</a:t>
            </a:r>
            <a:r>
              <a:rPr lang="en-US" altLang="zh-CN" dirty="0"/>
              <a:t>proposal</a:t>
            </a:r>
            <a:r>
              <a:rPr lang="zh-CN" altLang="en-US" dirty="0"/>
              <a:t>请求广播给所有的</a:t>
            </a:r>
            <a:r>
              <a:rPr lang="en-US" altLang="zh-CN" dirty="0"/>
              <a:t>follower</a:t>
            </a:r>
            <a:r>
              <a:rPr lang="zh-CN" altLang="en-US" dirty="0"/>
              <a:t>。</a:t>
            </a:r>
          </a:p>
          <a:p>
            <a:pPr marL="0" indent="0">
              <a:buNone/>
            </a:pPr>
            <a:endParaRPr lang="zh-CN" altLang="en-US" dirty="0"/>
          </a:p>
        </p:txBody>
      </p:sp>
    </p:spTree>
    <p:extLst>
      <p:ext uri="{BB962C8B-B14F-4D97-AF65-F5344CB8AC3E}">
        <p14:creationId xmlns:p14="http://schemas.microsoft.com/office/powerpoint/2010/main" val="3779911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DBE5C-11ED-4F2F-BCD1-351827888879}"/>
              </a:ext>
            </a:extLst>
          </p:cNvPr>
          <p:cNvSpPr>
            <a:spLocks noGrp="1"/>
          </p:cNvSpPr>
          <p:nvPr>
            <p:ph type="title"/>
          </p:nvPr>
        </p:nvSpPr>
        <p:spPr/>
        <p:txBody>
          <a:bodyPr/>
          <a:lstStyle/>
          <a:p>
            <a:r>
              <a:rPr lang="en-US" altLang="zh-CN" dirty="0"/>
              <a:t>ZAB</a:t>
            </a:r>
            <a:r>
              <a:rPr lang="zh-CN" altLang="en-US" dirty="0"/>
              <a:t>两种模式</a:t>
            </a:r>
          </a:p>
        </p:txBody>
      </p:sp>
      <p:sp>
        <p:nvSpPr>
          <p:cNvPr id="3" name="内容占位符 2">
            <a:extLst>
              <a:ext uri="{FF2B5EF4-FFF2-40B4-BE49-F238E27FC236}">
                <a16:creationId xmlns:a16="http://schemas.microsoft.com/office/drawing/2014/main" id="{CA0970B2-D445-457E-849B-ACA2DF184350}"/>
              </a:ext>
            </a:extLst>
          </p:cNvPr>
          <p:cNvSpPr>
            <a:spLocks noGrp="1"/>
          </p:cNvSpPr>
          <p:nvPr>
            <p:ph idx="1"/>
          </p:nvPr>
        </p:nvSpPr>
        <p:spPr/>
        <p:txBody>
          <a:bodyPr/>
          <a:lstStyle/>
          <a:p>
            <a:r>
              <a:rPr lang="zh-CN" altLang="en-US" dirty="0"/>
              <a:t>* 崩溃恢复</a:t>
            </a:r>
          </a:p>
          <a:p>
            <a:pPr lvl="1"/>
            <a:r>
              <a:rPr lang="en-US" altLang="zh-CN" dirty="0"/>
              <a:t>&gt;</a:t>
            </a:r>
            <a:r>
              <a:rPr lang="zh-CN" altLang="en-US" dirty="0"/>
              <a:t> 当服务初次启动，或者 </a:t>
            </a:r>
            <a:r>
              <a:rPr lang="en-US" altLang="zh-CN" dirty="0"/>
              <a:t>leader </a:t>
            </a:r>
            <a:r>
              <a:rPr lang="zh-CN" altLang="en-US" dirty="0"/>
              <a:t>节点挂了，系统就会进入恢复模式，直到选出了有合法数量 </a:t>
            </a:r>
            <a:r>
              <a:rPr lang="en-US" altLang="zh-CN" dirty="0"/>
              <a:t>follower </a:t>
            </a:r>
            <a:r>
              <a:rPr lang="zh-CN" altLang="en-US" dirty="0"/>
              <a:t>的新 </a:t>
            </a:r>
            <a:r>
              <a:rPr lang="en-US" altLang="zh-CN" dirty="0"/>
              <a:t>leader</a:t>
            </a:r>
            <a:r>
              <a:rPr lang="zh-CN" altLang="en-US" dirty="0"/>
              <a:t>，然后新 </a:t>
            </a:r>
            <a:r>
              <a:rPr lang="en-US" altLang="zh-CN" dirty="0"/>
              <a:t>leader </a:t>
            </a:r>
            <a:r>
              <a:rPr lang="zh-CN" altLang="en-US" dirty="0"/>
              <a:t>负责将整个系统同步到最新状态。</a:t>
            </a:r>
            <a:endParaRPr lang="en-US" altLang="zh-CN" dirty="0"/>
          </a:p>
          <a:p>
            <a:pPr marL="457200" lvl="1" indent="0">
              <a:buNone/>
            </a:pPr>
            <a:endParaRPr lang="zh-CN" altLang="en-US" dirty="0"/>
          </a:p>
          <a:p>
            <a:r>
              <a:rPr lang="zh-CN" altLang="en-US" dirty="0"/>
              <a:t>* 消息广播模式</a:t>
            </a:r>
          </a:p>
          <a:p>
            <a:pPr lvl="1"/>
            <a:r>
              <a:rPr lang="en-US" altLang="zh-CN" dirty="0"/>
              <a:t>&gt;</a:t>
            </a:r>
            <a:r>
              <a:rPr lang="zh-CN" altLang="en-US" dirty="0"/>
              <a:t> </a:t>
            </a:r>
            <a:r>
              <a:rPr lang="en-US" altLang="zh-CN" dirty="0" err="1"/>
              <a:t>Zab</a:t>
            </a:r>
            <a:r>
              <a:rPr lang="en-US" altLang="zh-CN" dirty="0"/>
              <a:t> </a:t>
            </a:r>
            <a:r>
              <a:rPr lang="zh-CN" altLang="en-US" dirty="0"/>
              <a:t>协议中，所有的写请求都由 </a:t>
            </a:r>
            <a:r>
              <a:rPr lang="en-US" altLang="zh-CN" dirty="0"/>
              <a:t>leader </a:t>
            </a:r>
            <a:r>
              <a:rPr lang="zh-CN" altLang="en-US" dirty="0"/>
              <a:t>来处理。正常工作状态下，</a:t>
            </a:r>
            <a:r>
              <a:rPr lang="en-US" altLang="zh-CN" dirty="0"/>
              <a:t>leader </a:t>
            </a:r>
            <a:r>
              <a:rPr lang="zh-CN" altLang="en-US" dirty="0"/>
              <a:t>接收请求并通过广播协议来处理。</a:t>
            </a:r>
          </a:p>
          <a:p>
            <a:pPr marL="0" indent="0">
              <a:buNone/>
            </a:pPr>
            <a:endParaRPr lang="zh-CN" altLang="en-US" dirty="0"/>
          </a:p>
        </p:txBody>
      </p:sp>
    </p:spTree>
    <p:extLst>
      <p:ext uri="{BB962C8B-B14F-4D97-AF65-F5344CB8AC3E}">
        <p14:creationId xmlns:p14="http://schemas.microsoft.com/office/powerpoint/2010/main" val="466908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CE048-7CD6-45FE-ACF9-0CD475701A33}"/>
              </a:ext>
            </a:extLst>
          </p:cNvPr>
          <p:cNvSpPr>
            <a:spLocks noGrp="1"/>
          </p:cNvSpPr>
          <p:nvPr>
            <p:ph type="title"/>
          </p:nvPr>
        </p:nvSpPr>
        <p:spPr/>
        <p:txBody>
          <a:bodyPr/>
          <a:lstStyle/>
          <a:p>
            <a:r>
              <a:rPr lang="zh-CN" altLang="en-US" dirty="0"/>
              <a:t>选举</a:t>
            </a:r>
          </a:p>
        </p:txBody>
      </p:sp>
      <p:sp>
        <p:nvSpPr>
          <p:cNvPr id="3" name="内容占位符 2">
            <a:extLst>
              <a:ext uri="{FF2B5EF4-FFF2-40B4-BE49-F238E27FC236}">
                <a16:creationId xmlns:a16="http://schemas.microsoft.com/office/drawing/2014/main" id="{D3D12B53-D936-4A10-8649-BD9D9727223C}"/>
              </a:ext>
            </a:extLst>
          </p:cNvPr>
          <p:cNvSpPr>
            <a:spLocks noGrp="1"/>
          </p:cNvSpPr>
          <p:nvPr>
            <p:ph idx="1"/>
          </p:nvPr>
        </p:nvSpPr>
        <p:spPr/>
        <p:txBody>
          <a:bodyPr/>
          <a:lstStyle/>
          <a:p>
            <a:r>
              <a:rPr lang="zh-CN" altLang="en-US" dirty="0" smtClean="0"/>
              <a:t>问题</a:t>
            </a:r>
            <a:r>
              <a:rPr lang="en-US" altLang="zh-CN" dirty="0" smtClean="0"/>
              <a:t>: </a:t>
            </a:r>
            <a:r>
              <a:rPr lang="zh-CN" altLang="en-US" dirty="0"/>
              <a:t>为什么要选举</a:t>
            </a:r>
            <a:r>
              <a:rPr lang="en-US" altLang="zh-CN" dirty="0" smtClean="0"/>
              <a:t>leader</a:t>
            </a:r>
            <a:endParaRPr lang="en-US" altLang="zh-CN" dirty="0"/>
          </a:p>
        </p:txBody>
      </p:sp>
    </p:spTree>
    <p:extLst>
      <p:ext uri="{BB962C8B-B14F-4D97-AF65-F5344CB8AC3E}">
        <p14:creationId xmlns:p14="http://schemas.microsoft.com/office/powerpoint/2010/main" val="221093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E341B-BD62-4D07-80BC-B21E8884F0BE}"/>
              </a:ext>
            </a:extLst>
          </p:cNvPr>
          <p:cNvSpPr>
            <a:spLocks noGrp="1"/>
          </p:cNvSpPr>
          <p:nvPr>
            <p:ph type="title"/>
          </p:nvPr>
        </p:nvSpPr>
        <p:spPr/>
        <p:txBody>
          <a:bodyPr/>
          <a:lstStyle/>
          <a:p>
            <a:r>
              <a:rPr lang="zh-CN" altLang="en-US" dirty="0"/>
              <a:t>为什么要选举</a:t>
            </a:r>
            <a:r>
              <a:rPr lang="en-US" altLang="zh-CN" dirty="0"/>
              <a:t>leader</a:t>
            </a:r>
            <a:endParaRPr lang="zh-CN" altLang="en-US" dirty="0"/>
          </a:p>
        </p:txBody>
      </p:sp>
      <p:sp>
        <p:nvSpPr>
          <p:cNvPr id="3" name="内容占位符 2">
            <a:extLst>
              <a:ext uri="{FF2B5EF4-FFF2-40B4-BE49-F238E27FC236}">
                <a16:creationId xmlns:a16="http://schemas.microsoft.com/office/drawing/2014/main" id="{4D26E728-AFD6-4F60-A83E-B68D408F6E38}"/>
              </a:ext>
            </a:extLst>
          </p:cNvPr>
          <p:cNvSpPr>
            <a:spLocks noGrp="1"/>
          </p:cNvSpPr>
          <p:nvPr>
            <p:ph idx="1"/>
          </p:nvPr>
        </p:nvSpPr>
        <p:spPr/>
        <p:txBody>
          <a:bodyPr/>
          <a:lstStyle/>
          <a:p>
            <a:pPr marL="0" indent="0">
              <a:buNone/>
            </a:pPr>
            <a:r>
              <a:rPr lang="en-US" altLang="zh-CN" dirty="0"/>
              <a:t>	</a:t>
            </a:r>
            <a:r>
              <a:rPr lang="zh-CN" altLang="en-US" dirty="0" smtClean="0"/>
              <a:t>服务</a:t>
            </a:r>
            <a:r>
              <a:rPr lang="zh-CN" altLang="en-US" dirty="0"/>
              <a:t>可以配置为多个实例共同构成一个集群对外提供服务。其每一个实例本地都存有冗余数据，每一个实例都可以直接对外提供读写服务。在这个集群中为了保证数据的一致性，需要有一个</a:t>
            </a:r>
            <a:r>
              <a:rPr lang="en-US" altLang="zh-CN" dirty="0"/>
              <a:t>Leader</a:t>
            </a:r>
            <a:r>
              <a:rPr lang="zh-CN" altLang="en-US" dirty="0"/>
              <a:t>来协调一些</a:t>
            </a:r>
            <a:r>
              <a:rPr lang="zh-CN" altLang="en-US" dirty="0" smtClean="0"/>
              <a:t>事务</a:t>
            </a:r>
            <a:endParaRPr lang="zh-CN" altLang="en-US" dirty="0"/>
          </a:p>
        </p:txBody>
      </p:sp>
    </p:spTree>
    <p:extLst>
      <p:ext uri="{BB962C8B-B14F-4D97-AF65-F5344CB8AC3E}">
        <p14:creationId xmlns:p14="http://schemas.microsoft.com/office/powerpoint/2010/main" val="2472263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期望</a:t>
            </a:r>
          </a:p>
        </p:txBody>
      </p:sp>
      <p:sp>
        <p:nvSpPr>
          <p:cNvPr id="7" name="内容占位符 6">
            <a:extLst>
              <a:ext uri="{FF2B5EF4-FFF2-40B4-BE49-F238E27FC236}">
                <a16:creationId xmlns:a16="http://schemas.microsoft.com/office/drawing/2014/main" id="{AF6C1C34-BB09-4C1C-BBA6-767BBFF0E3ED}"/>
              </a:ext>
            </a:extLst>
          </p:cNvPr>
          <p:cNvSpPr>
            <a:spLocks noGrp="1"/>
          </p:cNvSpPr>
          <p:nvPr>
            <p:ph idx="1"/>
          </p:nvPr>
        </p:nvSpPr>
        <p:spPr/>
        <p:txBody>
          <a:bodyPr/>
          <a:lstStyle/>
          <a:p>
            <a:pPr marL="0" indent="0">
              <a:buNone/>
            </a:pPr>
            <a:r>
              <a:rPr lang="zh-CN" altLang="en-US" dirty="0"/>
              <a:t>理想的方式是，以上每一个任务都需要通过原语</a:t>
            </a:r>
            <a:r>
              <a:rPr lang="en-US" altLang="zh-CN" dirty="0"/>
              <a:t>(</a:t>
            </a:r>
            <a:r>
              <a:rPr lang="zh-CN" altLang="en-US" dirty="0"/>
              <a:t>内核或微核提供核外调用的过程或函数称为原语</a:t>
            </a:r>
            <a:r>
              <a:rPr lang="en-US" altLang="zh-CN" dirty="0"/>
              <a:t>(primitive))</a:t>
            </a:r>
            <a:r>
              <a:rPr lang="zh-CN" altLang="en-US" dirty="0"/>
              <a:t>的方式暴露给应用，对开发者完全隐藏实现细节。</a:t>
            </a:r>
            <a:r>
              <a:rPr lang="en-US" altLang="zh-CN" dirty="0" err="1"/>
              <a:t>ZooKeeper</a:t>
            </a:r>
            <a:r>
              <a:rPr lang="zh-CN" altLang="en-US" dirty="0"/>
              <a:t>提供了实现这些原语的关键机制，因此，开发者可以通过这些实现一个最适合他们需求、更加关注应用逻辑的分布式应用。</a:t>
            </a:r>
          </a:p>
          <a:p>
            <a:pPr marL="0" indent="0">
              <a:buNone/>
            </a:pPr>
            <a:endParaRPr lang="zh-CN" altLang="en-US" dirty="0"/>
          </a:p>
        </p:txBody>
      </p:sp>
      <p:pic>
        <p:nvPicPr>
          <p:cNvPr id="9" name="图片 8">
            <a:extLst>
              <a:ext uri="{FF2B5EF4-FFF2-40B4-BE49-F238E27FC236}">
                <a16:creationId xmlns:a16="http://schemas.microsoft.com/office/drawing/2014/main" id="{590379AA-B1C4-43F4-B325-E26DD0ED0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4001294"/>
            <a:ext cx="8115300" cy="2590800"/>
          </a:xfrm>
          <a:prstGeom prst="rect">
            <a:avLst/>
          </a:prstGeom>
        </p:spPr>
      </p:pic>
    </p:spTree>
    <p:extLst>
      <p:ext uri="{BB962C8B-B14F-4D97-AF65-F5344CB8AC3E}">
        <p14:creationId xmlns:p14="http://schemas.microsoft.com/office/powerpoint/2010/main" val="1316111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762CA-98F7-4503-8DE0-ACE29BF3C1E4}"/>
              </a:ext>
            </a:extLst>
          </p:cNvPr>
          <p:cNvSpPr>
            <a:spLocks noGrp="1"/>
          </p:cNvSpPr>
          <p:nvPr>
            <p:ph type="title"/>
          </p:nvPr>
        </p:nvSpPr>
        <p:spPr/>
        <p:txBody>
          <a:bodyPr/>
          <a:lstStyle/>
          <a:p>
            <a:r>
              <a:rPr lang="zh-CN" altLang="en-US" dirty="0"/>
              <a:t>选举的难点</a:t>
            </a:r>
          </a:p>
        </p:txBody>
      </p:sp>
      <p:sp>
        <p:nvSpPr>
          <p:cNvPr id="3" name="内容占位符 2">
            <a:extLst>
              <a:ext uri="{FF2B5EF4-FFF2-40B4-BE49-F238E27FC236}">
                <a16:creationId xmlns:a16="http://schemas.microsoft.com/office/drawing/2014/main" id="{E8FD4D40-C6E6-4353-B791-82FAC5E71F78}"/>
              </a:ext>
            </a:extLst>
          </p:cNvPr>
          <p:cNvSpPr>
            <a:spLocks noGrp="1"/>
          </p:cNvSpPr>
          <p:nvPr>
            <p:ph idx="1"/>
          </p:nvPr>
        </p:nvSpPr>
        <p:spPr/>
        <p:txBody>
          <a:bodyPr/>
          <a:lstStyle/>
          <a:p>
            <a:r>
              <a:rPr lang="en-US" altLang="zh-CN" dirty="0"/>
              <a:t>1.</a:t>
            </a:r>
            <a:r>
              <a:rPr lang="zh-CN" altLang="en-US" dirty="0"/>
              <a:t> 没有一个仲裁者来选定</a:t>
            </a:r>
            <a:r>
              <a:rPr lang="en-US" altLang="zh-CN" dirty="0"/>
              <a:t>Leader</a:t>
            </a:r>
          </a:p>
          <a:p>
            <a:r>
              <a:rPr lang="en-US" altLang="zh-CN" dirty="0"/>
              <a:t>2.</a:t>
            </a:r>
            <a:r>
              <a:rPr lang="zh-CN" altLang="en-US" dirty="0"/>
              <a:t> 每一个实例本地可能已经存在数据，不确定哪个实例上的数据是最新的</a:t>
            </a:r>
          </a:p>
          <a:p>
            <a:pPr marL="0" indent="0">
              <a:buNone/>
            </a:pPr>
            <a:endParaRPr lang="zh-CN" altLang="en-US" dirty="0"/>
          </a:p>
        </p:txBody>
      </p:sp>
    </p:spTree>
    <p:extLst>
      <p:ext uri="{BB962C8B-B14F-4D97-AF65-F5344CB8AC3E}">
        <p14:creationId xmlns:p14="http://schemas.microsoft.com/office/powerpoint/2010/main" val="33105902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78F7-CCB3-4B21-85E5-7343CB156BB4}"/>
              </a:ext>
            </a:extLst>
          </p:cNvPr>
          <p:cNvSpPr>
            <a:spLocks noGrp="1"/>
          </p:cNvSpPr>
          <p:nvPr>
            <p:ph type="title"/>
          </p:nvPr>
        </p:nvSpPr>
        <p:spPr/>
        <p:txBody>
          <a:bodyPr/>
          <a:lstStyle/>
          <a:p>
            <a:r>
              <a:rPr lang="zh-CN" altLang="en-US" dirty="0"/>
              <a:t>分布式选举算法</a:t>
            </a:r>
          </a:p>
        </p:txBody>
      </p:sp>
      <p:sp>
        <p:nvSpPr>
          <p:cNvPr id="3" name="内容占位符 2">
            <a:extLst>
              <a:ext uri="{FF2B5EF4-FFF2-40B4-BE49-F238E27FC236}">
                <a16:creationId xmlns:a16="http://schemas.microsoft.com/office/drawing/2014/main" id="{D5E79B98-B178-458B-8BC8-D218041128C8}"/>
              </a:ext>
            </a:extLst>
          </p:cNvPr>
          <p:cNvSpPr>
            <a:spLocks noGrp="1"/>
          </p:cNvSpPr>
          <p:nvPr>
            <p:ph idx="1"/>
          </p:nvPr>
        </p:nvSpPr>
        <p:spPr/>
        <p:txBody>
          <a:bodyPr/>
          <a:lstStyle/>
          <a:p>
            <a:r>
              <a:rPr lang="en-US" altLang="zh-CN" dirty="0"/>
              <a:t>* </a:t>
            </a:r>
            <a:r>
              <a:rPr lang="en-US" altLang="zh-CN" dirty="0" err="1"/>
              <a:t>Paxos</a:t>
            </a:r>
            <a:endParaRPr lang="en-US" altLang="zh-CN" dirty="0"/>
          </a:p>
          <a:p>
            <a:r>
              <a:rPr lang="en-US" altLang="zh-CN" dirty="0"/>
              <a:t>* Raft</a:t>
            </a:r>
          </a:p>
          <a:p>
            <a:r>
              <a:rPr lang="en-US" altLang="zh-CN" dirty="0"/>
              <a:t>* </a:t>
            </a:r>
            <a:r>
              <a:rPr lang="en-US" altLang="zh-CN" dirty="0" err="1"/>
              <a:t>ZooKeeper</a:t>
            </a:r>
            <a:r>
              <a:rPr lang="en-US" altLang="zh-CN" dirty="0"/>
              <a:t> ZAB</a:t>
            </a:r>
          </a:p>
        </p:txBody>
      </p:sp>
    </p:spTree>
    <p:extLst>
      <p:ext uri="{BB962C8B-B14F-4D97-AF65-F5344CB8AC3E}">
        <p14:creationId xmlns:p14="http://schemas.microsoft.com/office/powerpoint/2010/main" val="3482407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72D26-BB81-4BCA-A4F7-D6B0B6F88CFD}"/>
              </a:ext>
            </a:extLst>
          </p:cNvPr>
          <p:cNvSpPr>
            <a:spLocks noGrp="1"/>
          </p:cNvSpPr>
          <p:nvPr>
            <p:ph type="title"/>
          </p:nvPr>
        </p:nvSpPr>
        <p:spPr/>
        <p:txBody>
          <a:bodyPr/>
          <a:lstStyle/>
          <a:p>
            <a:r>
              <a:rPr lang="en-US" altLang="zh-CN" dirty="0"/>
              <a:t>zookeeper</a:t>
            </a:r>
            <a:r>
              <a:rPr lang="zh-CN" altLang="en-US" dirty="0"/>
              <a:t>选主</a:t>
            </a:r>
          </a:p>
        </p:txBody>
      </p:sp>
      <p:sp>
        <p:nvSpPr>
          <p:cNvPr id="3" name="内容占位符 2">
            <a:extLst>
              <a:ext uri="{FF2B5EF4-FFF2-40B4-BE49-F238E27FC236}">
                <a16:creationId xmlns:a16="http://schemas.microsoft.com/office/drawing/2014/main" id="{067ADA40-A26E-4FCF-96C8-830C7137B673}"/>
              </a:ext>
            </a:extLst>
          </p:cNvPr>
          <p:cNvSpPr>
            <a:spLocks noGrp="1"/>
          </p:cNvSpPr>
          <p:nvPr>
            <p:ph idx="1"/>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endParaRPr lang="en-US" altLang="zh-CN" dirty="0"/>
          </a:p>
          <a:p>
            <a:r>
              <a:rPr lang="zh-CN" altLang="en-US" dirty="0"/>
              <a:t>成为</a:t>
            </a:r>
            <a:r>
              <a:rPr lang="en-US" altLang="zh-CN" dirty="0"/>
              <a:t>Leader</a:t>
            </a:r>
            <a:r>
              <a:rPr lang="zh-CN" altLang="en-US" dirty="0"/>
              <a:t>的必要条件？</a:t>
            </a:r>
          </a:p>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Tree>
    <p:extLst>
      <p:ext uri="{BB962C8B-B14F-4D97-AF65-F5344CB8AC3E}">
        <p14:creationId xmlns:p14="http://schemas.microsoft.com/office/powerpoint/2010/main" val="17370540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3587-668A-4424-9877-16140C97B493}"/>
              </a:ext>
            </a:extLst>
          </p:cNvPr>
          <p:cNvSpPr>
            <a:spLocks noGrp="1"/>
          </p:cNvSpPr>
          <p:nvPr>
            <p:ph type="title"/>
          </p:nvPr>
        </p:nvSpPr>
        <p:spPr/>
        <p:txBody>
          <a:bodyPr/>
          <a:lstStyle/>
          <a:p>
            <a:r>
              <a:rPr lang="zh-CN" altLang="en-US" dirty="0"/>
              <a:t>一个</a:t>
            </a:r>
            <a:r>
              <a:rPr lang="en-US" altLang="zh-CN" dirty="0"/>
              <a:t>Server</a:t>
            </a:r>
            <a:r>
              <a:rPr lang="zh-CN" altLang="en-US" dirty="0"/>
              <a:t>是如何知道其它的</a:t>
            </a:r>
            <a:r>
              <a:rPr lang="en-US" altLang="zh-CN" dirty="0"/>
              <a:t>Server</a:t>
            </a:r>
            <a:r>
              <a:rPr lang="zh-CN" altLang="en-US" dirty="0"/>
              <a:t>？</a:t>
            </a:r>
          </a:p>
        </p:txBody>
      </p:sp>
      <p:sp>
        <p:nvSpPr>
          <p:cNvPr id="3" name="内容占位符 2">
            <a:extLst>
              <a:ext uri="{FF2B5EF4-FFF2-40B4-BE49-F238E27FC236}">
                <a16:creationId xmlns:a16="http://schemas.microsoft.com/office/drawing/2014/main" id="{399B1456-7789-4481-8AC4-2C93559E9514}"/>
              </a:ext>
            </a:extLst>
          </p:cNvPr>
          <p:cNvSpPr>
            <a:spLocks noGrp="1"/>
          </p:cNvSpPr>
          <p:nvPr>
            <p:ph idx="1"/>
          </p:nvPr>
        </p:nvSpPr>
        <p:spPr/>
        <p:txBody>
          <a:bodyPr/>
          <a:lstStyle/>
          <a:p>
            <a:pPr marL="0" indent="0">
              <a:buNone/>
            </a:pPr>
            <a:r>
              <a:rPr lang="en-US" altLang="zh-CN" dirty="0"/>
              <a:t>	</a:t>
            </a:r>
            <a:r>
              <a:rPr lang="zh-CN" altLang="en-US" dirty="0"/>
              <a:t>在</a:t>
            </a:r>
            <a:r>
              <a:rPr lang="en-US" altLang="zh-CN" dirty="0" err="1"/>
              <a:t>ZooKeeper</a:t>
            </a:r>
            <a:r>
              <a:rPr lang="zh-CN" altLang="en-US" dirty="0"/>
              <a:t>集群中，</a:t>
            </a:r>
            <a:r>
              <a:rPr lang="en-US" altLang="zh-CN" dirty="0"/>
              <a:t>Server</a:t>
            </a:r>
            <a:r>
              <a:rPr lang="zh-CN" altLang="en-US" dirty="0"/>
              <a:t>的信息都在</a:t>
            </a:r>
            <a:r>
              <a:rPr lang="en-US" altLang="zh-CN" dirty="0" err="1"/>
              <a:t>zoo.conf</a:t>
            </a:r>
            <a:r>
              <a:rPr lang="zh-CN" altLang="en-US" dirty="0"/>
              <a:t>配置文件中，根据配置文件的信息就可以知道其它</a:t>
            </a:r>
            <a:r>
              <a:rPr lang="en-US" altLang="zh-CN" dirty="0"/>
              <a:t>Server</a:t>
            </a:r>
            <a:r>
              <a:rPr lang="zh-CN" altLang="en-US" dirty="0"/>
              <a:t>的信息。</a:t>
            </a:r>
          </a:p>
          <a:p>
            <a:pPr marL="0" indent="0">
              <a:buNone/>
            </a:pPr>
            <a:endParaRPr lang="zh-CN" altLang="en-US" dirty="0"/>
          </a:p>
        </p:txBody>
      </p:sp>
    </p:spTree>
    <p:extLst>
      <p:ext uri="{BB962C8B-B14F-4D97-AF65-F5344CB8AC3E}">
        <p14:creationId xmlns:p14="http://schemas.microsoft.com/office/powerpoint/2010/main" val="7481836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4C470-90F0-4EB9-9B4A-32FEF5728E1A}"/>
              </a:ext>
            </a:extLst>
          </p:cNvPr>
          <p:cNvSpPr>
            <a:spLocks noGrp="1"/>
          </p:cNvSpPr>
          <p:nvPr>
            <p:ph type="title"/>
          </p:nvPr>
        </p:nvSpPr>
        <p:spPr/>
        <p:txBody>
          <a:bodyPr>
            <a:normAutofit/>
          </a:bodyPr>
          <a:lstStyle/>
          <a:p>
            <a:r>
              <a:rPr lang="zh-CN" altLang="en-US" dirty="0"/>
              <a:t>成为</a:t>
            </a:r>
            <a:r>
              <a:rPr lang="en-US" altLang="zh-CN" dirty="0"/>
              <a:t>Leader</a:t>
            </a:r>
            <a:r>
              <a:rPr lang="zh-CN" altLang="en-US" dirty="0"/>
              <a:t>的必要条件？</a:t>
            </a:r>
          </a:p>
        </p:txBody>
      </p:sp>
      <p:sp>
        <p:nvSpPr>
          <p:cNvPr id="3" name="内容占位符 2">
            <a:extLst>
              <a:ext uri="{FF2B5EF4-FFF2-40B4-BE49-F238E27FC236}">
                <a16:creationId xmlns:a16="http://schemas.microsoft.com/office/drawing/2014/main" id="{0DFA2B33-DD31-43BA-86DB-C7B76263AD97}"/>
              </a:ext>
            </a:extLst>
          </p:cNvPr>
          <p:cNvSpPr>
            <a:spLocks noGrp="1"/>
          </p:cNvSpPr>
          <p:nvPr>
            <p:ph idx="1"/>
          </p:nvPr>
        </p:nvSpPr>
        <p:spPr/>
        <p:txBody>
          <a:bodyPr/>
          <a:lstStyle/>
          <a:p>
            <a:pPr marL="0" indent="0">
              <a:buNone/>
            </a:pPr>
            <a:r>
              <a:rPr lang="en-US" altLang="zh-CN" dirty="0"/>
              <a:t>	Leader</a:t>
            </a:r>
            <a:r>
              <a:rPr lang="zh-CN" altLang="en-US" dirty="0"/>
              <a:t>要具有最高的</a:t>
            </a:r>
            <a:r>
              <a:rPr lang="en-US" altLang="zh-CN" dirty="0" err="1"/>
              <a:t>zxid</a:t>
            </a:r>
            <a:r>
              <a:rPr lang="zh-CN" altLang="en-US" dirty="0"/>
              <a:t>；集群中大多数的机器（至少</a:t>
            </a:r>
            <a:r>
              <a:rPr lang="en-US" altLang="zh-CN" dirty="0"/>
              <a:t>n/2+1</a:t>
            </a:r>
            <a:r>
              <a:rPr lang="zh-CN" altLang="en-US" dirty="0"/>
              <a:t>）得到响应并</a:t>
            </a:r>
            <a:r>
              <a:rPr lang="en-US" altLang="zh-CN" dirty="0"/>
              <a:t>follow</a:t>
            </a:r>
            <a:r>
              <a:rPr lang="zh-CN" altLang="en-US" dirty="0"/>
              <a:t>选出的</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3035405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5C7AF-8121-4C43-B6D0-EEF0AE51CED7}"/>
              </a:ext>
            </a:extLst>
          </p:cNvPr>
          <p:cNvSpPr>
            <a:spLocks noGrp="1"/>
          </p:cNvSpPr>
          <p:nvPr>
            <p:ph type="title"/>
          </p:nvPr>
        </p:nvSpPr>
        <p:spPr/>
        <p:txBody>
          <a:bodyPr>
            <a:normAutofit/>
          </a:bodyPr>
          <a:lstStyle/>
          <a:p>
            <a:r>
              <a:rPr lang="zh-CN" altLang="en-US" dirty="0"/>
              <a:t>如果所有</a:t>
            </a:r>
            <a:r>
              <a:rPr lang="en-US" altLang="zh-CN" dirty="0" err="1"/>
              <a:t>zxid</a:t>
            </a:r>
            <a:r>
              <a:rPr lang="zh-CN" altLang="en-US" dirty="0"/>
              <a:t>都相同</a:t>
            </a:r>
            <a:r>
              <a:rPr lang="en-US" altLang="zh-CN" dirty="0"/>
              <a:t>(</a:t>
            </a:r>
            <a:r>
              <a:rPr lang="zh-CN" altLang="en-US" dirty="0"/>
              <a:t>例如</a:t>
            </a:r>
            <a:r>
              <a:rPr lang="en-US" altLang="zh-CN" dirty="0"/>
              <a:t>: </a:t>
            </a:r>
            <a:r>
              <a:rPr lang="zh-CN" altLang="en-US" dirty="0"/>
              <a:t>刚初始化时</a:t>
            </a:r>
            <a:r>
              <a:rPr lang="en-US" altLang="zh-CN" dirty="0"/>
              <a:t>)</a:t>
            </a:r>
            <a:r>
              <a:rPr lang="zh-CN" altLang="en-US" dirty="0"/>
              <a:t>，此时有可能不能形成</a:t>
            </a:r>
            <a:r>
              <a:rPr lang="en-US" altLang="zh-CN" dirty="0"/>
              <a:t>n/2+1</a:t>
            </a:r>
            <a:r>
              <a:rPr lang="zh-CN" altLang="en-US" dirty="0"/>
              <a:t>个</a:t>
            </a:r>
            <a:r>
              <a:rPr lang="en-US" altLang="zh-CN" dirty="0"/>
              <a:t>Server</a:t>
            </a:r>
            <a:r>
              <a:rPr lang="zh-CN" altLang="en-US" dirty="0"/>
              <a:t>，怎么办？</a:t>
            </a:r>
          </a:p>
        </p:txBody>
      </p:sp>
      <p:sp>
        <p:nvSpPr>
          <p:cNvPr id="3" name="内容占位符 2">
            <a:extLst>
              <a:ext uri="{FF2B5EF4-FFF2-40B4-BE49-F238E27FC236}">
                <a16:creationId xmlns:a16="http://schemas.microsoft.com/office/drawing/2014/main" id="{FC6BB8E1-7FAC-42E7-A876-96D4A9B7DFCE}"/>
              </a:ext>
            </a:extLst>
          </p:cNvPr>
          <p:cNvSpPr>
            <a:spLocks noGrp="1"/>
          </p:cNvSpPr>
          <p:nvPr>
            <p:ph idx="1"/>
          </p:nvPr>
        </p:nvSpPr>
        <p:spPr/>
        <p:txBody>
          <a:bodyPr/>
          <a:lstStyle/>
          <a:p>
            <a:pPr marL="0" indent="0">
              <a:buNone/>
            </a:pPr>
            <a:r>
              <a:rPr lang="en-US" altLang="zh-CN" dirty="0"/>
              <a:t>	</a:t>
            </a:r>
            <a:r>
              <a:rPr lang="en-US" altLang="zh-CN" dirty="0" err="1"/>
              <a:t>ZooKeeper</a:t>
            </a:r>
            <a:r>
              <a:rPr lang="zh-CN" altLang="en-US" dirty="0"/>
              <a:t>中每一个</a:t>
            </a:r>
            <a:r>
              <a:rPr lang="en-US" altLang="zh-CN" dirty="0"/>
              <a:t>Server</a:t>
            </a:r>
            <a:r>
              <a:rPr lang="zh-CN" altLang="en-US" dirty="0"/>
              <a:t>都有一个</a:t>
            </a:r>
            <a:r>
              <a:rPr lang="en-US" altLang="zh-CN" dirty="0"/>
              <a:t>ID</a:t>
            </a:r>
            <a:r>
              <a:rPr lang="zh-CN" altLang="en-US" dirty="0"/>
              <a:t>，这个</a:t>
            </a:r>
            <a:r>
              <a:rPr lang="en-US" altLang="zh-CN" dirty="0"/>
              <a:t>ID</a:t>
            </a:r>
            <a:r>
              <a:rPr lang="zh-CN" altLang="en-US" dirty="0"/>
              <a:t>是不重复的，如果遇到这样的情况时，</a:t>
            </a:r>
            <a:r>
              <a:rPr lang="en-US" altLang="zh-CN" dirty="0" err="1"/>
              <a:t>ZooKeeper</a:t>
            </a:r>
            <a:r>
              <a:rPr lang="zh-CN" altLang="en-US" dirty="0"/>
              <a:t>就推荐</a:t>
            </a:r>
            <a:r>
              <a:rPr lang="en-US" altLang="zh-CN" dirty="0"/>
              <a:t>ID</a:t>
            </a:r>
            <a:r>
              <a:rPr lang="zh-CN" altLang="en-US" dirty="0"/>
              <a:t>最大的哪个</a:t>
            </a:r>
            <a:r>
              <a:rPr lang="en-US" altLang="zh-CN" dirty="0"/>
              <a:t>Server</a:t>
            </a:r>
            <a:r>
              <a:rPr lang="zh-CN" altLang="en-US" dirty="0"/>
              <a:t>作为</a:t>
            </a:r>
            <a:r>
              <a:rPr lang="en-US" altLang="zh-CN" dirty="0"/>
              <a:t>Leader</a:t>
            </a:r>
            <a:r>
              <a:rPr lang="zh-CN" altLang="en-US" dirty="0"/>
              <a:t>。</a:t>
            </a:r>
          </a:p>
          <a:p>
            <a:pPr marL="0" indent="0">
              <a:buNone/>
            </a:pPr>
            <a:endParaRPr lang="zh-CN" altLang="en-US" dirty="0"/>
          </a:p>
        </p:txBody>
      </p:sp>
    </p:spTree>
    <p:extLst>
      <p:ext uri="{BB962C8B-B14F-4D97-AF65-F5344CB8AC3E}">
        <p14:creationId xmlns:p14="http://schemas.microsoft.com/office/powerpoint/2010/main" val="3762136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B60AF-1E78-49E3-81F6-1A67A3FC2C94}"/>
              </a:ext>
            </a:extLst>
          </p:cNvPr>
          <p:cNvSpPr>
            <a:spLocks noGrp="1"/>
          </p:cNvSpPr>
          <p:nvPr>
            <p:ph type="title"/>
          </p:nvPr>
        </p:nvSpPr>
        <p:spPr/>
        <p:txBody>
          <a:bodyPr>
            <a:normAutofit/>
          </a:bodyPr>
          <a:lstStyle/>
          <a:p>
            <a:r>
              <a:rPr lang="en-US" altLang="zh-CN" dirty="0" err="1"/>
              <a:t>ZooKeeper</a:t>
            </a:r>
            <a:r>
              <a:rPr lang="zh-CN" altLang="en-US" dirty="0"/>
              <a:t>中</a:t>
            </a:r>
            <a:r>
              <a:rPr lang="en-US" altLang="zh-CN" dirty="0"/>
              <a:t>Leader</a:t>
            </a:r>
            <a:r>
              <a:rPr lang="zh-CN" altLang="en-US" dirty="0"/>
              <a:t>怎么知道</a:t>
            </a:r>
            <a:r>
              <a:rPr lang="en-US" altLang="zh-CN" dirty="0" err="1"/>
              <a:t>Fllower</a:t>
            </a:r>
            <a:r>
              <a:rPr lang="zh-CN" altLang="en-US" dirty="0"/>
              <a:t>还存活，</a:t>
            </a:r>
            <a:r>
              <a:rPr lang="en-US" altLang="zh-CN" dirty="0" err="1"/>
              <a:t>Fllower</a:t>
            </a:r>
            <a:r>
              <a:rPr lang="zh-CN" altLang="en-US" dirty="0"/>
              <a:t>怎么知道</a:t>
            </a:r>
            <a:r>
              <a:rPr lang="en-US" altLang="zh-CN" dirty="0"/>
              <a:t>Leader</a:t>
            </a:r>
            <a:r>
              <a:rPr lang="zh-CN" altLang="en-US" dirty="0"/>
              <a:t>还存活？</a:t>
            </a:r>
          </a:p>
        </p:txBody>
      </p:sp>
      <p:sp>
        <p:nvSpPr>
          <p:cNvPr id="3" name="内容占位符 2">
            <a:extLst>
              <a:ext uri="{FF2B5EF4-FFF2-40B4-BE49-F238E27FC236}">
                <a16:creationId xmlns:a16="http://schemas.microsoft.com/office/drawing/2014/main" id="{2E3E27FE-C5FD-41E4-A9FA-80D1D68FE2C0}"/>
              </a:ext>
            </a:extLst>
          </p:cNvPr>
          <p:cNvSpPr>
            <a:spLocks noGrp="1"/>
          </p:cNvSpPr>
          <p:nvPr>
            <p:ph idx="1"/>
          </p:nvPr>
        </p:nvSpPr>
        <p:spPr/>
        <p:txBody>
          <a:bodyPr/>
          <a:lstStyle/>
          <a:p>
            <a:pPr marL="0" indent="0">
              <a:buNone/>
            </a:pPr>
            <a:r>
              <a:rPr lang="en-US" altLang="zh-CN" dirty="0"/>
              <a:t>	Leader</a:t>
            </a:r>
            <a:r>
              <a:rPr lang="zh-CN" altLang="en-US" dirty="0"/>
              <a:t>定时向</a:t>
            </a:r>
            <a:r>
              <a:rPr lang="en-US" altLang="zh-CN" dirty="0" err="1"/>
              <a:t>Fllower</a:t>
            </a:r>
            <a:r>
              <a:rPr lang="zh-CN" altLang="en-US" dirty="0"/>
              <a:t>发</a:t>
            </a:r>
            <a:r>
              <a:rPr lang="en-US" altLang="zh-CN" dirty="0"/>
              <a:t>ping</a:t>
            </a:r>
            <a:r>
              <a:rPr lang="zh-CN" altLang="en-US" dirty="0"/>
              <a:t>消息，</a:t>
            </a:r>
            <a:r>
              <a:rPr lang="en-US" altLang="zh-CN" dirty="0" err="1"/>
              <a:t>Fllower</a:t>
            </a:r>
            <a:r>
              <a:rPr lang="zh-CN" altLang="en-US" dirty="0"/>
              <a:t>定时向</a:t>
            </a:r>
            <a:r>
              <a:rPr lang="en-US" altLang="zh-CN" dirty="0"/>
              <a:t>Leader</a:t>
            </a:r>
            <a:r>
              <a:rPr lang="zh-CN" altLang="en-US" dirty="0"/>
              <a:t>发</a:t>
            </a:r>
            <a:r>
              <a:rPr lang="en-US" altLang="zh-CN" dirty="0"/>
              <a:t>ping</a:t>
            </a:r>
            <a:r>
              <a:rPr lang="zh-CN" altLang="en-US" dirty="0"/>
              <a:t>消息，当发现</a:t>
            </a:r>
            <a:r>
              <a:rPr lang="en-US" altLang="zh-CN" dirty="0"/>
              <a:t>Leader</a:t>
            </a:r>
            <a:r>
              <a:rPr lang="zh-CN" altLang="en-US" dirty="0"/>
              <a:t>无法</a:t>
            </a:r>
            <a:r>
              <a:rPr lang="en-US" altLang="zh-CN" dirty="0"/>
              <a:t>ping</a:t>
            </a:r>
            <a:r>
              <a:rPr lang="zh-CN" altLang="en-US" dirty="0"/>
              <a:t>通时，就改变自己的状态</a:t>
            </a:r>
            <a:r>
              <a:rPr lang="en-US" altLang="zh-CN" dirty="0"/>
              <a:t>(LOOKING)</a:t>
            </a:r>
            <a:r>
              <a:rPr lang="zh-CN" altLang="en-US" dirty="0"/>
              <a:t>，发起新的一轮选举。</a:t>
            </a:r>
          </a:p>
          <a:p>
            <a:pPr marL="0" indent="0">
              <a:buNone/>
            </a:pPr>
            <a:endParaRPr lang="zh-CN" altLang="en-US" dirty="0"/>
          </a:p>
        </p:txBody>
      </p:sp>
    </p:spTree>
    <p:extLst>
      <p:ext uri="{BB962C8B-B14F-4D97-AF65-F5344CB8AC3E}">
        <p14:creationId xmlns:p14="http://schemas.microsoft.com/office/powerpoint/2010/main" val="37617694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D4FB1-0662-44FE-B198-CFAAC2FFE552}"/>
              </a:ext>
            </a:extLst>
          </p:cNvPr>
          <p:cNvSpPr>
            <a:spLocks noGrp="1"/>
          </p:cNvSpPr>
          <p:nvPr>
            <p:ph type="title"/>
          </p:nvPr>
        </p:nvSpPr>
        <p:spPr/>
        <p:txBody>
          <a:bodyPr/>
          <a:lstStyle/>
          <a:p>
            <a:r>
              <a:rPr lang="en-US" altLang="zh-CN" dirty="0"/>
              <a:t>leader</a:t>
            </a:r>
            <a:r>
              <a:rPr lang="zh-CN" altLang="en-US" dirty="0"/>
              <a:t>选主时机</a:t>
            </a:r>
          </a:p>
        </p:txBody>
      </p:sp>
      <p:sp>
        <p:nvSpPr>
          <p:cNvPr id="3" name="内容占位符 2">
            <a:extLst>
              <a:ext uri="{FF2B5EF4-FFF2-40B4-BE49-F238E27FC236}">
                <a16:creationId xmlns:a16="http://schemas.microsoft.com/office/drawing/2014/main" id="{DFF5E44F-DEDA-45C5-BE41-9CC786DA114D}"/>
              </a:ext>
            </a:extLst>
          </p:cNvPr>
          <p:cNvSpPr>
            <a:spLocks noGrp="1"/>
          </p:cNvSpPr>
          <p:nvPr>
            <p:ph idx="1"/>
          </p:nvPr>
        </p:nvSpPr>
        <p:spPr/>
        <p:txBody>
          <a:bodyPr/>
          <a:lstStyle/>
          <a:p>
            <a:r>
              <a:rPr lang="en-US" altLang="zh-CN" dirty="0"/>
              <a:t>1. Server</a:t>
            </a:r>
            <a:r>
              <a:rPr lang="zh-CN" altLang="en-US" dirty="0"/>
              <a:t>初始化</a:t>
            </a:r>
          </a:p>
          <a:p>
            <a:r>
              <a:rPr lang="en-US" altLang="zh-CN" dirty="0"/>
              <a:t>2.</a:t>
            </a:r>
            <a:r>
              <a:rPr lang="zh-CN" altLang="en-US" dirty="0"/>
              <a:t> </a:t>
            </a:r>
            <a:r>
              <a:rPr lang="en-US" altLang="zh-CN" dirty="0"/>
              <a:t>server</a:t>
            </a:r>
            <a:r>
              <a:rPr lang="zh-CN" altLang="en-US" dirty="0"/>
              <a:t>运行期间无法和</a:t>
            </a:r>
            <a:r>
              <a:rPr lang="en-US" altLang="zh-CN" dirty="0"/>
              <a:t>leader</a:t>
            </a:r>
            <a:r>
              <a:rPr lang="zh-CN" altLang="en-US" dirty="0"/>
              <a:t>保持连接</a:t>
            </a:r>
          </a:p>
          <a:p>
            <a:pPr marL="0" indent="0">
              <a:buNone/>
            </a:pPr>
            <a:endParaRPr lang="zh-CN" altLang="en-US" dirty="0"/>
          </a:p>
        </p:txBody>
      </p:sp>
    </p:spTree>
    <p:extLst>
      <p:ext uri="{BB962C8B-B14F-4D97-AF65-F5344CB8AC3E}">
        <p14:creationId xmlns:p14="http://schemas.microsoft.com/office/powerpoint/2010/main" val="25168958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pic>
        <p:nvPicPr>
          <p:cNvPr id="5" name="图片 4">
            <a:extLst>
              <a:ext uri="{FF2B5EF4-FFF2-40B4-BE49-F238E27FC236}">
                <a16:creationId xmlns:a16="http://schemas.microsoft.com/office/drawing/2014/main" id="{2E84909A-918F-45F5-ACBC-AFCF3472B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1" y="1825625"/>
            <a:ext cx="6620799" cy="4182059"/>
          </a:xfrm>
          <a:prstGeom prst="rect">
            <a:avLst/>
          </a:prstGeom>
        </p:spPr>
      </p:pic>
    </p:spTree>
    <p:extLst>
      <p:ext uri="{BB962C8B-B14F-4D97-AF65-F5344CB8AC3E}">
        <p14:creationId xmlns:p14="http://schemas.microsoft.com/office/powerpoint/2010/main" val="1678096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86547-0AB0-41F2-808C-D24BE30E1857}"/>
              </a:ext>
            </a:extLst>
          </p:cNvPr>
          <p:cNvSpPr>
            <a:spLocks noGrp="1"/>
          </p:cNvSpPr>
          <p:nvPr>
            <p:ph type="title"/>
          </p:nvPr>
        </p:nvSpPr>
        <p:spPr/>
        <p:txBody>
          <a:bodyPr/>
          <a:lstStyle/>
          <a:p>
            <a:r>
              <a:rPr lang="zh-CN" altLang="en-US" dirty="0"/>
              <a:t>核心概念</a:t>
            </a:r>
            <a:r>
              <a:rPr lang="en-US" altLang="zh-CN" dirty="0"/>
              <a:t>-</a:t>
            </a:r>
            <a:r>
              <a:rPr lang="en-US" altLang="zh-CN" dirty="0" err="1"/>
              <a:t>ZooKeeper</a:t>
            </a:r>
            <a:r>
              <a:rPr lang="zh-CN" altLang="en-US" dirty="0"/>
              <a:t>服务器状态</a:t>
            </a:r>
          </a:p>
        </p:txBody>
      </p:sp>
      <p:sp>
        <p:nvSpPr>
          <p:cNvPr id="3" name="内容占位符 2">
            <a:extLst>
              <a:ext uri="{FF2B5EF4-FFF2-40B4-BE49-F238E27FC236}">
                <a16:creationId xmlns:a16="http://schemas.microsoft.com/office/drawing/2014/main" id="{D3321A8F-0E92-4F41-8CB3-BD9BBF523832}"/>
              </a:ext>
            </a:extLst>
          </p:cNvPr>
          <p:cNvSpPr>
            <a:spLocks noGrp="1"/>
          </p:cNvSpPr>
          <p:nvPr>
            <p:ph idx="1"/>
          </p:nvPr>
        </p:nvSpPr>
        <p:spPr/>
        <p:txBody>
          <a:bodyPr/>
          <a:lstStyle/>
          <a:p>
            <a:endParaRPr lang="en-US" altLang="zh-CN" dirty="0"/>
          </a:p>
          <a:p>
            <a:r>
              <a:rPr lang="en-US" altLang="zh-CN" dirty="0"/>
              <a:t>* LOOKING</a:t>
            </a:r>
            <a:r>
              <a:rPr lang="zh-CN" altLang="en-US" dirty="0"/>
              <a:t>：寻找</a:t>
            </a:r>
            <a:r>
              <a:rPr lang="en-US" altLang="zh-CN" dirty="0"/>
              <a:t>leader</a:t>
            </a:r>
            <a:r>
              <a:rPr lang="zh-CN" altLang="en-US" dirty="0"/>
              <a:t>状态</a:t>
            </a:r>
          </a:p>
          <a:p>
            <a:r>
              <a:rPr lang="zh-CN" altLang="en-US" dirty="0"/>
              <a:t>* </a:t>
            </a:r>
            <a:r>
              <a:rPr lang="en-US" altLang="zh-CN" dirty="0"/>
              <a:t>LEADING</a:t>
            </a:r>
            <a:r>
              <a:rPr lang="zh-CN" altLang="en-US" dirty="0"/>
              <a:t>：领导状态（节点为</a:t>
            </a:r>
            <a:r>
              <a:rPr lang="en-US" altLang="zh-CN" dirty="0"/>
              <a:t>leader</a:t>
            </a:r>
            <a:r>
              <a:rPr lang="zh-CN" altLang="en-US" dirty="0"/>
              <a:t>）</a:t>
            </a:r>
          </a:p>
          <a:p>
            <a:r>
              <a:rPr lang="en-US" altLang="zh-CN" dirty="0"/>
              <a:t>* FOLLOWING</a:t>
            </a:r>
            <a:r>
              <a:rPr lang="zh-CN" altLang="en-US" dirty="0"/>
              <a:t>：跟随者状态</a:t>
            </a:r>
          </a:p>
          <a:p>
            <a:r>
              <a:rPr lang="zh-CN" altLang="en-US" dirty="0"/>
              <a:t>* </a:t>
            </a:r>
            <a:r>
              <a:rPr lang="en-US" altLang="zh-CN" dirty="0"/>
              <a:t>OBSERVING</a:t>
            </a:r>
            <a:r>
              <a:rPr lang="zh-CN" altLang="en-US" dirty="0"/>
              <a:t>：观察者状态（此状态不参与选举）</a:t>
            </a:r>
          </a:p>
          <a:p>
            <a:pPr marL="0" indent="0">
              <a:buNone/>
            </a:pPr>
            <a:endParaRPr lang="zh-CN" altLang="en-US" dirty="0"/>
          </a:p>
        </p:txBody>
      </p:sp>
    </p:spTree>
    <p:extLst>
      <p:ext uri="{BB962C8B-B14F-4D97-AF65-F5344CB8AC3E}">
        <p14:creationId xmlns:p14="http://schemas.microsoft.com/office/powerpoint/2010/main" val="621172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D7F90F-6502-4F21-A3F2-7E45A6FE8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18" y="1328056"/>
            <a:ext cx="2078764" cy="2947108"/>
          </a:xfrm>
          <a:prstGeom prst="rect">
            <a:avLst/>
          </a:prstGeom>
        </p:spPr>
      </p:pic>
      <p:pic>
        <p:nvPicPr>
          <p:cNvPr id="7" name="图片 6">
            <a:extLst>
              <a:ext uri="{FF2B5EF4-FFF2-40B4-BE49-F238E27FC236}">
                <a16:creationId xmlns:a16="http://schemas.microsoft.com/office/drawing/2014/main" id="{6C95FB44-6F1B-437B-88B4-EDA5E64BC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063" y="6338316"/>
            <a:ext cx="914400" cy="216408"/>
          </a:xfrm>
          <a:prstGeom prst="rect">
            <a:avLst/>
          </a:prstGeom>
        </p:spPr>
      </p:pic>
    </p:spTree>
    <p:extLst>
      <p:ext uri="{BB962C8B-B14F-4D97-AF65-F5344CB8AC3E}">
        <p14:creationId xmlns:p14="http://schemas.microsoft.com/office/powerpoint/2010/main" val="2380982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myid</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normAutofit lnSpcReduction="10000"/>
          </a:bodyPr>
          <a:lstStyle/>
          <a:p>
            <a:pPr marL="0" indent="0">
              <a:buNone/>
            </a:pPr>
            <a:r>
              <a:rPr lang="en-US" altLang="zh-CN" dirty="0"/>
              <a:t>	</a:t>
            </a:r>
            <a:r>
              <a:rPr lang="zh-CN" altLang="en-US" dirty="0"/>
              <a:t>每个</a:t>
            </a:r>
            <a:r>
              <a:rPr lang="en-US" altLang="zh-CN" dirty="0"/>
              <a:t>Zookeeper</a:t>
            </a:r>
            <a:r>
              <a:rPr lang="zh-CN" altLang="en-US" dirty="0"/>
              <a:t>服务器，都需要在数据文件夹下创建一个名为</a:t>
            </a:r>
            <a:r>
              <a:rPr lang="en-US" altLang="zh-CN" dirty="0" err="1"/>
              <a:t>myid</a:t>
            </a:r>
            <a:r>
              <a:rPr lang="zh-CN" altLang="en-US" dirty="0"/>
              <a:t>的文件，该文件包含整个</a:t>
            </a:r>
            <a:r>
              <a:rPr lang="en-US" altLang="zh-CN" dirty="0"/>
              <a:t>Zookeeper</a:t>
            </a:r>
            <a:r>
              <a:rPr lang="zh-CN" altLang="en-US" dirty="0"/>
              <a:t>集群唯一的</a:t>
            </a:r>
            <a:r>
              <a:rPr lang="en-US" altLang="zh-CN" dirty="0"/>
              <a:t>ID</a:t>
            </a:r>
            <a:r>
              <a:rPr lang="zh-CN" altLang="en-US" dirty="0"/>
              <a:t>（整数）。例如某</a:t>
            </a:r>
            <a:r>
              <a:rPr lang="en-US" altLang="zh-CN" dirty="0"/>
              <a:t>Zookeeper</a:t>
            </a:r>
            <a:r>
              <a:rPr lang="zh-CN" altLang="en-US" dirty="0"/>
              <a:t>集群包含三台服务器，</a:t>
            </a:r>
            <a:r>
              <a:rPr lang="en-US" altLang="zh-CN" dirty="0"/>
              <a:t>hostname</a:t>
            </a:r>
            <a:r>
              <a:rPr lang="zh-CN" altLang="en-US" dirty="0"/>
              <a:t>分别为</a:t>
            </a:r>
            <a:r>
              <a:rPr lang="en-US" altLang="zh-CN" dirty="0"/>
              <a:t>zoo1</a:t>
            </a:r>
            <a:r>
              <a:rPr lang="zh-CN" altLang="en-US" dirty="0"/>
              <a:t>、</a:t>
            </a:r>
            <a:r>
              <a:rPr lang="en-US" altLang="zh-CN" dirty="0"/>
              <a:t>zoo2</a:t>
            </a:r>
            <a:r>
              <a:rPr lang="zh-CN" altLang="en-US" dirty="0"/>
              <a:t>和</a:t>
            </a:r>
            <a:r>
              <a:rPr lang="en-US" altLang="zh-CN" dirty="0"/>
              <a:t>zoo3</a:t>
            </a:r>
            <a:r>
              <a:rPr lang="zh-CN" altLang="en-US" dirty="0"/>
              <a:t>，其</a:t>
            </a:r>
            <a:r>
              <a:rPr lang="en-US" altLang="zh-CN" dirty="0" err="1"/>
              <a:t>myid</a:t>
            </a:r>
            <a:r>
              <a:rPr lang="zh-CN" altLang="en-US" dirty="0"/>
              <a:t>分别为</a:t>
            </a:r>
            <a:r>
              <a:rPr lang="en-US" altLang="zh-CN" dirty="0"/>
              <a:t>1</a:t>
            </a:r>
            <a:r>
              <a:rPr lang="zh-CN" altLang="en-US" dirty="0"/>
              <a:t>、</a:t>
            </a:r>
            <a:r>
              <a:rPr lang="en-US" altLang="zh-CN" dirty="0"/>
              <a:t>2</a:t>
            </a:r>
            <a:r>
              <a:rPr lang="zh-CN" altLang="en-US" dirty="0"/>
              <a:t>和</a:t>
            </a:r>
            <a:r>
              <a:rPr lang="en-US" altLang="zh-CN" dirty="0"/>
              <a:t>3</a:t>
            </a:r>
            <a:r>
              <a:rPr lang="zh-CN" altLang="en-US" dirty="0"/>
              <a:t>，则在配置文件中其</a:t>
            </a:r>
            <a:r>
              <a:rPr lang="en-US" altLang="zh-CN" dirty="0"/>
              <a:t>ID</a:t>
            </a:r>
            <a:r>
              <a:rPr lang="zh-CN" altLang="en-US" dirty="0"/>
              <a:t>与</a:t>
            </a:r>
            <a:r>
              <a:rPr lang="en-US" altLang="zh-CN" dirty="0"/>
              <a:t>hostname</a:t>
            </a:r>
            <a:r>
              <a:rPr lang="zh-CN" altLang="en-US" dirty="0"/>
              <a:t>必须一一对应，如下所示。在该配置文件中，</a:t>
            </a:r>
            <a:r>
              <a:rPr lang="en-US" altLang="zh-CN" dirty="0"/>
              <a:t>server.</a:t>
            </a:r>
            <a:r>
              <a:rPr lang="zh-CN" altLang="en-US" dirty="0"/>
              <a:t>后面的数据即为</a:t>
            </a:r>
            <a:r>
              <a:rPr lang="en-US" altLang="zh-CN" dirty="0" err="1"/>
              <a:t>myid</a:t>
            </a:r>
            <a:r>
              <a:rPr lang="en-US" altLang="zh-CN" dirty="0"/>
              <a:t>.</a:t>
            </a:r>
          </a:p>
          <a:p>
            <a:pPr marL="0" indent="0">
              <a:buNone/>
            </a:pPr>
            <a:endParaRPr lang="en-US" altLang="zh-CN" dirty="0"/>
          </a:p>
          <a:p>
            <a:r>
              <a:rPr lang="nl-NL" altLang="zh-CN" dirty="0"/>
              <a:t>```</a:t>
            </a:r>
          </a:p>
          <a:p>
            <a:r>
              <a:rPr lang="nl-NL" altLang="zh-CN" dirty="0"/>
              <a:t>server.1=zoo1:2888:3888</a:t>
            </a:r>
          </a:p>
          <a:p>
            <a:r>
              <a:rPr lang="nl-NL" altLang="zh-CN" dirty="0"/>
              <a:t>server.2=zoo2:2888:3888</a:t>
            </a:r>
          </a:p>
          <a:p>
            <a:r>
              <a:rPr lang="nl-NL" altLang="zh-CN" dirty="0"/>
              <a:t>server.3=zoo3:2888:3888</a:t>
            </a:r>
          </a:p>
          <a:p>
            <a:r>
              <a:rPr lang="nl-NL" altLang="zh-CN" dirty="0"/>
              <a:t>```</a:t>
            </a:r>
          </a:p>
          <a:p>
            <a:pPr marL="0" indent="0">
              <a:buNone/>
            </a:pPr>
            <a:endParaRPr lang="zh-CN" altLang="en-US" dirty="0"/>
          </a:p>
        </p:txBody>
      </p:sp>
    </p:spTree>
    <p:extLst>
      <p:ext uri="{BB962C8B-B14F-4D97-AF65-F5344CB8AC3E}">
        <p14:creationId xmlns:p14="http://schemas.microsoft.com/office/powerpoint/2010/main" val="3947550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EF439-D759-442F-90C6-887AFE12A7D6}"/>
              </a:ext>
            </a:extLst>
          </p:cNvPr>
          <p:cNvSpPr>
            <a:spLocks noGrp="1"/>
          </p:cNvSpPr>
          <p:nvPr>
            <p:ph type="title"/>
          </p:nvPr>
        </p:nvSpPr>
        <p:spPr/>
        <p:txBody>
          <a:bodyPr/>
          <a:lstStyle/>
          <a:p>
            <a:r>
              <a:rPr lang="zh-CN" altLang="en-US" dirty="0"/>
              <a:t>核心概念</a:t>
            </a:r>
            <a:r>
              <a:rPr lang="en-US" altLang="zh-CN" dirty="0"/>
              <a:t>- </a:t>
            </a:r>
            <a:r>
              <a:rPr lang="en-US" altLang="zh-CN" dirty="0" err="1"/>
              <a:t>zxid</a:t>
            </a:r>
            <a:r>
              <a:rPr lang="en-US" altLang="zh-CN" dirty="0"/>
              <a:t>	</a:t>
            </a:r>
            <a:endParaRPr lang="zh-CN" altLang="en-US" dirty="0"/>
          </a:p>
        </p:txBody>
      </p:sp>
      <p:sp>
        <p:nvSpPr>
          <p:cNvPr id="3" name="内容占位符 2">
            <a:extLst>
              <a:ext uri="{FF2B5EF4-FFF2-40B4-BE49-F238E27FC236}">
                <a16:creationId xmlns:a16="http://schemas.microsoft.com/office/drawing/2014/main" id="{05D45E56-2AEC-4DA5-B316-DFD2F3945095}"/>
              </a:ext>
            </a:extLst>
          </p:cNvPr>
          <p:cNvSpPr>
            <a:spLocks noGrp="1"/>
          </p:cNvSpPr>
          <p:nvPr>
            <p:ph idx="1"/>
          </p:nvPr>
        </p:nvSpPr>
        <p:spPr/>
        <p:txBody>
          <a:bodyPr/>
          <a:lstStyle/>
          <a:p>
            <a:pPr marL="0" indent="0">
              <a:buNone/>
            </a:pPr>
            <a:r>
              <a:rPr lang="en-US" altLang="zh-CN" dirty="0"/>
              <a:t>	</a:t>
            </a:r>
            <a:r>
              <a:rPr lang="zh-CN" altLang="en-US" dirty="0"/>
              <a:t>每次对</a:t>
            </a:r>
            <a:r>
              <a:rPr lang="en-US" altLang="zh-CN" dirty="0"/>
              <a:t>Zookeeper</a:t>
            </a:r>
            <a:r>
              <a:rPr lang="zh-CN" altLang="en-US" dirty="0"/>
              <a:t>的状态的改变都会产生一个</a:t>
            </a:r>
            <a:r>
              <a:rPr lang="en-US" altLang="zh-CN" dirty="0" err="1"/>
              <a:t>zxid</a:t>
            </a:r>
            <a:r>
              <a:rPr lang="zh-CN" altLang="en-US" dirty="0"/>
              <a:t>（</a:t>
            </a:r>
            <a:r>
              <a:rPr lang="en-US" altLang="zh-CN" dirty="0" err="1"/>
              <a:t>ZooKeeper</a:t>
            </a:r>
            <a:r>
              <a:rPr lang="en-US" altLang="zh-CN" dirty="0"/>
              <a:t> Transaction Id</a:t>
            </a:r>
            <a:r>
              <a:rPr lang="zh-CN" altLang="en-US" dirty="0"/>
              <a:t>），</a:t>
            </a:r>
            <a:r>
              <a:rPr lang="en-US" altLang="zh-CN" dirty="0" err="1"/>
              <a:t>zxid</a:t>
            </a:r>
            <a:r>
              <a:rPr lang="zh-CN" altLang="en-US" dirty="0"/>
              <a:t>是全局有序的，如果</a:t>
            </a:r>
            <a:r>
              <a:rPr lang="en-US" altLang="zh-CN" dirty="0"/>
              <a:t>zxid1</a:t>
            </a:r>
            <a:r>
              <a:rPr lang="zh-CN" altLang="en-US" dirty="0"/>
              <a:t>小于</a:t>
            </a:r>
            <a:r>
              <a:rPr lang="en-US" altLang="zh-CN" dirty="0"/>
              <a:t>zxid2</a:t>
            </a:r>
            <a:r>
              <a:rPr lang="zh-CN" altLang="en-US" dirty="0"/>
              <a:t>，则</a:t>
            </a:r>
            <a:r>
              <a:rPr lang="en-US" altLang="zh-CN" dirty="0"/>
              <a:t>zxid1</a:t>
            </a:r>
            <a:r>
              <a:rPr lang="zh-CN" altLang="en-US" dirty="0"/>
              <a:t>在</a:t>
            </a:r>
            <a:r>
              <a:rPr lang="en-US" altLang="zh-CN" dirty="0"/>
              <a:t>zxid2</a:t>
            </a:r>
            <a:r>
              <a:rPr lang="zh-CN" altLang="en-US" dirty="0"/>
              <a:t>之前发生。为了保证顺序性，该</a:t>
            </a:r>
            <a:r>
              <a:rPr lang="en-US" altLang="zh-CN" dirty="0" err="1"/>
              <a:t>zkid</a:t>
            </a:r>
            <a:r>
              <a:rPr lang="zh-CN" altLang="en-US" dirty="0"/>
              <a:t>必须单调递增。因此</a:t>
            </a:r>
            <a:r>
              <a:rPr lang="en-US" altLang="zh-CN" dirty="0"/>
              <a:t>Zookeeper</a:t>
            </a:r>
            <a:r>
              <a:rPr lang="zh-CN" altLang="en-US" dirty="0"/>
              <a:t>使用一个</a:t>
            </a:r>
            <a:r>
              <a:rPr lang="en-US" altLang="zh-CN" dirty="0"/>
              <a:t>64</a:t>
            </a:r>
            <a:r>
              <a:rPr lang="zh-CN" altLang="en-US" dirty="0"/>
              <a:t>位的数来表示，高</a:t>
            </a:r>
            <a:r>
              <a:rPr lang="en-US" altLang="zh-CN" dirty="0"/>
              <a:t>32</a:t>
            </a:r>
            <a:r>
              <a:rPr lang="zh-CN" altLang="en-US" dirty="0"/>
              <a:t>位是</a:t>
            </a:r>
            <a:r>
              <a:rPr lang="en-US" altLang="zh-CN" dirty="0"/>
              <a:t>Leader</a:t>
            </a:r>
            <a:r>
              <a:rPr lang="zh-CN" altLang="en-US" dirty="0"/>
              <a:t>的</a:t>
            </a:r>
            <a:r>
              <a:rPr lang="en-US" altLang="zh-CN" dirty="0"/>
              <a:t>epoch</a:t>
            </a:r>
            <a:r>
              <a:rPr lang="zh-CN" altLang="en-US" dirty="0"/>
              <a:t>，从</a:t>
            </a:r>
            <a:r>
              <a:rPr lang="en-US" altLang="zh-CN" dirty="0"/>
              <a:t>1</a:t>
            </a:r>
            <a:r>
              <a:rPr lang="zh-CN" altLang="en-US" dirty="0"/>
              <a:t>开始，每次选出新的</a:t>
            </a:r>
            <a:r>
              <a:rPr lang="en-US" altLang="zh-CN" dirty="0"/>
              <a:t>Leader</a:t>
            </a:r>
            <a:r>
              <a:rPr lang="zh-CN" altLang="en-US" dirty="0"/>
              <a:t>，</a:t>
            </a:r>
            <a:r>
              <a:rPr lang="en-US" altLang="zh-CN" dirty="0"/>
              <a:t>epoch</a:t>
            </a:r>
            <a:r>
              <a:rPr lang="zh-CN" altLang="en-US" dirty="0"/>
              <a:t>加一。低</a:t>
            </a:r>
            <a:r>
              <a:rPr lang="en-US" altLang="zh-CN" dirty="0"/>
              <a:t>32</a:t>
            </a:r>
            <a:r>
              <a:rPr lang="zh-CN" altLang="en-US" dirty="0"/>
              <a:t>位为该</a:t>
            </a:r>
            <a:r>
              <a:rPr lang="en-US" altLang="zh-CN" dirty="0"/>
              <a:t>epoch</a:t>
            </a:r>
            <a:r>
              <a:rPr lang="zh-CN" altLang="en-US" dirty="0"/>
              <a:t>内的序号，每次</a:t>
            </a:r>
            <a:r>
              <a:rPr lang="en-US" altLang="zh-CN" dirty="0"/>
              <a:t>epoch</a:t>
            </a:r>
            <a:r>
              <a:rPr lang="zh-CN" altLang="en-US" dirty="0"/>
              <a:t>变化，都将低</a:t>
            </a:r>
            <a:r>
              <a:rPr lang="en-US" altLang="zh-CN" dirty="0"/>
              <a:t>32</a:t>
            </a:r>
            <a:r>
              <a:rPr lang="zh-CN" altLang="en-US" dirty="0"/>
              <a:t>位的序号重置。这样保证了</a:t>
            </a:r>
            <a:r>
              <a:rPr lang="en-US" altLang="zh-CN" dirty="0" err="1"/>
              <a:t>zkid</a:t>
            </a:r>
            <a:r>
              <a:rPr lang="zh-CN" altLang="en-US" dirty="0"/>
              <a:t>的全局递增性。</a:t>
            </a:r>
          </a:p>
          <a:p>
            <a:pPr marL="0" indent="0">
              <a:buNone/>
            </a:pPr>
            <a:endParaRPr lang="zh-CN" altLang="en-US" dirty="0"/>
          </a:p>
        </p:txBody>
      </p:sp>
    </p:spTree>
    <p:extLst>
      <p:ext uri="{BB962C8B-B14F-4D97-AF65-F5344CB8AC3E}">
        <p14:creationId xmlns:p14="http://schemas.microsoft.com/office/powerpoint/2010/main" val="37579762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5D78E-3D3B-42B1-A722-A36988F52685}"/>
              </a:ext>
            </a:extLst>
          </p:cNvPr>
          <p:cNvSpPr>
            <a:spLocks noGrp="1"/>
          </p:cNvSpPr>
          <p:nvPr>
            <p:ph type="title"/>
          </p:nvPr>
        </p:nvSpPr>
        <p:spPr/>
        <p:txBody>
          <a:bodyPr/>
          <a:lstStyle/>
          <a:p>
            <a:r>
              <a:rPr lang="zh-CN" altLang="en-US" dirty="0"/>
              <a:t>核心概念</a:t>
            </a:r>
            <a:r>
              <a:rPr lang="en-US" altLang="zh-CN" dirty="0"/>
              <a:t>- </a:t>
            </a:r>
            <a:r>
              <a:rPr lang="en-US" altLang="zh-CN" dirty="0" err="1"/>
              <a:t>logicalclock</a:t>
            </a:r>
            <a:endParaRPr lang="zh-CN" altLang="en-US" dirty="0"/>
          </a:p>
        </p:txBody>
      </p:sp>
      <p:sp>
        <p:nvSpPr>
          <p:cNvPr id="3" name="内容占位符 2">
            <a:extLst>
              <a:ext uri="{FF2B5EF4-FFF2-40B4-BE49-F238E27FC236}">
                <a16:creationId xmlns:a16="http://schemas.microsoft.com/office/drawing/2014/main" id="{CC0636DB-C865-42D5-B609-42EC367D6AC5}"/>
              </a:ext>
            </a:extLst>
          </p:cNvPr>
          <p:cNvSpPr>
            <a:spLocks noGrp="1"/>
          </p:cNvSpPr>
          <p:nvPr>
            <p:ph idx="1"/>
          </p:nvPr>
        </p:nvSpPr>
        <p:spPr/>
        <p:txBody>
          <a:bodyPr/>
          <a:lstStyle/>
          <a:p>
            <a:pPr marL="0" indent="0">
              <a:buNone/>
            </a:pPr>
            <a:r>
              <a:rPr lang="en-US" altLang="zh-CN" dirty="0"/>
              <a:t>	</a:t>
            </a:r>
            <a:r>
              <a:rPr lang="zh-CN" altLang="en-US" dirty="0"/>
              <a:t>每个服务器会维护一个自增的整数，名</a:t>
            </a:r>
            <a:r>
              <a:rPr lang="zh-CN" altLang="en-US" dirty="0" smtClean="0"/>
              <a:t>为</a:t>
            </a:r>
            <a:r>
              <a:rPr lang="en-US" altLang="zh-CN" dirty="0" err="1"/>
              <a:t>logicalclock</a:t>
            </a:r>
            <a:r>
              <a:rPr lang="en-US" altLang="zh-CN" dirty="0"/>
              <a:t> </a:t>
            </a:r>
            <a:r>
              <a:rPr lang="zh-CN" altLang="en-US" dirty="0" smtClean="0"/>
              <a:t>，</a:t>
            </a:r>
            <a:r>
              <a:rPr lang="zh-CN" altLang="en-US" dirty="0"/>
              <a:t>它表示这是该服务器发起的第多少轮投票。</a:t>
            </a:r>
          </a:p>
          <a:p>
            <a:pPr marL="0" indent="0">
              <a:buNone/>
            </a:pPr>
            <a:endParaRPr lang="zh-CN" altLang="en-US" dirty="0"/>
          </a:p>
        </p:txBody>
      </p:sp>
    </p:spTree>
    <p:extLst>
      <p:ext uri="{BB962C8B-B14F-4D97-AF65-F5344CB8AC3E}">
        <p14:creationId xmlns:p14="http://schemas.microsoft.com/office/powerpoint/2010/main" val="6793635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096C7-C30E-46DF-9DDF-C6BBC6CAFB3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38A55D90-BF2C-4E4B-A49C-34728B8662D5}"/>
              </a:ext>
            </a:extLst>
          </p:cNvPr>
          <p:cNvSpPr>
            <a:spLocks noGrp="1"/>
          </p:cNvSpPr>
          <p:nvPr>
            <p:ph idx="1"/>
          </p:nvPr>
        </p:nvSpPr>
        <p:spPr/>
        <p:txBody>
          <a:bodyPr/>
          <a:lstStyle/>
          <a:p>
            <a:r>
              <a:rPr lang="zh-CN" altLang="en-US" dirty="0"/>
              <a:t>状态变更</a:t>
            </a:r>
          </a:p>
          <a:p>
            <a:r>
              <a:rPr lang="zh-CN" altLang="en-US" dirty="0"/>
              <a:t>自增选举轮次</a:t>
            </a:r>
          </a:p>
          <a:p>
            <a:r>
              <a:rPr lang="zh-CN" altLang="en-US" dirty="0"/>
              <a:t>初始化选票</a:t>
            </a:r>
          </a:p>
          <a:p>
            <a:r>
              <a:rPr lang="zh-CN" altLang="en-US" dirty="0"/>
              <a:t>发起投票</a:t>
            </a:r>
          </a:p>
          <a:p>
            <a:r>
              <a:rPr lang="zh-CN" altLang="en-US" dirty="0"/>
              <a:t>接收外部投票</a:t>
            </a:r>
          </a:p>
          <a:p>
            <a:r>
              <a:rPr lang="zh-CN" altLang="en-US" dirty="0"/>
              <a:t>判断选举轮次</a:t>
            </a:r>
          </a:p>
          <a:p>
            <a:r>
              <a:rPr lang="zh-CN" altLang="en-US" dirty="0"/>
              <a:t>处理投票</a:t>
            </a:r>
          </a:p>
          <a:p>
            <a:r>
              <a:rPr lang="zh-CN" altLang="en-US" dirty="0"/>
              <a:t>统计投票</a:t>
            </a:r>
          </a:p>
          <a:p>
            <a:r>
              <a:rPr lang="zh-CN" altLang="en-US" dirty="0"/>
              <a:t>改变</a:t>
            </a:r>
            <a:r>
              <a:rPr lang="en-US" altLang="zh-CN" dirty="0"/>
              <a:t>server</a:t>
            </a:r>
            <a:r>
              <a:rPr lang="zh-CN" altLang="en-US" dirty="0"/>
              <a:t>状态</a:t>
            </a:r>
          </a:p>
          <a:p>
            <a:endParaRPr lang="zh-CN" altLang="en-US" dirty="0"/>
          </a:p>
        </p:txBody>
      </p:sp>
    </p:spTree>
    <p:extLst>
      <p:ext uri="{BB962C8B-B14F-4D97-AF65-F5344CB8AC3E}">
        <p14:creationId xmlns:p14="http://schemas.microsoft.com/office/powerpoint/2010/main" val="34237858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30846-7026-45CC-82A3-E2422D958D94}"/>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116B8229-371D-488F-A0D1-067C6A498AA5}"/>
              </a:ext>
            </a:extLst>
          </p:cNvPr>
          <p:cNvSpPr>
            <a:spLocks noGrp="1"/>
          </p:cNvSpPr>
          <p:nvPr>
            <p:ph idx="1"/>
          </p:nvPr>
        </p:nvSpPr>
        <p:spPr/>
        <p:txBody>
          <a:bodyPr>
            <a:normAutofit fontScale="92500" lnSpcReduction="10000"/>
          </a:bodyPr>
          <a:lstStyle/>
          <a:p>
            <a:r>
              <a:rPr lang="zh-CN" altLang="en-US" dirty="0"/>
              <a:t>* 状态变更</a:t>
            </a:r>
          </a:p>
          <a:p>
            <a:pPr lvl="1"/>
            <a:r>
              <a:rPr lang="en-US" altLang="zh-CN" dirty="0"/>
              <a:t>&gt;</a:t>
            </a:r>
            <a:r>
              <a:rPr lang="zh-CN" altLang="en-US" dirty="0"/>
              <a:t> 服务器启动的时候每个</a:t>
            </a:r>
            <a:r>
              <a:rPr lang="en-US" altLang="zh-CN" dirty="0"/>
              <a:t>server</a:t>
            </a:r>
            <a:r>
              <a:rPr lang="zh-CN" altLang="en-US" dirty="0"/>
              <a:t>的状态时</a:t>
            </a:r>
            <a:r>
              <a:rPr lang="en-US" altLang="zh-CN" dirty="0"/>
              <a:t>Looking</a:t>
            </a:r>
            <a:r>
              <a:rPr lang="zh-CN" altLang="en-US" dirty="0"/>
              <a:t>，如果是</a:t>
            </a:r>
            <a:r>
              <a:rPr lang="en-US" altLang="zh-CN" dirty="0"/>
              <a:t>leader</a:t>
            </a:r>
            <a:r>
              <a:rPr lang="zh-CN" altLang="en-US" dirty="0"/>
              <a:t>挂掉后进入选举，那么余下的非</a:t>
            </a:r>
            <a:r>
              <a:rPr lang="en-US" altLang="zh-CN" dirty="0"/>
              <a:t>Observer</a:t>
            </a:r>
            <a:r>
              <a:rPr lang="zh-CN" altLang="en-US" dirty="0"/>
              <a:t>的</a:t>
            </a:r>
            <a:r>
              <a:rPr lang="en-US" altLang="zh-CN" dirty="0"/>
              <a:t>Server</a:t>
            </a:r>
            <a:r>
              <a:rPr lang="zh-CN" altLang="en-US" dirty="0"/>
              <a:t>就会将自己的服务器状态变更为</a:t>
            </a:r>
            <a:r>
              <a:rPr lang="en-US" altLang="zh-CN" dirty="0"/>
              <a:t>Looking</a:t>
            </a:r>
            <a:r>
              <a:rPr lang="zh-CN" altLang="en-US" dirty="0"/>
              <a:t>，然后开始进入</a:t>
            </a:r>
            <a:r>
              <a:rPr lang="en-US" altLang="zh-CN" dirty="0"/>
              <a:t>Leader</a:t>
            </a:r>
            <a:r>
              <a:rPr lang="zh-CN" altLang="en-US" dirty="0"/>
              <a:t>的选举状态；</a:t>
            </a:r>
          </a:p>
          <a:p>
            <a:r>
              <a:rPr lang="zh-CN" altLang="en-US" dirty="0"/>
              <a:t>* 自增选举轮次</a:t>
            </a:r>
          </a:p>
          <a:p>
            <a:pPr lvl="1"/>
            <a:r>
              <a:rPr lang="en-US" altLang="zh-CN" dirty="0"/>
              <a:t>&gt;</a:t>
            </a:r>
            <a:r>
              <a:rPr lang="zh-CN" altLang="en-US" dirty="0"/>
              <a:t> </a:t>
            </a:r>
            <a:r>
              <a:rPr lang="en-US" altLang="zh-CN" dirty="0"/>
              <a:t>Zookeeper</a:t>
            </a:r>
            <a:r>
              <a:rPr lang="zh-CN" altLang="en-US" dirty="0"/>
              <a:t>规定所有有效的投票都必须在同一轮次中。每个服务器在开始新一轮投票时，会先对自己维护</a:t>
            </a:r>
            <a:r>
              <a:rPr lang="zh-CN" altLang="en-US" dirty="0" smtClean="0"/>
              <a:t>的</a:t>
            </a:r>
            <a:r>
              <a:rPr lang="en-US" altLang="zh-CN" dirty="0" err="1"/>
              <a:t>logicalclock</a:t>
            </a:r>
            <a:r>
              <a:rPr lang="zh-CN" altLang="en-US" dirty="0" smtClean="0"/>
              <a:t>进行</a:t>
            </a:r>
            <a:r>
              <a:rPr lang="zh-CN" altLang="en-US" dirty="0"/>
              <a:t>自增操作。</a:t>
            </a:r>
          </a:p>
          <a:p>
            <a:r>
              <a:rPr lang="zh-CN" altLang="en-US" dirty="0"/>
              <a:t>* 初始化选票</a:t>
            </a:r>
          </a:p>
          <a:p>
            <a:pPr lvl="1"/>
            <a:r>
              <a:rPr lang="en-US" altLang="zh-CN" dirty="0"/>
              <a:t>&gt;</a:t>
            </a:r>
            <a:r>
              <a:rPr lang="zh-CN" altLang="en-US" dirty="0"/>
              <a:t> 每个服务器在广播自己的选票前，会将自己的投票箱清空。该投票箱记录了所收到的选票。例：服务器</a:t>
            </a:r>
            <a:r>
              <a:rPr lang="en-US" altLang="zh-CN" dirty="0"/>
              <a:t>2</a:t>
            </a:r>
            <a:r>
              <a:rPr lang="zh-CN" altLang="en-US" dirty="0"/>
              <a:t>投票给服务器</a:t>
            </a:r>
            <a:r>
              <a:rPr lang="en-US" altLang="zh-CN" dirty="0"/>
              <a:t>3</a:t>
            </a:r>
            <a:r>
              <a:rPr lang="zh-CN" altLang="en-US" dirty="0"/>
              <a:t>，服务器</a:t>
            </a:r>
            <a:r>
              <a:rPr lang="en-US" altLang="zh-CN" dirty="0"/>
              <a:t>3</a:t>
            </a:r>
            <a:r>
              <a:rPr lang="zh-CN" altLang="en-US" dirty="0"/>
              <a:t>投票给服务器</a:t>
            </a:r>
            <a:r>
              <a:rPr lang="en-US" altLang="zh-CN" dirty="0"/>
              <a:t>1</a:t>
            </a:r>
            <a:r>
              <a:rPr lang="zh-CN" altLang="en-US" dirty="0"/>
              <a:t>，则服务器</a:t>
            </a:r>
            <a:r>
              <a:rPr lang="en-US" altLang="zh-CN" dirty="0"/>
              <a:t>1</a:t>
            </a:r>
            <a:r>
              <a:rPr lang="zh-CN" altLang="en-US" dirty="0"/>
              <a:t>的投票箱为</a:t>
            </a:r>
            <a:r>
              <a:rPr lang="en-US" altLang="zh-CN" dirty="0"/>
              <a:t>(2, 3), (3, 1), (1, 1)</a:t>
            </a:r>
            <a:r>
              <a:rPr lang="zh-CN" altLang="en-US" dirty="0"/>
              <a:t>。票箱中只会记录每一投票者的最后一票，如投票者更新自己的选票，则其它服务器收到该新选票后会在自己票箱中更新该服务器的选票。</a:t>
            </a:r>
          </a:p>
          <a:p>
            <a:pPr marL="0" indent="0">
              <a:buNone/>
            </a:pPr>
            <a:endParaRPr lang="zh-CN" altLang="en-US" dirty="0"/>
          </a:p>
        </p:txBody>
      </p:sp>
    </p:spTree>
    <p:extLst>
      <p:ext uri="{BB962C8B-B14F-4D97-AF65-F5344CB8AC3E}">
        <p14:creationId xmlns:p14="http://schemas.microsoft.com/office/powerpoint/2010/main" val="24590471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863D-F627-4985-926C-1B9CE8EEAF55}"/>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A25FA909-F4E6-48B3-A76D-1016DF38DDE3}"/>
              </a:ext>
            </a:extLst>
          </p:cNvPr>
          <p:cNvSpPr>
            <a:spLocks noGrp="1"/>
          </p:cNvSpPr>
          <p:nvPr>
            <p:ph idx="1"/>
          </p:nvPr>
        </p:nvSpPr>
        <p:spPr/>
        <p:txBody>
          <a:bodyPr/>
          <a:lstStyle/>
          <a:p>
            <a:r>
              <a:rPr lang="zh-CN" altLang="en-US" dirty="0"/>
              <a:t>* 发起投票</a:t>
            </a:r>
          </a:p>
          <a:p>
            <a:pPr lvl="1"/>
            <a:r>
              <a:rPr lang="en-US" altLang="zh-CN" dirty="0"/>
              <a:t>&gt;</a:t>
            </a:r>
            <a:r>
              <a:rPr lang="zh-CN" altLang="en-US" dirty="0"/>
              <a:t> 每个</a:t>
            </a:r>
            <a:r>
              <a:rPr lang="en-US" altLang="zh-CN" dirty="0"/>
              <a:t>server</a:t>
            </a:r>
            <a:r>
              <a:rPr lang="zh-CN" altLang="en-US" dirty="0"/>
              <a:t>会产生一个（</a:t>
            </a:r>
            <a:r>
              <a:rPr lang="en-US" altLang="zh-CN" dirty="0" err="1"/>
              <a:t>sid</a:t>
            </a:r>
            <a:r>
              <a:rPr lang="zh-CN" altLang="en-US" dirty="0"/>
              <a:t>，</a:t>
            </a:r>
            <a:r>
              <a:rPr lang="en-US" altLang="zh-CN" dirty="0" err="1"/>
              <a:t>zxid</a:t>
            </a:r>
            <a:r>
              <a:rPr lang="zh-CN" altLang="en-US" dirty="0"/>
              <a:t>）的投票，系统初始化的时候</a:t>
            </a:r>
            <a:r>
              <a:rPr lang="en-US" altLang="zh-CN" dirty="0" err="1"/>
              <a:t>zxid</a:t>
            </a:r>
            <a:r>
              <a:rPr lang="zh-CN" altLang="en-US" dirty="0"/>
              <a:t>都是</a:t>
            </a:r>
            <a:r>
              <a:rPr lang="en-US" altLang="zh-CN" dirty="0"/>
              <a:t>0</a:t>
            </a:r>
            <a:r>
              <a:rPr lang="zh-CN" altLang="en-US" dirty="0"/>
              <a:t>，如果是运行期间，每个</a:t>
            </a:r>
            <a:r>
              <a:rPr lang="en-US" altLang="zh-CN" dirty="0"/>
              <a:t>server</a:t>
            </a:r>
            <a:r>
              <a:rPr lang="zh-CN" altLang="en-US" dirty="0"/>
              <a:t>的</a:t>
            </a:r>
            <a:r>
              <a:rPr lang="en-US" altLang="zh-CN" dirty="0" err="1"/>
              <a:t>zxid</a:t>
            </a:r>
            <a:r>
              <a:rPr lang="zh-CN" altLang="en-US" dirty="0"/>
              <a:t>可能都不同，这取决于最后一次更新的数据。将投票发送给集群中的所有机器；</a:t>
            </a:r>
          </a:p>
          <a:p>
            <a:r>
              <a:rPr lang="zh-CN" altLang="en-US" dirty="0"/>
              <a:t>* 接收外部投票</a:t>
            </a:r>
          </a:p>
          <a:p>
            <a:pPr lvl="1"/>
            <a:r>
              <a:rPr lang="en-US" altLang="zh-CN" dirty="0"/>
              <a:t>&gt;</a:t>
            </a:r>
            <a:r>
              <a:rPr lang="zh-CN" altLang="en-US" dirty="0"/>
              <a:t> 服务器会尝试从其它服务器获取投票，并记入自己的投票箱内。如果无法获取任何外部投票，则会确认自己是否与集群中其它服务器保持着有效连接。如果是，则再次发送自己的投票；如果否，则马上与之建立连接。</a:t>
            </a:r>
          </a:p>
          <a:p>
            <a:endParaRPr lang="zh-CN" altLang="en-US" dirty="0"/>
          </a:p>
        </p:txBody>
      </p:sp>
    </p:spTree>
    <p:extLst>
      <p:ext uri="{BB962C8B-B14F-4D97-AF65-F5344CB8AC3E}">
        <p14:creationId xmlns:p14="http://schemas.microsoft.com/office/powerpoint/2010/main" val="3891494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判断选举轮次</a:t>
            </a:r>
          </a:p>
          <a:p>
            <a:pPr lvl="1"/>
            <a:r>
              <a:rPr lang="en-US" altLang="zh-CN" dirty="0"/>
              <a:t>&gt;</a:t>
            </a:r>
            <a:r>
              <a:rPr lang="zh-CN" altLang="en-US" dirty="0"/>
              <a:t> 收到外部投票后，首先会根据投票信息中所包含的</a:t>
            </a:r>
            <a:r>
              <a:rPr lang="en-US" altLang="zh-CN" dirty="0" err="1"/>
              <a:t>logicClock</a:t>
            </a:r>
            <a:r>
              <a:rPr lang="zh-CN" altLang="en-US" dirty="0"/>
              <a:t>来进行不同处理</a:t>
            </a:r>
            <a:r>
              <a:rPr lang="en-US" altLang="zh-CN" dirty="0"/>
              <a:t>.</a:t>
            </a:r>
          </a:p>
          <a:p>
            <a:pPr lvl="2"/>
            <a:r>
              <a:rPr lang="en-US" altLang="zh-CN" dirty="0"/>
              <a:t>* </a:t>
            </a:r>
            <a:r>
              <a:rPr lang="zh-CN" altLang="en-US" dirty="0"/>
              <a:t>外部投票的</a:t>
            </a:r>
            <a:r>
              <a:rPr lang="en-US" altLang="zh-CN" dirty="0" err="1"/>
              <a:t>logicClock</a:t>
            </a:r>
            <a:r>
              <a:rPr lang="zh-CN" altLang="en-US" dirty="0"/>
              <a:t>大于自己的</a:t>
            </a:r>
            <a:r>
              <a:rPr lang="en-US" altLang="zh-CN" dirty="0" err="1"/>
              <a:t>logicClock</a:t>
            </a:r>
            <a:r>
              <a:rPr lang="zh-CN" altLang="en-US" dirty="0"/>
              <a:t>。说明该服务器的选举轮次落后于其它服务器的选举轮次，立即清空自己的投票箱并将自己的</a:t>
            </a:r>
            <a:r>
              <a:rPr lang="en-US" altLang="zh-CN" dirty="0" err="1"/>
              <a:t>logicClock</a:t>
            </a:r>
            <a:r>
              <a:rPr lang="zh-CN" altLang="en-US" dirty="0"/>
              <a:t>更新为收到的</a:t>
            </a:r>
            <a:r>
              <a:rPr lang="en-US" altLang="zh-CN" dirty="0" err="1"/>
              <a:t>logicClock</a:t>
            </a:r>
            <a:r>
              <a:rPr lang="zh-CN" altLang="en-US" dirty="0"/>
              <a:t>，然后再对比自己之前的投票与收到的投票以确定是否需要变更自己的投票，最终再次将自己的投票广播出去。</a:t>
            </a:r>
          </a:p>
          <a:p>
            <a:pPr lvl="2"/>
            <a:r>
              <a:rPr lang="zh-CN" altLang="en-US" dirty="0"/>
              <a:t>* 外部投票的</a:t>
            </a:r>
            <a:r>
              <a:rPr lang="en-US" altLang="zh-CN" dirty="0" err="1"/>
              <a:t>logicClock</a:t>
            </a:r>
            <a:r>
              <a:rPr lang="zh-CN" altLang="en-US" dirty="0"/>
              <a:t>小于自己的</a:t>
            </a:r>
            <a:r>
              <a:rPr lang="en-US" altLang="zh-CN" dirty="0" err="1"/>
              <a:t>logicClock</a:t>
            </a:r>
            <a:r>
              <a:rPr lang="zh-CN" altLang="en-US" dirty="0"/>
              <a:t>。当前服务器直接忽略该投票，继续处理下一个投票。</a:t>
            </a:r>
          </a:p>
          <a:p>
            <a:pPr lvl="2"/>
            <a:r>
              <a:rPr lang="zh-CN" altLang="en-US" dirty="0"/>
              <a:t>* 外部投票的</a:t>
            </a:r>
            <a:r>
              <a:rPr lang="en-US" altLang="zh-CN" dirty="0" err="1"/>
              <a:t>logickClock</a:t>
            </a:r>
            <a:r>
              <a:rPr lang="zh-CN" altLang="en-US" dirty="0"/>
              <a:t>与自己的相等。当时进行选票</a:t>
            </a:r>
            <a:r>
              <a:rPr lang="en-US" altLang="zh-CN" dirty="0"/>
              <a:t>PK</a:t>
            </a:r>
            <a:r>
              <a:rPr lang="zh-CN" altLang="en-US" dirty="0"/>
              <a:t>。</a:t>
            </a:r>
          </a:p>
          <a:p>
            <a:pPr marL="0" indent="0">
              <a:buNone/>
            </a:pPr>
            <a:endParaRPr lang="zh-CN" altLang="en-US" dirty="0"/>
          </a:p>
        </p:txBody>
      </p:sp>
    </p:spTree>
    <p:extLst>
      <p:ext uri="{BB962C8B-B14F-4D97-AF65-F5344CB8AC3E}">
        <p14:creationId xmlns:p14="http://schemas.microsoft.com/office/powerpoint/2010/main" val="34974536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选主步骤</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normAutofit/>
          </a:bodyPr>
          <a:lstStyle/>
          <a:p>
            <a:r>
              <a:rPr lang="zh-CN" altLang="en-US" dirty="0"/>
              <a:t>* 处理投票</a:t>
            </a:r>
          </a:p>
          <a:p>
            <a:pPr lvl="1"/>
            <a:r>
              <a:rPr lang="en-US" altLang="zh-CN" dirty="0"/>
              <a:t>&gt;</a:t>
            </a:r>
            <a:r>
              <a:rPr lang="zh-CN" altLang="en-US" dirty="0"/>
              <a:t> 对自己的投票和接收到的投票进行</a:t>
            </a:r>
            <a:r>
              <a:rPr lang="en-US" altLang="zh-CN" dirty="0"/>
              <a:t>PK</a:t>
            </a:r>
            <a:r>
              <a:rPr lang="zh-CN" altLang="en-US" dirty="0"/>
              <a:t>：</a:t>
            </a:r>
          </a:p>
          <a:p>
            <a:pPr lvl="2"/>
            <a:r>
              <a:rPr lang="en-US" altLang="zh-CN" dirty="0"/>
              <a:t>1. </a:t>
            </a:r>
            <a:r>
              <a:rPr lang="zh-CN" altLang="en-US" dirty="0"/>
              <a:t>先检查</a:t>
            </a:r>
            <a:r>
              <a:rPr lang="en-US" altLang="zh-CN" dirty="0" err="1"/>
              <a:t>zxid</a:t>
            </a:r>
            <a:r>
              <a:rPr lang="zh-CN" altLang="en-US" dirty="0"/>
              <a:t>，较大的优先为</a:t>
            </a:r>
            <a:r>
              <a:rPr lang="en-US" altLang="zh-CN" dirty="0"/>
              <a:t>leader</a:t>
            </a:r>
            <a:r>
              <a:rPr lang="zh-CN" altLang="en-US" dirty="0"/>
              <a:t>；</a:t>
            </a:r>
          </a:p>
          <a:p>
            <a:pPr lvl="2"/>
            <a:r>
              <a:rPr lang="en-US" altLang="zh-CN" dirty="0"/>
              <a:t>2. </a:t>
            </a:r>
            <a:r>
              <a:rPr lang="zh-CN" altLang="en-US" dirty="0"/>
              <a:t>如果</a:t>
            </a:r>
            <a:r>
              <a:rPr lang="en-US" altLang="zh-CN" dirty="0" err="1"/>
              <a:t>zxid</a:t>
            </a:r>
            <a:r>
              <a:rPr lang="zh-CN" altLang="en-US" dirty="0"/>
              <a:t>一样，</a:t>
            </a:r>
            <a:r>
              <a:rPr lang="en-US" altLang="zh-CN" dirty="0" err="1"/>
              <a:t>sid</a:t>
            </a:r>
            <a:r>
              <a:rPr lang="zh-CN" altLang="en-US" dirty="0"/>
              <a:t>较大的为</a:t>
            </a:r>
            <a:r>
              <a:rPr lang="en-US" altLang="zh-CN" dirty="0"/>
              <a:t>leader</a:t>
            </a:r>
            <a:r>
              <a:rPr lang="zh-CN" altLang="en-US" dirty="0"/>
              <a:t>；</a:t>
            </a:r>
          </a:p>
          <a:p>
            <a:pPr lvl="2"/>
            <a:r>
              <a:rPr lang="en-US" altLang="zh-CN" dirty="0"/>
              <a:t>3. </a:t>
            </a:r>
            <a:r>
              <a:rPr lang="zh-CN" altLang="en-US" dirty="0"/>
              <a:t>根据</a:t>
            </a:r>
            <a:r>
              <a:rPr lang="en-US" altLang="zh-CN" dirty="0"/>
              <a:t>PK</a:t>
            </a:r>
            <a:r>
              <a:rPr lang="zh-CN" altLang="en-US" dirty="0"/>
              <a:t>结果更新自己的投票，在次发送自己的投票；</a:t>
            </a:r>
          </a:p>
          <a:p>
            <a:r>
              <a:rPr lang="zh-CN" altLang="en-US" dirty="0"/>
              <a:t>* 统计投票</a:t>
            </a:r>
          </a:p>
          <a:p>
            <a:pPr lvl="1"/>
            <a:r>
              <a:rPr lang="en-US" altLang="zh-CN" dirty="0"/>
              <a:t>&gt;</a:t>
            </a:r>
            <a:r>
              <a:rPr lang="zh-CN" altLang="en-US" dirty="0"/>
              <a:t> 每次投票后，服务器统计投票信息，如果有过半机器接收到相同的投票，那么</a:t>
            </a:r>
            <a:r>
              <a:rPr lang="en-US" altLang="zh-CN" dirty="0"/>
              <a:t>leader</a:t>
            </a:r>
            <a:r>
              <a:rPr lang="zh-CN" altLang="en-US" dirty="0"/>
              <a:t>产生，如果否，那么进行下一轮投票；</a:t>
            </a:r>
          </a:p>
          <a:p>
            <a:r>
              <a:rPr lang="zh-CN" altLang="en-US" dirty="0"/>
              <a:t>* 改变</a:t>
            </a:r>
            <a:r>
              <a:rPr lang="en-US" altLang="zh-CN" dirty="0"/>
              <a:t>server</a:t>
            </a:r>
            <a:r>
              <a:rPr lang="zh-CN" altLang="en-US" dirty="0"/>
              <a:t>状态</a:t>
            </a:r>
          </a:p>
          <a:p>
            <a:pPr lvl="1"/>
            <a:r>
              <a:rPr lang="en-US" altLang="zh-CN" dirty="0"/>
              <a:t>&gt;</a:t>
            </a:r>
            <a:r>
              <a:rPr lang="zh-CN" altLang="en-US" dirty="0"/>
              <a:t> 一旦确定了</a:t>
            </a:r>
            <a:r>
              <a:rPr lang="en-US" altLang="zh-CN" dirty="0"/>
              <a:t>Leader</a:t>
            </a:r>
            <a:r>
              <a:rPr lang="zh-CN" altLang="en-US" dirty="0"/>
              <a:t>，</a:t>
            </a:r>
            <a:r>
              <a:rPr lang="en-US" altLang="zh-CN" dirty="0"/>
              <a:t>server</a:t>
            </a:r>
            <a:r>
              <a:rPr lang="zh-CN" altLang="en-US" dirty="0"/>
              <a:t>会更新自己的状态为</a:t>
            </a:r>
            <a:r>
              <a:rPr lang="en-US" altLang="zh-CN" dirty="0"/>
              <a:t>Following</a:t>
            </a:r>
            <a:r>
              <a:rPr lang="zh-CN" altLang="en-US" dirty="0"/>
              <a:t>或者是</a:t>
            </a:r>
            <a:r>
              <a:rPr lang="en-US" altLang="zh-CN" dirty="0"/>
              <a:t>Leading</a:t>
            </a:r>
            <a:r>
              <a:rPr lang="zh-CN" altLang="en-US" dirty="0"/>
              <a:t>。选举结束。</a:t>
            </a:r>
          </a:p>
          <a:p>
            <a:endParaRPr lang="zh-CN" altLang="en-US" dirty="0"/>
          </a:p>
        </p:txBody>
      </p:sp>
    </p:spTree>
    <p:extLst>
      <p:ext uri="{BB962C8B-B14F-4D97-AF65-F5344CB8AC3E}">
        <p14:creationId xmlns:p14="http://schemas.microsoft.com/office/powerpoint/2010/main" val="24280885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B65AC-D529-4722-A55F-E8C1DDA5AEF2}"/>
              </a:ext>
            </a:extLst>
          </p:cNvPr>
          <p:cNvSpPr>
            <a:spLocks noGrp="1"/>
          </p:cNvSpPr>
          <p:nvPr>
            <p:ph type="title"/>
          </p:nvPr>
        </p:nvSpPr>
        <p:spPr/>
        <p:txBody>
          <a:bodyPr/>
          <a:lstStyle/>
          <a:p>
            <a:r>
              <a:rPr lang="zh-CN" altLang="en-US" dirty="0"/>
              <a:t>几种</a:t>
            </a:r>
            <a:r>
              <a:rPr lang="en-US" altLang="zh-CN" dirty="0"/>
              <a:t>leader</a:t>
            </a:r>
            <a:r>
              <a:rPr lang="zh-CN" altLang="en-US" dirty="0"/>
              <a:t>选举场景</a:t>
            </a:r>
          </a:p>
        </p:txBody>
      </p:sp>
      <p:sp>
        <p:nvSpPr>
          <p:cNvPr id="3" name="内容占位符 2">
            <a:extLst>
              <a:ext uri="{FF2B5EF4-FFF2-40B4-BE49-F238E27FC236}">
                <a16:creationId xmlns:a16="http://schemas.microsoft.com/office/drawing/2014/main" id="{966FB371-4E45-411A-9CF9-F2012806B856}"/>
              </a:ext>
            </a:extLst>
          </p:cNvPr>
          <p:cNvSpPr>
            <a:spLocks noGrp="1"/>
          </p:cNvSpPr>
          <p:nvPr>
            <p:ph idx="1"/>
          </p:nvPr>
        </p:nvSpPr>
        <p:spPr/>
        <p:txBody>
          <a:bodyPr/>
          <a:lstStyle/>
          <a:p>
            <a:r>
              <a:rPr lang="zh-CN" altLang="en-US" dirty="0"/>
              <a:t>* 集群启动选举</a:t>
            </a:r>
          </a:p>
          <a:p>
            <a:r>
              <a:rPr lang="zh-CN" altLang="en-US" dirty="0"/>
              <a:t>* </a:t>
            </a:r>
            <a:r>
              <a:rPr lang="en-US" altLang="zh-CN" dirty="0"/>
              <a:t>Follower</a:t>
            </a:r>
            <a:r>
              <a:rPr lang="zh-CN" altLang="en-US" dirty="0"/>
              <a:t>重启选举</a:t>
            </a:r>
          </a:p>
          <a:p>
            <a:r>
              <a:rPr lang="zh-CN" altLang="en-US" dirty="0"/>
              <a:t>* </a:t>
            </a:r>
            <a:r>
              <a:rPr lang="en-US" altLang="zh-CN" dirty="0"/>
              <a:t>Leader</a:t>
            </a:r>
            <a:r>
              <a:rPr lang="zh-CN" altLang="en-US" dirty="0"/>
              <a:t>重启选举</a:t>
            </a:r>
          </a:p>
          <a:p>
            <a:endParaRPr lang="zh-CN" altLang="en-US" dirty="0"/>
          </a:p>
        </p:txBody>
      </p:sp>
    </p:spTree>
    <p:extLst>
      <p:ext uri="{BB962C8B-B14F-4D97-AF65-F5344CB8AC3E}">
        <p14:creationId xmlns:p14="http://schemas.microsoft.com/office/powerpoint/2010/main" val="5060710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6A609DDC-DD02-461C-AB7B-E85D8E577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7789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A988F-8517-4351-AFF8-A6BC75450914}"/>
              </a:ext>
            </a:extLst>
          </p:cNvPr>
          <p:cNvSpPr>
            <a:spLocks noGrp="1"/>
          </p:cNvSpPr>
          <p:nvPr>
            <p:ph type="title"/>
          </p:nvPr>
        </p:nvSpPr>
        <p:spPr/>
        <p:txBody>
          <a:bodyPr/>
          <a:lstStyle/>
          <a:p>
            <a:r>
              <a:rPr lang="zh-CN" altLang="en-US" dirty="0"/>
              <a:t>来源</a:t>
            </a:r>
          </a:p>
        </p:txBody>
      </p:sp>
      <p:sp>
        <p:nvSpPr>
          <p:cNvPr id="3" name="内容占位符 2">
            <a:extLst>
              <a:ext uri="{FF2B5EF4-FFF2-40B4-BE49-F238E27FC236}">
                <a16:creationId xmlns:a16="http://schemas.microsoft.com/office/drawing/2014/main" id="{45B927FE-568C-4C03-8B17-91FDA436474E}"/>
              </a:ext>
            </a:extLst>
          </p:cNvPr>
          <p:cNvSpPr>
            <a:spLocks noGrp="1"/>
          </p:cNvSpPr>
          <p:nvPr>
            <p:ph idx="1"/>
          </p:nvPr>
        </p:nvSpPr>
        <p:spPr/>
        <p:txBody>
          <a:bodyPr/>
          <a:lstStyle/>
          <a:p>
            <a:pPr marL="0" indent="0">
              <a:buNone/>
            </a:pPr>
            <a:r>
              <a:rPr lang="en-US" altLang="zh-CN" dirty="0"/>
              <a:t>	Zookeeper </a:t>
            </a:r>
            <a:r>
              <a:rPr lang="zh-CN" altLang="en-US" dirty="0"/>
              <a:t>最早起源于雅虎研究院的一个研究小组。在当时，研究人员发现，在雅虎内部很多大型系统基本都需要依赖一个类似的系统来进行分布式协调，但是这些系统往往都存在分布式单点问题。所以，雅虎的开发人员就试图开发一个通用的无单点问题的分布式协调框架，以便让开发人员将精力集中在处理业务逻辑上。</a:t>
            </a:r>
          </a:p>
          <a:p>
            <a:pPr marL="0" indent="0">
              <a:buNone/>
            </a:pPr>
            <a:endParaRPr lang="zh-CN" altLang="en-US" dirty="0"/>
          </a:p>
        </p:txBody>
      </p:sp>
    </p:spTree>
    <p:extLst>
      <p:ext uri="{BB962C8B-B14F-4D97-AF65-F5344CB8AC3E}">
        <p14:creationId xmlns:p14="http://schemas.microsoft.com/office/powerpoint/2010/main" val="18384519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p>
        </p:txBody>
      </p:sp>
      <p:pic>
        <p:nvPicPr>
          <p:cNvPr id="5" name="内容占位符 4">
            <a:extLst>
              <a:ext uri="{FF2B5EF4-FFF2-40B4-BE49-F238E27FC236}">
                <a16:creationId xmlns:a16="http://schemas.microsoft.com/office/drawing/2014/main" id="{4F1D5E56-1F86-4FA3-A748-44E680FAE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5441894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46781-5ADE-42F6-81D0-F5F6F5579BE0}"/>
              </a:ext>
            </a:extLst>
          </p:cNvPr>
          <p:cNvSpPr>
            <a:spLocks noGrp="1"/>
          </p:cNvSpPr>
          <p:nvPr>
            <p:ph type="title"/>
          </p:nvPr>
        </p:nvSpPr>
        <p:spPr/>
        <p:txBody>
          <a:bodyPr/>
          <a:lstStyle/>
          <a:p>
            <a:r>
              <a:rPr lang="zh-CN" altLang="en-US" dirty="0"/>
              <a:t>集群启动选举</a:t>
            </a:r>
            <a:endParaRPr lang="zh-CN" altLang="en-US" dirty="0"/>
          </a:p>
        </p:txBody>
      </p:sp>
      <p:pic>
        <p:nvPicPr>
          <p:cNvPr id="5" name="内容占位符 4">
            <a:extLst>
              <a:ext uri="{FF2B5EF4-FFF2-40B4-BE49-F238E27FC236}">
                <a16:creationId xmlns:a16="http://schemas.microsoft.com/office/drawing/2014/main" id="{5E332251-99EB-4E54-8ADE-77E517AB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39472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5" name="内容占位符 4">
            <a:extLst>
              <a:ext uri="{FF2B5EF4-FFF2-40B4-BE49-F238E27FC236}">
                <a16:creationId xmlns:a16="http://schemas.microsoft.com/office/drawing/2014/main" id="{8DB56087-3F4D-41B5-894D-209F0900A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4757378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15F20-5960-4CEB-8B7D-2B000A9BD4EB}"/>
              </a:ext>
            </a:extLst>
          </p:cNvPr>
          <p:cNvSpPr>
            <a:spLocks noGrp="1"/>
          </p:cNvSpPr>
          <p:nvPr>
            <p:ph type="title"/>
          </p:nvPr>
        </p:nvSpPr>
        <p:spPr/>
        <p:txBody>
          <a:bodyPr/>
          <a:lstStyle/>
          <a:p>
            <a:r>
              <a:rPr lang="en-US" altLang="zh-CN" dirty="0"/>
              <a:t>Follower</a:t>
            </a:r>
            <a:r>
              <a:rPr lang="zh-CN" altLang="en-US" dirty="0"/>
              <a:t>重启选举</a:t>
            </a:r>
          </a:p>
        </p:txBody>
      </p:sp>
      <p:pic>
        <p:nvPicPr>
          <p:cNvPr id="9" name="内容占位符 8">
            <a:extLst>
              <a:ext uri="{FF2B5EF4-FFF2-40B4-BE49-F238E27FC236}">
                <a16:creationId xmlns:a16="http://schemas.microsoft.com/office/drawing/2014/main" id="{54F8C281-3911-4B82-8177-B21B5C379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9490782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7B41BDA6-ABAB-4EC6-A235-6E0E58ACF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7325601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61915596-6C33-4878-9993-462AE4F59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23787249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56B2D611-7042-4E91-AA00-DED9BE6AC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8089061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392C629D-DFAE-4BFD-B6D3-77AEA4536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11608683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AF0FA-728F-4819-ACE3-80AC7DB5E9AC}"/>
              </a:ext>
            </a:extLst>
          </p:cNvPr>
          <p:cNvSpPr>
            <a:spLocks noGrp="1"/>
          </p:cNvSpPr>
          <p:nvPr>
            <p:ph type="title"/>
          </p:nvPr>
        </p:nvSpPr>
        <p:spPr/>
        <p:txBody>
          <a:bodyPr/>
          <a:lstStyle/>
          <a:p>
            <a:r>
              <a:rPr lang="en-US" altLang="zh-CN" dirty="0"/>
              <a:t>Leader</a:t>
            </a:r>
            <a:r>
              <a:rPr lang="zh-CN" altLang="en-US" dirty="0"/>
              <a:t>重启选举</a:t>
            </a:r>
          </a:p>
        </p:txBody>
      </p:sp>
      <p:pic>
        <p:nvPicPr>
          <p:cNvPr id="5" name="内容占位符 4">
            <a:extLst>
              <a:ext uri="{FF2B5EF4-FFF2-40B4-BE49-F238E27FC236}">
                <a16:creationId xmlns:a16="http://schemas.microsoft.com/office/drawing/2014/main" id="{F5BA7E61-55D6-45DF-B831-3EE8E19F0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474" y="1825625"/>
            <a:ext cx="5521052" cy="4351338"/>
          </a:xfrm>
        </p:spPr>
      </p:pic>
    </p:spTree>
    <p:extLst>
      <p:ext uri="{BB962C8B-B14F-4D97-AF65-F5344CB8AC3E}">
        <p14:creationId xmlns:p14="http://schemas.microsoft.com/office/powerpoint/2010/main" val="8988467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78751-BCCC-4597-87AC-EBFCF89F1778}"/>
              </a:ext>
            </a:extLst>
          </p:cNvPr>
          <p:cNvSpPr>
            <a:spLocks noGrp="1"/>
          </p:cNvSpPr>
          <p:nvPr>
            <p:ph type="title"/>
          </p:nvPr>
        </p:nvSpPr>
        <p:spPr/>
        <p:txBody>
          <a:bodyPr/>
          <a:lstStyle/>
          <a:p>
            <a:r>
              <a:rPr lang="zh-CN" altLang="en-US" dirty="0"/>
              <a:t>数据同步</a:t>
            </a:r>
          </a:p>
        </p:txBody>
      </p:sp>
      <p:sp>
        <p:nvSpPr>
          <p:cNvPr id="3" name="内容占位符 2">
            <a:extLst>
              <a:ext uri="{FF2B5EF4-FFF2-40B4-BE49-F238E27FC236}">
                <a16:creationId xmlns:a16="http://schemas.microsoft.com/office/drawing/2014/main" id="{ECC1FFE2-41FF-4D12-98CA-526BE81D8022}"/>
              </a:ext>
            </a:extLst>
          </p:cNvPr>
          <p:cNvSpPr>
            <a:spLocks noGrp="1"/>
          </p:cNvSpPr>
          <p:nvPr>
            <p:ph idx="1"/>
          </p:nvPr>
        </p:nvSpPr>
        <p:spPr/>
        <p:txBody>
          <a:bodyPr/>
          <a:lstStyle/>
          <a:p>
            <a:r>
              <a:rPr lang="en-US" altLang="zh-CN" dirty="0"/>
              <a:t>&gt;</a:t>
            </a:r>
            <a:r>
              <a:rPr lang="zh-CN" altLang="en-US" dirty="0"/>
              <a:t> 在完成</a:t>
            </a:r>
            <a:r>
              <a:rPr lang="en-US" altLang="zh-CN" dirty="0"/>
              <a:t>leader</a:t>
            </a:r>
            <a:r>
              <a:rPr lang="zh-CN" altLang="en-US" dirty="0"/>
              <a:t>选举阶段后，准</a:t>
            </a:r>
            <a:r>
              <a:rPr lang="en-US" altLang="zh-CN" dirty="0"/>
              <a:t>Leader</a:t>
            </a:r>
            <a:r>
              <a:rPr lang="zh-CN" altLang="en-US" dirty="0"/>
              <a:t>可以获取集群中最新的提议历史。准</a:t>
            </a:r>
            <a:r>
              <a:rPr lang="en-US" altLang="zh-CN" dirty="0"/>
              <a:t>Leader</a:t>
            </a:r>
            <a:r>
              <a:rPr lang="zh-CN" altLang="en-US" dirty="0"/>
              <a:t>在该阶段会把最新的提议历史同步到集群中的所有节点。当同步完成时</a:t>
            </a:r>
            <a:r>
              <a:rPr lang="en-US" altLang="zh-CN" dirty="0"/>
              <a:t>(</a:t>
            </a:r>
            <a:r>
              <a:rPr lang="zh-CN" altLang="en-US" dirty="0"/>
              <a:t>过半</a:t>
            </a:r>
            <a:r>
              <a:rPr lang="en-US" altLang="zh-CN" dirty="0"/>
              <a:t>)</a:t>
            </a:r>
            <a:r>
              <a:rPr lang="zh-CN" altLang="en-US" dirty="0"/>
              <a:t>，准</a:t>
            </a:r>
            <a:r>
              <a:rPr lang="en-US" altLang="zh-CN" dirty="0"/>
              <a:t>Leader</a:t>
            </a:r>
            <a:r>
              <a:rPr lang="zh-CN" altLang="en-US" dirty="0"/>
              <a:t>才会真正成为</a:t>
            </a:r>
            <a:r>
              <a:rPr lang="en-US" altLang="zh-CN" dirty="0"/>
              <a:t>Leader</a:t>
            </a:r>
            <a:r>
              <a:rPr lang="zh-CN" altLang="en-US" dirty="0"/>
              <a:t>，执行</a:t>
            </a:r>
            <a:r>
              <a:rPr lang="en-US" altLang="zh-CN" dirty="0"/>
              <a:t>Leader</a:t>
            </a:r>
            <a:r>
              <a:rPr lang="zh-CN" altLang="en-US" dirty="0"/>
              <a:t>的工作。</a:t>
            </a:r>
          </a:p>
          <a:p>
            <a:pPr marL="0" indent="0">
              <a:buNone/>
            </a:pPr>
            <a:r>
              <a:rPr lang="zh-CN" altLang="en-US" dirty="0"/>
              <a:t/>
            </a:r>
            <a:br>
              <a:rPr lang="zh-CN" altLang="en-US" dirty="0"/>
            </a:br>
            <a:r>
              <a:rPr lang="zh-CN" altLang="en-US" dirty="0"/>
              <a:t>* 恢复模式需要解决的两个重要问题</a:t>
            </a:r>
          </a:p>
          <a:p>
            <a:pPr lvl="1"/>
            <a:r>
              <a:rPr lang="zh-CN" altLang="en-US" dirty="0"/>
              <a:t>* 已经被处理的消息不能丢</a:t>
            </a:r>
          </a:p>
          <a:p>
            <a:pPr lvl="1"/>
            <a:r>
              <a:rPr lang="zh-CN" altLang="en-US" dirty="0"/>
              <a:t>* 被丢弃的消息不能再次出现</a:t>
            </a:r>
          </a:p>
          <a:p>
            <a:pPr marL="0" indent="0">
              <a:buNone/>
            </a:pPr>
            <a:endParaRPr lang="zh-CN" altLang="en-US" dirty="0"/>
          </a:p>
        </p:txBody>
      </p:sp>
    </p:spTree>
    <p:extLst>
      <p:ext uri="{BB962C8B-B14F-4D97-AF65-F5344CB8AC3E}">
        <p14:creationId xmlns:p14="http://schemas.microsoft.com/office/powerpoint/2010/main" val="3723238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3A7-C43C-423D-BCC7-812F97582ADA}"/>
              </a:ext>
            </a:extLst>
          </p:cNvPr>
          <p:cNvSpPr>
            <a:spLocks noGrp="1"/>
          </p:cNvSpPr>
          <p:nvPr>
            <p:ph type="title"/>
          </p:nvPr>
        </p:nvSpPr>
        <p:spPr/>
        <p:txBody>
          <a:bodyPr/>
          <a:lstStyle/>
          <a:p>
            <a:r>
              <a:rPr lang="en-US" altLang="zh-CN" dirty="0"/>
              <a:t>zookeeper</a:t>
            </a:r>
            <a:r>
              <a:rPr lang="zh-CN" altLang="en-US" dirty="0"/>
              <a:t>是什么</a:t>
            </a:r>
          </a:p>
        </p:txBody>
      </p:sp>
      <p:sp>
        <p:nvSpPr>
          <p:cNvPr id="3" name="内容占位符 2">
            <a:extLst>
              <a:ext uri="{FF2B5EF4-FFF2-40B4-BE49-F238E27FC236}">
                <a16:creationId xmlns:a16="http://schemas.microsoft.com/office/drawing/2014/main" id="{18D4A6D4-D444-46F4-866D-5A4D55B11264}"/>
              </a:ext>
            </a:extLst>
          </p:cNvPr>
          <p:cNvSpPr>
            <a:spLocks noGrp="1"/>
          </p:cNvSpPr>
          <p:nvPr>
            <p:ph idx="1"/>
          </p:nvPr>
        </p:nvSpPr>
        <p:spPr/>
        <p:txBody>
          <a:bodyPr/>
          <a:lstStyle/>
          <a:p>
            <a:pPr marL="0" indent="0">
              <a:buNone/>
            </a:pPr>
            <a:r>
              <a:rPr lang="en-US" altLang="zh-CN" dirty="0"/>
              <a:t>	</a:t>
            </a:r>
            <a:r>
              <a:rPr lang="en-US" altLang="zh-CN" dirty="0" err="1"/>
              <a:t>ZooKeeper</a:t>
            </a:r>
            <a:r>
              <a:rPr lang="en-US" altLang="zh-CN" dirty="0"/>
              <a:t> is a high-performance coordination service for distributed applications. It exposes common services - such as naming, configuration management, synchronization, and group services - in a simple interface so you don't have to write them from scratch. You can use it off-the-shelf to implement consensus, group management, leader election, and presence protocols. And you can build on it for your own, specific needs.</a:t>
            </a:r>
          </a:p>
          <a:p>
            <a:pPr marL="0" indent="0">
              <a:buNone/>
            </a:pPr>
            <a:r>
              <a:rPr lang="en-US" altLang="zh-CN" dirty="0"/>
              <a:t>	</a:t>
            </a:r>
          </a:p>
          <a:p>
            <a:pPr marL="0" indent="0">
              <a:buNone/>
            </a:pPr>
            <a:r>
              <a:rPr lang="en-US" altLang="zh-CN" dirty="0" err="1"/>
              <a:t>ZooKeeper</a:t>
            </a:r>
            <a:r>
              <a:rPr lang="zh-CN" altLang="en-US" dirty="0"/>
              <a:t>是一种用于分布式应用程序的高性能协调服务</a:t>
            </a:r>
            <a:r>
              <a:rPr lang="en-US" altLang="zh-CN" dirty="0"/>
              <a:t>.</a:t>
            </a:r>
          </a:p>
          <a:p>
            <a:pPr marL="0" indent="0">
              <a:buNone/>
            </a:pPr>
            <a:endParaRPr lang="zh-CN" altLang="en-US" dirty="0"/>
          </a:p>
        </p:txBody>
      </p:sp>
    </p:spTree>
    <p:extLst>
      <p:ext uri="{BB962C8B-B14F-4D97-AF65-F5344CB8AC3E}">
        <p14:creationId xmlns:p14="http://schemas.microsoft.com/office/powerpoint/2010/main" val="17167953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1959-52B9-4C7D-8B06-EF721689BBB0}"/>
              </a:ext>
            </a:extLst>
          </p:cNvPr>
          <p:cNvSpPr>
            <a:spLocks noGrp="1"/>
          </p:cNvSpPr>
          <p:nvPr>
            <p:ph type="title"/>
          </p:nvPr>
        </p:nvSpPr>
        <p:spPr/>
        <p:txBody>
          <a:bodyPr/>
          <a:lstStyle/>
          <a:p>
            <a:r>
              <a:rPr lang="zh-CN" altLang="en-US" dirty="0"/>
              <a:t>原子广播</a:t>
            </a:r>
          </a:p>
        </p:txBody>
      </p:sp>
      <p:sp>
        <p:nvSpPr>
          <p:cNvPr id="3" name="内容占位符 2">
            <a:extLst>
              <a:ext uri="{FF2B5EF4-FFF2-40B4-BE49-F238E27FC236}">
                <a16:creationId xmlns:a16="http://schemas.microsoft.com/office/drawing/2014/main" id="{C931D7B4-8173-4916-91FB-2FD8FCCE1707}"/>
              </a:ext>
            </a:extLst>
          </p:cNvPr>
          <p:cNvSpPr>
            <a:spLocks noGrp="1"/>
          </p:cNvSpPr>
          <p:nvPr>
            <p:ph idx="1"/>
          </p:nvPr>
        </p:nvSpPr>
        <p:spPr/>
        <p:txBody>
          <a:bodyPr/>
          <a:lstStyle/>
          <a:p>
            <a:r>
              <a:rPr lang="zh-CN" altLang="en-US" dirty="0"/>
              <a:t>分布式一致</a:t>
            </a:r>
            <a:endParaRPr lang="en-US" altLang="zh-CN" dirty="0"/>
          </a:p>
          <a:p>
            <a:pPr lvl="1"/>
            <a:r>
              <a:rPr lang="zh-CN" altLang="en-US" dirty="0"/>
              <a:t>分布式中有这么一个疑难问题，客户端向一个分布式集群的服务端发出一系列更新数据的消息，由于分布式集群中的各个服务端节点是互为同步数据的，所以运行完客户端这系列消息指令后各服务端节点的数据应该是一致的，但由于网络或其他原因，各个服务端节点接收到消息的序列可能不一致，最后导致各节点的数据不一致。</a:t>
            </a:r>
          </a:p>
          <a:p>
            <a:pPr lvl="1"/>
            <a:endParaRPr lang="zh-CN" altLang="en-US" dirty="0"/>
          </a:p>
        </p:txBody>
      </p:sp>
    </p:spTree>
    <p:extLst>
      <p:ext uri="{BB962C8B-B14F-4D97-AF65-F5344CB8AC3E}">
        <p14:creationId xmlns:p14="http://schemas.microsoft.com/office/powerpoint/2010/main" val="26673946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C03B-ED7F-413B-B395-A21147AA6D68}"/>
              </a:ext>
            </a:extLst>
          </p:cNvPr>
          <p:cNvSpPr>
            <a:spLocks noGrp="1"/>
          </p:cNvSpPr>
          <p:nvPr>
            <p:ph type="title"/>
          </p:nvPr>
        </p:nvSpPr>
        <p:spPr/>
        <p:txBody>
          <a:bodyPr/>
          <a:lstStyle/>
          <a:p>
            <a:r>
              <a:rPr lang="zh-CN" altLang="en-US" dirty="0"/>
              <a:t>分布式一致</a:t>
            </a:r>
          </a:p>
        </p:txBody>
      </p:sp>
      <p:sp>
        <p:nvSpPr>
          <p:cNvPr id="3" name="内容占位符 2">
            <a:extLst>
              <a:ext uri="{FF2B5EF4-FFF2-40B4-BE49-F238E27FC236}">
                <a16:creationId xmlns:a16="http://schemas.microsoft.com/office/drawing/2014/main" id="{1C68E537-07F3-4B57-82A8-55D458B841AD}"/>
              </a:ext>
            </a:extLst>
          </p:cNvPr>
          <p:cNvSpPr>
            <a:spLocks noGrp="1"/>
          </p:cNvSpPr>
          <p:nvPr>
            <p:ph idx="1"/>
          </p:nvPr>
        </p:nvSpPr>
        <p:spPr/>
        <p:txBody>
          <a:bodyPr/>
          <a:lstStyle/>
          <a:p>
            <a:r>
              <a:rPr lang="en-US" altLang="zh-CN" dirty="0" smtClean="0"/>
              <a:t>CAP</a:t>
            </a:r>
            <a:r>
              <a:rPr lang="zh-CN" altLang="en-US" dirty="0" smtClean="0"/>
              <a:t>定律</a:t>
            </a:r>
            <a:endParaRPr lang="en-US" altLang="zh-CN" dirty="0"/>
          </a:p>
          <a:p>
            <a:r>
              <a:rPr lang="zh-CN" altLang="en-US" dirty="0"/>
              <a:t>拜占庭问题</a:t>
            </a:r>
          </a:p>
        </p:txBody>
      </p:sp>
    </p:spTree>
    <p:extLst>
      <p:ext uri="{BB962C8B-B14F-4D97-AF65-F5344CB8AC3E}">
        <p14:creationId xmlns:p14="http://schemas.microsoft.com/office/powerpoint/2010/main" val="42146269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22BF-8D8A-4013-A36A-DFE3EBD03EF3}"/>
              </a:ext>
            </a:extLst>
          </p:cNvPr>
          <p:cNvSpPr>
            <a:spLocks noGrp="1"/>
          </p:cNvSpPr>
          <p:nvPr>
            <p:ph type="title"/>
          </p:nvPr>
        </p:nvSpPr>
        <p:spPr/>
        <p:txBody>
          <a:bodyPr/>
          <a:lstStyle/>
          <a:p>
            <a:r>
              <a:rPr lang="en-US" altLang="zh-CN" dirty="0"/>
              <a:t>CAP</a:t>
            </a:r>
            <a:r>
              <a:rPr lang="zh-CN" altLang="en-US" dirty="0"/>
              <a:t>定律</a:t>
            </a:r>
          </a:p>
        </p:txBody>
      </p:sp>
      <p:pic>
        <p:nvPicPr>
          <p:cNvPr id="5" name="内容占位符 4">
            <a:extLst>
              <a:ext uri="{FF2B5EF4-FFF2-40B4-BE49-F238E27FC236}">
                <a16:creationId xmlns:a16="http://schemas.microsoft.com/office/drawing/2014/main" id="{0914A6ED-8604-4D7E-84FB-BB196D5E7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146" y="1825625"/>
            <a:ext cx="5551707" cy="4351338"/>
          </a:xfrm>
        </p:spPr>
      </p:pic>
    </p:spTree>
    <p:extLst>
      <p:ext uri="{BB962C8B-B14F-4D97-AF65-F5344CB8AC3E}">
        <p14:creationId xmlns:p14="http://schemas.microsoft.com/office/powerpoint/2010/main" val="24752257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F7890-26F4-4244-9969-F91629C99B19}"/>
              </a:ext>
            </a:extLst>
          </p:cNvPr>
          <p:cNvSpPr>
            <a:spLocks noGrp="1"/>
          </p:cNvSpPr>
          <p:nvPr>
            <p:ph type="title"/>
          </p:nvPr>
        </p:nvSpPr>
        <p:spPr/>
        <p:txBody>
          <a:bodyPr/>
          <a:lstStyle/>
          <a:p>
            <a:r>
              <a:rPr lang="en-US" altLang="zh-CN" dirty="0"/>
              <a:t>CAP</a:t>
            </a:r>
            <a:r>
              <a:rPr lang="zh-CN" altLang="en-US" dirty="0"/>
              <a:t>定律</a:t>
            </a:r>
          </a:p>
        </p:txBody>
      </p:sp>
      <p:sp>
        <p:nvSpPr>
          <p:cNvPr id="3" name="内容占位符 2">
            <a:extLst>
              <a:ext uri="{FF2B5EF4-FFF2-40B4-BE49-F238E27FC236}">
                <a16:creationId xmlns:a16="http://schemas.microsoft.com/office/drawing/2014/main" id="{C6114194-DDF3-4F10-915B-EE2CABC0E59D}"/>
              </a:ext>
            </a:extLst>
          </p:cNvPr>
          <p:cNvSpPr>
            <a:spLocks noGrp="1"/>
          </p:cNvSpPr>
          <p:nvPr>
            <p:ph idx="1"/>
          </p:nvPr>
        </p:nvSpPr>
        <p:spPr/>
        <p:txBody>
          <a:bodyPr>
            <a:normAutofit fontScale="92500" lnSpcReduction="20000"/>
          </a:bodyPr>
          <a:lstStyle/>
          <a:p>
            <a:r>
              <a:rPr lang="en-US" altLang="zh-CN" dirty="0"/>
              <a:t>&gt;</a:t>
            </a:r>
            <a:r>
              <a:rPr lang="zh-CN" altLang="en-US" dirty="0"/>
              <a:t> 分布式系统的最大难点，就是各个节点的状态如何同步。</a:t>
            </a:r>
            <a:r>
              <a:rPr lang="en-US" altLang="zh-CN" dirty="0"/>
              <a:t>CAP </a:t>
            </a:r>
            <a:r>
              <a:rPr lang="zh-CN" altLang="en-US" dirty="0"/>
              <a:t>定理是这方面的基本定理，也是理解分布式系统的起点。</a:t>
            </a:r>
            <a:endParaRPr lang="en-US" altLang="zh-CN" dirty="0"/>
          </a:p>
          <a:p>
            <a:pPr marL="0" indent="0">
              <a:buNone/>
            </a:pPr>
            <a:endParaRPr lang="zh-CN" altLang="en-US" dirty="0"/>
          </a:p>
          <a:p>
            <a:r>
              <a:rPr lang="zh-CN" altLang="en-US" dirty="0"/>
              <a:t>* </a:t>
            </a:r>
            <a:r>
              <a:rPr lang="en-US" altLang="zh-CN" dirty="0"/>
              <a:t>Consistency (</a:t>
            </a:r>
            <a:r>
              <a:rPr lang="zh-CN" altLang="en-US" dirty="0"/>
              <a:t>一致性</a:t>
            </a:r>
            <a:r>
              <a:rPr lang="en-US" altLang="zh-CN" dirty="0"/>
              <a:t>)</a:t>
            </a:r>
          </a:p>
          <a:p>
            <a:pPr lvl="1"/>
            <a:r>
              <a:rPr lang="en-US" altLang="zh-CN" dirty="0"/>
              <a:t>&gt;</a:t>
            </a:r>
            <a:r>
              <a:rPr lang="zh-CN" altLang="en-US" dirty="0"/>
              <a:t> 写操作之后的读操作，必须返回该值。</a:t>
            </a:r>
          </a:p>
          <a:p>
            <a:r>
              <a:rPr lang="zh-CN" altLang="en-US" dirty="0"/>
              <a:t>* </a:t>
            </a:r>
            <a:r>
              <a:rPr lang="en-US" altLang="zh-CN" dirty="0"/>
              <a:t>Availability (</a:t>
            </a:r>
            <a:r>
              <a:rPr lang="zh-CN" altLang="en-US" dirty="0"/>
              <a:t>可用性</a:t>
            </a:r>
            <a:r>
              <a:rPr lang="en-US" altLang="zh-CN" dirty="0"/>
              <a:t>)</a:t>
            </a:r>
          </a:p>
          <a:p>
            <a:pPr lvl="1"/>
            <a:r>
              <a:rPr lang="en-US" altLang="zh-CN" dirty="0"/>
              <a:t>&gt;</a:t>
            </a:r>
            <a:r>
              <a:rPr lang="zh-CN" altLang="en-US" dirty="0"/>
              <a:t> 意思是只要收到用户的请求，服务器就必须给出回应。每次请求都能获取到非错的响应</a:t>
            </a:r>
            <a:r>
              <a:rPr lang="en-US" altLang="zh-CN" dirty="0"/>
              <a:t>——</a:t>
            </a:r>
            <a:r>
              <a:rPr lang="zh-CN" altLang="en-US" dirty="0"/>
              <a:t>但是不保证获取的数据为最新数据。</a:t>
            </a:r>
          </a:p>
          <a:p>
            <a:r>
              <a:rPr lang="zh-CN" altLang="en-US" dirty="0"/>
              <a:t>* </a:t>
            </a:r>
            <a:r>
              <a:rPr lang="en-US" altLang="zh-CN" dirty="0"/>
              <a:t>Partition tolerance (</a:t>
            </a:r>
            <a:r>
              <a:rPr lang="zh-CN" altLang="en-US" dirty="0"/>
              <a:t>分区容错</a:t>
            </a:r>
            <a:r>
              <a:rPr lang="en-US" altLang="zh-CN" dirty="0"/>
              <a:t>)</a:t>
            </a:r>
          </a:p>
          <a:p>
            <a:pPr lvl="1"/>
            <a:r>
              <a:rPr lang="en-US" altLang="zh-CN" dirty="0"/>
              <a:t>&gt;</a:t>
            </a:r>
            <a:r>
              <a:rPr lang="zh-CN" altLang="en-US" dirty="0"/>
              <a:t> 区间通信可能失败。</a:t>
            </a:r>
          </a:p>
          <a:p>
            <a:pPr marL="0" indent="0">
              <a:buNone/>
            </a:pPr>
            <a:endParaRPr lang="en-US" altLang="zh-CN" dirty="0"/>
          </a:p>
          <a:p>
            <a:pPr marL="0" indent="0">
              <a:buNone/>
            </a:pPr>
            <a:r>
              <a:rPr lang="en-US" altLang="zh-CN" dirty="0"/>
              <a:t>	</a:t>
            </a:r>
            <a:r>
              <a:rPr lang="zh-CN" altLang="en-US" dirty="0"/>
              <a:t>这三个基本需求，最多只能同时满足其中的两项，一致性和可用性不可能同时成立，因为可能通信失败（即出现分区容错）。</a:t>
            </a:r>
          </a:p>
          <a:p>
            <a:pPr marL="0" indent="0">
              <a:buNone/>
            </a:pPr>
            <a:endParaRPr lang="zh-CN" altLang="en-US" dirty="0"/>
          </a:p>
        </p:txBody>
      </p:sp>
    </p:spTree>
    <p:extLst>
      <p:ext uri="{BB962C8B-B14F-4D97-AF65-F5344CB8AC3E}">
        <p14:creationId xmlns:p14="http://schemas.microsoft.com/office/powerpoint/2010/main" val="20602025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6B87B-FAED-4F42-80B4-155CF2FD63E6}"/>
              </a:ext>
            </a:extLst>
          </p:cNvPr>
          <p:cNvSpPr>
            <a:spLocks noGrp="1"/>
          </p:cNvSpPr>
          <p:nvPr>
            <p:ph type="title"/>
          </p:nvPr>
        </p:nvSpPr>
        <p:spPr/>
        <p:txBody>
          <a:bodyPr/>
          <a:lstStyle/>
          <a:p>
            <a:r>
              <a:rPr lang="zh-CN" altLang="en-US" dirty="0"/>
              <a:t>拜占庭问题</a:t>
            </a:r>
          </a:p>
        </p:txBody>
      </p:sp>
      <p:sp>
        <p:nvSpPr>
          <p:cNvPr id="3" name="内容占位符 2">
            <a:extLst>
              <a:ext uri="{FF2B5EF4-FFF2-40B4-BE49-F238E27FC236}">
                <a16:creationId xmlns:a16="http://schemas.microsoft.com/office/drawing/2014/main" id="{7510B908-EF8D-42E4-8FF9-39E0DA2119D2}"/>
              </a:ext>
            </a:extLst>
          </p:cNvPr>
          <p:cNvSpPr>
            <a:spLocks noGrp="1"/>
          </p:cNvSpPr>
          <p:nvPr>
            <p:ph idx="1"/>
          </p:nvPr>
        </p:nvSpPr>
        <p:spPr/>
        <p:txBody>
          <a:bodyPr/>
          <a:lstStyle/>
          <a:p>
            <a:pPr marL="0" indent="0">
              <a:buNone/>
            </a:pPr>
            <a:r>
              <a:rPr lang="en-US" altLang="zh-CN" dirty="0"/>
              <a:t>	11</a:t>
            </a:r>
            <a:r>
              <a:rPr lang="zh-CN" altLang="en-US" dirty="0"/>
              <a:t>位拜占庭将军去打仗</a:t>
            </a:r>
            <a:r>
              <a:rPr lang="en-US" altLang="zh-CN" dirty="0"/>
              <a:t>, </a:t>
            </a:r>
            <a:r>
              <a:rPr lang="zh-CN" altLang="en-US" dirty="0"/>
              <a:t>他们各自有权力观测敌情并作出判断</a:t>
            </a:r>
            <a:r>
              <a:rPr lang="en-US" altLang="zh-CN" dirty="0"/>
              <a:t>, </a:t>
            </a:r>
            <a:r>
              <a:rPr lang="zh-CN" altLang="en-US" dirty="0"/>
              <a:t>进攻或撤退</a:t>
            </a:r>
            <a:r>
              <a:rPr lang="en-US" altLang="zh-CN" dirty="0"/>
              <a:t>, </a:t>
            </a:r>
            <a:r>
              <a:rPr lang="zh-CN" altLang="en-US" dirty="0"/>
              <a:t>那么怎么让他们只用传令兵达成一致呢</a:t>
            </a:r>
            <a:r>
              <a:rPr lang="en-US" altLang="zh-CN" dirty="0"/>
              <a:t>?</a:t>
            </a:r>
            <a:r>
              <a:rPr lang="zh-CN" altLang="en-US" dirty="0"/>
              <a:t>一种很符合直觉的方法就是投票</a:t>
            </a:r>
            <a:r>
              <a:rPr lang="en-US" altLang="zh-CN" dirty="0"/>
              <a:t>,</a:t>
            </a:r>
            <a:r>
              <a:rPr lang="zh-CN" altLang="en-US" dirty="0"/>
              <a:t>每位将军作出决定后都将结果</a:t>
            </a:r>
            <a:r>
              <a:rPr lang="en-US" altLang="zh-CN" dirty="0"/>
              <a:t>"</a:t>
            </a:r>
            <a:r>
              <a:rPr lang="zh-CN" altLang="en-US" dirty="0"/>
              <a:t>广播</a:t>
            </a:r>
            <a:r>
              <a:rPr lang="en-US" altLang="zh-CN" dirty="0"/>
              <a:t>"</a:t>
            </a:r>
            <a:r>
              <a:rPr lang="zh-CN" altLang="en-US" dirty="0"/>
              <a:t>给其余所有将军</a:t>
            </a:r>
            <a:r>
              <a:rPr lang="en-US" altLang="zh-CN" dirty="0"/>
              <a:t>, </a:t>
            </a:r>
            <a:r>
              <a:rPr lang="zh-CN" altLang="en-US" dirty="0"/>
              <a:t>这样所有将军都能获得同样的</a:t>
            </a:r>
            <a:r>
              <a:rPr lang="en-US" altLang="zh-CN" dirty="0"/>
              <a:t>11</a:t>
            </a:r>
            <a:r>
              <a:rPr lang="zh-CN" altLang="en-US" dirty="0"/>
              <a:t>份</a:t>
            </a:r>
            <a:r>
              <a:rPr lang="en-US" altLang="zh-CN" dirty="0"/>
              <a:t>(</a:t>
            </a:r>
            <a:r>
              <a:rPr lang="zh-CN" altLang="en-US" dirty="0"/>
              <a:t>包括自己</a:t>
            </a:r>
            <a:r>
              <a:rPr lang="en-US" altLang="zh-CN" dirty="0"/>
              <a:t>)</a:t>
            </a:r>
            <a:r>
              <a:rPr lang="zh-CN" altLang="en-US" dirty="0"/>
              <a:t>结果</a:t>
            </a:r>
            <a:r>
              <a:rPr lang="en-US" altLang="zh-CN" dirty="0"/>
              <a:t>, </a:t>
            </a:r>
            <a:r>
              <a:rPr lang="zh-CN" altLang="en-US" dirty="0"/>
              <a:t>取多数</a:t>
            </a:r>
            <a:r>
              <a:rPr lang="en-US" altLang="zh-CN" dirty="0"/>
              <a:t>, </a:t>
            </a:r>
            <a:r>
              <a:rPr lang="zh-CN" altLang="en-US" dirty="0"/>
              <a:t>即可得到全军都同意的行为</a:t>
            </a:r>
            <a:r>
              <a:rPr lang="en-US" altLang="zh-CN" dirty="0"/>
              <a:t>.</a:t>
            </a:r>
            <a:r>
              <a:rPr lang="zh-CN" altLang="en-US" dirty="0"/>
              <a:t>但如果这</a:t>
            </a:r>
            <a:r>
              <a:rPr lang="en-US" altLang="zh-CN" dirty="0"/>
              <a:t>11</a:t>
            </a:r>
            <a:r>
              <a:rPr lang="zh-CN" altLang="en-US" dirty="0"/>
              <a:t>位将军中有间谍呢</a:t>
            </a:r>
            <a:r>
              <a:rPr lang="en-US" altLang="zh-CN" dirty="0"/>
              <a:t>? </a:t>
            </a:r>
            <a:r>
              <a:rPr lang="zh-CN" altLang="en-US" dirty="0"/>
              <a:t>假设有</a:t>
            </a:r>
            <a:r>
              <a:rPr lang="en-US" altLang="zh-CN" dirty="0"/>
              <a:t>9</a:t>
            </a:r>
            <a:r>
              <a:rPr lang="zh-CN" altLang="en-US" dirty="0"/>
              <a:t>位忠诚的将军</a:t>
            </a:r>
            <a:r>
              <a:rPr lang="en-US" altLang="zh-CN" dirty="0"/>
              <a:t>, 5</a:t>
            </a:r>
            <a:r>
              <a:rPr lang="zh-CN" altLang="en-US" dirty="0"/>
              <a:t>位判断进攻</a:t>
            </a:r>
            <a:r>
              <a:rPr lang="en-US" altLang="zh-CN" dirty="0"/>
              <a:t>, 4</a:t>
            </a:r>
            <a:r>
              <a:rPr lang="zh-CN" altLang="en-US" dirty="0"/>
              <a:t>位判断撤退</a:t>
            </a:r>
            <a:r>
              <a:rPr lang="en-US" altLang="zh-CN" dirty="0"/>
              <a:t>, </a:t>
            </a:r>
            <a:r>
              <a:rPr lang="zh-CN" altLang="en-US" dirty="0"/>
              <a:t>还有</a:t>
            </a:r>
            <a:r>
              <a:rPr lang="en-US" altLang="zh-CN" dirty="0"/>
              <a:t>2</a:t>
            </a:r>
            <a:r>
              <a:rPr lang="zh-CN" altLang="en-US" dirty="0"/>
              <a:t>个间谍恶意判断撤退</a:t>
            </a:r>
            <a:r>
              <a:rPr lang="en-US" altLang="zh-CN" dirty="0"/>
              <a:t>, </a:t>
            </a:r>
            <a:r>
              <a:rPr lang="zh-CN" altLang="en-US" dirty="0"/>
              <a:t>虽然结果是错误的撤退</a:t>
            </a:r>
            <a:r>
              <a:rPr lang="en-US" altLang="zh-CN" dirty="0"/>
              <a:t>, </a:t>
            </a:r>
            <a:r>
              <a:rPr lang="zh-CN" altLang="en-US" dirty="0"/>
              <a:t>但这种情况完全是允许的</a:t>
            </a:r>
            <a:r>
              <a:rPr lang="en-US" altLang="zh-CN" dirty="0"/>
              <a:t>. </a:t>
            </a:r>
            <a:r>
              <a:rPr lang="zh-CN" altLang="en-US" dirty="0"/>
              <a:t>因为这</a:t>
            </a:r>
            <a:r>
              <a:rPr lang="en-US" altLang="zh-CN" dirty="0"/>
              <a:t>11</a:t>
            </a:r>
            <a:r>
              <a:rPr lang="zh-CN" altLang="en-US" dirty="0"/>
              <a:t>位将军依然保持着状态一致性。</a:t>
            </a:r>
          </a:p>
          <a:p>
            <a:pPr marL="0" indent="0">
              <a:buNone/>
            </a:pPr>
            <a:endParaRPr lang="zh-CN" altLang="en-US" dirty="0"/>
          </a:p>
        </p:txBody>
      </p:sp>
    </p:spTree>
    <p:extLst>
      <p:ext uri="{BB962C8B-B14F-4D97-AF65-F5344CB8AC3E}">
        <p14:creationId xmlns:p14="http://schemas.microsoft.com/office/powerpoint/2010/main" val="1517999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73EDF-7612-4D93-97CF-4E01B7510584}"/>
              </a:ext>
            </a:extLst>
          </p:cNvPr>
          <p:cNvSpPr>
            <a:spLocks noGrp="1"/>
          </p:cNvSpPr>
          <p:nvPr>
            <p:ph type="title"/>
          </p:nvPr>
        </p:nvSpPr>
        <p:spPr/>
        <p:txBody>
          <a:bodyPr/>
          <a:lstStyle/>
          <a:p>
            <a:r>
              <a:rPr lang="zh-CN" altLang="en-US" dirty="0"/>
              <a:t>一致性解决方案</a:t>
            </a:r>
            <a:r>
              <a:rPr lang="en-US" altLang="zh-CN" dirty="0"/>
              <a:t>-2PC</a:t>
            </a:r>
            <a:r>
              <a:rPr lang="zh-CN" altLang="en-US" dirty="0"/>
              <a:t>和</a:t>
            </a:r>
            <a:r>
              <a:rPr lang="en-US" altLang="zh-CN" dirty="0"/>
              <a:t>3PC</a:t>
            </a:r>
            <a:endParaRPr lang="zh-CN" altLang="en-US" dirty="0"/>
          </a:p>
        </p:txBody>
      </p:sp>
      <p:sp>
        <p:nvSpPr>
          <p:cNvPr id="3" name="内容占位符 2">
            <a:extLst>
              <a:ext uri="{FF2B5EF4-FFF2-40B4-BE49-F238E27FC236}">
                <a16:creationId xmlns:a16="http://schemas.microsoft.com/office/drawing/2014/main" id="{4B3CA4F4-450F-4902-A19E-28AA1CC71005}"/>
              </a:ext>
            </a:extLst>
          </p:cNvPr>
          <p:cNvSpPr>
            <a:spLocks noGrp="1"/>
          </p:cNvSpPr>
          <p:nvPr>
            <p:ph idx="1"/>
          </p:nvPr>
        </p:nvSpPr>
        <p:spPr/>
        <p:txBody>
          <a:bodyPr>
            <a:normAutofit fontScale="85000" lnSpcReduction="20000"/>
          </a:bodyPr>
          <a:lstStyle/>
          <a:p>
            <a:r>
              <a:rPr lang="zh-CN" altLang="en-US" dirty="0"/>
              <a:t>* </a:t>
            </a:r>
            <a:r>
              <a:rPr lang="en-US" altLang="zh-CN" dirty="0"/>
              <a:t>2PC</a:t>
            </a:r>
          </a:p>
          <a:p>
            <a:pPr lvl="1"/>
            <a:r>
              <a:rPr lang="en-US" altLang="zh-CN" dirty="0"/>
              <a:t>&gt;</a:t>
            </a:r>
            <a:r>
              <a:rPr lang="zh-CN" altLang="en-US" dirty="0"/>
              <a:t> 第一阶段：准备阶段</a:t>
            </a:r>
            <a:r>
              <a:rPr lang="en-US" altLang="zh-CN" dirty="0"/>
              <a:t>(</a:t>
            </a:r>
            <a:r>
              <a:rPr lang="zh-CN" altLang="en-US" dirty="0"/>
              <a:t>投票阶段</a:t>
            </a:r>
            <a:r>
              <a:rPr lang="en-US" altLang="zh-CN" dirty="0"/>
              <a:t>)</a:t>
            </a:r>
            <a:r>
              <a:rPr lang="zh-CN" altLang="en-US" dirty="0"/>
              <a:t>和第二阶段：提交阶段（执行阶段）。</a:t>
            </a:r>
          </a:p>
          <a:p>
            <a:r>
              <a:rPr lang="zh-CN" altLang="en-US" dirty="0"/>
              <a:t>* </a:t>
            </a:r>
            <a:r>
              <a:rPr lang="en-US" altLang="zh-CN" dirty="0"/>
              <a:t>3PC</a:t>
            </a:r>
          </a:p>
          <a:p>
            <a:pPr lvl="1"/>
            <a:r>
              <a:rPr lang="en-US" altLang="zh-CN" dirty="0"/>
              <a:t>&gt;</a:t>
            </a:r>
            <a:r>
              <a:rPr lang="zh-CN" altLang="en-US" dirty="0"/>
              <a:t> 在第一阶段和第二阶段中插入一个准备阶段。保证了在最后提交阶段之前各参与节点的状态是一致的。引入超时机制，同时在协调者和参与者中都引入超时机制。</a:t>
            </a:r>
          </a:p>
          <a:p>
            <a:r>
              <a:rPr lang="zh-CN" altLang="en-US" dirty="0"/>
              <a:t/>
            </a:r>
            <a:br>
              <a:rPr lang="zh-CN" altLang="en-US" dirty="0"/>
            </a:br>
            <a:r>
              <a:rPr lang="zh-CN" altLang="en-US" dirty="0"/>
              <a:t>* 区别</a:t>
            </a:r>
          </a:p>
          <a:p>
            <a:pPr lvl="1"/>
            <a:r>
              <a:rPr lang="en-US" altLang="zh-CN" dirty="0"/>
              <a:t>&gt;</a:t>
            </a:r>
            <a:r>
              <a:rPr lang="zh-CN" altLang="en-US" dirty="0"/>
              <a:t> 相对于</a:t>
            </a:r>
            <a:r>
              <a:rPr lang="en-US" altLang="zh-CN" dirty="0"/>
              <a:t>2PC</a:t>
            </a:r>
            <a:r>
              <a:rPr lang="zh-CN" altLang="en-US" dirty="0"/>
              <a:t>，</a:t>
            </a:r>
            <a:r>
              <a:rPr lang="en-US" altLang="zh-CN" dirty="0"/>
              <a:t>3PC</a:t>
            </a:r>
            <a:r>
              <a:rPr lang="zh-CN" altLang="en-US" dirty="0"/>
              <a:t>主要解决的单点故障问题，并减少阻塞，因为一旦参与者无法及时收到来自协调者的信息之后，他会默认执行</a:t>
            </a:r>
            <a:r>
              <a:rPr lang="en-US" altLang="zh-CN" dirty="0"/>
              <a:t>commit</a:t>
            </a:r>
            <a:r>
              <a:rPr lang="zh-CN" altLang="en-US" dirty="0"/>
              <a:t>。而不会一直持有事务资源并处于阻塞状态。但是这种机制也会导致数据一致性问题，因为，由于网络原因，协调者发送的</a:t>
            </a:r>
            <a:r>
              <a:rPr lang="en-US" altLang="zh-CN" dirty="0"/>
              <a:t>abort</a:t>
            </a:r>
            <a:r>
              <a:rPr lang="zh-CN" altLang="en-US" dirty="0"/>
              <a:t>响应没有及时被参与者接收到，那么参与者在等待超时之后执行了</a:t>
            </a:r>
            <a:r>
              <a:rPr lang="en-US" altLang="zh-CN" dirty="0"/>
              <a:t>commit</a:t>
            </a:r>
            <a:r>
              <a:rPr lang="zh-CN" altLang="en-US" dirty="0"/>
              <a:t>操作。这样就和其他接到</a:t>
            </a:r>
            <a:r>
              <a:rPr lang="en-US" altLang="zh-CN" dirty="0"/>
              <a:t>abort</a:t>
            </a:r>
            <a:r>
              <a:rPr lang="zh-CN" altLang="en-US" dirty="0"/>
              <a:t>命令并执行回滚的参与者之间存在数据不一致的情况。</a:t>
            </a:r>
          </a:p>
          <a:p>
            <a:r>
              <a:rPr lang="zh-CN" altLang="en-US" dirty="0"/>
              <a:t>* 总结</a:t>
            </a:r>
          </a:p>
          <a:p>
            <a:pPr lvl="1"/>
            <a:r>
              <a:rPr lang="en-US" altLang="zh-CN" dirty="0"/>
              <a:t>&gt;</a:t>
            </a:r>
            <a:r>
              <a:rPr lang="zh-CN" altLang="en-US" dirty="0"/>
              <a:t> 无论是二阶段提交还是三阶段提交都无法彻底解决分布式的一致性问题。那么世上只有一种一致性算法，那就是</a:t>
            </a:r>
            <a:r>
              <a:rPr lang="en-US" altLang="zh-CN" dirty="0" err="1"/>
              <a:t>Paxos</a:t>
            </a:r>
            <a:r>
              <a:rPr lang="zh-CN" altLang="en-US" dirty="0"/>
              <a:t>，所有其他一致性算法都是</a:t>
            </a:r>
            <a:r>
              <a:rPr lang="en-US" altLang="zh-CN" dirty="0" err="1"/>
              <a:t>Paxos</a:t>
            </a:r>
            <a:r>
              <a:rPr lang="zh-CN" altLang="en-US" dirty="0"/>
              <a:t>算法的不完整版。</a:t>
            </a:r>
          </a:p>
          <a:p>
            <a:pPr marL="0" indent="0">
              <a:buNone/>
            </a:pPr>
            <a:endParaRPr lang="zh-CN" altLang="en-US" dirty="0"/>
          </a:p>
        </p:txBody>
      </p:sp>
    </p:spTree>
    <p:extLst>
      <p:ext uri="{BB962C8B-B14F-4D97-AF65-F5344CB8AC3E}">
        <p14:creationId xmlns:p14="http://schemas.microsoft.com/office/powerpoint/2010/main" val="40724849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5C563-05FF-4428-AE5B-C13C543BC9FC}"/>
              </a:ext>
            </a:extLst>
          </p:cNvPr>
          <p:cNvSpPr>
            <a:spLocks noGrp="1"/>
          </p:cNvSpPr>
          <p:nvPr>
            <p:ph type="title"/>
          </p:nvPr>
        </p:nvSpPr>
        <p:spPr/>
        <p:txBody>
          <a:bodyPr/>
          <a:lstStyle/>
          <a:p>
            <a:r>
              <a:rPr lang="en-US" altLang="zh-CN" dirty="0" err="1"/>
              <a:t>Paxos</a:t>
            </a:r>
            <a:endParaRPr lang="zh-CN" altLang="en-US" dirty="0"/>
          </a:p>
        </p:txBody>
      </p:sp>
      <p:pic>
        <p:nvPicPr>
          <p:cNvPr id="5" name="内容占位符 4">
            <a:extLst>
              <a:ext uri="{FF2B5EF4-FFF2-40B4-BE49-F238E27FC236}">
                <a16:creationId xmlns:a16="http://schemas.microsoft.com/office/drawing/2014/main" id="{995A8783-967E-453D-A299-A52CFF560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375" y="2777331"/>
            <a:ext cx="3905250" cy="2447925"/>
          </a:xfrm>
        </p:spPr>
      </p:pic>
    </p:spTree>
    <p:extLst>
      <p:ext uri="{BB962C8B-B14F-4D97-AF65-F5344CB8AC3E}">
        <p14:creationId xmlns:p14="http://schemas.microsoft.com/office/powerpoint/2010/main" val="27130742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245D-8494-4709-9DB4-47B387F00DE4}"/>
              </a:ext>
            </a:extLst>
          </p:cNvPr>
          <p:cNvSpPr>
            <a:spLocks noGrp="1"/>
          </p:cNvSpPr>
          <p:nvPr>
            <p:ph type="title"/>
          </p:nvPr>
        </p:nvSpPr>
        <p:spPr/>
        <p:txBody>
          <a:bodyPr/>
          <a:lstStyle/>
          <a:p>
            <a:r>
              <a:rPr lang="en-US" altLang="zh-CN" dirty="0"/>
              <a:t>ZAB</a:t>
            </a:r>
            <a:r>
              <a:rPr lang="zh-CN" altLang="en-US" dirty="0"/>
              <a:t>原子广播（数据一致原理）</a:t>
            </a:r>
          </a:p>
        </p:txBody>
      </p:sp>
      <p:sp>
        <p:nvSpPr>
          <p:cNvPr id="3" name="内容占位符 2">
            <a:extLst>
              <a:ext uri="{FF2B5EF4-FFF2-40B4-BE49-F238E27FC236}">
                <a16:creationId xmlns:a16="http://schemas.microsoft.com/office/drawing/2014/main" id="{27726219-C478-456D-85F0-CD8E9FE1B4F9}"/>
              </a:ext>
            </a:extLst>
          </p:cNvPr>
          <p:cNvSpPr>
            <a:spLocks noGrp="1"/>
          </p:cNvSpPr>
          <p:nvPr>
            <p:ph idx="1"/>
          </p:nvPr>
        </p:nvSpPr>
        <p:spPr/>
        <p:txBody>
          <a:bodyPr/>
          <a:lstStyle/>
          <a:p>
            <a:pPr marL="0" indent="0">
              <a:buNone/>
            </a:pPr>
            <a:r>
              <a:rPr lang="en-US" altLang="zh-CN" dirty="0"/>
              <a:t>	</a:t>
            </a:r>
            <a:r>
              <a:rPr lang="en-US" altLang="zh-CN" dirty="0" err="1"/>
              <a:t>paxos</a:t>
            </a:r>
            <a:r>
              <a:rPr lang="zh-CN" altLang="en-US" dirty="0"/>
              <a:t>理论到实际是个艰难的过程。比如怎样在分布式环境下维持一个全局唯一递增的序列，如果是靠数据库的自增主键，那么整个系统的稳定和性能的瓶颈全都集中于这个单点。</a:t>
            </a:r>
            <a:r>
              <a:rPr lang="en-US" altLang="zh-CN" dirty="0" err="1"/>
              <a:t>paxos</a:t>
            </a:r>
            <a:r>
              <a:rPr lang="zh-CN" altLang="en-US" dirty="0"/>
              <a:t>算法也没有限制</a:t>
            </a:r>
            <a:r>
              <a:rPr lang="en-US" altLang="zh-CN" dirty="0"/>
              <a:t>Proposer</a:t>
            </a:r>
            <a:r>
              <a:rPr lang="zh-CN" altLang="en-US" dirty="0"/>
              <a:t>的个数，</a:t>
            </a:r>
            <a:r>
              <a:rPr lang="en-US" altLang="zh-CN" dirty="0"/>
              <a:t>Proposer</a:t>
            </a:r>
            <a:r>
              <a:rPr lang="zh-CN" altLang="en-US" dirty="0"/>
              <a:t>个数越多，那么达成一致所造成的碰撞将越多，甚至产生活锁，如果限制</a:t>
            </a:r>
            <a:r>
              <a:rPr lang="en-US" altLang="zh-CN" dirty="0"/>
              <a:t>Proposer</a:t>
            </a:r>
            <a:r>
              <a:rPr lang="zh-CN" altLang="en-US" dirty="0"/>
              <a:t>的个数为一个，那么就要考虑唯一的</a:t>
            </a:r>
            <a:r>
              <a:rPr lang="en-US" altLang="zh-CN" dirty="0"/>
              <a:t>Proposer</a:t>
            </a:r>
            <a:r>
              <a:rPr lang="zh-CN" altLang="en-US" dirty="0"/>
              <a:t>崩溃要怎么处理。</a:t>
            </a:r>
          </a:p>
          <a:p>
            <a:pPr marL="0" indent="0">
              <a:buNone/>
            </a:pPr>
            <a:endParaRPr lang="zh-CN" altLang="en-US" dirty="0"/>
          </a:p>
        </p:txBody>
      </p:sp>
    </p:spTree>
    <p:extLst>
      <p:ext uri="{BB962C8B-B14F-4D97-AF65-F5344CB8AC3E}">
        <p14:creationId xmlns:p14="http://schemas.microsoft.com/office/powerpoint/2010/main" val="17278033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91EB-921B-420C-BFF8-1406B1E80C0C}"/>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pic>
        <p:nvPicPr>
          <p:cNvPr id="5" name="内容占位符 4">
            <a:extLst>
              <a:ext uri="{FF2B5EF4-FFF2-40B4-BE49-F238E27FC236}">
                <a16:creationId xmlns:a16="http://schemas.microsoft.com/office/drawing/2014/main" id="{D911C320-5C74-4269-9E8D-0DCF8B8A4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364" y="2200817"/>
            <a:ext cx="5887272" cy="3600953"/>
          </a:xfrm>
        </p:spPr>
      </p:pic>
    </p:spTree>
    <p:extLst>
      <p:ext uri="{BB962C8B-B14F-4D97-AF65-F5344CB8AC3E}">
        <p14:creationId xmlns:p14="http://schemas.microsoft.com/office/powerpoint/2010/main" val="404403452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12F79-7C9B-4194-9DFF-44E2D6D84C4E}"/>
              </a:ext>
            </a:extLst>
          </p:cNvPr>
          <p:cNvSpPr>
            <a:spLocks noGrp="1"/>
          </p:cNvSpPr>
          <p:nvPr>
            <p:ph type="title"/>
          </p:nvPr>
        </p:nvSpPr>
        <p:spPr/>
        <p:txBody>
          <a:bodyPr/>
          <a:lstStyle/>
          <a:p>
            <a:r>
              <a:rPr lang="en-US" altLang="zh-CN" dirty="0"/>
              <a:t>ZAB</a:t>
            </a:r>
            <a:r>
              <a:rPr lang="zh-CN" altLang="en-US" dirty="0"/>
              <a:t>原子广播</a:t>
            </a:r>
            <a:r>
              <a:rPr lang="en-US" altLang="zh-CN" dirty="0"/>
              <a:t>-</a:t>
            </a:r>
            <a:r>
              <a:rPr lang="zh-CN" altLang="en-US" dirty="0"/>
              <a:t>工作步骤</a:t>
            </a:r>
          </a:p>
        </p:txBody>
      </p:sp>
      <p:sp>
        <p:nvSpPr>
          <p:cNvPr id="3" name="内容占位符 2">
            <a:extLst>
              <a:ext uri="{FF2B5EF4-FFF2-40B4-BE49-F238E27FC236}">
                <a16:creationId xmlns:a16="http://schemas.microsoft.com/office/drawing/2014/main" id="{2091C3D1-1559-4010-BE4D-A86A99920331}"/>
              </a:ext>
            </a:extLst>
          </p:cNvPr>
          <p:cNvSpPr>
            <a:spLocks noGrp="1"/>
          </p:cNvSpPr>
          <p:nvPr>
            <p:ph idx="1"/>
          </p:nvPr>
        </p:nvSpPr>
        <p:spPr/>
        <p:txBody>
          <a:bodyPr/>
          <a:lstStyle/>
          <a:p>
            <a:r>
              <a:rPr lang="en-US" altLang="zh-CN" dirty="0"/>
              <a:t>1. leader</a:t>
            </a:r>
            <a:r>
              <a:rPr lang="zh-CN" altLang="en-US" dirty="0"/>
              <a:t>从客户端收到一个写请求</a:t>
            </a:r>
          </a:p>
          <a:p>
            <a:r>
              <a:rPr lang="en-US" altLang="zh-CN" dirty="0"/>
              <a:t>2.</a:t>
            </a:r>
            <a:r>
              <a:rPr lang="zh-CN" altLang="en-US" dirty="0"/>
              <a:t> </a:t>
            </a:r>
            <a:r>
              <a:rPr lang="en-US" altLang="zh-CN" dirty="0"/>
              <a:t>leader</a:t>
            </a:r>
            <a:r>
              <a:rPr lang="zh-CN" altLang="en-US" dirty="0"/>
              <a:t>生成一个新的事务并为这个事务生成一个唯一的</a:t>
            </a:r>
            <a:r>
              <a:rPr lang="en-US" altLang="zh-CN" dirty="0"/>
              <a:t>ZXID</a:t>
            </a:r>
            <a:r>
              <a:rPr lang="zh-CN" altLang="en-US" dirty="0"/>
              <a:t>，</a:t>
            </a:r>
          </a:p>
          <a:p>
            <a:r>
              <a:rPr lang="en-US" altLang="zh-CN" dirty="0"/>
              <a:t>3. leader</a:t>
            </a:r>
            <a:r>
              <a:rPr lang="zh-CN" altLang="en-US" dirty="0"/>
              <a:t>将这个事务发送给所有的</a:t>
            </a:r>
            <a:r>
              <a:rPr lang="en-US" altLang="zh-CN" dirty="0"/>
              <a:t>follows</a:t>
            </a:r>
            <a:r>
              <a:rPr lang="zh-CN" altLang="en-US" dirty="0"/>
              <a:t>节点</a:t>
            </a:r>
          </a:p>
          <a:p>
            <a:r>
              <a:rPr lang="en-US" altLang="zh-CN" dirty="0"/>
              <a:t>4.</a:t>
            </a:r>
            <a:r>
              <a:rPr lang="zh-CN" altLang="en-US" dirty="0"/>
              <a:t> </a:t>
            </a:r>
            <a:r>
              <a:rPr lang="en-US" altLang="zh-CN" dirty="0"/>
              <a:t>follower</a:t>
            </a:r>
            <a:r>
              <a:rPr lang="zh-CN" altLang="en-US" dirty="0"/>
              <a:t>节点将收到的事务请求加入到历史队列</a:t>
            </a:r>
            <a:r>
              <a:rPr lang="en-US" altLang="zh-CN" dirty="0"/>
              <a:t>(history queue)</a:t>
            </a:r>
            <a:r>
              <a:rPr lang="zh-CN" altLang="en-US" dirty="0"/>
              <a:t>中</a:t>
            </a:r>
            <a:r>
              <a:rPr lang="en-US" altLang="zh-CN" dirty="0"/>
              <a:t>,</a:t>
            </a:r>
            <a:r>
              <a:rPr lang="zh-CN" altLang="en-US" dirty="0"/>
              <a:t>并发送</a:t>
            </a:r>
            <a:r>
              <a:rPr lang="en-US" altLang="zh-CN" dirty="0"/>
              <a:t>ack</a:t>
            </a:r>
            <a:r>
              <a:rPr lang="zh-CN" altLang="en-US" dirty="0"/>
              <a:t>给</a:t>
            </a:r>
            <a:r>
              <a:rPr lang="en-US" altLang="zh-CN" dirty="0"/>
              <a:t>ack</a:t>
            </a:r>
            <a:r>
              <a:rPr lang="zh-CN" altLang="en-US" dirty="0"/>
              <a:t>给</a:t>
            </a:r>
            <a:r>
              <a:rPr lang="en-US" altLang="zh-CN" dirty="0"/>
              <a:t>leader</a:t>
            </a:r>
          </a:p>
          <a:p>
            <a:r>
              <a:rPr lang="en-US" altLang="zh-CN" dirty="0"/>
              <a:t>5. </a:t>
            </a:r>
            <a:r>
              <a:rPr lang="zh-CN" altLang="en-US" dirty="0"/>
              <a:t>当</a:t>
            </a:r>
            <a:r>
              <a:rPr lang="en-US" altLang="zh-CN" dirty="0"/>
              <a:t>leader</a:t>
            </a:r>
            <a:r>
              <a:rPr lang="zh-CN" altLang="en-US" dirty="0"/>
              <a:t>收到大多数</a:t>
            </a:r>
            <a:r>
              <a:rPr lang="en-US" altLang="zh-CN" dirty="0"/>
              <a:t>follower</a:t>
            </a:r>
            <a:r>
              <a:rPr lang="zh-CN" altLang="en-US" dirty="0"/>
              <a:t>（超过法定数量）的</a:t>
            </a:r>
            <a:r>
              <a:rPr lang="en-US" altLang="zh-CN" dirty="0"/>
              <a:t>ack</a:t>
            </a:r>
            <a:r>
              <a:rPr lang="zh-CN" altLang="en-US" dirty="0"/>
              <a:t>消息，</a:t>
            </a:r>
            <a:r>
              <a:rPr lang="en-US" altLang="zh-CN" dirty="0"/>
              <a:t>leader</a:t>
            </a:r>
            <a:r>
              <a:rPr lang="zh-CN" altLang="en-US" dirty="0"/>
              <a:t>会发送</a:t>
            </a:r>
            <a:r>
              <a:rPr lang="en-US" altLang="zh-CN" dirty="0"/>
              <a:t>commit</a:t>
            </a:r>
            <a:r>
              <a:rPr lang="zh-CN" altLang="en-US" dirty="0"/>
              <a:t>请求</a:t>
            </a:r>
          </a:p>
          <a:p>
            <a:r>
              <a:rPr lang="en-US" altLang="zh-CN" dirty="0"/>
              <a:t>6.</a:t>
            </a:r>
            <a:r>
              <a:rPr lang="zh-CN" altLang="en-US" dirty="0"/>
              <a:t> 当</a:t>
            </a:r>
            <a:r>
              <a:rPr lang="en-US" altLang="zh-CN" dirty="0"/>
              <a:t>follower</a:t>
            </a:r>
            <a:r>
              <a:rPr lang="zh-CN" altLang="en-US" dirty="0"/>
              <a:t>收到</a:t>
            </a:r>
            <a:r>
              <a:rPr lang="en-US" altLang="zh-CN" dirty="0"/>
              <a:t>commit</a:t>
            </a:r>
            <a:r>
              <a:rPr lang="zh-CN" altLang="en-US" dirty="0"/>
              <a:t>请求时，会判断该事务的</a:t>
            </a:r>
            <a:r>
              <a:rPr lang="en-US" altLang="zh-CN" dirty="0"/>
              <a:t>ZXID</a:t>
            </a:r>
            <a:r>
              <a:rPr lang="zh-CN" altLang="en-US" dirty="0"/>
              <a:t>是不是比历史队列中的任何事务的</a:t>
            </a:r>
            <a:r>
              <a:rPr lang="en-US" altLang="zh-CN" dirty="0"/>
              <a:t>ZXID</a:t>
            </a:r>
            <a:r>
              <a:rPr lang="zh-CN" altLang="en-US" dirty="0"/>
              <a:t>都小，如果是则提交，如果不是则等待比它更小的事务的</a:t>
            </a:r>
            <a:r>
              <a:rPr lang="en-US" altLang="zh-CN" dirty="0"/>
              <a:t>commit.</a:t>
            </a:r>
          </a:p>
          <a:p>
            <a:endParaRPr lang="zh-CN" altLang="en-US" dirty="0"/>
          </a:p>
        </p:txBody>
      </p:sp>
    </p:spTree>
    <p:extLst>
      <p:ext uri="{BB962C8B-B14F-4D97-AF65-F5344CB8AC3E}">
        <p14:creationId xmlns:p14="http://schemas.microsoft.com/office/powerpoint/2010/main" val="181325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3714</Words>
  <Application>Microsoft Office PowerPoint</Application>
  <PresentationFormat>宽屏</PresentationFormat>
  <Paragraphs>380</Paragraphs>
  <Slides>103</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103</vt:i4>
      </vt:variant>
    </vt:vector>
  </HeadingPairs>
  <TitlesOfParts>
    <vt:vector size="107" baseType="lpstr">
      <vt:lpstr>等线</vt:lpstr>
      <vt:lpstr>等线 Light</vt:lpstr>
      <vt:lpstr>Arial</vt:lpstr>
      <vt:lpstr>Office 主题​​</vt:lpstr>
      <vt:lpstr>           Zookeeper</vt:lpstr>
      <vt:lpstr>集群任务</vt:lpstr>
      <vt:lpstr>主从架构</vt:lpstr>
      <vt:lpstr>master-worker模式面临的问题</vt:lpstr>
      <vt:lpstr>主从模式总结</vt:lpstr>
      <vt:lpstr>期望</vt:lpstr>
      <vt:lpstr>PowerPoint 演示文稿</vt:lpstr>
      <vt:lpstr>来源</vt:lpstr>
      <vt:lpstr>zookeeper是什么</vt:lpstr>
      <vt:lpstr>zookeeper是什么</vt:lpstr>
      <vt:lpstr>初识</vt:lpstr>
      <vt:lpstr>初识</vt:lpstr>
      <vt:lpstr>Zookeeper架构</vt:lpstr>
      <vt:lpstr>角色</vt:lpstr>
      <vt:lpstr>角色</vt:lpstr>
      <vt:lpstr>client</vt:lpstr>
      <vt:lpstr>client</vt:lpstr>
      <vt:lpstr>数据模型znode</vt:lpstr>
      <vt:lpstr>ZAB协议</vt:lpstr>
      <vt:lpstr>特点</vt:lpstr>
      <vt:lpstr>运用场景</vt:lpstr>
      <vt:lpstr>zookeeper整体认识</vt:lpstr>
      <vt:lpstr>Standalone模式-zoo.cfg</vt:lpstr>
      <vt:lpstr>/bin/命令</vt:lpstr>
      <vt:lpstr>监控命令</vt:lpstr>
      <vt:lpstr>监控命令</vt:lpstr>
      <vt:lpstr>复制模式配置</vt:lpstr>
      <vt:lpstr>核心概念</vt:lpstr>
      <vt:lpstr>znode</vt:lpstr>
      <vt:lpstr>存储</vt:lpstr>
      <vt:lpstr>内存数据</vt:lpstr>
      <vt:lpstr>事务日志</vt:lpstr>
      <vt:lpstr>Znode分类</vt:lpstr>
      <vt:lpstr>zxid</vt:lpstr>
      <vt:lpstr>Zookeeper znode stat 结构</vt:lpstr>
      <vt:lpstr>Zookeeper znode stat 结构</vt:lpstr>
      <vt:lpstr>ZooKeeper Sessions</vt:lpstr>
      <vt:lpstr>创建会话</vt:lpstr>
      <vt:lpstr>创建会话</vt:lpstr>
      <vt:lpstr>Session创建过程</vt:lpstr>
      <vt:lpstr>会话状态</vt:lpstr>
      <vt:lpstr>会话状态</vt:lpstr>
      <vt:lpstr>会话状态</vt:lpstr>
      <vt:lpstr>session激活</vt:lpstr>
      <vt:lpstr>会话清理</vt:lpstr>
      <vt:lpstr>会话重连</vt:lpstr>
      <vt:lpstr>客户端连接指定根路径</vt:lpstr>
      <vt:lpstr>ZooKeeper Watches（事件监听）</vt:lpstr>
      <vt:lpstr>zookeeper事件监听的特点</vt:lpstr>
      <vt:lpstr>监听事件类型</vt:lpstr>
      <vt:lpstr>ACL 权限控制</vt:lpstr>
      <vt:lpstr>回顾zookeeper架构</vt:lpstr>
      <vt:lpstr>ZAB协议</vt:lpstr>
      <vt:lpstr>ZAB特点</vt:lpstr>
      <vt:lpstr>ZAB协议工作原理</vt:lpstr>
      <vt:lpstr>ZAB协议工作原理</vt:lpstr>
      <vt:lpstr>ZAB两种模式</vt:lpstr>
      <vt:lpstr>选举</vt:lpstr>
      <vt:lpstr>为什么要选举leader</vt:lpstr>
      <vt:lpstr>选举的难点</vt:lpstr>
      <vt:lpstr>分布式选举算法</vt:lpstr>
      <vt:lpstr>zookeeper选主</vt:lpstr>
      <vt:lpstr>一个Server是如何知道其它的Server？</vt:lpstr>
      <vt:lpstr>成为Leader的必要条件？</vt:lpstr>
      <vt:lpstr>如果所有zxid都相同(例如: 刚初始化时)，此时有可能不能形成n/2+1个Server，怎么办？</vt:lpstr>
      <vt:lpstr>ZooKeeper中Leader怎么知道Fllower还存活，Fllower怎么知道Leader还存活？</vt:lpstr>
      <vt:lpstr>leader选主时机</vt:lpstr>
      <vt:lpstr>核心概念-ZooKeeper服务器状态</vt:lpstr>
      <vt:lpstr>核心概念-ZooKeeper服务器状态</vt:lpstr>
      <vt:lpstr>核心概念- myid</vt:lpstr>
      <vt:lpstr>核心概念- zxid </vt:lpstr>
      <vt:lpstr>核心概念- logicalclock</vt:lpstr>
      <vt:lpstr>选主步骤</vt:lpstr>
      <vt:lpstr>选主步骤</vt:lpstr>
      <vt:lpstr>选主步骤</vt:lpstr>
      <vt:lpstr>选主步骤</vt:lpstr>
      <vt:lpstr>选主步骤</vt:lpstr>
      <vt:lpstr>几种leader选举场景</vt:lpstr>
      <vt:lpstr>集群启动选举</vt:lpstr>
      <vt:lpstr>集群启动选举</vt:lpstr>
      <vt:lpstr>集群启动选举</vt:lpstr>
      <vt:lpstr>Follower重启选举</vt:lpstr>
      <vt:lpstr>Follower重启选举</vt:lpstr>
      <vt:lpstr>Leader重启选举</vt:lpstr>
      <vt:lpstr>Leader重启选举</vt:lpstr>
      <vt:lpstr>Leader重启选举</vt:lpstr>
      <vt:lpstr>Leader重启选举</vt:lpstr>
      <vt:lpstr>Leader重启选举</vt:lpstr>
      <vt:lpstr>数据同步</vt:lpstr>
      <vt:lpstr>原子广播</vt:lpstr>
      <vt:lpstr>分布式一致</vt:lpstr>
      <vt:lpstr>CAP定律</vt:lpstr>
      <vt:lpstr>CAP定律</vt:lpstr>
      <vt:lpstr>拜占庭问题</vt:lpstr>
      <vt:lpstr>一致性解决方案-2PC和3PC</vt:lpstr>
      <vt:lpstr>Paxos</vt:lpstr>
      <vt:lpstr>ZAB原子广播（数据一致原理）</vt:lpstr>
      <vt:lpstr>ZAB原子广播-工作步骤</vt:lpstr>
      <vt:lpstr>ZAB原子广播-工作步骤</vt:lpstr>
      <vt:lpstr>ZAB原子广播-工作步骤</vt:lpstr>
      <vt:lpstr>扩展</vt:lpstr>
      <vt:lpstr>整体回顾</vt:lpstr>
      <vt:lpstr>思考问题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169</cp:revision>
  <dcterms:created xsi:type="dcterms:W3CDTF">2019-04-14T15:07:31Z</dcterms:created>
  <dcterms:modified xsi:type="dcterms:W3CDTF">2019-04-19T06:50:53Z</dcterms:modified>
</cp:coreProperties>
</file>