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9" r:id="rId4"/>
    <p:sldId id="260" r:id="rId5"/>
    <p:sldId id="263" r:id="rId6"/>
    <p:sldId id="267" r:id="rId7"/>
    <p:sldId id="266" r:id="rId8"/>
    <p:sldId id="268" r:id="rId9"/>
    <p:sldId id="271" r:id="rId10"/>
    <p:sldId id="270" r:id="rId11"/>
    <p:sldId id="269" r:id="rId12"/>
    <p:sldId id="366" r:id="rId13"/>
    <p:sldId id="274" r:id="rId14"/>
    <p:sldId id="275" r:id="rId15"/>
    <p:sldId id="278" r:id="rId16"/>
    <p:sldId id="277" r:id="rId17"/>
    <p:sldId id="281" r:id="rId18"/>
    <p:sldId id="280" r:id="rId19"/>
    <p:sldId id="282" r:id="rId20"/>
    <p:sldId id="273" r:id="rId21"/>
    <p:sldId id="272" r:id="rId22"/>
    <p:sldId id="367" r:id="rId23"/>
    <p:sldId id="283" r:id="rId24"/>
    <p:sldId id="284" r:id="rId25"/>
    <p:sldId id="285" r:id="rId26"/>
    <p:sldId id="288" r:id="rId27"/>
    <p:sldId id="286" r:id="rId28"/>
    <p:sldId id="287" r:id="rId29"/>
    <p:sldId id="289" r:id="rId30"/>
    <p:sldId id="369" r:id="rId31"/>
    <p:sldId id="290" r:id="rId32"/>
    <p:sldId id="368" r:id="rId33"/>
    <p:sldId id="291" r:id="rId34"/>
    <p:sldId id="292" r:id="rId35"/>
    <p:sldId id="293" r:id="rId36"/>
    <p:sldId id="295" r:id="rId37"/>
    <p:sldId id="294" r:id="rId38"/>
    <p:sldId id="296" r:id="rId39"/>
    <p:sldId id="298" r:id="rId40"/>
    <p:sldId id="299" r:id="rId41"/>
    <p:sldId id="300" r:id="rId42"/>
    <p:sldId id="302" r:id="rId43"/>
    <p:sldId id="301" r:id="rId44"/>
    <p:sldId id="297" r:id="rId45"/>
    <p:sldId id="305" r:id="rId46"/>
    <p:sldId id="304" r:id="rId47"/>
    <p:sldId id="306" r:id="rId48"/>
    <p:sldId id="307" r:id="rId49"/>
    <p:sldId id="308" r:id="rId50"/>
    <p:sldId id="310" r:id="rId51"/>
    <p:sldId id="309" r:id="rId52"/>
    <p:sldId id="303" r:id="rId53"/>
    <p:sldId id="311" r:id="rId54"/>
    <p:sldId id="314" r:id="rId55"/>
    <p:sldId id="316" r:id="rId56"/>
    <p:sldId id="313" r:id="rId57"/>
    <p:sldId id="315" r:id="rId58"/>
    <p:sldId id="312" r:id="rId59"/>
    <p:sldId id="318" r:id="rId60"/>
    <p:sldId id="319" r:id="rId61"/>
    <p:sldId id="323" r:id="rId62"/>
    <p:sldId id="322" r:id="rId63"/>
    <p:sldId id="324" r:id="rId64"/>
    <p:sldId id="321" r:id="rId65"/>
    <p:sldId id="320" r:id="rId66"/>
    <p:sldId id="326" r:id="rId67"/>
    <p:sldId id="325" r:id="rId68"/>
    <p:sldId id="317" r:id="rId69"/>
    <p:sldId id="329" r:id="rId70"/>
    <p:sldId id="330" r:id="rId71"/>
    <p:sldId id="334" r:id="rId72"/>
    <p:sldId id="337" r:id="rId73"/>
    <p:sldId id="336" r:id="rId74"/>
    <p:sldId id="335" r:id="rId75"/>
    <p:sldId id="332" r:id="rId76"/>
    <p:sldId id="331" r:id="rId77"/>
    <p:sldId id="328" r:id="rId78"/>
    <p:sldId id="327" r:id="rId79"/>
    <p:sldId id="340" r:id="rId80"/>
    <p:sldId id="339" r:id="rId81"/>
    <p:sldId id="338" r:id="rId82"/>
    <p:sldId id="345" r:id="rId83"/>
    <p:sldId id="344" r:id="rId84"/>
    <p:sldId id="343" r:id="rId85"/>
    <p:sldId id="347" r:id="rId86"/>
    <p:sldId id="346" r:id="rId87"/>
    <p:sldId id="350" r:id="rId88"/>
    <p:sldId id="349" r:id="rId89"/>
    <p:sldId id="348" r:id="rId90"/>
    <p:sldId id="351" r:id="rId91"/>
    <p:sldId id="342" r:id="rId92"/>
    <p:sldId id="353" r:id="rId93"/>
    <p:sldId id="352" r:id="rId94"/>
    <p:sldId id="341" r:id="rId95"/>
    <p:sldId id="355" r:id="rId96"/>
    <p:sldId id="354" r:id="rId97"/>
    <p:sldId id="356" r:id="rId98"/>
    <p:sldId id="357" r:id="rId99"/>
    <p:sldId id="358" r:id="rId100"/>
    <p:sldId id="360" r:id="rId101"/>
    <p:sldId id="362" r:id="rId102"/>
    <p:sldId id="361" r:id="rId103"/>
    <p:sldId id="363" r:id="rId104"/>
    <p:sldId id="365" r:id="rId105"/>
    <p:sldId id="364"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5" autoAdjust="0"/>
    <p:restoredTop sz="94660"/>
  </p:normalViewPr>
  <p:slideViewPr>
    <p:cSldViewPr snapToGrid="0">
      <p:cViewPr varScale="1">
        <p:scale>
          <a:sx n="80" d="100"/>
          <a:sy n="80" d="100"/>
        </p:scale>
        <p:origin x="58" y="5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2971-6E31-4F5D-B76B-0F8338BEEE45}"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DC4CE-06A3-4602-9B3F-821539BDF1E2}" type="slidenum">
              <a:rPr lang="zh-CN" altLang="en-US" smtClean="0"/>
              <a:t>‹#›</a:t>
            </a:fld>
            <a:endParaRPr lang="zh-CN" altLang="en-US"/>
          </a:p>
        </p:txBody>
      </p:sp>
    </p:spTree>
    <p:extLst>
      <p:ext uri="{BB962C8B-B14F-4D97-AF65-F5344CB8AC3E}">
        <p14:creationId xmlns:p14="http://schemas.microsoft.com/office/powerpoint/2010/main" val="399355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zk201.dev.rs.com</a:t>
            </a:r>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11</a:t>
            </a:fld>
            <a:endParaRPr lang="zh-CN" altLang="en-US"/>
          </a:p>
        </p:txBody>
      </p:sp>
    </p:spTree>
    <p:extLst>
      <p:ext uri="{BB962C8B-B14F-4D97-AF65-F5344CB8AC3E}">
        <p14:creationId xmlns:p14="http://schemas.microsoft.com/office/powerpoint/2010/main" val="285004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1EB-921B-420C-BFF8-1406B1E80C0C}"/>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D911C320-5C74-4269-9E8D-0DCF8B8A4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64" y="2200817"/>
            <a:ext cx="5887272" cy="3600953"/>
          </a:xfrm>
        </p:spPr>
      </p:pic>
    </p:spTree>
    <p:extLst>
      <p:ext uri="{BB962C8B-B14F-4D97-AF65-F5344CB8AC3E}">
        <p14:creationId xmlns:p14="http://schemas.microsoft.com/office/powerpoint/2010/main" val="40440345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12F79-7C9B-4194-9DFF-44E2D6D84C4E}"/>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sp>
        <p:nvSpPr>
          <p:cNvPr id="3" name="内容占位符 2">
            <a:extLst>
              <a:ext uri="{FF2B5EF4-FFF2-40B4-BE49-F238E27FC236}">
                <a16:creationId xmlns:a16="http://schemas.microsoft.com/office/drawing/2014/main" id="{2091C3D1-1559-4010-BE4D-A86A99920331}"/>
              </a:ext>
            </a:extLst>
          </p:cNvPr>
          <p:cNvSpPr>
            <a:spLocks noGrp="1"/>
          </p:cNvSpPr>
          <p:nvPr>
            <p:ph idx="1"/>
          </p:nvPr>
        </p:nvSpPr>
        <p:spPr/>
        <p:txBody>
          <a:bodyPr/>
          <a:lstStyle/>
          <a:p>
            <a:r>
              <a:rPr lang="en-US" altLang="zh-CN" dirty="0"/>
              <a:t>1. leader</a:t>
            </a:r>
            <a:r>
              <a:rPr lang="zh-CN" altLang="en-US" dirty="0"/>
              <a:t>从客户端收到一个写请求</a:t>
            </a:r>
          </a:p>
          <a:p>
            <a:r>
              <a:rPr lang="en-US" altLang="zh-CN" dirty="0"/>
              <a:t>2.</a:t>
            </a:r>
            <a:r>
              <a:rPr lang="zh-CN" altLang="en-US" dirty="0"/>
              <a:t> </a:t>
            </a:r>
            <a:r>
              <a:rPr lang="en-US" altLang="zh-CN" dirty="0"/>
              <a:t>leader</a:t>
            </a:r>
            <a:r>
              <a:rPr lang="zh-CN" altLang="en-US" dirty="0"/>
              <a:t>生成一个新的事务并为这个事务生成一个唯一的</a:t>
            </a:r>
            <a:r>
              <a:rPr lang="en-US" altLang="zh-CN" dirty="0"/>
              <a:t>ZXID</a:t>
            </a:r>
            <a:r>
              <a:rPr lang="zh-CN" altLang="en-US" dirty="0"/>
              <a:t>，</a:t>
            </a:r>
          </a:p>
          <a:p>
            <a:r>
              <a:rPr lang="en-US" altLang="zh-CN" dirty="0"/>
              <a:t>3. leader</a:t>
            </a:r>
            <a:r>
              <a:rPr lang="zh-CN" altLang="en-US" dirty="0"/>
              <a:t>将这个事务发送给所有的</a:t>
            </a:r>
            <a:r>
              <a:rPr lang="en-US" altLang="zh-CN" dirty="0"/>
              <a:t>follows</a:t>
            </a:r>
            <a:r>
              <a:rPr lang="zh-CN" altLang="en-US" dirty="0"/>
              <a:t>节点</a:t>
            </a:r>
          </a:p>
          <a:p>
            <a:r>
              <a:rPr lang="en-US" altLang="zh-CN" dirty="0"/>
              <a:t>4.</a:t>
            </a:r>
            <a:r>
              <a:rPr lang="zh-CN" altLang="en-US" dirty="0"/>
              <a:t> </a:t>
            </a:r>
            <a:r>
              <a:rPr lang="en-US" altLang="zh-CN" dirty="0"/>
              <a:t>follower</a:t>
            </a:r>
            <a:r>
              <a:rPr lang="zh-CN" altLang="en-US" dirty="0"/>
              <a:t>节点将收到的事务请求加入到历史队列</a:t>
            </a:r>
            <a:r>
              <a:rPr lang="en-US" altLang="zh-CN" dirty="0"/>
              <a:t>(history queue)</a:t>
            </a:r>
            <a:r>
              <a:rPr lang="zh-CN" altLang="en-US" dirty="0"/>
              <a:t>中</a:t>
            </a:r>
            <a:r>
              <a:rPr lang="en-US" altLang="zh-CN" dirty="0"/>
              <a:t>,</a:t>
            </a:r>
            <a:r>
              <a:rPr lang="zh-CN" altLang="en-US" dirty="0"/>
              <a:t>并发送</a:t>
            </a:r>
            <a:r>
              <a:rPr lang="en-US" altLang="zh-CN" dirty="0"/>
              <a:t>ack</a:t>
            </a:r>
            <a:r>
              <a:rPr lang="zh-CN" altLang="en-US" dirty="0"/>
              <a:t>给</a:t>
            </a:r>
            <a:r>
              <a:rPr lang="en-US" altLang="zh-CN" dirty="0"/>
              <a:t>ack</a:t>
            </a:r>
            <a:r>
              <a:rPr lang="zh-CN" altLang="en-US" dirty="0"/>
              <a:t>给</a:t>
            </a:r>
            <a:r>
              <a:rPr lang="en-US" altLang="zh-CN" dirty="0"/>
              <a:t>leader</a:t>
            </a:r>
          </a:p>
          <a:p>
            <a:r>
              <a:rPr lang="en-US" altLang="zh-CN" dirty="0"/>
              <a:t>5. </a:t>
            </a:r>
            <a:r>
              <a:rPr lang="zh-CN" altLang="en-US" dirty="0"/>
              <a:t>当</a:t>
            </a:r>
            <a:r>
              <a:rPr lang="en-US" altLang="zh-CN" dirty="0"/>
              <a:t>leader</a:t>
            </a:r>
            <a:r>
              <a:rPr lang="zh-CN" altLang="en-US" dirty="0"/>
              <a:t>收到大多数</a:t>
            </a:r>
            <a:r>
              <a:rPr lang="en-US" altLang="zh-CN" dirty="0"/>
              <a:t>follower</a:t>
            </a:r>
            <a:r>
              <a:rPr lang="zh-CN" altLang="en-US" dirty="0"/>
              <a:t>（超过法定数量）的</a:t>
            </a:r>
            <a:r>
              <a:rPr lang="en-US" altLang="zh-CN" dirty="0"/>
              <a:t>ack</a:t>
            </a:r>
            <a:r>
              <a:rPr lang="zh-CN" altLang="en-US" dirty="0"/>
              <a:t>消息，</a:t>
            </a:r>
            <a:r>
              <a:rPr lang="en-US" altLang="zh-CN" dirty="0"/>
              <a:t>leader</a:t>
            </a:r>
            <a:r>
              <a:rPr lang="zh-CN" altLang="en-US" dirty="0"/>
              <a:t>会发送</a:t>
            </a:r>
            <a:r>
              <a:rPr lang="en-US" altLang="zh-CN" dirty="0"/>
              <a:t>commit</a:t>
            </a:r>
            <a:r>
              <a:rPr lang="zh-CN" altLang="en-US" dirty="0"/>
              <a:t>请求</a:t>
            </a:r>
          </a:p>
          <a:p>
            <a:r>
              <a:rPr lang="en-US" altLang="zh-CN" dirty="0"/>
              <a:t>6.</a:t>
            </a:r>
            <a:r>
              <a:rPr lang="zh-CN" altLang="en-US" dirty="0"/>
              <a:t> 当</a:t>
            </a:r>
            <a:r>
              <a:rPr lang="en-US" altLang="zh-CN" dirty="0"/>
              <a:t>follower</a:t>
            </a:r>
            <a:r>
              <a:rPr lang="zh-CN" altLang="en-US" dirty="0"/>
              <a:t>收到</a:t>
            </a:r>
            <a:r>
              <a:rPr lang="en-US" altLang="zh-CN" dirty="0"/>
              <a:t>commit</a:t>
            </a:r>
            <a:r>
              <a:rPr lang="zh-CN" altLang="en-US" dirty="0"/>
              <a:t>请求时，会判断该事务的</a:t>
            </a:r>
            <a:r>
              <a:rPr lang="en-US" altLang="zh-CN" dirty="0"/>
              <a:t>ZXID</a:t>
            </a:r>
            <a:r>
              <a:rPr lang="zh-CN" altLang="en-US" dirty="0"/>
              <a:t>是不是比历史队列中的任何事务的</a:t>
            </a:r>
            <a:r>
              <a:rPr lang="en-US" altLang="zh-CN" dirty="0"/>
              <a:t>ZXID</a:t>
            </a:r>
            <a:r>
              <a:rPr lang="zh-CN" altLang="en-US" dirty="0"/>
              <a:t>都小，如果是则提交，如果不是则等待比它更小的事务的</a:t>
            </a:r>
            <a:r>
              <a:rPr lang="en-US" altLang="zh-CN" dirty="0"/>
              <a:t>commit.</a:t>
            </a:r>
          </a:p>
          <a:p>
            <a:endParaRPr lang="zh-CN" altLang="en-US" dirty="0"/>
          </a:p>
        </p:txBody>
      </p:sp>
    </p:spTree>
    <p:extLst>
      <p:ext uri="{BB962C8B-B14F-4D97-AF65-F5344CB8AC3E}">
        <p14:creationId xmlns:p14="http://schemas.microsoft.com/office/powerpoint/2010/main" val="1813254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1090-146D-40CB-9C41-BD43EF38DB62}"/>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3C869539-B615-43BE-A288-6AB726CC0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2096028"/>
            <a:ext cx="6134956" cy="3810532"/>
          </a:xfrm>
        </p:spPr>
      </p:pic>
    </p:spTree>
    <p:extLst>
      <p:ext uri="{BB962C8B-B14F-4D97-AF65-F5344CB8AC3E}">
        <p14:creationId xmlns:p14="http://schemas.microsoft.com/office/powerpoint/2010/main" val="40656501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smtClean="0"/>
              <a:t>扩展</a:t>
            </a:r>
            <a:endParaRPr lang="zh-CN" altLang="en-US" dirty="0"/>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en-US" altLang="zh-CN" dirty="0"/>
              <a:t>Client-java</a:t>
            </a:r>
          </a:p>
          <a:p>
            <a:r>
              <a:rPr lang="en-US" altLang="zh-CN" dirty="0"/>
              <a:t>Curator</a:t>
            </a:r>
          </a:p>
          <a:p>
            <a:pPr lvl="1"/>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a:t>
            </a:r>
          </a:p>
        </p:txBody>
      </p:sp>
    </p:spTree>
    <p:extLst>
      <p:ext uri="{BB962C8B-B14F-4D97-AF65-F5344CB8AC3E}">
        <p14:creationId xmlns:p14="http://schemas.microsoft.com/office/powerpoint/2010/main" val="32449846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整体回顾</a:t>
            </a:r>
          </a:p>
        </p:txBody>
      </p:sp>
      <p:pic>
        <p:nvPicPr>
          <p:cNvPr id="5" name="内容占位符 4">
            <a:extLst>
              <a:ext uri="{FF2B5EF4-FFF2-40B4-BE49-F238E27FC236}">
                <a16:creationId xmlns:a16="http://schemas.microsoft.com/office/drawing/2014/main" id="{08E44E59-1FDA-4630-98F6-7F5F3EDA4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43" y="2455818"/>
            <a:ext cx="10024714" cy="3090952"/>
          </a:xfrm>
        </p:spPr>
      </p:pic>
    </p:spTree>
    <p:extLst>
      <p:ext uri="{BB962C8B-B14F-4D97-AF65-F5344CB8AC3E}">
        <p14:creationId xmlns:p14="http://schemas.microsoft.com/office/powerpoint/2010/main" val="31900094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思考问题</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zh-CN" altLang="en-US" dirty="0"/>
              <a:t>* 一个客户端修改了某个节点的数据，其它客户端能够马上获取到这个最新数据吗</a:t>
            </a:r>
            <a:r>
              <a:rPr lang="en-US" altLang="zh-CN" dirty="0"/>
              <a:t>(</a:t>
            </a:r>
            <a:r>
              <a:rPr lang="zh-CN" altLang="en-US" dirty="0"/>
              <a:t>跨客户端视图的并发一致性</a:t>
            </a:r>
            <a:r>
              <a:rPr lang="en-US" altLang="zh-CN"/>
              <a:t>)?</a:t>
            </a:r>
            <a:endParaRPr lang="en-US" altLang="zh-CN" dirty="0"/>
          </a:p>
          <a:p>
            <a:r>
              <a:rPr lang="zh-CN" altLang="en-US" dirty="0"/>
              <a:t>* 集群中</a:t>
            </a:r>
            <a:r>
              <a:rPr lang="en-US" altLang="zh-CN" dirty="0" err="1"/>
              <a:t>clientPort</a:t>
            </a:r>
            <a:r>
              <a:rPr lang="zh-CN" altLang="en-US" dirty="0"/>
              <a:t>不一致，可以等了解了读写机制理解</a:t>
            </a:r>
            <a:r>
              <a:rPr lang="en-US" altLang="zh-CN" dirty="0"/>
              <a:t>?</a:t>
            </a:r>
            <a:endParaRPr lang="zh-CN" altLang="en-US" dirty="0"/>
          </a:p>
          <a:p>
            <a:r>
              <a:rPr lang="zh-CN" altLang="en-US" dirty="0"/>
              <a:t>* </a:t>
            </a:r>
            <a:r>
              <a:rPr lang="en-US" altLang="zh-CN" dirty="0"/>
              <a:t>observer</a:t>
            </a:r>
            <a:r>
              <a:rPr lang="zh-CN" altLang="en-US" dirty="0"/>
              <a:t>是怎么设置的</a:t>
            </a:r>
            <a:r>
              <a:rPr lang="en-US" altLang="zh-CN" dirty="0"/>
              <a:t>?</a:t>
            </a:r>
            <a:endParaRPr lang="zh-CN" altLang="en-US" dirty="0"/>
          </a:p>
          <a:p>
            <a:r>
              <a:rPr lang="zh-CN" altLang="en-US" dirty="0"/>
              <a:t>* </a:t>
            </a:r>
            <a:r>
              <a:rPr lang="en-US" altLang="zh-CN" dirty="0" err="1"/>
              <a:t>zxid</a:t>
            </a:r>
            <a:r>
              <a:rPr lang="zh-CN" altLang="en-US" dirty="0"/>
              <a:t>溢出变成负数了怎么办</a:t>
            </a:r>
            <a:r>
              <a:rPr lang="en-US" altLang="zh-CN" dirty="0"/>
              <a:t>?</a:t>
            </a:r>
            <a:endParaRPr lang="zh-CN" altLang="en-US" dirty="0"/>
          </a:p>
          <a:p>
            <a:r>
              <a:rPr lang="zh-CN" altLang="en-US" dirty="0"/>
              <a:t>* 水平扩容</a:t>
            </a:r>
            <a:r>
              <a:rPr lang="en-US" altLang="zh-CN" dirty="0"/>
              <a:t>?</a:t>
            </a:r>
            <a:endParaRPr lang="zh-CN" altLang="en-US" dirty="0"/>
          </a:p>
          <a:p>
            <a:r>
              <a:rPr lang="zh-CN" altLang="en-US" dirty="0"/>
              <a:t>* </a:t>
            </a:r>
            <a:r>
              <a:rPr lang="en-US" altLang="zh-CN" dirty="0"/>
              <a:t>zookeeper </a:t>
            </a:r>
            <a:r>
              <a:rPr lang="zh-CN" altLang="en-US" dirty="0"/>
              <a:t>有哪些缺点</a:t>
            </a:r>
            <a:r>
              <a:rPr lang="en-US" altLang="zh-CN" dirty="0"/>
              <a:t>?</a:t>
            </a:r>
            <a:endParaRPr lang="zh-CN" altLang="en-US" dirty="0"/>
          </a:p>
          <a:p>
            <a:pPr lvl="1"/>
            <a:r>
              <a:rPr lang="zh-CN" altLang="en-US" dirty="0"/>
              <a:t>* 数据量大，同步慢，超时</a:t>
            </a:r>
          </a:p>
          <a:p>
            <a:endParaRPr lang="zh-CN" altLang="en-US" dirty="0"/>
          </a:p>
        </p:txBody>
      </p:sp>
    </p:spTree>
    <p:extLst>
      <p:ext uri="{BB962C8B-B14F-4D97-AF65-F5344CB8AC3E}">
        <p14:creationId xmlns:p14="http://schemas.microsoft.com/office/powerpoint/2010/main" val="72932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5296" y="1208862"/>
            <a:ext cx="7201768" cy="4801178"/>
          </a:xfrm>
        </p:spPr>
      </p:pic>
    </p:spTree>
    <p:extLst>
      <p:ext uri="{BB962C8B-B14F-4D97-AF65-F5344CB8AC3E}">
        <p14:creationId xmlns:p14="http://schemas.microsoft.com/office/powerpoint/2010/main" val="36013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755" y="2143030"/>
            <a:ext cx="5560489" cy="3653328"/>
          </a:xfrm>
        </p:spPr>
      </p:pic>
    </p:spTree>
    <p:extLst>
      <p:ext uri="{BB962C8B-B14F-4D97-AF65-F5344CB8AC3E}">
        <p14:creationId xmlns:p14="http://schemas.microsoft.com/office/powerpoint/2010/main" val="271908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zh-CN" altLang="en-US" dirty="0"/>
              <a:t>角色</a:t>
            </a:r>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normAutofit fontScale="92500" lnSpcReduction="10000"/>
          </a:bodyPr>
          <a:lstStyle/>
          <a:p>
            <a:pPr marL="0" indent="0">
              <a:buNone/>
            </a:pPr>
            <a:r>
              <a:rPr lang="en-US" altLang="zh-CN" dirty="0" smtClean="0"/>
              <a:t>Leader</a:t>
            </a:r>
          </a:p>
          <a:p>
            <a:pPr marL="457200" lvl="1"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smtClean="0"/>
              <a:t>。</a:t>
            </a:r>
            <a:endParaRPr lang="en-US" altLang="zh-CN" dirty="0" smtClean="0"/>
          </a:p>
          <a:p>
            <a:pPr marL="0" indent="0">
              <a:buNone/>
            </a:pPr>
            <a:r>
              <a:rPr lang="en-US" altLang="zh-CN" dirty="0" smtClean="0"/>
              <a:t>Follower </a:t>
            </a:r>
            <a:r>
              <a:rPr lang="en-US" altLang="zh-CN" dirty="0"/>
              <a:t>	</a:t>
            </a:r>
            <a:endParaRPr lang="en-US" altLang="zh-CN" dirty="0" smtClean="0"/>
          </a:p>
          <a:p>
            <a:pPr marL="457200" lvl="1" indent="0">
              <a:buNone/>
            </a:pPr>
            <a:r>
              <a:rPr lang="en-US" altLang="zh-CN" dirty="0" smtClean="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r>
              <a:rPr lang="zh-CN" altLang="en-US" dirty="0" smtClean="0"/>
              <a:t>。</a:t>
            </a:r>
            <a:endParaRPr lang="en-US" altLang="zh-CN" dirty="0" smtClean="0"/>
          </a:p>
          <a:p>
            <a:pPr marL="0" indent="0">
              <a:buNone/>
            </a:pPr>
            <a:r>
              <a:rPr lang="en-US" altLang="zh-CN" dirty="0" smtClean="0"/>
              <a:t>Observe</a:t>
            </a:r>
          </a:p>
          <a:p>
            <a:pPr marL="457200" lvl="1"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smtClean="0"/>
              <a:t>client</a:t>
            </a:r>
            <a:endParaRPr lang="zh-CN" altLang="en-US" dirty="0"/>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集群任务</a:t>
            </a:r>
            <a:endParaRPr lang="zh-CN" altLang="en-US" dirty="0"/>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整体认识</a:t>
            </a:r>
            <a:endParaRPr lang="zh-CN" altLang="en-US" dirty="0"/>
          </a:p>
        </p:txBody>
      </p:sp>
      <p:sp>
        <p:nvSpPr>
          <p:cNvPr id="3" name="内容占位符 2"/>
          <p:cNvSpPr>
            <a:spLocks noGrp="1"/>
          </p:cNvSpPr>
          <p:nvPr>
            <p:ph idx="1"/>
          </p:nvPr>
        </p:nvSpPr>
        <p:spPr/>
        <p:txBody>
          <a:bodyPr/>
          <a:lstStyle/>
          <a:p>
            <a:r>
              <a:rPr lang="zh-CN" altLang="en-US" dirty="0" smtClean="0"/>
              <a:t>角色</a:t>
            </a:r>
            <a:endParaRPr lang="en-US" altLang="zh-CN" dirty="0" smtClean="0"/>
          </a:p>
          <a:p>
            <a:r>
              <a:rPr lang="zh-CN" altLang="en-US" dirty="0" smtClean="0"/>
              <a:t>数据模型</a:t>
            </a:r>
            <a:r>
              <a:rPr lang="en-US" altLang="zh-CN" dirty="0" err="1" smtClean="0"/>
              <a:t>znode</a:t>
            </a:r>
            <a:endParaRPr lang="en-US" altLang="zh-CN" dirty="0" smtClean="0"/>
          </a:p>
          <a:p>
            <a:r>
              <a:rPr lang="en-US" altLang="zh-CN" dirty="0" smtClean="0"/>
              <a:t>ZAB</a:t>
            </a:r>
            <a:r>
              <a:rPr lang="zh-CN" altLang="en-US" dirty="0" smtClean="0"/>
              <a:t>协议</a:t>
            </a:r>
            <a:endParaRPr lang="en-US" altLang="zh-CN" dirty="0" smtClean="0"/>
          </a:p>
          <a:p>
            <a:r>
              <a:rPr lang="zh-CN" altLang="en-US" dirty="0" smtClean="0"/>
              <a:t>特性</a:t>
            </a:r>
            <a:endParaRPr lang="en-US" altLang="zh-CN" dirty="0" smtClean="0"/>
          </a:p>
          <a:p>
            <a:r>
              <a:rPr lang="zh-CN" altLang="en-US" dirty="0" smtClean="0"/>
              <a:t>使用场景</a:t>
            </a:r>
            <a:endParaRPr lang="en-US" altLang="zh-CN" dirty="0" smtClean="0"/>
          </a:p>
        </p:txBody>
      </p:sp>
    </p:spTree>
    <p:extLst>
      <p:ext uri="{BB962C8B-B14F-4D97-AF65-F5344CB8AC3E}">
        <p14:creationId xmlns:p14="http://schemas.microsoft.com/office/powerpoint/2010/main" val="120950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a:t>
            </a:r>
            <a:r>
              <a:rPr lang="zh-CN" altLang="en-US" dirty="0" smtClean="0"/>
              <a:t>配置</a:t>
            </a:r>
            <a:endParaRPr lang="zh-CN" altLang="en-US" dirty="0"/>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a:t>
            </a:r>
            <a:endParaRPr lang="zh-CN" altLang="en-US" dirty="0"/>
          </a:p>
        </p:txBody>
      </p:sp>
      <p:sp>
        <p:nvSpPr>
          <p:cNvPr id="3" name="内容占位符 2"/>
          <p:cNvSpPr>
            <a:spLocks noGrp="1"/>
          </p:cNvSpPr>
          <p:nvPr>
            <p:ph idx="1"/>
          </p:nvPr>
        </p:nvSpPr>
        <p:spPr/>
        <p:txBody>
          <a:bodyPr/>
          <a:lstStyle/>
          <a:p>
            <a:r>
              <a:rPr lang="zh-CN" altLang="en-US" dirty="0"/>
              <a:t>内存</a:t>
            </a:r>
            <a:r>
              <a:rPr lang="zh-CN" altLang="en-US" dirty="0" smtClean="0"/>
              <a:t>数据</a:t>
            </a:r>
            <a:endParaRPr lang="en-US" altLang="zh-CN" dirty="0" smtClean="0"/>
          </a:p>
          <a:p>
            <a:r>
              <a:rPr lang="zh-CN" altLang="en-US" dirty="0"/>
              <a:t>事务日志</a:t>
            </a:r>
            <a:endParaRPr lang="en-US" altLang="zh-CN" dirty="0" smtClean="0"/>
          </a:p>
          <a:p>
            <a:endParaRPr lang="zh-CN" altLang="en-US" dirty="0"/>
          </a:p>
        </p:txBody>
      </p:sp>
    </p:spTree>
    <p:extLst>
      <p:ext uri="{BB962C8B-B14F-4D97-AF65-F5344CB8AC3E}">
        <p14:creationId xmlns:p14="http://schemas.microsoft.com/office/powerpoint/2010/main" val="1858677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zh-CN" altLang="en-US" dirty="0"/>
              <a:t>内存</a:t>
            </a:r>
            <a:r>
              <a:rPr lang="zh-CN" altLang="en-US" dirty="0" smtClean="0"/>
              <a:t>数据</a:t>
            </a:r>
            <a:endParaRPr lang="zh-CN" altLang="en-US" dirty="0"/>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normAutofit fontScale="85000" lnSpcReduction="20000"/>
          </a:bodyPr>
          <a:lstStyle/>
          <a:p>
            <a:pPr marL="0" indent="0">
              <a:buNone/>
            </a:pPr>
            <a:r>
              <a:rPr lang="en-US" altLang="zh-CN" dirty="0"/>
              <a:t>	</a:t>
            </a:r>
            <a:r>
              <a:rPr lang="en-US" altLang="zh-CN" dirty="0" smtClean="0"/>
              <a:t>Zookeeper</a:t>
            </a:r>
            <a:r>
              <a:rPr lang="zh-CN" altLang="en-US" dirty="0"/>
              <a:t>的数据模型是树结构，在内存数据库中，存储了整棵树的内容，包括所有的节点路径、节点数据、</a:t>
            </a:r>
            <a:r>
              <a:rPr lang="en-US" altLang="zh-CN" dirty="0"/>
              <a:t>ACL</a:t>
            </a:r>
            <a:r>
              <a:rPr lang="zh-CN" altLang="en-US" dirty="0"/>
              <a:t>信息，</a:t>
            </a:r>
            <a:r>
              <a:rPr lang="en-US" altLang="zh-CN" dirty="0"/>
              <a:t>Zookeeper</a:t>
            </a:r>
            <a:r>
              <a:rPr lang="zh-CN" altLang="en-US" dirty="0"/>
              <a:t>会定时将这个数据存储到磁盘上</a:t>
            </a:r>
            <a:r>
              <a:rPr lang="zh-CN" altLang="en-US" dirty="0" smtClean="0"/>
              <a:t>。</a:t>
            </a:r>
            <a:endParaRPr lang="en-US" altLang="zh-CN" dirty="0" smtClean="0"/>
          </a:p>
          <a:p>
            <a:pPr marL="0" indent="0">
              <a:buNone/>
            </a:pPr>
            <a:endParaRPr lang="zh-CN" altLang="en-US" dirty="0"/>
          </a:p>
          <a:p>
            <a:r>
              <a:rPr lang="zh-CN" altLang="en-US" dirty="0"/>
              <a:t>* </a:t>
            </a:r>
            <a:r>
              <a:rPr lang="en-US" altLang="zh-CN" dirty="0" err="1"/>
              <a:t>DataTree</a:t>
            </a:r>
            <a:endParaRPr lang="zh-CN" altLang="en-US" dirty="0"/>
          </a:p>
          <a:p>
            <a:pPr lvl="1"/>
            <a:r>
              <a:rPr lang="en-US" altLang="zh-CN" dirty="0" smtClean="0"/>
              <a:t>&gt;</a:t>
            </a:r>
            <a:r>
              <a:rPr lang="en-US" altLang="zh-CN" dirty="0" err="1" smtClean="0"/>
              <a:t>DataTree</a:t>
            </a:r>
            <a:r>
              <a:rPr lang="zh-CN" altLang="en-US" dirty="0"/>
              <a:t>是内存数据存储的核心，是一个树结构，代表了内存中一份完整的数据。</a:t>
            </a:r>
            <a:r>
              <a:rPr lang="en-US" altLang="zh-CN" dirty="0" err="1"/>
              <a:t>DataTree</a:t>
            </a:r>
            <a:r>
              <a:rPr lang="zh-CN" altLang="en-US" dirty="0"/>
              <a:t>不包含任何与网络、客户端连接及请求处理相关的业务逻辑，是一个独立的组件。</a:t>
            </a:r>
          </a:p>
          <a:p>
            <a:r>
              <a:rPr lang="zh-CN" altLang="en-US" dirty="0"/>
              <a:t>* </a:t>
            </a:r>
            <a:r>
              <a:rPr lang="en-US" altLang="zh-CN" dirty="0" err="1"/>
              <a:t>DataNode</a:t>
            </a:r>
            <a:endParaRPr lang="zh-CN" altLang="en-US" dirty="0"/>
          </a:p>
          <a:p>
            <a:pPr lvl="1"/>
            <a:r>
              <a:rPr lang="en-US" altLang="zh-CN" dirty="0"/>
              <a:t>&gt; </a:t>
            </a:r>
            <a:r>
              <a:rPr lang="en-US" altLang="zh-CN" dirty="0" err="1"/>
              <a:t>DataNode</a:t>
            </a:r>
            <a:r>
              <a:rPr lang="zh-CN" altLang="en-US" dirty="0"/>
              <a:t>是数据存储的最小单元，其内部除了保存了结点的数据内容、</a:t>
            </a:r>
            <a:r>
              <a:rPr lang="en-US" altLang="zh-CN" dirty="0"/>
              <a:t>ACL</a:t>
            </a:r>
            <a:r>
              <a:rPr lang="zh-CN" altLang="en-US" dirty="0"/>
              <a:t>列表、节点状态之外，还记录了父节点的引用和子节点列表两个属性，其也提供了对子节点列表进行操作的接口。</a:t>
            </a:r>
          </a:p>
          <a:p>
            <a:r>
              <a:rPr lang="zh-CN" altLang="en-US" dirty="0"/>
              <a:t>* </a:t>
            </a:r>
            <a:r>
              <a:rPr lang="en-US" altLang="zh-CN" dirty="0" err="1"/>
              <a:t>ZKDatabase</a:t>
            </a:r>
            <a:endParaRPr lang="zh-CN" altLang="en-US" dirty="0"/>
          </a:p>
          <a:p>
            <a:pPr lvl="1"/>
            <a:r>
              <a:rPr lang="en-US" altLang="zh-CN" dirty="0"/>
              <a:t>&gt; Zookeeper</a:t>
            </a:r>
            <a:r>
              <a:rPr lang="zh-CN" altLang="en-US" dirty="0"/>
              <a:t>的内存数据库，管理</a:t>
            </a:r>
            <a:r>
              <a:rPr lang="en-US" altLang="zh-CN" dirty="0"/>
              <a:t>Zookeeper</a:t>
            </a:r>
            <a:r>
              <a:rPr lang="zh-CN" altLang="en-US" dirty="0"/>
              <a:t>的所有会话、</a:t>
            </a:r>
            <a:r>
              <a:rPr lang="en-US" altLang="zh-CN" dirty="0" err="1"/>
              <a:t>DataTree</a:t>
            </a:r>
            <a:r>
              <a:rPr lang="zh-CN" altLang="en-US" dirty="0"/>
              <a:t>存储和事务日志。</a:t>
            </a:r>
            <a:r>
              <a:rPr lang="en-US" altLang="zh-CN" dirty="0" err="1"/>
              <a:t>ZKDatabase</a:t>
            </a:r>
            <a:r>
              <a:rPr lang="zh-CN" altLang="en-US" dirty="0"/>
              <a:t>会定时向磁盘</a:t>
            </a:r>
            <a:r>
              <a:rPr lang="en-US" altLang="zh-CN" dirty="0"/>
              <a:t>dump</a:t>
            </a:r>
            <a:r>
              <a:rPr lang="zh-CN" altLang="en-US" dirty="0"/>
              <a:t>快照数据，同时在</a:t>
            </a:r>
            <a:r>
              <a:rPr lang="en-US" altLang="zh-CN" dirty="0"/>
              <a:t>Zookeeper</a:t>
            </a:r>
            <a:r>
              <a:rPr lang="zh-CN" altLang="en-US" dirty="0"/>
              <a:t>启动时，会通过磁盘的事务日志和快照文件恢复成一个完整的内存数据库。</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168880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r>
              <a:rPr lang="zh-CN" altLang="en-US" dirty="0" smtClean="0"/>
              <a:t>日志</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smtClean="0"/>
              <a:t>事务</a:t>
            </a:r>
            <a:r>
              <a:rPr lang="zh-CN" altLang="en-US" dirty="0"/>
              <a:t>日志指</a:t>
            </a:r>
            <a:r>
              <a:rPr lang="en-US" altLang="zh-CN" dirty="0"/>
              <a:t>zookeeper</a:t>
            </a:r>
            <a:r>
              <a:rPr lang="zh-CN" altLang="en-US" dirty="0"/>
              <a:t>系统在正常运行过程中，针对所有的更新操作，在返回客户端“更新成功”的响应前，</a:t>
            </a:r>
            <a:r>
              <a:rPr lang="en-US" altLang="zh-CN" dirty="0"/>
              <a:t>zookeeper</a:t>
            </a:r>
            <a:r>
              <a:rPr lang="zh-CN" altLang="en-US" dirty="0"/>
              <a:t>会保证已经将本次更新操作的事务日志已经写到磁盘上，只有这样，整个更新操作才会生效。</a:t>
            </a:r>
          </a:p>
          <a:p>
            <a:endParaRPr lang="zh-CN" altLang="en-US" dirty="0"/>
          </a:p>
        </p:txBody>
      </p:sp>
    </p:spTree>
    <p:extLst>
      <p:ext uri="{BB962C8B-B14F-4D97-AF65-F5344CB8AC3E}">
        <p14:creationId xmlns:p14="http://schemas.microsoft.com/office/powerpoint/2010/main" val="404083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a:bodyPr>
          <a:lstStyle/>
          <a:p>
            <a:r>
              <a:rPr lang="en-US" altLang="zh-CN" dirty="0"/>
              <a:t>CONNECTIONLOSS </a:t>
            </a:r>
          </a:p>
          <a:p>
            <a:r>
              <a:rPr lang="en-US" altLang="zh-CN" dirty="0" smtClean="0"/>
              <a:t>SESSIONEXPIRED</a:t>
            </a:r>
            <a:endParaRPr lang="en-US" altLang="zh-CN" dirty="0"/>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a:t>
            </a:r>
            <a:r>
              <a:rPr lang="en-US" altLang="zh-CN" dirty="0" smtClean="0"/>
              <a:t>Watches</a:t>
            </a:r>
            <a:r>
              <a:rPr lang="zh-CN" altLang="en-US" dirty="0" smtClean="0"/>
              <a:t>（事件监听）</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smtClean="0"/>
              <a:t>zookeeper</a:t>
            </a:r>
            <a:r>
              <a:rPr lang="zh-CN" altLang="en-US" dirty="0" smtClean="0"/>
              <a:t>事件监听的</a:t>
            </a:r>
            <a:r>
              <a:rPr lang="zh-CN" altLang="en-US" dirty="0"/>
              <a:t>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r>
              <a:rPr lang="en-US" altLang="zh-CN" dirty="0"/>
              <a:t>ZAB</a:t>
            </a:r>
            <a:r>
              <a:rPr lang="zh-CN" altLang="en-US" dirty="0"/>
              <a:t>特点</a:t>
            </a:r>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r>
              <a:rPr lang="zh-CN" altLang="en-US" dirty="0"/>
              <a:t>* 一致性保证</a:t>
            </a:r>
          </a:p>
          <a:p>
            <a:pPr lvl="1"/>
            <a:r>
              <a:rPr lang="zh-CN" altLang="en-US" dirty="0"/>
              <a:t>* 可靠提交</a:t>
            </a:r>
            <a:r>
              <a:rPr lang="en-US" altLang="zh-CN" dirty="0"/>
              <a:t>(Reliable delivery) -</a:t>
            </a:r>
            <a:r>
              <a:rPr lang="zh-CN" altLang="en-US" dirty="0"/>
              <a:t>如果一个事务 </a:t>
            </a:r>
            <a:r>
              <a:rPr lang="en-US" altLang="zh-CN" dirty="0"/>
              <a:t>A </a:t>
            </a:r>
            <a:r>
              <a:rPr lang="zh-CN" altLang="en-US" dirty="0"/>
              <a:t>被一个</a:t>
            </a:r>
            <a:r>
              <a:rPr lang="en-US" altLang="zh-CN" dirty="0"/>
              <a:t>server</a:t>
            </a:r>
            <a:r>
              <a:rPr lang="zh-CN" altLang="en-US" dirty="0"/>
              <a:t>提交</a:t>
            </a:r>
            <a:r>
              <a:rPr lang="en-US" altLang="zh-CN" dirty="0"/>
              <a:t>(committed)</a:t>
            </a:r>
            <a:r>
              <a:rPr lang="zh-CN" altLang="en-US" dirty="0"/>
              <a:t>了，那么它最终一定会被所有的</a:t>
            </a:r>
            <a:r>
              <a:rPr lang="en-US" altLang="zh-CN" dirty="0"/>
              <a:t>server</a:t>
            </a:r>
            <a:r>
              <a:rPr lang="zh-CN" altLang="en-US" dirty="0"/>
              <a:t>提交</a:t>
            </a:r>
          </a:p>
          <a:p>
            <a:pPr lvl="1"/>
            <a:r>
              <a:rPr lang="zh-CN" altLang="en-US" dirty="0"/>
              <a:t>* 全局有序</a:t>
            </a:r>
            <a:r>
              <a:rPr lang="en-US" altLang="zh-CN" dirty="0"/>
              <a:t>(Total order) - </a:t>
            </a:r>
            <a:r>
              <a:rPr lang="zh-CN" altLang="en-US" dirty="0"/>
              <a:t>假设有</a:t>
            </a:r>
            <a:r>
              <a:rPr lang="en-US" altLang="zh-CN" dirty="0"/>
              <a:t>A</a:t>
            </a:r>
            <a:r>
              <a:rPr lang="zh-CN" altLang="en-US" dirty="0"/>
              <a:t>、</a:t>
            </a:r>
            <a:r>
              <a:rPr lang="en-US" altLang="zh-CN" dirty="0"/>
              <a:t>B</a:t>
            </a:r>
            <a:r>
              <a:rPr lang="zh-CN" altLang="en-US" dirty="0"/>
              <a:t>两个事务，有一台</a:t>
            </a:r>
            <a:r>
              <a:rPr lang="en-US" altLang="zh-CN" dirty="0"/>
              <a:t>server</a:t>
            </a:r>
            <a:r>
              <a:rPr lang="zh-CN" altLang="en-US" dirty="0"/>
              <a:t>先执行</a:t>
            </a:r>
            <a:r>
              <a:rPr lang="en-US" altLang="zh-CN" dirty="0"/>
              <a:t>A</a:t>
            </a:r>
            <a:r>
              <a:rPr lang="zh-CN" altLang="en-US" dirty="0"/>
              <a:t>再执行</a:t>
            </a:r>
            <a:r>
              <a:rPr lang="en-US" altLang="zh-CN" dirty="0"/>
              <a:t>B</a:t>
            </a:r>
            <a:r>
              <a:rPr lang="zh-CN" altLang="en-US" dirty="0"/>
              <a:t>，那么可以保证所有</a:t>
            </a:r>
            <a:r>
              <a:rPr lang="en-US" altLang="zh-CN" dirty="0"/>
              <a:t>server</a:t>
            </a:r>
            <a:r>
              <a:rPr lang="zh-CN" altLang="en-US" dirty="0"/>
              <a:t>上</a:t>
            </a:r>
            <a:r>
              <a:rPr lang="en-US" altLang="zh-CN" dirty="0"/>
              <a:t>A</a:t>
            </a:r>
            <a:r>
              <a:rPr lang="zh-CN" altLang="en-US" dirty="0"/>
              <a:t>始终都被在</a:t>
            </a:r>
            <a:r>
              <a:rPr lang="en-US" altLang="zh-CN" dirty="0"/>
              <a:t>B</a:t>
            </a:r>
            <a:r>
              <a:rPr lang="zh-CN" altLang="en-US" dirty="0"/>
              <a:t>之前执行</a:t>
            </a:r>
          </a:p>
          <a:p>
            <a:pPr lvl="1"/>
            <a:r>
              <a:rPr lang="zh-CN" altLang="en-US" dirty="0"/>
              <a:t>* 因果有序</a:t>
            </a:r>
            <a:r>
              <a:rPr lang="en-US" altLang="zh-CN" dirty="0"/>
              <a:t>(Causal order) - </a:t>
            </a:r>
            <a:r>
              <a:rPr lang="zh-CN" altLang="en-US" dirty="0"/>
              <a:t>如果发送者在事务</a:t>
            </a:r>
            <a:r>
              <a:rPr lang="en-US" altLang="zh-CN" dirty="0"/>
              <a:t>A</a:t>
            </a:r>
            <a:r>
              <a:rPr lang="zh-CN" altLang="en-US" dirty="0"/>
              <a:t>提交之后再发送</a:t>
            </a:r>
            <a:r>
              <a:rPr lang="en-US" altLang="zh-CN" dirty="0"/>
              <a:t>B,</a:t>
            </a:r>
            <a:r>
              <a:rPr lang="zh-CN" altLang="en-US" dirty="0"/>
              <a:t>那么</a:t>
            </a:r>
            <a:r>
              <a:rPr lang="en-US" altLang="zh-CN" dirty="0"/>
              <a:t>B</a:t>
            </a:r>
            <a:r>
              <a:rPr lang="zh-CN" altLang="en-US" dirty="0"/>
              <a:t>必将在</a:t>
            </a:r>
            <a:r>
              <a:rPr lang="en-US" altLang="zh-CN" dirty="0"/>
              <a:t>A</a:t>
            </a:r>
            <a:r>
              <a:rPr lang="zh-CN" altLang="en-US" dirty="0"/>
              <a:t>之前执行</a:t>
            </a:r>
          </a:p>
          <a:p>
            <a:r>
              <a:rPr lang="zh-CN" altLang="en-US" dirty="0"/>
              <a:t>* 只要大多数（法定数量）节点启动，系统就行正常运行</a:t>
            </a:r>
          </a:p>
          <a:p>
            <a:r>
              <a:rPr lang="zh-CN" altLang="en-US" dirty="0"/>
              <a:t>* 当节点下线后重启，它必须保证能恢复到当前正在执行的事务</a:t>
            </a:r>
          </a:p>
          <a:p>
            <a:pPr marL="0" indent="0">
              <a:buNone/>
            </a:pPr>
            <a:endParaRPr lang="zh-CN" altLang="en-US" dirty="0"/>
          </a:p>
        </p:txBody>
      </p:sp>
    </p:spTree>
    <p:extLst>
      <p:ext uri="{BB962C8B-B14F-4D97-AF65-F5344CB8AC3E}">
        <p14:creationId xmlns:p14="http://schemas.microsoft.com/office/powerpoint/2010/main" val="2706710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r>
              <a:rPr lang="zh-CN" altLang="en-US" dirty="0"/>
              <a:t>发现</a:t>
            </a:r>
            <a:endParaRPr lang="en-US" altLang="zh-CN" dirty="0"/>
          </a:p>
          <a:p>
            <a:r>
              <a:rPr lang="zh-CN" altLang="en-US" dirty="0"/>
              <a:t>同步</a:t>
            </a:r>
            <a:endParaRPr lang="en-US" altLang="zh-CN" dirty="0"/>
          </a:p>
          <a:p>
            <a:r>
              <a:rPr lang="zh-CN" altLang="en-US" dirty="0"/>
              <a:t>广播</a:t>
            </a:r>
          </a:p>
        </p:txBody>
      </p:sp>
    </p:spTree>
    <p:extLst>
      <p:ext uri="{BB962C8B-B14F-4D97-AF65-F5344CB8AC3E}">
        <p14:creationId xmlns:p14="http://schemas.microsoft.com/office/powerpoint/2010/main" val="308366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r>
              <a:rPr lang="zh-CN" altLang="en-US" dirty="0"/>
              <a:t>* 发现：即要求</a:t>
            </a:r>
            <a:r>
              <a:rPr lang="en-US" altLang="zh-CN" dirty="0"/>
              <a:t>zookeeper</a:t>
            </a:r>
            <a:r>
              <a:rPr lang="zh-CN" altLang="en-US" dirty="0"/>
              <a:t>集群必须选择出一个</a:t>
            </a:r>
            <a:r>
              <a:rPr lang="en-US" altLang="zh-CN" dirty="0"/>
              <a:t>leader</a:t>
            </a:r>
            <a:r>
              <a:rPr lang="zh-CN" altLang="en-US" dirty="0"/>
              <a:t>进程，同时</a:t>
            </a:r>
            <a:r>
              <a:rPr lang="en-US" altLang="zh-CN" dirty="0"/>
              <a:t>leader</a:t>
            </a:r>
            <a:r>
              <a:rPr lang="zh-CN" altLang="en-US" dirty="0"/>
              <a:t>会维护一个</a:t>
            </a:r>
            <a:r>
              <a:rPr lang="en-US" altLang="zh-CN" dirty="0"/>
              <a:t>follower</a:t>
            </a:r>
            <a:r>
              <a:rPr lang="zh-CN" altLang="en-US" dirty="0"/>
              <a:t>可用列表。将来客户端可以与这个</a:t>
            </a:r>
            <a:r>
              <a:rPr lang="en-US" altLang="zh-CN" dirty="0"/>
              <a:t>follower</a:t>
            </a:r>
            <a:r>
              <a:rPr lang="zh-CN" altLang="en-US" dirty="0"/>
              <a:t>中的节点进行通信。</a:t>
            </a:r>
          </a:p>
          <a:p>
            <a:r>
              <a:rPr lang="zh-CN" altLang="en-US" dirty="0"/>
              <a:t>* 同步：</a:t>
            </a:r>
            <a:r>
              <a:rPr lang="en-US" altLang="zh-CN" dirty="0"/>
              <a:t>leader</a:t>
            </a:r>
            <a:r>
              <a:rPr lang="zh-CN" altLang="en-US" dirty="0"/>
              <a:t>要负责将本身的数据与</a:t>
            </a:r>
            <a:r>
              <a:rPr lang="en-US" altLang="zh-CN" dirty="0"/>
              <a:t>follower</a:t>
            </a:r>
            <a:r>
              <a:rPr lang="zh-CN" altLang="en-US" dirty="0"/>
              <a:t>完成同步，做到多副本存储。这样也是体现了</a:t>
            </a:r>
            <a:r>
              <a:rPr lang="en-US" altLang="zh-CN" dirty="0"/>
              <a:t>CAP</a:t>
            </a:r>
            <a:r>
              <a:rPr lang="zh-CN" altLang="en-US" dirty="0"/>
              <a:t>中高可用和分区容错。</a:t>
            </a:r>
            <a:r>
              <a:rPr lang="en-US" altLang="zh-CN" dirty="0"/>
              <a:t>follower</a:t>
            </a:r>
            <a:r>
              <a:rPr lang="zh-CN" altLang="en-US" dirty="0"/>
              <a:t>将队列中未处理完的请求消费完成后，写入本地事物日志中。</a:t>
            </a:r>
          </a:p>
          <a:p>
            <a:r>
              <a:rPr lang="zh-CN" altLang="en-US" dirty="0"/>
              <a:t>* 广播：</a:t>
            </a:r>
            <a:r>
              <a:rPr lang="en-US" altLang="zh-CN" dirty="0"/>
              <a:t>leader</a:t>
            </a:r>
            <a:r>
              <a:rPr lang="zh-CN" altLang="en-US" dirty="0"/>
              <a:t>可以接受客户端新的</a:t>
            </a:r>
            <a:r>
              <a:rPr lang="en-US" altLang="zh-CN" dirty="0"/>
              <a:t>proposal</a:t>
            </a:r>
            <a:r>
              <a:rPr lang="zh-CN" altLang="en-US" dirty="0"/>
              <a:t>请求，将新的</a:t>
            </a:r>
            <a:r>
              <a:rPr lang="en-US" altLang="zh-CN" dirty="0"/>
              <a:t>proposal</a:t>
            </a:r>
            <a:r>
              <a:rPr lang="zh-CN" altLang="en-US" dirty="0"/>
              <a:t>请求广播给所有的</a:t>
            </a:r>
            <a:r>
              <a:rPr lang="en-US" altLang="zh-CN" dirty="0"/>
              <a:t>follower</a:t>
            </a:r>
            <a:r>
              <a:rPr lang="zh-CN" altLang="en-US" dirty="0"/>
              <a:t>。</a:t>
            </a:r>
          </a:p>
          <a:p>
            <a:pPr marL="0" indent="0">
              <a:buNone/>
            </a:pPr>
            <a:endParaRPr lang="zh-CN" altLang="en-US" dirty="0"/>
          </a:p>
        </p:txBody>
      </p:sp>
    </p:spTree>
    <p:extLst>
      <p:ext uri="{BB962C8B-B14F-4D97-AF65-F5344CB8AC3E}">
        <p14:creationId xmlns:p14="http://schemas.microsoft.com/office/powerpoint/2010/main" val="3779911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r>
              <a:rPr lang="en-US" altLang="zh-CN" dirty="0"/>
              <a:t>ZAB</a:t>
            </a:r>
            <a:r>
              <a:rPr lang="zh-CN" altLang="en-US" dirty="0"/>
              <a:t>两种模式</a:t>
            </a:r>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r>
              <a:rPr lang="zh-CN" altLang="en-US" dirty="0"/>
              <a:t>* 崩溃恢复</a:t>
            </a:r>
          </a:p>
          <a:p>
            <a:pPr lvl="1"/>
            <a:r>
              <a:rPr lang="en-US" altLang="zh-CN" dirty="0"/>
              <a:t>&gt;</a:t>
            </a:r>
            <a:r>
              <a:rPr lang="zh-CN" altLang="en-US" dirty="0"/>
              <a:t> 当服务初次启动，或者 </a:t>
            </a:r>
            <a:r>
              <a:rPr lang="en-US" altLang="zh-CN" dirty="0"/>
              <a:t>leader </a:t>
            </a:r>
            <a:r>
              <a:rPr lang="zh-CN" altLang="en-US" dirty="0"/>
              <a:t>节点挂了，系统就会进入恢复模式，直到选出了有合法数量 </a:t>
            </a:r>
            <a:r>
              <a:rPr lang="en-US" altLang="zh-CN" dirty="0"/>
              <a:t>follower </a:t>
            </a:r>
            <a:r>
              <a:rPr lang="zh-CN" altLang="en-US" dirty="0"/>
              <a:t>的新 </a:t>
            </a:r>
            <a:r>
              <a:rPr lang="en-US" altLang="zh-CN" dirty="0"/>
              <a:t>leader</a:t>
            </a:r>
            <a:r>
              <a:rPr lang="zh-CN" altLang="en-US" dirty="0"/>
              <a:t>，然后新 </a:t>
            </a:r>
            <a:r>
              <a:rPr lang="en-US" altLang="zh-CN" dirty="0"/>
              <a:t>leader </a:t>
            </a:r>
            <a:r>
              <a:rPr lang="zh-CN" altLang="en-US" dirty="0"/>
              <a:t>负责将整个系统同步到最新状态。</a:t>
            </a:r>
            <a:endParaRPr lang="en-US" altLang="zh-CN" dirty="0"/>
          </a:p>
          <a:p>
            <a:pPr marL="457200" lvl="1" indent="0">
              <a:buNone/>
            </a:pPr>
            <a:endParaRPr lang="zh-CN" altLang="en-US" dirty="0"/>
          </a:p>
          <a:p>
            <a:r>
              <a:rPr lang="zh-CN" altLang="en-US" dirty="0"/>
              <a:t>* 消息广播模式</a:t>
            </a:r>
          </a:p>
          <a:p>
            <a:pPr lvl="1"/>
            <a:r>
              <a:rPr lang="en-US" altLang="zh-CN" dirty="0"/>
              <a:t>&gt;</a:t>
            </a:r>
            <a:r>
              <a:rPr lang="zh-CN" altLang="en-US" dirty="0"/>
              <a:t> </a:t>
            </a:r>
            <a:r>
              <a:rPr lang="en-US" altLang="zh-CN" dirty="0" err="1"/>
              <a:t>Zab</a:t>
            </a:r>
            <a:r>
              <a:rPr lang="en-US" altLang="zh-CN" dirty="0"/>
              <a:t> </a:t>
            </a:r>
            <a:r>
              <a:rPr lang="zh-CN" altLang="en-US" dirty="0"/>
              <a:t>协议中，所有的写请求都由 </a:t>
            </a:r>
            <a:r>
              <a:rPr lang="en-US" altLang="zh-CN" dirty="0"/>
              <a:t>leader </a:t>
            </a:r>
            <a:r>
              <a:rPr lang="zh-CN" altLang="en-US" dirty="0"/>
              <a:t>来处理。正常工作状态下，</a:t>
            </a:r>
            <a:r>
              <a:rPr lang="en-US" altLang="zh-CN" dirty="0"/>
              <a:t>leader </a:t>
            </a:r>
            <a:r>
              <a:rPr lang="zh-CN" altLang="en-US" dirty="0"/>
              <a:t>接收请求并通过广播协议来处理。</a:t>
            </a:r>
          </a:p>
          <a:p>
            <a:pPr marL="0" indent="0">
              <a:buNone/>
            </a:pPr>
            <a:endParaRPr lang="zh-CN" altLang="en-US" dirty="0"/>
          </a:p>
        </p:txBody>
      </p:sp>
    </p:spTree>
    <p:extLst>
      <p:ext uri="{BB962C8B-B14F-4D97-AF65-F5344CB8AC3E}">
        <p14:creationId xmlns:p14="http://schemas.microsoft.com/office/powerpoint/2010/main" val="46690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r>
              <a:rPr lang="zh-CN" altLang="en-US" dirty="0"/>
              <a:t>选举</a:t>
            </a:r>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r>
              <a:rPr lang="zh-CN" altLang="en-US" dirty="0"/>
              <a:t>问题</a:t>
            </a:r>
            <a:r>
              <a:rPr lang="en-US" altLang="zh-CN" dirty="0"/>
              <a:t>1: </a:t>
            </a:r>
            <a:r>
              <a:rPr lang="zh-CN" altLang="en-US" dirty="0"/>
              <a:t>为什么要选举</a:t>
            </a:r>
            <a:r>
              <a:rPr lang="en-US" altLang="zh-CN" dirty="0"/>
              <a:t>leader</a:t>
            </a:r>
          </a:p>
          <a:p>
            <a:r>
              <a:rPr lang="zh-CN" altLang="en-US" dirty="0"/>
              <a:t>问题</a:t>
            </a:r>
            <a:r>
              <a:rPr lang="en-US" altLang="zh-CN" dirty="0"/>
              <a:t>2: </a:t>
            </a:r>
            <a:r>
              <a:rPr lang="zh-CN" altLang="en-US" dirty="0"/>
              <a:t>如何选举</a:t>
            </a:r>
            <a:r>
              <a:rPr lang="en-US" altLang="zh-CN" dirty="0"/>
              <a:t>leader</a:t>
            </a:r>
          </a:p>
        </p:txBody>
      </p:sp>
    </p:spTree>
    <p:extLst>
      <p:ext uri="{BB962C8B-B14F-4D97-AF65-F5344CB8AC3E}">
        <p14:creationId xmlns:p14="http://schemas.microsoft.com/office/powerpoint/2010/main" val="221093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62A58-4531-4D4F-BD3C-521EAEA69144}"/>
              </a:ext>
            </a:extLst>
          </p:cNvPr>
          <p:cNvSpPr>
            <a:spLocks noGrp="1"/>
          </p:cNvSpPr>
          <p:nvPr>
            <p:ph type="title"/>
          </p:nvPr>
        </p:nvSpPr>
        <p:spPr/>
        <p:txBody>
          <a:bodyPr/>
          <a:lstStyle/>
          <a:p>
            <a:r>
              <a:rPr lang="zh-CN" altLang="en-US" dirty="0"/>
              <a:t>为什么要选举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27BCFCBE-7AEE-458D-835A-A34A70DFC18E}"/>
              </a:ext>
            </a:extLst>
          </p:cNvPr>
          <p:cNvSpPr>
            <a:spLocks noGrp="1"/>
          </p:cNvSpPr>
          <p:nvPr>
            <p:ph idx="1"/>
          </p:nvPr>
        </p:nvSpPr>
        <p:spPr/>
        <p:txBody>
          <a:bodyPr/>
          <a:lstStyle/>
          <a:p>
            <a:pPr marL="0" indent="0">
              <a:buNone/>
            </a:pPr>
            <a:r>
              <a:rPr lang="en-US" altLang="zh-CN" dirty="0"/>
              <a:t>	</a:t>
            </a:r>
            <a:r>
              <a:rPr lang="zh-CN" altLang="en-US" dirty="0"/>
              <a:t>我们在了解分布式选举算法之前，我们需要这样一种算法产生的背景。在一个分布式系统中，因为各种意外的因素，有的服务器可能会崩溃或变得不可靠，它就不能和其他服务器达成一致状态。因而这样就需要一种</a:t>
            </a:r>
            <a:r>
              <a:rPr lang="en-US" altLang="zh-CN" dirty="0"/>
              <a:t>Consensus</a:t>
            </a:r>
            <a:r>
              <a:rPr lang="zh-CN" altLang="en-US" dirty="0"/>
              <a:t>协议，来确保服务器的容错性，也就是说即使系统中有一两个服务器节点</a:t>
            </a:r>
            <a:r>
              <a:rPr lang="en-US" altLang="zh-CN" dirty="0"/>
              <a:t>Crash</a:t>
            </a:r>
            <a:r>
              <a:rPr lang="zh-CN" altLang="en-US" dirty="0"/>
              <a:t>，也不会影响其处理过程。为了让容错方式达成一致，我们不可能要求所有的服务器节点</a:t>
            </a:r>
            <a:r>
              <a:rPr lang="en-US" altLang="zh-CN" dirty="0"/>
              <a:t>100%</a:t>
            </a:r>
            <a:r>
              <a:rPr lang="zh-CN" altLang="en-US" dirty="0"/>
              <a:t>都达成</a:t>
            </a:r>
            <a:r>
              <a:rPr lang="en-US" altLang="zh-CN" dirty="0"/>
              <a:t>Consensus</a:t>
            </a:r>
            <a:r>
              <a:rPr lang="zh-CN" altLang="en-US" dirty="0"/>
              <a:t>状态，只要超过半数的大多数服务器节点</a:t>
            </a:r>
            <a:r>
              <a:rPr lang="en-US" altLang="zh-CN" dirty="0"/>
              <a:t>Consensus</a:t>
            </a:r>
            <a:r>
              <a:rPr lang="zh-CN" altLang="en-US" dirty="0"/>
              <a:t>即可，假设有</a:t>
            </a:r>
            <a:r>
              <a:rPr lang="en-US" altLang="zh-CN" dirty="0"/>
              <a:t>N</a:t>
            </a:r>
            <a:r>
              <a:rPr lang="zh-CN" altLang="en-US" dirty="0"/>
              <a:t>台服务器节点，</a:t>
            </a:r>
            <a:r>
              <a:rPr lang="en-US" altLang="zh-CN" dirty="0"/>
              <a:t>(N/2)+1 </a:t>
            </a:r>
            <a:r>
              <a:rPr lang="zh-CN" altLang="en-US" dirty="0"/>
              <a:t>就超过半数，即可代表大多数了。</a:t>
            </a:r>
          </a:p>
          <a:p>
            <a:pPr marL="0" indent="0">
              <a:buNone/>
            </a:pPr>
            <a:endParaRPr lang="zh-CN" altLang="en-US" dirty="0"/>
          </a:p>
        </p:txBody>
      </p:sp>
    </p:spTree>
    <p:extLst>
      <p:ext uri="{BB962C8B-B14F-4D97-AF65-F5344CB8AC3E}">
        <p14:creationId xmlns:p14="http://schemas.microsoft.com/office/powerpoint/2010/main" val="2826339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期望</a:t>
            </a:r>
            <a:endParaRPr lang="zh-CN" altLang="en-US" dirty="0"/>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341B-BD62-4D07-80BC-B21E8884F0BE}"/>
              </a:ext>
            </a:extLst>
          </p:cNvPr>
          <p:cNvSpPr>
            <a:spLocks noGrp="1"/>
          </p:cNvSpPr>
          <p:nvPr>
            <p:ph type="title"/>
          </p:nvPr>
        </p:nvSpPr>
        <p:spPr/>
        <p:txBody>
          <a:bodyPr/>
          <a:lstStyle/>
          <a:p>
            <a:r>
              <a:rPr lang="zh-CN" altLang="en-US" dirty="0"/>
              <a:t>如何选举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4D26E728-AFD6-4F60-A83E-B68D408F6E38}"/>
              </a:ext>
            </a:extLst>
          </p:cNvPr>
          <p:cNvSpPr>
            <a:spLocks noGrp="1"/>
          </p:cNvSpPr>
          <p:nvPr>
            <p:ph idx="1"/>
          </p:nvPr>
        </p:nvSpPr>
        <p:spPr/>
        <p:txBody>
          <a:bodyPr/>
          <a:lstStyle/>
          <a:p>
            <a:pPr marL="0" indent="0">
              <a:buNone/>
            </a:pPr>
            <a:r>
              <a:rPr lang="en-US" altLang="zh-CN" dirty="0"/>
              <a:t>	</a:t>
            </a:r>
            <a:r>
              <a:rPr lang="zh-CN" altLang="en-US" dirty="0"/>
              <a:t>某个服务可以配置为多个实例共同构成一个集群对外提供服务。其每一个实例本地都存有冗余数据，每一个实例都可以直接对外提供读写服务。在这个集群中为了保证数据的一致性，需要有一个</a:t>
            </a:r>
            <a:r>
              <a:rPr lang="en-US" altLang="zh-CN" dirty="0"/>
              <a:t>Leader</a:t>
            </a:r>
            <a:r>
              <a:rPr lang="zh-CN" altLang="en-US" dirty="0"/>
              <a:t>来协调一些事务。那么问题来了：如何确定哪一个实例是</a:t>
            </a:r>
            <a:r>
              <a:rPr lang="en-US" altLang="zh-CN" dirty="0"/>
              <a:t>Leader</a:t>
            </a:r>
            <a:r>
              <a:rPr lang="zh-CN" altLang="en-US" dirty="0"/>
              <a:t>呢？</a:t>
            </a:r>
          </a:p>
          <a:p>
            <a:pPr marL="0" indent="0">
              <a:buNone/>
            </a:pPr>
            <a:endParaRPr lang="zh-CN" altLang="en-US" dirty="0"/>
          </a:p>
        </p:txBody>
      </p:sp>
    </p:spTree>
    <p:extLst>
      <p:ext uri="{BB962C8B-B14F-4D97-AF65-F5344CB8AC3E}">
        <p14:creationId xmlns:p14="http://schemas.microsoft.com/office/powerpoint/2010/main" val="24722638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762CA-98F7-4503-8DE0-ACE29BF3C1E4}"/>
              </a:ext>
            </a:extLst>
          </p:cNvPr>
          <p:cNvSpPr>
            <a:spLocks noGrp="1"/>
          </p:cNvSpPr>
          <p:nvPr>
            <p:ph type="title"/>
          </p:nvPr>
        </p:nvSpPr>
        <p:spPr/>
        <p:txBody>
          <a:bodyPr/>
          <a:lstStyle/>
          <a:p>
            <a:r>
              <a:rPr lang="zh-CN" altLang="en-US" dirty="0"/>
              <a:t>选举的难点</a:t>
            </a:r>
          </a:p>
        </p:txBody>
      </p:sp>
      <p:sp>
        <p:nvSpPr>
          <p:cNvPr id="3" name="内容占位符 2">
            <a:extLst>
              <a:ext uri="{FF2B5EF4-FFF2-40B4-BE49-F238E27FC236}">
                <a16:creationId xmlns:a16="http://schemas.microsoft.com/office/drawing/2014/main" id="{E8FD4D40-C6E6-4353-B791-82FAC5E71F78}"/>
              </a:ext>
            </a:extLst>
          </p:cNvPr>
          <p:cNvSpPr>
            <a:spLocks noGrp="1"/>
          </p:cNvSpPr>
          <p:nvPr>
            <p:ph idx="1"/>
          </p:nvPr>
        </p:nvSpPr>
        <p:spPr/>
        <p:txBody>
          <a:bodyPr/>
          <a:lstStyle/>
          <a:p>
            <a:r>
              <a:rPr lang="en-US" altLang="zh-CN" dirty="0"/>
              <a:t>1.</a:t>
            </a:r>
            <a:r>
              <a:rPr lang="zh-CN" altLang="en-US" dirty="0"/>
              <a:t> 没有一个仲裁者来选定</a:t>
            </a:r>
            <a:r>
              <a:rPr lang="en-US" altLang="zh-CN" dirty="0"/>
              <a:t>Leader</a:t>
            </a:r>
          </a:p>
          <a:p>
            <a:r>
              <a:rPr lang="en-US" altLang="zh-CN" dirty="0"/>
              <a:t>2.</a:t>
            </a:r>
            <a:r>
              <a:rPr lang="zh-CN" altLang="en-US" dirty="0"/>
              <a:t> 每一个实例本地可能已经存在数据，不确定哪个实例上的数据是最新的</a:t>
            </a:r>
          </a:p>
          <a:p>
            <a:pPr marL="0" indent="0">
              <a:buNone/>
            </a:pPr>
            <a:endParaRPr lang="zh-CN" altLang="en-US" dirty="0"/>
          </a:p>
        </p:txBody>
      </p:sp>
    </p:spTree>
    <p:extLst>
      <p:ext uri="{BB962C8B-B14F-4D97-AF65-F5344CB8AC3E}">
        <p14:creationId xmlns:p14="http://schemas.microsoft.com/office/powerpoint/2010/main" val="33105902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78F7-CCB3-4B21-85E5-7343CB156BB4}"/>
              </a:ext>
            </a:extLst>
          </p:cNvPr>
          <p:cNvSpPr>
            <a:spLocks noGrp="1"/>
          </p:cNvSpPr>
          <p:nvPr>
            <p:ph type="title"/>
          </p:nvPr>
        </p:nvSpPr>
        <p:spPr/>
        <p:txBody>
          <a:bodyPr/>
          <a:lstStyle/>
          <a:p>
            <a:r>
              <a:rPr lang="zh-CN" altLang="en-US" dirty="0"/>
              <a:t>分布式选举算法</a:t>
            </a:r>
          </a:p>
        </p:txBody>
      </p:sp>
      <p:sp>
        <p:nvSpPr>
          <p:cNvPr id="3" name="内容占位符 2">
            <a:extLst>
              <a:ext uri="{FF2B5EF4-FFF2-40B4-BE49-F238E27FC236}">
                <a16:creationId xmlns:a16="http://schemas.microsoft.com/office/drawing/2014/main" id="{D5E79B98-B178-458B-8BC8-D218041128C8}"/>
              </a:ext>
            </a:extLst>
          </p:cNvPr>
          <p:cNvSpPr>
            <a:spLocks noGrp="1"/>
          </p:cNvSpPr>
          <p:nvPr>
            <p:ph idx="1"/>
          </p:nvPr>
        </p:nvSpPr>
        <p:spPr/>
        <p:txBody>
          <a:bodyPr/>
          <a:lstStyle/>
          <a:p>
            <a:r>
              <a:rPr lang="en-US" altLang="zh-CN" dirty="0"/>
              <a:t>* </a:t>
            </a:r>
            <a:r>
              <a:rPr lang="en-US" altLang="zh-CN" dirty="0" err="1"/>
              <a:t>Paxos</a:t>
            </a:r>
            <a:endParaRPr lang="en-US" altLang="zh-CN" dirty="0"/>
          </a:p>
          <a:p>
            <a:r>
              <a:rPr lang="en-US" altLang="zh-CN" dirty="0"/>
              <a:t>* Raft</a:t>
            </a:r>
          </a:p>
          <a:p>
            <a:r>
              <a:rPr lang="en-US" altLang="zh-CN" dirty="0"/>
              <a:t>* </a:t>
            </a:r>
            <a:r>
              <a:rPr lang="en-US" altLang="zh-CN" dirty="0" err="1"/>
              <a:t>ZooKeeper</a:t>
            </a:r>
            <a:r>
              <a:rPr lang="en-US" altLang="zh-CN" dirty="0"/>
              <a:t> ZAB</a:t>
            </a:r>
          </a:p>
        </p:txBody>
      </p:sp>
    </p:spTree>
    <p:extLst>
      <p:ext uri="{BB962C8B-B14F-4D97-AF65-F5344CB8AC3E}">
        <p14:creationId xmlns:p14="http://schemas.microsoft.com/office/powerpoint/2010/main" val="34824070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E5B2-DBB9-44ED-BA1E-FFD145008A67}"/>
              </a:ext>
            </a:extLst>
          </p:cNvPr>
          <p:cNvSpPr>
            <a:spLocks noGrp="1"/>
          </p:cNvSpPr>
          <p:nvPr>
            <p:ph type="title"/>
          </p:nvPr>
        </p:nvSpPr>
        <p:spPr/>
        <p:txBody>
          <a:bodyPr/>
          <a:lstStyle/>
          <a:p>
            <a:r>
              <a:rPr lang="en-US" altLang="zh-CN" dirty="0" err="1"/>
              <a:t>ZooKeeper</a:t>
            </a:r>
            <a:r>
              <a:rPr lang="en-US" altLang="zh-CN" dirty="0"/>
              <a:t> ZAB</a:t>
            </a:r>
            <a:endParaRPr lang="zh-CN" altLang="en-US" dirty="0"/>
          </a:p>
        </p:txBody>
      </p:sp>
      <p:sp>
        <p:nvSpPr>
          <p:cNvPr id="3" name="内容占位符 2">
            <a:extLst>
              <a:ext uri="{FF2B5EF4-FFF2-40B4-BE49-F238E27FC236}">
                <a16:creationId xmlns:a16="http://schemas.microsoft.com/office/drawing/2014/main" id="{26CC1C77-F2E3-4B65-A287-C80C58BCD7D1}"/>
              </a:ext>
            </a:extLst>
          </p:cNvPr>
          <p:cNvSpPr>
            <a:spLocks noGrp="1"/>
          </p:cNvSpPr>
          <p:nvPr>
            <p:ph idx="1"/>
          </p:nvPr>
        </p:nvSpPr>
        <p:spPr/>
        <p:txBody>
          <a:bodyPr/>
          <a:lstStyle/>
          <a:p>
            <a:pPr marL="0" indent="0">
              <a:buNone/>
            </a:pPr>
            <a:r>
              <a:rPr lang="en-US" altLang="zh-CN" dirty="0"/>
              <a:t>	Zookeeper</a:t>
            </a:r>
            <a:r>
              <a:rPr lang="zh-CN" altLang="en-US" dirty="0"/>
              <a:t>的核心是原子广播，这个机制保证了各个</a:t>
            </a:r>
            <a:r>
              <a:rPr lang="en-US" altLang="zh-CN" dirty="0"/>
              <a:t>Server</a:t>
            </a:r>
            <a:r>
              <a:rPr lang="zh-CN" altLang="en-US" dirty="0"/>
              <a:t>之间的同步。实现这个机制的协议叫做</a:t>
            </a:r>
            <a:r>
              <a:rPr lang="en-US" altLang="zh-CN" dirty="0" err="1"/>
              <a:t>Zab</a:t>
            </a:r>
            <a:r>
              <a:rPr lang="zh-CN" altLang="en-US" dirty="0"/>
              <a:t>协议。</a:t>
            </a:r>
            <a:r>
              <a:rPr lang="en-US" altLang="zh-CN" dirty="0" err="1"/>
              <a:t>Zab</a:t>
            </a:r>
            <a:r>
              <a:rPr lang="zh-CN" altLang="en-US" dirty="0"/>
              <a:t>协议有两种模式，它们分别是恢复模式（选主）和广播模式（同步）。当服务启动或者在领导者崩溃后，</a:t>
            </a:r>
            <a:r>
              <a:rPr lang="en-US" altLang="zh-CN" dirty="0" err="1"/>
              <a:t>Zab</a:t>
            </a:r>
            <a:r>
              <a:rPr lang="zh-CN" altLang="en-US" dirty="0"/>
              <a:t>就进入了恢复模式，当领导者被选举出来，且大多数</a:t>
            </a:r>
            <a:r>
              <a:rPr lang="en-US" altLang="zh-CN" dirty="0"/>
              <a:t>Server</a:t>
            </a:r>
            <a:r>
              <a:rPr lang="zh-CN" altLang="en-US" dirty="0"/>
              <a:t>完成了和</a:t>
            </a:r>
            <a:r>
              <a:rPr lang="en-US" altLang="zh-CN" dirty="0"/>
              <a:t>leader</a:t>
            </a:r>
            <a:r>
              <a:rPr lang="zh-CN" altLang="en-US" dirty="0"/>
              <a:t>的状态同步以后，恢复模式就结束了。状态同步保证了</a:t>
            </a:r>
            <a:r>
              <a:rPr lang="en-US" altLang="zh-CN" dirty="0"/>
              <a:t>leader</a:t>
            </a:r>
            <a:r>
              <a:rPr lang="zh-CN" altLang="en-US" dirty="0"/>
              <a:t>和</a:t>
            </a:r>
            <a:r>
              <a:rPr lang="en-US" altLang="zh-CN" dirty="0"/>
              <a:t>Server</a:t>
            </a:r>
            <a:r>
              <a:rPr lang="zh-CN" altLang="en-US" dirty="0"/>
              <a:t>具有相同的系统状态。</a:t>
            </a:r>
            <a:r>
              <a:rPr lang="en-US" altLang="zh-CN" dirty="0"/>
              <a:t>leader</a:t>
            </a:r>
            <a:r>
              <a:rPr lang="zh-CN" altLang="en-US" dirty="0"/>
              <a:t>选举是保证分布式数据一致性的关键。</a:t>
            </a:r>
          </a:p>
          <a:p>
            <a:pPr marL="0" indent="0">
              <a:buNone/>
            </a:pPr>
            <a:endParaRPr lang="zh-CN" altLang="en-US" dirty="0"/>
          </a:p>
        </p:txBody>
      </p:sp>
    </p:spTree>
    <p:extLst>
      <p:ext uri="{BB962C8B-B14F-4D97-AF65-F5344CB8AC3E}">
        <p14:creationId xmlns:p14="http://schemas.microsoft.com/office/powerpoint/2010/main" val="9343475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D26-BB81-4BCA-A4F7-D6B0B6F88CFD}"/>
              </a:ext>
            </a:extLst>
          </p:cNvPr>
          <p:cNvSpPr>
            <a:spLocks noGrp="1"/>
          </p:cNvSpPr>
          <p:nvPr>
            <p:ph type="title"/>
          </p:nvPr>
        </p:nvSpPr>
        <p:spPr/>
        <p:txBody>
          <a:bodyPr/>
          <a:lstStyle/>
          <a:p>
            <a:r>
              <a:rPr lang="en-US" altLang="zh-CN" dirty="0"/>
              <a:t>zookeeper</a:t>
            </a:r>
            <a:r>
              <a:rPr lang="zh-CN" altLang="en-US" dirty="0"/>
              <a:t>选主</a:t>
            </a:r>
          </a:p>
        </p:txBody>
      </p:sp>
      <p:sp>
        <p:nvSpPr>
          <p:cNvPr id="3" name="内容占位符 2">
            <a:extLst>
              <a:ext uri="{FF2B5EF4-FFF2-40B4-BE49-F238E27FC236}">
                <a16:creationId xmlns:a16="http://schemas.microsoft.com/office/drawing/2014/main" id="{067ADA40-A26E-4FCF-96C8-830C7137B673}"/>
              </a:ext>
            </a:extLst>
          </p:cNvPr>
          <p:cNvSpPr>
            <a:spLocks noGrp="1"/>
          </p:cNvSpPr>
          <p:nvPr>
            <p:ph idx="1"/>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endParaRPr lang="en-US" altLang="zh-CN" dirty="0"/>
          </a:p>
          <a:p>
            <a:r>
              <a:rPr lang="zh-CN" altLang="en-US" dirty="0"/>
              <a:t>成为</a:t>
            </a:r>
            <a:r>
              <a:rPr lang="en-US" altLang="zh-CN" dirty="0"/>
              <a:t>Leader</a:t>
            </a:r>
            <a:r>
              <a:rPr lang="zh-CN" altLang="en-US" dirty="0"/>
              <a:t>的必要条件？</a:t>
            </a:r>
          </a:p>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Tree>
    <p:extLst>
      <p:ext uri="{BB962C8B-B14F-4D97-AF65-F5344CB8AC3E}">
        <p14:creationId xmlns:p14="http://schemas.microsoft.com/office/powerpoint/2010/main" val="1737054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3587-668A-4424-9877-16140C97B493}"/>
              </a:ext>
            </a:extLst>
          </p:cNvPr>
          <p:cNvSpPr>
            <a:spLocks noGrp="1"/>
          </p:cNvSpPr>
          <p:nvPr>
            <p:ph type="title"/>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p>
        </p:txBody>
      </p:sp>
      <p:sp>
        <p:nvSpPr>
          <p:cNvPr id="3" name="内容占位符 2">
            <a:extLst>
              <a:ext uri="{FF2B5EF4-FFF2-40B4-BE49-F238E27FC236}">
                <a16:creationId xmlns:a16="http://schemas.microsoft.com/office/drawing/2014/main" id="{399B1456-7789-4481-8AC4-2C93559E9514}"/>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集群中，</a:t>
            </a:r>
            <a:r>
              <a:rPr lang="en-US" altLang="zh-CN" dirty="0"/>
              <a:t>Server</a:t>
            </a:r>
            <a:r>
              <a:rPr lang="zh-CN" altLang="en-US" dirty="0"/>
              <a:t>的信息都在</a:t>
            </a:r>
            <a:r>
              <a:rPr lang="en-US" altLang="zh-CN" dirty="0" err="1"/>
              <a:t>zoo.conf</a:t>
            </a:r>
            <a:r>
              <a:rPr lang="zh-CN" altLang="en-US" dirty="0"/>
              <a:t>配置文件中，根据配置文件的信息就可以知道其它</a:t>
            </a:r>
            <a:r>
              <a:rPr lang="en-US" altLang="zh-CN" dirty="0"/>
              <a:t>Server</a:t>
            </a:r>
            <a:r>
              <a:rPr lang="zh-CN" altLang="en-US" dirty="0"/>
              <a:t>的信息。</a:t>
            </a:r>
          </a:p>
          <a:p>
            <a:pPr marL="0" indent="0">
              <a:buNone/>
            </a:pPr>
            <a:endParaRPr lang="zh-CN" altLang="en-US" dirty="0"/>
          </a:p>
        </p:txBody>
      </p:sp>
    </p:spTree>
    <p:extLst>
      <p:ext uri="{BB962C8B-B14F-4D97-AF65-F5344CB8AC3E}">
        <p14:creationId xmlns:p14="http://schemas.microsoft.com/office/powerpoint/2010/main" val="7481836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C470-90F0-4EB9-9B4A-32FEF5728E1A}"/>
              </a:ext>
            </a:extLst>
          </p:cNvPr>
          <p:cNvSpPr>
            <a:spLocks noGrp="1"/>
          </p:cNvSpPr>
          <p:nvPr>
            <p:ph type="title"/>
          </p:nvPr>
        </p:nvSpPr>
        <p:spPr/>
        <p:txBody>
          <a:bodyPr>
            <a:normAutofit/>
          </a:bodyPr>
          <a:lstStyle/>
          <a:p>
            <a:r>
              <a:rPr lang="zh-CN" altLang="en-US" dirty="0"/>
              <a:t>成为</a:t>
            </a:r>
            <a:r>
              <a:rPr lang="en-US" altLang="zh-CN" dirty="0"/>
              <a:t>Leader</a:t>
            </a:r>
            <a:r>
              <a:rPr lang="zh-CN" altLang="en-US" dirty="0"/>
              <a:t>的必要条件？</a:t>
            </a:r>
          </a:p>
        </p:txBody>
      </p:sp>
      <p:sp>
        <p:nvSpPr>
          <p:cNvPr id="3" name="内容占位符 2">
            <a:extLst>
              <a:ext uri="{FF2B5EF4-FFF2-40B4-BE49-F238E27FC236}">
                <a16:creationId xmlns:a16="http://schemas.microsoft.com/office/drawing/2014/main" id="{0DFA2B33-DD31-43BA-86DB-C7B76263AD97}"/>
              </a:ext>
            </a:extLst>
          </p:cNvPr>
          <p:cNvSpPr>
            <a:spLocks noGrp="1"/>
          </p:cNvSpPr>
          <p:nvPr>
            <p:ph idx="1"/>
          </p:nvPr>
        </p:nvSpPr>
        <p:spPr/>
        <p:txBody>
          <a:bodyPr/>
          <a:lstStyle/>
          <a:p>
            <a:pPr marL="0" indent="0">
              <a:buNone/>
            </a:pPr>
            <a:r>
              <a:rPr lang="en-US" altLang="zh-CN" dirty="0"/>
              <a:t>	Leader</a:t>
            </a:r>
            <a:r>
              <a:rPr lang="zh-CN" altLang="en-US" dirty="0"/>
              <a:t>要具有最高的</a:t>
            </a:r>
            <a:r>
              <a:rPr lang="en-US" altLang="zh-CN" dirty="0" err="1"/>
              <a:t>zxid</a:t>
            </a:r>
            <a:r>
              <a:rPr lang="zh-CN" altLang="en-US" dirty="0"/>
              <a:t>；集群中大多数的机器（至少</a:t>
            </a:r>
            <a:r>
              <a:rPr lang="en-US" altLang="zh-CN" dirty="0"/>
              <a:t>n/2+1</a:t>
            </a:r>
            <a:r>
              <a:rPr lang="zh-CN" altLang="en-US" dirty="0"/>
              <a:t>）得到响应并</a:t>
            </a:r>
            <a:r>
              <a:rPr lang="en-US" altLang="zh-CN" dirty="0"/>
              <a:t>follow</a:t>
            </a:r>
            <a:r>
              <a:rPr lang="zh-CN" altLang="en-US" dirty="0"/>
              <a:t>选出的</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3035405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5C7AF-8121-4C43-B6D0-EEF0AE51CED7}"/>
              </a:ext>
            </a:extLst>
          </p:cNvPr>
          <p:cNvSpPr>
            <a:spLocks noGrp="1"/>
          </p:cNvSpPr>
          <p:nvPr>
            <p:ph type="title"/>
          </p:nvPr>
        </p:nvSpPr>
        <p:spPr/>
        <p:txBody>
          <a:bodyPr>
            <a:normAutofit/>
          </a:bodyPr>
          <a:lstStyle/>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p:txBody>
      </p:sp>
      <p:sp>
        <p:nvSpPr>
          <p:cNvPr id="3" name="内容占位符 2">
            <a:extLst>
              <a:ext uri="{FF2B5EF4-FFF2-40B4-BE49-F238E27FC236}">
                <a16:creationId xmlns:a16="http://schemas.microsoft.com/office/drawing/2014/main" id="{FC6BB8E1-7FAC-42E7-A876-96D4A9B7DFCE}"/>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中每一个</a:t>
            </a:r>
            <a:r>
              <a:rPr lang="en-US" altLang="zh-CN" dirty="0"/>
              <a:t>Server</a:t>
            </a:r>
            <a:r>
              <a:rPr lang="zh-CN" altLang="en-US" dirty="0"/>
              <a:t>都有一个</a:t>
            </a:r>
            <a:r>
              <a:rPr lang="en-US" altLang="zh-CN" dirty="0"/>
              <a:t>ID</a:t>
            </a:r>
            <a:r>
              <a:rPr lang="zh-CN" altLang="en-US" dirty="0"/>
              <a:t>，这个</a:t>
            </a:r>
            <a:r>
              <a:rPr lang="en-US" altLang="zh-CN" dirty="0"/>
              <a:t>ID</a:t>
            </a:r>
            <a:r>
              <a:rPr lang="zh-CN" altLang="en-US" dirty="0"/>
              <a:t>是不重复的，如果遇到这样的情况时，</a:t>
            </a:r>
            <a:r>
              <a:rPr lang="en-US" altLang="zh-CN" dirty="0" err="1"/>
              <a:t>ZooKeeper</a:t>
            </a:r>
            <a:r>
              <a:rPr lang="zh-CN" altLang="en-US" dirty="0"/>
              <a:t>就推荐</a:t>
            </a:r>
            <a:r>
              <a:rPr lang="en-US" altLang="zh-CN" dirty="0"/>
              <a:t>ID</a:t>
            </a:r>
            <a:r>
              <a:rPr lang="zh-CN" altLang="en-US" dirty="0"/>
              <a:t>最大的哪个</a:t>
            </a:r>
            <a:r>
              <a:rPr lang="en-US" altLang="zh-CN" dirty="0"/>
              <a:t>Server</a:t>
            </a:r>
            <a:r>
              <a:rPr lang="zh-CN" altLang="en-US" dirty="0"/>
              <a:t>作为</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7621367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B60AF-1E78-49E3-81F6-1A67A3FC2C94}"/>
              </a:ext>
            </a:extLst>
          </p:cNvPr>
          <p:cNvSpPr>
            <a:spLocks noGrp="1"/>
          </p:cNvSpPr>
          <p:nvPr>
            <p:ph type="title"/>
          </p:nvPr>
        </p:nvSpPr>
        <p:spPr/>
        <p:txBody>
          <a:bodyPr>
            <a:normAutofit/>
          </a:bodyPr>
          <a:lstStyle/>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
        <p:nvSpPr>
          <p:cNvPr id="3" name="内容占位符 2">
            <a:extLst>
              <a:ext uri="{FF2B5EF4-FFF2-40B4-BE49-F238E27FC236}">
                <a16:creationId xmlns:a16="http://schemas.microsoft.com/office/drawing/2014/main" id="{2E3E27FE-C5FD-41E4-A9FA-80D1D68FE2C0}"/>
              </a:ext>
            </a:extLst>
          </p:cNvPr>
          <p:cNvSpPr>
            <a:spLocks noGrp="1"/>
          </p:cNvSpPr>
          <p:nvPr>
            <p:ph idx="1"/>
          </p:nvPr>
        </p:nvSpPr>
        <p:spPr/>
        <p:txBody>
          <a:bodyPr/>
          <a:lstStyle/>
          <a:p>
            <a:pPr marL="0" indent="0">
              <a:buNone/>
            </a:pPr>
            <a:r>
              <a:rPr lang="en-US" altLang="zh-CN" dirty="0"/>
              <a:t>	Leader</a:t>
            </a:r>
            <a:r>
              <a:rPr lang="zh-CN" altLang="en-US" dirty="0"/>
              <a:t>定时向</a:t>
            </a:r>
            <a:r>
              <a:rPr lang="en-US" altLang="zh-CN" dirty="0" err="1"/>
              <a:t>Fllower</a:t>
            </a:r>
            <a:r>
              <a:rPr lang="zh-CN" altLang="en-US" dirty="0"/>
              <a:t>发</a:t>
            </a:r>
            <a:r>
              <a:rPr lang="en-US" altLang="zh-CN" dirty="0"/>
              <a:t>ping</a:t>
            </a:r>
            <a:r>
              <a:rPr lang="zh-CN" altLang="en-US" dirty="0"/>
              <a:t>消息，</a:t>
            </a:r>
            <a:r>
              <a:rPr lang="en-US" altLang="zh-CN" dirty="0" err="1"/>
              <a:t>Fllower</a:t>
            </a:r>
            <a:r>
              <a:rPr lang="zh-CN" altLang="en-US" dirty="0"/>
              <a:t>定时向</a:t>
            </a:r>
            <a:r>
              <a:rPr lang="en-US" altLang="zh-CN" dirty="0"/>
              <a:t>Leader</a:t>
            </a:r>
            <a:r>
              <a:rPr lang="zh-CN" altLang="en-US" dirty="0"/>
              <a:t>发</a:t>
            </a:r>
            <a:r>
              <a:rPr lang="en-US" altLang="zh-CN" dirty="0"/>
              <a:t>ping</a:t>
            </a:r>
            <a:r>
              <a:rPr lang="zh-CN" altLang="en-US" dirty="0"/>
              <a:t>消息，当发现</a:t>
            </a:r>
            <a:r>
              <a:rPr lang="en-US" altLang="zh-CN" dirty="0"/>
              <a:t>Leader</a:t>
            </a:r>
            <a:r>
              <a:rPr lang="zh-CN" altLang="en-US" dirty="0"/>
              <a:t>无法</a:t>
            </a:r>
            <a:r>
              <a:rPr lang="en-US" altLang="zh-CN" dirty="0"/>
              <a:t>ping</a:t>
            </a:r>
            <a:r>
              <a:rPr lang="zh-CN" altLang="en-US" dirty="0"/>
              <a:t>通时，就改变自己的状态</a:t>
            </a:r>
            <a:r>
              <a:rPr lang="en-US" altLang="zh-CN" dirty="0"/>
              <a:t>(LOOKING)</a:t>
            </a:r>
            <a:r>
              <a:rPr lang="zh-CN" altLang="en-US" dirty="0"/>
              <a:t>，发起新的一轮选举。</a:t>
            </a:r>
          </a:p>
          <a:p>
            <a:pPr marL="0" indent="0">
              <a:buNone/>
            </a:pPr>
            <a:endParaRPr lang="zh-CN" altLang="en-US" dirty="0"/>
          </a:p>
        </p:txBody>
      </p:sp>
    </p:spTree>
    <p:extLst>
      <p:ext uri="{BB962C8B-B14F-4D97-AF65-F5344CB8AC3E}">
        <p14:creationId xmlns:p14="http://schemas.microsoft.com/office/powerpoint/2010/main" val="3761769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FB1-0662-44FE-B198-CFAAC2FFE552}"/>
              </a:ext>
            </a:extLst>
          </p:cNvPr>
          <p:cNvSpPr>
            <a:spLocks noGrp="1"/>
          </p:cNvSpPr>
          <p:nvPr>
            <p:ph type="title"/>
          </p:nvPr>
        </p:nvSpPr>
        <p:spPr/>
        <p:txBody>
          <a:bodyPr/>
          <a:lstStyle/>
          <a:p>
            <a:r>
              <a:rPr lang="en-US" altLang="zh-CN" dirty="0"/>
              <a:t>leader</a:t>
            </a:r>
            <a:r>
              <a:rPr lang="zh-CN" altLang="en-US" dirty="0"/>
              <a:t>选主时机</a:t>
            </a:r>
          </a:p>
        </p:txBody>
      </p:sp>
      <p:sp>
        <p:nvSpPr>
          <p:cNvPr id="3" name="内容占位符 2">
            <a:extLst>
              <a:ext uri="{FF2B5EF4-FFF2-40B4-BE49-F238E27FC236}">
                <a16:creationId xmlns:a16="http://schemas.microsoft.com/office/drawing/2014/main" id="{DFF5E44F-DEDA-45C5-BE41-9CC786DA114D}"/>
              </a:ext>
            </a:extLst>
          </p:cNvPr>
          <p:cNvSpPr>
            <a:spLocks noGrp="1"/>
          </p:cNvSpPr>
          <p:nvPr>
            <p:ph idx="1"/>
          </p:nvPr>
        </p:nvSpPr>
        <p:spPr/>
        <p:txBody>
          <a:bodyPr/>
          <a:lstStyle/>
          <a:p>
            <a:r>
              <a:rPr lang="en-US" altLang="zh-CN" dirty="0"/>
              <a:t>1. Server</a:t>
            </a:r>
            <a:r>
              <a:rPr lang="zh-CN" altLang="en-US" dirty="0"/>
              <a:t>初始化</a:t>
            </a:r>
          </a:p>
          <a:p>
            <a:r>
              <a:rPr lang="en-US" altLang="zh-CN" dirty="0"/>
              <a:t>2.</a:t>
            </a:r>
            <a:r>
              <a:rPr lang="zh-CN" altLang="en-US" dirty="0"/>
              <a:t> </a:t>
            </a:r>
            <a:r>
              <a:rPr lang="en-US" altLang="zh-CN" dirty="0"/>
              <a:t>server</a:t>
            </a:r>
            <a:r>
              <a:rPr lang="zh-CN" altLang="en-US" dirty="0"/>
              <a:t>运行期间无法和</a:t>
            </a:r>
            <a:r>
              <a:rPr lang="en-US" altLang="zh-CN" dirty="0"/>
              <a:t>leader</a:t>
            </a:r>
            <a:r>
              <a:rPr lang="zh-CN" altLang="en-US" dirty="0"/>
              <a:t>保持连接</a:t>
            </a:r>
          </a:p>
          <a:p>
            <a:pPr marL="0" indent="0">
              <a:buNone/>
            </a:pPr>
            <a:endParaRPr lang="zh-CN" altLang="en-US" dirty="0"/>
          </a:p>
        </p:txBody>
      </p:sp>
    </p:spTree>
    <p:extLst>
      <p:ext uri="{BB962C8B-B14F-4D97-AF65-F5344CB8AC3E}">
        <p14:creationId xmlns:p14="http://schemas.microsoft.com/office/powerpoint/2010/main" val="2516895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pic>
        <p:nvPicPr>
          <p:cNvPr id="5" name="图片 4">
            <a:extLst>
              <a:ext uri="{FF2B5EF4-FFF2-40B4-BE49-F238E27FC236}">
                <a16:creationId xmlns:a16="http://schemas.microsoft.com/office/drawing/2014/main" id="{2E84909A-918F-45F5-ACBC-AFCF3472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825625"/>
            <a:ext cx="6620799" cy="4182059"/>
          </a:xfrm>
          <a:prstGeom prst="rect">
            <a:avLst/>
          </a:prstGeom>
        </p:spPr>
      </p:pic>
    </p:spTree>
    <p:extLst>
      <p:ext uri="{BB962C8B-B14F-4D97-AF65-F5344CB8AC3E}">
        <p14:creationId xmlns:p14="http://schemas.microsoft.com/office/powerpoint/2010/main" val="1678096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sp>
        <p:nvSpPr>
          <p:cNvPr id="3" name="内容占位符 2">
            <a:extLst>
              <a:ext uri="{FF2B5EF4-FFF2-40B4-BE49-F238E27FC236}">
                <a16:creationId xmlns:a16="http://schemas.microsoft.com/office/drawing/2014/main" id="{D3321A8F-0E92-4F41-8CB3-BD9BBF523832}"/>
              </a:ext>
            </a:extLst>
          </p:cNvPr>
          <p:cNvSpPr>
            <a:spLocks noGrp="1"/>
          </p:cNvSpPr>
          <p:nvPr>
            <p:ph idx="1"/>
          </p:nvPr>
        </p:nvSpPr>
        <p:spPr/>
        <p:txBody>
          <a:bodyPr/>
          <a:lstStyle/>
          <a:p>
            <a:endParaRPr lang="en-US" altLang="zh-CN" dirty="0"/>
          </a:p>
          <a:p>
            <a:r>
              <a:rPr lang="en-US" altLang="zh-CN" dirty="0"/>
              <a:t>* LOOKING</a:t>
            </a:r>
            <a:r>
              <a:rPr lang="zh-CN" altLang="en-US" dirty="0"/>
              <a:t>：寻找</a:t>
            </a:r>
            <a:r>
              <a:rPr lang="en-US" altLang="zh-CN" dirty="0"/>
              <a:t>leader</a:t>
            </a:r>
            <a:r>
              <a:rPr lang="zh-CN" altLang="en-US" dirty="0"/>
              <a:t>状态</a:t>
            </a:r>
          </a:p>
          <a:p>
            <a:r>
              <a:rPr lang="zh-CN" altLang="en-US" dirty="0"/>
              <a:t>* </a:t>
            </a:r>
            <a:r>
              <a:rPr lang="en-US" altLang="zh-CN" dirty="0"/>
              <a:t>LEADING</a:t>
            </a:r>
            <a:r>
              <a:rPr lang="zh-CN" altLang="en-US" dirty="0"/>
              <a:t>：领导状态（节点为</a:t>
            </a:r>
            <a:r>
              <a:rPr lang="en-US" altLang="zh-CN" dirty="0"/>
              <a:t>leader</a:t>
            </a:r>
            <a:r>
              <a:rPr lang="zh-CN" altLang="en-US" dirty="0"/>
              <a:t>）</a:t>
            </a:r>
          </a:p>
          <a:p>
            <a:r>
              <a:rPr lang="en-US" altLang="zh-CN" dirty="0"/>
              <a:t>* FOLLOWING</a:t>
            </a:r>
            <a:r>
              <a:rPr lang="zh-CN" altLang="en-US" dirty="0"/>
              <a:t>：跟随者状态</a:t>
            </a:r>
          </a:p>
          <a:p>
            <a:r>
              <a:rPr lang="zh-CN" altLang="en-US" dirty="0"/>
              <a:t>* </a:t>
            </a:r>
            <a:r>
              <a:rPr lang="en-US" altLang="zh-CN" dirty="0"/>
              <a:t>OBSERVING</a:t>
            </a:r>
            <a:r>
              <a:rPr lang="zh-CN" altLang="en-US" dirty="0"/>
              <a:t>：观察者状态（此状态不参与选举）</a:t>
            </a:r>
          </a:p>
          <a:p>
            <a:pPr marL="0" indent="0">
              <a:buNone/>
            </a:pPr>
            <a:endParaRPr lang="zh-CN" altLang="en-US" dirty="0"/>
          </a:p>
        </p:txBody>
      </p:sp>
    </p:spTree>
    <p:extLst>
      <p:ext uri="{BB962C8B-B14F-4D97-AF65-F5344CB8AC3E}">
        <p14:creationId xmlns:p14="http://schemas.microsoft.com/office/powerpoint/2010/main" val="6211724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myid</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normAutofit lnSpcReduction="10000"/>
          </a:bodyPr>
          <a:lstStyle/>
          <a:p>
            <a:pPr marL="0" indent="0">
              <a:buNone/>
            </a:pPr>
            <a:r>
              <a:rPr lang="en-US" altLang="zh-CN" dirty="0"/>
              <a:t>	</a:t>
            </a:r>
            <a:r>
              <a:rPr lang="zh-CN" altLang="en-US" dirty="0"/>
              <a:t>每个</a:t>
            </a:r>
            <a:r>
              <a:rPr lang="en-US" altLang="zh-CN" dirty="0"/>
              <a:t>Zookeeper</a:t>
            </a:r>
            <a:r>
              <a:rPr lang="zh-CN" altLang="en-US" dirty="0"/>
              <a:t>服务器，都需要在数据文件夹下创建一个名为</a:t>
            </a:r>
            <a:r>
              <a:rPr lang="en-US" altLang="zh-CN" dirty="0" err="1"/>
              <a:t>myid</a:t>
            </a:r>
            <a:r>
              <a:rPr lang="zh-CN" altLang="en-US" dirty="0"/>
              <a:t>的文件，该文件包含整个</a:t>
            </a:r>
            <a:r>
              <a:rPr lang="en-US" altLang="zh-CN" dirty="0"/>
              <a:t>Zookeeper</a:t>
            </a:r>
            <a:r>
              <a:rPr lang="zh-CN" altLang="en-US" dirty="0"/>
              <a:t>集群唯一的</a:t>
            </a:r>
            <a:r>
              <a:rPr lang="en-US" altLang="zh-CN" dirty="0"/>
              <a:t>ID</a:t>
            </a:r>
            <a:r>
              <a:rPr lang="zh-CN" altLang="en-US" dirty="0"/>
              <a:t>（整数）。例如某</a:t>
            </a:r>
            <a:r>
              <a:rPr lang="en-US" altLang="zh-CN" dirty="0"/>
              <a:t>Zookeeper</a:t>
            </a:r>
            <a:r>
              <a:rPr lang="zh-CN" altLang="en-US" dirty="0"/>
              <a:t>集群包含三台服务器，</a:t>
            </a:r>
            <a:r>
              <a:rPr lang="en-US" altLang="zh-CN" dirty="0"/>
              <a:t>hostname</a:t>
            </a:r>
            <a:r>
              <a:rPr lang="zh-CN" altLang="en-US" dirty="0"/>
              <a:t>分别为</a:t>
            </a:r>
            <a:r>
              <a:rPr lang="en-US" altLang="zh-CN" dirty="0"/>
              <a:t>zoo1</a:t>
            </a:r>
            <a:r>
              <a:rPr lang="zh-CN" altLang="en-US" dirty="0"/>
              <a:t>、</a:t>
            </a:r>
            <a:r>
              <a:rPr lang="en-US" altLang="zh-CN" dirty="0"/>
              <a:t>zoo2</a:t>
            </a:r>
            <a:r>
              <a:rPr lang="zh-CN" altLang="en-US" dirty="0"/>
              <a:t>和</a:t>
            </a:r>
            <a:r>
              <a:rPr lang="en-US" altLang="zh-CN" dirty="0"/>
              <a:t>zoo3</a:t>
            </a:r>
            <a:r>
              <a:rPr lang="zh-CN" altLang="en-US" dirty="0"/>
              <a:t>，其</a:t>
            </a:r>
            <a:r>
              <a:rPr lang="en-US" altLang="zh-CN" dirty="0" err="1"/>
              <a:t>myid</a:t>
            </a:r>
            <a:r>
              <a:rPr lang="zh-CN" altLang="en-US" dirty="0"/>
              <a:t>分别为</a:t>
            </a:r>
            <a:r>
              <a:rPr lang="en-US" altLang="zh-CN" dirty="0"/>
              <a:t>1</a:t>
            </a:r>
            <a:r>
              <a:rPr lang="zh-CN" altLang="en-US" dirty="0"/>
              <a:t>、</a:t>
            </a:r>
            <a:r>
              <a:rPr lang="en-US" altLang="zh-CN" dirty="0"/>
              <a:t>2</a:t>
            </a:r>
            <a:r>
              <a:rPr lang="zh-CN" altLang="en-US" dirty="0"/>
              <a:t>和</a:t>
            </a:r>
            <a:r>
              <a:rPr lang="en-US" altLang="zh-CN" dirty="0"/>
              <a:t>3</a:t>
            </a:r>
            <a:r>
              <a:rPr lang="zh-CN" altLang="en-US" dirty="0"/>
              <a:t>，则在配置文件中其</a:t>
            </a:r>
            <a:r>
              <a:rPr lang="en-US" altLang="zh-CN" dirty="0"/>
              <a:t>ID</a:t>
            </a:r>
            <a:r>
              <a:rPr lang="zh-CN" altLang="en-US" dirty="0"/>
              <a:t>与</a:t>
            </a:r>
            <a:r>
              <a:rPr lang="en-US" altLang="zh-CN" dirty="0"/>
              <a:t>hostname</a:t>
            </a:r>
            <a:r>
              <a:rPr lang="zh-CN" altLang="en-US" dirty="0"/>
              <a:t>必须一一对应，如下所示。在该配置文件中，</a:t>
            </a:r>
            <a:r>
              <a:rPr lang="en-US" altLang="zh-CN" dirty="0"/>
              <a:t>server.</a:t>
            </a:r>
            <a:r>
              <a:rPr lang="zh-CN" altLang="en-US" dirty="0"/>
              <a:t>后面的数据即为</a:t>
            </a:r>
            <a:r>
              <a:rPr lang="en-US" altLang="zh-CN" dirty="0" err="1"/>
              <a:t>myid</a:t>
            </a:r>
            <a:r>
              <a:rPr lang="en-US" altLang="zh-CN" dirty="0"/>
              <a:t>.</a:t>
            </a:r>
          </a:p>
          <a:p>
            <a:pPr marL="0" indent="0">
              <a:buNone/>
            </a:pPr>
            <a:endParaRPr lang="en-US" altLang="zh-CN" dirty="0"/>
          </a:p>
          <a:p>
            <a:r>
              <a:rPr lang="nl-NL" altLang="zh-CN" dirty="0"/>
              <a:t>```</a:t>
            </a:r>
          </a:p>
          <a:p>
            <a:r>
              <a:rPr lang="nl-NL" altLang="zh-CN" dirty="0"/>
              <a:t>server.1=zoo1:2888:3888</a:t>
            </a:r>
          </a:p>
          <a:p>
            <a:r>
              <a:rPr lang="nl-NL" altLang="zh-CN" dirty="0"/>
              <a:t>server.2=zoo2:2888:3888</a:t>
            </a:r>
          </a:p>
          <a:p>
            <a:r>
              <a:rPr lang="nl-NL" altLang="zh-CN" dirty="0"/>
              <a:t>server.3=zoo3:2888:3888</a:t>
            </a:r>
          </a:p>
          <a:p>
            <a:r>
              <a:rPr lang="nl-NL" altLang="zh-CN" dirty="0"/>
              <a:t>```</a:t>
            </a:r>
          </a:p>
          <a:p>
            <a:pPr marL="0" indent="0">
              <a:buNone/>
            </a:pPr>
            <a:endParaRPr lang="zh-CN" altLang="en-US" dirty="0"/>
          </a:p>
        </p:txBody>
      </p:sp>
    </p:spTree>
    <p:extLst>
      <p:ext uri="{BB962C8B-B14F-4D97-AF65-F5344CB8AC3E}">
        <p14:creationId xmlns:p14="http://schemas.microsoft.com/office/powerpoint/2010/main" val="39475508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zxid</a:t>
            </a:r>
            <a:r>
              <a:rPr lang="en-US" altLang="zh-CN" dirty="0"/>
              <a:t>	</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pPr marL="0" indent="0">
              <a:buNone/>
            </a:pPr>
            <a:r>
              <a:rPr lang="en-US" altLang="zh-CN" dirty="0"/>
              <a:t>	</a:t>
            </a:r>
            <a:r>
              <a:rPr lang="zh-CN" altLang="en-US" dirty="0"/>
              <a:t>每次对</a:t>
            </a:r>
            <a:r>
              <a:rPr lang="en-US" altLang="zh-CN" dirty="0"/>
              <a:t>Zookeeper</a:t>
            </a:r>
            <a:r>
              <a:rPr lang="zh-CN" altLang="en-US" dirty="0"/>
              <a:t>的状态的改变都会产生一个</a:t>
            </a:r>
            <a:r>
              <a:rPr lang="en-US" altLang="zh-CN" dirty="0" err="1"/>
              <a:t>zxid</a:t>
            </a:r>
            <a:r>
              <a:rPr lang="zh-CN" altLang="en-US" dirty="0"/>
              <a:t>（</a:t>
            </a:r>
            <a:r>
              <a:rPr lang="en-US" altLang="zh-CN" dirty="0" err="1"/>
              <a:t>ZooKeeper</a:t>
            </a:r>
            <a:r>
              <a:rPr lang="en-US" altLang="zh-CN" dirty="0"/>
              <a:t> Transaction Id</a:t>
            </a:r>
            <a:r>
              <a:rPr lang="zh-CN" altLang="en-US" dirty="0"/>
              <a:t>），</a:t>
            </a:r>
            <a:r>
              <a:rPr lang="en-US" altLang="zh-CN" dirty="0" err="1"/>
              <a:t>zxid</a:t>
            </a:r>
            <a:r>
              <a:rPr lang="zh-CN" altLang="en-US" dirty="0"/>
              <a:t>是全局有序的，如果</a:t>
            </a:r>
            <a:r>
              <a:rPr lang="en-US" altLang="zh-CN" dirty="0"/>
              <a:t>zxid1</a:t>
            </a:r>
            <a:r>
              <a:rPr lang="zh-CN" altLang="en-US" dirty="0"/>
              <a:t>小于</a:t>
            </a:r>
            <a:r>
              <a:rPr lang="en-US" altLang="zh-CN" dirty="0"/>
              <a:t>zxid2</a:t>
            </a:r>
            <a:r>
              <a:rPr lang="zh-CN" altLang="en-US" dirty="0"/>
              <a:t>，则</a:t>
            </a:r>
            <a:r>
              <a:rPr lang="en-US" altLang="zh-CN" dirty="0"/>
              <a:t>zxid1</a:t>
            </a:r>
            <a:r>
              <a:rPr lang="zh-CN" altLang="en-US" dirty="0"/>
              <a:t>在</a:t>
            </a:r>
            <a:r>
              <a:rPr lang="en-US" altLang="zh-CN" dirty="0"/>
              <a:t>zxid2</a:t>
            </a:r>
            <a:r>
              <a:rPr lang="zh-CN" altLang="en-US" dirty="0"/>
              <a:t>之前发生。为了保证顺序性，该</a:t>
            </a:r>
            <a:r>
              <a:rPr lang="en-US" altLang="zh-CN" dirty="0" err="1"/>
              <a:t>zkid</a:t>
            </a:r>
            <a:r>
              <a:rPr lang="zh-CN" altLang="en-US" dirty="0"/>
              <a:t>必须单调递增。因此</a:t>
            </a:r>
            <a:r>
              <a:rPr lang="en-US" altLang="zh-CN" dirty="0"/>
              <a:t>Zookeeper</a:t>
            </a:r>
            <a:r>
              <a:rPr lang="zh-CN" altLang="en-US" dirty="0"/>
              <a:t>使用一个</a:t>
            </a:r>
            <a:r>
              <a:rPr lang="en-US" altLang="zh-CN" dirty="0"/>
              <a:t>64</a:t>
            </a:r>
            <a:r>
              <a:rPr lang="zh-CN" altLang="en-US" dirty="0"/>
              <a:t>位的数来表示，高</a:t>
            </a:r>
            <a:r>
              <a:rPr lang="en-US" altLang="zh-CN" dirty="0"/>
              <a:t>32</a:t>
            </a:r>
            <a:r>
              <a:rPr lang="zh-CN" altLang="en-US" dirty="0"/>
              <a:t>位是</a:t>
            </a:r>
            <a:r>
              <a:rPr lang="en-US" altLang="zh-CN" dirty="0"/>
              <a:t>Leader</a:t>
            </a:r>
            <a:r>
              <a:rPr lang="zh-CN" altLang="en-US" dirty="0"/>
              <a:t>的</a:t>
            </a:r>
            <a:r>
              <a:rPr lang="en-US" altLang="zh-CN" dirty="0"/>
              <a:t>epoch</a:t>
            </a:r>
            <a:r>
              <a:rPr lang="zh-CN" altLang="en-US" dirty="0"/>
              <a:t>，从</a:t>
            </a:r>
            <a:r>
              <a:rPr lang="en-US" altLang="zh-CN" dirty="0"/>
              <a:t>1</a:t>
            </a:r>
            <a:r>
              <a:rPr lang="zh-CN" altLang="en-US" dirty="0"/>
              <a:t>开始，每次选出新的</a:t>
            </a:r>
            <a:r>
              <a:rPr lang="en-US" altLang="zh-CN" dirty="0"/>
              <a:t>Leader</a:t>
            </a:r>
            <a:r>
              <a:rPr lang="zh-CN" altLang="en-US" dirty="0"/>
              <a:t>，</a:t>
            </a:r>
            <a:r>
              <a:rPr lang="en-US" altLang="zh-CN" dirty="0"/>
              <a:t>epoch</a:t>
            </a:r>
            <a:r>
              <a:rPr lang="zh-CN" altLang="en-US" dirty="0"/>
              <a:t>加一。低</a:t>
            </a:r>
            <a:r>
              <a:rPr lang="en-US" altLang="zh-CN" dirty="0"/>
              <a:t>32</a:t>
            </a:r>
            <a:r>
              <a:rPr lang="zh-CN" altLang="en-US" dirty="0"/>
              <a:t>位为该</a:t>
            </a:r>
            <a:r>
              <a:rPr lang="en-US" altLang="zh-CN" dirty="0"/>
              <a:t>epoch</a:t>
            </a:r>
            <a:r>
              <a:rPr lang="zh-CN" altLang="en-US" dirty="0"/>
              <a:t>内的序号，每次</a:t>
            </a:r>
            <a:r>
              <a:rPr lang="en-US" altLang="zh-CN" dirty="0"/>
              <a:t>epoch</a:t>
            </a:r>
            <a:r>
              <a:rPr lang="zh-CN" altLang="en-US" dirty="0"/>
              <a:t>变化，都将低</a:t>
            </a:r>
            <a:r>
              <a:rPr lang="en-US" altLang="zh-CN" dirty="0"/>
              <a:t>32</a:t>
            </a:r>
            <a:r>
              <a:rPr lang="zh-CN" altLang="en-US" dirty="0"/>
              <a:t>位的序号重置。这样保证了</a:t>
            </a:r>
            <a:r>
              <a:rPr lang="en-US" altLang="zh-CN" dirty="0" err="1"/>
              <a:t>zkid</a:t>
            </a:r>
            <a:r>
              <a:rPr lang="zh-CN" altLang="en-US" dirty="0"/>
              <a:t>的全局递增性。</a:t>
            </a:r>
          </a:p>
          <a:p>
            <a:pPr marL="0" indent="0">
              <a:buNone/>
            </a:pPr>
            <a:endParaRPr lang="zh-CN" altLang="en-US" dirty="0"/>
          </a:p>
        </p:txBody>
      </p:sp>
    </p:spTree>
    <p:extLst>
      <p:ext uri="{BB962C8B-B14F-4D97-AF65-F5344CB8AC3E}">
        <p14:creationId xmlns:p14="http://schemas.microsoft.com/office/powerpoint/2010/main" val="3757976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D78E-3D3B-42B1-A722-A36988F52685}"/>
              </a:ext>
            </a:extLst>
          </p:cNvPr>
          <p:cNvSpPr>
            <a:spLocks noGrp="1"/>
          </p:cNvSpPr>
          <p:nvPr>
            <p:ph type="title"/>
          </p:nvPr>
        </p:nvSpPr>
        <p:spPr/>
        <p:txBody>
          <a:bodyPr/>
          <a:lstStyle/>
          <a:p>
            <a:r>
              <a:rPr lang="zh-CN" altLang="en-US" dirty="0"/>
              <a:t>核心概念</a:t>
            </a:r>
            <a:r>
              <a:rPr lang="en-US" altLang="zh-CN" dirty="0"/>
              <a:t>- </a:t>
            </a:r>
            <a:r>
              <a:rPr lang="en-US" altLang="zh-CN" dirty="0" err="1"/>
              <a:t>logicalclock</a:t>
            </a:r>
            <a:endParaRPr lang="zh-CN" altLang="en-US" dirty="0"/>
          </a:p>
        </p:txBody>
      </p:sp>
      <p:sp>
        <p:nvSpPr>
          <p:cNvPr id="3" name="内容占位符 2">
            <a:extLst>
              <a:ext uri="{FF2B5EF4-FFF2-40B4-BE49-F238E27FC236}">
                <a16:creationId xmlns:a16="http://schemas.microsoft.com/office/drawing/2014/main" id="{CC0636DB-C865-42D5-B609-42EC367D6AC5}"/>
              </a:ext>
            </a:extLst>
          </p:cNvPr>
          <p:cNvSpPr>
            <a:spLocks noGrp="1"/>
          </p:cNvSpPr>
          <p:nvPr>
            <p:ph idx="1"/>
          </p:nvPr>
        </p:nvSpPr>
        <p:spPr/>
        <p:txBody>
          <a:bodyPr/>
          <a:lstStyle/>
          <a:p>
            <a:pPr marL="0" indent="0">
              <a:buNone/>
            </a:pPr>
            <a:r>
              <a:rPr lang="en-US" altLang="zh-CN" dirty="0"/>
              <a:t>	</a:t>
            </a:r>
            <a:r>
              <a:rPr lang="zh-CN" altLang="en-US" dirty="0"/>
              <a:t>每个服务器会维护一个自增的整数，名</a:t>
            </a:r>
            <a:r>
              <a:rPr lang="zh-CN" altLang="en-US" dirty="0" smtClean="0"/>
              <a:t>为</a:t>
            </a:r>
            <a:r>
              <a:rPr lang="en-US" altLang="zh-CN" dirty="0" err="1"/>
              <a:t>logicalclock</a:t>
            </a:r>
            <a:r>
              <a:rPr lang="en-US" altLang="zh-CN" dirty="0"/>
              <a:t> </a:t>
            </a:r>
            <a:r>
              <a:rPr lang="zh-CN" altLang="en-US" dirty="0" smtClean="0"/>
              <a:t>，</a:t>
            </a:r>
            <a:r>
              <a:rPr lang="zh-CN" altLang="en-US" dirty="0"/>
              <a:t>它表示这是该服务器发起的第多少轮投票。</a:t>
            </a:r>
          </a:p>
          <a:p>
            <a:pPr marL="0" indent="0">
              <a:buNone/>
            </a:pPr>
            <a:endParaRPr lang="zh-CN" altLang="en-US" dirty="0"/>
          </a:p>
        </p:txBody>
      </p:sp>
    </p:spTree>
    <p:extLst>
      <p:ext uri="{BB962C8B-B14F-4D97-AF65-F5344CB8AC3E}">
        <p14:creationId xmlns:p14="http://schemas.microsoft.com/office/powerpoint/2010/main" val="6793635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96C7-C30E-46DF-9DDF-C6BBC6CAFB3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38A55D90-BF2C-4E4B-A49C-34728B8662D5}"/>
              </a:ext>
            </a:extLst>
          </p:cNvPr>
          <p:cNvSpPr>
            <a:spLocks noGrp="1"/>
          </p:cNvSpPr>
          <p:nvPr>
            <p:ph idx="1"/>
          </p:nvPr>
        </p:nvSpPr>
        <p:spPr/>
        <p:txBody>
          <a:bodyPr/>
          <a:lstStyle/>
          <a:p>
            <a:r>
              <a:rPr lang="zh-CN" altLang="en-US" dirty="0"/>
              <a:t>状态变更</a:t>
            </a:r>
          </a:p>
          <a:p>
            <a:r>
              <a:rPr lang="zh-CN" altLang="en-US" dirty="0"/>
              <a:t>自增选举轮次</a:t>
            </a:r>
          </a:p>
          <a:p>
            <a:r>
              <a:rPr lang="zh-CN" altLang="en-US" dirty="0"/>
              <a:t>初始化选票</a:t>
            </a:r>
          </a:p>
          <a:p>
            <a:r>
              <a:rPr lang="zh-CN" altLang="en-US" dirty="0"/>
              <a:t>发起投票</a:t>
            </a:r>
          </a:p>
          <a:p>
            <a:r>
              <a:rPr lang="zh-CN" altLang="en-US" dirty="0"/>
              <a:t>接收外部投票</a:t>
            </a:r>
          </a:p>
          <a:p>
            <a:r>
              <a:rPr lang="zh-CN" altLang="en-US" dirty="0"/>
              <a:t>判断选举轮次</a:t>
            </a:r>
          </a:p>
          <a:p>
            <a:r>
              <a:rPr lang="zh-CN" altLang="en-US" dirty="0"/>
              <a:t>处理投票</a:t>
            </a:r>
          </a:p>
          <a:p>
            <a:r>
              <a:rPr lang="zh-CN" altLang="en-US" dirty="0"/>
              <a:t>统计投票</a:t>
            </a:r>
          </a:p>
          <a:p>
            <a:r>
              <a:rPr lang="zh-CN" altLang="en-US" dirty="0"/>
              <a:t>改变</a:t>
            </a:r>
            <a:r>
              <a:rPr lang="en-US" altLang="zh-CN" dirty="0"/>
              <a:t>server</a:t>
            </a:r>
            <a:r>
              <a:rPr lang="zh-CN" altLang="en-US" dirty="0"/>
              <a:t>状态</a:t>
            </a:r>
          </a:p>
          <a:p>
            <a:endParaRPr lang="zh-CN" altLang="en-US" dirty="0"/>
          </a:p>
        </p:txBody>
      </p:sp>
    </p:spTree>
    <p:extLst>
      <p:ext uri="{BB962C8B-B14F-4D97-AF65-F5344CB8AC3E}">
        <p14:creationId xmlns:p14="http://schemas.microsoft.com/office/powerpoint/2010/main" val="34237858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30846-7026-45CC-82A3-E2422D958D94}"/>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116B8229-371D-488F-A0D1-067C6A498AA5}"/>
              </a:ext>
            </a:extLst>
          </p:cNvPr>
          <p:cNvSpPr>
            <a:spLocks noGrp="1"/>
          </p:cNvSpPr>
          <p:nvPr>
            <p:ph idx="1"/>
          </p:nvPr>
        </p:nvSpPr>
        <p:spPr/>
        <p:txBody>
          <a:bodyPr>
            <a:normAutofit fontScale="92500" lnSpcReduction="10000"/>
          </a:bodyPr>
          <a:lstStyle/>
          <a:p>
            <a:r>
              <a:rPr lang="zh-CN" altLang="en-US" dirty="0"/>
              <a:t>* 状态变更</a:t>
            </a:r>
          </a:p>
          <a:p>
            <a:pPr lvl="1"/>
            <a:r>
              <a:rPr lang="en-US" altLang="zh-CN" dirty="0"/>
              <a:t>&gt;</a:t>
            </a:r>
            <a:r>
              <a:rPr lang="zh-CN" altLang="en-US" dirty="0"/>
              <a:t> 服务器启动的时候每个</a:t>
            </a:r>
            <a:r>
              <a:rPr lang="en-US" altLang="zh-CN" dirty="0"/>
              <a:t>server</a:t>
            </a:r>
            <a:r>
              <a:rPr lang="zh-CN" altLang="en-US" dirty="0"/>
              <a:t>的状态时</a:t>
            </a:r>
            <a:r>
              <a:rPr lang="en-US" altLang="zh-CN" dirty="0"/>
              <a:t>Looking</a:t>
            </a:r>
            <a:r>
              <a:rPr lang="zh-CN" altLang="en-US" dirty="0"/>
              <a:t>，如果是</a:t>
            </a:r>
            <a:r>
              <a:rPr lang="en-US" altLang="zh-CN" dirty="0"/>
              <a:t>leader</a:t>
            </a:r>
            <a:r>
              <a:rPr lang="zh-CN" altLang="en-US" dirty="0"/>
              <a:t>挂掉后进入选举，那么余下的非</a:t>
            </a:r>
            <a:r>
              <a:rPr lang="en-US" altLang="zh-CN" dirty="0"/>
              <a:t>Observer</a:t>
            </a:r>
            <a:r>
              <a:rPr lang="zh-CN" altLang="en-US" dirty="0"/>
              <a:t>的</a:t>
            </a:r>
            <a:r>
              <a:rPr lang="en-US" altLang="zh-CN" dirty="0"/>
              <a:t>Server</a:t>
            </a:r>
            <a:r>
              <a:rPr lang="zh-CN" altLang="en-US" dirty="0"/>
              <a:t>就会将自己的服务器状态变更为</a:t>
            </a:r>
            <a:r>
              <a:rPr lang="en-US" altLang="zh-CN" dirty="0"/>
              <a:t>Looking</a:t>
            </a:r>
            <a:r>
              <a:rPr lang="zh-CN" altLang="en-US" dirty="0"/>
              <a:t>，然后开始进入</a:t>
            </a:r>
            <a:r>
              <a:rPr lang="en-US" altLang="zh-CN" dirty="0"/>
              <a:t>Leader</a:t>
            </a:r>
            <a:r>
              <a:rPr lang="zh-CN" altLang="en-US" dirty="0"/>
              <a:t>的选举状态；</a:t>
            </a:r>
          </a:p>
          <a:p>
            <a:r>
              <a:rPr lang="zh-CN" altLang="en-US" dirty="0"/>
              <a:t>* 自增选举轮次</a:t>
            </a:r>
          </a:p>
          <a:p>
            <a:pPr lvl="1"/>
            <a:r>
              <a:rPr lang="en-US" altLang="zh-CN" dirty="0"/>
              <a:t>&gt;</a:t>
            </a:r>
            <a:r>
              <a:rPr lang="zh-CN" altLang="en-US" dirty="0"/>
              <a:t> </a:t>
            </a:r>
            <a:r>
              <a:rPr lang="en-US" altLang="zh-CN" dirty="0"/>
              <a:t>Zookeeper</a:t>
            </a:r>
            <a:r>
              <a:rPr lang="zh-CN" altLang="en-US" dirty="0"/>
              <a:t>规定所有有效的投票都必须在同一轮次中。每个服务器在开始新一轮投票时，会先对自己维护的</a:t>
            </a:r>
            <a:r>
              <a:rPr lang="en-US" altLang="zh-CN" dirty="0" err="1"/>
              <a:t>logicClock</a:t>
            </a:r>
            <a:r>
              <a:rPr lang="zh-CN" altLang="en-US" dirty="0"/>
              <a:t>进行自增操作。</a:t>
            </a:r>
          </a:p>
          <a:p>
            <a:r>
              <a:rPr lang="zh-CN" altLang="en-US" dirty="0"/>
              <a:t>* 初始化选票</a:t>
            </a:r>
          </a:p>
          <a:p>
            <a:pPr lvl="1"/>
            <a:r>
              <a:rPr lang="en-US" altLang="zh-CN" dirty="0"/>
              <a:t>&gt;</a:t>
            </a:r>
            <a:r>
              <a:rPr lang="zh-CN" altLang="en-US" dirty="0"/>
              <a:t> 每个服务器在广播自己的选票前，会将自己的投票箱清空。该投票箱记录了所收到的选票。例：服务器</a:t>
            </a:r>
            <a:r>
              <a:rPr lang="en-US" altLang="zh-CN" dirty="0"/>
              <a:t>2</a:t>
            </a:r>
            <a:r>
              <a:rPr lang="zh-CN" altLang="en-US" dirty="0"/>
              <a:t>投票给服务器</a:t>
            </a:r>
            <a:r>
              <a:rPr lang="en-US" altLang="zh-CN" dirty="0"/>
              <a:t>3</a:t>
            </a:r>
            <a:r>
              <a:rPr lang="zh-CN" altLang="en-US" dirty="0"/>
              <a:t>，服务器</a:t>
            </a:r>
            <a:r>
              <a:rPr lang="en-US" altLang="zh-CN" dirty="0"/>
              <a:t>3</a:t>
            </a:r>
            <a:r>
              <a:rPr lang="zh-CN" altLang="en-US" dirty="0"/>
              <a:t>投票给服务器</a:t>
            </a:r>
            <a:r>
              <a:rPr lang="en-US" altLang="zh-CN" dirty="0"/>
              <a:t>1</a:t>
            </a:r>
            <a:r>
              <a:rPr lang="zh-CN" altLang="en-US" dirty="0"/>
              <a:t>，则服务器</a:t>
            </a:r>
            <a:r>
              <a:rPr lang="en-US" altLang="zh-CN" dirty="0"/>
              <a:t>1</a:t>
            </a:r>
            <a:r>
              <a:rPr lang="zh-CN" altLang="en-US" dirty="0"/>
              <a:t>的投票箱为</a:t>
            </a:r>
            <a:r>
              <a:rPr lang="en-US" altLang="zh-CN" dirty="0"/>
              <a:t>(2, 3), (3, 1), (1, 1)</a:t>
            </a:r>
            <a:r>
              <a:rPr lang="zh-CN" altLang="en-US" dirty="0"/>
              <a:t>。票箱中只会记录每一投票者的最后一票，如投票者更新自己的选票，则其它服务器收到该新选票后会在自己票箱中更新该服务器的选票。</a:t>
            </a:r>
          </a:p>
          <a:p>
            <a:pPr marL="0" indent="0">
              <a:buNone/>
            </a:pPr>
            <a:endParaRPr lang="zh-CN" altLang="en-US" dirty="0"/>
          </a:p>
        </p:txBody>
      </p:sp>
    </p:spTree>
    <p:extLst>
      <p:ext uri="{BB962C8B-B14F-4D97-AF65-F5344CB8AC3E}">
        <p14:creationId xmlns:p14="http://schemas.microsoft.com/office/powerpoint/2010/main" val="24590471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863D-F627-4985-926C-1B9CE8EEAF5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A25FA909-F4E6-48B3-A76D-1016DF38DDE3}"/>
              </a:ext>
            </a:extLst>
          </p:cNvPr>
          <p:cNvSpPr>
            <a:spLocks noGrp="1"/>
          </p:cNvSpPr>
          <p:nvPr>
            <p:ph idx="1"/>
          </p:nvPr>
        </p:nvSpPr>
        <p:spPr/>
        <p:txBody>
          <a:bodyPr/>
          <a:lstStyle/>
          <a:p>
            <a:r>
              <a:rPr lang="zh-CN" altLang="en-US" dirty="0"/>
              <a:t>* 发起投票</a:t>
            </a:r>
          </a:p>
          <a:p>
            <a:pPr lvl="1"/>
            <a:r>
              <a:rPr lang="en-US" altLang="zh-CN" dirty="0"/>
              <a:t>&gt;</a:t>
            </a:r>
            <a:r>
              <a:rPr lang="zh-CN" altLang="en-US" dirty="0"/>
              <a:t> 每个</a:t>
            </a:r>
            <a:r>
              <a:rPr lang="en-US" altLang="zh-CN" dirty="0"/>
              <a:t>server</a:t>
            </a:r>
            <a:r>
              <a:rPr lang="zh-CN" altLang="en-US" dirty="0"/>
              <a:t>会产生一个（</a:t>
            </a:r>
            <a:r>
              <a:rPr lang="en-US" altLang="zh-CN" dirty="0" err="1"/>
              <a:t>sid</a:t>
            </a:r>
            <a:r>
              <a:rPr lang="zh-CN" altLang="en-US" dirty="0"/>
              <a:t>，</a:t>
            </a:r>
            <a:r>
              <a:rPr lang="en-US" altLang="zh-CN" dirty="0" err="1"/>
              <a:t>zxid</a:t>
            </a:r>
            <a:r>
              <a:rPr lang="zh-CN" altLang="en-US" dirty="0"/>
              <a:t>）的投票，系统初始化的时候</a:t>
            </a:r>
            <a:r>
              <a:rPr lang="en-US" altLang="zh-CN" dirty="0" err="1"/>
              <a:t>zxid</a:t>
            </a:r>
            <a:r>
              <a:rPr lang="zh-CN" altLang="en-US" dirty="0"/>
              <a:t>都是</a:t>
            </a:r>
            <a:r>
              <a:rPr lang="en-US" altLang="zh-CN" dirty="0"/>
              <a:t>0</a:t>
            </a:r>
            <a:r>
              <a:rPr lang="zh-CN" altLang="en-US" dirty="0"/>
              <a:t>，如果是运行期间，每个</a:t>
            </a:r>
            <a:r>
              <a:rPr lang="en-US" altLang="zh-CN" dirty="0"/>
              <a:t>server</a:t>
            </a:r>
            <a:r>
              <a:rPr lang="zh-CN" altLang="en-US" dirty="0"/>
              <a:t>的</a:t>
            </a:r>
            <a:r>
              <a:rPr lang="en-US" altLang="zh-CN" dirty="0" err="1"/>
              <a:t>zxid</a:t>
            </a:r>
            <a:r>
              <a:rPr lang="zh-CN" altLang="en-US" dirty="0"/>
              <a:t>可能都不同，这取决于最后一次更新的数据。将投票发送给集群中的所有机器；</a:t>
            </a:r>
          </a:p>
          <a:p>
            <a:r>
              <a:rPr lang="zh-CN" altLang="en-US" dirty="0"/>
              <a:t>* 接收外部投票</a:t>
            </a:r>
          </a:p>
          <a:p>
            <a:pPr lvl="1"/>
            <a:r>
              <a:rPr lang="en-US" altLang="zh-CN" dirty="0"/>
              <a:t>&gt;</a:t>
            </a:r>
            <a:r>
              <a:rPr lang="zh-CN" altLang="en-US" dirty="0"/>
              <a:t> 服务器会尝试从其它服务器获取投票，并记入自己的投票箱内。如果无法获取任何外部投票，则会确认自己是否与集群中其它服务器保持着有效连接。如果是，则再次发送自己的投票；如果否，则马上与之建立连接。</a:t>
            </a:r>
          </a:p>
          <a:p>
            <a:endParaRPr lang="zh-CN" altLang="en-US" dirty="0"/>
          </a:p>
        </p:txBody>
      </p:sp>
    </p:spTree>
    <p:extLst>
      <p:ext uri="{BB962C8B-B14F-4D97-AF65-F5344CB8AC3E}">
        <p14:creationId xmlns:p14="http://schemas.microsoft.com/office/powerpoint/2010/main" val="38914944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判断选举轮次</a:t>
            </a:r>
          </a:p>
          <a:p>
            <a:pPr lvl="1"/>
            <a:r>
              <a:rPr lang="en-US" altLang="zh-CN" dirty="0"/>
              <a:t>&gt;</a:t>
            </a:r>
            <a:r>
              <a:rPr lang="zh-CN" altLang="en-US" dirty="0"/>
              <a:t> 收到外部投票后，首先会根据投票信息中所包含的</a:t>
            </a:r>
            <a:r>
              <a:rPr lang="en-US" altLang="zh-CN" dirty="0" err="1"/>
              <a:t>logicClock</a:t>
            </a:r>
            <a:r>
              <a:rPr lang="zh-CN" altLang="en-US" dirty="0"/>
              <a:t>来进行不同处理</a:t>
            </a:r>
            <a:r>
              <a:rPr lang="en-US" altLang="zh-CN" dirty="0"/>
              <a:t>.</a:t>
            </a:r>
          </a:p>
          <a:p>
            <a:pPr lvl="2"/>
            <a:r>
              <a:rPr lang="en-US" altLang="zh-CN" dirty="0"/>
              <a:t>* </a:t>
            </a:r>
            <a:r>
              <a:rPr lang="zh-CN" altLang="en-US" dirty="0"/>
              <a:t>外部投票的</a:t>
            </a:r>
            <a:r>
              <a:rPr lang="en-US" altLang="zh-CN" dirty="0" err="1"/>
              <a:t>logicClock</a:t>
            </a:r>
            <a:r>
              <a:rPr lang="zh-CN" altLang="en-US" dirty="0"/>
              <a:t>大于自己的</a:t>
            </a:r>
            <a:r>
              <a:rPr lang="en-US" altLang="zh-CN" dirty="0" err="1"/>
              <a:t>logicClock</a:t>
            </a:r>
            <a:r>
              <a:rPr lang="zh-CN" altLang="en-US" dirty="0"/>
              <a:t>。说明该服务器的选举轮次落后于其它服务器的选举轮次，立即清空自己的投票箱并将自己的</a:t>
            </a:r>
            <a:r>
              <a:rPr lang="en-US" altLang="zh-CN" dirty="0" err="1"/>
              <a:t>logicClock</a:t>
            </a:r>
            <a:r>
              <a:rPr lang="zh-CN" altLang="en-US" dirty="0"/>
              <a:t>更新为收到的</a:t>
            </a:r>
            <a:r>
              <a:rPr lang="en-US" altLang="zh-CN" dirty="0" err="1"/>
              <a:t>logicClock</a:t>
            </a:r>
            <a:r>
              <a:rPr lang="zh-CN" altLang="en-US" dirty="0"/>
              <a:t>，然后再对比自己之前的投票与收到的投票以确定是否需要变更自己的投票，最终再次将自己的投票广播出去。</a:t>
            </a:r>
          </a:p>
          <a:p>
            <a:pPr lvl="2"/>
            <a:r>
              <a:rPr lang="zh-CN" altLang="en-US" dirty="0"/>
              <a:t>* 外部投票的</a:t>
            </a:r>
            <a:r>
              <a:rPr lang="en-US" altLang="zh-CN" dirty="0" err="1"/>
              <a:t>logicClock</a:t>
            </a:r>
            <a:r>
              <a:rPr lang="zh-CN" altLang="en-US" dirty="0"/>
              <a:t>小于自己的</a:t>
            </a:r>
            <a:r>
              <a:rPr lang="en-US" altLang="zh-CN" dirty="0" err="1"/>
              <a:t>logicClock</a:t>
            </a:r>
            <a:r>
              <a:rPr lang="zh-CN" altLang="en-US" dirty="0"/>
              <a:t>。当前服务器直接忽略该投票，继续处理下一个投票。</a:t>
            </a:r>
          </a:p>
          <a:p>
            <a:pPr lvl="2"/>
            <a:r>
              <a:rPr lang="zh-CN" altLang="en-US" dirty="0"/>
              <a:t>* 外部投票的</a:t>
            </a:r>
            <a:r>
              <a:rPr lang="en-US" altLang="zh-CN" dirty="0" err="1"/>
              <a:t>logickClock</a:t>
            </a:r>
            <a:r>
              <a:rPr lang="zh-CN" altLang="en-US" dirty="0"/>
              <a:t>与自己的相等。当时进行选票</a:t>
            </a:r>
            <a:r>
              <a:rPr lang="en-US" altLang="zh-CN" dirty="0"/>
              <a:t>PK</a:t>
            </a:r>
            <a:r>
              <a:rPr lang="zh-CN" altLang="en-US" dirty="0"/>
              <a:t>。</a:t>
            </a:r>
          </a:p>
          <a:p>
            <a:pPr marL="0" indent="0">
              <a:buNone/>
            </a:pPr>
            <a:endParaRPr lang="zh-CN" altLang="en-US" dirty="0"/>
          </a:p>
        </p:txBody>
      </p:sp>
    </p:spTree>
    <p:extLst>
      <p:ext uri="{BB962C8B-B14F-4D97-AF65-F5344CB8AC3E}">
        <p14:creationId xmlns:p14="http://schemas.microsoft.com/office/powerpoint/2010/main" val="34974536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normAutofit/>
          </a:bodyPr>
          <a:lstStyle/>
          <a:p>
            <a:r>
              <a:rPr lang="zh-CN" altLang="en-US" dirty="0"/>
              <a:t>* 处理投票</a:t>
            </a:r>
          </a:p>
          <a:p>
            <a:pPr lvl="1"/>
            <a:r>
              <a:rPr lang="en-US" altLang="zh-CN" dirty="0"/>
              <a:t>&gt;</a:t>
            </a:r>
            <a:r>
              <a:rPr lang="zh-CN" altLang="en-US" dirty="0"/>
              <a:t> 对自己的投票和接收到的投票进行</a:t>
            </a:r>
            <a:r>
              <a:rPr lang="en-US" altLang="zh-CN" dirty="0"/>
              <a:t>PK</a:t>
            </a:r>
            <a:r>
              <a:rPr lang="zh-CN" altLang="en-US" dirty="0"/>
              <a:t>：</a:t>
            </a:r>
          </a:p>
          <a:p>
            <a:pPr lvl="2"/>
            <a:r>
              <a:rPr lang="en-US" altLang="zh-CN" dirty="0"/>
              <a:t>1. </a:t>
            </a:r>
            <a:r>
              <a:rPr lang="zh-CN" altLang="en-US" dirty="0"/>
              <a:t>先检查</a:t>
            </a:r>
            <a:r>
              <a:rPr lang="en-US" altLang="zh-CN" dirty="0" err="1"/>
              <a:t>zxid</a:t>
            </a:r>
            <a:r>
              <a:rPr lang="zh-CN" altLang="en-US" dirty="0"/>
              <a:t>，较大的优先为</a:t>
            </a:r>
            <a:r>
              <a:rPr lang="en-US" altLang="zh-CN" dirty="0"/>
              <a:t>leader</a:t>
            </a:r>
            <a:r>
              <a:rPr lang="zh-CN" altLang="en-US" dirty="0"/>
              <a:t>；</a:t>
            </a:r>
          </a:p>
          <a:p>
            <a:pPr lvl="2"/>
            <a:r>
              <a:rPr lang="en-US" altLang="zh-CN" dirty="0"/>
              <a:t>2. </a:t>
            </a:r>
            <a:r>
              <a:rPr lang="zh-CN" altLang="en-US" dirty="0"/>
              <a:t>如果</a:t>
            </a:r>
            <a:r>
              <a:rPr lang="en-US" altLang="zh-CN" dirty="0" err="1"/>
              <a:t>zxid</a:t>
            </a:r>
            <a:r>
              <a:rPr lang="zh-CN" altLang="en-US" dirty="0"/>
              <a:t>一样，</a:t>
            </a:r>
            <a:r>
              <a:rPr lang="en-US" altLang="zh-CN" dirty="0" err="1"/>
              <a:t>sid</a:t>
            </a:r>
            <a:r>
              <a:rPr lang="zh-CN" altLang="en-US" dirty="0"/>
              <a:t>较大的为</a:t>
            </a:r>
            <a:r>
              <a:rPr lang="en-US" altLang="zh-CN" dirty="0"/>
              <a:t>leader</a:t>
            </a:r>
            <a:r>
              <a:rPr lang="zh-CN" altLang="en-US" dirty="0"/>
              <a:t>；</a:t>
            </a:r>
          </a:p>
          <a:p>
            <a:pPr lvl="2"/>
            <a:r>
              <a:rPr lang="en-US" altLang="zh-CN" dirty="0"/>
              <a:t>3. </a:t>
            </a:r>
            <a:r>
              <a:rPr lang="zh-CN" altLang="en-US" dirty="0"/>
              <a:t>根据</a:t>
            </a:r>
            <a:r>
              <a:rPr lang="en-US" altLang="zh-CN" dirty="0"/>
              <a:t>PK</a:t>
            </a:r>
            <a:r>
              <a:rPr lang="zh-CN" altLang="en-US" dirty="0"/>
              <a:t>结果更新自己的投票，在次发送自己的投票；</a:t>
            </a:r>
          </a:p>
          <a:p>
            <a:r>
              <a:rPr lang="zh-CN" altLang="en-US" dirty="0"/>
              <a:t>* 统计投票</a:t>
            </a:r>
          </a:p>
          <a:p>
            <a:pPr lvl="1"/>
            <a:r>
              <a:rPr lang="en-US" altLang="zh-CN" dirty="0"/>
              <a:t>&gt;</a:t>
            </a:r>
            <a:r>
              <a:rPr lang="zh-CN" altLang="en-US" dirty="0"/>
              <a:t> 每次投票后，服务器统计投票信息，如果有过半机器接收到相同的投票，那么</a:t>
            </a:r>
            <a:r>
              <a:rPr lang="en-US" altLang="zh-CN" dirty="0"/>
              <a:t>leader</a:t>
            </a:r>
            <a:r>
              <a:rPr lang="zh-CN" altLang="en-US" dirty="0"/>
              <a:t>产生，如果否，那么进行下一轮投票；</a:t>
            </a:r>
          </a:p>
          <a:p>
            <a:r>
              <a:rPr lang="zh-CN" altLang="en-US" dirty="0"/>
              <a:t>* 改变</a:t>
            </a:r>
            <a:r>
              <a:rPr lang="en-US" altLang="zh-CN" dirty="0"/>
              <a:t>server</a:t>
            </a:r>
            <a:r>
              <a:rPr lang="zh-CN" altLang="en-US" dirty="0"/>
              <a:t>状态</a:t>
            </a:r>
          </a:p>
          <a:p>
            <a:pPr lvl="1"/>
            <a:r>
              <a:rPr lang="en-US" altLang="zh-CN" dirty="0"/>
              <a:t>&gt;</a:t>
            </a:r>
            <a:r>
              <a:rPr lang="zh-CN" altLang="en-US" dirty="0"/>
              <a:t> 一旦确定了</a:t>
            </a:r>
            <a:r>
              <a:rPr lang="en-US" altLang="zh-CN" dirty="0"/>
              <a:t>Leader</a:t>
            </a:r>
            <a:r>
              <a:rPr lang="zh-CN" altLang="en-US" dirty="0"/>
              <a:t>，</a:t>
            </a:r>
            <a:r>
              <a:rPr lang="en-US" altLang="zh-CN" dirty="0"/>
              <a:t>server</a:t>
            </a:r>
            <a:r>
              <a:rPr lang="zh-CN" altLang="en-US" dirty="0"/>
              <a:t>会更新自己的状态为</a:t>
            </a:r>
            <a:r>
              <a:rPr lang="en-US" altLang="zh-CN" dirty="0"/>
              <a:t>Following</a:t>
            </a:r>
            <a:r>
              <a:rPr lang="zh-CN" altLang="en-US" dirty="0"/>
              <a:t>或者是</a:t>
            </a:r>
            <a:r>
              <a:rPr lang="en-US" altLang="zh-CN" dirty="0"/>
              <a:t>Leading</a:t>
            </a:r>
            <a:r>
              <a:rPr lang="zh-CN" altLang="en-US" dirty="0"/>
              <a:t>。选举结束。</a:t>
            </a:r>
          </a:p>
          <a:p>
            <a:endParaRPr lang="zh-CN" altLang="en-US" dirty="0"/>
          </a:p>
        </p:txBody>
      </p:sp>
    </p:spTree>
    <p:extLst>
      <p:ext uri="{BB962C8B-B14F-4D97-AF65-F5344CB8AC3E}">
        <p14:creationId xmlns:p14="http://schemas.microsoft.com/office/powerpoint/2010/main" val="2428088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几种</a:t>
            </a:r>
            <a:r>
              <a:rPr lang="en-US" altLang="zh-CN" dirty="0"/>
              <a:t>leader</a:t>
            </a:r>
            <a:r>
              <a:rPr lang="zh-CN" altLang="en-US" dirty="0"/>
              <a:t>选举场景</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集群启动选举</a:t>
            </a:r>
          </a:p>
          <a:p>
            <a:r>
              <a:rPr lang="zh-CN" altLang="en-US" dirty="0"/>
              <a:t>* </a:t>
            </a:r>
            <a:r>
              <a:rPr lang="en-US" altLang="zh-CN" dirty="0"/>
              <a:t>Follower</a:t>
            </a:r>
            <a:r>
              <a:rPr lang="zh-CN" altLang="en-US" dirty="0"/>
              <a:t>重启选举</a:t>
            </a:r>
          </a:p>
          <a:p>
            <a:r>
              <a:rPr lang="zh-CN" altLang="en-US" dirty="0"/>
              <a:t>* </a:t>
            </a:r>
            <a:r>
              <a:rPr lang="en-US" altLang="zh-CN" dirty="0"/>
              <a:t>Leader</a:t>
            </a:r>
            <a:r>
              <a:rPr lang="zh-CN" altLang="en-US" dirty="0"/>
              <a:t>重启选举</a:t>
            </a:r>
          </a:p>
          <a:p>
            <a:endParaRPr lang="zh-CN" altLang="en-US" dirty="0"/>
          </a:p>
        </p:txBody>
      </p:sp>
    </p:spTree>
    <p:extLst>
      <p:ext uri="{BB962C8B-B14F-4D97-AF65-F5344CB8AC3E}">
        <p14:creationId xmlns:p14="http://schemas.microsoft.com/office/powerpoint/2010/main" val="5060710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6A609DDC-DD02-461C-AB7B-E85D8E577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77894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4F1D5E56-1F86-4FA3-A748-44E680FA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5441894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en-US" altLang="zh-CN" dirty="0"/>
              <a:t>Follower</a:t>
            </a:r>
            <a:r>
              <a:rPr lang="zh-CN" altLang="en-US" dirty="0"/>
              <a:t>重启</a:t>
            </a:r>
          </a:p>
        </p:txBody>
      </p:sp>
      <p:pic>
        <p:nvPicPr>
          <p:cNvPr id="5" name="内容占位符 4">
            <a:extLst>
              <a:ext uri="{FF2B5EF4-FFF2-40B4-BE49-F238E27FC236}">
                <a16:creationId xmlns:a16="http://schemas.microsoft.com/office/drawing/2014/main" id="{5E332251-99EB-4E54-8ADE-77E517AB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39472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5" name="内容占位符 4">
            <a:extLst>
              <a:ext uri="{FF2B5EF4-FFF2-40B4-BE49-F238E27FC236}">
                <a16:creationId xmlns:a16="http://schemas.microsoft.com/office/drawing/2014/main" id="{8DB56087-3F4D-41B5-894D-209F0900A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4757378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9" name="内容占位符 8">
            <a:extLst>
              <a:ext uri="{FF2B5EF4-FFF2-40B4-BE49-F238E27FC236}">
                <a16:creationId xmlns:a16="http://schemas.microsoft.com/office/drawing/2014/main" id="{54F8C281-3911-4B82-8177-B21B5C379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9490782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7B41BDA6-ABAB-4EC6-A235-6E0E58AC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7325601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61915596-6C33-4878-9993-462AE4F5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3787249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56B2D611-7042-4E91-AA00-DED9BE6AC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8089061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392C629D-DFAE-4BFD-B6D3-77AEA4536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160868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F5BA7E61-55D6-45DF-B831-3EE8E19F0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8846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78751-BCCC-4597-87AC-EBFCF89F1778}"/>
              </a:ext>
            </a:extLst>
          </p:cNvPr>
          <p:cNvSpPr>
            <a:spLocks noGrp="1"/>
          </p:cNvSpPr>
          <p:nvPr>
            <p:ph type="title"/>
          </p:nvPr>
        </p:nvSpPr>
        <p:spPr/>
        <p:txBody>
          <a:bodyPr/>
          <a:lstStyle/>
          <a:p>
            <a:r>
              <a:rPr lang="zh-CN" altLang="en-US" dirty="0"/>
              <a:t>数据同步</a:t>
            </a:r>
          </a:p>
        </p:txBody>
      </p:sp>
      <p:sp>
        <p:nvSpPr>
          <p:cNvPr id="3" name="内容占位符 2">
            <a:extLst>
              <a:ext uri="{FF2B5EF4-FFF2-40B4-BE49-F238E27FC236}">
                <a16:creationId xmlns:a16="http://schemas.microsoft.com/office/drawing/2014/main" id="{ECC1FFE2-41FF-4D12-98CA-526BE81D8022}"/>
              </a:ext>
            </a:extLst>
          </p:cNvPr>
          <p:cNvSpPr>
            <a:spLocks noGrp="1"/>
          </p:cNvSpPr>
          <p:nvPr>
            <p:ph idx="1"/>
          </p:nvPr>
        </p:nvSpPr>
        <p:spPr/>
        <p:txBody>
          <a:bodyPr/>
          <a:lstStyle/>
          <a:p>
            <a:r>
              <a:rPr lang="en-US" altLang="zh-CN" dirty="0"/>
              <a:t>&gt;</a:t>
            </a:r>
            <a:r>
              <a:rPr lang="zh-CN" altLang="en-US" dirty="0"/>
              <a:t> 在完成</a:t>
            </a:r>
            <a:r>
              <a:rPr lang="en-US" altLang="zh-CN" dirty="0"/>
              <a:t>leader</a:t>
            </a:r>
            <a:r>
              <a:rPr lang="zh-CN" altLang="en-US" dirty="0"/>
              <a:t>选举阶段后，准</a:t>
            </a:r>
            <a:r>
              <a:rPr lang="en-US" altLang="zh-CN" dirty="0"/>
              <a:t>Leader</a:t>
            </a:r>
            <a:r>
              <a:rPr lang="zh-CN" altLang="en-US" dirty="0"/>
              <a:t>可以获取集群中最新的提议历史。准</a:t>
            </a:r>
            <a:r>
              <a:rPr lang="en-US" altLang="zh-CN" dirty="0"/>
              <a:t>Leader</a:t>
            </a:r>
            <a:r>
              <a:rPr lang="zh-CN" altLang="en-US" dirty="0"/>
              <a:t>在该阶段会把最新的提议历史同步到集群中的所有节点。当同步完成时</a:t>
            </a:r>
            <a:r>
              <a:rPr lang="en-US" altLang="zh-CN" dirty="0"/>
              <a:t>(</a:t>
            </a:r>
            <a:r>
              <a:rPr lang="zh-CN" altLang="en-US" dirty="0"/>
              <a:t>过半</a:t>
            </a:r>
            <a:r>
              <a:rPr lang="en-US" altLang="zh-CN" dirty="0"/>
              <a:t>)</a:t>
            </a:r>
            <a:r>
              <a:rPr lang="zh-CN" altLang="en-US" dirty="0"/>
              <a:t>，准</a:t>
            </a:r>
            <a:r>
              <a:rPr lang="en-US" altLang="zh-CN" dirty="0"/>
              <a:t>Leader</a:t>
            </a:r>
            <a:r>
              <a:rPr lang="zh-CN" altLang="en-US" dirty="0"/>
              <a:t>才会真正成为</a:t>
            </a:r>
            <a:r>
              <a:rPr lang="en-US" altLang="zh-CN" dirty="0"/>
              <a:t>Leader</a:t>
            </a:r>
            <a:r>
              <a:rPr lang="zh-CN" altLang="en-US" dirty="0"/>
              <a:t>，执行</a:t>
            </a:r>
            <a:r>
              <a:rPr lang="en-US" altLang="zh-CN" dirty="0"/>
              <a:t>Leader</a:t>
            </a:r>
            <a:r>
              <a:rPr lang="zh-CN" altLang="en-US" dirty="0"/>
              <a:t>的工作。</a:t>
            </a:r>
          </a:p>
          <a:p>
            <a:pPr marL="0" indent="0">
              <a:buNone/>
            </a:pPr>
            <a:r>
              <a:rPr lang="zh-CN" altLang="en-US" dirty="0"/>
              <a:t/>
            </a:r>
            <a:br>
              <a:rPr lang="zh-CN" altLang="en-US" dirty="0"/>
            </a:br>
            <a:r>
              <a:rPr lang="zh-CN" altLang="en-US" dirty="0"/>
              <a:t>* 恢复模式需要解决的两个重要问题</a:t>
            </a:r>
          </a:p>
          <a:p>
            <a:pPr lvl="1"/>
            <a:r>
              <a:rPr lang="zh-CN" altLang="en-US" dirty="0"/>
              <a:t>* 已经被处理的消息不能丢</a:t>
            </a:r>
          </a:p>
          <a:p>
            <a:pPr lvl="1"/>
            <a:r>
              <a:rPr lang="zh-CN" altLang="en-US" dirty="0"/>
              <a:t>* 被丢弃的消息不能再次出现</a:t>
            </a:r>
          </a:p>
          <a:p>
            <a:pPr marL="0" indent="0">
              <a:buNone/>
            </a:pPr>
            <a:endParaRPr lang="zh-CN" altLang="en-US" dirty="0"/>
          </a:p>
        </p:txBody>
      </p:sp>
    </p:spTree>
    <p:extLst>
      <p:ext uri="{BB962C8B-B14F-4D97-AF65-F5344CB8AC3E}">
        <p14:creationId xmlns:p14="http://schemas.microsoft.com/office/powerpoint/2010/main" val="37232384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1959-52B9-4C7D-8B06-EF721689BBB0}"/>
              </a:ext>
            </a:extLst>
          </p:cNvPr>
          <p:cNvSpPr>
            <a:spLocks noGrp="1"/>
          </p:cNvSpPr>
          <p:nvPr>
            <p:ph type="title"/>
          </p:nvPr>
        </p:nvSpPr>
        <p:spPr/>
        <p:txBody>
          <a:bodyPr/>
          <a:lstStyle/>
          <a:p>
            <a:r>
              <a:rPr lang="zh-CN" altLang="en-US" dirty="0"/>
              <a:t>原子广播</a:t>
            </a:r>
          </a:p>
        </p:txBody>
      </p:sp>
      <p:sp>
        <p:nvSpPr>
          <p:cNvPr id="3" name="内容占位符 2">
            <a:extLst>
              <a:ext uri="{FF2B5EF4-FFF2-40B4-BE49-F238E27FC236}">
                <a16:creationId xmlns:a16="http://schemas.microsoft.com/office/drawing/2014/main" id="{C931D7B4-8173-4916-91FB-2FD8FCCE1707}"/>
              </a:ext>
            </a:extLst>
          </p:cNvPr>
          <p:cNvSpPr>
            <a:spLocks noGrp="1"/>
          </p:cNvSpPr>
          <p:nvPr>
            <p:ph idx="1"/>
          </p:nvPr>
        </p:nvSpPr>
        <p:spPr/>
        <p:txBody>
          <a:bodyPr/>
          <a:lstStyle/>
          <a:p>
            <a:r>
              <a:rPr lang="zh-CN" altLang="en-US" dirty="0"/>
              <a:t>分布式一致</a:t>
            </a:r>
            <a:endParaRPr lang="en-US" altLang="zh-CN" dirty="0"/>
          </a:p>
          <a:p>
            <a:pPr lvl="1"/>
            <a:r>
              <a:rPr lang="zh-CN" altLang="en-US" dirty="0"/>
              <a:t>分布式中有这么一个疑难问题，客户端向一个分布式集群的服务端发出一系列更新数据的消息，由于分布式集群中的各个服务端节点是互为同步数据的，所以运行完客户端这系列消息指令后各服务端节点的数据应该是一致的，但由于网络或其他原因，各个服务端节点接收到消息的序列可能不一致，最后导致各节点的数据不一致。</a:t>
            </a:r>
          </a:p>
          <a:p>
            <a:pPr lvl="1"/>
            <a:endParaRPr lang="zh-CN" altLang="en-US" dirty="0"/>
          </a:p>
        </p:txBody>
      </p:sp>
    </p:spTree>
    <p:extLst>
      <p:ext uri="{BB962C8B-B14F-4D97-AF65-F5344CB8AC3E}">
        <p14:creationId xmlns:p14="http://schemas.microsoft.com/office/powerpoint/2010/main" val="26673946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C03B-ED7F-413B-B395-A21147AA6D68}"/>
              </a:ext>
            </a:extLst>
          </p:cNvPr>
          <p:cNvSpPr>
            <a:spLocks noGrp="1"/>
          </p:cNvSpPr>
          <p:nvPr>
            <p:ph type="title"/>
          </p:nvPr>
        </p:nvSpPr>
        <p:spPr/>
        <p:txBody>
          <a:bodyPr/>
          <a:lstStyle/>
          <a:p>
            <a:r>
              <a:rPr lang="zh-CN" altLang="en-US" dirty="0"/>
              <a:t>分布式一致</a:t>
            </a:r>
          </a:p>
        </p:txBody>
      </p:sp>
      <p:sp>
        <p:nvSpPr>
          <p:cNvPr id="3" name="内容占位符 2">
            <a:extLst>
              <a:ext uri="{FF2B5EF4-FFF2-40B4-BE49-F238E27FC236}">
                <a16:creationId xmlns:a16="http://schemas.microsoft.com/office/drawing/2014/main" id="{1C68E537-07F3-4B57-82A8-55D458B841AD}"/>
              </a:ext>
            </a:extLst>
          </p:cNvPr>
          <p:cNvSpPr>
            <a:spLocks noGrp="1"/>
          </p:cNvSpPr>
          <p:nvPr>
            <p:ph idx="1"/>
          </p:nvPr>
        </p:nvSpPr>
        <p:spPr/>
        <p:txBody>
          <a:bodyPr/>
          <a:lstStyle/>
          <a:p>
            <a:r>
              <a:rPr lang="en-US" altLang="zh-CN" dirty="0"/>
              <a:t>CAP</a:t>
            </a:r>
          </a:p>
          <a:p>
            <a:r>
              <a:rPr lang="zh-CN" altLang="en-US" dirty="0"/>
              <a:t>拜占庭问题</a:t>
            </a:r>
          </a:p>
        </p:txBody>
      </p:sp>
    </p:spTree>
    <p:extLst>
      <p:ext uri="{BB962C8B-B14F-4D97-AF65-F5344CB8AC3E}">
        <p14:creationId xmlns:p14="http://schemas.microsoft.com/office/powerpoint/2010/main" val="42146269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22BF-8D8A-4013-A36A-DFE3EBD03EF3}"/>
              </a:ext>
            </a:extLst>
          </p:cNvPr>
          <p:cNvSpPr>
            <a:spLocks noGrp="1"/>
          </p:cNvSpPr>
          <p:nvPr>
            <p:ph type="title"/>
          </p:nvPr>
        </p:nvSpPr>
        <p:spPr/>
        <p:txBody>
          <a:bodyPr/>
          <a:lstStyle/>
          <a:p>
            <a:r>
              <a:rPr lang="en-US" altLang="zh-CN" dirty="0"/>
              <a:t>CAP</a:t>
            </a:r>
            <a:r>
              <a:rPr lang="zh-CN" altLang="en-US" dirty="0"/>
              <a:t>定律</a:t>
            </a:r>
          </a:p>
        </p:txBody>
      </p:sp>
      <p:pic>
        <p:nvPicPr>
          <p:cNvPr id="5" name="内容占位符 4">
            <a:extLst>
              <a:ext uri="{FF2B5EF4-FFF2-40B4-BE49-F238E27FC236}">
                <a16:creationId xmlns:a16="http://schemas.microsoft.com/office/drawing/2014/main" id="{0914A6ED-8604-4D7E-84FB-BB196D5E7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825625"/>
            <a:ext cx="5551707" cy="4351338"/>
          </a:xfrm>
        </p:spPr>
      </p:pic>
    </p:spTree>
    <p:extLst>
      <p:ext uri="{BB962C8B-B14F-4D97-AF65-F5344CB8AC3E}">
        <p14:creationId xmlns:p14="http://schemas.microsoft.com/office/powerpoint/2010/main" val="24752257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7890-26F4-4244-9969-F91629C99B19}"/>
              </a:ext>
            </a:extLst>
          </p:cNvPr>
          <p:cNvSpPr>
            <a:spLocks noGrp="1"/>
          </p:cNvSpPr>
          <p:nvPr>
            <p:ph type="title"/>
          </p:nvPr>
        </p:nvSpPr>
        <p:spPr/>
        <p:txBody>
          <a:bodyPr/>
          <a:lstStyle/>
          <a:p>
            <a:r>
              <a:rPr lang="en-US" altLang="zh-CN" dirty="0"/>
              <a:t>CAP</a:t>
            </a:r>
            <a:r>
              <a:rPr lang="zh-CN" altLang="en-US" dirty="0"/>
              <a:t>定律</a:t>
            </a:r>
          </a:p>
        </p:txBody>
      </p:sp>
      <p:sp>
        <p:nvSpPr>
          <p:cNvPr id="3" name="内容占位符 2">
            <a:extLst>
              <a:ext uri="{FF2B5EF4-FFF2-40B4-BE49-F238E27FC236}">
                <a16:creationId xmlns:a16="http://schemas.microsoft.com/office/drawing/2014/main" id="{C6114194-DDF3-4F10-915B-EE2CABC0E59D}"/>
              </a:ext>
            </a:extLst>
          </p:cNvPr>
          <p:cNvSpPr>
            <a:spLocks noGrp="1"/>
          </p:cNvSpPr>
          <p:nvPr>
            <p:ph idx="1"/>
          </p:nvPr>
        </p:nvSpPr>
        <p:spPr/>
        <p:txBody>
          <a:bodyPr>
            <a:normAutofit fontScale="92500" lnSpcReduction="20000"/>
          </a:bodyPr>
          <a:lstStyle/>
          <a:p>
            <a:r>
              <a:rPr lang="en-US" altLang="zh-CN" dirty="0"/>
              <a:t>&gt;</a:t>
            </a:r>
            <a:r>
              <a:rPr lang="zh-CN" altLang="en-US" dirty="0"/>
              <a:t> 分布式系统的最大难点，就是各个节点的状态如何同步。</a:t>
            </a:r>
            <a:r>
              <a:rPr lang="en-US" altLang="zh-CN" dirty="0"/>
              <a:t>CAP </a:t>
            </a:r>
            <a:r>
              <a:rPr lang="zh-CN" altLang="en-US" dirty="0"/>
              <a:t>定理是这方面的基本定理，也是理解分布式系统的起点。</a:t>
            </a:r>
            <a:endParaRPr lang="en-US" altLang="zh-CN" dirty="0"/>
          </a:p>
          <a:p>
            <a:pPr marL="0" indent="0">
              <a:buNone/>
            </a:pPr>
            <a:endParaRPr lang="zh-CN" altLang="en-US" dirty="0"/>
          </a:p>
          <a:p>
            <a:r>
              <a:rPr lang="zh-CN" altLang="en-US" dirty="0"/>
              <a:t>* </a:t>
            </a:r>
            <a:r>
              <a:rPr lang="en-US" altLang="zh-CN" dirty="0"/>
              <a:t>Consistency (</a:t>
            </a:r>
            <a:r>
              <a:rPr lang="zh-CN" altLang="en-US" dirty="0"/>
              <a:t>一致性</a:t>
            </a:r>
            <a:r>
              <a:rPr lang="en-US" altLang="zh-CN" dirty="0"/>
              <a:t>)</a:t>
            </a:r>
          </a:p>
          <a:p>
            <a:pPr lvl="1"/>
            <a:r>
              <a:rPr lang="en-US" altLang="zh-CN" dirty="0"/>
              <a:t>&gt;</a:t>
            </a:r>
            <a:r>
              <a:rPr lang="zh-CN" altLang="en-US" dirty="0"/>
              <a:t> 写操作之后的读操作，必须返回该值。</a:t>
            </a:r>
          </a:p>
          <a:p>
            <a:r>
              <a:rPr lang="zh-CN" altLang="en-US" dirty="0"/>
              <a:t>* </a:t>
            </a:r>
            <a:r>
              <a:rPr lang="en-US" altLang="zh-CN" dirty="0"/>
              <a:t>Availability (</a:t>
            </a:r>
            <a:r>
              <a:rPr lang="zh-CN" altLang="en-US" dirty="0"/>
              <a:t>可用性</a:t>
            </a:r>
            <a:r>
              <a:rPr lang="en-US" altLang="zh-CN" dirty="0"/>
              <a:t>)</a:t>
            </a:r>
          </a:p>
          <a:p>
            <a:pPr lvl="1"/>
            <a:r>
              <a:rPr lang="en-US" altLang="zh-CN" dirty="0"/>
              <a:t>&gt;</a:t>
            </a:r>
            <a:r>
              <a:rPr lang="zh-CN" altLang="en-US" dirty="0"/>
              <a:t> 意思是只要收到用户的请求，服务器就必须给出回应。每次请求都能获取到非错的响应</a:t>
            </a:r>
            <a:r>
              <a:rPr lang="en-US" altLang="zh-CN" dirty="0"/>
              <a:t>——</a:t>
            </a:r>
            <a:r>
              <a:rPr lang="zh-CN" altLang="en-US" dirty="0"/>
              <a:t>但是不保证获取的数据为最新数据。</a:t>
            </a:r>
          </a:p>
          <a:p>
            <a:r>
              <a:rPr lang="zh-CN" altLang="en-US" dirty="0"/>
              <a:t>* </a:t>
            </a:r>
            <a:r>
              <a:rPr lang="en-US" altLang="zh-CN" dirty="0"/>
              <a:t>Partition tolerance (</a:t>
            </a:r>
            <a:r>
              <a:rPr lang="zh-CN" altLang="en-US" dirty="0"/>
              <a:t>分区容错</a:t>
            </a:r>
            <a:r>
              <a:rPr lang="en-US" altLang="zh-CN" dirty="0"/>
              <a:t>)</a:t>
            </a:r>
          </a:p>
          <a:p>
            <a:pPr lvl="1"/>
            <a:r>
              <a:rPr lang="en-US" altLang="zh-CN" dirty="0"/>
              <a:t>&gt;</a:t>
            </a:r>
            <a:r>
              <a:rPr lang="zh-CN" altLang="en-US" dirty="0"/>
              <a:t> 区间通信可能失败。</a:t>
            </a:r>
          </a:p>
          <a:p>
            <a:pPr marL="0" indent="0">
              <a:buNone/>
            </a:pPr>
            <a:endParaRPr lang="en-US" altLang="zh-CN" dirty="0"/>
          </a:p>
          <a:p>
            <a:pPr marL="0" indent="0">
              <a:buNone/>
            </a:pPr>
            <a:r>
              <a:rPr lang="en-US" altLang="zh-CN" dirty="0"/>
              <a:t>	</a:t>
            </a:r>
            <a:r>
              <a:rPr lang="zh-CN" altLang="en-US" dirty="0"/>
              <a:t>这三个基本需求，最多只能同时满足其中的两项，一致性和可用性不可能同时成立，因为可能通信失败（即出现分区容错）。</a:t>
            </a:r>
          </a:p>
          <a:p>
            <a:pPr marL="0" indent="0">
              <a:buNone/>
            </a:pPr>
            <a:endParaRPr lang="zh-CN" altLang="en-US" dirty="0"/>
          </a:p>
        </p:txBody>
      </p:sp>
    </p:spTree>
    <p:extLst>
      <p:ext uri="{BB962C8B-B14F-4D97-AF65-F5344CB8AC3E}">
        <p14:creationId xmlns:p14="http://schemas.microsoft.com/office/powerpoint/2010/main" val="20602025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6B87B-FAED-4F42-80B4-155CF2FD63E6}"/>
              </a:ext>
            </a:extLst>
          </p:cNvPr>
          <p:cNvSpPr>
            <a:spLocks noGrp="1"/>
          </p:cNvSpPr>
          <p:nvPr>
            <p:ph type="title"/>
          </p:nvPr>
        </p:nvSpPr>
        <p:spPr/>
        <p:txBody>
          <a:bodyPr/>
          <a:lstStyle/>
          <a:p>
            <a:r>
              <a:rPr lang="zh-CN" altLang="en-US" dirty="0"/>
              <a:t>拜占庭问题</a:t>
            </a:r>
          </a:p>
        </p:txBody>
      </p:sp>
      <p:sp>
        <p:nvSpPr>
          <p:cNvPr id="3" name="内容占位符 2">
            <a:extLst>
              <a:ext uri="{FF2B5EF4-FFF2-40B4-BE49-F238E27FC236}">
                <a16:creationId xmlns:a16="http://schemas.microsoft.com/office/drawing/2014/main" id="{7510B908-EF8D-42E4-8FF9-39E0DA2119D2}"/>
              </a:ext>
            </a:extLst>
          </p:cNvPr>
          <p:cNvSpPr>
            <a:spLocks noGrp="1"/>
          </p:cNvSpPr>
          <p:nvPr>
            <p:ph idx="1"/>
          </p:nvPr>
        </p:nvSpPr>
        <p:spPr/>
        <p:txBody>
          <a:bodyPr/>
          <a:lstStyle/>
          <a:p>
            <a:pPr marL="0" indent="0">
              <a:buNone/>
            </a:pPr>
            <a:r>
              <a:rPr lang="en-US" altLang="zh-CN" dirty="0"/>
              <a:t>	11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r>
              <a:rPr lang="zh-CN" altLang="en-US" dirty="0"/>
              <a:t>一种很符合直觉的方法就是投票</a:t>
            </a:r>
            <a:r>
              <a:rPr lang="en-US" altLang="zh-CN" dirty="0"/>
              <a:t>,</a:t>
            </a:r>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即可得到全军都同意的行为</a:t>
            </a:r>
            <a:r>
              <a:rPr lang="en-US" altLang="zh-CN" dirty="0"/>
              <a:t>.</a:t>
            </a:r>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p>
          <a:p>
            <a:pPr marL="0" indent="0">
              <a:buNone/>
            </a:pPr>
            <a:endParaRPr lang="zh-CN" altLang="en-US" dirty="0"/>
          </a:p>
        </p:txBody>
      </p:sp>
    </p:spTree>
    <p:extLst>
      <p:ext uri="{BB962C8B-B14F-4D97-AF65-F5344CB8AC3E}">
        <p14:creationId xmlns:p14="http://schemas.microsoft.com/office/powerpoint/2010/main" val="15179991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73EDF-7612-4D93-97CF-4E01B7510584}"/>
              </a:ext>
            </a:extLst>
          </p:cNvPr>
          <p:cNvSpPr>
            <a:spLocks noGrp="1"/>
          </p:cNvSpPr>
          <p:nvPr>
            <p:ph type="title"/>
          </p:nvPr>
        </p:nvSpPr>
        <p:spPr/>
        <p:txBody>
          <a:bodyPr/>
          <a:lstStyle/>
          <a:p>
            <a:r>
              <a:rPr lang="zh-CN" altLang="en-US" dirty="0"/>
              <a:t>一致性解决方案</a:t>
            </a:r>
            <a:r>
              <a:rPr lang="en-US" altLang="zh-CN" dirty="0"/>
              <a:t>-2PC</a:t>
            </a:r>
            <a:r>
              <a:rPr lang="zh-CN" altLang="en-US" dirty="0"/>
              <a:t>和</a:t>
            </a:r>
            <a:r>
              <a:rPr lang="en-US" altLang="zh-CN" dirty="0"/>
              <a:t>3PC</a:t>
            </a:r>
            <a:endParaRPr lang="zh-CN" altLang="en-US" dirty="0"/>
          </a:p>
        </p:txBody>
      </p:sp>
      <p:sp>
        <p:nvSpPr>
          <p:cNvPr id="3" name="内容占位符 2">
            <a:extLst>
              <a:ext uri="{FF2B5EF4-FFF2-40B4-BE49-F238E27FC236}">
                <a16:creationId xmlns:a16="http://schemas.microsoft.com/office/drawing/2014/main" id="{4B3CA4F4-450F-4902-A19E-28AA1CC71005}"/>
              </a:ext>
            </a:extLst>
          </p:cNvPr>
          <p:cNvSpPr>
            <a:spLocks noGrp="1"/>
          </p:cNvSpPr>
          <p:nvPr>
            <p:ph idx="1"/>
          </p:nvPr>
        </p:nvSpPr>
        <p:spPr/>
        <p:txBody>
          <a:bodyPr>
            <a:normAutofit fontScale="85000" lnSpcReduction="20000"/>
          </a:bodyPr>
          <a:lstStyle/>
          <a:p>
            <a:r>
              <a:rPr lang="zh-CN" altLang="en-US" dirty="0"/>
              <a:t>* </a:t>
            </a:r>
            <a:r>
              <a:rPr lang="en-US" altLang="zh-CN" dirty="0"/>
              <a:t>2PC</a:t>
            </a:r>
          </a:p>
          <a:p>
            <a:pPr lvl="1"/>
            <a:r>
              <a:rPr lang="en-US" altLang="zh-CN" dirty="0"/>
              <a:t>&gt;</a:t>
            </a:r>
            <a:r>
              <a:rPr lang="zh-CN" altLang="en-US" dirty="0"/>
              <a:t> 第一阶段：准备阶段</a:t>
            </a:r>
            <a:r>
              <a:rPr lang="en-US" altLang="zh-CN" dirty="0"/>
              <a:t>(</a:t>
            </a:r>
            <a:r>
              <a:rPr lang="zh-CN" altLang="en-US" dirty="0"/>
              <a:t>投票阶段</a:t>
            </a:r>
            <a:r>
              <a:rPr lang="en-US" altLang="zh-CN" dirty="0"/>
              <a:t>)</a:t>
            </a:r>
            <a:r>
              <a:rPr lang="zh-CN" altLang="en-US" dirty="0"/>
              <a:t>和第二阶段：提交阶段（执行阶段）。</a:t>
            </a:r>
          </a:p>
          <a:p>
            <a:r>
              <a:rPr lang="zh-CN" altLang="en-US" dirty="0"/>
              <a:t>* </a:t>
            </a:r>
            <a:r>
              <a:rPr lang="en-US" altLang="zh-CN" dirty="0"/>
              <a:t>3PC</a:t>
            </a:r>
          </a:p>
          <a:p>
            <a:pPr lvl="1"/>
            <a:r>
              <a:rPr lang="en-US" altLang="zh-CN" dirty="0"/>
              <a:t>&gt;</a:t>
            </a:r>
            <a:r>
              <a:rPr lang="zh-CN" altLang="en-US" dirty="0"/>
              <a:t> 在第一阶段和第二阶段中插入一个准备阶段。保证了在最后提交阶段之前各参与节点的状态是一致的。引入超时机制，同时在协调者和参与者中都引入超时机制。</a:t>
            </a:r>
          </a:p>
          <a:p>
            <a:r>
              <a:rPr lang="zh-CN" altLang="en-US" dirty="0"/>
              <a:t/>
            </a:r>
            <a:br>
              <a:rPr lang="zh-CN" altLang="en-US" dirty="0"/>
            </a:br>
            <a:r>
              <a:rPr lang="zh-CN" altLang="en-US" dirty="0"/>
              <a:t>* 区别</a:t>
            </a:r>
          </a:p>
          <a:p>
            <a:pPr lvl="1"/>
            <a:r>
              <a:rPr lang="en-US" altLang="zh-CN" dirty="0"/>
              <a:t>&gt;</a:t>
            </a:r>
            <a:r>
              <a:rPr lang="zh-CN" altLang="en-US" dirty="0"/>
              <a:t> 相对于</a:t>
            </a:r>
            <a:r>
              <a:rPr lang="en-US" altLang="zh-CN" dirty="0"/>
              <a:t>2PC</a:t>
            </a:r>
            <a:r>
              <a:rPr lang="zh-CN" altLang="en-US" dirty="0"/>
              <a:t>，</a:t>
            </a:r>
            <a:r>
              <a:rPr lang="en-US" altLang="zh-CN" dirty="0"/>
              <a:t>3PC</a:t>
            </a:r>
            <a:r>
              <a:rPr lang="zh-CN" altLang="en-US" dirty="0"/>
              <a:t>主要解决的单点故障问题，并减少阻塞，因为一旦参与者无法及时收到来自协调者的信息之后，他会默认执行</a:t>
            </a:r>
            <a:r>
              <a:rPr lang="en-US" altLang="zh-CN" dirty="0"/>
              <a:t>commit</a:t>
            </a:r>
            <a:r>
              <a:rPr lang="zh-CN" altLang="en-US" dirty="0"/>
              <a:t>。而不会一直持有事务资源并处于阻塞状态。但是这种机制也会导致数据一致性问题，因为，由于网络原因，协调者发送的</a:t>
            </a:r>
            <a:r>
              <a:rPr lang="en-US" altLang="zh-CN" dirty="0"/>
              <a:t>abort</a:t>
            </a:r>
            <a:r>
              <a:rPr lang="zh-CN" altLang="en-US" dirty="0"/>
              <a:t>响应没有及时被参与者接收到，那么参与者在等待超时之后执行了</a:t>
            </a:r>
            <a:r>
              <a:rPr lang="en-US" altLang="zh-CN" dirty="0"/>
              <a:t>commit</a:t>
            </a:r>
            <a:r>
              <a:rPr lang="zh-CN" altLang="en-US" dirty="0"/>
              <a:t>操作。这样就和其他接到</a:t>
            </a:r>
            <a:r>
              <a:rPr lang="en-US" altLang="zh-CN" dirty="0"/>
              <a:t>abort</a:t>
            </a:r>
            <a:r>
              <a:rPr lang="zh-CN" altLang="en-US" dirty="0"/>
              <a:t>命令并执行回滚的参与者之间存在数据不一致的情况。</a:t>
            </a:r>
          </a:p>
          <a:p>
            <a:r>
              <a:rPr lang="zh-CN" altLang="en-US" dirty="0"/>
              <a:t>* 总结</a:t>
            </a:r>
          </a:p>
          <a:p>
            <a:pPr lvl="1"/>
            <a:r>
              <a:rPr lang="en-US" altLang="zh-CN" dirty="0"/>
              <a:t>&gt;</a:t>
            </a:r>
            <a:r>
              <a:rPr lang="zh-CN" altLang="en-US" dirty="0"/>
              <a:t> 无论是二阶段提交还是三阶段提交都无法彻底解决分布式的一致性问题。那么世上只有一种一致性算法，那就是</a:t>
            </a:r>
            <a:r>
              <a:rPr lang="en-US" altLang="zh-CN" dirty="0" err="1"/>
              <a:t>Paxos</a:t>
            </a:r>
            <a:r>
              <a:rPr lang="zh-CN" altLang="en-US" dirty="0"/>
              <a:t>，所有其他一致性算法都是</a:t>
            </a:r>
            <a:r>
              <a:rPr lang="en-US" altLang="zh-CN" dirty="0" err="1"/>
              <a:t>Paxos</a:t>
            </a:r>
            <a:r>
              <a:rPr lang="zh-CN" altLang="en-US" dirty="0"/>
              <a:t>算法的不完整版。</a:t>
            </a:r>
          </a:p>
          <a:p>
            <a:pPr marL="0" indent="0">
              <a:buNone/>
            </a:pPr>
            <a:endParaRPr lang="zh-CN" altLang="en-US" dirty="0"/>
          </a:p>
        </p:txBody>
      </p:sp>
    </p:spTree>
    <p:extLst>
      <p:ext uri="{BB962C8B-B14F-4D97-AF65-F5344CB8AC3E}">
        <p14:creationId xmlns:p14="http://schemas.microsoft.com/office/powerpoint/2010/main" val="4072484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5C563-05FF-4428-AE5B-C13C543BC9FC}"/>
              </a:ext>
            </a:extLst>
          </p:cNvPr>
          <p:cNvSpPr>
            <a:spLocks noGrp="1"/>
          </p:cNvSpPr>
          <p:nvPr>
            <p:ph type="title"/>
          </p:nvPr>
        </p:nvSpPr>
        <p:spPr/>
        <p:txBody>
          <a:bodyPr/>
          <a:lstStyle/>
          <a:p>
            <a:r>
              <a:rPr lang="en-US" altLang="zh-CN" dirty="0" err="1"/>
              <a:t>Paxos</a:t>
            </a:r>
            <a:endParaRPr lang="zh-CN" altLang="en-US" dirty="0"/>
          </a:p>
        </p:txBody>
      </p:sp>
      <p:pic>
        <p:nvPicPr>
          <p:cNvPr id="5" name="内容占位符 4">
            <a:extLst>
              <a:ext uri="{FF2B5EF4-FFF2-40B4-BE49-F238E27FC236}">
                <a16:creationId xmlns:a16="http://schemas.microsoft.com/office/drawing/2014/main" id="{995A8783-967E-453D-A299-A52CFF560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5" y="2777331"/>
            <a:ext cx="3905250" cy="2447925"/>
          </a:xfrm>
        </p:spPr>
      </p:pic>
    </p:spTree>
    <p:extLst>
      <p:ext uri="{BB962C8B-B14F-4D97-AF65-F5344CB8AC3E}">
        <p14:creationId xmlns:p14="http://schemas.microsoft.com/office/powerpoint/2010/main" val="27130742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245D-8494-4709-9DB4-47B387F00DE4}"/>
              </a:ext>
            </a:extLst>
          </p:cNvPr>
          <p:cNvSpPr>
            <a:spLocks noGrp="1"/>
          </p:cNvSpPr>
          <p:nvPr>
            <p:ph type="title"/>
          </p:nvPr>
        </p:nvSpPr>
        <p:spPr/>
        <p:txBody>
          <a:bodyPr/>
          <a:lstStyle/>
          <a:p>
            <a:r>
              <a:rPr lang="en-US" altLang="zh-CN" dirty="0"/>
              <a:t>ZAB</a:t>
            </a:r>
            <a:r>
              <a:rPr lang="zh-CN" altLang="en-US" dirty="0"/>
              <a:t>原子广播（数据一致原理）</a:t>
            </a:r>
          </a:p>
        </p:txBody>
      </p:sp>
      <p:sp>
        <p:nvSpPr>
          <p:cNvPr id="3" name="内容占位符 2">
            <a:extLst>
              <a:ext uri="{FF2B5EF4-FFF2-40B4-BE49-F238E27FC236}">
                <a16:creationId xmlns:a16="http://schemas.microsoft.com/office/drawing/2014/main" id="{27726219-C478-456D-85F0-CD8E9FE1B4F9}"/>
              </a:ext>
            </a:extLst>
          </p:cNvPr>
          <p:cNvSpPr>
            <a:spLocks noGrp="1"/>
          </p:cNvSpPr>
          <p:nvPr>
            <p:ph idx="1"/>
          </p:nvPr>
        </p:nvSpPr>
        <p:spPr/>
        <p:txBody>
          <a:bodyPr/>
          <a:lstStyle/>
          <a:p>
            <a:pPr marL="0" indent="0">
              <a:buNone/>
            </a:pPr>
            <a:r>
              <a:rPr lang="en-US" altLang="zh-CN" dirty="0"/>
              <a:t>	</a:t>
            </a:r>
            <a:r>
              <a:rPr lang="en-US" altLang="zh-CN" dirty="0" err="1"/>
              <a:t>paxos</a:t>
            </a:r>
            <a:r>
              <a:rPr lang="zh-CN" altLang="en-US" dirty="0"/>
              <a:t>理论到实际是个艰难的过程。比如怎样在分布式环境下维持一个全局唯一递增的序列，如果是靠数据库的自增主键，那么整个系统的稳定和性能的瓶颈全都集中于这个单点。</a:t>
            </a:r>
            <a:r>
              <a:rPr lang="en-US" altLang="zh-CN" dirty="0" err="1"/>
              <a:t>paxos</a:t>
            </a:r>
            <a:r>
              <a:rPr lang="zh-CN" altLang="en-US" dirty="0"/>
              <a:t>算法也没有限制</a:t>
            </a:r>
            <a:r>
              <a:rPr lang="en-US" altLang="zh-CN" dirty="0"/>
              <a:t>Proposer</a:t>
            </a:r>
            <a:r>
              <a:rPr lang="zh-CN" altLang="en-US" dirty="0"/>
              <a:t>的个数，</a:t>
            </a:r>
            <a:r>
              <a:rPr lang="en-US" altLang="zh-CN" dirty="0"/>
              <a:t>Proposer</a:t>
            </a:r>
            <a:r>
              <a:rPr lang="zh-CN" altLang="en-US" dirty="0"/>
              <a:t>个数越多，那么达成一致所造成的碰撞将越多，甚至产生活锁，如果限制</a:t>
            </a:r>
            <a:r>
              <a:rPr lang="en-US" altLang="zh-CN" dirty="0"/>
              <a:t>Proposer</a:t>
            </a:r>
            <a:r>
              <a:rPr lang="zh-CN" altLang="en-US" dirty="0"/>
              <a:t>的个数为一个，那么就要考虑唯一的</a:t>
            </a:r>
            <a:r>
              <a:rPr lang="en-US" altLang="zh-CN" dirty="0"/>
              <a:t>Proposer</a:t>
            </a:r>
            <a:r>
              <a:rPr lang="zh-CN" altLang="en-US" dirty="0"/>
              <a:t>崩溃要怎么处理。</a:t>
            </a:r>
          </a:p>
          <a:p>
            <a:pPr marL="0" indent="0">
              <a:buNone/>
            </a:pPr>
            <a:endParaRPr lang="zh-CN" altLang="en-US" dirty="0"/>
          </a:p>
        </p:txBody>
      </p:sp>
    </p:spTree>
    <p:extLst>
      <p:ext uri="{BB962C8B-B14F-4D97-AF65-F5344CB8AC3E}">
        <p14:creationId xmlns:p14="http://schemas.microsoft.com/office/powerpoint/2010/main" val="172780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3724</Words>
  <Application>Microsoft Office PowerPoint</Application>
  <PresentationFormat>宽屏</PresentationFormat>
  <Paragraphs>384</Paragraphs>
  <Slides>105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105</vt:i4>
      </vt:variant>
    </vt:vector>
  </HeadingPairs>
  <TitlesOfParts>
    <vt:vector size="109" baseType="lpstr">
      <vt:lpstr>等线</vt:lpstr>
      <vt:lpstr>等线 Light</vt:lpstr>
      <vt:lpstr>Arial</vt:lpstr>
      <vt:lpstr>Office 主题​​</vt:lpstr>
      <vt:lpstr>           Zookeeper</vt:lpstr>
      <vt:lpstr>集群任务</vt:lpstr>
      <vt:lpstr>主从架构</vt:lpstr>
      <vt:lpstr>master-worker模式面临的问题</vt:lpstr>
      <vt:lpstr>主从模式总结</vt:lpstr>
      <vt:lpstr>期望</vt:lpstr>
      <vt:lpstr>PowerPoint 演示文稿</vt:lpstr>
      <vt:lpstr>来源</vt:lpstr>
      <vt:lpstr>zookeeper是什么</vt:lpstr>
      <vt:lpstr>zookeeper是什么</vt:lpstr>
      <vt:lpstr>初识</vt:lpstr>
      <vt:lpstr>初识</vt:lpstr>
      <vt:lpstr>Zookeeper架构</vt:lpstr>
      <vt:lpstr>角色</vt:lpstr>
      <vt:lpstr>角色</vt:lpstr>
      <vt:lpstr>client</vt:lpstr>
      <vt:lpstr>client</vt:lpstr>
      <vt:lpstr>数据模型znode</vt:lpstr>
      <vt:lpstr>ZAB协议</vt:lpstr>
      <vt:lpstr>特点</vt:lpstr>
      <vt:lpstr>运用场景</vt:lpstr>
      <vt:lpstr>zookeeper整体认识</vt:lpstr>
      <vt:lpstr>Standalone模式-zoo.cfg</vt:lpstr>
      <vt:lpstr>/bin/命令</vt:lpstr>
      <vt:lpstr>监控命令</vt:lpstr>
      <vt:lpstr>监控命令</vt:lpstr>
      <vt:lpstr>复制模式配置</vt:lpstr>
      <vt:lpstr>核心概念</vt:lpstr>
      <vt:lpstr>znode</vt:lpstr>
      <vt:lpstr>存储</vt:lpstr>
      <vt:lpstr>内存数据</vt:lpstr>
      <vt:lpstr>事务日志</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Watches（事件监听）</vt:lpstr>
      <vt:lpstr>zookeeper事件监听的特点</vt:lpstr>
      <vt:lpstr>监听事件类型</vt:lpstr>
      <vt:lpstr>ACL 权限控制</vt:lpstr>
      <vt:lpstr>回顾zookeeper架构</vt:lpstr>
      <vt:lpstr>ZAB协议</vt:lpstr>
      <vt:lpstr>ZAB特点</vt:lpstr>
      <vt:lpstr>ZAB协议工作原理</vt:lpstr>
      <vt:lpstr>ZAB协议工作原理</vt:lpstr>
      <vt:lpstr>ZAB两种模式</vt:lpstr>
      <vt:lpstr>选举</vt:lpstr>
      <vt:lpstr>为什么要选举leader</vt:lpstr>
      <vt:lpstr>如何选举leader</vt:lpstr>
      <vt:lpstr>选举的难点</vt:lpstr>
      <vt:lpstr>分布式选举算法</vt:lpstr>
      <vt:lpstr>ZooKeeper ZAB</vt:lpstr>
      <vt:lpstr>zookeeper选主</vt:lpstr>
      <vt:lpstr>一个Server是如何知道其它的Server？</vt:lpstr>
      <vt:lpstr>成为Leader的必要条件？</vt:lpstr>
      <vt:lpstr>如果所有zxid都相同(例如: 刚初始化时)，此时有可能不能形成n/2+1个Server，怎么办？</vt:lpstr>
      <vt:lpstr>ZooKeeper中Leader怎么知道Fllower还存活，Fllower怎么知道Leader还存活？</vt:lpstr>
      <vt:lpstr>leader选主时机</vt:lpstr>
      <vt:lpstr>核心概念-ZooKeeper服务器状态</vt:lpstr>
      <vt:lpstr>核心概念-ZooKeeper服务器状态</vt:lpstr>
      <vt:lpstr>核心概念- myid</vt:lpstr>
      <vt:lpstr>核心概念- zxid </vt:lpstr>
      <vt:lpstr>核心概念- logicalclock</vt:lpstr>
      <vt:lpstr>选主步骤</vt:lpstr>
      <vt:lpstr>选主步骤</vt:lpstr>
      <vt:lpstr>选主步骤</vt:lpstr>
      <vt:lpstr>选主步骤</vt:lpstr>
      <vt:lpstr>选主步骤</vt:lpstr>
      <vt:lpstr>几种leader选举场景</vt:lpstr>
      <vt:lpstr>集群启动选举</vt:lpstr>
      <vt:lpstr>集群启动选举</vt:lpstr>
      <vt:lpstr>Follower重启</vt:lpstr>
      <vt:lpstr>Follower重启选举</vt:lpstr>
      <vt:lpstr>Follower重启选举</vt:lpstr>
      <vt:lpstr>Leader重启选举</vt:lpstr>
      <vt:lpstr>Leader重启选举</vt:lpstr>
      <vt:lpstr>Leader重启选举</vt:lpstr>
      <vt:lpstr>Leader重启选举</vt:lpstr>
      <vt:lpstr>Leader重启选举</vt:lpstr>
      <vt:lpstr>数据同步</vt:lpstr>
      <vt:lpstr>原子广播</vt:lpstr>
      <vt:lpstr>分布式一致</vt:lpstr>
      <vt:lpstr>CAP定律</vt:lpstr>
      <vt:lpstr>CAP定律</vt:lpstr>
      <vt:lpstr>拜占庭问题</vt:lpstr>
      <vt:lpstr>一致性解决方案-2PC和3PC</vt:lpstr>
      <vt:lpstr>Paxos</vt:lpstr>
      <vt:lpstr>ZAB原子广播（数据一致原理）</vt:lpstr>
      <vt:lpstr>ZAB原子广播-工作步骤</vt:lpstr>
      <vt:lpstr>ZAB原子广播-工作步骤</vt:lpstr>
      <vt:lpstr>ZAB原子广播-工作步骤</vt:lpstr>
      <vt:lpstr>扩展</vt:lpstr>
      <vt:lpstr>整体回顾</vt:lpstr>
      <vt:lpstr>思考问题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154</cp:revision>
  <dcterms:created xsi:type="dcterms:W3CDTF">2019-04-14T15:07:31Z</dcterms:created>
  <dcterms:modified xsi:type="dcterms:W3CDTF">2019-04-19T04:02:48Z</dcterms:modified>
</cp:coreProperties>
</file>