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2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845" y="5181726"/>
            <a:ext cx="5935345" cy="24714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75"/>
              </a:spcBef>
            </a:pPr>
            <a:r>
              <a:rPr sz="3200" b="1" u="none">
                <a:latin typeface="Silom" panose="00000400000000000000" charset="0"/>
                <a:cs typeface="Silom" panose="00000400000000000000" charset="0"/>
              </a:rPr>
              <a:t>Département d’Informatique Faculté des Sciences Exactes Et Appliquées Université d’Oran 1 Ahmed Ben Bella</a:t>
            </a:r>
            <a:endParaRPr sz="3200" b="1" u="none">
              <a:latin typeface="Silom" panose="00000400000000000000" charset="0"/>
              <a:cs typeface="Silom" panose="0000040000000000000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7867015"/>
            <a:ext cx="4692015" cy="199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 algn="ctr">
              <a:lnSpc>
                <a:spcPct val="100000"/>
              </a:lnSpc>
              <a:spcBef>
                <a:spcPts val="100"/>
              </a:spcBef>
            </a:pPr>
            <a:r>
              <a:rPr kumimoji="0" sz="1800" b="1" i="0" u="sng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Rapport du projet Devweb</a:t>
            </a:r>
            <a:endParaRPr kumimoji="0" sz="1800" b="1" i="0" u="sng" strike="noStrike" kern="0" cap="none" spc="0" normalizeH="0" baseline="0" noProof="1">
              <a:latin typeface="Silom" panose="00000400000000000000" charset="0"/>
              <a:ea typeface="Arial" panose="020B0604020202020204" pitchFamily="34" charset="0"/>
              <a:cs typeface="Silom" panose="00000400000000000000" charset="0"/>
            </a:endParaRPr>
          </a:p>
          <a:p>
            <a:pPr marL="701040" algn="ctr">
              <a:lnSpc>
                <a:spcPct val="100000"/>
              </a:lnSpc>
              <a:spcBef>
                <a:spcPts val="100"/>
              </a:spcBef>
            </a:pPr>
            <a:r>
              <a:rPr kumimoji="0" sz="1800" b="1" i="0" u="sng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Prof Bengueddach</a:t>
            </a:r>
            <a:endParaRPr kumimoji="0" sz="1800" b="1" i="0" u="sng" strike="noStrike" kern="0" cap="none" spc="0" normalizeH="0" baseline="0" noProof="1">
              <a:latin typeface="Silom" panose="00000400000000000000" charset="0"/>
              <a:ea typeface="Arial" panose="020B0604020202020204" pitchFamily="34" charset="0"/>
              <a:cs typeface="Silom" panose="00000400000000000000" charset="0"/>
            </a:endParaRPr>
          </a:p>
          <a:p>
            <a:pPr marL="701040" algn="ctr">
              <a:lnSpc>
                <a:spcPct val="100000"/>
              </a:lnSpc>
              <a:spcBef>
                <a:spcPts val="100"/>
              </a:spcBef>
            </a:pPr>
            <a:endParaRPr kumimoji="0" sz="1800" b="1" i="0" u="none" strike="noStrike" kern="0" cap="none" spc="0" normalizeH="0" baseline="0" noProof="1">
              <a:latin typeface="Silom" panose="00000400000000000000" charset="0"/>
              <a:ea typeface="Arial" panose="020B0604020202020204" pitchFamily="34" charset="0"/>
              <a:cs typeface="Silom" panose="00000400000000000000" charset="0"/>
            </a:endParaRPr>
          </a:p>
          <a:p>
            <a:pPr marL="701040" algn="ctr">
              <a:lnSpc>
                <a:spcPct val="100000"/>
              </a:lnSpc>
              <a:spcBef>
                <a:spcPts val="100"/>
              </a:spcBef>
            </a:pP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présenté par: Derouiche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H</a:t>
            </a: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adjer , Dergaoui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Y</a:t>
            </a: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ousra ,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Z</a:t>
            </a: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iane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K</a:t>
            </a: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hadidja, Lebbah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A</a:t>
            </a:r>
            <a:r>
              <a:rPr kumimoji="0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nis , Naoum </a:t>
            </a:r>
            <a:r>
              <a:rPr kumimoji="0" lang="fr-FR" altLang="" sz="1800" b="1" i="0" u="none" strike="noStrike" kern="0" cap="none" spc="0" normalizeH="0" baseline="0" noProof="1">
                <a:latin typeface="Silom" panose="00000400000000000000" charset="0"/>
                <a:ea typeface="Arial" panose="020B0604020202020204" pitchFamily="34" charset="0"/>
                <a:cs typeface="Silom" panose="00000400000000000000" charset="0"/>
              </a:rPr>
              <a:t>Moutaz Bellah</a:t>
            </a:r>
            <a:endParaRPr kumimoji="0" lang="fr-FR" altLang="" sz="1800" b="1" i="0" u="none" strike="noStrike" kern="0" cap="none" spc="0" normalizeH="0" baseline="0" noProof="1">
              <a:latin typeface="Silom" panose="00000400000000000000" charset="0"/>
              <a:ea typeface="Arial" panose="020B0604020202020204" pitchFamily="34" charset="0"/>
              <a:cs typeface="Silom" panose="00000400000000000000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9005" y="727329"/>
            <a:ext cx="5915025" cy="77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930910"/>
            <a:ext cx="576389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1753" y="-486537"/>
            <a:ext cx="185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Tahoma" panose="020B0604030504040204"/>
                <a:cs typeface="Tahoma" panose="020B0604030504040204"/>
              </a:rPr>
              <a:t>11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448" y="914654"/>
            <a:ext cx="58280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110" indent="412115">
              <a:lnSpc>
                <a:spcPct val="132000"/>
              </a:lnSpc>
              <a:spcBef>
                <a:spcPts val="100"/>
              </a:spcBef>
            </a:pP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résumé,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CSS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essentiel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créer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site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21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d'agence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de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attrayant,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fonctionnel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adapté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tous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appareils.</a:t>
            </a:r>
            <a:r>
              <a:rPr lang="fr-FR" altLang=""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3.L'utilisation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4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JavaScript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(JS)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d'une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agence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peut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ajouter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fonctionnalités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interactives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dynamiques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pour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améliorer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l'expérience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utilisateur.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Voici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quelques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exemples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son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utilisation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6950" y="686568"/>
            <a:ext cx="5915025" cy="79202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3861753" y="2155063"/>
            <a:ext cx="185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Tahoma" panose="020B0604030504040204"/>
                <a:cs typeface="Tahoma" panose="020B0604030504040204"/>
              </a:rPr>
              <a:t>12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338898" y="2079751"/>
            <a:ext cx="5231130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Gestion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Réservations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Permet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aux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consulter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gérer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réservations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ligne.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420813" y="2590926"/>
            <a:ext cx="5067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partie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4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3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code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3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js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fonction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showmenu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2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header:</a:t>
            </a: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161415" y="6172326"/>
            <a:ext cx="55860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8.Les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avantage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14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3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l’agence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4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voyage </a:t>
            </a:r>
            <a:r>
              <a:rPr sz="16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proposée: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L="12700" marR="13335">
              <a:lnSpc>
                <a:spcPct val="120000"/>
              </a:lnSpc>
              <a:spcBef>
                <a:spcPts val="700"/>
              </a:spcBef>
            </a:pPr>
            <a:r>
              <a:rPr sz="1300" spc="-114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de </a:t>
            </a:r>
            <a:r>
              <a:rPr sz="13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l’agence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de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présente de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nombreux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avantages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l'entreprise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ainsi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55245">
              <a:lnSpc>
                <a:spcPct val="100000"/>
              </a:lnSpc>
              <a:spcBef>
                <a:spcPts val="915"/>
              </a:spcBef>
            </a:pP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Avantages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l'Agence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3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63" y="2971800"/>
            <a:ext cx="5943600" cy="2971799"/>
          </a:xfrm>
          <a:prstGeom prst="rect">
            <a:avLst/>
          </a:prstGeom>
        </p:spPr>
      </p:pic>
      <p:sp>
        <p:nvSpPr>
          <p:cNvPr id="13" name="object 3"/>
          <p:cNvSpPr txBox="1"/>
          <p:nvPr/>
        </p:nvSpPr>
        <p:spPr>
          <a:xfrm>
            <a:off x="970280" y="7772145"/>
            <a:ext cx="5968365" cy="195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indent="42545">
              <a:lnSpc>
                <a:spcPct val="120000"/>
              </a:lnSpc>
              <a:spcBef>
                <a:spcPts val="100"/>
              </a:spcBef>
            </a:pP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Présence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Ligne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site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à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l'agence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présence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ligne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permanente,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accessible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24h/24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7j/7,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qui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lui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permet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d'atteindre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public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mondial.</a:t>
            </a:r>
            <a:endParaRPr sz="1300" spc="-10" dirty="0">
              <a:solidFill>
                <a:srgbClr val="695C45"/>
              </a:solidFill>
              <a:latin typeface="Arial Black" panose="020B0A04020102020204"/>
              <a:cs typeface="Arial Black" panose="020B0A04020102020204"/>
            </a:endParaRPr>
          </a:p>
          <a:p>
            <a:pPr marL="12700" marR="5080" indent="42545">
              <a:lnSpc>
                <a:spcPct val="120000"/>
              </a:lnSpc>
              <a:spcBef>
                <a:spcPts val="100"/>
              </a:spcBef>
            </a:pP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Gestion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Réservations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: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Les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fonctionnalités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réservation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en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ligne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permettent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aux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clients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de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réserver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vols,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hôtels,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visites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guidées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et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d'autres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services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directement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via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le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site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web,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ce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qui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simplifie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le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processus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réservation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pour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l'agence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et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les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clients.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12700" marR="5080" indent="42545">
              <a:lnSpc>
                <a:spcPct val="120000"/>
              </a:lnSpc>
              <a:spcBef>
                <a:spcPts val="100"/>
              </a:spcBef>
            </a:pPr>
            <a:endParaRPr sz="13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728" y="808863"/>
            <a:ext cx="185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Tahoma" panose="020B0604030504040204"/>
                <a:cs typeface="Tahoma" panose="020B0604030504040204"/>
              </a:rPr>
              <a:t>13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255" y="914145"/>
            <a:ext cx="5968365" cy="477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160">
              <a:lnSpc>
                <a:spcPct val="120000"/>
              </a:lnSpc>
              <a:spcBef>
                <a:spcPts val="600"/>
              </a:spcBef>
            </a:pP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Communication</a:t>
            </a:r>
            <a:r>
              <a:rPr sz="12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</a:t>
            </a:r>
            <a:r>
              <a:rPr sz="12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2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4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1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fournit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canal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communication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direct </a:t>
            </a:r>
            <a:r>
              <a:rPr sz="1300" spc="-1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permettant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poser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questions,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demander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informations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supplémentaires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recevoir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support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 personnalisé.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55245">
              <a:lnSpc>
                <a:spcPct val="100000"/>
              </a:lnSpc>
              <a:spcBef>
                <a:spcPts val="915"/>
              </a:spcBef>
            </a:pP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Avantages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12700" marR="185420" indent="42545">
              <a:lnSpc>
                <a:spcPct val="120000"/>
              </a:lnSpc>
              <a:spcBef>
                <a:spcPts val="600"/>
              </a:spcBef>
            </a:pP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Accessibilité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commodité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peuvent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accéder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aux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informations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sur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destinations,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comparer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offres et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effectuer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réservations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tout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moment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de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n'importe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où,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qui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grande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commodité.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12700" marR="353060" indent="42545">
              <a:lnSpc>
                <a:spcPct val="120000"/>
              </a:lnSpc>
              <a:spcBef>
                <a:spcPts val="600"/>
              </a:spcBef>
            </a:pP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Large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Choix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aux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large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choix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destinations,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d'options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services,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permettant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trouver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meilleures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correspondant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leurs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besoins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leur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budget.</a:t>
            </a:r>
            <a:endParaRPr sz="13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3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9.conclusion: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L="12700" marR="57150">
              <a:lnSpc>
                <a:spcPct val="120000"/>
              </a:lnSpc>
              <a:spcBef>
                <a:spcPts val="705"/>
              </a:spcBef>
            </a:pPr>
            <a:r>
              <a:rPr sz="1300" spc="-114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conclusion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,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l’agence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FlyAway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fois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l'entreprise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clients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nombreux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avantages,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facilitant 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réservation 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voyages,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fournissant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3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informations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détaillées</a:t>
            </a:r>
            <a:r>
              <a:rPr sz="13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 </a:t>
            </a:r>
            <a:r>
              <a:rPr sz="13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offrant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r>
              <a:rPr sz="13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client</a:t>
            </a:r>
            <a:r>
              <a:rPr sz="13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3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personnalisé.</a:t>
            </a:r>
            <a:endParaRPr sz="13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3925" y="686568"/>
            <a:ext cx="5915025" cy="79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978" y="2754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1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00" y="380746"/>
            <a:ext cx="5968365" cy="624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solidFill>
                  <a:srgbClr val="FF5D0D"/>
                </a:solidFill>
                <a:latin typeface="Trebuchet MS" panose="020B0603020202020204"/>
                <a:cs typeface="Trebuchet MS" panose="020B0603020202020204"/>
              </a:rPr>
              <a:t>1.Introduction</a:t>
            </a:r>
            <a:r>
              <a:rPr sz="1800" b="1" spc="-105" dirty="0">
                <a:solidFill>
                  <a:srgbClr val="FF5D0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solidFill>
                  <a:srgbClr val="FF5D0D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rapport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présente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création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du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agence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75565">
              <a:lnSpc>
                <a:spcPct val="119000"/>
              </a:lnSpc>
              <a:spcBef>
                <a:spcPts val="6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l'agence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nommée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FlyAway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vise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offrir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plateforme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ligne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complète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réservation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d'activités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touristiques.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permet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utilisateurs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rechercher,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comparer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réserver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vols,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hôtels,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forfaits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vacances,et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d'autres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liés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voyages.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137160" algn="just">
              <a:lnSpc>
                <a:spcPct val="119000"/>
              </a:lnSpc>
              <a:spcBef>
                <a:spcPts val="6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L'objectif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principal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fournir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expérience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conviviale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transparente,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permettant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clients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planifier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personnaliser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leurs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manière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efficace,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tout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offrant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qualité.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Contexte: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22860">
              <a:lnSpc>
                <a:spcPct val="119000"/>
              </a:lnSpc>
              <a:spcBef>
                <a:spcPts val="600"/>
              </a:spcBef>
            </a:pPr>
            <a:r>
              <a:rPr sz="1050" b="1" spc="-7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FLYAWAY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4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agence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renommée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spécialisée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dans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création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d'expériences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inoubliables.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Nous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nous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engageons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offrir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nos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clients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sur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mesure,</a:t>
            </a:r>
            <a:r>
              <a:rPr sz="1050" b="1" spc="50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destinations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exotiques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escapades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urbaines,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avec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personnalisé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attention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détails.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Notre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équipe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passionnée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expérimentée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dédiée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fournir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conseils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d'experts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rendre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chaque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aussi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fluide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enrichissant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possible.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Avec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FlyAway,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chaque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destination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devient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aventure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savourer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pleinement..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Avec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montée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puissance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l'utilisation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d'Internet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r>
              <a:rPr sz="1450" b="1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450" b="1" spc="-40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10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Qu’est-</a:t>
            </a:r>
            <a:r>
              <a:rPr sz="1450" b="1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450" b="1" spc="-35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qu’un</a:t>
            </a:r>
            <a:r>
              <a:rPr sz="1450" b="1" spc="-35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450" b="1" spc="-35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b="1" spc="-20" dirty="0">
                <a:solidFill>
                  <a:srgbClr val="FF5D0D"/>
                </a:solidFill>
                <a:latin typeface="Arial" panose="020B0604020202020204"/>
                <a:cs typeface="Arial" panose="020B0604020202020204"/>
              </a:rPr>
              <a:t>web?: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 marR="189230">
              <a:lnSpc>
                <a:spcPct val="131000"/>
              </a:lnSpc>
              <a:spcBef>
                <a:spcPts val="135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plateforme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ligne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composée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pages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reliées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aux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autres.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Créées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avec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langages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comme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JavaScript,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pages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contiennent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divers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contenus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comme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du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texte,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images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vidéos.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peuvent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être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consultés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via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navigateurs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sur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différents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appareils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servent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diverses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fins,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l'information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vente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produits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services.</a:t>
            </a:r>
            <a:endParaRPr sz="1050" b="1" spc="-10" dirty="0">
              <a:solidFill>
                <a:srgbClr val="695C45"/>
              </a:solidFill>
              <a:latin typeface="Arial" panose="020B0604020202020204"/>
              <a:cs typeface="Arial" panose="020B0604020202020204"/>
            </a:endParaRPr>
          </a:p>
          <a:p>
            <a:pPr marL="12700" marR="189230">
              <a:lnSpc>
                <a:spcPct val="131000"/>
              </a:lnSpc>
              <a:spcBef>
                <a:spcPts val="135"/>
              </a:spcBef>
            </a:pPr>
            <a:r>
              <a:rPr kumimoji="0" sz="1450" b="1" i="0" u="none" strike="noStrike" kern="0" cap="none" spc="-10" normalizeH="0" baseline="0" noProof="1" dirty="0">
                <a:solidFill>
                  <a:srgbClr val="FF5D0D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rPr>
              <a:t>La creation d’un site web :</a:t>
            </a:r>
            <a:endParaRPr kumimoji="0" sz="1450" b="1" i="0" u="none" strike="noStrike" kern="0" cap="none" spc="-10" normalizeH="0" baseline="0" noProof="1" dirty="0">
              <a:solidFill>
                <a:srgbClr val="FF5D0D"/>
              </a:solidFill>
              <a:latin typeface="Arial" panose="020B0604020202020204"/>
              <a:ea typeface="Arial" panose="020B0604020202020204" pitchFamily="34" charset="0"/>
              <a:cs typeface="Arial" panose="020B0604020202020204"/>
            </a:endParaRPr>
          </a:p>
          <a:p>
            <a:pPr marL="12700" marR="5080" lvl="1" indent="147320">
              <a:lnSpc>
                <a:spcPct val="119000"/>
              </a:lnSpc>
              <a:spcBef>
                <a:spcPts val="1005"/>
              </a:spcBef>
              <a:buAutoNum type="arabicPeriod"/>
              <a:tabLst>
                <a:tab pos="160020" algn="l"/>
              </a:tabLst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Planification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Analyse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Besoins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Tout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d'abord,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planification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détaillée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effectuée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comprendre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objectifs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commerciaux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l'agence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voyage,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son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cible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fonctionnalités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nécessaires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sur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web.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2170" y="153161"/>
            <a:ext cx="5915025" cy="79202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914400" y="6705346"/>
            <a:ext cx="579056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39370" indent="3683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Conception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Sur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l'analyse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besoins,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équipe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concepteurs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crée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maquette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du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mettant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l'accent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sur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l'expérience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utilisateur,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l'esthétique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convivialité.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99695">
              <a:lnSpc>
                <a:spcPct val="119000"/>
              </a:lnSpc>
              <a:spcBef>
                <a:spcPts val="6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3.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Développement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Front-end : Les</a:t>
            </a:r>
            <a:r>
              <a:rPr sz="1050" b="1" spc="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développeurs front-end utilisent des</a:t>
            </a:r>
            <a:r>
              <a:rPr sz="1050" b="1" spc="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langages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comme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transformer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maquette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1050" b="1" spc="-2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interactif.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Ils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s'assurent</a:t>
            </a:r>
            <a:r>
              <a:rPr sz="1050" b="1" spc="-3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également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responsive,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c'est-à-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dire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qu'il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s'adapte</a:t>
            </a:r>
            <a:r>
              <a:rPr sz="1050" b="1" spc="-3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correctement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5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différents</a:t>
            </a:r>
            <a:r>
              <a:rPr sz="1050" b="1" spc="-3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appareils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tailles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d'écran.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9000"/>
              </a:lnSpc>
              <a:spcBef>
                <a:spcPts val="6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5.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Intégration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Contenu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contenu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du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web,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compris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images,</a:t>
            </a:r>
            <a:r>
              <a:rPr sz="1050" b="1" spc="26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textes,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est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ajouté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organisé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manière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qu'il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soit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facilement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accessible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visiteurs.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 marR="69850">
              <a:lnSpc>
                <a:spcPct val="119000"/>
              </a:lnSpc>
              <a:spcBef>
                <a:spcPts val="600"/>
              </a:spcBef>
            </a:pP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résumé,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création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du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site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nécessité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collaboration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entre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équipes</a:t>
            </a:r>
            <a:r>
              <a:rPr sz="1050" b="1" spc="-1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conception,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de développement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et de contenu,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ainsi qu'une planification</a:t>
            </a:r>
            <a:r>
              <a:rPr sz="1050" b="1" spc="-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minutieuse et </a:t>
            </a:r>
            <a:r>
              <a:rPr sz="1050" b="1" spc="-25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exécution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technique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solide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pour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offrir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une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expérience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b="1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utilisateur</a:t>
            </a:r>
            <a:r>
              <a:rPr sz="1050" b="1" spc="-10" dirty="0">
                <a:solidFill>
                  <a:srgbClr val="695C45"/>
                </a:solidFill>
                <a:latin typeface="Arial" panose="020B0604020202020204"/>
                <a:cs typeface="Arial" panose="020B0604020202020204"/>
              </a:rPr>
              <a:t> exceptionnelle.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583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2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345" y="990346"/>
            <a:ext cx="593788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" sz="1800" b="1" spc="-265" dirty="0">
                <a:solidFill>
                  <a:srgbClr val="FF5D0D"/>
                </a:solidFill>
                <a:latin typeface="Trebuchet MS" panose="020B0603020202020204"/>
                <a:cs typeface="Trebuchet MS" panose="020B0603020202020204"/>
              </a:rPr>
              <a:t>            </a:t>
            </a:r>
            <a:r>
              <a:rPr kumimoji="0" sz="1450" b="1" i="0" u="none" strike="noStrike" kern="0" cap="none" spc="-10" normalizeH="0" baseline="0" noProof="1" dirty="0">
                <a:solidFill>
                  <a:srgbClr val="FF5D0D"/>
                </a:solidFill>
                <a:latin typeface="Arial" panose="020B0604020202020204"/>
                <a:ea typeface="Arial" panose="020B0604020202020204" pitchFamily="34" charset="0"/>
                <a:cs typeface="Arial" panose="020B0604020202020204"/>
              </a:rPr>
              <a:t> 4.Le design d’un site web: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 marR="384175">
              <a:lnSpc>
                <a:spcPct val="119000"/>
              </a:lnSpc>
              <a:spcBef>
                <a:spcPts val="985"/>
              </a:spcBef>
            </a:pP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design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d'un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élément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crucial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créer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agréable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intuitive.</a:t>
            </a:r>
            <a:endParaRPr sz="1100" spc="-10" dirty="0">
              <a:solidFill>
                <a:srgbClr val="695C45"/>
              </a:solidFill>
              <a:latin typeface="Arial Black" panose="020B0A04020102020204"/>
              <a:cs typeface="Arial Black" panose="020B0A04020102020204"/>
            </a:endParaRPr>
          </a:p>
          <a:p>
            <a:pPr marL="469900" marR="384175">
              <a:lnSpc>
                <a:spcPct val="119000"/>
              </a:lnSpc>
              <a:spcBef>
                <a:spcPts val="985"/>
              </a:spcBef>
            </a:pP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la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conception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Canva,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opté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palette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qui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évoque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chaleur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sophistication.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utilisé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#badge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96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principale,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apportant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touche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douceur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naturel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interface.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Cette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teinte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terre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sienne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crée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une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ambiance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accueillante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raffinée,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parfaite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susciter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sentiment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confiance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chez</a:t>
            </a:r>
            <a:r>
              <a:rPr lang="fr-FR" altLang=""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nos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visiteurs.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469900" marR="384175">
              <a:lnSpc>
                <a:spcPct val="119000"/>
              </a:lnSpc>
              <a:spcBef>
                <a:spcPts val="985"/>
              </a:spcBef>
            </a:pPr>
            <a:endParaRPr lang="fr-FR" altLang="" sz="1100" spc="-20" dirty="0">
              <a:solidFill>
                <a:srgbClr val="695C45"/>
              </a:solidFill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3775" y="686562"/>
            <a:ext cx="5915025" cy="79202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3898583" y="353301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3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276350" y="6248527"/>
            <a:ext cx="534987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mettre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valeur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certains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éléments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clés,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appels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l'action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points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forts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offre,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choisi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#432f1b,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brun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profond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qui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contraste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harmonieusement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principale.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Enfin,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ajouter une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touche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d'énergie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dynamisme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design,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intégré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accents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#f9a088,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une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nuance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corail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chaleureuse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lumineuse.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Cette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combinaison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crée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visuelle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équilibrée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attrayante,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qui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reflète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parfaitement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l'identité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valeurs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marque.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994410" y="7950327"/>
            <a:ext cx="591375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indent="36195">
              <a:lnSpc>
                <a:spcPct val="119000"/>
              </a:lnSpc>
              <a:spcBef>
                <a:spcPts val="100"/>
              </a:spcBef>
            </a:pP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également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réservé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une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attention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particulière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au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footer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offrir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visuelle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complète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harmonieuse.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cette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partie,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nous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avons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choisi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#111218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comme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fond.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noir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profond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crée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contraste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subtil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mais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1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488" y="3352800"/>
            <a:ext cx="5943600" cy="2743200"/>
          </a:xfrm>
          <a:prstGeom prst="rect">
            <a:avLst/>
          </a:prstGeom>
        </p:spPr>
      </p:pic>
      <p:sp>
        <p:nvSpPr>
          <p:cNvPr id="12" name="object 3"/>
          <p:cNvSpPr txBox="1"/>
          <p:nvPr/>
        </p:nvSpPr>
        <p:spPr>
          <a:xfrm>
            <a:off x="968375" y="8575801"/>
            <a:ext cx="596582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efficace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autres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palette,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mettant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valeur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informations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importantes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liens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présents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footer.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6498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4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428" y="3886327"/>
            <a:ext cx="5289550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Parmi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applications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couramment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utilisées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design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on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trouve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Adobe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XD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,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Figma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Canva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918" y="7391527"/>
            <a:ext cx="532257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">
              <a:lnSpc>
                <a:spcPct val="119000"/>
              </a:lnSpc>
              <a:spcBef>
                <a:spcPts val="100"/>
              </a:spcBef>
            </a:pP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design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créer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une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harmonieuse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utilisateurs,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renforçant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ainsi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présence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ligne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marque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favorisant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l'interaction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visiteurs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contenu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1690" y="686562"/>
            <a:ext cx="5915025" cy="792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03" y="990600"/>
            <a:ext cx="5943600" cy="2743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790" y="4419600"/>
            <a:ext cx="5584825" cy="2857500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934720" y="8001254"/>
            <a:ext cx="5688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Design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disponibilite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hotels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voyages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l’agence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FlyAway</a:t>
            </a:r>
            <a:r>
              <a:rPr sz="12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2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7140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5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2333" y="686562"/>
            <a:ext cx="5915025" cy="792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570" y="819150"/>
            <a:ext cx="5924550" cy="29432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83" y="3856990"/>
            <a:ext cx="5851525" cy="3418205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1113790" y="7427721"/>
            <a:ext cx="5452110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sz="1800" b="0" i="0" u="none" strike="noStrike" kern="0" cap="none" spc="-80" normalizeH="0" baseline="0" noProof="1" dirty="0">
                <a:solidFill>
                  <a:srgbClr val="FF5D0D"/>
                </a:solidFill>
                <a:latin typeface="Arial Black" panose="020B0A04020102020204"/>
                <a:ea typeface="Arial" panose="020B0604020202020204" pitchFamily="34" charset="0"/>
                <a:cs typeface="Arial Black" panose="020B0A04020102020204"/>
              </a:rPr>
              <a:t>5.Notre site web:</a:t>
            </a:r>
            <a:endParaRPr kumimoji="0" sz="1800" b="0" i="0" u="none" strike="noStrike" kern="0" cap="none" spc="-80" normalizeH="0" baseline="0" noProof="1" dirty="0">
              <a:solidFill>
                <a:srgbClr val="FF5D0D"/>
              </a:solidFill>
              <a:latin typeface="Arial Black" panose="020B0A04020102020204"/>
              <a:ea typeface="Arial" panose="020B0604020202020204" pitchFamily="34" charset="0"/>
              <a:cs typeface="Arial Black" panose="020B0A04020102020204"/>
            </a:endParaRPr>
          </a:p>
          <a:p>
            <a:pPr marL="12700" marR="5080">
              <a:lnSpc>
                <a:spcPct val="119000"/>
              </a:lnSpc>
              <a:spcBef>
                <a:spcPts val="800"/>
              </a:spcBef>
            </a:pPr>
            <a:r>
              <a:rPr sz="10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l'agence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FlyAway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passerelle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vers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aventures 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extraordinaires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souvenirs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mémorables.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Conçu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avec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soin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offrir</a:t>
            </a:r>
            <a:r>
              <a:rPr sz="10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</a:t>
            </a:r>
            <a:r>
              <a:rPr sz="10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exceptionnelle,</a:t>
            </a:r>
            <a:r>
              <a:rPr sz="10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0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votre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compagnon</a:t>
            </a:r>
            <a:r>
              <a:rPr sz="10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 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numérique,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vous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guidant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travers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monde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possibilités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passionnantes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il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aide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0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Découverte</a:t>
            </a:r>
            <a:r>
              <a:rPr sz="1000" spc="-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Facile</a:t>
            </a:r>
            <a:r>
              <a:rPr sz="1000" spc="-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000" spc="-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Destinations,Personnalisation</a:t>
            </a:r>
            <a:r>
              <a:rPr sz="1000" spc="-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000" spc="-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Voyages,Réservations </a:t>
            </a:r>
            <a:r>
              <a:rPr sz="10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Simplifiées,Conseils</a:t>
            </a:r>
            <a:r>
              <a:rPr sz="1000" spc="-1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d'Experts,Offres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Spéciales</a:t>
            </a:r>
            <a:r>
              <a:rPr sz="1000" spc="-1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Promotions</a:t>
            </a:r>
            <a:r>
              <a:rPr sz="1000" spc="-1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r>
              <a:rPr sz="1000" spc="-1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Client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0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Qualité</a:t>
            </a:r>
            <a:endParaRPr sz="1000" spc="-10" dirty="0">
              <a:solidFill>
                <a:srgbClr val="695C45"/>
              </a:solidFill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19000"/>
              </a:lnSpc>
              <a:spcBef>
                <a:spcPts val="800"/>
              </a:spcBef>
            </a:pPr>
            <a:r>
              <a:rPr sz="12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200" spc="-7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images</a:t>
            </a:r>
            <a:r>
              <a:rPr sz="12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2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4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2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8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2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200" spc="-2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web:</a:t>
            </a:r>
            <a:endParaRPr sz="12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home</a:t>
            </a:r>
            <a:r>
              <a:rPr sz="14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1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14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4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4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site: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5408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6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205" y="3810126"/>
            <a:ext cx="436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6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différentes</a:t>
            </a:r>
            <a:r>
              <a:rPr sz="16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destinations</a:t>
            </a:r>
            <a:r>
              <a:rPr sz="16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4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internationals:</a:t>
            </a: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" y="686562"/>
            <a:ext cx="5915025" cy="79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313" y="914400"/>
            <a:ext cx="5943600" cy="2809875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1771650" y="6781926"/>
            <a:ext cx="4352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partie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découverte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Algérie:</a:t>
            </a: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1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313" y="7125335"/>
            <a:ext cx="5943599" cy="2695575"/>
          </a:xfrm>
          <a:prstGeom prst="rect">
            <a:avLst/>
          </a:prstGeom>
        </p:spPr>
      </p:pic>
      <p:pic>
        <p:nvPicPr>
          <p:cNvPr id="12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4191000"/>
            <a:ext cx="60483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9365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8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3080" y="4095876"/>
            <a:ext cx="1617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partie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4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footer:</a:t>
            </a: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350" y="5943726"/>
            <a:ext cx="5933440" cy="244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6.L’état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l’art</a:t>
            </a:r>
            <a:r>
              <a:rPr sz="1600" spc="-10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5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: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R="653415">
              <a:lnSpc>
                <a:spcPct val="119000"/>
              </a:lnSpc>
              <a:spcBef>
                <a:spcPts val="770"/>
              </a:spcBef>
            </a:pP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Dans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cette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partie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on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vous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présente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quelques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travaux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réalisés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dans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ce</a:t>
            </a:r>
            <a:r>
              <a:rPr lang="fr-FR" altLang="en-US" sz="16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domaine: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R="5080">
              <a:lnSpc>
                <a:spcPct val="119000"/>
              </a:lnSpc>
              <a:spcBef>
                <a:spcPts val="600"/>
              </a:spcBef>
            </a:pPr>
            <a:r>
              <a:rPr sz="16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le</a:t>
            </a:r>
            <a:r>
              <a:rPr sz="16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site</a:t>
            </a:r>
            <a:r>
              <a:rPr sz="1600" spc="-5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web</a:t>
            </a:r>
            <a:r>
              <a:rPr sz="16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8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Booking.com:</a:t>
            </a:r>
            <a:r>
              <a:rPr sz="1600" spc="-5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un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site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web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réservation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voyages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très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utilisé.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Il</a:t>
            </a:r>
            <a:r>
              <a:rPr sz="16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permet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aux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utilisateurs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réserver</a:t>
            </a:r>
            <a:r>
              <a:rPr sz="16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facilement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hébergements,</a:t>
            </a:r>
            <a:r>
              <a:rPr sz="16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des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vols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,</a:t>
            </a:r>
            <a:r>
              <a:rPr sz="16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114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Avec</a:t>
            </a:r>
            <a:r>
              <a:rPr sz="16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 </a:t>
            </a:r>
            <a:r>
              <a:rPr sz="16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  <a:sym typeface="+mn-ea"/>
              </a:rPr>
              <a:t>une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L="469900" algn="just">
              <a:lnSpc>
                <a:spcPct val="100000"/>
              </a:lnSpc>
              <a:spcBef>
                <a:spcPts val="100"/>
              </a:spcBef>
            </a:pP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4558" y="686562"/>
            <a:ext cx="5915025" cy="79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70" y="1219200"/>
            <a:ext cx="5943600" cy="2705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270" y="4419600"/>
            <a:ext cx="5943600" cy="1419224"/>
          </a:xfrm>
          <a:prstGeom prst="rect">
            <a:avLst/>
          </a:prstGeom>
        </p:spPr>
      </p:pic>
      <p:sp>
        <p:nvSpPr>
          <p:cNvPr id="9" name="object 4"/>
          <p:cNvSpPr txBox="1"/>
          <p:nvPr/>
        </p:nvSpPr>
        <p:spPr>
          <a:xfrm>
            <a:off x="921068" y="838326"/>
            <a:ext cx="5882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Nos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offres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proposée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0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chaque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année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4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2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ELhadj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Omrah:</a:t>
            </a:r>
            <a:endParaRPr sz="1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87730" y="8229726"/>
            <a:ext cx="594868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99440">
              <a:lnSpc>
                <a:spcPct val="119000"/>
              </a:lnSpc>
              <a:spcBef>
                <a:spcPts val="100"/>
              </a:spcBef>
            </a:pP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interface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conviviale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options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filtrage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avancées,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Booking.com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rend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planification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rapide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pratique.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19000"/>
              </a:lnSpc>
              <a:spcBef>
                <a:spcPts val="600"/>
              </a:spcBef>
            </a:pPr>
            <a:r>
              <a:rPr sz="1100" spc="-12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icônes</a:t>
            </a:r>
            <a:r>
              <a:rPr sz="11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100" spc="-6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utilisé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icônes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Google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notre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site,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cela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signifie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qu'on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intégré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icônes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fournies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Google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icônes.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icônes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sont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largement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utilisées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conception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ajouter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éléments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visuels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fonctionnels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ou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application.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5245" y="808863"/>
            <a:ext cx="105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 panose="020B0604030504040204"/>
                <a:cs typeface="Tahoma" panose="020B0604030504040204"/>
              </a:rPr>
              <a:t>9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165" y="990726"/>
            <a:ext cx="519557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84150">
              <a:lnSpc>
                <a:spcPct val="100000"/>
              </a:lnSpc>
              <a:spcBef>
                <a:spcPts val="100"/>
              </a:spcBef>
              <a:buSzPct val="84000"/>
              <a:buAutoNum type="arabicPeriod" startAt="7"/>
              <a:tabLst>
                <a:tab pos="185420" algn="l"/>
              </a:tabLst>
            </a:pPr>
            <a:r>
              <a:rPr sz="1600" spc="-1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2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langages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6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programmation</a:t>
            </a:r>
            <a:r>
              <a:rPr sz="16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6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utilisées:</a:t>
            </a:r>
            <a:endParaRPr sz="1600">
              <a:latin typeface="Arial Black" panose="020B0A04020102020204"/>
              <a:cs typeface="Arial Black" panose="020B0A04020102020204"/>
            </a:endParaRPr>
          </a:p>
          <a:p>
            <a:pPr marL="12700" marR="5080" lvl="1" indent="154305">
              <a:lnSpc>
                <a:spcPct val="119000"/>
              </a:lnSpc>
              <a:spcBef>
                <a:spcPts val="770"/>
              </a:spcBef>
              <a:buAutoNum type="arabicPeriod"/>
              <a:tabLst>
                <a:tab pos="167005" algn="l"/>
              </a:tabLst>
            </a:pP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d'une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agence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l'utilisation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HTML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essentielle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structurer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contenu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manière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logique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faciliter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navigation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utilisateurs.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Voici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quelques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exemples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d'utilisation</a:t>
            </a:r>
            <a:r>
              <a:rPr sz="1100" spc="-3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HTML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tel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6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home</a:t>
            </a:r>
            <a:r>
              <a:rPr sz="1400" spc="-9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page: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695" y="5761482"/>
            <a:ext cx="535051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Structure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la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HTML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utilisé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définir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la structure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base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100" spc="-8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chaque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du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site,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y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compris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en-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têtes,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pieds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page,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menus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navigation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sections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contenu.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exemple: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438" y="686562"/>
            <a:ext cx="5915025" cy="792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150" y="2611755"/>
            <a:ext cx="5943600" cy="3038475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3636010" y="6774306"/>
            <a:ext cx="5638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l’image: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9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150" y="7162800"/>
            <a:ext cx="5943600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4740" y="-1816862"/>
            <a:ext cx="185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latin typeface="Tahoma" panose="020B0604030504040204"/>
                <a:cs typeface="Tahoma" panose="020B0604030504040204"/>
              </a:rPr>
              <a:t>10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420" y="609726"/>
            <a:ext cx="58140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2.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CSS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est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utilisé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dans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d'une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agence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voyage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contrôler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l'apparence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mise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éléments.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Voici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quelques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utilisations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courantes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lang="fr-FR" altLang=""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Stylisation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Globale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Définit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couleurs,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polices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espacements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apparence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cohérente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sur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toutes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pages.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70" y="2590927"/>
            <a:ext cx="54711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19000"/>
              </a:lnSpc>
              <a:spcBef>
                <a:spcPts val="100"/>
              </a:spcBef>
            </a:pP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Mise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en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page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Réactive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Assure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que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s'adapte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correctement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différentes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tailles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d'écran,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améliorant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ainsi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l'expérience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sur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appareils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mobiles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et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bureau.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 marR="280035" indent="36195">
              <a:lnSpc>
                <a:spcPct val="119000"/>
              </a:lnSpc>
              <a:spcBef>
                <a:spcPts val="600"/>
              </a:spcBef>
            </a:pP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Navigation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Intuitive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Stylise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menus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navigation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liens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navigation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facile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à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travers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site.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19000"/>
              </a:lnSpc>
              <a:spcBef>
                <a:spcPts val="600"/>
              </a:spcBef>
            </a:pP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Gestion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Images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Contrôle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taille,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la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position et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effets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images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une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présentation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visuelle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améliorée.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7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l’image</a:t>
            </a: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en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css:</a:t>
            </a:r>
            <a:endParaRPr sz="1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9938" y="357632"/>
            <a:ext cx="5915025" cy="792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75" y="1600200"/>
            <a:ext cx="6153150" cy="790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650" y="4576445"/>
            <a:ext cx="5943600" cy="581025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1144270" y="5302376"/>
            <a:ext cx="516636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100" spc="-6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Formulaires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boutons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: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Stylise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formulaires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contact,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boutons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réservation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6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et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les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champs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7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de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9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saisie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3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pour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une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8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expérience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5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utilisateur</a:t>
            </a:r>
            <a:r>
              <a:rPr sz="1100" spc="-45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100" spc="-2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plus </a:t>
            </a:r>
            <a:r>
              <a:rPr sz="1100" spc="-10" dirty="0">
                <a:solidFill>
                  <a:srgbClr val="695C45"/>
                </a:solidFill>
                <a:latin typeface="Arial Black" panose="020B0A04020102020204"/>
                <a:cs typeface="Arial Black" panose="020B0A04020102020204"/>
              </a:rPr>
              <a:t>conviviale.</a:t>
            </a:r>
            <a:endParaRPr sz="1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Home</a:t>
            </a:r>
            <a:r>
              <a:rPr sz="1400" spc="-9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10" dirty="0">
                <a:solidFill>
                  <a:srgbClr val="FF5D0D"/>
                </a:solidFill>
                <a:latin typeface="Arial Black" panose="020B0A04020102020204"/>
                <a:cs typeface="Arial Black" panose="020B0A04020102020204"/>
              </a:rPr>
              <a:t>page: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1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650" y="6248400"/>
            <a:ext cx="5943600" cy="3686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9755</Words>
  <Application>WPS Presentation</Application>
  <PresentationFormat>On-screen Show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Arial</vt:lpstr>
      <vt:lpstr>Tahoma</vt:lpstr>
      <vt:lpstr>Arial Black</vt:lpstr>
      <vt:lpstr>Microsoft YaHei</vt:lpstr>
      <vt:lpstr>汉仪旗黑</vt:lpstr>
      <vt:lpstr>Arial Unicode MS</vt:lpstr>
      <vt:lpstr>Calibri</vt:lpstr>
      <vt:lpstr>Helvetica Neue</vt:lpstr>
      <vt:lpstr>宋体-简</vt:lpstr>
      <vt:lpstr>Arial Black</vt:lpstr>
      <vt:lpstr>Brush Script MT</vt:lpstr>
      <vt:lpstr>Sinhala MN Regular</vt:lpstr>
      <vt:lpstr>Silom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Proposition de projet</dc:title>
  <dc:creator/>
  <cp:lastModifiedBy>mac</cp:lastModifiedBy>
  <cp:revision>2</cp:revision>
  <dcterms:created xsi:type="dcterms:W3CDTF">2024-04-17T23:29:55Z</dcterms:created>
  <dcterms:modified xsi:type="dcterms:W3CDTF">2024-04-17T23:29:55Z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m125 Google Docs Renderer</vt:lpwstr>
  </property>
  <property fmtid="{D5CDD505-2E9C-101B-9397-08002B2CF9AE}" pid="3" name="KSOProductBuildVer">
    <vt:lpwstr>1033-5.7.1.8093</vt:lpwstr>
  </property>
</Properties>
</file>