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348" r:id="rId2"/>
    <p:sldId id="349" r:id="rId3"/>
    <p:sldId id="356" r:id="rId4"/>
    <p:sldId id="357" r:id="rId5"/>
    <p:sldId id="358" r:id="rId6"/>
    <p:sldId id="359" r:id="rId7"/>
    <p:sldId id="360" r:id="rId8"/>
    <p:sldId id="350" r:id="rId9"/>
    <p:sldId id="370" r:id="rId10"/>
    <p:sldId id="351" r:id="rId11"/>
    <p:sldId id="361" r:id="rId12"/>
    <p:sldId id="371" r:id="rId13"/>
    <p:sldId id="372" r:id="rId14"/>
    <p:sldId id="373" r:id="rId15"/>
    <p:sldId id="362" r:id="rId16"/>
    <p:sldId id="367" r:id="rId17"/>
    <p:sldId id="363" r:id="rId18"/>
    <p:sldId id="368" r:id="rId19"/>
    <p:sldId id="3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2AC39-72C4-43AC-97AE-C2317725A49B}"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A2ADD-F33A-49E6-999D-E91C5E4BEFD4}" type="slidenum">
              <a:rPr lang="zh-CN" altLang="en-US" smtClean="0"/>
              <a:t>‹#›</a:t>
            </a:fld>
            <a:endParaRPr lang="zh-CN" altLang="en-US"/>
          </a:p>
        </p:txBody>
      </p:sp>
    </p:spTree>
    <p:extLst>
      <p:ext uri="{BB962C8B-B14F-4D97-AF65-F5344CB8AC3E}">
        <p14:creationId xmlns:p14="http://schemas.microsoft.com/office/powerpoint/2010/main" val="7280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110410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147164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2223249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485234"/>
            <a:ext cx="10195229" cy="718276"/>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3" y="981295"/>
            <a:ext cx="12195570" cy="45708"/>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348956"/>
            <a:ext cx="10148364" cy="2952066"/>
          </a:xfrm>
          <a:prstGeom prst="rect">
            <a:avLst/>
          </a:prstGeom>
        </p:spPr>
        <p:txBody>
          <a:bodyPr/>
          <a:lstStyle>
            <a:lvl1pPr marL="1599960" indent="-609508">
              <a:buClr>
                <a:srgbClr val="21B6BB"/>
              </a:buClr>
              <a:buFont typeface="Wingdings" panose="05000000000000000000" pitchFamily="2" charset="2"/>
              <a:buChar char="l"/>
              <a:defRPr sz="2799">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spTree>
    <p:extLst>
      <p:ext uri="{BB962C8B-B14F-4D97-AF65-F5344CB8AC3E}">
        <p14:creationId xmlns:p14="http://schemas.microsoft.com/office/powerpoint/2010/main" val="73188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24861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74625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55488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339179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374295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162285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33175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3E34AE-80AD-4380-BF9E-C4AA7108DC48}"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278231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E34AE-80AD-4380-BF9E-C4AA7108DC48}" type="datetimeFigureOut">
              <a:rPr lang="zh-CN" altLang="en-US" smtClean="0"/>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4B6C5-5905-404C-B36B-BEAC5DC5EA8C}" type="slidenum">
              <a:rPr lang="zh-CN" altLang="en-US" smtClean="0"/>
              <a:t>‹#›</a:t>
            </a:fld>
            <a:endParaRPr lang="zh-CN" altLang="en-US"/>
          </a:p>
        </p:txBody>
      </p:sp>
    </p:spTree>
    <p:extLst>
      <p:ext uri="{BB962C8B-B14F-4D97-AF65-F5344CB8AC3E}">
        <p14:creationId xmlns:p14="http://schemas.microsoft.com/office/powerpoint/2010/main" val="16152451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03132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贝叶斯简介：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37737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304428"/>
            <a:ext cx="6630469" cy="461665"/>
          </a:xfrm>
          <a:prstGeom prst="rect">
            <a:avLst/>
          </a:prstGeom>
        </p:spPr>
        <p:txBody>
          <a:bodyPr wrap="none">
            <a:spAutoFit/>
          </a:bodyPr>
          <a:lstStyle/>
          <a:p>
            <a:r>
              <a:rPr lang="zh-CN" altLang="en-US" sz="2400" dirty="0" smtClean="0"/>
              <a:t>贝叶斯</a:t>
            </a:r>
            <a:r>
              <a:rPr lang="en-US" altLang="zh-CN" sz="2400" dirty="0"/>
              <a:t>(</a:t>
            </a:r>
            <a:r>
              <a:rPr lang="zh-CN" altLang="en-US" sz="2400" dirty="0"/>
              <a:t>约</a:t>
            </a:r>
            <a:r>
              <a:rPr lang="en-US" altLang="zh-CN" sz="2400" dirty="0"/>
              <a:t>1701-1761) Thomas Bayes</a:t>
            </a:r>
            <a:r>
              <a:rPr lang="zh-CN" altLang="en-US" sz="2400" dirty="0"/>
              <a:t>，英国数学家</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337707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6" y="3292468"/>
            <a:ext cx="8494633" cy="461665"/>
          </a:xfrm>
          <a:prstGeom prst="rect">
            <a:avLst/>
          </a:prstGeom>
        </p:spPr>
        <p:txBody>
          <a:bodyPr wrap="none">
            <a:spAutoFit/>
          </a:bodyPr>
          <a:lstStyle/>
          <a:p>
            <a:r>
              <a:rPr lang="zh-CN" altLang="en-US" sz="2400" dirty="0"/>
              <a:t>贝叶斯方法源于他生前为解决一个“逆概”问题写的一篇文章</a:t>
            </a:r>
            <a:endParaRPr lang="zh-CN" altLang="en-US" sz="2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9226476" y="3957524"/>
            <a:ext cx="2447619" cy="2600000"/>
          </a:xfrm>
          <a:prstGeom prst="rect">
            <a:avLst/>
          </a:prstGeom>
        </p:spPr>
      </p:pic>
    </p:spTree>
    <p:extLst>
      <p:ext uri="{BB962C8B-B14F-4D97-AF65-F5344CB8AC3E}">
        <p14:creationId xmlns:p14="http://schemas.microsoft.com/office/powerpoint/2010/main" val="136350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33910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拼写纠正实例：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830997"/>
          </a:xfrm>
          <a:prstGeom prst="rect">
            <a:avLst/>
          </a:prstGeom>
        </p:spPr>
        <p:txBody>
          <a:bodyPr wrap="square">
            <a:spAutoFit/>
          </a:bodyPr>
          <a:lstStyle/>
          <a:p>
            <a:r>
              <a:rPr lang="zh-CN" altLang="en-US" sz="2400" dirty="0"/>
              <a:t>问题是我们看到用户输入了一个不在字典中的单词，我们需要去猜测：“这个家伙到底真正想输入的单词是什么呢？</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461665"/>
          </a:xfrm>
          <a:prstGeom prst="rect">
            <a:avLst/>
          </a:prstGeom>
        </p:spPr>
        <p:txBody>
          <a:bodyPr wrap="square">
            <a:spAutoFit/>
          </a:bodyPr>
          <a:lstStyle/>
          <a:p>
            <a:r>
              <a:rPr lang="en-US" altLang="zh-CN" sz="2400" dirty="0"/>
              <a:t>P(</a:t>
            </a:r>
            <a:r>
              <a:rPr lang="zh-CN" altLang="en-US" sz="2400" dirty="0"/>
              <a:t>我们猜测他想输入的单词 </a:t>
            </a:r>
            <a:r>
              <a:rPr lang="en-US" altLang="zh-CN" sz="2400" dirty="0"/>
              <a:t>| </a:t>
            </a:r>
            <a:r>
              <a:rPr lang="zh-CN" altLang="en-US" sz="2400" dirty="0"/>
              <a:t>他实际输入的单词</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578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8019888" cy="461665"/>
          </a:xfrm>
          <a:prstGeom prst="rect">
            <a:avLst/>
          </a:prstGeom>
        </p:spPr>
        <p:txBody>
          <a:bodyPr wrap="none">
            <a:spAutoFit/>
          </a:bodyPr>
          <a:lstStyle/>
          <a:p>
            <a:r>
              <a:rPr lang="zh-CN" altLang="en-US" sz="2400" dirty="0"/>
              <a:t>用户实际输入的单词记为 </a:t>
            </a:r>
            <a:r>
              <a:rPr lang="en-US" altLang="zh-CN" sz="2400" dirty="0"/>
              <a:t>D </a:t>
            </a:r>
            <a:r>
              <a:rPr lang="zh-CN" altLang="en-US" sz="2400" dirty="0"/>
              <a:t>（ </a:t>
            </a:r>
            <a:r>
              <a:rPr lang="en-US" altLang="zh-CN" sz="2400" dirty="0"/>
              <a:t>D </a:t>
            </a:r>
            <a:r>
              <a:rPr lang="zh-CN" altLang="en-US" sz="2400" dirty="0"/>
              <a:t>代表 </a:t>
            </a:r>
            <a:r>
              <a:rPr lang="en-US" altLang="zh-CN" sz="2400" dirty="0"/>
              <a:t>Data </a:t>
            </a:r>
            <a:r>
              <a:rPr lang="zh-CN" altLang="en-US" sz="2400" dirty="0"/>
              <a:t>，即观测数据）</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830997"/>
          </a:xfrm>
          <a:prstGeom prst="rect">
            <a:avLst/>
          </a:prstGeom>
        </p:spPr>
        <p:txBody>
          <a:bodyPr wrap="square">
            <a:spAutoFit/>
          </a:bodyPr>
          <a:lstStyle/>
          <a:p>
            <a:r>
              <a:rPr lang="zh-CN" altLang="en-US" sz="2400" dirty="0" smtClean="0"/>
              <a:t>猜测</a:t>
            </a:r>
            <a:r>
              <a:rPr lang="en-US" altLang="zh-CN" sz="2400" dirty="0" smtClean="0"/>
              <a:t>1</a:t>
            </a:r>
            <a:r>
              <a:rPr lang="zh-CN" altLang="en-US" sz="2400" dirty="0" smtClean="0"/>
              <a:t>：</a:t>
            </a:r>
            <a:r>
              <a:rPr lang="en-US" altLang="zh-CN" sz="2400" dirty="0" smtClean="0"/>
              <a:t>P(h1 </a:t>
            </a:r>
            <a:r>
              <a:rPr lang="en-US" altLang="zh-CN" sz="2400" dirty="0"/>
              <a:t>| D</a:t>
            </a:r>
            <a:r>
              <a:rPr lang="en-US" altLang="zh-CN" sz="2400" dirty="0" smtClean="0"/>
              <a:t>)</a:t>
            </a:r>
            <a:r>
              <a:rPr lang="zh-CN" altLang="en-US" sz="2400" dirty="0" smtClean="0"/>
              <a:t>，猜测</a:t>
            </a:r>
            <a:r>
              <a:rPr lang="en-US" altLang="zh-CN" sz="2400" dirty="0" smtClean="0"/>
              <a:t>2</a:t>
            </a:r>
            <a:r>
              <a:rPr lang="zh-CN" altLang="en-US" sz="2400" dirty="0" smtClean="0"/>
              <a:t>：</a:t>
            </a:r>
            <a:r>
              <a:rPr lang="en-US" altLang="zh-CN" sz="2400" dirty="0" smtClean="0"/>
              <a:t>P(h2 </a:t>
            </a:r>
            <a:r>
              <a:rPr lang="en-US" altLang="zh-CN" sz="2400" dirty="0"/>
              <a:t>| D</a:t>
            </a:r>
            <a:r>
              <a:rPr lang="en-US" altLang="zh-CN" sz="2400" dirty="0" smtClean="0"/>
              <a:t>)</a:t>
            </a:r>
            <a:r>
              <a:rPr lang="zh-CN" altLang="en-US" sz="2400" dirty="0" smtClean="0"/>
              <a:t>，猜测</a:t>
            </a:r>
            <a:r>
              <a:rPr lang="en-US" altLang="zh-CN" sz="2400" dirty="0" smtClean="0"/>
              <a:t>3</a:t>
            </a:r>
            <a:r>
              <a:rPr lang="zh-CN" altLang="en-US" sz="2400" dirty="0" smtClean="0"/>
              <a:t>：</a:t>
            </a:r>
            <a:r>
              <a:rPr lang="en-US" altLang="zh-CN" sz="2400" dirty="0" smtClean="0"/>
              <a:t>P(h1 </a:t>
            </a:r>
            <a:r>
              <a:rPr lang="en-US" altLang="zh-CN" sz="2400" dirty="0"/>
              <a:t>| D</a:t>
            </a:r>
            <a:r>
              <a:rPr lang="en-US" altLang="zh-CN" sz="2400" dirty="0" smtClean="0"/>
              <a:t>) </a:t>
            </a:r>
            <a:r>
              <a:rPr lang="zh-CN" altLang="en-US" sz="2400" dirty="0" smtClean="0"/>
              <a:t>。。。</a:t>
            </a:r>
            <a:endParaRPr lang="en-US" altLang="zh-CN" sz="2400" dirty="0" smtClean="0"/>
          </a:p>
          <a:p>
            <a:r>
              <a:rPr lang="zh-CN" altLang="en-US" sz="2400" dirty="0" smtClean="0">
                <a:latin typeface="微软雅黑" panose="020B0503020204020204" pitchFamily="34" charset="-122"/>
                <a:ea typeface="微软雅黑" panose="020B0503020204020204" pitchFamily="34" charset="-122"/>
              </a:rPr>
              <a:t>统一为：</a:t>
            </a:r>
            <a:r>
              <a:rPr lang="en-US" altLang="zh-CN" sz="2400" dirty="0"/>
              <a:t>P(h | D)</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461665"/>
          </a:xfrm>
          <a:prstGeom prst="rect">
            <a:avLst/>
          </a:prstGeom>
        </p:spPr>
        <p:txBody>
          <a:bodyPr wrap="square">
            <a:spAutoFit/>
          </a:bodyPr>
          <a:lstStyle/>
          <a:p>
            <a:r>
              <a:rPr lang="pt-BR" altLang="zh-CN" sz="2400" dirty="0"/>
              <a:t>P(h | D) = P(h) * P(D | h) / P(D)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415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8019888" cy="461665"/>
          </a:xfrm>
          <a:prstGeom prst="rect">
            <a:avLst/>
          </a:prstGeom>
        </p:spPr>
        <p:txBody>
          <a:bodyPr wrap="none">
            <a:spAutoFit/>
          </a:bodyPr>
          <a:lstStyle/>
          <a:p>
            <a:r>
              <a:rPr lang="zh-CN" altLang="en-US" sz="2400" dirty="0"/>
              <a:t>用户实际输入的单词记为 </a:t>
            </a:r>
            <a:r>
              <a:rPr lang="en-US" altLang="zh-CN" sz="2400" dirty="0"/>
              <a:t>D </a:t>
            </a:r>
            <a:r>
              <a:rPr lang="zh-CN" altLang="en-US" sz="2400" dirty="0"/>
              <a:t>（ </a:t>
            </a:r>
            <a:r>
              <a:rPr lang="en-US" altLang="zh-CN" sz="2400" dirty="0"/>
              <a:t>D </a:t>
            </a:r>
            <a:r>
              <a:rPr lang="zh-CN" altLang="en-US" sz="2400" dirty="0"/>
              <a:t>代表 </a:t>
            </a:r>
            <a:r>
              <a:rPr lang="en-US" altLang="zh-CN" sz="2400" dirty="0"/>
              <a:t>Data </a:t>
            </a:r>
            <a:r>
              <a:rPr lang="zh-CN" altLang="en-US" sz="2400" dirty="0"/>
              <a:t>，即观测数据）</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830997"/>
          </a:xfrm>
          <a:prstGeom prst="rect">
            <a:avLst/>
          </a:prstGeom>
        </p:spPr>
        <p:txBody>
          <a:bodyPr wrap="square">
            <a:spAutoFit/>
          </a:bodyPr>
          <a:lstStyle/>
          <a:p>
            <a:r>
              <a:rPr lang="zh-CN" altLang="en-US" sz="2400" dirty="0"/>
              <a:t>对于不同的具体猜测 </a:t>
            </a:r>
            <a:r>
              <a:rPr lang="en-US" altLang="zh-CN" sz="2400" dirty="0"/>
              <a:t>h1 h2 h3 .. </a:t>
            </a:r>
            <a:r>
              <a:rPr lang="zh-CN" altLang="en-US" sz="2400" dirty="0"/>
              <a:t>，</a:t>
            </a:r>
            <a:r>
              <a:rPr lang="en-US" altLang="zh-CN" sz="2400" dirty="0"/>
              <a:t>P(D) </a:t>
            </a:r>
            <a:r>
              <a:rPr lang="zh-CN" altLang="en-US" sz="2400" dirty="0"/>
              <a:t>都是一样的，所以在比较 </a:t>
            </a:r>
            <a:r>
              <a:rPr lang="en-US" altLang="zh-CN" sz="2400" dirty="0"/>
              <a:t>P(h1 | D) </a:t>
            </a:r>
            <a:r>
              <a:rPr lang="zh-CN" altLang="en-US" sz="2400" dirty="0"/>
              <a:t>和 </a:t>
            </a:r>
            <a:r>
              <a:rPr lang="en-US" altLang="zh-CN" sz="2400" dirty="0"/>
              <a:t>P(h2 | D) </a:t>
            </a:r>
            <a:r>
              <a:rPr lang="zh-CN" altLang="en-US" sz="2400" dirty="0"/>
              <a:t>的时候我们可以忽略这个常数</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1569660"/>
          </a:xfrm>
          <a:prstGeom prst="rect">
            <a:avLst/>
          </a:prstGeom>
        </p:spPr>
        <p:txBody>
          <a:bodyPr wrap="square">
            <a:spAutoFit/>
          </a:bodyPr>
          <a:lstStyle/>
          <a:p>
            <a:r>
              <a:rPr lang="pt-BR" altLang="zh-CN" sz="2400" dirty="0"/>
              <a:t>P(h | D) ∝ P(h) * P(D | h</a:t>
            </a:r>
            <a:r>
              <a:rPr lang="pt-BR" altLang="zh-CN" sz="2400" dirty="0" smtClean="0"/>
              <a:t>)</a:t>
            </a:r>
          </a:p>
          <a:p>
            <a:r>
              <a:rPr lang="zh-CN" altLang="en-US" sz="2400" dirty="0"/>
              <a:t>对于给定观测数据，一个猜测是好是坏，取决于“这个猜测本身独立的可能性大小（先验概率，</a:t>
            </a:r>
            <a:r>
              <a:rPr lang="en-US" altLang="zh-CN" sz="2400" dirty="0"/>
              <a:t>Prior </a:t>
            </a:r>
            <a:r>
              <a:rPr lang="zh-CN" altLang="en-US" sz="2400" dirty="0"/>
              <a:t>）”和“这个猜测生成我们观测到的数据的可能性</a:t>
            </a:r>
            <a:r>
              <a:rPr lang="zh-CN" altLang="en-US" sz="2400" dirty="0" smtClean="0"/>
              <a:t>大小。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827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8019888" cy="461665"/>
          </a:xfrm>
          <a:prstGeom prst="rect">
            <a:avLst/>
          </a:prstGeom>
        </p:spPr>
        <p:txBody>
          <a:bodyPr wrap="none">
            <a:spAutoFit/>
          </a:bodyPr>
          <a:lstStyle/>
          <a:p>
            <a:r>
              <a:rPr lang="zh-CN" altLang="en-US" sz="2400" dirty="0"/>
              <a:t>用户实际输入的单词记为 </a:t>
            </a:r>
            <a:r>
              <a:rPr lang="en-US" altLang="zh-CN" sz="2400" dirty="0"/>
              <a:t>D </a:t>
            </a:r>
            <a:r>
              <a:rPr lang="zh-CN" altLang="en-US" sz="2400" dirty="0"/>
              <a:t>（ </a:t>
            </a:r>
            <a:r>
              <a:rPr lang="en-US" altLang="zh-CN" sz="2400" dirty="0"/>
              <a:t>D </a:t>
            </a:r>
            <a:r>
              <a:rPr lang="zh-CN" altLang="en-US" sz="2400" dirty="0"/>
              <a:t>代表 </a:t>
            </a:r>
            <a:r>
              <a:rPr lang="en-US" altLang="zh-CN" sz="2400" dirty="0"/>
              <a:t>Data </a:t>
            </a:r>
            <a:r>
              <a:rPr lang="zh-CN" altLang="en-US" sz="2400" dirty="0"/>
              <a:t>，即观测数据）</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830997"/>
          </a:xfrm>
          <a:prstGeom prst="rect">
            <a:avLst/>
          </a:prstGeom>
        </p:spPr>
        <p:txBody>
          <a:bodyPr wrap="square">
            <a:spAutoFit/>
          </a:bodyPr>
          <a:lstStyle/>
          <a:p>
            <a:r>
              <a:rPr lang="zh-CN" altLang="en-US" sz="2400" dirty="0"/>
              <a:t>对于不同的具体猜测 </a:t>
            </a:r>
            <a:r>
              <a:rPr lang="en-US" altLang="zh-CN" sz="2400" dirty="0"/>
              <a:t>h1 h2 h3 .. </a:t>
            </a:r>
            <a:r>
              <a:rPr lang="zh-CN" altLang="en-US" sz="2400" dirty="0"/>
              <a:t>，</a:t>
            </a:r>
            <a:r>
              <a:rPr lang="en-US" altLang="zh-CN" sz="2400" dirty="0"/>
              <a:t>P(D) </a:t>
            </a:r>
            <a:r>
              <a:rPr lang="zh-CN" altLang="en-US" sz="2400" dirty="0"/>
              <a:t>都是一样的，所以在比较 </a:t>
            </a:r>
            <a:r>
              <a:rPr lang="en-US" altLang="zh-CN" sz="2400" dirty="0"/>
              <a:t>P(h1 | D) </a:t>
            </a:r>
            <a:r>
              <a:rPr lang="zh-CN" altLang="en-US" sz="2400" dirty="0"/>
              <a:t>和 </a:t>
            </a:r>
            <a:r>
              <a:rPr lang="en-US" altLang="zh-CN" sz="2400" dirty="0"/>
              <a:t>P(h2 | D) </a:t>
            </a:r>
            <a:r>
              <a:rPr lang="zh-CN" altLang="en-US" sz="2400" dirty="0"/>
              <a:t>的时候我们可以忽略这个常数</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1569660"/>
          </a:xfrm>
          <a:prstGeom prst="rect">
            <a:avLst/>
          </a:prstGeom>
        </p:spPr>
        <p:txBody>
          <a:bodyPr wrap="square">
            <a:spAutoFit/>
          </a:bodyPr>
          <a:lstStyle/>
          <a:p>
            <a:r>
              <a:rPr lang="pt-BR" altLang="zh-CN" sz="2400" dirty="0"/>
              <a:t>P(h | D) ∝ P(h) * P(D | h</a:t>
            </a:r>
            <a:r>
              <a:rPr lang="pt-BR" altLang="zh-CN" sz="2400" dirty="0" smtClean="0"/>
              <a:t>)</a:t>
            </a:r>
          </a:p>
          <a:p>
            <a:r>
              <a:rPr lang="zh-CN" altLang="en-US" sz="2400" dirty="0"/>
              <a:t>对于给定观测数据，一个猜测是好是坏，取决于“这个猜测本身独立的可能性大小（先验概率，</a:t>
            </a:r>
            <a:r>
              <a:rPr lang="en-US" altLang="zh-CN" sz="2400" dirty="0"/>
              <a:t>Prior </a:t>
            </a:r>
            <a:r>
              <a:rPr lang="zh-CN" altLang="en-US" sz="2400" dirty="0"/>
              <a:t>）”和“这个猜测生成我们观测到的数据的可能性</a:t>
            </a:r>
            <a:r>
              <a:rPr lang="zh-CN" altLang="en-US" sz="2400" dirty="0" smtClean="0"/>
              <a:t>大小。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391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33910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拼写纠正实例：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461665"/>
          </a:xfrm>
          <a:prstGeom prst="rect">
            <a:avLst/>
          </a:prstGeom>
        </p:spPr>
        <p:txBody>
          <a:bodyPr wrap="square">
            <a:spAutoFit/>
          </a:bodyPr>
          <a:lstStyle/>
          <a:p>
            <a:r>
              <a:rPr lang="zh-CN" altLang="en-US" sz="2400" dirty="0"/>
              <a:t>贝叶斯方法</a:t>
            </a:r>
            <a:r>
              <a:rPr lang="zh-CN" altLang="en-US" sz="2400" dirty="0" smtClean="0"/>
              <a:t>计算：</a:t>
            </a:r>
            <a:r>
              <a:rPr lang="en-US" altLang="zh-CN" sz="2400" dirty="0"/>
              <a:t> P(h) * P(D | h</a:t>
            </a:r>
            <a:r>
              <a:rPr lang="en-US" altLang="zh-CN" sz="2400" dirty="0" smtClean="0"/>
              <a:t>)</a:t>
            </a:r>
            <a:r>
              <a:rPr lang="zh-CN" altLang="en-US" sz="2400" dirty="0" smtClean="0"/>
              <a:t>，</a:t>
            </a:r>
            <a:r>
              <a:rPr lang="en-US" altLang="zh-CN" sz="2400" dirty="0"/>
              <a:t>P(h) </a:t>
            </a:r>
            <a:r>
              <a:rPr lang="zh-CN" altLang="en-US" sz="2400" dirty="0"/>
              <a:t>是特定猜测的先验概率</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1569660"/>
          </a:xfrm>
          <a:prstGeom prst="rect">
            <a:avLst/>
          </a:prstGeom>
        </p:spPr>
        <p:txBody>
          <a:bodyPr wrap="square">
            <a:spAutoFit/>
          </a:bodyPr>
          <a:lstStyle/>
          <a:p>
            <a:r>
              <a:rPr lang="zh-CN" altLang="en-US" sz="2400" dirty="0"/>
              <a:t>比如用户输入</a:t>
            </a:r>
            <a:r>
              <a:rPr lang="en-US" altLang="zh-CN" sz="2400" dirty="0" err="1"/>
              <a:t>tlp</a:t>
            </a:r>
            <a:r>
              <a:rPr lang="en-US" altLang="zh-CN" sz="2400" dirty="0"/>
              <a:t> </a:t>
            </a:r>
            <a:r>
              <a:rPr lang="zh-CN" altLang="en-US" sz="2400" dirty="0"/>
              <a:t>，那到底是 </a:t>
            </a:r>
            <a:r>
              <a:rPr lang="en-US" altLang="zh-CN" sz="2400" dirty="0"/>
              <a:t>top </a:t>
            </a:r>
            <a:r>
              <a:rPr lang="zh-CN" altLang="en-US" sz="2400" dirty="0"/>
              <a:t>还是 </a:t>
            </a:r>
            <a:r>
              <a:rPr lang="en-US" altLang="zh-CN" sz="2400" dirty="0"/>
              <a:t>tip </a:t>
            </a:r>
            <a:r>
              <a:rPr lang="zh-CN" altLang="en-US" sz="2400" dirty="0" smtClean="0"/>
              <a:t>？这个</a:t>
            </a:r>
            <a:r>
              <a:rPr lang="zh-CN" altLang="en-US" sz="2400" dirty="0"/>
              <a:t>时候，当最大似然不能作出决定性的判断时，先验概率就可以插手进来给出指示</a:t>
            </a:r>
            <a:r>
              <a:rPr lang="en-US" altLang="zh-CN" sz="2400" dirty="0"/>
              <a:t>——“</a:t>
            </a:r>
            <a:r>
              <a:rPr lang="zh-CN" altLang="en-US" sz="2400" dirty="0"/>
              <a:t>既然你无法决定，那么我告诉你，一般来说 </a:t>
            </a:r>
            <a:r>
              <a:rPr lang="en-US" altLang="zh-CN" sz="2400" dirty="0"/>
              <a:t>top </a:t>
            </a:r>
            <a:r>
              <a:rPr lang="zh-CN" altLang="en-US" sz="2400" dirty="0"/>
              <a:t>出现的程度要高许多，所以更可能他想打的是 </a:t>
            </a:r>
            <a:r>
              <a:rPr lang="en-US" altLang="zh-CN" sz="2400" dirty="0"/>
              <a:t>top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57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03132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模型比较理论</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392272"/>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307666"/>
            <a:ext cx="9829306" cy="461665"/>
          </a:xfrm>
          <a:prstGeom prst="rect">
            <a:avLst/>
          </a:prstGeom>
        </p:spPr>
        <p:txBody>
          <a:bodyPr wrap="square">
            <a:spAutoFit/>
          </a:bodyPr>
          <a:lstStyle/>
          <a:p>
            <a:r>
              <a:rPr lang="zh-CN" altLang="en-US" sz="2400" dirty="0"/>
              <a:t>最大</a:t>
            </a:r>
            <a:r>
              <a:rPr lang="zh-CN" altLang="en-US" sz="2400" dirty="0" smtClean="0"/>
              <a:t>似然：</a:t>
            </a:r>
            <a:r>
              <a:rPr lang="zh-CN" altLang="en-US" sz="2400" dirty="0"/>
              <a:t>最符合观测数据的（即 </a:t>
            </a:r>
            <a:r>
              <a:rPr lang="en-US" altLang="zh-CN" sz="2400" dirty="0"/>
              <a:t>P(D | h) </a:t>
            </a:r>
            <a:r>
              <a:rPr lang="zh-CN" altLang="en-US" sz="2400" dirty="0"/>
              <a:t>最大的）最有优势</a:t>
            </a:r>
          </a:p>
        </p:txBody>
      </p:sp>
      <p:sp>
        <p:nvSpPr>
          <p:cNvPr id="8" name="Freeform 72"/>
          <p:cNvSpPr>
            <a:spLocks noEditPoints="1"/>
          </p:cNvSpPr>
          <p:nvPr/>
        </p:nvSpPr>
        <p:spPr bwMode="auto">
          <a:xfrm>
            <a:off x="1046981" y="3530255"/>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3407211"/>
            <a:ext cx="9285020" cy="461665"/>
          </a:xfrm>
          <a:prstGeom prst="rect">
            <a:avLst/>
          </a:prstGeom>
        </p:spPr>
        <p:txBody>
          <a:bodyPr wrap="square">
            <a:spAutoFit/>
          </a:bodyPr>
          <a:lstStyle/>
          <a:p>
            <a:r>
              <a:rPr lang="zh-CN" altLang="en-US" sz="2400" dirty="0"/>
              <a:t>奥卡姆</a:t>
            </a:r>
            <a:r>
              <a:rPr lang="zh-CN" altLang="en-US" sz="2400" dirty="0" smtClean="0"/>
              <a:t>剃刀：</a:t>
            </a:r>
            <a:r>
              <a:rPr lang="en-US" altLang="zh-CN" sz="2400" dirty="0"/>
              <a:t> P(h) </a:t>
            </a:r>
            <a:r>
              <a:rPr lang="zh-CN" altLang="en-US" sz="2400" dirty="0"/>
              <a:t>较大的模型有较大的优势</a:t>
            </a:r>
            <a:endParaRPr lang="zh-CN" altLang="en-US" sz="2400" dirty="0">
              <a:latin typeface="微软雅黑" panose="020B0503020204020204" pitchFamily="34" charset="-122"/>
              <a:ea typeface="微软雅黑" panose="020B0503020204020204" pitchFamily="34" charset="-122"/>
            </a:endParaRPr>
          </a:p>
        </p:txBody>
      </p:sp>
      <p:sp>
        <p:nvSpPr>
          <p:cNvPr id="9" name="Freeform 72"/>
          <p:cNvSpPr>
            <a:spLocks noEditPoints="1"/>
          </p:cNvSpPr>
          <p:nvPr/>
        </p:nvSpPr>
        <p:spPr bwMode="auto">
          <a:xfrm>
            <a:off x="1046980" y="4337345"/>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 name="矩形 10"/>
          <p:cNvSpPr/>
          <p:nvPr/>
        </p:nvSpPr>
        <p:spPr>
          <a:xfrm>
            <a:off x="1339436" y="4252739"/>
            <a:ext cx="9829306" cy="1938992"/>
          </a:xfrm>
          <a:prstGeom prst="rect">
            <a:avLst/>
          </a:prstGeom>
        </p:spPr>
        <p:txBody>
          <a:bodyPr wrap="square">
            <a:spAutoFit/>
          </a:bodyPr>
          <a:lstStyle/>
          <a:p>
            <a:r>
              <a:rPr lang="zh-CN" altLang="en-US" sz="2400" dirty="0" smtClean="0"/>
              <a:t>掷一个硬币，</a:t>
            </a:r>
            <a:r>
              <a:rPr lang="zh-CN" altLang="en-US" sz="2400" dirty="0"/>
              <a:t>观察到的是</a:t>
            </a:r>
            <a:r>
              <a:rPr lang="zh-CN" altLang="en-US" sz="2400" dirty="0" smtClean="0"/>
              <a:t>“正”，</a:t>
            </a:r>
            <a:r>
              <a:rPr lang="zh-CN" altLang="en-US" sz="2400" dirty="0"/>
              <a:t>根据最大似然估计的精神，我们应该猜测这枚硬币掷出“正”的概率是 </a:t>
            </a:r>
            <a:r>
              <a:rPr lang="en-US" altLang="zh-CN" sz="2400" dirty="0" smtClean="0"/>
              <a:t>1</a:t>
            </a:r>
            <a:r>
              <a:rPr lang="zh-CN" altLang="en-US" sz="2400" dirty="0" smtClean="0"/>
              <a:t>，</a:t>
            </a:r>
            <a:r>
              <a:rPr lang="zh-CN" altLang="en-US" sz="2400" dirty="0"/>
              <a:t>因为这个才是能最大化 </a:t>
            </a:r>
            <a:r>
              <a:rPr lang="en-US" altLang="zh-CN" sz="2400" dirty="0"/>
              <a:t>P(D | h) </a:t>
            </a:r>
            <a:r>
              <a:rPr lang="zh-CN" altLang="en-US" sz="2400" dirty="0"/>
              <a:t>的那个猜测</a:t>
            </a:r>
            <a:endParaRPr lang="en-US" altLang="zh-CN" sz="2400" dirty="0" smtClean="0"/>
          </a:p>
          <a:p>
            <a:endParaRPr lang="en-US" altLang="zh-CN" sz="2400" dirty="0"/>
          </a:p>
          <a:p>
            <a:endParaRPr lang="zh-CN" altLang="en-US" sz="2400" dirty="0"/>
          </a:p>
        </p:txBody>
      </p:sp>
    </p:spTree>
    <p:extLst>
      <p:ext uri="{BB962C8B-B14F-4D97-AF65-F5344CB8AC3E}">
        <p14:creationId xmlns:p14="http://schemas.microsoft.com/office/powerpoint/2010/main" val="2934191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03132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模型比较理论</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392272"/>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307666"/>
            <a:ext cx="9829306" cy="1938992"/>
          </a:xfrm>
          <a:prstGeom prst="rect">
            <a:avLst/>
          </a:prstGeom>
        </p:spPr>
        <p:txBody>
          <a:bodyPr wrap="square">
            <a:spAutoFit/>
          </a:bodyPr>
          <a:lstStyle/>
          <a:p>
            <a:r>
              <a:rPr lang="zh-CN" altLang="en-US" sz="2400" dirty="0"/>
              <a:t>如果平面上有 </a:t>
            </a:r>
            <a:r>
              <a:rPr lang="en-US" altLang="zh-CN" sz="2400" dirty="0"/>
              <a:t>N </a:t>
            </a:r>
            <a:r>
              <a:rPr lang="zh-CN" altLang="en-US" sz="2400" dirty="0"/>
              <a:t>个点，近似构成一条直线，但绝不精确地位于一条直线上。这时我们既可以用直线来拟合（模型</a:t>
            </a:r>
            <a:r>
              <a:rPr lang="en-US" altLang="zh-CN" sz="2400" dirty="0"/>
              <a:t>1</a:t>
            </a:r>
            <a:r>
              <a:rPr lang="zh-CN" altLang="en-US" sz="2400" dirty="0"/>
              <a:t>），也可以用二阶多项式（模型</a:t>
            </a:r>
            <a:r>
              <a:rPr lang="en-US" altLang="zh-CN" sz="2400" dirty="0"/>
              <a:t>2</a:t>
            </a:r>
            <a:r>
              <a:rPr lang="zh-CN" altLang="en-US" sz="2400" dirty="0"/>
              <a:t>）拟合，也可以用三阶多项式（模型</a:t>
            </a:r>
            <a:r>
              <a:rPr lang="en-US" altLang="zh-CN" sz="2400" dirty="0"/>
              <a:t>3</a:t>
            </a:r>
            <a:r>
              <a:rPr lang="zh-CN" altLang="en-US" sz="2400" dirty="0" smtClean="0"/>
              <a:t>），</a:t>
            </a:r>
            <a:r>
              <a:rPr lang="zh-CN" altLang="en-US" sz="2400" dirty="0"/>
              <a:t>特别地，用 </a:t>
            </a:r>
            <a:r>
              <a:rPr lang="en-US" altLang="zh-CN" sz="2400" dirty="0"/>
              <a:t>N-1 </a:t>
            </a:r>
            <a:r>
              <a:rPr lang="zh-CN" altLang="en-US" sz="2400" dirty="0"/>
              <a:t>阶多项式便能够保证肯定能完美通过 </a:t>
            </a:r>
            <a:r>
              <a:rPr lang="en-US" altLang="zh-CN" sz="2400" dirty="0"/>
              <a:t>N </a:t>
            </a:r>
            <a:r>
              <a:rPr lang="zh-CN" altLang="en-US" sz="2400" dirty="0"/>
              <a:t>个数据点。那么，这些可能的模型之中到底哪个是最靠谱的呢？</a:t>
            </a:r>
          </a:p>
        </p:txBody>
      </p:sp>
      <p:sp>
        <p:nvSpPr>
          <p:cNvPr id="12" name="Freeform 72"/>
          <p:cNvSpPr>
            <a:spLocks noEditPoints="1"/>
          </p:cNvSpPr>
          <p:nvPr/>
        </p:nvSpPr>
        <p:spPr bwMode="auto">
          <a:xfrm>
            <a:off x="1046981" y="4814709"/>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3" name="矩形 12"/>
          <p:cNvSpPr/>
          <p:nvPr/>
        </p:nvSpPr>
        <p:spPr>
          <a:xfrm>
            <a:off x="1393865" y="4691665"/>
            <a:ext cx="9285020" cy="461665"/>
          </a:xfrm>
          <a:prstGeom prst="rect">
            <a:avLst/>
          </a:prstGeom>
        </p:spPr>
        <p:txBody>
          <a:bodyPr wrap="square">
            <a:spAutoFit/>
          </a:bodyPr>
          <a:lstStyle/>
          <a:p>
            <a:r>
              <a:rPr lang="zh-CN" altLang="en-US" sz="2400" dirty="0"/>
              <a:t>奥卡姆</a:t>
            </a:r>
            <a:r>
              <a:rPr lang="zh-CN" altLang="en-US" sz="2400" dirty="0" smtClean="0"/>
              <a:t>剃刀：</a:t>
            </a:r>
            <a:r>
              <a:rPr lang="zh-CN" altLang="en-US" sz="2400" dirty="0"/>
              <a:t>越是高阶的多项式</a:t>
            </a:r>
            <a:r>
              <a:rPr lang="zh-CN" altLang="en-US" sz="2400" dirty="0" smtClean="0"/>
              <a:t>越是不</a:t>
            </a:r>
            <a:r>
              <a:rPr lang="zh-CN" altLang="en-US" sz="2400" dirty="0"/>
              <a:t>常见</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5411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95465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垃圾邮件过滤实例：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1200329"/>
          </a:xfrm>
          <a:prstGeom prst="rect">
            <a:avLst/>
          </a:prstGeom>
        </p:spPr>
        <p:txBody>
          <a:bodyPr wrap="square">
            <a:spAutoFit/>
          </a:bodyPr>
          <a:lstStyle/>
          <a:p>
            <a:r>
              <a:rPr lang="zh-CN" altLang="en-US" sz="2400" dirty="0" smtClean="0"/>
              <a:t>问题：给定</a:t>
            </a:r>
            <a:r>
              <a:rPr lang="zh-CN" altLang="en-US" sz="2400" dirty="0"/>
              <a:t>一封邮件，判定它是否属于垃圾</a:t>
            </a:r>
            <a:r>
              <a:rPr lang="zh-CN" altLang="en-US" sz="2400" dirty="0" smtClean="0"/>
              <a:t>邮件</a:t>
            </a:r>
            <a:endParaRPr lang="en-US" altLang="zh-CN" sz="2400" dirty="0" smtClean="0"/>
          </a:p>
          <a:p>
            <a:r>
              <a:rPr lang="zh-CN" altLang="en-US" sz="2400" dirty="0"/>
              <a:t> </a:t>
            </a:r>
            <a:r>
              <a:rPr lang="en-US" altLang="zh-CN" sz="2400" dirty="0"/>
              <a:t>D </a:t>
            </a:r>
            <a:r>
              <a:rPr lang="zh-CN" altLang="en-US" sz="2400" dirty="0"/>
              <a:t>来表示这封邮件，注意 </a:t>
            </a:r>
            <a:r>
              <a:rPr lang="en-US" altLang="zh-CN" sz="2400" dirty="0"/>
              <a:t>D </a:t>
            </a:r>
            <a:r>
              <a:rPr lang="zh-CN" altLang="en-US" sz="2400" dirty="0"/>
              <a:t>由 </a:t>
            </a:r>
            <a:r>
              <a:rPr lang="en-US" altLang="zh-CN" sz="2400" dirty="0"/>
              <a:t>N </a:t>
            </a:r>
            <a:r>
              <a:rPr lang="zh-CN" altLang="en-US" sz="2400" dirty="0"/>
              <a:t>个单词组成。我们用 </a:t>
            </a:r>
            <a:r>
              <a:rPr lang="en-US" altLang="zh-CN" sz="2400" dirty="0"/>
              <a:t>h+ </a:t>
            </a:r>
            <a:r>
              <a:rPr lang="zh-CN" altLang="en-US" sz="2400" dirty="0"/>
              <a:t>来表示垃圾邮件，</a:t>
            </a:r>
            <a:r>
              <a:rPr lang="en-US" altLang="zh-CN" sz="2400" dirty="0"/>
              <a:t>h- </a:t>
            </a:r>
            <a:r>
              <a:rPr lang="zh-CN" altLang="en-US" sz="2400" dirty="0"/>
              <a:t>表示正常邮件</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071240"/>
            <a:ext cx="9285020" cy="830997"/>
          </a:xfrm>
          <a:prstGeom prst="rect">
            <a:avLst/>
          </a:prstGeom>
        </p:spPr>
        <p:txBody>
          <a:bodyPr wrap="square">
            <a:spAutoFit/>
          </a:bodyPr>
          <a:lstStyle/>
          <a:p>
            <a:r>
              <a:rPr lang="pt-BR" altLang="zh-CN" sz="2400" dirty="0"/>
              <a:t>P(h+|D) = P(h+) * P(D|h+) / </a:t>
            </a:r>
            <a:r>
              <a:rPr lang="pt-BR" altLang="zh-CN" sz="2400" dirty="0" smtClean="0"/>
              <a:t>P(D</a:t>
            </a:r>
            <a:r>
              <a:rPr lang="en-US" altLang="zh-CN" sz="2400" dirty="0" smtClean="0"/>
              <a:t>)</a:t>
            </a:r>
          </a:p>
          <a:p>
            <a:r>
              <a:rPr lang="pt-BR" altLang="zh-CN" sz="2400" dirty="0" smtClean="0"/>
              <a:t>P(h- |</a:t>
            </a:r>
            <a:r>
              <a:rPr lang="pt-BR" altLang="zh-CN" sz="2400" dirty="0"/>
              <a:t>D) = </a:t>
            </a:r>
            <a:r>
              <a:rPr lang="pt-BR" altLang="zh-CN" sz="2400" dirty="0" smtClean="0"/>
              <a:t>P(h- ) </a:t>
            </a:r>
            <a:r>
              <a:rPr lang="pt-BR" altLang="zh-CN" sz="2400" dirty="0"/>
              <a:t>* </a:t>
            </a:r>
            <a:r>
              <a:rPr lang="pt-BR" altLang="zh-CN" sz="2400" dirty="0" smtClean="0"/>
              <a:t>P(D|h- ) </a:t>
            </a:r>
            <a:r>
              <a:rPr lang="pt-BR" altLang="zh-CN" sz="2400" dirty="0"/>
              <a:t>/ P(D)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1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95465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垃圾邮件过滤实例：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830997"/>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先验概率：</a:t>
            </a:r>
            <a:r>
              <a:rPr lang="en-US" altLang="zh-CN" sz="2400" dirty="0"/>
              <a:t>P(h+) </a:t>
            </a:r>
            <a:r>
              <a:rPr lang="zh-CN" altLang="en-US" sz="2400" dirty="0"/>
              <a:t>和 </a:t>
            </a:r>
            <a:r>
              <a:rPr lang="en-US" altLang="zh-CN" sz="2400" dirty="0"/>
              <a:t>P(h-) </a:t>
            </a:r>
            <a:r>
              <a:rPr lang="zh-CN" altLang="en-US" sz="2400" dirty="0"/>
              <a:t>这两个先验概率都是很容易求出来的，只需要计算一个邮件库里面垃圾邮件和正常邮件的比例就行了。</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19428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4" y="4071240"/>
            <a:ext cx="9655135" cy="1938992"/>
          </a:xfrm>
          <a:prstGeom prst="rect">
            <a:avLst/>
          </a:prstGeom>
        </p:spPr>
        <p:txBody>
          <a:bodyPr wrap="square">
            <a:spAutoFit/>
          </a:bodyPr>
          <a:lstStyle/>
          <a:p>
            <a:r>
              <a:rPr lang="en-US" altLang="zh-CN" sz="2400" dirty="0"/>
              <a:t> D </a:t>
            </a:r>
            <a:r>
              <a:rPr lang="zh-CN" altLang="en-US" sz="2400" dirty="0"/>
              <a:t>里面含有 </a:t>
            </a:r>
            <a:r>
              <a:rPr lang="en-US" altLang="zh-CN" sz="2400" dirty="0"/>
              <a:t>N </a:t>
            </a:r>
            <a:r>
              <a:rPr lang="zh-CN" altLang="en-US" sz="2400" dirty="0"/>
              <a:t>个单词 </a:t>
            </a:r>
            <a:r>
              <a:rPr lang="en-US" altLang="zh-CN" sz="2400" dirty="0"/>
              <a:t>d1, d2, </a:t>
            </a:r>
            <a:r>
              <a:rPr lang="en-US" altLang="zh-CN" sz="2400" dirty="0" smtClean="0"/>
              <a:t>d3</a:t>
            </a:r>
            <a:r>
              <a:rPr lang="zh-CN" altLang="en-US" sz="2400" dirty="0" smtClean="0"/>
              <a:t>，</a:t>
            </a:r>
            <a:r>
              <a:rPr lang="en-US" altLang="zh-CN" sz="2400" dirty="0" smtClean="0"/>
              <a:t>P(</a:t>
            </a:r>
            <a:r>
              <a:rPr lang="en-US" altLang="zh-CN" sz="2400" dirty="0" err="1" smtClean="0"/>
              <a:t>D|h</a:t>
            </a:r>
            <a:r>
              <a:rPr lang="en-US" altLang="zh-CN" sz="2400" dirty="0"/>
              <a:t>+) = P(d1,d2,..,dn|h</a:t>
            </a:r>
            <a:r>
              <a:rPr lang="en-US" altLang="zh-CN" sz="2400" dirty="0" smtClean="0"/>
              <a:t>+)</a:t>
            </a:r>
          </a:p>
          <a:p>
            <a:r>
              <a:rPr lang="en-US" altLang="zh-CN" sz="2400" dirty="0"/>
              <a:t>P(d1,d2,..,dn|h+) </a:t>
            </a:r>
            <a:r>
              <a:rPr lang="zh-CN" altLang="en-US" sz="2400" dirty="0"/>
              <a:t>就是说在垃圾邮件当中出现跟我们目前这封邮件一模一样的一封邮件的概率是多大</a:t>
            </a:r>
            <a:r>
              <a:rPr lang="zh-CN" altLang="en-US" sz="2400" dirty="0" smtClean="0"/>
              <a:t>！</a:t>
            </a:r>
            <a:endParaRPr lang="en-US" altLang="zh-CN" sz="2400" dirty="0" smtClean="0"/>
          </a:p>
          <a:p>
            <a:endParaRPr lang="en-US" altLang="zh-CN" sz="2400" dirty="0"/>
          </a:p>
          <a:p>
            <a:r>
              <a:rPr lang="en-US" altLang="zh-CN" sz="2400" dirty="0"/>
              <a:t>P(d1,d2,..,dn|h+)  </a:t>
            </a:r>
            <a:r>
              <a:rPr lang="zh-CN" altLang="en-US" sz="2400" dirty="0"/>
              <a:t>扩展为： </a:t>
            </a:r>
            <a:r>
              <a:rPr lang="en-US" altLang="zh-CN" sz="2400" dirty="0"/>
              <a:t>P(d1|h+) * P(d2|d1, h+) * P(d3|d2,d1, h+) * ..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018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95465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垃圾邮件过滤实例：</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8412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7" y="2499522"/>
            <a:ext cx="9285020" cy="1569660"/>
          </a:xfrm>
          <a:prstGeom prst="rect">
            <a:avLst/>
          </a:prstGeom>
        </p:spPr>
        <p:txBody>
          <a:bodyPr wrap="square">
            <a:spAutoFit/>
          </a:bodyPr>
          <a:lstStyle/>
          <a:p>
            <a:r>
              <a:rPr lang="en-US" altLang="zh-CN" sz="2400" dirty="0"/>
              <a:t>P(d1|h+) * P(d2|d1, h+) * P(d3|d2,d1, h+) * ..  </a:t>
            </a:r>
            <a:endParaRPr lang="en-US" altLang="zh-CN" sz="2400" dirty="0" smtClean="0"/>
          </a:p>
          <a:p>
            <a:r>
              <a:rPr lang="zh-CN" altLang="en-US" sz="2400" dirty="0"/>
              <a:t>假设 </a:t>
            </a:r>
            <a:r>
              <a:rPr lang="en-US" altLang="zh-CN" sz="2400" dirty="0"/>
              <a:t>di </a:t>
            </a:r>
            <a:r>
              <a:rPr lang="zh-CN" altLang="en-US" sz="2400" dirty="0"/>
              <a:t>与 </a:t>
            </a:r>
            <a:r>
              <a:rPr lang="en-US" altLang="zh-CN" sz="2400" dirty="0"/>
              <a:t>di-1 </a:t>
            </a:r>
            <a:r>
              <a:rPr lang="zh-CN" altLang="en-US" sz="2400" dirty="0"/>
              <a:t>是完全条件无关</a:t>
            </a:r>
            <a:r>
              <a:rPr lang="zh-CN" altLang="en-US" sz="2400" dirty="0" smtClean="0"/>
              <a:t>的（</a:t>
            </a:r>
            <a:r>
              <a:rPr lang="zh-CN" altLang="en-US" sz="2400" dirty="0"/>
              <a:t>朴素贝叶斯假设特征之间是独立，互不影响</a:t>
            </a:r>
            <a:r>
              <a:rPr lang="zh-CN" altLang="en-US" sz="2400" dirty="0" smtClean="0"/>
              <a:t>）</a:t>
            </a:r>
            <a:endParaRPr lang="en-US" altLang="zh-CN" sz="2400" dirty="0" smtClean="0"/>
          </a:p>
          <a:p>
            <a:r>
              <a:rPr lang="zh-CN" altLang="en-US" sz="2400" dirty="0"/>
              <a:t>简化为 </a:t>
            </a:r>
            <a:r>
              <a:rPr lang="en-US" altLang="zh-CN" sz="2400" dirty="0"/>
              <a:t>P(d1|h+) * P(d2|h+) * P(d3|h+) * .. </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716798"/>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0" name="矩形 9"/>
          <p:cNvSpPr/>
          <p:nvPr/>
        </p:nvSpPr>
        <p:spPr>
          <a:xfrm>
            <a:off x="1393865" y="4593754"/>
            <a:ext cx="9285020" cy="830997"/>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对于</a:t>
            </a:r>
            <a:r>
              <a:rPr lang="en-US" altLang="zh-CN" sz="2400" dirty="0"/>
              <a:t>P(d1|h+) * P(d2|h+) * P(d3|h+) * </a:t>
            </a:r>
            <a:r>
              <a:rPr lang="en-US" altLang="zh-CN" sz="2400" dirty="0" smtClean="0"/>
              <a:t>..</a:t>
            </a:r>
            <a:r>
              <a:rPr lang="zh-CN" altLang="en-US" sz="2400" dirty="0"/>
              <a:t>只要统计 </a:t>
            </a:r>
            <a:r>
              <a:rPr lang="en-US" altLang="zh-CN" sz="2400" dirty="0"/>
              <a:t>di </a:t>
            </a:r>
            <a:r>
              <a:rPr lang="zh-CN" altLang="en-US" sz="2400" dirty="0"/>
              <a:t>这个单词在垃圾邮件中出现的频率即可</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53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326243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贝叶斯要解决的问题：</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9975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515144"/>
            <a:ext cx="9845237" cy="830997"/>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正向概率：</a:t>
            </a:r>
            <a:r>
              <a:rPr lang="zh-CN" altLang="en-US" sz="2400" dirty="0"/>
              <a:t>假设袋子里面有</a:t>
            </a:r>
            <a:r>
              <a:rPr lang="en-US" altLang="zh-CN" sz="2400" dirty="0"/>
              <a:t>N</a:t>
            </a:r>
            <a:r>
              <a:rPr lang="zh-CN" altLang="en-US" sz="2400" dirty="0"/>
              <a:t>个白球，</a:t>
            </a:r>
            <a:r>
              <a:rPr lang="en-US" altLang="zh-CN" sz="2400" dirty="0"/>
              <a:t>M</a:t>
            </a:r>
            <a:r>
              <a:rPr lang="zh-CN" altLang="en-US" sz="2400" dirty="0"/>
              <a:t>个黑球，你伸手进去摸一把，摸出黑球的概率是多大</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4083232"/>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7" y="3998626"/>
            <a:ext cx="9990202" cy="1200329"/>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逆向概率：</a:t>
            </a:r>
            <a:r>
              <a:rPr lang="zh-CN" altLang="en-US" sz="2400" dirty="0"/>
              <a:t>如果我们事先并不知道袋子里面黑白球的比例，而是闭着眼睛摸出一个（或好几个）球，观察这些取出来的球的颜色之后，那么我们可以就此对袋子里面的黑白球的比例作出什么样的推测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0485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081019"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Why</a:t>
            </a:r>
            <a:r>
              <a:rPr lang="zh-CN" altLang="en-US" sz="2400" dirty="0" smtClean="0">
                <a:latin typeface="微软雅黑" panose="020B0503020204020204" pitchFamily="34" charset="-122"/>
                <a:ea typeface="微软雅黑" panose="020B0503020204020204" pitchFamily="34" charset="-122"/>
              </a:rPr>
              <a:t>贝叶斯？</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9975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515144"/>
            <a:ext cx="8186857" cy="461665"/>
          </a:xfrm>
          <a:prstGeom prst="rect">
            <a:avLst/>
          </a:prstGeom>
        </p:spPr>
        <p:txBody>
          <a:bodyPr wrap="none">
            <a:spAutoFit/>
          </a:bodyPr>
          <a:lstStyle/>
          <a:p>
            <a:r>
              <a:rPr lang="zh-CN" altLang="en-US" sz="2400" dirty="0"/>
              <a:t>现实世界本身就是不确定的，人类的观察能力是有局限性的</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371390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6" y="3629294"/>
            <a:ext cx="8186857" cy="830997"/>
          </a:xfrm>
          <a:prstGeom prst="rect">
            <a:avLst/>
          </a:prstGeom>
        </p:spPr>
        <p:txBody>
          <a:bodyPr wrap="none">
            <a:spAutoFit/>
          </a:bodyPr>
          <a:lstStyle/>
          <a:p>
            <a:r>
              <a:rPr lang="zh-CN" altLang="en-US" sz="2400" dirty="0"/>
              <a:t>我们日常所观察到的只是事物表面上的</a:t>
            </a:r>
            <a:r>
              <a:rPr lang="zh-CN" altLang="en-US" sz="2400" dirty="0" smtClean="0"/>
              <a:t>结果，因此我们需要</a:t>
            </a:r>
            <a:endParaRPr lang="en-US" altLang="zh-CN" sz="2400" dirty="0" smtClean="0"/>
          </a:p>
          <a:p>
            <a:r>
              <a:rPr lang="zh-CN" altLang="en-US" sz="2400" dirty="0" smtClean="0"/>
              <a:t>提供</a:t>
            </a:r>
            <a:r>
              <a:rPr lang="zh-CN" altLang="en-US" sz="2400" dirty="0"/>
              <a:t>一个猜测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097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a:stretch>
            <a:fillRect/>
          </a:stretch>
        </p:blipFill>
        <p:spPr>
          <a:xfrm>
            <a:off x="169552" y="1218134"/>
            <a:ext cx="3164662" cy="1703485"/>
          </a:xfrm>
          <a:prstGeom prst="rect">
            <a:avLst/>
          </a:prstGeom>
        </p:spPr>
      </p:pic>
      <p:pic>
        <p:nvPicPr>
          <p:cNvPr id="10" name="图片 9"/>
          <p:cNvPicPr>
            <a:picLocks noChangeAspect="1"/>
          </p:cNvPicPr>
          <p:nvPr/>
        </p:nvPicPr>
        <p:blipFill>
          <a:blip r:embed="rId3"/>
          <a:stretch>
            <a:fillRect/>
          </a:stretch>
        </p:blipFill>
        <p:spPr>
          <a:xfrm>
            <a:off x="3911315" y="1126282"/>
            <a:ext cx="1898469" cy="2079651"/>
          </a:xfrm>
          <a:prstGeom prst="rect">
            <a:avLst/>
          </a:prstGeom>
        </p:spPr>
      </p:pic>
      <p:sp>
        <p:nvSpPr>
          <p:cNvPr id="11" name="矩形 10"/>
          <p:cNvSpPr/>
          <p:nvPr/>
        </p:nvSpPr>
        <p:spPr>
          <a:xfrm>
            <a:off x="6386885" y="1750608"/>
            <a:ext cx="1744388" cy="830997"/>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男生：</a:t>
            </a:r>
            <a:r>
              <a:rPr lang="en-US" altLang="zh-CN" sz="2400" dirty="0" smtClean="0">
                <a:latin typeface="微软雅黑" panose="020B0503020204020204" pitchFamily="34" charset="-122"/>
                <a:ea typeface="微软雅黑" panose="020B0503020204020204" pitchFamily="34" charset="-122"/>
              </a:rPr>
              <a:t>60%</a:t>
            </a:r>
          </a:p>
          <a:p>
            <a:r>
              <a:rPr lang="zh-CN" altLang="en-US" sz="2400" dirty="0" smtClean="0">
                <a:latin typeface="微软雅黑" panose="020B0503020204020204" pitchFamily="34" charset="-122"/>
                <a:ea typeface="微软雅黑" panose="020B0503020204020204" pitchFamily="34" charset="-122"/>
              </a:rPr>
              <a:t>女生：</a:t>
            </a:r>
            <a:r>
              <a:rPr lang="en-US" altLang="zh-CN" sz="2400" dirty="0" smtClean="0">
                <a:latin typeface="微软雅黑" panose="020B0503020204020204" pitchFamily="34" charset="-122"/>
                <a:ea typeface="微软雅黑" panose="020B0503020204020204" pitchFamily="34" charset="-122"/>
              </a:rPr>
              <a:t>40%</a:t>
            </a:r>
            <a:endParaRPr lang="zh-CN" altLang="en-US" sz="2400" dirty="0">
              <a:latin typeface="微软雅黑" panose="020B0503020204020204" pitchFamily="34" charset="-122"/>
              <a:ea typeface="微软雅黑" panose="020B0503020204020204" pitchFamily="34" charset="-122"/>
            </a:endParaRPr>
          </a:p>
        </p:txBody>
      </p:sp>
      <p:sp>
        <p:nvSpPr>
          <p:cNvPr id="12" name="Freeform 72"/>
          <p:cNvSpPr>
            <a:spLocks noEditPoints="1"/>
          </p:cNvSpPr>
          <p:nvPr/>
        </p:nvSpPr>
        <p:spPr bwMode="auto">
          <a:xfrm>
            <a:off x="467117" y="342221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3" name="矩形 12"/>
          <p:cNvSpPr/>
          <p:nvPr/>
        </p:nvSpPr>
        <p:spPr>
          <a:xfrm>
            <a:off x="759572" y="3337608"/>
            <a:ext cx="6647974" cy="461665"/>
          </a:xfrm>
          <a:prstGeom prst="rect">
            <a:avLst/>
          </a:prstGeom>
        </p:spPr>
        <p:txBody>
          <a:bodyPr wrap="none">
            <a:spAutoFit/>
          </a:bodyPr>
          <a:lstStyle/>
          <a:p>
            <a:r>
              <a:rPr lang="zh-CN" altLang="en-US" sz="2400" dirty="0"/>
              <a:t>男生总是穿长裤，女生则一半穿长裤一半穿裙子</a:t>
            </a:r>
            <a:endParaRPr lang="zh-CN" altLang="en-US" sz="2400" dirty="0">
              <a:latin typeface="微软雅黑" panose="020B0503020204020204" pitchFamily="34" charset="-122"/>
              <a:ea typeface="微软雅黑" panose="020B0503020204020204" pitchFamily="34" charset="-122"/>
            </a:endParaRPr>
          </a:p>
        </p:txBody>
      </p:sp>
      <p:sp>
        <p:nvSpPr>
          <p:cNvPr id="14" name="Freeform 72"/>
          <p:cNvSpPr>
            <a:spLocks noEditPoints="1"/>
          </p:cNvSpPr>
          <p:nvPr/>
        </p:nvSpPr>
        <p:spPr bwMode="auto">
          <a:xfrm>
            <a:off x="467117" y="4069035"/>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5" name="矩形 14"/>
          <p:cNvSpPr/>
          <p:nvPr/>
        </p:nvSpPr>
        <p:spPr>
          <a:xfrm>
            <a:off x="759572" y="3984429"/>
            <a:ext cx="10649069"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正向概率：</a:t>
            </a:r>
            <a:r>
              <a:rPr lang="zh-CN" altLang="en-US" sz="2400" dirty="0"/>
              <a:t>随机选取一个学生，他（她）穿长裤的概率和穿裙子的概率是多大</a:t>
            </a:r>
            <a:endParaRPr lang="zh-CN" altLang="en-US" sz="2400" dirty="0">
              <a:latin typeface="微软雅黑" panose="020B0503020204020204" pitchFamily="34" charset="-122"/>
              <a:ea typeface="微软雅黑" panose="020B0503020204020204" pitchFamily="34" charset="-122"/>
            </a:endParaRPr>
          </a:p>
        </p:txBody>
      </p:sp>
      <p:sp>
        <p:nvSpPr>
          <p:cNvPr id="16" name="Freeform 72"/>
          <p:cNvSpPr>
            <a:spLocks noEditPoints="1"/>
          </p:cNvSpPr>
          <p:nvPr/>
        </p:nvSpPr>
        <p:spPr bwMode="auto">
          <a:xfrm>
            <a:off x="490363" y="4890451"/>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7" name="矩形 16"/>
          <p:cNvSpPr/>
          <p:nvPr/>
        </p:nvSpPr>
        <p:spPr>
          <a:xfrm>
            <a:off x="782818" y="4805845"/>
            <a:ext cx="10956846" cy="830997"/>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逆向概率：</a:t>
            </a:r>
            <a:r>
              <a:rPr lang="zh-CN" altLang="en-US" sz="2400" dirty="0"/>
              <a:t>迎面走来一个穿长裤的</a:t>
            </a:r>
            <a:r>
              <a:rPr lang="zh-CN" altLang="en-US" sz="2400" dirty="0" smtClean="0"/>
              <a:t>学生，</a:t>
            </a:r>
            <a:r>
              <a:rPr lang="zh-CN" altLang="en-US" sz="2400" dirty="0"/>
              <a:t>你只看得见他（她）穿的是否长裤</a:t>
            </a:r>
            <a:r>
              <a:rPr lang="zh-CN" altLang="en-US" sz="2400" dirty="0" smtClean="0"/>
              <a:t>，</a:t>
            </a:r>
            <a:endParaRPr lang="en-US" altLang="zh-CN" sz="2400" dirty="0" smtClean="0"/>
          </a:p>
          <a:p>
            <a:r>
              <a:rPr lang="zh-CN" altLang="en-US" sz="2400" dirty="0" smtClean="0"/>
              <a:t>而</a:t>
            </a:r>
            <a:r>
              <a:rPr lang="zh-CN" altLang="en-US" sz="2400" dirty="0"/>
              <a:t>无法确定他（她）的</a:t>
            </a:r>
            <a:r>
              <a:rPr lang="zh-CN" altLang="en-US" sz="2400" dirty="0" smtClean="0"/>
              <a:t>性别，</a:t>
            </a:r>
            <a:r>
              <a:rPr lang="zh-CN" altLang="en-US" sz="2400" dirty="0"/>
              <a:t>你能够推断出他（她）</a:t>
            </a:r>
            <a:r>
              <a:rPr lang="zh-CN" altLang="en-US" sz="2400" dirty="0" smtClean="0"/>
              <a:t>是女生</a:t>
            </a:r>
            <a:r>
              <a:rPr lang="zh-CN" altLang="en-US" sz="2400" dirty="0"/>
              <a:t>的概率是多大吗？</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2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1046981" y="1788672"/>
            <a:ext cx="4213013" cy="461665"/>
          </a:xfrm>
          <a:prstGeom prst="rect">
            <a:avLst/>
          </a:prstGeom>
        </p:spPr>
        <p:txBody>
          <a:bodyPr wrap="none">
            <a:spAutoFit/>
          </a:bodyPr>
          <a:lstStyle/>
          <a:p>
            <a:r>
              <a:rPr lang="zh-CN" altLang="en-US" sz="2400" dirty="0"/>
              <a:t>假设学校里面人的总数是 </a:t>
            </a:r>
            <a:r>
              <a:rPr lang="en-US" altLang="zh-CN" sz="2400" dirty="0"/>
              <a:t>U </a:t>
            </a:r>
            <a:r>
              <a:rPr lang="zh-CN" altLang="en-US" sz="2400" dirty="0"/>
              <a:t>个</a:t>
            </a:r>
            <a:endParaRPr lang="zh-CN" altLang="en-US" sz="2400" dirty="0">
              <a:latin typeface="微软雅黑" panose="020B0503020204020204" pitchFamily="34" charset="-122"/>
              <a:ea typeface="微软雅黑" panose="020B0503020204020204" pitchFamily="34" charset="-122"/>
            </a:endParaRPr>
          </a:p>
        </p:txBody>
      </p:sp>
      <p:sp>
        <p:nvSpPr>
          <p:cNvPr id="11" name="矩形 10"/>
          <p:cNvSpPr/>
          <p:nvPr/>
        </p:nvSpPr>
        <p:spPr>
          <a:xfrm>
            <a:off x="1046981" y="2621357"/>
            <a:ext cx="6179897" cy="461665"/>
          </a:xfrm>
          <a:prstGeom prst="rect">
            <a:avLst/>
          </a:prstGeom>
        </p:spPr>
        <p:txBody>
          <a:bodyPr wrap="none">
            <a:spAutoFit/>
          </a:bodyPr>
          <a:lstStyle/>
          <a:p>
            <a:r>
              <a:rPr lang="zh-CN" altLang="en-US" sz="2400" dirty="0"/>
              <a:t>穿长裤的（男生</a:t>
            </a:r>
            <a:r>
              <a:rPr lang="zh-CN" altLang="en-US" sz="2400" dirty="0" smtClean="0"/>
              <a:t>）：</a:t>
            </a:r>
            <a:r>
              <a:rPr lang="en-US" altLang="zh-CN" sz="2400" dirty="0"/>
              <a:t>U * P(Boy) * P(</a:t>
            </a:r>
            <a:r>
              <a:rPr lang="en-US" altLang="zh-CN" sz="2400" dirty="0" err="1"/>
              <a:t>Pants|Boy</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
        <p:nvSpPr>
          <p:cNvPr id="14" name="Freeform 72"/>
          <p:cNvSpPr>
            <a:spLocks noEditPoints="1"/>
          </p:cNvSpPr>
          <p:nvPr/>
        </p:nvSpPr>
        <p:spPr bwMode="auto">
          <a:xfrm>
            <a:off x="1046981" y="3204109"/>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5" name="矩形 14"/>
          <p:cNvSpPr/>
          <p:nvPr/>
        </p:nvSpPr>
        <p:spPr>
          <a:xfrm>
            <a:off x="1339436" y="3119503"/>
            <a:ext cx="3733651" cy="461665"/>
          </a:xfrm>
          <a:prstGeom prst="rect">
            <a:avLst/>
          </a:prstGeom>
        </p:spPr>
        <p:txBody>
          <a:bodyPr wrap="none">
            <a:spAutoFit/>
          </a:bodyPr>
          <a:lstStyle/>
          <a:p>
            <a:r>
              <a:rPr lang="en-US" altLang="zh-CN" sz="2400" dirty="0"/>
              <a:t>P(Boy) </a:t>
            </a:r>
            <a:r>
              <a:rPr lang="zh-CN" altLang="en-US" sz="2400" dirty="0"/>
              <a:t>是男生的概率 </a:t>
            </a:r>
            <a:r>
              <a:rPr lang="en-US" altLang="zh-CN" sz="2400" dirty="0"/>
              <a:t>= 60%</a:t>
            </a:r>
            <a:endParaRPr lang="zh-CN" altLang="en-US" sz="2400" dirty="0">
              <a:latin typeface="微软雅黑" panose="020B0503020204020204" pitchFamily="34" charset="-122"/>
              <a:ea typeface="微软雅黑" panose="020B0503020204020204" pitchFamily="34" charset="-122"/>
            </a:endParaRPr>
          </a:p>
        </p:txBody>
      </p:sp>
      <p:sp>
        <p:nvSpPr>
          <p:cNvPr id="16" name="Freeform 72"/>
          <p:cNvSpPr>
            <a:spLocks noEditPoints="1"/>
          </p:cNvSpPr>
          <p:nvPr/>
        </p:nvSpPr>
        <p:spPr bwMode="auto">
          <a:xfrm>
            <a:off x="1046981" y="366577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7" name="矩形 16"/>
          <p:cNvSpPr/>
          <p:nvPr/>
        </p:nvSpPr>
        <p:spPr>
          <a:xfrm>
            <a:off x="1339436" y="3581168"/>
            <a:ext cx="8098478" cy="830997"/>
          </a:xfrm>
          <a:prstGeom prst="rect">
            <a:avLst/>
          </a:prstGeom>
        </p:spPr>
        <p:txBody>
          <a:bodyPr wrap="square">
            <a:spAutoFit/>
          </a:bodyPr>
          <a:lstStyle/>
          <a:p>
            <a:r>
              <a:rPr lang="en-US" altLang="zh-CN" sz="2400" dirty="0"/>
              <a:t>P(</a:t>
            </a:r>
            <a:r>
              <a:rPr lang="en-US" altLang="zh-CN" sz="2400" dirty="0" err="1"/>
              <a:t>Pants|Boy</a:t>
            </a:r>
            <a:r>
              <a:rPr lang="en-US" altLang="zh-CN" sz="2400" dirty="0"/>
              <a:t>) </a:t>
            </a:r>
            <a:r>
              <a:rPr lang="zh-CN" altLang="en-US" sz="2400" dirty="0"/>
              <a:t>是条件概率，即在 </a:t>
            </a:r>
            <a:r>
              <a:rPr lang="en-US" altLang="zh-CN" sz="2400" dirty="0"/>
              <a:t>Boy </a:t>
            </a:r>
            <a:r>
              <a:rPr lang="zh-CN" altLang="en-US" sz="2400" dirty="0"/>
              <a:t>这个条件下穿长裤的概率是多大，这里是 </a:t>
            </a:r>
            <a:r>
              <a:rPr lang="en-US" altLang="zh-CN" sz="2400" dirty="0"/>
              <a:t>100% </a:t>
            </a:r>
            <a:r>
              <a:rPr lang="zh-CN" altLang="en-US" sz="2400" dirty="0"/>
              <a:t>，因为所有男生都穿长裤</a:t>
            </a:r>
            <a:endParaRPr lang="zh-CN" altLang="en-US" sz="2400" dirty="0">
              <a:latin typeface="微软雅黑" panose="020B0503020204020204" pitchFamily="34" charset="-122"/>
              <a:ea typeface="微软雅黑" panose="020B0503020204020204" pitchFamily="34" charset="-122"/>
            </a:endParaRPr>
          </a:p>
        </p:txBody>
      </p:sp>
      <p:sp>
        <p:nvSpPr>
          <p:cNvPr id="18" name="Freeform 76"/>
          <p:cNvSpPr>
            <a:spLocks noEditPoints="1"/>
          </p:cNvSpPr>
          <p:nvPr/>
        </p:nvSpPr>
        <p:spPr bwMode="auto">
          <a:xfrm>
            <a:off x="754526" y="190530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9" name="Freeform 76"/>
          <p:cNvSpPr>
            <a:spLocks noEditPoints="1"/>
          </p:cNvSpPr>
          <p:nvPr/>
        </p:nvSpPr>
        <p:spPr bwMode="auto">
          <a:xfrm>
            <a:off x="754526" y="2743235"/>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20" name="矩形 19"/>
          <p:cNvSpPr/>
          <p:nvPr/>
        </p:nvSpPr>
        <p:spPr>
          <a:xfrm>
            <a:off x="1046981" y="4581375"/>
            <a:ext cx="6269793" cy="461665"/>
          </a:xfrm>
          <a:prstGeom prst="rect">
            <a:avLst/>
          </a:prstGeom>
        </p:spPr>
        <p:txBody>
          <a:bodyPr wrap="none">
            <a:spAutoFit/>
          </a:bodyPr>
          <a:lstStyle/>
          <a:p>
            <a:r>
              <a:rPr lang="zh-CN" altLang="en-US" sz="2400" dirty="0"/>
              <a:t>穿长裤的（女生</a:t>
            </a:r>
            <a:r>
              <a:rPr lang="zh-CN" altLang="en-US" sz="2400" dirty="0" smtClean="0"/>
              <a:t>）：</a:t>
            </a:r>
            <a:r>
              <a:rPr lang="en-US" altLang="zh-CN" sz="2400" dirty="0"/>
              <a:t> U * P(Girl) * P(</a:t>
            </a:r>
            <a:r>
              <a:rPr lang="en-US" altLang="zh-CN" sz="2400" dirty="0" err="1"/>
              <a:t>Pants|Girl</a:t>
            </a:r>
            <a:r>
              <a:rPr lang="en-US" altLang="zh-CN" sz="2400" dirty="0"/>
              <a:t>) </a:t>
            </a:r>
            <a:endParaRPr lang="zh-CN" altLang="en-US" sz="2400" dirty="0">
              <a:latin typeface="微软雅黑" panose="020B0503020204020204" pitchFamily="34" charset="-122"/>
              <a:ea typeface="微软雅黑" panose="020B0503020204020204" pitchFamily="34" charset="-122"/>
            </a:endParaRPr>
          </a:p>
        </p:txBody>
      </p:sp>
      <p:sp>
        <p:nvSpPr>
          <p:cNvPr id="21" name="Freeform 76"/>
          <p:cNvSpPr>
            <a:spLocks noEditPoints="1"/>
          </p:cNvSpPr>
          <p:nvPr/>
        </p:nvSpPr>
        <p:spPr bwMode="auto">
          <a:xfrm>
            <a:off x="754526" y="470325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Tree>
    <p:extLst>
      <p:ext uri="{BB962C8B-B14F-4D97-AF65-F5344CB8AC3E}">
        <p14:creationId xmlns:p14="http://schemas.microsoft.com/office/powerpoint/2010/main" val="172678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4801314"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求解：</a:t>
            </a:r>
            <a:r>
              <a:rPr lang="zh-CN" altLang="en-US" sz="2400" dirty="0"/>
              <a:t>穿长裤的人里面有多少女生</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9975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515144"/>
            <a:ext cx="8794523" cy="461665"/>
          </a:xfrm>
          <a:prstGeom prst="rect">
            <a:avLst/>
          </a:prstGeom>
        </p:spPr>
        <p:txBody>
          <a:bodyPr wrap="none">
            <a:spAutoFit/>
          </a:bodyPr>
          <a:lstStyle/>
          <a:p>
            <a:r>
              <a:rPr lang="zh-CN" altLang="en-US" sz="2400" dirty="0"/>
              <a:t>穿</a:t>
            </a:r>
            <a:r>
              <a:rPr lang="zh-CN" altLang="en-US" sz="2400" dirty="0" smtClean="0"/>
              <a:t>长裤总数：</a:t>
            </a:r>
            <a:r>
              <a:rPr lang="en-US" altLang="zh-CN" sz="2400" dirty="0" smtClean="0"/>
              <a:t>U </a:t>
            </a:r>
            <a:r>
              <a:rPr lang="en-US" altLang="zh-CN" sz="2400" dirty="0"/>
              <a:t>* P(Boy) * P(</a:t>
            </a:r>
            <a:r>
              <a:rPr lang="en-US" altLang="zh-CN" sz="2400" dirty="0" err="1"/>
              <a:t>Pants|Boy</a:t>
            </a:r>
            <a:r>
              <a:rPr lang="en-US" altLang="zh-CN" sz="2400" dirty="0"/>
              <a:t>) + U * P(Girl) * P(</a:t>
            </a:r>
            <a:r>
              <a:rPr lang="en-US" altLang="zh-CN" sz="2400" dirty="0" err="1"/>
              <a:t>Pants|Girl</a:t>
            </a:r>
            <a:r>
              <a:rPr lang="en-US" altLang="zh-CN" sz="2400" dirty="0"/>
              <a:t>) </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371390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5" y="3629294"/>
            <a:ext cx="12496307" cy="1200329"/>
          </a:xfrm>
          <a:prstGeom prst="rect">
            <a:avLst/>
          </a:prstGeom>
        </p:spPr>
        <p:txBody>
          <a:bodyPr wrap="square">
            <a:spAutoFit/>
          </a:bodyPr>
          <a:lstStyle/>
          <a:p>
            <a:r>
              <a:rPr lang="en-US" altLang="zh-CN" sz="2400" dirty="0"/>
              <a:t> P(</a:t>
            </a:r>
            <a:r>
              <a:rPr lang="en-US" altLang="zh-CN" sz="2400" dirty="0" err="1"/>
              <a:t>Girl|Pants</a:t>
            </a:r>
            <a:r>
              <a:rPr lang="en-US" altLang="zh-CN" sz="2400" dirty="0" smtClean="0"/>
              <a:t>) = U </a:t>
            </a:r>
            <a:r>
              <a:rPr lang="en-US" altLang="zh-CN" sz="2400" dirty="0"/>
              <a:t>* P(Girl) * P(</a:t>
            </a:r>
            <a:r>
              <a:rPr lang="en-US" altLang="zh-CN" sz="2400" dirty="0" err="1"/>
              <a:t>Pants|Girl</a:t>
            </a:r>
            <a:r>
              <a:rPr lang="en-US" altLang="zh-CN" sz="2400" dirty="0" smtClean="0"/>
              <a:t>)</a:t>
            </a:r>
            <a:r>
              <a:rPr lang="en-US" altLang="zh-CN" sz="2400" dirty="0"/>
              <a:t>/</a:t>
            </a:r>
            <a:r>
              <a:rPr lang="zh-CN" altLang="en-US" sz="2400" dirty="0" smtClean="0"/>
              <a:t>穿</a:t>
            </a:r>
            <a:r>
              <a:rPr lang="zh-CN" altLang="en-US" sz="2400" dirty="0"/>
              <a:t>长裤</a:t>
            </a:r>
            <a:r>
              <a:rPr lang="zh-CN" altLang="en-US" sz="2400" dirty="0" smtClean="0"/>
              <a:t>总数</a:t>
            </a:r>
            <a:endParaRPr lang="en-US" altLang="zh-CN" sz="2400" dirty="0" smtClean="0"/>
          </a:p>
          <a:p>
            <a:endParaRPr lang="en-US" altLang="zh-CN" sz="2400" dirty="0" smtClean="0"/>
          </a:p>
          <a:p>
            <a:r>
              <a:rPr lang="en-US" altLang="zh-CN" sz="2400" dirty="0"/>
              <a:t>U * P(Girl) * P(</a:t>
            </a:r>
            <a:r>
              <a:rPr lang="en-US" altLang="zh-CN" sz="2400" dirty="0" err="1"/>
              <a:t>Pants|Girl</a:t>
            </a:r>
            <a:r>
              <a:rPr lang="en-US" altLang="zh-CN" sz="2400" dirty="0"/>
              <a:t>) / [U * P(Boy) * P(</a:t>
            </a:r>
            <a:r>
              <a:rPr lang="en-US" altLang="zh-CN" sz="2400" dirty="0" err="1"/>
              <a:t>Pants|Boy</a:t>
            </a:r>
            <a:r>
              <a:rPr lang="en-US" altLang="zh-CN" sz="2400" dirty="0"/>
              <a:t>) + U * P(Girl) * P(</a:t>
            </a:r>
            <a:r>
              <a:rPr lang="en-US" altLang="zh-CN" sz="2400" dirty="0" err="1"/>
              <a:t>Pants|Girl</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533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与总人数有关吗？</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59975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515144"/>
            <a:ext cx="10407273" cy="461665"/>
          </a:xfrm>
          <a:prstGeom prst="rect">
            <a:avLst/>
          </a:prstGeom>
        </p:spPr>
        <p:txBody>
          <a:bodyPr wrap="none">
            <a:spAutoFit/>
          </a:bodyPr>
          <a:lstStyle/>
          <a:p>
            <a:r>
              <a:rPr lang="en-US" altLang="zh-CN" sz="2400" dirty="0"/>
              <a:t>U * P(Girl) * P(</a:t>
            </a:r>
            <a:r>
              <a:rPr lang="en-US" altLang="zh-CN" sz="2400" dirty="0" err="1"/>
              <a:t>Pants|Girl</a:t>
            </a:r>
            <a:r>
              <a:rPr lang="en-US" altLang="zh-CN" sz="2400" dirty="0"/>
              <a:t>) / [U * P(Boy) * P(</a:t>
            </a:r>
            <a:r>
              <a:rPr lang="en-US" altLang="zh-CN" sz="2400" dirty="0" err="1"/>
              <a:t>Pants|Boy</a:t>
            </a:r>
            <a:r>
              <a:rPr lang="en-US" altLang="zh-CN" sz="2400" dirty="0"/>
              <a:t>) + U * P(Girl) * P(</a:t>
            </a:r>
            <a:r>
              <a:rPr lang="en-US" altLang="zh-CN" sz="2400" dirty="0" err="1"/>
              <a:t>Pants|Girl</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3713900"/>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6" y="3629294"/>
            <a:ext cx="6955750" cy="461665"/>
          </a:xfrm>
          <a:prstGeom prst="rect">
            <a:avLst/>
          </a:prstGeom>
        </p:spPr>
        <p:txBody>
          <a:bodyPr wrap="none">
            <a:spAutoFit/>
          </a:bodyPr>
          <a:lstStyle/>
          <a:p>
            <a:r>
              <a:rPr lang="zh-CN" altLang="en-US" sz="2400" dirty="0"/>
              <a:t>容易发现这里校园内人的总数是无关的，可以消去</a:t>
            </a:r>
            <a:endParaRPr lang="zh-CN" altLang="en-US" sz="2400" dirty="0">
              <a:latin typeface="微软雅黑" panose="020B0503020204020204" pitchFamily="34" charset="-122"/>
              <a:ea typeface="微软雅黑" panose="020B0503020204020204" pitchFamily="34" charset="-122"/>
            </a:endParaRPr>
          </a:p>
        </p:txBody>
      </p:sp>
      <p:sp>
        <p:nvSpPr>
          <p:cNvPr id="10" name="Freeform 72"/>
          <p:cNvSpPr>
            <a:spLocks noEditPoints="1"/>
          </p:cNvSpPr>
          <p:nvPr/>
        </p:nvSpPr>
        <p:spPr bwMode="auto">
          <a:xfrm>
            <a:off x="1046981" y="4766427"/>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 name="矩形 10"/>
          <p:cNvSpPr/>
          <p:nvPr/>
        </p:nvSpPr>
        <p:spPr>
          <a:xfrm>
            <a:off x="1339436" y="4681821"/>
            <a:ext cx="11239808" cy="461665"/>
          </a:xfrm>
          <a:prstGeom prst="rect">
            <a:avLst/>
          </a:prstGeom>
        </p:spPr>
        <p:txBody>
          <a:bodyPr wrap="none">
            <a:spAutoFit/>
          </a:bodyPr>
          <a:lstStyle/>
          <a:p>
            <a:r>
              <a:rPr lang="en-US" altLang="zh-CN" sz="2400" dirty="0"/>
              <a:t>P(</a:t>
            </a:r>
            <a:r>
              <a:rPr lang="en-US" altLang="zh-CN" sz="2400" dirty="0" err="1"/>
              <a:t>Girl|Pants</a:t>
            </a:r>
            <a:r>
              <a:rPr lang="en-US" altLang="zh-CN" sz="2400" dirty="0"/>
              <a:t>) = P(Girl) * P(</a:t>
            </a:r>
            <a:r>
              <a:rPr lang="en-US" altLang="zh-CN" sz="2400" dirty="0" err="1"/>
              <a:t>Pants|Girl</a:t>
            </a:r>
            <a:r>
              <a:rPr lang="en-US" altLang="zh-CN" sz="2400" dirty="0"/>
              <a:t>) / [P(Boy) * P(</a:t>
            </a:r>
            <a:r>
              <a:rPr lang="en-US" altLang="zh-CN" sz="2400" dirty="0" err="1"/>
              <a:t>Pants|Boy</a:t>
            </a:r>
            <a:r>
              <a:rPr lang="en-US" altLang="zh-CN" sz="2400" dirty="0"/>
              <a:t>) + P(Girl) * P(</a:t>
            </a:r>
            <a:r>
              <a:rPr lang="en-US" altLang="zh-CN" sz="2400" dirty="0" err="1"/>
              <a:t>Pants|Girl</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843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1107996"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化简：</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046981" y="2392272"/>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矩形 6"/>
          <p:cNvSpPr/>
          <p:nvPr/>
        </p:nvSpPr>
        <p:spPr>
          <a:xfrm>
            <a:off x="1339436" y="2307666"/>
            <a:ext cx="11239808" cy="461665"/>
          </a:xfrm>
          <a:prstGeom prst="rect">
            <a:avLst/>
          </a:prstGeom>
        </p:spPr>
        <p:txBody>
          <a:bodyPr wrap="none">
            <a:spAutoFit/>
          </a:bodyPr>
          <a:lstStyle/>
          <a:p>
            <a:r>
              <a:rPr lang="en-US" altLang="zh-CN" sz="2400" dirty="0"/>
              <a:t>P(</a:t>
            </a:r>
            <a:r>
              <a:rPr lang="en-US" altLang="zh-CN" sz="2400" dirty="0" err="1"/>
              <a:t>Girl|Pants</a:t>
            </a:r>
            <a:r>
              <a:rPr lang="en-US" altLang="zh-CN" sz="2400" dirty="0"/>
              <a:t>) = P(Girl) * P(</a:t>
            </a:r>
            <a:r>
              <a:rPr lang="en-US" altLang="zh-CN" sz="2400" dirty="0" err="1"/>
              <a:t>Pants|Girl</a:t>
            </a:r>
            <a:r>
              <a:rPr lang="en-US" altLang="zh-CN" sz="2400" dirty="0"/>
              <a:t>) / [P(Boy) * P(</a:t>
            </a:r>
            <a:r>
              <a:rPr lang="en-US" altLang="zh-CN" sz="2400" dirty="0" err="1"/>
              <a:t>Pants|Boy</a:t>
            </a:r>
            <a:r>
              <a:rPr lang="en-US" altLang="zh-CN" sz="2400" dirty="0"/>
              <a:t>) + P(Girl) * P(</a:t>
            </a:r>
            <a:r>
              <a:rPr lang="en-US" altLang="zh-CN" sz="2400" dirty="0" err="1"/>
              <a:t>Pants|Girl</a:t>
            </a:r>
            <a:r>
              <a:rPr lang="en-US" altLang="zh-CN" sz="2400" dirty="0"/>
              <a:t>)]</a:t>
            </a:r>
            <a:endParaRPr lang="zh-CN" altLang="en-US" sz="2400" dirty="0">
              <a:latin typeface="微软雅黑" panose="020B0503020204020204" pitchFamily="34" charset="-122"/>
              <a:ea typeface="微软雅黑" panose="020B0503020204020204" pitchFamily="34" charset="-122"/>
            </a:endParaRPr>
          </a:p>
        </p:txBody>
      </p:sp>
      <p:sp>
        <p:nvSpPr>
          <p:cNvPr id="8" name="Freeform 72"/>
          <p:cNvSpPr>
            <a:spLocks noEditPoints="1"/>
          </p:cNvSpPr>
          <p:nvPr/>
        </p:nvSpPr>
        <p:spPr bwMode="auto">
          <a:xfrm>
            <a:off x="1046981" y="329894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9" name="矩形 8"/>
          <p:cNvSpPr/>
          <p:nvPr/>
        </p:nvSpPr>
        <p:spPr>
          <a:xfrm>
            <a:off x="1339436" y="3214338"/>
            <a:ext cx="3195234" cy="461665"/>
          </a:xfrm>
          <a:prstGeom prst="rect">
            <a:avLst/>
          </a:prstGeom>
        </p:spPr>
        <p:txBody>
          <a:bodyPr wrap="none">
            <a:spAutoFit/>
          </a:bodyPr>
          <a:lstStyle/>
          <a:p>
            <a:r>
              <a:rPr lang="zh-CN" altLang="en-US" sz="2400" dirty="0"/>
              <a:t>分母其实就是 </a:t>
            </a:r>
            <a:r>
              <a:rPr lang="en-US" altLang="zh-CN" sz="2400" dirty="0"/>
              <a:t>P(Pants) </a:t>
            </a:r>
            <a:endParaRPr lang="zh-CN" altLang="en-US" sz="2400" dirty="0">
              <a:latin typeface="微软雅黑" panose="020B0503020204020204" pitchFamily="34" charset="-122"/>
              <a:ea typeface="微软雅黑" panose="020B0503020204020204" pitchFamily="34" charset="-122"/>
            </a:endParaRPr>
          </a:p>
        </p:txBody>
      </p:sp>
      <p:sp>
        <p:nvSpPr>
          <p:cNvPr id="10" name="Freeform 72"/>
          <p:cNvSpPr>
            <a:spLocks noEditPoints="1"/>
          </p:cNvSpPr>
          <p:nvPr/>
        </p:nvSpPr>
        <p:spPr bwMode="auto">
          <a:xfrm>
            <a:off x="1046981" y="4059389"/>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 name="矩形 10"/>
          <p:cNvSpPr/>
          <p:nvPr/>
        </p:nvSpPr>
        <p:spPr>
          <a:xfrm>
            <a:off x="1339436" y="3974783"/>
            <a:ext cx="3783536" cy="461665"/>
          </a:xfrm>
          <a:prstGeom prst="rect">
            <a:avLst/>
          </a:prstGeom>
        </p:spPr>
        <p:txBody>
          <a:bodyPr wrap="none">
            <a:spAutoFit/>
          </a:bodyPr>
          <a:lstStyle/>
          <a:p>
            <a:r>
              <a:rPr lang="zh-CN" altLang="en-US" sz="2400" dirty="0"/>
              <a:t>分子其实就是 </a:t>
            </a:r>
            <a:r>
              <a:rPr lang="en-US" altLang="zh-CN" sz="2400" dirty="0"/>
              <a:t>P(Pants, Girl)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98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2657"/>
            <a:ext cx="2262159" cy="923330"/>
          </a:xfrm>
          <a:prstGeom prst="rect">
            <a:avLst/>
          </a:prstGeom>
          <a:noFill/>
        </p:spPr>
        <p:txBody>
          <a:bodyPr wrap="none" lIns="91440" tIns="45720" rIns="91440" bIns="45720">
            <a:spAutoFit/>
          </a:bodyPr>
          <a:lstStyle/>
          <a:p>
            <a:pPr algn="ctr"/>
            <a:r>
              <a:rPr lang="zh-CN" altLang="en-US" sz="5400" b="0" cap="none" spc="0" dirty="0" smtClean="0">
                <a:ln w="0"/>
                <a:solidFill>
                  <a:schemeClr val="accent1"/>
                </a:solidFill>
                <a:effectLst>
                  <a:outerShdw blurRad="38100" dist="25400" dir="5400000" algn="ctr" rotWithShape="0">
                    <a:srgbClr val="6E747A">
                      <a:alpha val="43000"/>
                    </a:srgbClr>
                  </a:outerShdw>
                </a:effectLst>
              </a:rPr>
              <a:t>贝叶斯</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Freeform 76"/>
          <p:cNvSpPr>
            <a:spLocks noEditPoints="1"/>
          </p:cNvSpPr>
          <p:nvPr/>
        </p:nvSpPr>
        <p:spPr bwMode="auto">
          <a:xfrm>
            <a:off x="623872" y="1499473"/>
            <a:ext cx="291022" cy="217908"/>
          </a:xfrm>
          <a:custGeom>
            <a:avLst/>
            <a:gdLst>
              <a:gd name="T0" fmla="*/ 967 w 1014"/>
              <a:gd name="T1" fmla="*/ 28 h 763"/>
              <a:gd name="T2" fmla="*/ 935 w 1014"/>
              <a:gd name="T3" fmla="*/ 10 h 763"/>
              <a:gd name="T4" fmla="*/ 899 w 1014"/>
              <a:gd name="T5" fmla="*/ 1 h 763"/>
              <a:gd name="T6" fmla="*/ 862 w 1014"/>
              <a:gd name="T7" fmla="*/ 2 h 763"/>
              <a:gd name="T8" fmla="*/ 827 w 1014"/>
              <a:gd name="T9" fmla="*/ 14 h 763"/>
              <a:gd name="T10" fmla="*/ 796 w 1014"/>
              <a:gd name="T11" fmla="*/ 36 h 763"/>
              <a:gd name="T12" fmla="*/ 217 w 1014"/>
              <a:gd name="T13" fmla="*/ 295 h 763"/>
              <a:gd name="T14" fmla="*/ 187 w 1014"/>
              <a:gd name="T15" fmla="*/ 272 h 763"/>
              <a:gd name="T16" fmla="*/ 151 w 1014"/>
              <a:gd name="T17" fmla="*/ 261 h 763"/>
              <a:gd name="T18" fmla="*/ 115 w 1014"/>
              <a:gd name="T19" fmla="*/ 260 h 763"/>
              <a:gd name="T20" fmla="*/ 78 w 1014"/>
              <a:gd name="T21" fmla="*/ 268 h 763"/>
              <a:gd name="T22" fmla="*/ 46 w 1014"/>
              <a:gd name="T23" fmla="*/ 286 h 763"/>
              <a:gd name="T24" fmla="*/ 28 w 1014"/>
              <a:gd name="T25" fmla="*/ 305 h 763"/>
              <a:gd name="T26" fmla="*/ 10 w 1014"/>
              <a:gd name="T27" fmla="*/ 337 h 763"/>
              <a:gd name="T28" fmla="*/ 0 w 1014"/>
              <a:gd name="T29" fmla="*/ 372 h 763"/>
              <a:gd name="T30" fmla="*/ 2 w 1014"/>
              <a:gd name="T31" fmla="*/ 409 h 763"/>
              <a:gd name="T32" fmla="*/ 14 w 1014"/>
              <a:gd name="T33" fmla="*/ 444 h 763"/>
              <a:gd name="T34" fmla="*/ 38 w 1014"/>
              <a:gd name="T35" fmla="*/ 474 h 763"/>
              <a:gd name="T36" fmla="*/ 297 w 1014"/>
              <a:gd name="T37" fmla="*/ 734 h 763"/>
              <a:gd name="T38" fmla="*/ 330 w 1014"/>
              <a:gd name="T39" fmla="*/ 753 h 763"/>
              <a:gd name="T40" fmla="*/ 365 w 1014"/>
              <a:gd name="T41" fmla="*/ 762 h 763"/>
              <a:gd name="T42" fmla="*/ 391 w 1014"/>
              <a:gd name="T43" fmla="*/ 762 h 763"/>
              <a:gd name="T44" fmla="*/ 426 w 1014"/>
              <a:gd name="T45" fmla="*/ 753 h 763"/>
              <a:gd name="T46" fmla="*/ 458 w 1014"/>
              <a:gd name="T47" fmla="*/ 734 h 763"/>
              <a:gd name="T48" fmla="*/ 977 w 1014"/>
              <a:gd name="T49" fmla="*/ 217 h 763"/>
              <a:gd name="T50" fmla="*/ 999 w 1014"/>
              <a:gd name="T51" fmla="*/ 187 h 763"/>
              <a:gd name="T52" fmla="*/ 1012 w 1014"/>
              <a:gd name="T53" fmla="*/ 151 h 763"/>
              <a:gd name="T54" fmla="*/ 1014 w 1014"/>
              <a:gd name="T55" fmla="*/ 127 h 763"/>
              <a:gd name="T56" fmla="*/ 1009 w 1014"/>
              <a:gd name="T57" fmla="*/ 89 h 763"/>
              <a:gd name="T58" fmla="*/ 993 w 1014"/>
              <a:gd name="T59" fmla="*/ 56 h 763"/>
              <a:gd name="T60" fmla="*/ 977 w 1014"/>
              <a:gd name="T61" fmla="*/ 36 h 763"/>
              <a:gd name="T62" fmla="*/ 423 w 1014"/>
              <a:gd name="T63" fmla="*/ 680 h 763"/>
              <a:gd name="T64" fmla="*/ 401 w 1014"/>
              <a:gd name="T65" fmla="*/ 694 h 763"/>
              <a:gd name="T66" fmla="*/ 366 w 1014"/>
              <a:gd name="T67" fmla="*/ 697 h 763"/>
              <a:gd name="T68" fmla="*/ 337 w 1014"/>
              <a:gd name="T69" fmla="*/ 684 h 763"/>
              <a:gd name="T70" fmla="*/ 83 w 1014"/>
              <a:gd name="T71" fmla="*/ 430 h 763"/>
              <a:gd name="T72" fmla="*/ 69 w 1014"/>
              <a:gd name="T73" fmla="*/ 409 h 763"/>
              <a:gd name="T74" fmla="*/ 65 w 1014"/>
              <a:gd name="T75" fmla="*/ 372 h 763"/>
              <a:gd name="T76" fmla="*/ 77 w 1014"/>
              <a:gd name="T77" fmla="*/ 344 h 763"/>
              <a:gd name="T78" fmla="*/ 92 w 1014"/>
              <a:gd name="T79" fmla="*/ 332 h 763"/>
              <a:gd name="T80" fmla="*/ 127 w 1014"/>
              <a:gd name="T81" fmla="*/ 321 h 763"/>
              <a:gd name="T82" fmla="*/ 151 w 1014"/>
              <a:gd name="T83" fmla="*/ 326 h 763"/>
              <a:gd name="T84" fmla="*/ 355 w 1014"/>
              <a:gd name="T85" fmla="*/ 522 h 763"/>
              <a:gd name="T86" fmla="*/ 366 w 1014"/>
              <a:gd name="T87" fmla="*/ 530 h 763"/>
              <a:gd name="T88" fmla="*/ 384 w 1014"/>
              <a:gd name="T89" fmla="*/ 531 h 763"/>
              <a:gd name="T90" fmla="*/ 400 w 1014"/>
              <a:gd name="T91" fmla="*/ 522 h 763"/>
              <a:gd name="T92" fmla="*/ 847 w 1014"/>
              <a:gd name="T93" fmla="*/ 77 h 763"/>
              <a:gd name="T94" fmla="*/ 875 w 1014"/>
              <a:gd name="T95" fmla="*/ 64 h 763"/>
              <a:gd name="T96" fmla="*/ 911 w 1014"/>
              <a:gd name="T97" fmla="*/ 68 h 763"/>
              <a:gd name="T98" fmla="*/ 931 w 1014"/>
              <a:gd name="T99" fmla="*/ 82 h 763"/>
              <a:gd name="T100" fmla="*/ 945 w 1014"/>
              <a:gd name="T101" fmla="*/ 102 h 763"/>
              <a:gd name="T102" fmla="*/ 951 w 1014"/>
              <a:gd name="T103" fmla="*/ 127 h 763"/>
              <a:gd name="T104" fmla="*/ 940 w 1014"/>
              <a:gd name="T105" fmla="*/ 162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763">
                <a:moveTo>
                  <a:pt x="977" y="36"/>
                </a:moveTo>
                <a:lnTo>
                  <a:pt x="977" y="36"/>
                </a:lnTo>
                <a:lnTo>
                  <a:pt x="967" y="28"/>
                </a:lnTo>
                <a:lnTo>
                  <a:pt x="957" y="20"/>
                </a:lnTo>
                <a:lnTo>
                  <a:pt x="946" y="14"/>
                </a:lnTo>
                <a:lnTo>
                  <a:pt x="935" y="10"/>
                </a:lnTo>
                <a:lnTo>
                  <a:pt x="923" y="5"/>
                </a:lnTo>
                <a:lnTo>
                  <a:pt x="911" y="2"/>
                </a:lnTo>
                <a:lnTo>
                  <a:pt x="899" y="1"/>
                </a:lnTo>
                <a:lnTo>
                  <a:pt x="886" y="0"/>
                </a:lnTo>
                <a:lnTo>
                  <a:pt x="875" y="1"/>
                </a:lnTo>
                <a:lnTo>
                  <a:pt x="862" y="2"/>
                </a:lnTo>
                <a:lnTo>
                  <a:pt x="850" y="5"/>
                </a:lnTo>
                <a:lnTo>
                  <a:pt x="838" y="10"/>
                </a:lnTo>
                <a:lnTo>
                  <a:pt x="827" y="14"/>
                </a:lnTo>
                <a:lnTo>
                  <a:pt x="817" y="20"/>
                </a:lnTo>
                <a:lnTo>
                  <a:pt x="806" y="28"/>
                </a:lnTo>
                <a:lnTo>
                  <a:pt x="796" y="36"/>
                </a:lnTo>
                <a:lnTo>
                  <a:pt x="378" y="455"/>
                </a:lnTo>
                <a:lnTo>
                  <a:pt x="217" y="295"/>
                </a:lnTo>
                <a:lnTo>
                  <a:pt x="217" y="295"/>
                </a:lnTo>
                <a:lnTo>
                  <a:pt x="208" y="286"/>
                </a:lnTo>
                <a:lnTo>
                  <a:pt x="198" y="279"/>
                </a:lnTo>
                <a:lnTo>
                  <a:pt x="187" y="272"/>
                </a:lnTo>
                <a:lnTo>
                  <a:pt x="175" y="268"/>
                </a:lnTo>
                <a:lnTo>
                  <a:pt x="164" y="264"/>
                </a:lnTo>
                <a:lnTo>
                  <a:pt x="151" y="261"/>
                </a:lnTo>
                <a:lnTo>
                  <a:pt x="140" y="260"/>
                </a:lnTo>
                <a:lnTo>
                  <a:pt x="127" y="259"/>
                </a:lnTo>
                <a:lnTo>
                  <a:pt x="115" y="260"/>
                </a:lnTo>
                <a:lnTo>
                  <a:pt x="103" y="261"/>
                </a:lnTo>
                <a:lnTo>
                  <a:pt x="90" y="264"/>
                </a:lnTo>
                <a:lnTo>
                  <a:pt x="78" y="268"/>
                </a:lnTo>
                <a:lnTo>
                  <a:pt x="68" y="272"/>
                </a:lnTo>
                <a:lnTo>
                  <a:pt x="57" y="279"/>
                </a:lnTo>
                <a:lnTo>
                  <a:pt x="46" y="286"/>
                </a:lnTo>
                <a:lnTo>
                  <a:pt x="38" y="295"/>
                </a:lnTo>
                <a:lnTo>
                  <a:pt x="38" y="295"/>
                </a:lnTo>
                <a:lnTo>
                  <a:pt x="28" y="305"/>
                </a:lnTo>
                <a:lnTo>
                  <a:pt x="21" y="314"/>
                </a:lnTo>
                <a:lnTo>
                  <a:pt x="14" y="325"/>
                </a:lnTo>
                <a:lnTo>
                  <a:pt x="10" y="337"/>
                </a:lnTo>
                <a:lnTo>
                  <a:pt x="6" y="349"/>
                </a:lnTo>
                <a:lnTo>
                  <a:pt x="2" y="360"/>
                </a:lnTo>
                <a:lnTo>
                  <a:pt x="0" y="372"/>
                </a:lnTo>
                <a:lnTo>
                  <a:pt x="0" y="385"/>
                </a:lnTo>
                <a:lnTo>
                  <a:pt x="0" y="397"/>
                </a:lnTo>
                <a:lnTo>
                  <a:pt x="2" y="409"/>
                </a:lnTo>
                <a:lnTo>
                  <a:pt x="6" y="421"/>
                </a:lnTo>
                <a:lnTo>
                  <a:pt x="10" y="432"/>
                </a:lnTo>
                <a:lnTo>
                  <a:pt x="14" y="444"/>
                </a:lnTo>
                <a:lnTo>
                  <a:pt x="21" y="455"/>
                </a:lnTo>
                <a:lnTo>
                  <a:pt x="28" y="465"/>
                </a:lnTo>
                <a:lnTo>
                  <a:pt x="38" y="474"/>
                </a:lnTo>
                <a:lnTo>
                  <a:pt x="288" y="725"/>
                </a:lnTo>
                <a:lnTo>
                  <a:pt x="288" y="725"/>
                </a:lnTo>
                <a:lnTo>
                  <a:pt x="297" y="734"/>
                </a:lnTo>
                <a:lnTo>
                  <a:pt x="307" y="741"/>
                </a:lnTo>
                <a:lnTo>
                  <a:pt x="318" y="748"/>
                </a:lnTo>
                <a:lnTo>
                  <a:pt x="330" y="753"/>
                </a:lnTo>
                <a:lnTo>
                  <a:pt x="340" y="757"/>
                </a:lnTo>
                <a:lnTo>
                  <a:pt x="353" y="760"/>
                </a:lnTo>
                <a:lnTo>
                  <a:pt x="365" y="762"/>
                </a:lnTo>
                <a:lnTo>
                  <a:pt x="378" y="763"/>
                </a:lnTo>
                <a:lnTo>
                  <a:pt x="378" y="763"/>
                </a:lnTo>
                <a:lnTo>
                  <a:pt x="391" y="762"/>
                </a:lnTo>
                <a:lnTo>
                  <a:pt x="403" y="760"/>
                </a:lnTo>
                <a:lnTo>
                  <a:pt x="415" y="757"/>
                </a:lnTo>
                <a:lnTo>
                  <a:pt x="426" y="753"/>
                </a:lnTo>
                <a:lnTo>
                  <a:pt x="438" y="748"/>
                </a:lnTo>
                <a:lnTo>
                  <a:pt x="449" y="741"/>
                </a:lnTo>
                <a:lnTo>
                  <a:pt x="458" y="734"/>
                </a:lnTo>
                <a:lnTo>
                  <a:pt x="468" y="725"/>
                </a:lnTo>
                <a:lnTo>
                  <a:pt x="977" y="217"/>
                </a:lnTo>
                <a:lnTo>
                  <a:pt x="977" y="217"/>
                </a:lnTo>
                <a:lnTo>
                  <a:pt x="985" y="207"/>
                </a:lnTo>
                <a:lnTo>
                  <a:pt x="993" y="197"/>
                </a:lnTo>
                <a:lnTo>
                  <a:pt x="999" y="187"/>
                </a:lnTo>
                <a:lnTo>
                  <a:pt x="1004" y="175"/>
                </a:lnTo>
                <a:lnTo>
                  <a:pt x="1009" y="163"/>
                </a:lnTo>
                <a:lnTo>
                  <a:pt x="1012" y="151"/>
                </a:lnTo>
                <a:lnTo>
                  <a:pt x="1013" y="139"/>
                </a:lnTo>
                <a:lnTo>
                  <a:pt x="1014" y="127"/>
                </a:lnTo>
                <a:lnTo>
                  <a:pt x="1014" y="127"/>
                </a:lnTo>
                <a:lnTo>
                  <a:pt x="1013" y="114"/>
                </a:lnTo>
                <a:lnTo>
                  <a:pt x="1012" y="102"/>
                </a:lnTo>
                <a:lnTo>
                  <a:pt x="1009" y="89"/>
                </a:lnTo>
                <a:lnTo>
                  <a:pt x="1004" y="77"/>
                </a:lnTo>
                <a:lnTo>
                  <a:pt x="999" y="66"/>
                </a:lnTo>
                <a:lnTo>
                  <a:pt x="993" y="56"/>
                </a:lnTo>
                <a:lnTo>
                  <a:pt x="985" y="46"/>
                </a:lnTo>
                <a:lnTo>
                  <a:pt x="977" y="36"/>
                </a:lnTo>
                <a:lnTo>
                  <a:pt x="977" y="36"/>
                </a:lnTo>
                <a:close/>
                <a:moveTo>
                  <a:pt x="931" y="172"/>
                </a:moveTo>
                <a:lnTo>
                  <a:pt x="423" y="680"/>
                </a:lnTo>
                <a:lnTo>
                  <a:pt x="423" y="680"/>
                </a:lnTo>
                <a:lnTo>
                  <a:pt x="419" y="684"/>
                </a:lnTo>
                <a:lnTo>
                  <a:pt x="413" y="688"/>
                </a:lnTo>
                <a:lnTo>
                  <a:pt x="401" y="694"/>
                </a:lnTo>
                <a:lnTo>
                  <a:pt x="390" y="697"/>
                </a:lnTo>
                <a:lnTo>
                  <a:pt x="378" y="698"/>
                </a:lnTo>
                <a:lnTo>
                  <a:pt x="366" y="697"/>
                </a:lnTo>
                <a:lnTo>
                  <a:pt x="353" y="694"/>
                </a:lnTo>
                <a:lnTo>
                  <a:pt x="342" y="688"/>
                </a:lnTo>
                <a:lnTo>
                  <a:pt x="337" y="684"/>
                </a:lnTo>
                <a:lnTo>
                  <a:pt x="333" y="680"/>
                </a:lnTo>
                <a:lnTo>
                  <a:pt x="83" y="430"/>
                </a:lnTo>
                <a:lnTo>
                  <a:pt x="83" y="430"/>
                </a:lnTo>
                <a:lnTo>
                  <a:pt x="77" y="425"/>
                </a:lnTo>
                <a:lnTo>
                  <a:pt x="74" y="419"/>
                </a:lnTo>
                <a:lnTo>
                  <a:pt x="69" y="409"/>
                </a:lnTo>
                <a:lnTo>
                  <a:pt x="65" y="397"/>
                </a:lnTo>
                <a:lnTo>
                  <a:pt x="63" y="385"/>
                </a:lnTo>
                <a:lnTo>
                  <a:pt x="65" y="372"/>
                </a:lnTo>
                <a:lnTo>
                  <a:pt x="69" y="360"/>
                </a:lnTo>
                <a:lnTo>
                  <a:pt x="74" y="350"/>
                </a:lnTo>
                <a:lnTo>
                  <a:pt x="77" y="344"/>
                </a:lnTo>
                <a:lnTo>
                  <a:pt x="83" y="340"/>
                </a:lnTo>
                <a:lnTo>
                  <a:pt x="83" y="340"/>
                </a:lnTo>
                <a:lnTo>
                  <a:pt x="92" y="332"/>
                </a:lnTo>
                <a:lnTo>
                  <a:pt x="103" y="326"/>
                </a:lnTo>
                <a:lnTo>
                  <a:pt x="115" y="322"/>
                </a:lnTo>
                <a:lnTo>
                  <a:pt x="127" y="321"/>
                </a:lnTo>
                <a:lnTo>
                  <a:pt x="127" y="321"/>
                </a:lnTo>
                <a:lnTo>
                  <a:pt x="140" y="322"/>
                </a:lnTo>
                <a:lnTo>
                  <a:pt x="151" y="326"/>
                </a:lnTo>
                <a:lnTo>
                  <a:pt x="162" y="332"/>
                </a:lnTo>
                <a:lnTo>
                  <a:pt x="172" y="340"/>
                </a:lnTo>
                <a:lnTo>
                  <a:pt x="355" y="522"/>
                </a:lnTo>
                <a:lnTo>
                  <a:pt x="355" y="522"/>
                </a:lnTo>
                <a:lnTo>
                  <a:pt x="361" y="527"/>
                </a:lnTo>
                <a:lnTo>
                  <a:pt x="366" y="530"/>
                </a:lnTo>
                <a:lnTo>
                  <a:pt x="371" y="531"/>
                </a:lnTo>
                <a:lnTo>
                  <a:pt x="378" y="532"/>
                </a:lnTo>
                <a:lnTo>
                  <a:pt x="384" y="531"/>
                </a:lnTo>
                <a:lnTo>
                  <a:pt x="390" y="530"/>
                </a:lnTo>
                <a:lnTo>
                  <a:pt x="395" y="527"/>
                </a:lnTo>
                <a:lnTo>
                  <a:pt x="400" y="522"/>
                </a:lnTo>
                <a:lnTo>
                  <a:pt x="841" y="82"/>
                </a:lnTo>
                <a:lnTo>
                  <a:pt x="841" y="82"/>
                </a:lnTo>
                <a:lnTo>
                  <a:pt x="847" y="77"/>
                </a:lnTo>
                <a:lnTo>
                  <a:pt x="851" y="74"/>
                </a:lnTo>
                <a:lnTo>
                  <a:pt x="863" y="68"/>
                </a:lnTo>
                <a:lnTo>
                  <a:pt x="875" y="64"/>
                </a:lnTo>
                <a:lnTo>
                  <a:pt x="886" y="63"/>
                </a:lnTo>
                <a:lnTo>
                  <a:pt x="899" y="64"/>
                </a:lnTo>
                <a:lnTo>
                  <a:pt x="911" y="68"/>
                </a:lnTo>
                <a:lnTo>
                  <a:pt x="922" y="74"/>
                </a:lnTo>
                <a:lnTo>
                  <a:pt x="927" y="77"/>
                </a:lnTo>
                <a:lnTo>
                  <a:pt x="931" y="82"/>
                </a:lnTo>
                <a:lnTo>
                  <a:pt x="931" y="82"/>
                </a:lnTo>
                <a:lnTo>
                  <a:pt x="940" y="91"/>
                </a:lnTo>
                <a:lnTo>
                  <a:pt x="945" y="102"/>
                </a:lnTo>
                <a:lnTo>
                  <a:pt x="949" y="114"/>
                </a:lnTo>
                <a:lnTo>
                  <a:pt x="951" y="127"/>
                </a:lnTo>
                <a:lnTo>
                  <a:pt x="951" y="127"/>
                </a:lnTo>
                <a:lnTo>
                  <a:pt x="949" y="138"/>
                </a:lnTo>
                <a:lnTo>
                  <a:pt x="945" y="151"/>
                </a:lnTo>
                <a:lnTo>
                  <a:pt x="940" y="162"/>
                </a:lnTo>
                <a:lnTo>
                  <a:pt x="931" y="172"/>
                </a:lnTo>
                <a:lnTo>
                  <a:pt x="931" y="172"/>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5" name="矩形 4"/>
          <p:cNvSpPr/>
          <p:nvPr/>
        </p:nvSpPr>
        <p:spPr>
          <a:xfrm>
            <a:off x="1046981" y="1400994"/>
            <a:ext cx="1723549"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贝叶斯公式</a:t>
            </a:r>
            <a:endParaRPr lang="zh-CN" altLang="en-US" sz="2400" dirty="0">
              <a:latin typeface="微软雅黑" panose="020B0503020204020204" pitchFamily="34" charset="-122"/>
              <a:ea typeface="微软雅黑" panose="020B0503020204020204" pitchFamily="34" charset="-122"/>
            </a:endParaRPr>
          </a:p>
        </p:txBody>
      </p:sp>
      <p:sp>
        <p:nvSpPr>
          <p:cNvPr id="6" name="Freeform 72"/>
          <p:cNvSpPr>
            <a:spLocks noEditPoints="1"/>
          </p:cNvSpPr>
          <p:nvPr/>
        </p:nvSpPr>
        <p:spPr bwMode="auto">
          <a:xfrm>
            <a:off x="1130044" y="3128104"/>
            <a:ext cx="292455" cy="292455"/>
          </a:xfrm>
          <a:custGeom>
            <a:avLst/>
            <a:gdLst>
              <a:gd name="T0" fmla="*/ 934 w 1018"/>
              <a:gd name="T1" fmla="*/ 31 h 1017"/>
              <a:gd name="T2" fmla="*/ 868 w 1018"/>
              <a:gd name="T3" fmla="*/ 3 h 1017"/>
              <a:gd name="T4" fmla="*/ 812 w 1018"/>
              <a:gd name="T5" fmla="*/ 0 h 1017"/>
              <a:gd name="T6" fmla="*/ 743 w 1018"/>
              <a:gd name="T7" fmla="*/ 22 h 1017"/>
              <a:gd name="T8" fmla="*/ 137 w 1018"/>
              <a:gd name="T9" fmla="*/ 613 h 1017"/>
              <a:gd name="T10" fmla="*/ 2 w 1018"/>
              <a:gd name="T11" fmla="*/ 974 h 1017"/>
              <a:gd name="T12" fmla="*/ 4 w 1018"/>
              <a:gd name="T13" fmla="*/ 1000 h 1017"/>
              <a:gd name="T14" fmla="*/ 19 w 1018"/>
              <a:gd name="T15" fmla="*/ 1015 h 1017"/>
              <a:gd name="T16" fmla="*/ 36 w 1018"/>
              <a:gd name="T17" fmla="*/ 1017 h 1017"/>
              <a:gd name="T18" fmla="*/ 365 w 1018"/>
              <a:gd name="T19" fmla="*/ 915 h 1017"/>
              <a:gd name="T20" fmla="*/ 975 w 1018"/>
              <a:gd name="T21" fmla="*/ 305 h 1017"/>
              <a:gd name="T22" fmla="*/ 1009 w 1018"/>
              <a:gd name="T23" fmla="*/ 242 h 1017"/>
              <a:gd name="T24" fmla="*/ 1018 w 1018"/>
              <a:gd name="T25" fmla="*/ 187 h 1017"/>
              <a:gd name="T26" fmla="*/ 1004 w 1018"/>
              <a:gd name="T27" fmla="*/ 115 h 1017"/>
              <a:gd name="T28" fmla="*/ 963 w 1018"/>
              <a:gd name="T29" fmla="*/ 55 h 1017"/>
              <a:gd name="T30" fmla="*/ 203 w 1018"/>
              <a:gd name="T31" fmla="*/ 900 h 1017"/>
              <a:gd name="T32" fmla="*/ 170 w 1018"/>
              <a:gd name="T33" fmla="*/ 847 h 1017"/>
              <a:gd name="T34" fmla="*/ 139 w 1018"/>
              <a:gd name="T35" fmla="*/ 823 h 1017"/>
              <a:gd name="T36" fmla="*/ 254 w 1018"/>
              <a:gd name="T37" fmla="*/ 731 h 1017"/>
              <a:gd name="T38" fmla="*/ 261 w 1018"/>
              <a:gd name="T39" fmla="*/ 749 h 1017"/>
              <a:gd name="T40" fmla="*/ 280 w 1018"/>
              <a:gd name="T41" fmla="*/ 762 h 1017"/>
              <a:gd name="T42" fmla="*/ 789 w 1018"/>
              <a:gd name="T43" fmla="*/ 403 h 1017"/>
              <a:gd name="T44" fmla="*/ 414 w 1018"/>
              <a:gd name="T45" fmla="*/ 731 h 1017"/>
              <a:gd name="T46" fmla="*/ 406 w 1018"/>
              <a:gd name="T47" fmla="*/ 712 h 1017"/>
              <a:gd name="T48" fmla="*/ 382 w 1018"/>
              <a:gd name="T49" fmla="*/ 700 h 1017"/>
              <a:gd name="T50" fmla="*/ 317 w 1018"/>
              <a:gd name="T51" fmla="*/ 629 h 1017"/>
              <a:gd name="T52" fmla="*/ 305 w 1018"/>
              <a:gd name="T53" fmla="*/ 610 h 1017"/>
              <a:gd name="T54" fmla="*/ 236 w 1018"/>
              <a:gd name="T55" fmla="*/ 604 h 1017"/>
              <a:gd name="T56" fmla="*/ 624 w 1018"/>
              <a:gd name="T57" fmla="*/ 220 h 1017"/>
              <a:gd name="T58" fmla="*/ 666 w 1018"/>
              <a:gd name="T59" fmla="*/ 198 h 1017"/>
              <a:gd name="T60" fmla="*/ 703 w 1018"/>
              <a:gd name="T61" fmla="*/ 192 h 1017"/>
              <a:gd name="T62" fmla="*/ 750 w 1018"/>
              <a:gd name="T63" fmla="*/ 202 h 1017"/>
              <a:gd name="T64" fmla="*/ 789 w 1018"/>
              <a:gd name="T65" fmla="*/ 229 h 1017"/>
              <a:gd name="T66" fmla="*/ 811 w 1018"/>
              <a:gd name="T67" fmla="*/ 258 h 1017"/>
              <a:gd name="T68" fmla="*/ 825 w 1018"/>
              <a:gd name="T69" fmla="*/ 304 h 1017"/>
              <a:gd name="T70" fmla="*/ 823 w 1018"/>
              <a:gd name="T71" fmla="*/ 340 h 1017"/>
              <a:gd name="T72" fmla="*/ 804 w 1018"/>
              <a:gd name="T73" fmla="*/ 384 h 1017"/>
              <a:gd name="T74" fmla="*/ 918 w 1018"/>
              <a:gd name="T75" fmla="*/ 274 h 1017"/>
              <a:gd name="T76" fmla="*/ 884 w 1018"/>
              <a:gd name="T77" fmla="*/ 271 h 1017"/>
              <a:gd name="T78" fmla="*/ 856 w 1018"/>
              <a:gd name="T79" fmla="*/ 209 h 1017"/>
              <a:gd name="T80" fmla="*/ 822 w 1018"/>
              <a:gd name="T81" fmla="*/ 172 h 1017"/>
              <a:gd name="T82" fmla="*/ 764 w 1018"/>
              <a:gd name="T83" fmla="*/ 139 h 1017"/>
              <a:gd name="T84" fmla="*/ 743 w 1018"/>
              <a:gd name="T85" fmla="*/ 100 h 1017"/>
              <a:gd name="T86" fmla="*/ 763 w 1018"/>
              <a:gd name="T87" fmla="*/ 84 h 1017"/>
              <a:gd name="T88" fmla="*/ 807 w 1018"/>
              <a:gd name="T89" fmla="*/ 66 h 1017"/>
              <a:gd name="T90" fmla="*/ 843 w 1018"/>
              <a:gd name="T91" fmla="*/ 64 h 1017"/>
              <a:gd name="T92" fmla="*/ 889 w 1018"/>
              <a:gd name="T93" fmla="*/ 78 h 1017"/>
              <a:gd name="T94" fmla="*/ 918 w 1018"/>
              <a:gd name="T95" fmla="*/ 100 h 1017"/>
              <a:gd name="T96" fmla="*/ 945 w 1018"/>
              <a:gd name="T97" fmla="*/ 140 h 1017"/>
              <a:gd name="T98" fmla="*/ 955 w 1018"/>
              <a:gd name="T99" fmla="*/ 187 h 1017"/>
              <a:gd name="T100" fmla="*/ 949 w 1018"/>
              <a:gd name="T101" fmla="*/ 222 h 1017"/>
              <a:gd name="T102" fmla="*/ 927 w 1018"/>
              <a:gd name="T103" fmla="*/ 265 h 1017"/>
              <a:gd name="T104" fmla="*/ 391 w 1018"/>
              <a:gd name="T105" fmla="*/ 582 h 1017"/>
              <a:gd name="T106" fmla="*/ 383 w 1018"/>
              <a:gd name="T107" fmla="*/ 598 h 1017"/>
              <a:gd name="T108" fmla="*/ 387 w 1018"/>
              <a:gd name="T109" fmla="*/ 621 h 1017"/>
              <a:gd name="T110" fmla="*/ 402 w 1018"/>
              <a:gd name="T111" fmla="*/ 633 h 1017"/>
              <a:gd name="T112" fmla="*/ 419 w 1018"/>
              <a:gd name="T113" fmla="*/ 635 h 1017"/>
              <a:gd name="T114" fmla="*/ 754 w 1018"/>
              <a:gd name="T115" fmla="*/ 308 h 1017"/>
              <a:gd name="T116" fmla="*/ 763 w 1018"/>
              <a:gd name="T117" fmla="*/ 292 h 1017"/>
              <a:gd name="T118" fmla="*/ 758 w 1018"/>
              <a:gd name="T119" fmla="*/ 269 h 1017"/>
              <a:gd name="T120" fmla="*/ 743 w 1018"/>
              <a:gd name="T121" fmla="*/ 257 h 1017"/>
              <a:gd name="T122" fmla="*/ 720 w 1018"/>
              <a:gd name="T123" fmla="*/ 25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8" h="1017">
                <a:moveTo>
                  <a:pt x="963" y="55"/>
                </a:moveTo>
                <a:lnTo>
                  <a:pt x="963" y="55"/>
                </a:lnTo>
                <a:lnTo>
                  <a:pt x="949" y="42"/>
                </a:lnTo>
                <a:lnTo>
                  <a:pt x="934" y="31"/>
                </a:lnTo>
                <a:lnTo>
                  <a:pt x="919" y="22"/>
                </a:lnTo>
                <a:lnTo>
                  <a:pt x="902" y="14"/>
                </a:lnTo>
                <a:lnTo>
                  <a:pt x="885" y="8"/>
                </a:lnTo>
                <a:lnTo>
                  <a:pt x="868" y="3"/>
                </a:lnTo>
                <a:lnTo>
                  <a:pt x="850" y="0"/>
                </a:lnTo>
                <a:lnTo>
                  <a:pt x="831" y="0"/>
                </a:lnTo>
                <a:lnTo>
                  <a:pt x="831" y="0"/>
                </a:lnTo>
                <a:lnTo>
                  <a:pt x="812" y="0"/>
                </a:lnTo>
                <a:lnTo>
                  <a:pt x="794" y="3"/>
                </a:lnTo>
                <a:lnTo>
                  <a:pt x="777" y="8"/>
                </a:lnTo>
                <a:lnTo>
                  <a:pt x="759" y="14"/>
                </a:lnTo>
                <a:lnTo>
                  <a:pt x="743" y="22"/>
                </a:lnTo>
                <a:lnTo>
                  <a:pt x="727" y="31"/>
                </a:lnTo>
                <a:lnTo>
                  <a:pt x="712" y="42"/>
                </a:lnTo>
                <a:lnTo>
                  <a:pt x="699" y="55"/>
                </a:lnTo>
                <a:lnTo>
                  <a:pt x="137" y="613"/>
                </a:lnTo>
                <a:lnTo>
                  <a:pt x="137" y="613"/>
                </a:lnTo>
                <a:lnTo>
                  <a:pt x="133" y="618"/>
                </a:lnTo>
                <a:lnTo>
                  <a:pt x="130" y="625"/>
                </a:lnTo>
                <a:lnTo>
                  <a:pt x="2" y="974"/>
                </a:lnTo>
                <a:lnTo>
                  <a:pt x="2" y="974"/>
                </a:lnTo>
                <a:lnTo>
                  <a:pt x="0" y="983"/>
                </a:lnTo>
                <a:lnTo>
                  <a:pt x="1" y="993"/>
                </a:lnTo>
                <a:lnTo>
                  <a:pt x="4" y="1000"/>
                </a:lnTo>
                <a:lnTo>
                  <a:pt x="9" y="1008"/>
                </a:lnTo>
                <a:lnTo>
                  <a:pt x="9" y="1008"/>
                </a:lnTo>
                <a:lnTo>
                  <a:pt x="14" y="1012"/>
                </a:lnTo>
                <a:lnTo>
                  <a:pt x="19" y="1015"/>
                </a:lnTo>
                <a:lnTo>
                  <a:pt x="26" y="1017"/>
                </a:lnTo>
                <a:lnTo>
                  <a:pt x="32" y="1017"/>
                </a:lnTo>
                <a:lnTo>
                  <a:pt x="32" y="1017"/>
                </a:lnTo>
                <a:lnTo>
                  <a:pt x="36" y="1017"/>
                </a:lnTo>
                <a:lnTo>
                  <a:pt x="42" y="1016"/>
                </a:lnTo>
                <a:lnTo>
                  <a:pt x="358" y="919"/>
                </a:lnTo>
                <a:lnTo>
                  <a:pt x="358" y="919"/>
                </a:lnTo>
                <a:lnTo>
                  <a:pt x="365" y="915"/>
                </a:lnTo>
                <a:lnTo>
                  <a:pt x="371" y="911"/>
                </a:lnTo>
                <a:lnTo>
                  <a:pt x="963" y="319"/>
                </a:lnTo>
                <a:lnTo>
                  <a:pt x="963" y="319"/>
                </a:lnTo>
                <a:lnTo>
                  <a:pt x="975" y="305"/>
                </a:lnTo>
                <a:lnTo>
                  <a:pt x="987" y="290"/>
                </a:lnTo>
                <a:lnTo>
                  <a:pt x="995" y="275"/>
                </a:lnTo>
                <a:lnTo>
                  <a:pt x="1004" y="259"/>
                </a:lnTo>
                <a:lnTo>
                  <a:pt x="1009" y="242"/>
                </a:lnTo>
                <a:lnTo>
                  <a:pt x="1015" y="223"/>
                </a:lnTo>
                <a:lnTo>
                  <a:pt x="1017" y="205"/>
                </a:lnTo>
                <a:lnTo>
                  <a:pt x="1018" y="187"/>
                </a:lnTo>
                <a:lnTo>
                  <a:pt x="1018" y="187"/>
                </a:lnTo>
                <a:lnTo>
                  <a:pt x="1017" y="169"/>
                </a:lnTo>
                <a:lnTo>
                  <a:pt x="1015" y="150"/>
                </a:lnTo>
                <a:lnTo>
                  <a:pt x="1009" y="132"/>
                </a:lnTo>
                <a:lnTo>
                  <a:pt x="1004" y="115"/>
                </a:lnTo>
                <a:lnTo>
                  <a:pt x="995" y="99"/>
                </a:lnTo>
                <a:lnTo>
                  <a:pt x="987" y="83"/>
                </a:lnTo>
                <a:lnTo>
                  <a:pt x="975" y="68"/>
                </a:lnTo>
                <a:lnTo>
                  <a:pt x="963" y="55"/>
                </a:lnTo>
                <a:lnTo>
                  <a:pt x="963" y="55"/>
                </a:lnTo>
                <a:close/>
                <a:moveTo>
                  <a:pt x="322" y="864"/>
                </a:moveTo>
                <a:lnTo>
                  <a:pt x="203" y="900"/>
                </a:lnTo>
                <a:lnTo>
                  <a:pt x="203" y="900"/>
                </a:lnTo>
                <a:lnTo>
                  <a:pt x="197" y="885"/>
                </a:lnTo>
                <a:lnTo>
                  <a:pt x="190" y="871"/>
                </a:lnTo>
                <a:lnTo>
                  <a:pt x="181" y="859"/>
                </a:lnTo>
                <a:lnTo>
                  <a:pt x="170" y="847"/>
                </a:lnTo>
                <a:lnTo>
                  <a:pt x="170" y="847"/>
                </a:lnTo>
                <a:lnTo>
                  <a:pt x="161" y="838"/>
                </a:lnTo>
                <a:lnTo>
                  <a:pt x="150" y="831"/>
                </a:lnTo>
                <a:lnTo>
                  <a:pt x="139" y="823"/>
                </a:lnTo>
                <a:lnTo>
                  <a:pt x="127" y="817"/>
                </a:lnTo>
                <a:lnTo>
                  <a:pt x="181" y="668"/>
                </a:lnTo>
                <a:lnTo>
                  <a:pt x="254" y="668"/>
                </a:lnTo>
                <a:lnTo>
                  <a:pt x="254" y="731"/>
                </a:lnTo>
                <a:lnTo>
                  <a:pt x="254" y="731"/>
                </a:lnTo>
                <a:lnTo>
                  <a:pt x="255" y="737"/>
                </a:lnTo>
                <a:lnTo>
                  <a:pt x="257" y="744"/>
                </a:lnTo>
                <a:lnTo>
                  <a:pt x="261" y="749"/>
                </a:lnTo>
                <a:lnTo>
                  <a:pt x="264" y="753"/>
                </a:lnTo>
                <a:lnTo>
                  <a:pt x="269" y="758"/>
                </a:lnTo>
                <a:lnTo>
                  <a:pt x="274" y="761"/>
                </a:lnTo>
                <a:lnTo>
                  <a:pt x="280" y="762"/>
                </a:lnTo>
                <a:lnTo>
                  <a:pt x="286" y="763"/>
                </a:lnTo>
                <a:lnTo>
                  <a:pt x="342" y="763"/>
                </a:lnTo>
                <a:lnTo>
                  <a:pt x="322" y="864"/>
                </a:lnTo>
                <a:close/>
                <a:moveTo>
                  <a:pt x="789" y="403"/>
                </a:moveTo>
                <a:lnTo>
                  <a:pt x="402" y="790"/>
                </a:lnTo>
                <a:lnTo>
                  <a:pt x="413" y="738"/>
                </a:lnTo>
                <a:lnTo>
                  <a:pt x="413" y="738"/>
                </a:lnTo>
                <a:lnTo>
                  <a:pt x="414" y="731"/>
                </a:lnTo>
                <a:lnTo>
                  <a:pt x="413" y="723"/>
                </a:lnTo>
                <a:lnTo>
                  <a:pt x="411" y="717"/>
                </a:lnTo>
                <a:lnTo>
                  <a:pt x="406" y="712"/>
                </a:lnTo>
                <a:lnTo>
                  <a:pt x="406" y="712"/>
                </a:lnTo>
                <a:lnTo>
                  <a:pt x="401" y="706"/>
                </a:lnTo>
                <a:lnTo>
                  <a:pt x="396" y="703"/>
                </a:lnTo>
                <a:lnTo>
                  <a:pt x="389" y="700"/>
                </a:lnTo>
                <a:lnTo>
                  <a:pt x="382" y="700"/>
                </a:lnTo>
                <a:lnTo>
                  <a:pt x="318" y="700"/>
                </a:lnTo>
                <a:lnTo>
                  <a:pt x="318" y="635"/>
                </a:lnTo>
                <a:lnTo>
                  <a:pt x="318" y="635"/>
                </a:lnTo>
                <a:lnTo>
                  <a:pt x="317" y="629"/>
                </a:lnTo>
                <a:lnTo>
                  <a:pt x="315" y="624"/>
                </a:lnTo>
                <a:lnTo>
                  <a:pt x="313" y="618"/>
                </a:lnTo>
                <a:lnTo>
                  <a:pt x="309" y="614"/>
                </a:lnTo>
                <a:lnTo>
                  <a:pt x="305" y="610"/>
                </a:lnTo>
                <a:lnTo>
                  <a:pt x="299" y="606"/>
                </a:lnTo>
                <a:lnTo>
                  <a:pt x="293" y="604"/>
                </a:lnTo>
                <a:lnTo>
                  <a:pt x="286" y="604"/>
                </a:lnTo>
                <a:lnTo>
                  <a:pt x="236" y="604"/>
                </a:lnTo>
                <a:lnTo>
                  <a:pt x="615" y="228"/>
                </a:lnTo>
                <a:lnTo>
                  <a:pt x="615" y="229"/>
                </a:lnTo>
                <a:lnTo>
                  <a:pt x="615" y="229"/>
                </a:lnTo>
                <a:lnTo>
                  <a:pt x="624" y="220"/>
                </a:lnTo>
                <a:lnTo>
                  <a:pt x="634" y="213"/>
                </a:lnTo>
                <a:lnTo>
                  <a:pt x="644" y="206"/>
                </a:lnTo>
                <a:lnTo>
                  <a:pt x="655" y="202"/>
                </a:lnTo>
                <a:lnTo>
                  <a:pt x="666" y="198"/>
                </a:lnTo>
                <a:lnTo>
                  <a:pt x="678" y="194"/>
                </a:lnTo>
                <a:lnTo>
                  <a:pt x="690" y="193"/>
                </a:lnTo>
                <a:lnTo>
                  <a:pt x="703" y="192"/>
                </a:lnTo>
                <a:lnTo>
                  <a:pt x="703" y="192"/>
                </a:lnTo>
                <a:lnTo>
                  <a:pt x="714" y="193"/>
                </a:lnTo>
                <a:lnTo>
                  <a:pt x="726" y="194"/>
                </a:lnTo>
                <a:lnTo>
                  <a:pt x="738" y="198"/>
                </a:lnTo>
                <a:lnTo>
                  <a:pt x="750" y="202"/>
                </a:lnTo>
                <a:lnTo>
                  <a:pt x="761" y="206"/>
                </a:lnTo>
                <a:lnTo>
                  <a:pt x="770" y="213"/>
                </a:lnTo>
                <a:lnTo>
                  <a:pt x="780" y="220"/>
                </a:lnTo>
                <a:lnTo>
                  <a:pt x="789" y="229"/>
                </a:lnTo>
                <a:lnTo>
                  <a:pt x="789" y="229"/>
                </a:lnTo>
                <a:lnTo>
                  <a:pt x="798" y="237"/>
                </a:lnTo>
                <a:lnTo>
                  <a:pt x="804" y="247"/>
                </a:lnTo>
                <a:lnTo>
                  <a:pt x="811" y="258"/>
                </a:lnTo>
                <a:lnTo>
                  <a:pt x="816" y="269"/>
                </a:lnTo>
                <a:lnTo>
                  <a:pt x="821" y="279"/>
                </a:lnTo>
                <a:lnTo>
                  <a:pt x="823" y="291"/>
                </a:lnTo>
                <a:lnTo>
                  <a:pt x="825" y="304"/>
                </a:lnTo>
                <a:lnTo>
                  <a:pt x="826" y="316"/>
                </a:lnTo>
                <a:lnTo>
                  <a:pt x="826" y="316"/>
                </a:lnTo>
                <a:lnTo>
                  <a:pt x="825" y="328"/>
                </a:lnTo>
                <a:lnTo>
                  <a:pt x="823" y="340"/>
                </a:lnTo>
                <a:lnTo>
                  <a:pt x="821" y="351"/>
                </a:lnTo>
                <a:lnTo>
                  <a:pt x="816" y="363"/>
                </a:lnTo>
                <a:lnTo>
                  <a:pt x="811" y="374"/>
                </a:lnTo>
                <a:lnTo>
                  <a:pt x="804" y="384"/>
                </a:lnTo>
                <a:lnTo>
                  <a:pt x="798" y="394"/>
                </a:lnTo>
                <a:lnTo>
                  <a:pt x="789" y="403"/>
                </a:lnTo>
                <a:lnTo>
                  <a:pt x="789" y="403"/>
                </a:lnTo>
                <a:close/>
                <a:moveTo>
                  <a:pt x="918" y="274"/>
                </a:moveTo>
                <a:lnTo>
                  <a:pt x="888" y="304"/>
                </a:lnTo>
                <a:lnTo>
                  <a:pt x="888" y="304"/>
                </a:lnTo>
                <a:lnTo>
                  <a:pt x="887" y="287"/>
                </a:lnTo>
                <a:lnTo>
                  <a:pt x="884" y="271"/>
                </a:lnTo>
                <a:lnTo>
                  <a:pt x="879" y="255"/>
                </a:lnTo>
                <a:lnTo>
                  <a:pt x="872" y="238"/>
                </a:lnTo>
                <a:lnTo>
                  <a:pt x="865" y="223"/>
                </a:lnTo>
                <a:lnTo>
                  <a:pt x="856" y="209"/>
                </a:lnTo>
                <a:lnTo>
                  <a:pt x="846" y="196"/>
                </a:lnTo>
                <a:lnTo>
                  <a:pt x="835" y="184"/>
                </a:lnTo>
                <a:lnTo>
                  <a:pt x="835" y="184"/>
                </a:lnTo>
                <a:lnTo>
                  <a:pt x="822" y="172"/>
                </a:lnTo>
                <a:lnTo>
                  <a:pt x="808" y="161"/>
                </a:lnTo>
                <a:lnTo>
                  <a:pt x="794" y="153"/>
                </a:lnTo>
                <a:lnTo>
                  <a:pt x="779" y="145"/>
                </a:lnTo>
                <a:lnTo>
                  <a:pt x="764" y="139"/>
                </a:lnTo>
                <a:lnTo>
                  <a:pt x="748" y="134"/>
                </a:lnTo>
                <a:lnTo>
                  <a:pt x="730" y="131"/>
                </a:lnTo>
                <a:lnTo>
                  <a:pt x="714" y="129"/>
                </a:lnTo>
                <a:lnTo>
                  <a:pt x="743" y="100"/>
                </a:lnTo>
                <a:lnTo>
                  <a:pt x="743" y="100"/>
                </a:lnTo>
                <a:lnTo>
                  <a:pt x="743" y="100"/>
                </a:lnTo>
                <a:lnTo>
                  <a:pt x="753" y="91"/>
                </a:lnTo>
                <a:lnTo>
                  <a:pt x="763" y="84"/>
                </a:lnTo>
                <a:lnTo>
                  <a:pt x="773" y="78"/>
                </a:lnTo>
                <a:lnTo>
                  <a:pt x="784" y="73"/>
                </a:lnTo>
                <a:lnTo>
                  <a:pt x="795" y="69"/>
                </a:lnTo>
                <a:lnTo>
                  <a:pt x="807" y="66"/>
                </a:lnTo>
                <a:lnTo>
                  <a:pt x="818" y="64"/>
                </a:lnTo>
                <a:lnTo>
                  <a:pt x="831" y="64"/>
                </a:lnTo>
                <a:lnTo>
                  <a:pt x="831" y="64"/>
                </a:lnTo>
                <a:lnTo>
                  <a:pt x="843" y="64"/>
                </a:lnTo>
                <a:lnTo>
                  <a:pt x="855" y="66"/>
                </a:lnTo>
                <a:lnTo>
                  <a:pt x="867" y="69"/>
                </a:lnTo>
                <a:lnTo>
                  <a:pt x="879" y="73"/>
                </a:lnTo>
                <a:lnTo>
                  <a:pt x="889" y="78"/>
                </a:lnTo>
                <a:lnTo>
                  <a:pt x="899" y="84"/>
                </a:lnTo>
                <a:lnTo>
                  <a:pt x="909" y="91"/>
                </a:lnTo>
                <a:lnTo>
                  <a:pt x="918" y="100"/>
                </a:lnTo>
                <a:lnTo>
                  <a:pt x="918" y="100"/>
                </a:lnTo>
                <a:lnTo>
                  <a:pt x="927" y="109"/>
                </a:lnTo>
                <a:lnTo>
                  <a:pt x="933" y="118"/>
                </a:lnTo>
                <a:lnTo>
                  <a:pt x="940" y="129"/>
                </a:lnTo>
                <a:lnTo>
                  <a:pt x="945" y="140"/>
                </a:lnTo>
                <a:lnTo>
                  <a:pt x="949" y="150"/>
                </a:lnTo>
                <a:lnTo>
                  <a:pt x="951" y="162"/>
                </a:lnTo>
                <a:lnTo>
                  <a:pt x="954" y="174"/>
                </a:lnTo>
                <a:lnTo>
                  <a:pt x="955" y="187"/>
                </a:lnTo>
                <a:lnTo>
                  <a:pt x="955" y="187"/>
                </a:lnTo>
                <a:lnTo>
                  <a:pt x="954" y="199"/>
                </a:lnTo>
                <a:lnTo>
                  <a:pt x="951" y="211"/>
                </a:lnTo>
                <a:lnTo>
                  <a:pt x="949" y="222"/>
                </a:lnTo>
                <a:lnTo>
                  <a:pt x="945" y="234"/>
                </a:lnTo>
                <a:lnTo>
                  <a:pt x="940" y="245"/>
                </a:lnTo>
                <a:lnTo>
                  <a:pt x="933" y="256"/>
                </a:lnTo>
                <a:lnTo>
                  <a:pt x="927" y="265"/>
                </a:lnTo>
                <a:lnTo>
                  <a:pt x="918" y="274"/>
                </a:lnTo>
                <a:lnTo>
                  <a:pt x="918" y="274"/>
                </a:lnTo>
                <a:close/>
                <a:moveTo>
                  <a:pt x="709" y="263"/>
                </a:moveTo>
                <a:lnTo>
                  <a:pt x="391" y="582"/>
                </a:lnTo>
                <a:lnTo>
                  <a:pt x="391" y="582"/>
                </a:lnTo>
                <a:lnTo>
                  <a:pt x="387" y="587"/>
                </a:lnTo>
                <a:lnTo>
                  <a:pt x="384" y="593"/>
                </a:lnTo>
                <a:lnTo>
                  <a:pt x="383" y="598"/>
                </a:lnTo>
                <a:lnTo>
                  <a:pt x="382" y="604"/>
                </a:lnTo>
                <a:lnTo>
                  <a:pt x="383" y="610"/>
                </a:lnTo>
                <a:lnTo>
                  <a:pt x="384" y="616"/>
                </a:lnTo>
                <a:lnTo>
                  <a:pt x="387" y="621"/>
                </a:lnTo>
                <a:lnTo>
                  <a:pt x="391" y="627"/>
                </a:lnTo>
                <a:lnTo>
                  <a:pt x="391" y="627"/>
                </a:lnTo>
                <a:lnTo>
                  <a:pt x="396" y="631"/>
                </a:lnTo>
                <a:lnTo>
                  <a:pt x="402" y="633"/>
                </a:lnTo>
                <a:lnTo>
                  <a:pt x="408" y="635"/>
                </a:lnTo>
                <a:lnTo>
                  <a:pt x="414" y="635"/>
                </a:lnTo>
                <a:lnTo>
                  <a:pt x="414" y="635"/>
                </a:lnTo>
                <a:lnTo>
                  <a:pt x="419" y="635"/>
                </a:lnTo>
                <a:lnTo>
                  <a:pt x="426" y="633"/>
                </a:lnTo>
                <a:lnTo>
                  <a:pt x="431" y="631"/>
                </a:lnTo>
                <a:lnTo>
                  <a:pt x="436" y="627"/>
                </a:lnTo>
                <a:lnTo>
                  <a:pt x="754" y="308"/>
                </a:lnTo>
                <a:lnTo>
                  <a:pt x="754" y="308"/>
                </a:lnTo>
                <a:lnTo>
                  <a:pt x="758" y="304"/>
                </a:lnTo>
                <a:lnTo>
                  <a:pt x="762" y="299"/>
                </a:lnTo>
                <a:lnTo>
                  <a:pt x="763" y="292"/>
                </a:lnTo>
                <a:lnTo>
                  <a:pt x="764" y="286"/>
                </a:lnTo>
                <a:lnTo>
                  <a:pt x="763" y="280"/>
                </a:lnTo>
                <a:lnTo>
                  <a:pt x="762" y="274"/>
                </a:lnTo>
                <a:lnTo>
                  <a:pt x="758" y="269"/>
                </a:lnTo>
                <a:lnTo>
                  <a:pt x="754" y="263"/>
                </a:lnTo>
                <a:lnTo>
                  <a:pt x="754" y="263"/>
                </a:lnTo>
                <a:lnTo>
                  <a:pt x="749" y="260"/>
                </a:lnTo>
                <a:lnTo>
                  <a:pt x="743" y="257"/>
                </a:lnTo>
                <a:lnTo>
                  <a:pt x="738" y="255"/>
                </a:lnTo>
                <a:lnTo>
                  <a:pt x="732" y="255"/>
                </a:lnTo>
                <a:lnTo>
                  <a:pt x="725" y="255"/>
                </a:lnTo>
                <a:lnTo>
                  <a:pt x="720" y="257"/>
                </a:lnTo>
                <a:lnTo>
                  <a:pt x="714" y="260"/>
                </a:lnTo>
                <a:lnTo>
                  <a:pt x="709" y="263"/>
                </a:lnTo>
                <a:lnTo>
                  <a:pt x="709" y="2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pic>
        <p:nvPicPr>
          <p:cNvPr id="2" name="图片 1"/>
          <p:cNvPicPr>
            <a:picLocks noChangeAspect="1"/>
          </p:cNvPicPr>
          <p:nvPr/>
        </p:nvPicPr>
        <p:blipFill>
          <a:blip r:embed="rId2"/>
          <a:stretch>
            <a:fillRect/>
          </a:stretch>
        </p:blipFill>
        <p:spPr>
          <a:xfrm>
            <a:off x="1758495" y="2460066"/>
            <a:ext cx="5981248" cy="1597623"/>
          </a:xfrm>
          <a:prstGeom prst="rect">
            <a:avLst/>
          </a:prstGeom>
        </p:spPr>
      </p:pic>
    </p:spTree>
    <p:extLst>
      <p:ext uri="{BB962C8B-B14F-4D97-AF65-F5344CB8AC3E}">
        <p14:creationId xmlns:p14="http://schemas.microsoft.com/office/powerpoint/2010/main" val="11408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1616</TotalTime>
  <Words>1195</Words>
  <Application>Microsoft Office PowerPoint</Application>
  <PresentationFormat>宽屏</PresentationFormat>
  <Paragraphs>95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80</cp:revision>
  <dcterms:created xsi:type="dcterms:W3CDTF">2017-04-28T11:19:31Z</dcterms:created>
  <dcterms:modified xsi:type="dcterms:W3CDTF">2017-07-13T01:51:22Z</dcterms:modified>
</cp:coreProperties>
</file>