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1" r:id="rId4"/>
    <p:sldId id="263" r:id="rId5"/>
    <p:sldId id="259" r:id="rId6"/>
    <p:sldId id="264" r:id="rId7"/>
    <p:sldId id="261" r:id="rId8"/>
    <p:sldId id="267" r:id="rId9"/>
    <p:sldId id="272" r:id="rId10"/>
    <p:sldId id="274" r:id="rId11"/>
    <p:sldId id="26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726" autoAdjust="0"/>
  </p:normalViewPr>
  <p:slideViewPr>
    <p:cSldViewPr snapToGrid="0">
      <p:cViewPr>
        <p:scale>
          <a:sx n="60" d="100"/>
          <a:sy n="60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948EE-E5F8-48A6-AB50-AA2D86B5857D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933F4C-036D-41AA-89EF-BC0F14ACD9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Machine Learning Models</a:t>
          </a:r>
        </a:p>
      </dgm:t>
    </dgm:pt>
    <dgm:pt modelId="{38A86DE3-382F-484C-9142-DBE5F852A7B7}" type="parTrans" cxnId="{2F528F2C-A99E-448D-A94F-987E82862B9F}">
      <dgm:prSet/>
      <dgm:spPr/>
      <dgm:t>
        <a:bodyPr/>
        <a:lstStyle/>
        <a:p>
          <a:endParaRPr lang="en-US"/>
        </a:p>
      </dgm:t>
    </dgm:pt>
    <dgm:pt modelId="{E3BFD956-BD5A-44F4-A50F-DEFEE01F46A3}" type="sibTrans" cxnId="{2F528F2C-A99E-448D-A94F-987E82862B9F}">
      <dgm:prSet/>
      <dgm:spPr/>
      <dgm:t>
        <a:bodyPr/>
        <a:lstStyle/>
        <a:p>
          <a:endParaRPr lang="en-US"/>
        </a:p>
      </dgm:t>
    </dgm:pt>
    <dgm:pt modelId="{03E29107-2653-4E72-90FF-91E4000D24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compared two different Machine Learning Algorithm: Random Forest and Gradient Boosting. </a:t>
          </a:r>
        </a:p>
      </dgm:t>
    </dgm:pt>
    <dgm:pt modelId="{7AEA34D5-1352-4FD7-A4B5-B0AF79778DB4}" type="parTrans" cxnId="{9EE4754C-492D-4E4A-9F4A-02B01F3CFB3C}">
      <dgm:prSet/>
      <dgm:spPr/>
      <dgm:t>
        <a:bodyPr/>
        <a:lstStyle/>
        <a:p>
          <a:endParaRPr lang="en-US"/>
        </a:p>
      </dgm:t>
    </dgm:pt>
    <dgm:pt modelId="{3D76777B-968F-45DC-B46C-0E2C3EBA7187}" type="sibTrans" cxnId="{9EE4754C-492D-4E4A-9F4A-02B01F3CFB3C}">
      <dgm:prSet/>
      <dgm:spPr/>
      <dgm:t>
        <a:bodyPr/>
        <a:lstStyle/>
        <a:p>
          <a:endParaRPr lang="en-US"/>
        </a:p>
      </dgm:t>
    </dgm:pt>
    <dgm:pt modelId="{A6889E0C-D712-41BF-93C7-6D4B63DDB9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used Grid Search to fine-tuning the parameters for both models.</a:t>
          </a:r>
        </a:p>
      </dgm:t>
    </dgm:pt>
    <dgm:pt modelId="{761A65A6-ACFC-4E61-B737-5EE86E047B5F}" type="parTrans" cxnId="{59F2E321-2AA4-4D3A-B1E7-435CD661547F}">
      <dgm:prSet/>
      <dgm:spPr/>
      <dgm:t>
        <a:bodyPr/>
        <a:lstStyle/>
        <a:p>
          <a:endParaRPr lang="en-US"/>
        </a:p>
      </dgm:t>
    </dgm:pt>
    <dgm:pt modelId="{625E70E8-0330-46D1-92AE-BF588B725972}" type="sibTrans" cxnId="{59F2E321-2AA4-4D3A-B1E7-435CD661547F}">
      <dgm:prSet/>
      <dgm:spPr/>
      <dgm:t>
        <a:bodyPr/>
        <a:lstStyle/>
        <a:p>
          <a:endParaRPr lang="en-US"/>
        </a:p>
      </dgm:t>
    </dgm:pt>
    <dgm:pt modelId="{66C6F965-4015-4054-BC85-662F271625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Time Series Model </a:t>
          </a:r>
        </a:p>
      </dgm:t>
    </dgm:pt>
    <dgm:pt modelId="{2AD542FC-2F39-4238-881E-B255BA8432E2}" type="parTrans" cxnId="{C5E01632-8FAF-4C2C-B0EC-BD7DD38F6418}">
      <dgm:prSet/>
      <dgm:spPr/>
      <dgm:t>
        <a:bodyPr/>
        <a:lstStyle/>
        <a:p>
          <a:endParaRPr lang="en-US"/>
        </a:p>
      </dgm:t>
    </dgm:pt>
    <dgm:pt modelId="{8F858189-2017-4D85-9B2F-E2BE484F8271}" type="sibTrans" cxnId="{C5E01632-8FAF-4C2C-B0EC-BD7DD38F6418}">
      <dgm:prSet/>
      <dgm:spPr/>
      <dgm:t>
        <a:bodyPr/>
        <a:lstStyle/>
        <a:p>
          <a:endParaRPr lang="en-US"/>
        </a:p>
      </dgm:t>
    </dgm:pt>
    <dgm:pt modelId="{EE3086ED-3AD1-4F83-B76C-ED96AF6CE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used an ARIMA Model to forecast the water level. </a:t>
          </a:r>
        </a:p>
      </dgm:t>
    </dgm:pt>
    <dgm:pt modelId="{0D4F77C1-C13A-4E86-AA32-5F9FFF1CF607}" type="parTrans" cxnId="{13C4FFAB-20F2-4D88-8CE6-1490FA3DF89C}">
      <dgm:prSet/>
      <dgm:spPr/>
      <dgm:t>
        <a:bodyPr/>
        <a:lstStyle/>
        <a:p>
          <a:endParaRPr lang="en-US"/>
        </a:p>
      </dgm:t>
    </dgm:pt>
    <dgm:pt modelId="{EE8DA88C-B792-4DA2-B502-6FDC463E413C}" type="sibTrans" cxnId="{13C4FFAB-20F2-4D88-8CE6-1490FA3DF89C}">
      <dgm:prSet/>
      <dgm:spPr/>
      <dgm:t>
        <a:bodyPr/>
        <a:lstStyle/>
        <a:p>
          <a:endParaRPr lang="en-US"/>
        </a:p>
      </dgm:t>
    </dgm:pt>
    <dgm:pt modelId="{FB5D8C39-FA62-4DE0-9258-5EE69C916C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compared several ARIMA models with different parameters combination to find the best configuration. </a:t>
          </a:r>
        </a:p>
      </dgm:t>
    </dgm:pt>
    <dgm:pt modelId="{86EE686F-9D90-42D7-9C4B-146B5C284F99}" type="parTrans" cxnId="{D414D14D-FD3E-419E-A711-1E4F7BE2EB66}">
      <dgm:prSet/>
      <dgm:spPr/>
      <dgm:t>
        <a:bodyPr/>
        <a:lstStyle/>
        <a:p>
          <a:endParaRPr lang="en-US"/>
        </a:p>
      </dgm:t>
    </dgm:pt>
    <dgm:pt modelId="{7FFDBBCA-0E66-47B5-868E-B738FC69FE9C}" type="sibTrans" cxnId="{D414D14D-FD3E-419E-A711-1E4F7BE2EB66}">
      <dgm:prSet/>
      <dgm:spPr/>
      <dgm:t>
        <a:bodyPr/>
        <a:lstStyle/>
        <a:p>
          <a:endParaRPr lang="en-US"/>
        </a:p>
      </dgm:t>
    </dgm:pt>
    <dgm:pt modelId="{6FEA15D7-F3A1-4CFD-94B4-5B3339EA7584}" type="pres">
      <dgm:prSet presAssocID="{9A9948EE-E5F8-48A6-AB50-AA2D86B5857D}" presName="linear" presStyleCnt="0">
        <dgm:presLayoutVars>
          <dgm:dir/>
          <dgm:animLvl val="lvl"/>
          <dgm:resizeHandles val="exact"/>
        </dgm:presLayoutVars>
      </dgm:prSet>
      <dgm:spPr/>
    </dgm:pt>
    <dgm:pt modelId="{1D78FD54-8AB9-4BBD-AA48-98DBED6DC647}" type="pres">
      <dgm:prSet presAssocID="{6D933F4C-036D-41AA-89EF-BC0F14ACD9CE}" presName="parentLin" presStyleCnt="0"/>
      <dgm:spPr/>
    </dgm:pt>
    <dgm:pt modelId="{FB43D276-E168-49AE-AC33-01C718986BDE}" type="pres">
      <dgm:prSet presAssocID="{6D933F4C-036D-41AA-89EF-BC0F14ACD9CE}" presName="parentLeftMargin" presStyleLbl="node1" presStyleIdx="0" presStyleCnt="2"/>
      <dgm:spPr/>
    </dgm:pt>
    <dgm:pt modelId="{765A4D7B-5296-406C-8C1B-72F496343729}" type="pres">
      <dgm:prSet presAssocID="{6D933F4C-036D-41AA-89EF-BC0F14ACD9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1B5EC5-46DF-4EB6-AE6F-F0CF3258D569}" type="pres">
      <dgm:prSet presAssocID="{6D933F4C-036D-41AA-89EF-BC0F14ACD9CE}" presName="negativeSpace" presStyleCnt="0"/>
      <dgm:spPr/>
    </dgm:pt>
    <dgm:pt modelId="{1E55480F-EE2C-49FC-BA2A-78F1AC865B51}" type="pres">
      <dgm:prSet presAssocID="{6D933F4C-036D-41AA-89EF-BC0F14ACD9CE}" presName="childText" presStyleLbl="conFgAcc1" presStyleIdx="0" presStyleCnt="2" custScaleY="86181">
        <dgm:presLayoutVars>
          <dgm:bulletEnabled val="1"/>
        </dgm:presLayoutVars>
      </dgm:prSet>
      <dgm:spPr/>
    </dgm:pt>
    <dgm:pt modelId="{0544AC89-C9BE-4993-BB46-B038A1A107E6}" type="pres">
      <dgm:prSet presAssocID="{E3BFD956-BD5A-44F4-A50F-DEFEE01F46A3}" presName="spaceBetweenRectangles" presStyleCnt="0"/>
      <dgm:spPr/>
    </dgm:pt>
    <dgm:pt modelId="{5BA52E65-29D0-4EF1-A768-84DFE90B5053}" type="pres">
      <dgm:prSet presAssocID="{66C6F965-4015-4054-BC85-662F271625BA}" presName="parentLin" presStyleCnt="0"/>
      <dgm:spPr/>
    </dgm:pt>
    <dgm:pt modelId="{EF7F7E4E-0486-4F23-B31A-CB252C23E9DE}" type="pres">
      <dgm:prSet presAssocID="{66C6F965-4015-4054-BC85-662F271625BA}" presName="parentLeftMargin" presStyleLbl="node1" presStyleIdx="0" presStyleCnt="2"/>
      <dgm:spPr/>
    </dgm:pt>
    <dgm:pt modelId="{926AB671-42A9-4A3B-813C-3BDE80EF3C9B}" type="pres">
      <dgm:prSet presAssocID="{66C6F965-4015-4054-BC85-662F271625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7F1D23-2157-4FCB-A2BF-09AB6A9EFD3A}" type="pres">
      <dgm:prSet presAssocID="{66C6F965-4015-4054-BC85-662F271625BA}" presName="negativeSpace" presStyleCnt="0"/>
      <dgm:spPr/>
    </dgm:pt>
    <dgm:pt modelId="{BA697C8B-6DCB-41FC-AD19-CAF8EEF0D967}" type="pres">
      <dgm:prSet presAssocID="{66C6F965-4015-4054-BC85-662F271625B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C62A71A-F3A5-4E32-BD2B-5B54D5F7ADE4}" type="presOf" srcId="{EE3086ED-3AD1-4F83-B76C-ED96AF6CE043}" destId="{BA697C8B-6DCB-41FC-AD19-CAF8EEF0D967}" srcOrd="0" destOrd="0" presId="urn:microsoft.com/office/officeart/2005/8/layout/list1"/>
    <dgm:cxn modelId="{59F2E321-2AA4-4D3A-B1E7-435CD661547F}" srcId="{6D933F4C-036D-41AA-89EF-BC0F14ACD9CE}" destId="{A6889E0C-D712-41BF-93C7-6D4B63DDB987}" srcOrd="1" destOrd="0" parTransId="{761A65A6-ACFC-4E61-B737-5EE86E047B5F}" sibTransId="{625E70E8-0330-46D1-92AE-BF588B725972}"/>
    <dgm:cxn modelId="{AC5F922A-90A9-4026-A4D2-A45A958D6DF5}" type="presOf" srcId="{A6889E0C-D712-41BF-93C7-6D4B63DDB987}" destId="{1E55480F-EE2C-49FC-BA2A-78F1AC865B51}" srcOrd="0" destOrd="1" presId="urn:microsoft.com/office/officeart/2005/8/layout/list1"/>
    <dgm:cxn modelId="{2F528F2C-A99E-448D-A94F-987E82862B9F}" srcId="{9A9948EE-E5F8-48A6-AB50-AA2D86B5857D}" destId="{6D933F4C-036D-41AA-89EF-BC0F14ACD9CE}" srcOrd="0" destOrd="0" parTransId="{38A86DE3-382F-484C-9142-DBE5F852A7B7}" sibTransId="{E3BFD956-BD5A-44F4-A50F-DEFEE01F46A3}"/>
    <dgm:cxn modelId="{C5E01632-8FAF-4C2C-B0EC-BD7DD38F6418}" srcId="{9A9948EE-E5F8-48A6-AB50-AA2D86B5857D}" destId="{66C6F965-4015-4054-BC85-662F271625BA}" srcOrd="1" destOrd="0" parTransId="{2AD542FC-2F39-4238-881E-B255BA8432E2}" sibTransId="{8F858189-2017-4D85-9B2F-E2BE484F8271}"/>
    <dgm:cxn modelId="{A0823268-2F00-4CC5-BECD-C09A9608AE30}" type="presOf" srcId="{66C6F965-4015-4054-BC85-662F271625BA}" destId="{EF7F7E4E-0486-4F23-B31A-CB252C23E9DE}" srcOrd="0" destOrd="0" presId="urn:microsoft.com/office/officeart/2005/8/layout/list1"/>
    <dgm:cxn modelId="{9EE4754C-492D-4E4A-9F4A-02B01F3CFB3C}" srcId="{6D933F4C-036D-41AA-89EF-BC0F14ACD9CE}" destId="{03E29107-2653-4E72-90FF-91E4000D2414}" srcOrd="0" destOrd="0" parTransId="{7AEA34D5-1352-4FD7-A4B5-B0AF79778DB4}" sibTransId="{3D76777B-968F-45DC-B46C-0E2C3EBA7187}"/>
    <dgm:cxn modelId="{D414D14D-FD3E-419E-A711-1E4F7BE2EB66}" srcId="{66C6F965-4015-4054-BC85-662F271625BA}" destId="{FB5D8C39-FA62-4DE0-9258-5EE69C916C3B}" srcOrd="1" destOrd="0" parTransId="{86EE686F-9D90-42D7-9C4B-146B5C284F99}" sibTransId="{7FFDBBCA-0E66-47B5-868E-B738FC69FE9C}"/>
    <dgm:cxn modelId="{9CDEC780-BC9C-4099-9BEE-94C71A36F044}" type="presOf" srcId="{66C6F965-4015-4054-BC85-662F271625BA}" destId="{926AB671-42A9-4A3B-813C-3BDE80EF3C9B}" srcOrd="1" destOrd="0" presId="urn:microsoft.com/office/officeart/2005/8/layout/list1"/>
    <dgm:cxn modelId="{13C4FFAB-20F2-4D88-8CE6-1490FA3DF89C}" srcId="{66C6F965-4015-4054-BC85-662F271625BA}" destId="{EE3086ED-3AD1-4F83-B76C-ED96AF6CE043}" srcOrd="0" destOrd="0" parTransId="{0D4F77C1-C13A-4E86-AA32-5F9FFF1CF607}" sibTransId="{EE8DA88C-B792-4DA2-B502-6FDC463E413C}"/>
    <dgm:cxn modelId="{2A5D38BC-D1D6-41D6-B9C6-76A890313035}" type="presOf" srcId="{6D933F4C-036D-41AA-89EF-BC0F14ACD9CE}" destId="{FB43D276-E168-49AE-AC33-01C718986BDE}" srcOrd="0" destOrd="0" presId="urn:microsoft.com/office/officeart/2005/8/layout/list1"/>
    <dgm:cxn modelId="{60F152BC-BDB5-4B05-9B61-58C30499EE71}" type="presOf" srcId="{6D933F4C-036D-41AA-89EF-BC0F14ACD9CE}" destId="{765A4D7B-5296-406C-8C1B-72F496343729}" srcOrd="1" destOrd="0" presId="urn:microsoft.com/office/officeart/2005/8/layout/list1"/>
    <dgm:cxn modelId="{D79900C7-C22D-4A29-A18C-EDD843BC8350}" type="presOf" srcId="{FB5D8C39-FA62-4DE0-9258-5EE69C916C3B}" destId="{BA697C8B-6DCB-41FC-AD19-CAF8EEF0D967}" srcOrd="0" destOrd="1" presId="urn:microsoft.com/office/officeart/2005/8/layout/list1"/>
    <dgm:cxn modelId="{13018AC8-0824-4AAD-A43F-1B51AFC33A2A}" type="presOf" srcId="{03E29107-2653-4E72-90FF-91E4000D2414}" destId="{1E55480F-EE2C-49FC-BA2A-78F1AC865B51}" srcOrd="0" destOrd="0" presId="urn:microsoft.com/office/officeart/2005/8/layout/list1"/>
    <dgm:cxn modelId="{F5EBE8E9-952A-4C3E-8FA3-766541FA94C0}" type="presOf" srcId="{9A9948EE-E5F8-48A6-AB50-AA2D86B5857D}" destId="{6FEA15D7-F3A1-4CFD-94B4-5B3339EA7584}" srcOrd="0" destOrd="0" presId="urn:microsoft.com/office/officeart/2005/8/layout/list1"/>
    <dgm:cxn modelId="{69A3CDD2-816D-46E8-8569-3DFDD43DAED7}" type="presParOf" srcId="{6FEA15D7-F3A1-4CFD-94B4-5B3339EA7584}" destId="{1D78FD54-8AB9-4BBD-AA48-98DBED6DC647}" srcOrd="0" destOrd="0" presId="urn:microsoft.com/office/officeart/2005/8/layout/list1"/>
    <dgm:cxn modelId="{5BE1E24B-1C35-43AD-AC5E-E2230AC0BB27}" type="presParOf" srcId="{1D78FD54-8AB9-4BBD-AA48-98DBED6DC647}" destId="{FB43D276-E168-49AE-AC33-01C718986BDE}" srcOrd="0" destOrd="0" presId="urn:microsoft.com/office/officeart/2005/8/layout/list1"/>
    <dgm:cxn modelId="{B5EE7BEF-8566-48A8-9686-090F9A0D72C9}" type="presParOf" srcId="{1D78FD54-8AB9-4BBD-AA48-98DBED6DC647}" destId="{765A4D7B-5296-406C-8C1B-72F496343729}" srcOrd="1" destOrd="0" presId="urn:microsoft.com/office/officeart/2005/8/layout/list1"/>
    <dgm:cxn modelId="{0C5B49B8-6E09-4A8D-B040-789F236969BB}" type="presParOf" srcId="{6FEA15D7-F3A1-4CFD-94B4-5B3339EA7584}" destId="{F01B5EC5-46DF-4EB6-AE6F-F0CF3258D569}" srcOrd="1" destOrd="0" presId="urn:microsoft.com/office/officeart/2005/8/layout/list1"/>
    <dgm:cxn modelId="{4C1377C7-9B6E-4F82-8D26-5B76853F8AB2}" type="presParOf" srcId="{6FEA15D7-F3A1-4CFD-94B4-5B3339EA7584}" destId="{1E55480F-EE2C-49FC-BA2A-78F1AC865B51}" srcOrd="2" destOrd="0" presId="urn:microsoft.com/office/officeart/2005/8/layout/list1"/>
    <dgm:cxn modelId="{D13722F2-D943-4B0D-A23E-649D6C094949}" type="presParOf" srcId="{6FEA15D7-F3A1-4CFD-94B4-5B3339EA7584}" destId="{0544AC89-C9BE-4993-BB46-B038A1A107E6}" srcOrd="3" destOrd="0" presId="urn:microsoft.com/office/officeart/2005/8/layout/list1"/>
    <dgm:cxn modelId="{B67C689A-97F9-48A5-A05E-BAC13294BCEF}" type="presParOf" srcId="{6FEA15D7-F3A1-4CFD-94B4-5B3339EA7584}" destId="{5BA52E65-29D0-4EF1-A768-84DFE90B5053}" srcOrd="4" destOrd="0" presId="urn:microsoft.com/office/officeart/2005/8/layout/list1"/>
    <dgm:cxn modelId="{540129ED-FDBC-487B-8969-D9CA7D87DDF1}" type="presParOf" srcId="{5BA52E65-29D0-4EF1-A768-84DFE90B5053}" destId="{EF7F7E4E-0486-4F23-B31A-CB252C23E9DE}" srcOrd="0" destOrd="0" presId="urn:microsoft.com/office/officeart/2005/8/layout/list1"/>
    <dgm:cxn modelId="{9692119C-C2A9-4958-9F71-C73F3C2AF3E7}" type="presParOf" srcId="{5BA52E65-29D0-4EF1-A768-84DFE90B5053}" destId="{926AB671-42A9-4A3B-813C-3BDE80EF3C9B}" srcOrd="1" destOrd="0" presId="urn:microsoft.com/office/officeart/2005/8/layout/list1"/>
    <dgm:cxn modelId="{3FFBA66B-46E9-4A6A-8DE0-B6240BAEDE21}" type="presParOf" srcId="{6FEA15D7-F3A1-4CFD-94B4-5B3339EA7584}" destId="{5D7F1D23-2157-4FCB-A2BF-09AB6A9EFD3A}" srcOrd="5" destOrd="0" presId="urn:microsoft.com/office/officeart/2005/8/layout/list1"/>
    <dgm:cxn modelId="{C5EF8E38-0998-4C4A-9698-B2277E8587B0}" type="presParOf" srcId="{6FEA15D7-F3A1-4CFD-94B4-5B3339EA7584}" destId="{BA697C8B-6DCB-41FC-AD19-CAF8EEF0D96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948EE-E5F8-48A6-AB50-AA2D86B5857D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933F4C-036D-41AA-89EF-BC0F14ACD9CE}">
      <dgm:prSet/>
      <dgm:spPr/>
      <dgm:t>
        <a:bodyPr/>
        <a:lstStyle/>
        <a:p>
          <a:r>
            <a:rPr lang="en-US" b="1" dirty="0"/>
            <a:t>Practical use of the model: </a:t>
          </a:r>
        </a:p>
      </dgm:t>
    </dgm:pt>
    <dgm:pt modelId="{38A86DE3-382F-484C-9142-DBE5F852A7B7}" type="parTrans" cxnId="{2F528F2C-A99E-448D-A94F-987E82862B9F}">
      <dgm:prSet/>
      <dgm:spPr/>
      <dgm:t>
        <a:bodyPr/>
        <a:lstStyle/>
        <a:p>
          <a:endParaRPr lang="en-US"/>
        </a:p>
      </dgm:t>
    </dgm:pt>
    <dgm:pt modelId="{E3BFD956-BD5A-44F4-A50F-DEFEE01F46A3}" type="sibTrans" cxnId="{2F528F2C-A99E-448D-A94F-987E82862B9F}">
      <dgm:prSet/>
      <dgm:spPr/>
      <dgm:t>
        <a:bodyPr/>
        <a:lstStyle/>
        <a:p>
          <a:endParaRPr lang="en-US"/>
        </a:p>
      </dgm:t>
    </dgm:pt>
    <dgm:pt modelId="{03E29107-2653-4E72-90FF-91E4000D2414}">
      <dgm:prSet custT="1"/>
      <dgm:spPr/>
      <dgm:t>
        <a:bodyPr/>
        <a:lstStyle/>
        <a:p>
          <a:r>
            <a:rPr lang="en-US" sz="1600" b="1" dirty="0"/>
            <a:t>For Irrigation Communities managers, the model could help them make decisions about resources optimizations during the next growing season. 
In California there is a Water Future Market, the model could help Irrigation Communities evaluate if they would need to buy water rights or if they can sell those rights to have an extra income. </a:t>
          </a:r>
        </a:p>
        <a:p>
          <a:r>
            <a:rPr lang="en-US" sz="1600" b="1" dirty="0"/>
            <a:t>For long term planning, the model could also help understand what are the most important factors affecting the amount of available groundwater in the future. </a:t>
          </a:r>
        </a:p>
      </dgm:t>
    </dgm:pt>
    <dgm:pt modelId="{7AEA34D5-1352-4FD7-A4B5-B0AF79778DB4}" type="parTrans" cxnId="{9EE4754C-492D-4E4A-9F4A-02B01F3CFB3C}">
      <dgm:prSet/>
      <dgm:spPr/>
      <dgm:t>
        <a:bodyPr/>
        <a:lstStyle/>
        <a:p>
          <a:endParaRPr lang="en-US"/>
        </a:p>
      </dgm:t>
    </dgm:pt>
    <dgm:pt modelId="{3D76777B-968F-45DC-B46C-0E2C3EBA7187}" type="sibTrans" cxnId="{9EE4754C-492D-4E4A-9F4A-02B01F3CFB3C}">
      <dgm:prSet/>
      <dgm:spPr/>
      <dgm:t>
        <a:bodyPr/>
        <a:lstStyle/>
        <a:p>
          <a:endParaRPr lang="en-US"/>
        </a:p>
      </dgm:t>
    </dgm:pt>
    <dgm:pt modelId="{66C6F965-4015-4054-BC85-662F271625BA}">
      <dgm:prSet/>
      <dgm:spPr/>
      <dgm:t>
        <a:bodyPr/>
        <a:lstStyle/>
        <a:p>
          <a:r>
            <a:rPr lang="en-US" b="1"/>
            <a:t>Weak Points: </a:t>
          </a:r>
        </a:p>
      </dgm:t>
    </dgm:pt>
    <dgm:pt modelId="{2AD542FC-2F39-4238-881E-B255BA8432E2}" type="parTrans" cxnId="{C5E01632-8FAF-4C2C-B0EC-BD7DD38F6418}">
      <dgm:prSet/>
      <dgm:spPr/>
      <dgm:t>
        <a:bodyPr/>
        <a:lstStyle/>
        <a:p>
          <a:endParaRPr lang="en-US"/>
        </a:p>
      </dgm:t>
    </dgm:pt>
    <dgm:pt modelId="{8F858189-2017-4D85-9B2F-E2BE484F8271}" type="sibTrans" cxnId="{C5E01632-8FAF-4C2C-B0EC-BD7DD38F6418}">
      <dgm:prSet/>
      <dgm:spPr/>
      <dgm:t>
        <a:bodyPr/>
        <a:lstStyle/>
        <a:p>
          <a:endParaRPr lang="en-US"/>
        </a:p>
      </dgm:t>
    </dgm:pt>
    <dgm:pt modelId="{EE3086ED-3AD1-4F83-B76C-ED96AF6CE043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With more resources available, I would have tried to obtain satellite images of the basin during the time-series to simulate the amount of water used for irrigation and create a new feature.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When predicting water level in the future, using a climate model that can estimate the probability of different climate conditions, so the results could be calculated as a distribution of probabilities. </a:t>
          </a:r>
        </a:p>
      </dgm:t>
    </dgm:pt>
    <dgm:pt modelId="{0D4F77C1-C13A-4E86-AA32-5F9FFF1CF607}" type="parTrans" cxnId="{13C4FFAB-20F2-4D88-8CE6-1490FA3DF89C}">
      <dgm:prSet/>
      <dgm:spPr/>
      <dgm:t>
        <a:bodyPr/>
        <a:lstStyle/>
        <a:p>
          <a:endParaRPr lang="en-US"/>
        </a:p>
      </dgm:t>
    </dgm:pt>
    <dgm:pt modelId="{EE8DA88C-B792-4DA2-B502-6FDC463E413C}" type="sibTrans" cxnId="{13C4FFAB-20F2-4D88-8CE6-1490FA3DF89C}">
      <dgm:prSet/>
      <dgm:spPr/>
      <dgm:t>
        <a:bodyPr/>
        <a:lstStyle/>
        <a:p>
          <a:endParaRPr lang="en-US"/>
        </a:p>
      </dgm:t>
    </dgm:pt>
    <dgm:pt modelId="{F3786A08-188C-41EF-8551-37BEB4FC515C}" type="pres">
      <dgm:prSet presAssocID="{9A9948EE-E5F8-48A6-AB50-AA2D86B5857D}" presName="Name0" presStyleCnt="0">
        <dgm:presLayoutVars>
          <dgm:dir/>
          <dgm:animLvl val="lvl"/>
          <dgm:resizeHandles val="exact"/>
        </dgm:presLayoutVars>
      </dgm:prSet>
      <dgm:spPr/>
    </dgm:pt>
    <dgm:pt modelId="{B87BFCD2-99BB-4B83-8836-386BD30D5569}" type="pres">
      <dgm:prSet presAssocID="{6D933F4C-036D-41AA-89EF-BC0F14ACD9CE}" presName="linNode" presStyleCnt="0"/>
      <dgm:spPr/>
    </dgm:pt>
    <dgm:pt modelId="{577E67FF-50AA-4EDF-B2A1-F216AD436517}" type="pres">
      <dgm:prSet presAssocID="{6D933F4C-036D-41AA-89EF-BC0F14ACD9CE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F0815185-64F9-4300-BE09-EF0509196CE5}" type="pres">
      <dgm:prSet presAssocID="{6D933F4C-036D-41AA-89EF-BC0F14ACD9CE}" presName="descendantText" presStyleLbl="alignAccFollowNode1" presStyleIdx="0" presStyleCnt="2">
        <dgm:presLayoutVars>
          <dgm:bulletEnabled/>
        </dgm:presLayoutVars>
      </dgm:prSet>
      <dgm:spPr/>
    </dgm:pt>
    <dgm:pt modelId="{46729B36-AFEB-4097-AEA0-11205B4DE9FB}" type="pres">
      <dgm:prSet presAssocID="{E3BFD956-BD5A-44F4-A50F-DEFEE01F46A3}" presName="sp" presStyleCnt="0"/>
      <dgm:spPr/>
    </dgm:pt>
    <dgm:pt modelId="{B34D784F-FE2D-453D-B794-EE5D5C1A6BEC}" type="pres">
      <dgm:prSet presAssocID="{66C6F965-4015-4054-BC85-662F271625BA}" presName="linNode" presStyleCnt="0"/>
      <dgm:spPr/>
    </dgm:pt>
    <dgm:pt modelId="{007E5A5D-8859-4743-B2D7-577EE5A24B02}" type="pres">
      <dgm:prSet presAssocID="{66C6F965-4015-4054-BC85-662F271625BA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24986D81-C999-41DF-B063-2F89B31E7863}" type="pres">
      <dgm:prSet presAssocID="{66C6F965-4015-4054-BC85-662F271625BA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2F528F2C-A99E-448D-A94F-987E82862B9F}" srcId="{9A9948EE-E5F8-48A6-AB50-AA2D86B5857D}" destId="{6D933F4C-036D-41AA-89EF-BC0F14ACD9CE}" srcOrd="0" destOrd="0" parTransId="{38A86DE3-382F-484C-9142-DBE5F852A7B7}" sibTransId="{E3BFD956-BD5A-44F4-A50F-DEFEE01F46A3}"/>
    <dgm:cxn modelId="{C5E01632-8FAF-4C2C-B0EC-BD7DD38F6418}" srcId="{9A9948EE-E5F8-48A6-AB50-AA2D86B5857D}" destId="{66C6F965-4015-4054-BC85-662F271625BA}" srcOrd="1" destOrd="0" parTransId="{2AD542FC-2F39-4238-881E-B255BA8432E2}" sibTransId="{8F858189-2017-4D85-9B2F-E2BE484F8271}"/>
    <dgm:cxn modelId="{0381F237-1DF8-47F7-867D-4B2E603392AF}" type="presOf" srcId="{6D933F4C-036D-41AA-89EF-BC0F14ACD9CE}" destId="{577E67FF-50AA-4EDF-B2A1-F216AD436517}" srcOrd="0" destOrd="0" presId="urn:microsoft.com/office/officeart/2016/7/layout/VerticalSolidActionList"/>
    <dgm:cxn modelId="{74C83D41-1D2F-4F8E-AB1E-F379E44E4ADA}" type="presOf" srcId="{66C6F965-4015-4054-BC85-662F271625BA}" destId="{007E5A5D-8859-4743-B2D7-577EE5A24B02}" srcOrd="0" destOrd="0" presId="urn:microsoft.com/office/officeart/2016/7/layout/VerticalSolidActionList"/>
    <dgm:cxn modelId="{9EE4754C-492D-4E4A-9F4A-02B01F3CFB3C}" srcId="{6D933F4C-036D-41AA-89EF-BC0F14ACD9CE}" destId="{03E29107-2653-4E72-90FF-91E4000D2414}" srcOrd="0" destOrd="0" parTransId="{7AEA34D5-1352-4FD7-A4B5-B0AF79778DB4}" sibTransId="{3D76777B-968F-45DC-B46C-0E2C3EBA7187}"/>
    <dgm:cxn modelId="{4CAF1053-AB35-41DD-AB15-E7A5D4CF8599}" type="presOf" srcId="{03E29107-2653-4E72-90FF-91E4000D2414}" destId="{F0815185-64F9-4300-BE09-EF0509196CE5}" srcOrd="0" destOrd="0" presId="urn:microsoft.com/office/officeart/2016/7/layout/VerticalSolidActionList"/>
    <dgm:cxn modelId="{13C4FFAB-20F2-4D88-8CE6-1490FA3DF89C}" srcId="{66C6F965-4015-4054-BC85-662F271625BA}" destId="{EE3086ED-3AD1-4F83-B76C-ED96AF6CE043}" srcOrd="0" destOrd="0" parTransId="{0D4F77C1-C13A-4E86-AA32-5F9FFF1CF607}" sibTransId="{EE8DA88C-B792-4DA2-B502-6FDC463E413C}"/>
    <dgm:cxn modelId="{B44EC6AD-F703-4F61-AA76-6A7742391395}" type="presOf" srcId="{EE3086ED-3AD1-4F83-B76C-ED96AF6CE043}" destId="{24986D81-C999-41DF-B063-2F89B31E7863}" srcOrd="0" destOrd="0" presId="urn:microsoft.com/office/officeart/2016/7/layout/VerticalSolidActionList"/>
    <dgm:cxn modelId="{B0DBB4C6-F07C-4A32-864E-DD7C6477DEFC}" type="presOf" srcId="{9A9948EE-E5F8-48A6-AB50-AA2D86B5857D}" destId="{F3786A08-188C-41EF-8551-37BEB4FC515C}" srcOrd="0" destOrd="0" presId="urn:microsoft.com/office/officeart/2016/7/layout/VerticalSolidActionList"/>
    <dgm:cxn modelId="{55F56F0A-66EA-4720-9695-4A8474933B57}" type="presParOf" srcId="{F3786A08-188C-41EF-8551-37BEB4FC515C}" destId="{B87BFCD2-99BB-4B83-8836-386BD30D5569}" srcOrd="0" destOrd="0" presId="urn:microsoft.com/office/officeart/2016/7/layout/VerticalSolidActionList"/>
    <dgm:cxn modelId="{7318A55F-0D04-48AA-8A20-DFB12821D7A4}" type="presParOf" srcId="{B87BFCD2-99BB-4B83-8836-386BD30D5569}" destId="{577E67FF-50AA-4EDF-B2A1-F216AD436517}" srcOrd="0" destOrd="0" presId="urn:microsoft.com/office/officeart/2016/7/layout/VerticalSolidActionList"/>
    <dgm:cxn modelId="{2D2F0E3E-46D4-4E97-8748-DC3DB841A13C}" type="presParOf" srcId="{B87BFCD2-99BB-4B83-8836-386BD30D5569}" destId="{F0815185-64F9-4300-BE09-EF0509196CE5}" srcOrd="1" destOrd="0" presId="urn:microsoft.com/office/officeart/2016/7/layout/VerticalSolidActionList"/>
    <dgm:cxn modelId="{24AD30E9-D795-47A0-8F46-59A100ABA106}" type="presParOf" srcId="{F3786A08-188C-41EF-8551-37BEB4FC515C}" destId="{46729B36-AFEB-4097-AEA0-11205B4DE9FB}" srcOrd="1" destOrd="0" presId="urn:microsoft.com/office/officeart/2016/7/layout/VerticalSolidActionList"/>
    <dgm:cxn modelId="{B49067A6-D6E8-495C-A910-20D3F640C7F7}" type="presParOf" srcId="{F3786A08-188C-41EF-8551-37BEB4FC515C}" destId="{B34D784F-FE2D-453D-B794-EE5D5C1A6BEC}" srcOrd="2" destOrd="0" presId="urn:microsoft.com/office/officeart/2016/7/layout/VerticalSolidActionList"/>
    <dgm:cxn modelId="{AD20680F-90E3-4B74-9AF5-E32508AED619}" type="presParOf" srcId="{B34D784F-FE2D-453D-B794-EE5D5C1A6BEC}" destId="{007E5A5D-8859-4743-B2D7-577EE5A24B02}" srcOrd="0" destOrd="0" presId="urn:microsoft.com/office/officeart/2016/7/layout/VerticalSolidActionList"/>
    <dgm:cxn modelId="{66724472-D414-42BC-8197-26FD1D418646}" type="presParOf" srcId="{B34D784F-FE2D-453D-B794-EE5D5C1A6BEC}" destId="{24986D81-C999-41DF-B063-2F89B31E786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5480F-EE2C-49FC-BA2A-78F1AC865B51}">
      <dsp:nvSpPr>
        <dsp:cNvPr id="0" name=""/>
        <dsp:cNvSpPr/>
      </dsp:nvSpPr>
      <dsp:spPr>
        <a:xfrm>
          <a:off x="0" y="414738"/>
          <a:ext cx="6513603" cy="2280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37388" rIns="5055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 compared two different Machine Learning Algorithm: Random Forest and Gradient Boosting. 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 used Grid Search to fine-tuning the parameters for both models.</a:t>
          </a:r>
        </a:p>
      </dsp:txBody>
      <dsp:txXfrm>
        <a:off x="0" y="414738"/>
        <a:ext cx="6513603" cy="2280349"/>
      </dsp:txXfrm>
    </dsp:sp>
    <dsp:sp modelId="{765A4D7B-5296-406C-8C1B-72F496343729}">
      <dsp:nvSpPr>
        <dsp:cNvPr id="0" name=""/>
        <dsp:cNvSpPr/>
      </dsp:nvSpPr>
      <dsp:spPr>
        <a:xfrm>
          <a:off x="325680" y="60498"/>
          <a:ext cx="4559522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Machine Learning Models</a:t>
          </a:r>
        </a:p>
      </dsp:txBody>
      <dsp:txXfrm>
        <a:off x="360265" y="95083"/>
        <a:ext cx="4490352" cy="639310"/>
      </dsp:txXfrm>
    </dsp:sp>
    <dsp:sp modelId="{BA697C8B-6DCB-41FC-AD19-CAF8EEF0D967}">
      <dsp:nvSpPr>
        <dsp:cNvPr id="0" name=""/>
        <dsp:cNvSpPr/>
      </dsp:nvSpPr>
      <dsp:spPr>
        <a:xfrm>
          <a:off x="0" y="3178927"/>
          <a:ext cx="6513603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37388" rIns="5055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 used an ARIMA Model to forecast the water level. 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 compared several ARIMA models with different parameters combination to find the best configuration. </a:t>
          </a:r>
        </a:p>
      </dsp:txBody>
      <dsp:txXfrm>
        <a:off x="0" y="3178927"/>
        <a:ext cx="6513603" cy="2646000"/>
      </dsp:txXfrm>
    </dsp:sp>
    <dsp:sp modelId="{926AB671-42A9-4A3B-813C-3BDE80EF3C9B}">
      <dsp:nvSpPr>
        <dsp:cNvPr id="0" name=""/>
        <dsp:cNvSpPr/>
      </dsp:nvSpPr>
      <dsp:spPr>
        <a:xfrm>
          <a:off x="325680" y="2824687"/>
          <a:ext cx="4559522" cy="7084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Time Series Model </a:t>
          </a:r>
        </a:p>
      </dsp:txBody>
      <dsp:txXfrm>
        <a:off x="360265" y="2859272"/>
        <a:ext cx="4490352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15185-64F9-4300-BE09-EF0509196CE5}">
      <dsp:nvSpPr>
        <dsp:cNvPr id="0" name=""/>
        <dsp:cNvSpPr/>
      </dsp:nvSpPr>
      <dsp:spPr>
        <a:xfrm>
          <a:off x="2038050" y="317"/>
          <a:ext cx="8152201" cy="175592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75" tIns="446005" rIns="158175" bIns="4460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For Irrigation Communities managers, the model could help them make decisions about resources optimizations during the next growing season. 
In California there is a Water Future Market, the model could help Irrigation Communities evaluate if they would need to buy water rights or if they can sell those rights to have an extra income.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For long term planning, the model could also help understand what are the most important factors affecting the amount of available groundwater in the future. </a:t>
          </a:r>
        </a:p>
      </dsp:txBody>
      <dsp:txXfrm>
        <a:off x="2038050" y="317"/>
        <a:ext cx="8152201" cy="1755926"/>
      </dsp:txXfrm>
    </dsp:sp>
    <dsp:sp modelId="{577E67FF-50AA-4EDF-B2A1-F216AD436517}">
      <dsp:nvSpPr>
        <dsp:cNvPr id="0" name=""/>
        <dsp:cNvSpPr/>
      </dsp:nvSpPr>
      <dsp:spPr>
        <a:xfrm>
          <a:off x="0" y="317"/>
          <a:ext cx="2038050" cy="17559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47" tIns="173447" rIns="107847" bIns="1734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Practical use of the model: </a:t>
          </a:r>
        </a:p>
      </dsp:txBody>
      <dsp:txXfrm>
        <a:off x="0" y="317"/>
        <a:ext cx="2038050" cy="1755926"/>
      </dsp:txXfrm>
    </dsp:sp>
    <dsp:sp modelId="{24986D81-C999-41DF-B063-2F89B31E7863}">
      <dsp:nvSpPr>
        <dsp:cNvPr id="0" name=""/>
        <dsp:cNvSpPr/>
      </dsp:nvSpPr>
      <dsp:spPr>
        <a:xfrm>
          <a:off x="2038050" y="1861600"/>
          <a:ext cx="8152201" cy="175592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75" tIns="446005" rIns="158175" bIns="4460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With more resources available, I would have tried to obtain satellite images of the basin during the time-series to simulate the amount of water used for irrigation and create a new feature.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When predicting water level in the future, using a climate model that can estimate the probability of different climate conditions, so the results could be calculated as a distribution of probabilities. </a:t>
          </a:r>
        </a:p>
      </dsp:txBody>
      <dsp:txXfrm>
        <a:off x="2038050" y="1861600"/>
        <a:ext cx="8152201" cy="1755926"/>
      </dsp:txXfrm>
    </dsp:sp>
    <dsp:sp modelId="{007E5A5D-8859-4743-B2D7-577EE5A24B02}">
      <dsp:nvSpPr>
        <dsp:cNvPr id="0" name=""/>
        <dsp:cNvSpPr/>
      </dsp:nvSpPr>
      <dsp:spPr>
        <a:xfrm>
          <a:off x="0" y="1861600"/>
          <a:ext cx="2038050" cy="175592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47" tIns="173447" rIns="107847" bIns="1734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Weak Points: </a:t>
          </a:r>
        </a:p>
      </dsp:txBody>
      <dsp:txXfrm>
        <a:off x="0" y="1861600"/>
        <a:ext cx="2038050" cy="1755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3378-21DC-4026-B798-EAB6CC0A818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CFC67-2C50-485A-80BE-136A8C439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defined as the process by which water is transferred from the land to the atmosphere by evaporation from the soil and other surfaces and by transpiration from plants.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FC67-2C50-485A-80BE-136A8C439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FB70-65AE-4C2B-BD30-2C6A8985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3DF94-71A7-4378-9EC3-C4651CA11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AB8C-7210-4F28-A98A-B7E7C077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5CB3-4F79-43E6-BCB3-692B1F87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6AB9-B402-42C5-A404-CA6357E9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59EC-4767-44DF-A3B7-67CEBEB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60CCF-DDC9-44A7-B4CE-03C85844F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D856-B820-4A9C-BFC0-BFF9088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1BBA-1235-4B08-8BA9-E09A0DB1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F798-82C1-4493-8754-399FCB5A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3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96B60-509A-4E29-B9C9-6DF542702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FBF1E-05B6-4D00-8002-85BFE8DA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7BCC-8B21-4D1A-B411-B1856AD3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E15D-B68E-4F13-BE2E-157F9428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31D4-3174-43FD-A246-CA363C6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36E7-75F3-4084-BFEE-EB750848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CEF5-6818-4B31-82AC-1AA1254F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6B64-C291-4813-AAC2-9E0109D9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CC3DE-68C9-4BEC-A0D2-D98A870E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EBE6-56DE-41DE-9913-91B33EB1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64C7-B2B0-4B6C-846F-27970297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AFC23-A72E-4DDA-8C3E-5567E011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C25B7-FD7A-4FE3-9162-FEA473FC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07C64-25AC-4E1E-97CA-3E4837E9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B9DE-A1D7-4115-82B1-06C5DEAC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4134-147B-48A2-AE1C-77094F49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4401-9042-432F-9C54-CC09EF8BF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18C9B-11C8-442D-A696-3F330E43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8CF62-4756-4047-8E4B-32650E67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76CFB-E36F-487F-865F-CD318B7E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4EFC9-803F-43A5-86A6-3FEA7EE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A14F-3553-4637-9A74-C22F664D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DB30-F84C-4366-9879-82BF87C2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16EF7-BAC0-4D61-BF05-6F65A6F06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8509F-9998-4692-8CCB-4438E5526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1517C-4910-4462-B6AE-3952E033F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3F53-EB05-4824-B80C-32255907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72CBF-178D-4B0A-8CAE-639A707E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4DC11-D06B-41F4-8711-AE2E6239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8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3EF8-764B-472F-AD55-977D4659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B3BBB-5792-4730-824D-AF08BBC4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07380-6EE0-4CD8-839B-B9AA2758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8B3BB-1B4A-4619-B9B4-53A0A38B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1D0DE-98B9-4A58-8DDE-6E4704C2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F9684-0C55-44AC-AB26-F4672DE4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7AACC-A056-48AF-9358-74F9B453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3ED3-48EC-4581-B4ED-0DBEA9F0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DFA2C-40D8-4347-9978-5C996C54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F7C22-3F3F-42C7-A9A6-7BDF52438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744A2-52AF-4143-98E3-A02270F0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0497-A067-488E-A45A-D0DE2DA6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922D1-7DA1-439E-9826-606F1DB6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8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276E-7BB4-4692-96C3-EEF55BD2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AE431-A375-4CF6-B8F7-C641B7468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6A799-8F6D-4610-AB9D-C60248DC3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C19B8-8065-49DF-8267-E2881F45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5345A-A575-4DA0-A4BB-10498564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4709C-15ED-4F5B-B4DE-39F20E31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06428-57ED-4CF9-AAA1-457AA2D0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3E39D-50BB-42C8-96AF-EEB5F09C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6A1-63EE-45F9-8AD7-F8FA3F391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90A2-687F-4149-985F-6FEA4AE1249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B4B6-9CFC-4C07-AEAF-1DADDFC17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E32DB-2D3B-4ED6-BC89-FE6C2815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B503-BCE6-48E1-912B-E4D14849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5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1E3D3-5AC0-418B-9F08-C37D48FD5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Forecasting of Groundwater Levels in a California Aquifer.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D3864-A816-498F-8F45-4CCAB309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7" y="1763718"/>
            <a:ext cx="2852919" cy="294650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Machine Learning Results forecast for Wells 201 and 104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ED9366-B0D4-48FE-96E5-EB3DAFFF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45006"/>
              </p:ext>
            </p:extLst>
          </p:nvPr>
        </p:nvGraphicFramePr>
        <p:xfrm>
          <a:off x="3666458" y="868128"/>
          <a:ext cx="7831033" cy="25608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6207">
                  <a:extLst>
                    <a:ext uri="{9D8B030D-6E8A-4147-A177-3AD203B41FA5}">
                      <a16:colId xmlns:a16="http://schemas.microsoft.com/office/drawing/2014/main" val="1778054591"/>
                    </a:ext>
                  </a:extLst>
                </a:gridCol>
                <a:gridCol w="1566207">
                  <a:extLst>
                    <a:ext uri="{9D8B030D-6E8A-4147-A177-3AD203B41FA5}">
                      <a16:colId xmlns:a16="http://schemas.microsoft.com/office/drawing/2014/main" val="3753757071"/>
                    </a:ext>
                  </a:extLst>
                </a:gridCol>
                <a:gridCol w="1566207">
                  <a:extLst>
                    <a:ext uri="{9D8B030D-6E8A-4147-A177-3AD203B41FA5}">
                      <a16:colId xmlns:a16="http://schemas.microsoft.com/office/drawing/2014/main" val="2449924511"/>
                    </a:ext>
                  </a:extLst>
                </a:gridCol>
                <a:gridCol w="1815121">
                  <a:extLst>
                    <a:ext uri="{9D8B030D-6E8A-4147-A177-3AD203B41FA5}">
                      <a16:colId xmlns:a16="http://schemas.microsoft.com/office/drawing/2014/main" val="2472001997"/>
                    </a:ext>
                  </a:extLst>
                </a:gridCol>
                <a:gridCol w="1317291">
                  <a:extLst>
                    <a:ext uri="{9D8B030D-6E8A-4147-A177-3AD203B41FA5}">
                      <a16:colId xmlns:a16="http://schemas.microsoft.com/office/drawing/2014/main" val="2301067012"/>
                    </a:ext>
                  </a:extLst>
                </a:gridCol>
              </a:tblGrid>
              <a:tr h="6669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Date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Previous Year Depth (201)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Delta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Depth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GB Forecast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2284757676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2012-08-16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492.90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11.14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504.04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500.42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3059460271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2012-12-03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493.80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10.60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504.40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505.92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2222058847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2013-03-21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490.68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10.87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501.65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503.87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812654978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2013-05-30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494.17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11.49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505.68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506.96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2640159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98847C-6E97-43D8-9116-D857556B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40038"/>
              </p:ext>
            </p:extLst>
          </p:nvPr>
        </p:nvGraphicFramePr>
        <p:xfrm>
          <a:off x="3666457" y="3924435"/>
          <a:ext cx="7831033" cy="25608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2743">
                  <a:extLst>
                    <a:ext uri="{9D8B030D-6E8A-4147-A177-3AD203B41FA5}">
                      <a16:colId xmlns:a16="http://schemas.microsoft.com/office/drawing/2014/main" val="1778054591"/>
                    </a:ext>
                  </a:extLst>
                </a:gridCol>
                <a:gridCol w="1881963">
                  <a:extLst>
                    <a:ext uri="{9D8B030D-6E8A-4147-A177-3AD203B41FA5}">
                      <a16:colId xmlns:a16="http://schemas.microsoft.com/office/drawing/2014/main" val="3753757071"/>
                    </a:ext>
                  </a:extLst>
                </a:gridCol>
                <a:gridCol w="1453915">
                  <a:extLst>
                    <a:ext uri="{9D8B030D-6E8A-4147-A177-3AD203B41FA5}">
                      <a16:colId xmlns:a16="http://schemas.microsoft.com/office/drawing/2014/main" val="2449924511"/>
                    </a:ext>
                  </a:extLst>
                </a:gridCol>
                <a:gridCol w="1815121">
                  <a:extLst>
                    <a:ext uri="{9D8B030D-6E8A-4147-A177-3AD203B41FA5}">
                      <a16:colId xmlns:a16="http://schemas.microsoft.com/office/drawing/2014/main" val="2472001997"/>
                    </a:ext>
                  </a:extLst>
                </a:gridCol>
                <a:gridCol w="1317291">
                  <a:extLst>
                    <a:ext uri="{9D8B030D-6E8A-4147-A177-3AD203B41FA5}">
                      <a16:colId xmlns:a16="http://schemas.microsoft.com/office/drawing/2014/main" val="2301067012"/>
                    </a:ext>
                  </a:extLst>
                </a:gridCol>
              </a:tblGrid>
              <a:tr h="6669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Date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Previous Year Depth</a:t>
                      </a:r>
                    </a:p>
                    <a:p>
                      <a:pPr algn="ctr"/>
                      <a:r>
                        <a:rPr lang="en-US" sz="1600" b="1" dirty="0"/>
                        <a:t>(104)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Delta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Depth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GB Forecast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2284757676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2012-08-16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581.16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13.37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594.53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589.93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3059460271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2012-11-29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583.39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12.66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596.05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593.86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2222058847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2013-03-26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580.57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12.35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592.92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593.11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812654978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2013-06-13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586.1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12.88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598.98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598.28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26401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33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C2A6B-CCB5-4E9E-9A82-E710E88E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Feature Importance for Well 201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795D6F-9F91-4F5B-8C6C-27001EE5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2638044"/>
            <a:ext cx="3699098" cy="3415622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Out of the 6 features used to predict the well water levels, the amount of precipitation during the next 6 months was the most important one with over 70% of the weight. 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The second most important feature was the amount of </a:t>
            </a:r>
            <a:r>
              <a:rPr lang="en-US" sz="1900" dirty="0" err="1">
                <a:solidFill>
                  <a:schemeClr val="bg1"/>
                </a:solidFill>
              </a:rPr>
              <a:t>ETo</a:t>
            </a:r>
            <a:r>
              <a:rPr lang="en-US" sz="1900" dirty="0">
                <a:solidFill>
                  <a:schemeClr val="bg1"/>
                </a:solidFill>
              </a:rPr>
              <a:t> during the previous 10 months.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806AF2-E10C-4DB3-AD03-5867E7FED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53" y="1153872"/>
            <a:ext cx="6768696" cy="50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5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3220-455C-4276-8F88-A0F67873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Conclusions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F1CD1-4909-4887-8A0D-464B187FC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20133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8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75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752F-41E9-4D17-BE13-D1F6F2A9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071" y="917725"/>
            <a:ext cx="3768988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How well can an empiric model forecast the Water level for a series of wells in a California Agricultural Area?</a:t>
            </a:r>
          </a:p>
          <a:p>
            <a:pPr lvl="1"/>
            <a:r>
              <a:rPr lang="en-US" sz="2000" b="1" dirty="0">
                <a:solidFill>
                  <a:srgbClr val="FFFFFF"/>
                </a:solidFill>
              </a:rPr>
              <a:t>When trying to predict the well’s water level one year in the future, is a Machine Learning Model more accurate than a Time Series Model?</a:t>
            </a:r>
          </a:p>
          <a:p>
            <a:pPr lvl="1"/>
            <a:r>
              <a:rPr lang="en-US" sz="2000" b="1" dirty="0">
                <a:solidFill>
                  <a:srgbClr val="FFFFFF"/>
                </a:solidFill>
              </a:rPr>
              <a:t>What are the main factors affecting the water level in the Cuyama Basing Aquifer?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30684-81CD-4EC7-A3F0-79BB5D2FCE2B}"/>
              </a:ext>
            </a:extLst>
          </p:cNvPr>
          <p:cNvSpPr txBox="1"/>
          <p:nvPr/>
        </p:nvSpPr>
        <p:spPr>
          <a:xfrm>
            <a:off x="866775" y="4924425"/>
            <a:ext cx="56388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FFFFFF"/>
                </a:solidFill>
              </a:rPr>
              <a:t>Wells Location in the Cuyama Basin Aquifer (Santa Barbara and San Luis Obispo Counties)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D4C45-C27A-4DFB-B4BF-07CC56A18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42" b="398"/>
          <a:stretch/>
        </p:blipFill>
        <p:spPr>
          <a:xfrm>
            <a:off x="322065" y="425238"/>
            <a:ext cx="7058307" cy="396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8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30684-81CD-4EC7-A3F0-79BB5D2FCE2B}"/>
              </a:ext>
            </a:extLst>
          </p:cNvPr>
          <p:cNvSpPr txBox="1"/>
          <p:nvPr/>
        </p:nvSpPr>
        <p:spPr>
          <a:xfrm>
            <a:off x="645161" y="493783"/>
            <a:ext cx="3363974" cy="159731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Groundwater level’s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752F-41E9-4D17-BE13-D1F6F2A9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2505768"/>
            <a:ext cx="4029739" cy="385844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There are available daily measures for 5 Wells in the Cuyama Basin.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Data for wells 001 and 002 has many outliers. 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Data for Wells 201, 104 and 204 doesn’t seem to have outliers. I am going to use these 3 wells to create my models.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I will forecast the water level one year in the future. I calculated the water level Delta Y:Y and I will use that metric as the target variable for my models.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75F4B17-CF02-4D0B-8F1D-1D8C08E6E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35" y="1686673"/>
            <a:ext cx="7379624" cy="418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BEBCB-9C35-4C1E-B107-BD3DE0CF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n-lt"/>
              </a:rPr>
              <a:t>Climate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D220-225B-478A-8662-35CFD651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4" y="2638043"/>
            <a:ext cx="4237687" cy="3964776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An underground aquifer is an open system, the variations on water levels are </a:t>
            </a:r>
            <a:r>
              <a:rPr lang="en-US" sz="2000" b="1" dirty="0" err="1">
                <a:solidFill>
                  <a:schemeClr val="bg1"/>
                </a:solidFill>
              </a:rPr>
              <a:t>dependant</a:t>
            </a:r>
            <a:r>
              <a:rPr lang="en-US" sz="2000" b="1" dirty="0">
                <a:solidFill>
                  <a:schemeClr val="bg1"/>
                </a:solidFill>
              </a:rPr>
              <a:t> on the relation between inputs and outputs.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The main input is the precipitation over the region. The main output is water pumping, however a fraction of the pumped water filters back into the aquifer. The amount of water that escapes depends on Evapotranspiration (</a:t>
            </a:r>
            <a:r>
              <a:rPr lang="en-US" sz="2000" b="1" dirty="0" err="1">
                <a:solidFill>
                  <a:schemeClr val="bg1"/>
                </a:solidFill>
              </a:rPr>
              <a:t>Eto</a:t>
            </a:r>
            <a:r>
              <a:rPr lang="en-US" sz="2000" b="1" dirty="0">
                <a:solidFill>
                  <a:schemeClr val="bg1"/>
                </a:solidFill>
              </a:rPr>
              <a:t>).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Evapotranspiration depends on climate conditions (mainly temperatures and solar radiation)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F3C0F1-819A-4F81-8D7E-7F4C12A9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11" y="1615222"/>
            <a:ext cx="6898105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4ACC7-13D1-4172-9389-0E76C73F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2" y="538692"/>
            <a:ext cx="383271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n-lt"/>
              </a:rPr>
              <a:t>Climate Data Featuring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752F-41E9-4D17-BE13-D1F6F2A9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2" y="2497015"/>
            <a:ext cx="3620580" cy="3556651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Precipitation: how much rain filters into the ground depends on the total amount of precipitation, but also in the distribution of that precipitation. 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ETo</a:t>
            </a:r>
            <a:r>
              <a:rPr lang="en-US" sz="2400" b="1" dirty="0">
                <a:solidFill>
                  <a:schemeClr val="bg1"/>
                </a:solidFill>
              </a:rPr>
              <a:t>: the temporal distribution of the </a:t>
            </a:r>
            <a:r>
              <a:rPr lang="en-US" sz="2400" b="1" dirty="0" err="1">
                <a:solidFill>
                  <a:schemeClr val="bg1"/>
                </a:solidFill>
              </a:rPr>
              <a:t>ETo</a:t>
            </a:r>
            <a:r>
              <a:rPr lang="en-US" sz="2400" b="1" dirty="0">
                <a:solidFill>
                  <a:schemeClr val="bg1"/>
                </a:solidFill>
              </a:rPr>
              <a:t> is also going to affect the water output.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 past Precipitation and </a:t>
            </a:r>
            <a:r>
              <a:rPr lang="en-US" sz="2400" b="1" dirty="0" err="1">
                <a:solidFill>
                  <a:schemeClr val="bg1"/>
                </a:solidFill>
              </a:rPr>
              <a:t>ETo</a:t>
            </a:r>
            <a:r>
              <a:rPr lang="en-US" sz="2400" b="1" dirty="0">
                <a:solidFill>
                  <a:schemeClr val="bg1"/>
                </a:solidFill>
              </a:rPr>
              <a:t> will also affect the ground water transfer dynamics and the water levels.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4C5FC4-1834-4B09-8D77-B888767F7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5" t="32249" r="11646" b="29147"/>
          <a:stretch/>
        </p:blipFill>
        <p:spPr>
          <a:xfrm>
            <a:off x="4776368" y="2014870"/>
            <a:ext cx="7415632" cy="28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8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F1CD1-4909-4887-8A0D-464B187FC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6408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AA8E640-2867-4388-B2C2-518392E6A1AE}"/>
              </a:ext>
            </a:extLst>
          </p:cNvPr>
          <p:cNvSpPr/>
          <p:nvPr/>
        </p:nvSpPr>
        <p:spPr>
          <a:xfrm>
            <a:off x="4658120" y="387679"/>
            <a:ext cx="338667" cy="597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48AA2A-80EA-4A73-B830-A32D615A5853}"/>
              </a:ext>
            </a:extLst>
          </p:cNvPr>
          <p:cNvSpPr txBox="1">
            <a:spLocks/>
          </p:cNvSpPr>
          <p:nvPr/>
        </p:nvSpPr>
        <p:spPr>
          <a:xfrm>
            <a:off x="463418" y="1580736"/>
            <a:ext cx="4029739" cy="3858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Models Comparison: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In order to find the best method, I model one of the wells (#204) using 3 different techniques.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To compare the model against each other, I will use data for 4 measures collected during the year after daily data was not collected anymore.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Once I have a winner model, I will use to forecast the Water levels for wells 201 and 104.</a:t>
            </a:r>
          </a:p>
        </p:txBody>
      </p:sp>
    </p:spTree>
    <p:extLst>
      <p:ext uri="{BB962C8B-B14F-4D97-AF65-F5344CB8AC3E}">
        <p14:creationId xmlns:p14="http://schemas.microsoft.com/office/powerpoint/2010/main" val="307249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D3864-A816-498F-8F45-4CCAB309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98919"/>
            <a:ext cx="3363974" cy="1270393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Machine Learning Models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07DDF0B-7A36-41ED-9816-48DC6D21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7" y="2068231"/>
            <a:ext cx="3880883" cy="39854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Gradient Boosting performed better than the Random Forest model (when comparing Mean Squared Errors).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Our Gradient Boosting Model was able to explain 99.47% (+/- 0.05%) when using CV with 5 folds.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When using the model to forecast the water levels for the Holdout data (20% of the data), the error from the model is normally distributed.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BCFA901-2319-4A60-91FD-97D447946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863" y="469207"/>
            <a:ext cx="6644570" cy="59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9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D3864-A816-498F-8F45-4CCAB309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98919"/>
            <a:ext cx="3363974" cy="1270393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Time Series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07DDF0B-7A36-41ED-9816-48DC6D21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2068231"/>
            <a:ext cx="4082901" cy="39854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 compared several ARIMA models with different parameters to find the best configuration.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best results were achieved by an ARIMA(1,1,1).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distribution of error is consistent for all predicted values.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I used this model to Forecast the water depth during the following 365 days, and the I selected the predictions for the 4 days I have measurements.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288E44-DAED-45E5-9404-8CAFB3BAC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60" y="190991"/>
            <a:ext cx="5500290" cy="65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7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D3864-A816-498F-8F45-4CCAB309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Comparing the results for both models (Well 204)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07DDF0B-7A36-41ED-9816-48DC6D21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991" y="4395775"/>
            <a:ext cx="7997456" cy="190933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The GB Model did a better job of forecasting the water levels for all samples but one. </a:t>
            </a:r>
          </a:p>
          <a:p>
            <a:r>
              <a:rPr lang="en-US" sz="2400" b="1" dirty="0"/>
              <a:t>The Mean Square Error for GB was lower than the achieved by the TS Model (11.59 vs 37.51)</a:t>
            </a:r>
          </a:p>
          <a:p>
            <a:r>
              <a:rPr lang="en-US" sz="2400" b="1" dirty="0"/>
              <a:t>I am going to use the GB Model to forecast the water level for wells 201 and 104.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ED9366-B0D4-48FE-96E5-EB3DAFFF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80844"/>
              </p:ext>
            </p:extLst>
          </p:nvPr>
        </p:nvGraphicFramePr>
        <p:xfrm>
          <a:off x="3708991" y="1487272"/>
          <a:ext cx="7912397" cy="25608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18733">
                  <a:extLst>
                    <a:ext uri="{9D8B030D-6E8A-4147-A177-3AD203B41FA5}">
                      <a16:colId xmlns:a16="http://schemas.microsoft.com/office/drawing/2014/main" val="1778054591"/>
                    </a:ext>
                  </a:extLst>
                </a:gridCol>
                <a:gridCol w="1318733">
                  <a:extLst>
                    <a:ext uri="{9D8B030D-6E8A-4147-A177-3AD203B41FA5}">
                      <a16:colId xmlns:a16="http://schemas.microsoft.com/office/drawing/2014/main" val="3753757071"/>
                    </a:ext>
                  </a:extLst>
                </a:gridCol>
                <a:gridCol w="1318733">
                  <a:extLst>
                    <a:ext uri="{9D8B030D-6E8A-4147-A177-3AD203B41FA5}">
                      <a16:colId xmlns:a16="http://schemas.microsoft.com/office/drawing/2014/main" val="2449924511"/>
                    </a:ext>
                  </a:extLst>
                </a:gridCol>
                <a:gridCol w="1528317">
                  <a:extLst>
                    <a:ext uri="{9D8B030D-6E8A-4147-A177-3AD203B41FA5}">
                      <a16:colId xmlns:a16="http://schemas.microsoft.com/office/drawing/2014/main" val="2472001997"/>
                    </a:ext>
                  </a:extLst>
                </a:gridCol>
                <a:gridCol w="1109148">
                  <a:extLst>
                    <a:ext uri="{9D8B030D-6E8A-4147-A177-3AD203B41FA5}">
                      <a16:colId xmlns:a16="http://schemas.microsoft.com/office/drawing/2014/main" val="2301067012"/>
                    </a:ext>
                  </a:extLst>
                </a:gridCol>
                <a:gridCol w="1318733">
                  <a:extLst>
                    <a:ext uri="{9D8B030D-6E8A-4147-A177-3AD203B41FA5}">
                      <a16:colId xmlns:a16="http://schemas.microsoft.com/office/drawing/2014/main" val="2477907553"/>
                    </a:ext>
                  </a:extLst>
                </a:gridCol>
              </a:tblGrid>
              <a:tr h="6669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Date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Previous Year Depth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Delta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Depth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GB Forecast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TS Forecast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2284757676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2012-11-27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409.69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12.83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422.52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422.57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422.62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3059460271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2013-03-21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402.86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13.44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416.30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418.04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417.49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2222058847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2013-05-30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414.54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9.87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424.41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428.01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430.21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812654978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2013-11-21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423.43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7.54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430.97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436.53</a:t>
                      </a:r>
                    </a:p>
                  </a:txBody>
                  <a:tcPr marL="75665" marR="75665" marT="37833" marB="3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441.69</a:t>
                      </a:r>
                    </a:p>
                  </a:txBody>
                  <a:tcPr marL="75665" marR="75665" marT="37833" marB="37833" anchor="ctr"/>
                </a:tc>
                <a:extLst>
                  <a:ext uri="{0D108BD9-81ED-4DB2-BD59-A6C34878D82A}">
                    <a16:rowId xmlns:a16="http://schemas.microsoft.com/office/drawing/2014/main" val="26401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35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949</Words>
  <Application>Microsoft Office PowerPoint</Application>
  <PresentationFormat>Widescreen</PresentationFormat>
  <Paragraphs>135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Forecasting of Groundwater Levels in a California Aquifer.</vt:lpstr>
      <vt:lpstr>PowerPoint Presentation</vt:lpstr>
      <vt:lpstr>PowerPoint Presentation</vt:lpstr>
      <vt:lpstr>Climate Data</vt:lpstr>
      <vt:lpstr>Climate Data Featuring Engineering</vt:lpstr>
      <vt:lpstr>PowerPoint Presentation</vt:lpstr>
      <vt:lpstr>Machine Learning Models</vt:lpstr>
      <vt:lpstr>Time Series</vt:lpstr>
      <vt:lpstr>Comparing the results for both models (Well 204)</vt:lpstr>
      <vt:lpstr>Machine Learning Results forecast for Wells 201 and 104</vt:lpstr>
      <vt:lpstr>Feature Importance for Well 201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of Groundwater Levels in a California Aquifer.</dc:title>
  <dc:creator>Gonzalez, Alvaro</dc:creator>
  <cp:lastModifiedBy>Gonzalez, Alvaro</cp:lastModifiedBy>
  <cp:revision>15</cp:revision>
  <dcterms:created xsi:type="dcterms:W3CDTF">2019-03-11T00:08:47Z</dcterms:created>
  <dcterms:modified xsi:type="dcterms:W3CDTF">2019-03-11T18:51:12Z</dcterms:modified>
</cp:coreProperties>
</file>