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57" r:id="rId4"/>
    <p:sldId id="260" r:id="rId5"/>
    <p:sldId id="301" r:id="rId6"/>
    <p:sldId id="302" r:id="rId7"/>
    <p:sldId id="303" r:id="rId8"/>
    <p:sldId id="305" r:id="rId9"/>
    <p:sldId id="306" r:id="rId10"/>
    <p:sldId id="300" r:id="rId11"/>
    <p:sldId id="322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8" r:id="rId22"/>
    <p:sldId id="316" r:id="rId23"/>
    <p:sldId id="319" r:id="rId24"/>
    <p:sldId id="320" r:id="rId25"/>
    <p:sldId id="321" r:id="rId26"/>
    <p:sldId id="323" r:id="rId27"/>
    <p:sldId id="324" r:id="rId28"/>
    <p:sldId id="317" r:id="rId29"/>
    <p:sldId id="326" r:id="rId30"/>
    <p:sldId id="325" r:id="rId31"/>
    <p:sldId id="327" r:id="rId32"/>
    <p:sldId id="32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93" autoAdjust="0"/>
    <p:restoredTop sz="74052" autoAdjust="0"/>
  </p:normalViewPr>
  <p:slideViewPr>
    <p:cSldViewPr snapToGrid="0">
      <p:cViewPr varScale="1">
        <p:scale>
          <a:sx n="47" d="100"/>
          <a:sy n="47" d="100"/>
        </p:scale>
        <p:origin x="12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9C11E-4EF0-425E-89BA-56B170901842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85E4C-4682-4BB3-B64C-03E9D3B1E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7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</a:p>
          <a:p>
            <a:endParaRPr lang="en-US" altLang="ko-KR" dirty="0"/>
          </a:p>
          <a:p>
            <a:r>
              <a:rPr lang="en-US" altLang="ko-KR" dirty="0" err="1"/>
              <a:t>git:ProjectArray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88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638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748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855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04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81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20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659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85E4C-4682-4BB3-B64C-03E9D3B1E4F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930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592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9B500-2C20-2E20-BCCA-C065E5EFC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90DDCD-53A3-0B0B-E760-76E558464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0E78A-BA2B-B66C-15B0-9F59EAAC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33B2-537B-197A-F661-700C9B76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143F0-023C-627A-F2CB-AF224F78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6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8387E-B178-68CB-54A3-D1E6CAB7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5195A1-38AF-DCDF-2249-416191D3C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4C292-B6D4-0D8A-3E94-62A64814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C7EC3-0734-4C20-F3D5-0E5F8FA1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603B7-9785-2323-585B-8D125AD0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69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688C20-FC22-E4EE-D7B9-369212DE6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E436DF-54B8-2F4B-FE10-01B24851F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A9CC8-6F7A-E952-6C51-E13CC680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A5BE1-22B0-3987-3ECB-083C9963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D9C05-6E67-9739-6355-604B1271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8CA2-A1E7-232C-271A-6B640BFE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D70AE-C215-1F0F-9AA0-E0E95B388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15926-2980-A997-95D2-720649CE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9AB92-E87D-5F38-883C-EF0295AD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B9D04-0D33-0341-8DF0-23BAC646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13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08B9E-8C9F-3B9A-99DB-28225FC5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803E9D-E63F-D21C-A530-FD3513A4C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7A89C-5A30-E48F-2462-9061D30A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33404-36B5-E7C7-C37E-B022C19D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54D4E-6F95-7189-8BF3-2F299AE3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3FB67-EFE9-99E2-3752-734272E1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97087-8279-AD81-27B5-39BC77A26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58F6A8-31F6-AA9B-D68B-0D82E1831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D0821-8FE6-DE8F-BECC-CE25FD81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F6522-52F5-D665-F5D1-D9682590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F1CE72-DE80-42C9-DA6A-F651EDD3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32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708CD-7379-9B3F-5C5F-A745F38C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195E0-AC5E-B424-7AF2-0F33D0674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4637FA-C3C3-C096-94CC-D072FB732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92CD47-E424-C573-E86D-0FD844AA9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16C35C-FBA0-C619-C985-86EC595AA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81FB6A-76FB-346B-F365-326785A7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5F5CA5-9DD6-0E1E-17AE-4BA95AE8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26E875-4B15-461E-A6EF-391B4082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0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5EAA9-0B63-B1B8-4EED-C4DADC59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1ADFC4-328D-DD28-2221-32EEADE3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CE1E7-E630-CA70-B72A-5FC1EB60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F153F4-B6EB-CFB6-5607-F964BAD5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0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A66C3A-8676-EAAB-2A58-14272939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4E79D0-7707-A976-2C44-765BD0DF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A7123-5CE2-A41E-182F-DF8AE4AD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40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CEED6-4328-8433-28BC-73E2F5B1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FCAE3-68EA-98C9-FF2C-AA53C244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AE9E81-40B2-3ABD-3ECF-1FA8EE96A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3D536A-7C66-3FC7-1840-214B1273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86C498-6B3D-8E65-604A-370BE8C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98ECF-E05E-259C-1BD3-56B0C0D1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6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12DBE-E228-2BDC-E2E0-A05EAA63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B8E47D-1FF0-FEE6-4793-E1762FC82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A2A3D3-F9EC-498D-0C95-BFE7D0D95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C6D6DE-DE98-7974-FBD8-5675B206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1E5B8-8467-F965-F2CC-D302FF57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015CE-EF28-F9B6-1237-0B97DDE0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21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7D48BC-1FE4-4C5D-04ED-A8961AF7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FF534-AE0C-C92A-48F8-A2C19AB40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46CA3-F7F8-E74F-3432-53781DCD6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F2426-F011-4048-96E6-328581C59A1B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9B7F4-FAE4-B7F4-3E34-9378CC8E0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CEFCC-EDEB-1874-2D18-89098FB00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8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>
            <a:extLst>
              <a:ext uri="{FF2B5EF4-FFF2-40B4-BE49-F238E27FC236}">
                <a16:creationId xmlns:a16="http://schemas.microsoft.com/office/drawing/2014/main" id="{46B9681A-EC29-811B-CE8E-AAAAA8FB7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7149" y="3664694"/>
            <a:ext cx="3320782" cy="530087"/>
          </a:xfrm>
        </p:spPr>
        <p:txBody>
          <a:bodyPr/>
          <a:lstStyle/>
          <a:p>
            <a:pPr algn="dist"/>
            <a:r>
              <a:rPr lang="ko-KR" altLang="en-US" b="1" dirty="0">
                <a:latin typeface="Arial Rounded MT Bold" panose="020F0704030504030204" pitchFamily="34" charset="0"/>
              </a:rPr>
              <a:t>스마트 팩토리 </a:t>
            </a:r>
            <a:r>
              <a:rPr lang="en-US" altLang="ko-KR" b="1" dirty="0">
                <a:latin typeface="Arial Rounded MT Bold" panose="020F0704030504030204" pitchFamily="34" charset="0"/>
              </a:rPr>
              <a:t>3</a:t>
            </a:r>
            <a:r>
              <a:rPr lang="ko-KR" altLang="en-US" b="1">
                <a:latin typeface="Arial Rounded MT Bold" panose="020F0704030504030204" pitchFamily="34" charset="0"/>
              </a:rPr>
              <a:t>기</a:t>
            </a:r>
            <a:endParaRPr lang="ko-KR" altLang="en-US" b="1" dirty="0">
              <a:latin typeface="Arial Rounded MT Bold" panose="020F07040305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4F8697-5C1B-B6D4-62BB-DB61836BA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96" y="3664694"/>
            <a:ext cx="3021223" cy="4562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48D8052-E461-CDB0-B5D8-99627F1BA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67" y="2766861"/>
            <a:ext cx="4045663" cy="6136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7B9530-DB44-B184-2348-7884840654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07" y="2667000"/>
            <a:ext cx="2996917" cy="9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배열 사용해보기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(1) city</a:t>
            </a:r>
            <a:r>
              <a:rPr lang="ko-KR" altLang="en-US" dirty="0"/>
              <a:t>라는 배열 변수를 만들고</a:t>
            </a:r>
            <a:r>
              <a:rPr lang="en-US" altLang="ko-KR" dirty="0"/>
              <a:t>, 5</a:t>
            </a:r>
            <a:r>
              <a:rPr lang="ko-KR" altLang="en-US" dirty="0"/>
              <a:t>개의 나라 이름을 값으로 지정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(2) for</a:t>
            </a:r>
            <a:r>
              <a:rPr lang="ko-KR" altLang="en-US" dirty="0"/>
              <a:t>문 혹은 </a:t>
            </a:r>
            <a:r>
              <a:rPr lang="en-US" altLang="ko-KR" dirty="0"/>
              <a:t>for-each</a:t>
            </a:r>
            <a:r>
              <a:rPr lang="ko-KR" altLang="en-US" dirty="0"/>
              <a:t>문을 활용하여 </a:t>
            </a:r>
            <a:r>
              <a:rPr lang="en-US" altLang="ko-KR" dirty="0"/>
              <a:t>city </a:t>
            </a:r>
            <a:r>
              <a:rPr lang="ko-KR" altLang="en-US" dirty="0"/>
              <a:t>안의 모든 원소를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2350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2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배열 사용해보기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AutoNum type="arabicParenBoth"/>
            </a:pPr>
            <a:r>
              <a:rPr lang="en-US" altLang="ko-KR" dirty="0"/>
              <a:t>city2 </a:t>
            </a:r>
            <a:r>
              <a:rPr lang="ko-KR" altLang="en-US" dirty="0"/>
              <a:t>라는 배열 변수를 선언하고</a:t>
            </a:r>
            <a:r>
              <a:rPr lang="en-US" altLang="ko-KR" dirty="0"/>
              <a:t>, 5</a:t>
            </a:r>
            <a:r>
              <a:rPr lang="ko-KR" altLang="en-US" dirty="0"/>
              <a:t>개의 나라 이름은 사용자가 콘솔에 입력한 값으로 지정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AutoNum type="arabicParenBoth"/>
            </a:pPr>
            <a:endParaRPr lang="en-US" altLang="ko-KR" dirty="0"/>
          </a:p>
          <a:p>
            <a:pPr marL="514350" indent="-514350">
              <a:lnSpc>
                <a:spcPct val="100000"/>
              </a:lnSpc>
              <a:buAutoNum type="arabicParenBoth"/>
            </a:pPr>
            <a:r>
              <a:rPr lang="en-US" altLang="ko-KR" dirty="0"/>
              <a:t>for</a:t>
            </a:r>
            <a:r>
              <a:rPr lang="ko-KR" altLang="en-US" dirty="0"/>
              <a:t>문 혹은 </a:t>
            </a:r>
            <a:r>
              <a:rPr lang="en-US" altLang="ko-KR" dirty="0"/>
              <a:t>for-each</a:t>
            </a:r>
            <a:r>
              <a:rPr lang="ko-KR" altLang="en-US" dirty="0"/>
              <a:t>문을 활용하여 </a:t>
            </a:r>
            <a:r>
              <a:rPr lang="en-US" altLang="ko-KR" dirty="0"/>
              <a:t>city2</a:t>
            </a:r>
            <a:r>
              <a:rPr lang="ko-KR" altLang="en-US" dirty="0"/>
              <a:t>의 모든 원소 출력</a:t>
            </a:r>
          </a:p>
        </p:txBody>
      </p:sp>
    </p:spTree>
    <p:extLst>
      <p:ext uri="{BB962C8B-B14F-4D97-AF65-F5344CB8AC3E}">
        <p14:creationId xmlns:p14="http://schemas.microsoft.com/office/powerpoint/2010/main" val="2046714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DB9C59A8-4720-791F-F002-2511125B2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50583"/>
            <a:ext cx="4730705" cy="307750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3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배열 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Both"/>
            </a:pPr>
            <a:r>
              <a:rPr lang="en-US" altLang="ko-KR" dirty="0"/>
              <a:t>grade </a:t>
            </a:r>
            <a:r>
              <a:rPr lang="ko-KR" altLang="en-US" dirty="0"/>
              <a:t>라는 배열 변수를 선언하고</a:t>
            </a:r>
            <a:r>
              <a:rPr lang="en-US" altLang="ko-KR" dirty="0"/>
              <a:t>, </a:t>
            </a:r>
            <a:r>
              <a:rPr lang="ko-KR" altLang="en-US" dirty="0"/>
              <a:t>학생 </a:t>
            </a:r>
            <a:r>
              <a:rPr lang="en-US" altLang="ko-KR" dirty="0"/>
              <a:t>5</a:t>
            </a:r>
            <a:r>
              <a:rPr lang="ko-KR" altLang="en-US" dirty="0"/>
              <a:t>인의 성적 </a:t>
            </a:r>
            <a:r>
              <a:rPr lang="ko-KR" altLang="en-US" dirty="0" err="1"/>
              <a:t>입력받기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(2) for</a:t>
            </a:r>
            <a:r>
              <a:rPr lang="ko-KR" altLang="en-US" dirty="0"/>
              <a:t>문 혹은 </a:t>
            </a:r>
            <a:r>
              <a:rPr lang="en-US" altLang="ko-KR" dirty="0"/>
              <a:t>for-each</a:t>
            </a:r>
            <a:r>
              <a:rPr lang="ko-KR" altLang="en-US" dirty="0"/>
              <a:t>문을 활용하여 학생 </a:t>
            </a:r>
            <a:r>
              <a:rPr lang="en-US" altLang="ko-KR" dirty="0"/>
              <a:t>5</a:t>
            </a:r>
            <a:r>
              <a:rPr lang="ko-KR" altLang="en-US" dirty="0"/>
              <a:t>인의 성적 평균 산출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94FDAA-8981-3434-3695-CC23AF690FA6}"/>
              </a:ext>
            </a:extLst>
          </p:cNvPr>
          <p:cNvSpPr/>
          <p:nvPr/>
        </p:nvSpPr>
        <p:spPr>
          <a:xfrm>
            <a:off x="4596795" y="3550583"/>
            <a:ext cx="525870" cy="263657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53D9D7-43C7-8BE2-EB1E-EB5E1CFA215F}"/>
              </a:ext>
            </a:extLst>
          </p:cNvPr>
          <p:cNvSpPr txBox="1"/>
          <p:nvPr/>
        </p:nvSpPr>
        <p:spPr>
          <a:xfrm>
            <a:off x="4751853" y="6187818"/>
            <a:ext cx="1117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rgbClr val="FFC00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input</a:t>
            </a:r>
            <a:endParaRPr lang="ko-KR" altLang="en-US" sz="2200" dirty="0">
              <a:solidFill>
                <a:srgbClr val="FFC00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3B3CD7-3380-33BA-A262-D5A4BF77AAD6}"/>
              </a:ext>
            </a:extLst>
          </p:cNvPr>
          <p:cNvSpPr/>
          <p:nvPr/>
        </p:nvSpPr>
        <p:spPr>
          <a:xfrm>
            <a:off x="2279528" y="6072988"/>
            <a:ext cx="924025" cy="52313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264F55-39DC-0268-ACF1-A21B9B9794C6}"/>
              </a:ext>
            </a:extLst>
          </p:cNvPr>
          <p:cNvSpPr txBox="1"/>
          <p:nvPr/>
        </p:nvSpPr>
        <p:spPr>
          <a:xfrm>
            <a:off x="3234762" y="6176529"/>
            <a:ext cx="1117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rgbClr val="FFC00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output</a:t>
            </a:r>
            <a:endParaRPr lang="ko-KR" altLang="en-US" sz="2200" dirty="0">
              <a:solidFill>
                <a:srgbClr val="FFC00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6531" y="5222371"/>
            <a:ext cx="5082327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물론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!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배열에 저장하지 않아도 위 기능 구현 가능하나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연습을 위해 입력 받은 수들을 배열에 한번 저장하고 평균 </a:t>
            </a:r>
            <a:r>
              <a:rPr lang="ko-KR" altLang="en-US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산출해보기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6088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동적 배열과 포인터</a:t>
            </a:r>
          </a:p>
        </p:txBody>
      </p:sp>
    </p:spTree>
    <p:extLst>
      <p:ext uri="{BB962C8B-B14F-4D97-AF65-F5344CB8AC3E}">
        <p14:creationId xmlns:p14="http://schemas.microsoft.com/office/powerpoint/2010/main" val="1581301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동적 배열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지금까지의 배열은 선언할 때 고정된 크기를 지정해야 했음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!</a:t>
            </a: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하지만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배열의 크기를 나중에 정하고 싶다면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? </a:t>
            </a:r>
          </a:p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     이럴 때 사용하는 것이 </a:t>
            </a:r>
            <a:r>
              <a:rPr lang="ko-KR" altLang="en-US" sz="3200" dirty="0">
                <a:solidFill>
                  <a:srgbClr val="FF0000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동적 배열</a:t>
            </a:r>
            <a:endParaRPr lang="en-US" altLang="ko-KR" sz="3200" dirty="0">
              <a:solidFill>
                <a:srgbClr val="FF0000"/>
              </a:solidFill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endParaRPr lang="en-US" altLang="ko-KR" sz="3200" dirty="0">
              <a:solidFill>
                <a:srgbClr val="FF0000"/>
              </a:solidFill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단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동적 배열을 익히기 위해선 </a:t>
            </a:r>
            <a:r>
              <a:rPr lang="ko-KR" altLang="en-US" sz="3200" dirty="0">
                <a:solidFill>
                  <a:srgbClr val="FF0000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포인터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의 개념을 먼저 알아야 함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AF5F3F41-16CE-8FE5-20E7-4BE3C90C1999}"/>
              </a:ext>
            </a:extLst>
          </p:cNvPr>
          <p:cNvSpPr/>
          <p:nvPr/>
        </p:nvSpPr>
        <p:spPr>
          <a:xfrm>
            <a:off x="1149750" y="4001294"/>
            <a:ext cx="485422" cy="34995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531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포인터 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포인터 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: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메모리의 주소를 가진 변수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포인터 변수는 </a:t>
            </a:r>
            <a:r>
              <a:rPr lang="en-US" altLang="ko-KR" sz="3200" dirty="0">
                <a:solidFill>
                  <a:srgbClr val="FF0000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*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을 이용하여 선언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0000F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highlight>
                  <a:srgbClr val="FFC0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C0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*p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n = 10;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 =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C0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&amp;n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p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의 메모리 주소를 저장함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5648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09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n = 10;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 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*p = &amp;n; 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p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에는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의 </a:t>
            </a:r>
            <a:r>
              <a:rPr lang="ko-KR" altLang="en-US" sz="2200" dirty="0" err="1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주소값이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저장되어 있음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=&gt;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00000000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형태의 </a:t>
            </a:r>
            <a:r>
              <a:rPr lang="ko-KR" altLang="en-US" sz="2200" dirty="0" err="1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주소값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출력</a:t>
            </a:r>
            <a:endParaRPr lang="ko-KR" altLang="en-US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*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*p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는 </a:t>
            </a:r>
            <a:r>
              <a:rPr lang="ko-KR" altLang="en-US" sz="2200" dirty="0" err="1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주소값에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저장되어 있는 실제 값에 접근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=&gt; 10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출력</a:t>
            </a:r>
            <a:endParaRPr lang="en-US" altLang="ko-KR" sz="22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📌생</a:t>
            </a:r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각해보기</a:t>
            </a:r>
            <a:endParaRPr lang="en-US" altLang="ko-KR" sz="2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buAutoNum type="arabicParenBoth"/>
            </a:pPr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만약 </a:t>
            </a: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 </a:t>
            </a:r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의 값을 </a:t>
            </a: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20</a:t>
            </a:r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으로 다시 할당 한다면</a:t>
            </a: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p </a:t>
            </a:r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와 </a:t>
            </a: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*p</a:t>
            </a:r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의 값은 어떻게 될까</a:t>
            </a: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?</a:t>
            </a:r>
          </a:p>
          <a:p>
            <a:pPr marL="457200" indent="-457200">
              <a:buAutoNum type="arabicParenBoth"/>
            </a:pP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</a:t>
            </a:r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를 이용하여 </a:t>
            </a: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</a:t>
            </a:r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의 값을 변경할 수 있을까</a:t>
            </a: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?</a:t>
            </a:r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어떻게 하면 될까</a:t>
            </a: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?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포인터 문법</a:t>
            </a:r>
          </a:p>
        </p:txBody>
      </p:sp>
    </p:spTree>
    <p:extLst>
      <p:ext uri="{BB962C8B-B14F-4D97-AF65-F5344CB8AC3E}">
        <p14:creationId xmlns:p14="http://schemas.microsoft.com/office/powerpoint/2010/main" val="256191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CB61751-665E-BDB7-7C74-11B08790B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동적 배열 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– 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선언과 할당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C04E1F6A-0836-D3C3-5678-89750D234591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189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1751CBD-E996-78DB-4E45-24B2DAEC150D}"/>
              </a:ext>
            </a:extLst>
          </p:cNvPr>
          <p:cNvSpPr txBox="1">
            <a:spLocks/>
          </p:cNvSpPr>
          <p:nvPr/>
        </p:nvSpPr>
        <p:spPr>
          <a:xfrm>
            <a:off x="838200" y="1748237"/>
            <a:ext cx="10047340" cy="4889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동적 배열을 만들기 위해선 </a:t>
            </a:r>
            <a:r>
              <a:rPr lang="ko-KR" altLang="en-US" dirty="0">
                <a:solidFill>
                  <a:srgbClr val="000000"/>
                </a:solidFill>
                <a:highlight>
                  <a:srgbClr val="FFC0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포인터 변수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와 </a:t>
            </a:r>
            <a:r>
              <a:rPr lang="en-US" altLang="ko-KR" dirty="0">
                <a:solidFill>
                  <a:srgbClr val="000000"/>
                </a:solidFill>
                <a:highlight>
                  <a:srgbClr val="FFC0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키워드 사용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200" dirty="0">
              <a:solidFill>
                <a:srgbClr val="0000F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0000F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n2;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숫자를 입력하세요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"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cin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&gt;&gt;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n2;</a:t>
            </a:r>
            <a:endParaRPr lang="en-US" altLang="ko-KR" sz="2200" dirty="0">
              <a:solidFill>
                <a:srgbClr val="0000F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0000F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 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arr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= 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new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[n2];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1.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동적 메모리를 가리키는 포인터 선언</a:t>
            </a:r>
            <a:endParaRPr lang="ko-KR" altLang="en-US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2. new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라는 키워드를 사용하여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동적 배열 할당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 </a:t>
            </a: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6788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CB61751-665E-BDB7-7C74-11B08790B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동적 배열 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– 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사용과 해제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(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반납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)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C04E1F6A-0836-D3C3-5678-89750D234591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189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1751CBD-E996-78DB-4E45-24B2DAEC150D}"/>
              </a:ext>
            </a:extLst>
          </p:cNvPr>
          <p:cNvSpPr txBox="1">
            <a:spLocks/>
          </p:cNvSpPr>
          <p:nvPr/>
        </p:nvSpPr>
        <p:spPr>
          <a:xfrm>
            <a:off x="838200" y="1748237"/>
            <a:ext cx="10047340" cy="4889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동적 배열을 해제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반납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하기 위해선 </a:t>
            </a:r>
            <a:r>
              <a:rPr lang="en-US" altLang="ko-KR" dirty="0">
                <a:solidFill>
                  <a:srgbClr val="000000"/>
                </a:solidFill>
                <a:highlight>
                  <a:srgbClr val="FFC0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delete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키워드 사용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200" dirty="0">
              <a:solidFill>
                <a:srgbClr val="0000F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0000F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 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arr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= 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new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[n2];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동적 배열 선언 및 할당</a:t>
            </a: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for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(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= 0; 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&lt; n2; i++) {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arr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[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] = i+1;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동적 배열 사용</a:t>
            </a: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delete[]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arr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동적 배열 해제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반납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).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동적 메모리는 사용 후 꼭 해제하기</a:t>
            </a: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6345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CB61751-665E-BDB7-7C74-11B08790B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2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차원 동적 배열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C04E1F6A-0836-D3C3-5678-89750D234591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189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1751CBD-E996-78DB-4E45-24B2DAEC150D}"/>
              </a:ext>
            </a:extLst>
          </p:cNvPr>
          <p:cNvSpPr txBox="1">
            <a:spLocks/>
          </p:cNvSpPr>
          <p:nvPr/>
        </p:nvSpPr>
        <p:spPr>
          <a:xfrm>
            <a:off x="838200" y="1748237"/>
            <a:ext cx="4592216" cy="4889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n3;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숫자를 입력하세요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"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cin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&gt;&gt;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n3;</a:t>
            </a:r>
          </a:p>
          <a:p>
            <a:pPr marL="0" indent="0">
              <a:buNone/>
            </a:pP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동적 배열 선언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&amp;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할당</a:t>
            </a:r>
            <a:endParaRPr lang="ko-KR" altLang="en-US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 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**arr2 = 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new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 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*[n3];</a:t>
            </a:r>
          </a:p>
          <a:p>
            <a:pPr marL="0" indent="0">
              <a:buNone/>
            </a:pPr>
            <a:endParaRPr lang="ko-KR" altLang="en-US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nn-NO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for</a:t>
            </a:r>
            <a:r>
              <a:rPr lang="nn-NO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(</a:t>
            </a:r>
            <a:r>
              <a:rPr lang="nn-NO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nn-NO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i = 0; i &lt; n3; i++) {</a:t>
            </a:r>
          </a:p>
          <a:p>
            <a:pPr marL="457200" lvl="1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arr2[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] = 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new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[n3];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E50FE-9B1E-53D1-2225-7FD77640E428}"/>
              </a:ext>
            </a:extLst>
          </p:cNvPr>
          <p:cNvSpPr txBox="1">
            <a:spLocks/>
          </p:cNvSpPr>
          <p:nvPr/>
        </p:nvSpPr>
        <p:spPr>
          <a:xfrm>
            <a:off x="5771559" y="1748236"/>
            <a:ext cx="5946308" cy="4889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n-NO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for</a:t>
            </a:r>
            <a:r>
              <a:rPr lang="nn-NO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(</a:t>
            </a:r>
            <a:r>
              <a:rPr lang="nn-NO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nn-NO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i = 0; i &lt; n3; i++) {</a:t>
            </a:r>
          </a:p>
          <a:p>
            <a:pPr marL="457200" lvl="1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for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(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j = 0; j &lt; n3; 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j++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 {</a:t>
            </a:r>
          </a:p>
          <a:p>
            <a:pPr marL="457200" lvl="1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arr2[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][j] = 0;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//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동적 배열 사용 </a:t>
            </a: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동적 배열 해제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반납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nn-NO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for</a:t>
            </a:r>
            <a:r>
              <a:rPr lang="nn-NO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(</a:t>
            </a:r>
            <a:r>
              <a:rPr lang="nn-NO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nn-NO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i = 0; i &lt; n3; i++)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{</a:t>
            </a:r>
          </a:p>
          <a:p>
            <a:pPr marL="457200" lvl="1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delete[]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arr2[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];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delete[]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arr2;</a:t>
            </a:r>
          </a:p>
          <a:p>
            <a:pPr marL="0" indent="0">
              <a:buNone/>
            </a:pPr>
            <a:endParaRPr lang="en-US" altLang="ko-KR" sz="18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627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배열</a:t>
            </a:r>
          </a:p>
        </p:txBody>
      </p:sp>
    </p:spTree>
    <p:extLst>
      <p:ext uri="{BB962C8B-B14F-4D97-AF65-F5344CB8AC3E}">
        <p14:creationId xmlns:p14="http://schemas.microsoft.com/office/powerpoint/2010/main" val="1966748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동적 배열 사용해보기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(1)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사용자로부터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x, y 2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개의 자연수를 입력 받기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(2)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만약 사용자가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x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와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y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0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이나 음수를 입력한다면 에러 메세지를 출력 후 다시 입력 받기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(3) x * y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의 크기를 갖는 이차원 동적 배열 </a:t>
            </a:r>
            <a:r>
              <a:rPr lang="en-US" altLang="ko-KR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arr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선언 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(4) </a:t>
            </a:r>
            <a:r>
              <a:rPr lang="en-US" altLang="ko-KR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arr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[0][0]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부터 </a:t>
            </a:r>
            <a:r>
              <a:rPr lang="en-US" altLang="ko-KR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arr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[x][y]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까지 순서대로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부터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x * y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저장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(5) </a:t>
            </a:r>
            <a:r>
              <a:rPr lang="en-US" altLang="ko-KR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arr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[0][0]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부터 </a:t>
            </a:r>
            <a:r>
              <a:rPr lang="en-US" altLang="ko-KR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arr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[x][y]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까지 저장된 값 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B2B664-8168-8771-C9F8-14464BA1D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558" y="4510560"/>
            <a:ext cx="3519311" cy="22121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0A86E0A-5B5C-EAEE-B138-B221E86A2347}"/>
              </a:ext>
            </a:extLst>
          </p:cNvPr>
          <p:cNvSpPr/>
          <p:nvPr/>
        </p:nvSpPr>
        <p:spPr>
          <a:xfrm>
            <a:off x="8681155" y="5508979"/>
            <a:ext cx="1969511" cy="119933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A0801A-4D39-F0A7-F693-8E8FE7F684DC}"/>
              </a:ext>
            </a:extLst>
          </p:cNvPr>
          <p:cNvSpPr txBox="1"/>
          <p:nvPr/>
        </p:nvSpPr>
        <p:spPr>
          <a:xfrm>
            <a:off x="10697634" y="6322587"/>
            <a:ext cx="111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C00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output</a:t>
            </a:r>
            <a:endParaRPr lang="ko-KR" altLang="en-US" sz="2000" dirty="0">
              <a:solidFill>
                <a:srgbClr val="FFC00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E2ADC0-BB99-8FBE-D032-66832926D3CA}"/>
              </a:ext>
            </a:extLst>
          </p:cNvPr>
          <p:cNvSpPr/>
          <p:nvPr/>
        </p:nvSpPr>
        <p:spPr>
          <a:xfrm>
            <a:off x="11040787" y="4593655"/>
            <a:ext cx="473880" cy="77985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B833B-C5F7-9752-98C4-B264BDF9182C}"/>
              </a:ext>
            </a:extLst>
          </p:cNvPr>
          <p:cNvSpPr txBox="1"/>
          <p:nvPr/>
        </p:nvSpPr>
        <p:spPr>
          <a:xfrm>
            <a:off x="11040787" y="5373510"/>
            <a:ext cx="1019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C00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input</a:t>
            </a:r>
            <a:endParaRPr lang="ko-KR" altLang="en-US" sz="2000" dirty="0">
              <a:solidFill>
                <a:srgbClr val="FFC00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A261CE2-3193-497A-D410-E802732B2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191" y="5092541"/>
            <a:ext cx="4493558" cy="163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14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[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번외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]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배열 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2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응용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(1)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몇명의 학생 성적 평균을 구할 지 입력 받기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(2) </a:t>
            </a:r>
            <a:r>
              <a:rPr lang="ko-KR" altLang="en-US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입력받은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학생 수 만큼 성적을 </a:t>
            </a:r>
            <a:r>
              <a:rPr lang="ko-KR" altLang="en-US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입력받기</a:t>
            </a:r>
            <a:endParaRPr lang="ko-KR" altLang="en-US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(3)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학생들의 성적 평균 산출하기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물론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!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배열에 저장하지 않아도 위 기능 구현 가능하나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동적 배열 연습을 위해 입력 받은 수들을 배열에 한번 저장하고 평균 산출해보기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CBC845-383A-A435-7125-ACEFC71C5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643" y="1958459"/>
            <a:ext cx="3906819" cy="254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13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vector</a:t>
            </a:r>
            <a:endParaRPr lang="ko-KR" altLang="en-US" sz="7200" dirty="0">
              <a:solidFill>
                <a:schemeClr val="accent1">
                  <a:lumMod val="75000"/>
                </a:schemeClr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8966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vector</a:t>
            </a:r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자동으로 메모리를 할당해주는 배열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>
              <a:lnSpc>
                <a:spcPct val="110000"/>
              </a:lnSpc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배열은 한 번 크기가 정해지면 그 크기가 고정되어 바뀌지 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X</a:t>
            </a:r>
          </a:p>
          <a:p>
            <a:pPr>
              <a:lnSpc>
                <a:spcPct val="110000"/>
              </a:lnSpc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vector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를 사용하면 포인터를 쓰지 않아도 크기를 추후에 지정할 수 있음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뿐만 아니라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중간에 배열의 크기를 바꿀 수도 있음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!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218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09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dirty="0">
                <a:solidFill>
                  <a:srgbClr val="8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#include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&lt;vector&gt;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vector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헤더파일을 추가해야 사용 가능</a:t>
            </a:r>
            <a:endParaRPr lang="en-US" altLang="ko-KR" sz="22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2B91A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2B91A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vector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&gt; v = { 1,2,3,4,5 };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vector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&gt; v(4);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//int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형 </a:t>
            </a:r>
            <a:r>
              <a:rPr lang="ko-KR" altLang="en-US" sz="2200" dirty="0" err="1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백터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생성 후 크기를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4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 할당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모든 </a:t>
            </a:r>
            <a:r>
              <a:rPr lang="ko-KR" altLang="en-US" sz="2200" dirty="0" err="1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백터요소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0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으로 초기화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vector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&gt; v(5, 1);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//int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형 </a:t>
            </a:r>
            <a:r>
              <a:rPr lang="ko-KR" altLang="en-US" sz="2200" dirty="0" err="1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백터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생성 후 크기를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5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 할당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모든 </a:t>
            </a:r>
            <a:r>
              <a:rPr lang="ko-KR" altLang="en-US" sz="2200" dirty="0" err="1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백터요소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 초기화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sz="22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v.assign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(5, 1);   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//0~4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인덱스의 값을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 초기화</a:t>
            </a:r>
            <a:endParaRPr lang="en-US" altLang="ko-KR" sz="22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vector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사용하기</a:t>
            </a:r>
          </a:p>
        </p:txBody>
      </p:sp>
    </p:spTree>
    <p:extLst>
      <p:ext uri="{BB962C8B-B14F-4D97-AF65-F5344CB8AC3E}">
        <p14:creationId xmlns:p14="http://schemas.microsoft.com/office/powerpoint/2010/main" val="2949336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09067"/>
          </a:xfrm>
        </p:spPr>
        <p:txBody>
          <a:bodyPr>
            <a:normAutofit/>
          </a:bodyPr>
          <a:lstStyle/>
          <a:p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.at(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인덱스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인덱스에 해당하는 값 반환</a:t>
            </a:r>
            <a:endParaRPr lang="en-US" altLang="ko-KR" sz="24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endParaRPr lang="en-US" altLang="ko-KR" sz="24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.front()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400" dirty="0" err="1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백터의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첫번째 요소 접근</a:t>
            </a:r>
            <a:endParaRPr lang="en-US" altLang="ko-KR" sz="24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endParaRPr lang="en-US" altLang="ko-KR" sz="24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.back()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400" dirty="0" err="1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백터의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마지막 요소 접근 </a:t>
            </a:r>
            <a:endParaRPr lang="en-US" altLang="ko-KR" sz="24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endParaRPr lang="en-US" altLang="ko-KR" sz="24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.size();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//v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의 길이 반환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vector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사용하기</a:t>
            </a:r>
          </a:p>
        </p:txBody>
      </p:sp>
    </p:spTree>
    <p:extLst>
      <p:ext uri="{BB962C8B-B14F-4D97-AF65-F5344CB8AC3E}">
        <p14:creationId xmlns:p14="http://schemas.microsoft.com/office/powerpoint/2010/main" val="1781681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09067"/>
          </a:xfrm>
        </p:spPr>
        <p:txBody>
          <a:bodyPr>
            <a:normAutofit/>
          </a:bodyPr>
          <a:lstStyle/>
          <a:p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r>
              <a:rPr lang="en-US" altLang="ko-KR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push_back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원소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배열의 제일 마지막에 원소를 삽입</a:t>
            </a:r>
            <a:endParaRPr lang="en-US" altLang="ko-KR" sz="24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endParaRPr lang="en-US" altLang="ko-KR" sz="24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r>
              <a:rPr lang="en-US" altLang="ko-KR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pop_back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</a:t>
            </a:r>
            <a:r>
              <a:rPr lang="ko-KR" altLang="en-US" sz="2400" dirty="0" err="1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백터의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마지막 부분 제거 </a:t>
            </a:r>
            <a:endParaRPr lang="en-US" altLang="ko-KR" sz="24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endParaRPr lang="en-US" altLang="ko-KR" sz="24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.begin()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400" dirty="0" err="1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백터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시작점의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iterator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반환</a:t>
            </a:r>
            <a:endParaRPr lang="en-US" altLang="ko-KR" sz="24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endParaRPr lang="en-US" altLang="ko-KR" sz="24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.insert(</a:t>
            </a:r>
            <a:r>
              <a:rPr lang="en-US" altLang="ko-KR" sz="24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v.begin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</a:t>
            </a:r>
            <a:r>
              <a:rPr lang="en-US" altLang="ko-KR" sz="24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+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3, </a:t>
            </a:r>
            <a:r>
              <a:rPr lang="ko-KR" altLang="en-US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원소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);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//3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번 인덱스에 원소를 삽입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vector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사용하기</a:t>
            </a:r>
          </a:p>
        </p:txBody>
      </p:sp>
    </p:spTree>
    <p:extLst>
      <p:ext uri="{BB962C8B-B14F-4D97-AF65-F5344CB8AC3E}">
        <p14:creationId xmlns:p14="http://schemas.microsoft.com/office/powerpoint/2010/main" val="1802344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09067"/>
          </a:xfrm>
        </p:spPr>
        <p:txBody>
          <a:bodyPr>
            <a:normAutofit/>
          </a:bodyPr>
          <a:lstStyle/>
          <a:p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.erase(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시작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iterator,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마지막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iterator)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시작 </a:t>
            </a:r>
            <a:r>
              <a:rPr lang="ko-KR" altLang="en-US" sz="240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위치부터 마지막 위치 전까지의 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원소를 삭제</a:t>
            </a:r>
            <a:endParaRPr lang="en-US" altLang="ko-KR" sz="24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</a:t>
            </a:r>
            <a:r>
              <a:rPr lang="en-US" altLang="ko-KR" sz="20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v.erase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en-US" altLang="ko-KR" sz="20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v.begin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 + 1, </a:t>
            </a:r>
            <a:r>
              <a:rPr lang="en-US" altLang="ko-KR" sz="20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v.begin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 + 3); </a:t>
            </a:r>
            <a:r>
              <a:rPr lang="en-US" altLang="ko-KR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1	 ~ 2</a:t>
            </a:r>
            <a:r>
              <a:rPr lang="ko-KR" altLang="en-US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번 인덱스 삭제</a:t>
            </a:r>
            <a:endParaRPr lang="en-US" altLang="ko-KR" sz="20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4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r>
              <a:rPr lang="en-US" altLang="ko-KR" dirty="0"/>
              <a:t>clear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400" dirty="0" err="1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백터의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모든 요소를 지움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vector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사용하기</a:t>
            </a:r>
          </a:p>
        </p:txBody>
      </p:sp>
    </p:spTree>
    <p:extLst>
      <p:ext uri="{BB962C8B-B14F-4D97-AF65-F5344CB8AC3E}">
        <p14:creationId xmlns:p14="http://schemas.microsoft.com/office/powerpoint/2010/main" val="1111189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 vector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사용해보기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(1)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벡터를 이용하여 이전 실습 해결해보기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B2B664-8168-8771-C9F8-14464BA1D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241" y="3202621"/>
            <a:ext cx="3519311" cy="22121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0A86E0A-5B5C-EAEE-B138-B221E86A2347}"/>
              </a:ext>
            </a:extLst>
          </p:cNvPr>
          <p:cNvSpPr/>
          <p:nvPr/>
        </p:nvSpPr>
        <p:spPr>
          <a:xfrm>
            <a:off x="6539838" y="4201040"/>
            <a:ext cx="1969511" cy="119933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A0801A-4D39-F0A7-F693-8E8FE7F684DC}"/>
              </a:ext>
            </a:extLst>
          </p:cNvPr>
          <p:cNvSpPr txBox="1"/>
          <p:nvPr/>
        </p:nvSpPr>
        <p:spPr>
          <a:xfrm>
            <a:off x="8556317" y="5014648"/>
            <a:ext cx="111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C00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output</a:t>
            </a:r>
            <a:endParaRPr lang="ko-KR" altLang="en-US" sz="2000" dirty="0">
              <a:solidFill>
                <a:srgbClr val="FFC00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E2ADC0-BB99-8FBE-D032-66832926D3CA}"/>
              </a:ext>
            </a:extLst>
          </p:cNvPr>
          <p:cNvSpPr/>
          <p:nvPr/>
        </p:nvSpPr>
        <p:spPr>
          <a:xfrm>
            <a:off x="8899470" y="3285716"/>
            <a:ext cx="473880" cy="77985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B833B-C5F7-9752-98C4-B264BDF9182C}"/>
              </a:ext>
            </a:extLst>
          </p:cNvPr>
          <p:cNvSpPr txBox="1"/>
          <p:nvPr/>
        </p:nvSpPr>
        <p:spPr>
          <a:xfrm>
            <a:off x="8899470" y="4065571"/>
            <a:ext cx="1019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C00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input</a:t>
            </a:r>
            <a:endParaRPr lang="ko-KR" altLang="en-US" sz="2000" dirty="0">
              <a:solidFill>
                <a:srgbClr val="FFC00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A261CE2-3193-497A-D410-E802732B2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874" y="3784602"/>
            <a:ext cx="4493558" cy="163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31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(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번외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)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vector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사용해보기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AutoNum type="arabicParenBoth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중복 요소 삭제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arenBoth"/>
            </a:pP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std::vector&lt;int&gt; </a:t>
            </a:r>
            <a:r>
              <a:rPr lang="en-US" altLang="ko-KR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myVector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= {10, 20, 30, 20, 40, 10, 50};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결과 </a:t>
            </a:r>
            <a:r>
              <a:rPr lang="en-US" altLang="ko-KR" sz="240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{10, 20, 30, 40, 50};</a:t>
            </a:r>
            <a:endParaRPr lang="ko-KR" altLang="en-US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679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배열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한 번에 여러 개의 값들을 저장할 수 있는 변수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배열 변수를 이용하면 비슷한 값들을 쉽게 처리할 수 있음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ex)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친구들 이름을 저장한다고 했을 때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chemeClr val="accent1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friend1, friend2, ….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이렇게 변수를 여러 개 만들지 않고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chemeClr val="accent1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friend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라는 하나의 변수 안에 여러 명의 정보를 저장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3102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CFF4454-8D0D-2A08-7AC2-9E9E2172DC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815140"/>
              </p:ext>
            </p:extLst>
          </p:nvPr>
        </p:nvGraphicFramePr>
        <p:xfrm>
          <a:off x="838200" y="1825625"/>
          <a:ext cx="10515597" cy="377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516">
                  <a:extLst>
                    <a:ext uri="{9D8B030D-6E8A-4147-A177-3AD203B41FA5}">
                      <a16:colId xmlns:a16="http://schemas.microsoft.com/office/drawing/2014/main" val="26061372"/>
                    </a:ext>
                  </a:extLst>
                </a:gridCol>
                <a:gridCol w="4085303">
                  <a:extLst>
                    <a:ext uri="{9D8B030D-6E8A-4147-A177-3AD203B41FA5}">
                      <a16:colId xmlns:a16="http://schemas.microsoft.com/office/drawing/2014/main" val="4195741056"/>
                    </a:ext>
                  </a:extLst>
                </a:gridCol>
                <a:gridCol w="4672778">
                  <a:extLst>
                    <a:ext uri="{9D8B030D-6E8A-4147-A177-3AD203B41FA5}">
                      <a16:colId xmlns:a16="http://schemas.microsoft.com/office/drawing/2014/main" val="3597846531"/>
                    </a:ext>
                  </a:extLst>
                </a:gridCol>
              </a:tblGrid>
              <a:tr h="75575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Array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Vector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093918"/>
                  </a:ext>
                </a:extLst>
              </a:tr>
              <a:tr h="755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기본적 자료구조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STL </a:t>
                      </a:r>
                      <a:r>
                        <a:rPr lang="ko-KR" altLang="en-US" sz="2400" dirty="0"/>
                        <a:t>컨테이너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832727"/>
                  </a:ext>
                </a:extLst>
              </a:tr>
              <a:tr h="755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메모리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/>
                        <a:t>선언시</a:t>
                      </a:r>
                      <a:r>
                        <a:rPr lang="ko-KR" altLang="en-US" sz="2400" dirty="0"/>
                        <a:t> 메모리 고정됨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메모리 재할당 용이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716194"/>
                  </a:ext>
                </a:extLst>
              </a:tr>
              <a:tr h="755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접근방식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Index</a:t>
                      </a:r>
                      <a:r>
                        <a:rPr lang="ko-KR" altLang="en-US" sz="2400" dirty="0"/>
                        <a:t>기반 랜덤접근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Iterator </a:t>
                      </a:r>
                      <a:r>
                        <a:rPr lang="ko-KR" altLang="en-US" sz="2400" dirty="0"/>
                        <a:t>기반 랜덤 접근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6914500"/>
                  </a:ext>
                </a:extLst>
              </a:tr>
              <a:tr h="755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접근속도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빠름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느림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포인터를 통한 접근</a:t>
                      </a:r>
                      <a:r>
                        <a:rPr lang="en-US" altLang="ko-KR" sz="2400" dirty="0"/>
                        <a:t>)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985481"/>
                  </a:ext>
                </a:extLst>
              </a:tr>
            </a:tbl>
          </a:graphicData>
        </a:graphic>
      </p:graphicFrame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Array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와 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Vector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의 비교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1737F-5378-3D90-3991-7B6445F4F20A}"/>
              </a:ext>
            </a:extLst>
          </p:cNvPr>
          <p:cNvSpPr txBox="1"/>
          <p:nvPr/>
        </p:nvSpPr>
        <p:spPr>
          <a:xfrm>
            <a:off x="838199" y="6028800"/>
            <a:ext cx="105155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0" i="1" dirty="0">
                <a:solidFill>
                  <a:srgbClr val="555555"/>
                </a:solidFill>
                <a:effectLst/>
                <a:latin typeface="AppleSDGothicNeo"/>
              </a:rPr>
              <a:t>*랜덤접근 </a:t>
            </a:r>
            <a:r>
              <a:rPr lang="en-US" altLang="ko-KR" sz="1600" b="0" i="1" dirty="0">
                <a:solidFill>
                  <a:srgbClr val="555555"/>
                </a:solidFill>
                <a:effectLst/>
                <a:latin typeface="AppleSDGothicNeo"/>
              </a:rPr>
              <a:t>(Random Access)</a:t>
            </a:r>
            <a:endParaRPr lang="ko-KR" altLang="en-US" sz="1600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l"/>
            <a:r>
              <a:rPr lang="ko-KR" altLang="en-US" sz="1600" b="0" i="1" dirty="0">
                <a:solidFill>
                  <a:srgbClr val="666666"/>
                </a:solidFill>
                <a:effectLst/>
                <a:latin typeface="AppleSDGothicNeo"/>
              </a:rPr>
              <a:t>무작위가 아닌 어디로든 똑같은 시간으로 접근 가능하다는 의미로서</a:t>
            </a:r>
            <a:r>
              <a:rPr lang="en-US" altLang="ko-KR" sz="1600" b="0" i="1" dirty="0">
                <a:solidFill>
                  <a:srgbClr val="666666"/>
                </a:solidFill>
                <a:effectLst/>
                <a:latin typeface="AppleSDGothicNeo"/>
              </a:rPr>
              <a:t>, </a:t>
            </a:r>
            <a:r>
              <a:rPr lang="ko-KR" altLang="en-US" sz="1600" b="0" i="1" dirty="0">
                <a:solidFill>
                  <a:srgbClr val="666666"/>
                </a:solidFill>
                <a:effectLst/>
                <a:latin typeface="AppleSDGothicNeo"/>
              </a:rPr>
              <a:t>메모리의 주소만 알고 그곳을 지정하면 별다른 지연 없이 바로 접근할 수 있다는 의미</a:t>
            </a:r>
            <a:endParaRPr lang="ko-KR" altLang="en-US" sz="1600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65844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(2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차원 배열 복습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)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행렬 합 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입력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결과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</a:t>
            </a:r>
            <a:endParaRPr lang="ko-KR" altLang="en-US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8FB48A-1467-CA16-0AFD-A412A611D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725" y="3705577"/>
            <a:ext cx="1362265" cy="30579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3B006D-8AB1-8865-7A30-3C3E1DED5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725" y="1825625"/>
            <a:ext cx="3658111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51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(vector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복습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) vector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조작하기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Vector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를 사용하여 정수를 저장하는 빈 벡터 선언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사용자로부터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5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개의 정수를 </a:t>
            </a:r>
            <a:r>
              <a:rPr lang="ko-KR" altLang="en-US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입력받아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벡터에 추가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벡터의 크기 출력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벡터의 모든 원소 출력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가장 큰 값을 찾아 출력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벡터의 모든 원소를 두배로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인덱스를 </a:t>
            </a:r>
            <a:r>
              <a:rPr lang="ko-KR" altLang="en-US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입력받아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해당 인덱스에 있는 원소 제거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인덱스를 </a:t>
            </a:r>
            <a:r>
              <a:rPr lang="ko-KR" altLang="en-US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입력받아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해당 인덱스에 있는 새로운 원소 삽입</a:t>
            </a:r>
          </a:p>
        </p:txBody>
      </p:sp>
    </p:spTree>
    <p:extLst>
      <p:ext uri="{BB962C8B-B14F-4D97-AF65-F5344CB8AC3E}">
        <p14:creationId xmlns:p14="http://schemas.microsoft.com/office/powerpoint/2010/main" val="398660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374" y="1748238"/>
            <a:ext cx="10047340" cy="4189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방법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 – 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선언과 초기화가 분리되어 있는 경우</a:t>
            </a:r>
            <a:endParaRPr lang="en-US" altLang="ko-KR" dirty="0">
              <a:solidFill>
                <a:schemeClr val="accent3">
                  <a:lumMod val="50000"/>
                </a:schemeClr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배열의 선언</a:t>
            </a:r>
            <a:endParaRPr lang="ko-KR" altLang="en-US" sz="20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0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string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fruit[3];</a:t>
            </a:r>
          </a:p>
          <a:p>
            <a:pPr marL="0" indent="0">
              <a:buNone/>
            </a:pPr>
            <a:endParaRPr lang="ko-KR" altLang="en-US" sz="20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</a:t>
            </a:r>
            <a:r>
              <a:rPr lang="ko-KR" altLang="en-US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배열의 초기화</a:t>
            </a:r>
            <a:endParaRPr lang="ko-KR" altLang="en-US" sz="20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fruit[0] </a:t>
            </a:r>
            <a:r>
              <a:rPr lang="en-US" altLang="ko-KR" sz="20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=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"apple"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fruit[1] </a:t>
            </a:r>
            <a:r>
              <a:rPr lang="en-US" altLang="ko-KR" sz="20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=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"banana"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fruit[2] </a:t>
            </a:r>
            <a:r>
              <a:rPr lang="en-US" altLang="ko-KR" sz="20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=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"orange"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배열의 선언 및 초기화</a:t>
            </a:r>
          </a:p>
        </p:txBody>
      </p:sp>
    </p:spTree>
    <p:extLst>
      <p:ext uri="{BB962C8B-B14F-4D97-AF65-F5344CB8AC3E}">
        <p14:creationId xmlns:p14="http://schemas.microsoft.com/office/powerpoint/2010/main" val="274435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189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방법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2 – 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선언과 초기화를 동시에 하는 경우</a:t>
            </a:r>
            <a:endParaRPr lang="en-US" altLang="ko-KR" dirty="0">
              <a:solidFill>
                <a:schemeClr val="accent3">
                  <a:lumMod val="50000"/>
                </a:schemeClr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배열의 선언 </a:t>
            </a:r>
            <a:r>
              <a:rPr lang="en-US" altLang="ko-KR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&amp; </a:t>
            </a:r>
            <a:r>
              <a:rPr lang="ko-KR" altLang="en-US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초기화</a:t>
            </a:r>
            <a:endParaRPr lang="ko-KR" altLang="en-US" sz="20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0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string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fruit[] = {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"apple"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"banana"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"orange"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};</a:t>
            </a: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배열의 선언 및 초기화</a:t>
            </a:r>
          </a:p>
        </p:txBody>
      </p:sp>
    </p:spTree>
    <p:extLst>
      <p:ext uri="{BB962C8B-B14F-4D97-AF65-F5344CB8AC3E}">
        <p14:creationId xmlns:p14="http://schemas.microsoft.com/office/powerpoint/2010/main" val="1502837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374" y="1748238"/>
            <a:ext cx="10047340" cy="4189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인덱스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배열 안 원소의 순서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 </a:t>
            </a:r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[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숫자</a:t>
            </a:r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]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형태 사용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 </a:t>
            </a:r>
          </a:p>
          <a:p>
            <a:pPr marL="0" indent="0">
              <a:buNone/>
            </a:pP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주의📌 인덱스는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 아닌 </a:t>
            </a:r>
            <a:r>
              <a:rPr lang="en-US" altLang="ko-KR" sz="3200" dirty="0">
                <a:solidFill>
                  <a:srgbClr val="FF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0</a:t>
            </a:r>
            <a:r>
              <a:rPr lang="ko-KR" altLang="en-US" sz="3200" dirty="0">
                <a:solidFill>
                  <a:srgbClr val="FF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부터 시작</a:t>
            </a:r>
            <a:endParaRPr lang="en-US" altLang="ko-KR" sz="3200" dirty="0">
              <a:solidFill>
                <a:srgbClr val="FF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3200" dirty="0">
              <a:solidFill>
                <a:srgbClr val="FF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예시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0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string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fruit[] = {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"apple"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"banana"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"orange"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};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0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C0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fruit[1]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0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std::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 </a:t>
            </a:r>
            <a:r>
              <a:rPr lang="en-US" altLang="ko-KR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“apple”</a:t>
            </a:r>
            <a:r>
              <a:rPr lang="ko-KR" altLang="en-US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 아닌 </a:t>
            </a:r>
            <a:r>
              <a:rPr lang="en-US" altLang="ko-KR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“banana”</a:t>
            </a:r>
            <a:r>
              <a:rPr lang="ko-KR" altLang="en-US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 출력됨</a:t>
            </a:r>
            <a:endParaRPr lang="en-US" altLang="ko-KR" sz="2000" dirty="0">
              <a:solidFill>
                <a:srgbClr val="FF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배열의 인덱싱</a:t>
            </a:r>
          </a:p>
        </p:txBody>
      </p:sp>
    </p:spTree>
    <p:extLst>
      <p:ext uri="{BB962C8B-B14F-4D97-AF65-F5344CB8AC3E}">
        <p14:creationId xmlns:p14="http://schemas.microsoft.com/office/powerpoint/2010/main" val="2697915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374" y="1748238"/>
            <a:ext cx="10047340" cy="4189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0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string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fruit[2][2] = {</a:t>
            </a:r>
          </a:p>
          <a:p>
            <a:pPr marL="457200" lvl="1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{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"apple"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"banana"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},</a:t>
            </a:r>
          </a:p>
          <a:p>
            <a:pPr marL="457200" lvl="1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{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"orange"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"strawberry"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}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};</a:t>
            </a:r>
          </a:p>
          <a:p>
            <a:pPr marL="0" indent="0">
              <a:buNone/>
            </a:pPr>
            <a:endParaRPr lang="ko-KR" altLang="en-US" sz="20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0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fruit[0][0] </a:t>
            </a:r>
            <a:r>
              <a:rPr lang="en-US" altLang="ko-KR" sz="20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std::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</a:t>
            </a:r>
            <a:r>
              <a:rPr lang="en-US" altLang="ko-KR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//apple </a:t>
            </a:r>
            <a:r>
              <a:rPr lang="ko-KR" altLang="en-US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출력</a:t>
            </a:r>
            <a:endParaRPr lang="ko-KR" altLang="en-US" sz="20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0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fruit[0][1] </a:t>
            </a:r>
            <a:r>
              <a:rPr lang="en-US" altLang="ko-KR" sz="20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std::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</a:t>
            </a:r>
            <a:r>
              <a:rPr lang="en-US" altLang="ko-KR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//banana </a:t>
            </a:r>
            <a:r>
              <a:rPr lang="ko-KR" altLang="en-US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출력</a:t>
            </a:r>
            <a:endParaRPr lang="ko-KR" altLang="en-US" sz="20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0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fruit[1][0] </a:t>
            </a:r>
            <a:r>
              <a:rPr lang="en-US" altLang="ko-KR" sz="20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std::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</a:t>
            </a:r>
            <a:r>
              <a:rPr lang="en-US" altLang="ko-KR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//orange </a:t>
            </a:r>
            <a:r>
              <a:rPr lang="ko-KR" altLang="en-US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출력</a:t>
            </a:r>
            <a:endParaRPr lang="ko-KR" altLang="en-US" sz="20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0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fruit[1][1] </a:t>
            </a:r>
            <a:r>
              <a:rPr lang="en-US" altLang="ko-KR" sz="20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std::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</a:t>
            </a:r>
            <a:r>
              <a:rPr lang="en-US" altLang="ko-KR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//strawberry </a:t>
            </a:r>
            <a:r>
              <a:rPr lang="ko-KR" altLang="en-US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출력</a:t>
            </a:r>
            <a:endParaRPr lang="en-US" altLang="ko-KR" sz="2000" dirty="0">
              <a:solidFill>
                <a:srgbClr val="FF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다차원 배열</a:t>
            </a:r>
          </a:p>
        </p:txBody>
      </p:sp>
    </p:spTree>
    <p:extLst>
      <p:ext uri="{BB962C8B-B14F-4D97-AF65-F5344CB8AC3E}">
        <p14:creationId xmlns:p14="http://schemas.microsoft.com/office/powerpoint/2010/main" val="111098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374" y="1748238"/>
            <a:ext cx="10047340" cy="4189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0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string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fruit[3] = {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"apple"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"banana"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"orange"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};</a:t>
            </a:r>
          </a:p>
          <a:p>
            <a:pPr marL="0" indent="0">
              <a:buNone/>
            </a:pPr>
            <a:endParaRPr lang="ko-KR" altLang="en-US" sz="20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(</a:t>
            </a:r>
            <a:r>
              <a:rPr lang="en-US" altLang="ko-KR" sz="20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= 0; 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&lt; </a:t>
            </a:r>
            <a:r>
              <a:rPr lang="en-US" altLang="ko-KR" sz="2000" dirty="0" err="1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sizeof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(fruit) / </a:t>
            </a:r>
            <a:r>
              <a:rPr lang="en-US" altLang="ko-KR" sz="2000" dirty="0" err="1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sizeof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(fruit[0]); 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++) {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std::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0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fruit[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] </a:t>
            </a:r>
            <a:r>
              <a:rPr lang="en-US" altLang="ko-KR" sz="20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std::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 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sizeof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: 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자료형 또는 변수의 크기를 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byte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단위로 반환</a:t>
            </a: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FF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배열과 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for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48055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374" y="1748238"/>
            <a:ext cx="10047340" cy="4189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0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string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fruit[3] = {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"apple"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"banana"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"orange"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};</a:t>
            </a:r>
          </a:p>
          <a:p>
            <a:pPr marL="0" indent="0">
              <a:buNone/>
            </a:pPr>
            <a:endParaRPr lang="ko-KR" altLang="en-US" sz="20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(std::</a:t>
            </a:r>
            <a:r>
              <a:rPr lang="en-US" altLang="ko-KR" sz="20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string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fr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: fruit) {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std::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0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fr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0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std::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** </a:t>
            </a:r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문법 </a:t>
            </a: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**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for</a:t>
            </a: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( </a:t>
            </a:r>
            <a:r>
              <a:rPr lang="ko-KR" altLang="en-US" sz="2200" dirty="0">
                <a:solidFill>
                  <a:schemeClr val="bg2">
                    <a:lumMod val="50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자료형</a:t>
            </a:r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200" dirty="0">
                <a:solidFill>
                  <a:schemeClr val="accent1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변수이름</a:t>
            </a:r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</a:t>
            </a:r>
            <a:r>
              <a:rPr lang="ko-KR" altLang="en-US" sz="2200" dirty="0">
                <a:solidFill>
                  <a:schemeClr val="accent1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배열</a:t>
            </a:r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 { }</a:t>
            </a: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배열과 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for-each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255860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3991</TotalTime>
  <Words>1729</Words>
  <Application>Microsoft Office PowerPoint</Application>
  <PresentationFormat>와이드스크린</PresentationFormat>
  <Paragraphs>280</Paragraphs>
  <Slides>32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AppleSDGothicNeo</vt:lpstr>
      <vt:lpstr>Kim jung chul Gothic Bold</vt:lpstr>
      <vt:lpstr>Kim jung chul Gothic Regular</vt:lpstr>
      <vt:lpstr>맑은 고딕</vt:lpstr>
      <vt:lpstr>Arial</vt:lpstr>
      <vt:lpstr>Arial Rounded MT Bold</vt:lpstr>
      <vt:lpstr>Office 테마</vt:lpstr>
      <vt:lpstr>PowerPoint 프레젠테이션</vt:lpstr>
      <vt:lpstr>배열</vt:lpstr>
      <vt:lpstr>배열 ??</vt:lpstr>
      <vt:lpstr>배열의 선언 및 초기화</vt:lpstr>
      <vt:lpstr>배열의 선언 및 초기화</vt:lpstr>
      <vt:lpstr>배열의 인덱싱</vt:lpstr>
      <vt:lpstr>다차원 배열</vt:lpstr>
      <vt:lpstr>배열과 for문</vt:lpstr>
      <vt:lpstr>배열과 for-each문</vt:lpstr>
      <vt:lpstr>실습1 배열 사용해보기</vt:lpstr>
      <vt:lpstr>실습2 배열 사용해보기</vt:lpstr>
      <vt:lpstr>실습3 배열 활용하기</vt:lpstr>
      <vt:lpstr>동적 배열과 포인터</vt:lpstr>
      <vt:lpstr>동적 배열 ??</vt:lpstr>
      <vt:lpstr>포인터 ??</vt:lpstr>
      <vt:lpstr>포인터 문법</vt:lpstr>
      <vt:lpstr>동적 배열 – 선언과 할당</vt:lpstr>
      <vt:lpstr>동적 배열 – 사용과 해제(반납)</vt:lpstr>
      <vt:lpstr>2차원 동적 배열</vt:lpstr>
      <vt:lpstr>실습1 동적 배열 사용해보기</vt:lpstr>
      <vt:lpstr>[번외]실습. 배열 실습2 응용!</vt:lpstr>
      <vt:lpstr>vector</vt:lpstr>
      <vt:lpstr>vector ??</vt:lpstr>
      <vt:lpstr>vector 사용하기</vt:lpstr>
      <vt:lpstr>vector 사용하기</vt:lpstr>
      <vt:lpstr>vector 사용하기</vt:lpstr>
      <vt:lpstr>vector 사용하기</vt:lpstr>
      <vt:lpstr>실습1 vector 사용해보기</vt:lpstr>
      <vt:lpstr>(번외) 실습 vector 사용해보기</vt:lpstr>
      <vt:lpstr>Array와 Vector의 비교</vt:lpstr>
      <vt:lpstr>(2차원 배열 복습) 행렬 합 구하기</vt:lpstr>
      <vt:lpstr>(vector 복습) vector 조작하기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soyon6743@nate.com</dc:creator>
  <cp:lastModifiedBy>럭키스타 럭키스타</cp:lastModifiedBy>
  <cp:revision>587</cp:revision>
  <dcterms:created xsi:type="dcterms:W3CDTF">2023-01-30T00:45:54Z</dcterms:created>
  <dcterms:modified xsi:type="dcterms:W3CDTF">2023-09-04T08:13:02Z</dcterms:modified>
</cp:coreProperties>
</file>