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25" r:id="rId2"/>
    <p:sldId id="258" r:id="rId3"/>
    <p:sldId id="257" r:id="rId4"/>
    <p:sldId id="301" r:id="rId5"/>
    <p:sldId id="334" r:id="rId6"/>
    <p:sldId id="300" r:id="rId7"/>
    <p:sldId id="306" r:id="rId8"/>
    <p:sldId id="314" r:id="rId9"/>
    <p:sldId id="315" r:id="rId10"/>
    <p:sldId id="321" r:id="rId11"/>
    <p:sldId id="308" r:id="rId12"/>
    <p:sldId id="307" r:id="rId13"/>
    <p:sldId id="317" r:id="rId14"/>
    <p:sldId id="337" r:id="rId15"/>
    <p:sldId id="336" r:id="rId16"/>
    <p:sldId id="335" r:id="rId17"/>
    <p:sldId id="316" r:id="rId18"/>
    <p:sldId id="311" r:id="rId19"/>
    <p:sldId id="339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43" r:id="rId33"/>
    <p:sldId id="340" r:id="rId34"/>
    <p:sldId id="344" r:id="rId35"/>
    <p:sldId id="327" r:id="rId36"/>
    <p:sldId id="320" r:id="rId37"/>
    <p:sldId id="312" r:id="rId38"/>
    <p:sldId id="318" r:id="rId39"/>
    <p:sldId id="357" r:id="rId40"/>
    <p:sldId id="313" r:id="rId41"/>
    <p:sldId id="322" r:id="rId42"/>
    <p:sldId id="323" r:id="rId43"/>
    <p:sldId id="319" r:id="rId44"/>
    <p:sldId id="324" r:id="rId45"/>
    <p:sldId id="328" r:id="rId46"/>
    <p:sldId id="326" r:id="rId47"/>
    <p:sldId id="329" r:id="rId48"/>
    <p:sldId id="331" r:id="rId49"/>
    <p:sldId id="332" r:id="rId50"/>
    <p:sldId id="333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93" autoAdjust="0"/>
    <p:restoredTop sz="79302" autoAdjust="0"/>
  </p:normalViewPr>
  <p:slideViewPr>
    <p:cSldViewPr snapToGrid="0">
      <p:cViewPr varScale="1">
        <p:scale>
          <a:sx n="88" d="100"/>
          <a:sy n="88" d="100"/>
        </p:scale>
        <p:origin x="6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9C11E-4EF0-425E-89BA-56B170901842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85E4C-4682-4BB3-B64C-03E9D3B1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7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88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804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596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644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409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34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09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6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B500-2C20-2E20-BCCA-C065E5EFC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90DDCD-53A3-0B0B-E760-76E558464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0E78A-BA2B-B66C-15B0-9F59EAAC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33B2-537B-197A-F661-700C9B76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143F0-023C-627A-F2CB-AF224F78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8387E-B178-68CB-54A3-D1E6CAB7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5195A1-38AF-DCDF-2249-416191D3C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4C292-B6D4-0D8A-3E94-62A64814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C7EC3-0734-4C20-F3D5-0E5F8FA1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603B7-9785-2323-585B-8D125AD0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9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688C20-FC22-E4EE-D7B9-369212DE6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E436DF-54B8-2F4B-FE10-01B24851F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A9CC8-6F7A-E952-6C51-E13CC680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A5BE1-22B0-3987-3ECB-083C9963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D9C05-6E67-9739-6355-604B1271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8CA2-A1E7-232C-271A-6B640BFE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D70AE-C215-1F0F-9AA0-E0E95B38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15926-2980-A997-95D2-720649CE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9AB92-E87D-5F38-883C-EF0295AD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B9D04-0D33-0341-8DF0-23BAC646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3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08B9E-8C9F-3B9A-99DB-28225FC5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03E9D-E63F-D21C-A530-FD3513A4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7A89C-5A30-E48F-2462-9061D30A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33404-36B5-E7C7-C37E-B022C19D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54D4E-6F95-7189-8BF3-2F299AE3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3FB67-EFE9-99E2-3752-734272E1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97087-8279-AD81-27B5-39BC77A26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8F6A8-31F6-AA9B-D68B-0D82E1831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D0821-8FE6-DE8F-BECC-CE25FD81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F6522-52F5-D665-F5D1-D9682590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F1CE72-DE80-42C9-DA6A-F651EDD3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2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708CD-7379-9B3F-5C5F-A745F38C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195E0-AC5E-B424-7AF2-0F33D0674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637FA-C3C3-C096-94CC-D072FB73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92CD47-E424-C573-E86D-0FD844AA9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16C35C-FBA0-C619-C985-86EC595AA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1FB6A-76FB-346B-F365-326785A7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F5CA5-9DD6-0E1E-17AE-4BA95AE8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26E875-4B15-461E-A6EF-391B4082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0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5EAA9-0B63-B1B8-4EED-C4DADC59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1ADFC4-328D-DD28-2221-32EEADE3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CE1E7-E630-CA70-B72A-5FC1EB60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F153F4-B6EB-CFB6-5607-F964BAD5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0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A66C3A-8676-EAAB-2A58-14272939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4E79D0-7707-A976-2C44-765BD0DF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A7123-5CE2-A41E-182F-DF8AE4A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CEED6-4328-8433-28BC-73E2F5B1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FCAE3-68EA-98C9-FF2C-AA53C244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AE9E81-40B2-3ABD-3ECF-1FA8EE96A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D536A-7C66-3FC7-1840-214B1273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6C498-6B3D-8E65-604A-370BE8C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98ECF-E05E-259C-1BD3-56B0C0D1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6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2DBE-E228-2BDC-E2E0-A05EAA63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B8E47D-1FF0-FEE6-4793-E1762FC82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2A3D3-F9EC-498D-0C95-BFE7D0D95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6D6DE-DE98-7974-FBD8-5675B206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1E5B8-8467-F965-F2CC-D302FF57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015CE-EF28-F9B6-1237-0B97DDE0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1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7D48BC-1FE4-4C5D-04ED-A8961AF7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FF534-AE0C-C92A-48F8-A2C19AB40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46CA3-F7F8-E74F-3432-53781DCD6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2426-F011-4048-96E6-328581C59A1B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9B7F4-FAE4-B7F4-3E34-9378CC8E0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CEFCC-EDEB-1874-2D18-89098FB00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8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EEFC5BB3-4723-6F1C-1995-8C14E27D9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3182" y="3639382"/>
            <a:ext cx="5332164" cy="683523"/>
          </a:xfrm>
        </p:spPr>
        <p:txBody>
          <a:bodyPr>
            <a:normAutofit/>
          </a:bodyPr>
          <a:lstStyle/>
          <a:p>
            <a:r>
              <a:rPr lang="ko-KR" altLang="en-US" b="1" spc="300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스마트 팩토리 </a:t>
            </a:r>
            <a:r>
              <a:rPr lang="en-US" altLang="ko-KR" b="1" spc="300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3</a:t>
            </a:r>
            <a:r>
              <a:rPr lang="ko-KR" altLang="en-US" b="1" spc="30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기</a:t>
            </a:r>
            <a:endParaRPr lang="ko-KR" altLang="en-US" b="1" spc="300" dirty="0"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C72D3-B3D6-B846-0965-819851268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06" y="3602038"/>
            <a:ext cx="3021223" cy="456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7F8F40-2922-4218-C7D2-D1803711C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7" y="2766861"/>
            <a:ext cx="4045663" cy="6136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1031E6-CADB-947A-ED8A-0764D7570F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256" y="2667000"/>
            <a:ext cx="2996917" cy="9350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00928" y="2719020"/>
            <a:ext cx="5725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×</a:t>
            </a:r>
            <a:endParaRPr lang="ko-KR" altLang="en-US" sz="4800" dirty="0"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3987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장점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컴퓨터의 처리구조와 유사해 실행속도가 빠름</a:t>
            </a: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단점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유지보수가 어려움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실행 순서가 정해져 있으므로 코드의 순서가 바뀌면 동일한 결과를 보장하기 어려움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절차지향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143134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객체 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실생활에서 우리가 인식할 수 있는 사물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객체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(object)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는 상태와 동작을 가지고 있다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 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객체의 상태는 객체의 특징 값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속성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객체의 동작은 객체가 취할 수 있는 동작</a:t>
            </a: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2039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클래스 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객체 지향 프로그래밍을 실현하기 위해 나온 개념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!</a:t>
            </a:r>
          </a:p>
          <a:p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ex)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사람이라는 </a:t>
            </a:r>
            <a:r>
              <a:rPr lang="ko-KR" altLang="en-US" sz="2800" dirty="0">
                <a:highlight>
                  <a:srgbClr val="FFFF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객체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를 표현 하려한다면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이름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성별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나이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상황에 따른 행동 등을 정의할 수 있는 것들이 필요함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973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클래스 예제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45D91D-A1FE-9FBB-82C5-4B6CB5D08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913" y="1401210"/>
            <a:ext cx="3753374" cy="25435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E70E520-EB8E-7E41-E18F-739E65968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1210"/>
            <a:ext cx="7116168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96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863918"/>
            <a:ext cx="5860055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Position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x = 0;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필드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y = 0;</a:t>
            </a:r>
          </a:p>
          <a:p>
            <a:pPr marL="457200" lvl="1" indent="0">
              <a:buNone/>
            </a:pPr>
            <a:endParaRPr lang="ko-KR" altLang="en-US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: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접근 제어자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2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Position() { }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생성자</a:t>
            </a:r>
            <a:endParaRPr lang="en-US" altLang="ko-KR" sz="2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2" indent="0">
              <a:buNone/>
            </a:pPr>
            <a:endParaRPr lang="ko-KR" altLang="en-US" sz="2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2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void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printXY() {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메소드</a:t>
            </a:r>
            <a:endParaRPr lang="en-US" altLang="ko-KR" sz="2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2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std::cout </a:t>
            </a:r>
            <a:r>
              <a:rPr lang="en-US" altLang="ko-KR" sz="24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x </a:t>
            </a:r>
            <a:r>
              <a:rPr lang="en-US" altLang="ko-KR" sz="24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 "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y;</a:t>
            </a:r>
          </a:p>
          <a:p>
            <a:pPr marL="914400" lvl="2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클래스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67892" y="1863918"/>
            <a:ext cx="44859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main() {</a:t>
            </a:r>
          </a:p>
          <a:p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Position p;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 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객체 생성</a:t>
            </a:r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474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2224216"/>
            <a:ext cx="5860055" cy="3924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Position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:</a:t>
            </a:r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457200" lvl="1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main() {</a:t>
            </a:r>
          </a:p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Position p;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 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객체 생성</a:t>
            </a:r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457200" lvl="1" indent="0">
              <a:buNone/>
            </a:pPr>
            <a:endParaRPr lang="en-US" altLang="ko-KR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클래스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C361A-2B5D-73F3-0A08-AB963052D188}"/>
              </a:ext>
            </a:extLst>
          </p:cNvPr>
          <p:cNvSpPr txBox="1"/>
          <p:nvPr/>
        </p:nvSpPr>
        <p:spPr>
          <a:xfrm>
            <a:off x="838200" y="1476632"/>
            <a:ext cx="890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아무것도 선언하지 않아도 컴파일러가 자동으로 생성자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소멸자를 만들어 줌</a:t>
            </a:r>
          </a:p>
        </p:txBody>
      </p:sp>
    </p:spTree>
    <p:extLst>
      <p:ext uri="{BB962C8B-B14F-4D97-AF65-F5344CB8AC3E}">
        <p14:creationId xmlns:p14="http://schemas.microsoft.com/office/powerpoint/2010/main" val="2499706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863918"/>
            <a:ext cx="1051560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this</a:t>
            </a:r>
            <a:endParaRPr lang="en-US" altLang="ko-KR" sz="4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클래스내에서 자기 자신을 가리키는 포인터</a:t>
            </a:r>
            <a:endParaRPr lang="en-US" altLang="ko-KR" sz="3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3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sz="3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3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Position</a:t>
            </a:r>
            <a:r>
              <a:rPr lang="en-US" altLang="ko-KR" sz="3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457200" lvl="1" indent="0">
              <a:buNone/>
            </a:pPr>
            <a:r>
              <a:rPr lang="en-US" altLang="ko-KR" sz="3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3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x = 0;</a:t>
            </a:r>
            <a:endParaRPr lang="ko-KR" altLang="en-US" sz="3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3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void</a:t>
            </a:r>
            <a:r>
              <a:rPr lang="en-US" altLang="ko-KR" sz="3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3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setX</a:t>
            </a:r>
            <a:r>
              <a:rPr lang="en-US" altLang="ko-KR" sz="3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(int x) {</a:t>
            </a:r>
          </a:p>
          <a:p>
            <a:pPr marL="457200" lvl="1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this-&gt;x = x;</a:t>
            </a:r>
          </a:p>
          <a:p>
            <a:pPr marL="457200" lvl="1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650294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필드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변수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 :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클래스 내에서 값을 저장하는 변수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ko-KR" altLang="en-US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메소드 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클래스 내에 선언된 함수</a:t>
            </a: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생성자 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객체가 생성될 때 자동으로 호출되는 메소드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3200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소멸자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객체가 소멸될 때 자동으로 호출되는 메소드</a:t>
            </a:r>
          </a:p>
          <a:p>
            <a:endParaRPr lang="ko-KR" altLang="en-US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클래스의 구조</a:t>
            </a:r>
          </a:p>
        </p:txBody>
      </p:sp>
    </p:spTree>
    <p:extLst>
      <p:ext uri="{BB962C8B-B14F-4D97-AF65-F5344CB8AC3E}">
        <p14:creationId xmlns:p14="http://schemas.microsoft.com/office/powerpoint/2010/main" val="3329331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고양이를 표현한다고 가정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속성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(property) 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이름 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나비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나이 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1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살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종 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페르시안</a:t>
            </a:r>
          </a:p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행동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(method)</a:t>
            </a:r>
          </a:p>
          <a:p>
            <a:pPr lvl="1"/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mew() :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울다</a:t>
            </a:r>
          </a:p>
          <a:p>
            <a:pPr lvl="1"/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eat() :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먹는다</a:t>
            </a: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객체 예시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2E8B01-B7CE-45BD-5055-EF733ED59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13590"/>
            <a:ext cx="4584660" cy="305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432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생성자</a:t>
            </a:r>
          </a:p>
        </p:txBody>
      </p:sp>
    </p:spTree>
    <p:extLst>
      <p:ext uri="{BB962C8B-B14F-4D97-AF65-F5344CB8AC3E}">
        <p14:creationId xmlns:p14="http://schemas.microsoft.com/office/powerpoint/2010/main" val="342470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구조체</a:t>
            </a:r>
          </a:p>
        </p:txBody>
      </p:sp>
    </p:spTree>
    <p:extLst>
      <p:ext uri="{BB962C8B-B14F-4D97-AF65-F5344CB8AC3E}">
        <p14:creationId xmlns:p14="http://schemas.microsoft.com/office/powerpoint/2010/main" val="1966748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6"/>
            <a:ext cx="10363200" cy="5247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8139C5-B4A3-D276-1574-15C00400C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68" y="1328616"/>
            <a:ext cx="8398280" cy="545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7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6"/>
            <a:ext cx="10363200" cy="5247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831BC2-1CEF-8920-BE08-64C87704D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4891"/>
            <a:ext cx="6211167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71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기본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6"/>
            <a:ext cx="10363200" cy="5247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일반적으로 매개 변수가 없지만 기본값이 있는 매개변수를 가질 수 있다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4ED823-E017-A098-6077-D9C6A8C9C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018000"/>
            <a:ext cx="10250751" cy="228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92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기본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7"/>
            <a:ext cx="10363200" cy="10001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암시적 기본 생성자를 사용 하는 경우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 정의에서 멤버를 초기화 해야 함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7F2E0C-CED0-4F97-B447-430FABF64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753043"/>
            <a:ext cx="7658100" cy="410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83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기본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7"/>
            <a:ext cx="10363200" cy="10001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기본이 아닌 생성자가 선언된 경우 컴파일러는 기본 생성자를 제공하지 않음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BFDACD-1DF0-0F8D-193B-A0E8939A4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432" y="2744358"/>
            <a:ext cx="7377047" cy="411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94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기본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7"/>
            <a:ext cx="10363200" cy="10001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Box 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개체의 배열 초기화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9E0A67-1B8F-3681-6F15-C2292272E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34961"/>
            <a:ext cx="7501115" cy="50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10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복사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7"/>
            <a:ext cx="10363200" cy="10001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동일한 형식의 개체에서 멤버 값을 복사하여 개체를 초기화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EBCF0C-23BF-87AF-4AEF-ECCBBF9E0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744359"/>
            <a:ext cx="10459444" cy="18290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97AFAE-0651-BD0B-22E0-1A9AD8413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782754"/>
            <a:ext cx="4564132" cy="182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68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복사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7"/>
            <a:ext cx="10363200" cy="10001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동일한 형식의 개체에서 멤버 값을 복사하여 개체를 초기화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EBCF0C-23BF-87AF-4AEF-ECCBBF9E0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744359"/>
            <a:ext cx="10459444" cy="18290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97AFAE-0651-BD0B-22E0-1A9AD8413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782754"/>
            <a:ext cx="4564132" cy="182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3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복사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7"/>
            <a:ext cx="10363200" cy="10001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선언과 동시에 사용해야 호출 됨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951B3C-B8F5-D6A9-A22D-77387FAF0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44428"/>
            <a:ext cx="4506878" cy="204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23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복사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7"/>
            <a:ext cx="10363200" cy="10001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선언과 동시에 사용해야 호출 됨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951B3C-B8F5-D6A9-A22D-77387FAF0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44428"/>
            <a:ext cx="4506878" cy="204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구조체 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프로그래밍을 하다 보면 변수 하나로 표현하기 힘든 것이 있음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 </a:t>
            </a:r>
          </a:p>
          <a:p>
            <a:pPr lvl="1"/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ex)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학생을 표현 하려한다면 이름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나이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학교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학년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학번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전공 등등의 다양한 특징에 대한 변수가 필요함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lvl="1"/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ex)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위치를 표현하려면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x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좌표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y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좌표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등에 대한 변수가 필요함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02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복사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6"/>
            <a:ext cx="10363200" cy="3265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명시적으로 선언하지 않아도 컴파일러가 자동으로 생성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하지만 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pointer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있는 클래스의 경우 복사된 클래스의 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pointer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복사하기 전 주소를 참조하므로 주의 필요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5194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명시적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6"/>
            <a:ext cx="10363200" cy="3265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단일 매개 변수를 사용하는 생성자가 있거나 하나를 제외한 모든 매개 변수에서 기본값을 사용하는 경우 이 매개 변수 형식은 클래스 형식으로 암시적으로 변환할 수 있음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4E9F38-2DC7-D305-ACBA-CA1888F63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40" y="3095578"/>
            <a:ext cx="10268660" cy="13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36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 err="1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소멸자</a:t>
            </a:r>
            <a:endParaRPr lang="ko-KR" altLang="en-US" sz="7200" dirty="0">
              <a:solidFill>
                <a:schemeClr val="accent1">
                  <a:lumMod val="75000"/>
                </a:schemeClr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945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소멸자</a:t>
            </a:r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4D791A1-81D9-24D3-C5C3-FB4C5119A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객체가 소멸될 때 자동으로 실행되는 </a:t>
            </a:r>
            <a:r>
              <a:rPr lang="ko-KR" altLang="en-US" sz="3200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메소드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235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 err="1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소멸자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6"/>
            <a:ext cx="10363200" cy="5247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ko-KR" sz="28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 { </a:t>
            </a:r>
            <a:r>
              <a:rPr lang="en-US" altLang="ko-KR" sz="2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8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생성자</a:t>
            </a:r>
            <a:endParaRPr lang="en-US" altLang="ko-KR" sz="28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</a:t>
            </a:r>
            <a:r>
              <a:rPr lang="en-US" altLang="ko-KR" sz="28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“</a:t>
            </a:r>
            <a:r>
              <a:rPr lang="ko-KR" altLang="en-US" sz="2800" dirty="0" err="1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생성자</a:t>
            </a:r>
            <a:r>
              <a:rPr lang="ko-KR" altLang="en-US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입니다</a:t>
            </a:r>
            <a:r>
              <a:rPr lang="en-US" altLang="ko-KR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~</a:t>
            </a:r>
            <a:r>
              <a:rPr lang="en-US" altLang="ko-KR" sz="28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 { </a:t>
            </a:r>
            <a:r>
              <a:rPr lang="en-US" altLang="ko-KR" sz="2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8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소멸자</a:t>
            </a:r>
            <a:endParaRPr lang="en-US" altLang="ko-KR" sz="28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 </a:t>
            </a:r>
            <a:r>
              <a:rPr lang="en-US" altLang="ko-KR" sz="28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“</a:t>
            </a:r>
            <a:r>
              <a:rPr lang="ko-KR" altLang="en-US" sz="2800" dirty="0" err="1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소멸자입니다</a:t>
            </a:r>
            <a:r>
              <a:rPr lang="en-US" altLang="ko-KR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66373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구조체 </a:t>
            </a:r>
            <a:r>
              <a:rPr lang="en-US" altLang="ko-KR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vs </a:t>
            </a:r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클래스 </a:t>
            </a:r>
          </a:p>
        </p:txBody>
      </p:sp>
    </p:spTree>
    <p:extLst>
      <p:ext uri="{BB962C8B-B14F-4D97-AF65-F5344CB8AC3E}">
        <p14:creationId xmlns:p14="http://schemas.microsoft.com/office/powerpoint/2010/main" val="3851817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199" y="1748238"/>
            <a:ext cx="11199471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struct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Position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 </a:t>
            </a:r>
          </a:p>
          <a:p>
            <a:pPr marL="0" indent="0">
              <a:buNone/>
            </a:pPr>
            <a:r>
              <a:rPr lang="en-US" altLang="ko-KR" sz="2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사실 구조체 내에서도 변수만 선언할 수 있는 것은 아님</a:t>
            </a:r>
            <a:r>
              <a:rPr lang="en-US" altLang="ko-KR" sz="2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x = 0; 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y = 0;</a:t>
            </a:r>
          </a:p>
          <a:p>
            <a:pPr marL="457200" lvl="1" indent="0">
              <a:buNone/>
            </a:pPr>
            <a:endParaRPr lang="en-US" altLang="ko-KR" sz="2800" dirty="0">
              <a:solidFill>
                <a:srgbClr val="0000F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Position() {</a:t>
            </a:r>
            <a:r>
              <a:rPr lang="ko-KR" altLang="en-US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 </a:t>
            </a:r>
            <a:r>
              <a:rPr lang="en-US" altLang="ko-KR" sz="2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생성자</a:t>
            </a:r>
            <a:endParaRPr lang="en-US" altLang="ko-KR" sz="28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endParaRPr lang="en-US" altLang="ko-KR" sz="2800" dirty="0">
              <a:solidFill>
                <a:srgbClr val="0000F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void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printXY() { </a:t>
            </a:r>
            <a:r>
              <a:rPr lang="en-US" altLang="ko-KR" sz="2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메소드</a:t>
            </a:r>
            <a:endParaRPr lang="en-US" altLang="ko-KR" sz="28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std::cout </a:t>
            </a:r>
            <a:r>
              <a:rPr lang="en-US" altLang="ko-KR" sz="28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x </a:t>
            </a:r>
            <a:r>
              <a:rPr lang="en-US" altLang="ko-KR" sz="28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 "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y;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구조체</a:t>
            </a:r>
          </a:p>
        </p:txBody>
      </p:sp>
    </p:spTree>
    <p:extLst>
      <p:ext uri="{BB962C8B-B14F-4D97-AF65-F5344CB8AC3E}">
        <p14:creationId xmlns:p14="http://schemas.microsoft.com/office/powerpoint/2010/main" val="968098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구조체와 다른 점은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…??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개념이 파생되게 된 계기가 다름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>
              <a:lnSpc>
                <a:spcPct val="110000"/>
              </a:lnSpc>
            </a:pP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2800" dirty="0">
                <a:solidFill>
                  <a:srgbClr val="00B0F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구조체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하나의 변수만으로 표현하기 어려운 것들을 표현하기 위해</a:t>
            </a:r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>
              <a:lnSpc>
                <a:spcPct val="110000"/>
              </a:lnSpc>
            </a:pP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2800" dirty="0">
                <a:solidFill>
                  <a:srgbClr val="00B0F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클래스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객체지향 프로그래밍을 실현하기 위해</a:t>
            </a:r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>
              <a:lnSpc>
                <a:spcPct val="110000"/>
              </a:lnSpc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문법 상으론 거의 없음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접근 제어자의 기본 값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>
              <a:lnSpc>
                <a:spcPct val="110000"/>
              </a:lnSpc>
            </a:pP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2800" dirty="0">
                <a:solidFill>
                  <a:srgbClr val="00B0F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구조체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의 접근 제어자의 기본 값은 </a:t>
            </a:r>
            <a:r>
              <a:rPr lang="en-US" altLang="ko-KR" sz="2800" dirty="0">
                <a:solidFill>
                  <a:srgbClr val="00B0F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public</a:t>
            </a:r>
          </a:p>
          <a:p>
            <a:pPr lvl="1">
              <a:lnSpc>
                <a:spcPct val="110000"/>
              </a:lnSpc>
            </a:pP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정보 은닉의 중요성에 따라 </a:t>
            </a:r>
            <a:r>
              <a:rPr lang="ko-KR" altLang="en-US" sz="2800" dirty="0">
                <a:solidFill>
                  <a:srgbClr val="00B0F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클래스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의 </a:t>
            </a:r>
            <a:r>
              <a:rPr lang="ko-KR" altLang="en-US" sz="2600" dirty="0"/>
              <a:t>접근 제어자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의 기본 값은 </a:t>
            </a:r>
            <a:r>
              <a:rPr lang="en-US" altLang="ko-KR" sz="2800" dirty="0">
                <a:solidFill>
                  <a:srgbClr val="00B0F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private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3857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클래스 사용해보기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8468"/>
          </a:xfrm>
        </p:spPr>
        <p:txBody>
          <a:bodyPr>
            <a:normAutofit fontScale="92500"/>
          </a:bodyPr>
          <a:lstStyle/>
          <a:p>
            <a:pPr marL="514350" indent="-514350">
              <a:lnSpc>
                <a:spcPct val="110000"/>
              </a:lnSpc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Rectangle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 만들기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필드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변수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): width, height</a:t>
            </a: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생성자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width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height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설정할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2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개의 숫자를 매개변수로 받기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메소드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width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height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이용하여 사각형의 넓이를 반환하는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area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메소드 만들기</a:t>
            </a: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객체 생성 시에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width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height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사용자에게 입력 받아 생성자로 넘겨주기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040" y="5824093"/>
            <a:ext cx="10194017" cy="7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035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1-1.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클래스 사용해보기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846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실습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에서 만든 클래스를 다른 클래스 변수에 복사하기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복사 생성자 이용해서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(1)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에서 복사한 변수의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area()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 호출해서 넓이 구하기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실습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에서 만든 클래스를 기본생성자로 생성된 다른 클래스 변수에 복사하기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(=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할당 이용해서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(3)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에서 복사한 변수의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area()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 호출해서 넓이 구하기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arenBoth"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arenBoth"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arenBoth"/>
            </a:pPr>
            <a:endParaRPr lang="ko-KR" altLang="en-US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lnSpc>
                <a:spcPct val="110000"/>
              </a:lnSpc>
              <a:buAutoNum type="arabicParenBoth"/>
            </a:pPr>
            <a:endParaRPr lang="ko-KR" altLang="en-US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99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401210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struct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Position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x = 0; 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y = 0;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8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Position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p; 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800" dirty="0">
                <a:solidFill>
                  <a:srgbClr val="FF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p.x = 3;</a:t>
            </a:r>
          </a:p>
          <a:p>
            <a:pPr marL="0" indent="0">
              <a:buNone/>
            </a:pPr>
            <a:r>
              <a:rPr lang="en-US" altLang="ko-KR" sz="2800" dirty="0">
                <a:solidFill>
                  <a:srgbClr val="FF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p.y = 5;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= {3, 5}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구조체</a:t>
            </a:r>
          </a:p>
        </p:txBody>
      </p:sp>
    </p:spTree>
    <p:extLst>
      <p:ext uri="{BB962C8B-B14F-4D97-AF65-F5344CB8AC3E}">
        <p14:creationId xmlns:p14="http://schemas.microsoft.com/office/powerpoint/2010/main" val="15028370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접근 제어자</a:t>
            </a:r>
          </a:p>
        </p:txBody>
      </p:sp>
    </p:spTree>
    <p:extLst>
      <p:ext uri="{BB962C8B-B14F-4D97-AF65-F5344CB8AC3E}">
        <p14:creationId xmlns:p14="http://schemas.microsoft.com/office/powerpoint/2010/main" val="5254077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접근 제어자 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클래스의 멤버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변수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메소드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들의 접근 권한을 지정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public, protected, private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세 가지로 나뉨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0279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Public: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어디서나 접근 가능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ko-KR" altLang="en-US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en-US" altLang="ko-KR" b="1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Private: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해당 클래스 내에서만 접근 가능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en-US" altLang="ko-KR" b="1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Protected: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해당 클래스 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&amp;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하위 클래스 내에서만 접근 가능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457200" lvl="1" indent="0">
              <a:buNone/>
            </a:pP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   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이 접근 제어자는 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“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상속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”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이라는 개념을 배우고 자세히 알아볼 예정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접근 제어자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E38336C-7A1D-6D5A-002D-9454870722F6}"/>
              </a:ext>
            </a:extLst>
          </p:cNvPr>
          <p:cNvSpPr/>
          <p:nvPr/>
        </p:nvSpPr>
        <p:spPr>
          <a:xfrm>
            <a:off x="1317478" y="4259482"/>
            <a:ext cx="429743" cy="31251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362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getter</a:t>
            </a:r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</a:t>
            </a:r>
            <a:r>
              <a:rPr lang="en-US" altLang="ko-KR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&amp; setter</a:t>
            </a:r>
            <a:endParaRPr lang="ko-KR" altLang="en-US" sz="7200" dirty="0">
              <a:solidFill>
                <a:schemeClr val="accent1">
                  <a:lumMod val="75000"/>
                </a:schemeClr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0233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getter, setter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클래스 외부에서 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private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변수에 접근할 수 있도록 도와주는 메소드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en-US" altLang="ko-KR" sz="3200" dirty="0">
                <a:solidFill>
                  <a:srgbClr val="00B05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getter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변수를 반환해주는 메소드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en-US" altLang="ko-KR" sz="2800" dirty="0">
                <a:solidFill>
                  <a:srgbClr val="00B0F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get + </a:t>
            </a:r>
            <a:r>
              <a:rPr lang="ko-KR" altLang="en-US" sz="2800" dirty="0">
                <a:solidFill>
                  <a:srgbClr val="00B0F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변수 명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방식으로 함수 이름을 지정한다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lvl="1">
              <a:buFontTx/>
              <a:buChar char="-"/>
            </a:pPr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en-US" altLang="ko-KR" sz="3200" dirty="0">
                <a:solidFill>
                  <a:srgbClr val="00B05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setter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변수에 값을 할당해주는 메소드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en-US" altLang="ko-KR" sz="2800" dirty="0">
                <a:solidFill>
                  <a:srgbClr val="00B0F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set + </a:t>
            </a:r>
            <a:r>
              <a:rPr lang="ko-KR" altLang="en-US" sz="2800" dirty="0">
                <a:solidFill>
                  <a:srgbClr val="00B0F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변수 명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방식으로 함수 이름을 지정한다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69149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793" y="374573"/>
            <a:ext cx="6611273" cy="5953956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90" y="374573"/>
            <a:ext cx="418641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getter, setter </a:t>
            </a:r>
            <a:b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</a:br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함수 예시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05889" y="2533880"/>
            <a:ext cx="1498294" cy="168558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805889" y="4305759"/>
            <a:ext cx="2291509" cy="168558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404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2. getter &amp; setter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사용해보기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60775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lnSpc>
                <a:spcPct val="110000"/>
              </a:lnSpc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실습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에서 만든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Rectangle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클래스에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getter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setter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함수를 선언한다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필드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변수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): width, height</a:t>
            </a: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메소드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width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height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이용하여 사각형의 넓이를 반환하는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area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메소드 만들기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Rectangle </a:t>
            </a: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rect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(1,2);  //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해당 코드 이용하여 클래스 선언 후 넓이 출력</a:t>
            </a: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Setter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함수를 이용하여 사용자에게 입력 받은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width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height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Rectangle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클래스 필드에 저장한다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넓이와 가로 세로 길이 출력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E03F0F-2C3D-3EAE-B8B0-89C687D25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844" y="5486400"/>
            <a:ext cx="7659169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92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3.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게임 캐릭터 생성하기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Character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라는 클래스 생성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필드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변수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): name(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이름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), level(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레벨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), item_num(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아이템 수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생성자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사용자에게 콘솔로 캐릭터 이름을 입력 받고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캐릭터 생성하기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이름은 입력 받은 값으로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레벨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아이템 수는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0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으로 초기화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사용자에게 캐릭터를 어떻게 조작할지 입력하게 하기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 (0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입력할 때까지 입력한 번호에 해당하는 작업을 계속 하기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위 기능은 모두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Character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의 메소드로 만들어져 있어야 함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0375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15947" y="1690688"/>
            <a:ext cx="8560106" cy="404319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3.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게임 캐릭터 생성하기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19758" y="1918867"/>
            <a:ext cx="8152483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입력하면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이름 변경</a:t>
            </a:r>
            <a:endParaRPr lang="en-US" altLang="ko-KR" dirty="0">
              <a:solidFill>
                <a:schemeClr val="bg1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입력하면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level up (level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 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씩 올라가게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입력하면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item 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줍기 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아이템 수가 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씩 증가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4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입력하면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item 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 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아이템 수가 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씩 감소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5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입력하면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이름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level, item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콘솔에 출력하기</a:t>
            </a:r>
            <a:endParaRPr lang="en-US" altLang="ko-KR" dirty="0">
              <a:solidFill>
                <a:schemeClr val="bg1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0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입력하면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게임 종료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30039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3.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게임 캐릭터 생성하기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045" y="1690688"/>
            <a:ext cx="5017909" cy="456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7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401210"/>
            <a:ext cx="10047340" cy="5178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struct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Position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x = 0; 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y = 0;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</a:p>
          <a:p>
            <a:pPr marL="0" indent="0">
              <a:buNone/>
            </a:pPr>
            <a:endParaRPr lang="en-US" altLang="ko-KR" sz="1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Position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p;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Position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*pp = &amp;p; </a:t>
            </a:r>
          </a:p>
          <a:p>
            <a:pPr marL="0" indent="0">
              <a:buNone/>
            </a:pPr>
            <a:endParaRPr lang="en-US" altLang="ko-KR" sz="1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pp-&gt;x = 3;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pp-&gt;y = 5;</a:t>
            </a:r>
          </a:p>
          <a:p>
            <a:pPr marL="0" indent="0">
              <a:buNone/>
            </a:pPr>
            <a:endParaRPr lang="en-US" altLang="ko-KR" sz="2400" dirty="0">
              <a:solidFill>
                <a:srgbClr val="FF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 a = pp-&gt;x + pp-&gt;y;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구조체</a:t>
            </a:r>
          </a:p>
        </p:txBody>
      </p:sp>
    </p:spTree>
    <p:extLst>
      <p:ext uri="{BB962C8B-B14F-4D97-AF65-F5344CB8AC3E}">
        <p14:creationId xmlns:p14="http://schemas.microsoft.com/office/powerpoint/2010/main" val="17692170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[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번외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]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4.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게임 커스텀하기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9003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실습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에서 만든 게임을 직접 커스텀 해보세요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!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예시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0.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발생 가능한 에러 처리하기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(ex.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아이템이 없으면 사용 못하게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예시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1.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새로운 필드 및 메소드 추가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(ex.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체력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공격하기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예시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2.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객체끼리 상호작용 시키기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(ex.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이름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지목해서 공격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예시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3.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저번 시간에 배운 파일 입출력을 적용해서 파일에 캐릭터들의 정보 저장하기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42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구조체 사용해보기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Rectangle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구조체 만들기 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사각형의 가로 세로 길이를 저장하는 구조체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변수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width, height</a:t>
            </a:r>
          </a:p>
          <a:p>
            <a:pPr marL="514350" indent="-514350"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구조체를 이용하여 변수를 생성하고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width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height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값을 콘솔로 입력 받아서 할당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width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height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값을 이용해 넓이를 계산하여 출력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5C4F7F-6FB4-45EC-97CA-261BA4E38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097" y="5243332"/>
            <a:ext cx="7898018" cy="93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5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283745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필요한 데이터와 코드를 묶어 하나의 객체로 만들고 이 객체들 간에 상호작용을 하도록 프로그램을 만드는 방식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333333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실제 세계를 모델링하여 소프트웨어를 개발하는 방법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ko-KR" altLang="en-US" sz="3200" b="1" dirty="0">
                <a:solidFill>
                  <a:srgbClr val="00B05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절차지향 프로그래밍 </a:t>
            </a:r>
            <a:endParaRPr lang="en-US" altLang="ko-KR" sz="3200" b="1" dirty="0">
              <a:solidFill>
                <a:srgbClr val="00B05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ko-KR" altLang="en-US" i="0" dirty="0">
                <a:solidFill>
                  <a:srgbClr val="333333"/>
                </a:solidFill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순차적인 처리가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중요시 되며 프로그램 전체가 유기적으로 연결되도록 만드는 프로그래밍 기법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객체지향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76817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장점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코드 재사용에 용이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유지보수 용이</a:t>
            </a:r>
          </a:p>
          <a:p>
            <a:endParaRPr lang="ko-KR" altLang="en-US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단점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처리속도가 느림 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-&gt; but,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사람이 인지할 정도의 속도 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X</a:t>
            </a:r>
            <a:endParaRPr lang="ko-KR" altLang="en-US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설계가 복잡함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객체지향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948114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5425</TotalTime>
  <Words>1431</Words>
  <Application>Microsoft Office PowerPoint</Application>
  <PresentationFormat>와이드스크린</PresentationFormat>
  <Paragraphs>273</Paragraphs>
  <Slides>50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5" baseType="lpstr">
      <vt:lpstr>Kim jung chul Gothic Bold</vt:lpstr>
      <vt:lpstr>Kim jung chul Gothic Regular</vt:lpstr>
      <vt:lpstr>맑은 고딕</vt:lpstr>
      <vt:lpstr>Arial</vt:lpstr>
      <vt:lpstr>Office 테마</vt:lpstr>
      <vt:lpstr>PowerPoint 프레젠테이션</vt:lpstr>
      <vt:lpstr>구조체</vt:lpstr>
      <vt:lpstr>구조체 ??</vt:lpstr>
      <vt:lpstr>구조체</vt:lpstr>
      <vt:lpstr>구조체</vt:lpstr>
      <vt:lpstr>실습 1. 구조체 사용해보기</vt:lpstr>
      <vt:lpstr>클래스</vt:lpstr>
      <vt:lpstr>객체지향 프로그래밍</vt:lpstr>
      <vt:lpstr>객체지향 프로그래밍</vt:lpstr>
      <vt:lpstr>절차지향 프로그래밍</vt:lpstr>
      <vt:lpstr>객체 ??</vt:lpstr>
      <vt:lpstr>클래스 ??</vt:lpstr>
      <vt:lpstr>클래스 예제</vt:lpstr>
      <vt:lpstr>클래스</vt:lpstr>
      <vt:lpstr>클래스</vt:lpstr>
      <vt:lpstr>클래스</vt:lpstr>
      <vt:lpstr>클래스의 구조</vt:lpstr>
      <vt:lpstr>객체 예시</vt:lpstr>
      <vt:lpstr>생성자</vt:lpstr>
      <vt:lpstr>생성자</vt:lpstr>
      <vt:lpstr>생성자</vt:lpstr>
      <vt:lpstr>기본 생성자</vt:lpstr>
      <vt:lpstr>기본 생성자</vt:lpstr>
      <vt:lpstr>기본 생성자</vt:lpstr>
      <vt:lpstr>기본 생성자</vt:lpstr>
      <vt:lpstr>복사 생성자</vt:lpstr>
      <vt:lpstr>복사 생성자</vt:lpstr>
      <vt:lpstr>복사 생성자</vt:lpstr>
      <vt:lpstr>복사 생성자</vt:lpstr>
      <vt:lpstr>복사 생성자</vt:lpstr>
      <vt:lpstr>명시적 생성자</vt:lpstr>
      <vt:lpstr>소멸자</vt:lpstr>
      <vt:lpstr>소멸자 ??</vt:lpstr>
      <vt:lpstr>소멸자</vt:lpstr>
      <vt:lpstr>구조체 vs 클래스 </vt:lpstr>
      <vt:lpstr>구조체</vt:lpstr>
      <vt:lpstr>구조체와 다른 점은…??</vt:lpstr>
      <vt:lpstr>실습 1. 클래스 사용해보기</vt:lpstr>
      <vt:lpstr>실습 1-1. 클래스 사용해보기</vt:lpstr>
      <vt:lpstr>접근 제어자</vt:lpstr>
      <vt:lpstr>접근 제어자 ??</vt:lpstr>
      <vt:lpstr>접근 제어자</vt:lpstr>
      <vt:lpstr>getter &amp; setter</vt:lpstr>
      <vt:lpstr>getter, setter</vt:lpstr>
      <vt:lpstr>getter, setter  함수 예시</vt:lpstr>
      <vt:lpstr>실습 2. getter &amp; setter 사용해보기</vt:lpstr>
      <vt:lpstr>실습 3. 게임 캐릭터 생성하기</vt:lpstr>
      <vt:lpstr>실습 3. 게임 캐릭터 생성하기</vt:lpstr>
      <vt:lpstr>실습 3. 게임 캐릭터 생성하기</vt:lpstr>
      <vt:lpstr>[번외]실습 4. 게임 커스텀하기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soyon6743@nate.com</dc:creator>
  <cp:lastModifiedBy>럭키스타 럭키스타</cp:lastModifiedBy>
  <cp:revision>894</cp:revision>
  <dcterms:created xsi:type="dcterms:W3CDTF">2023-01-30T00:45:54Z</dcterms:created>
  <dcterms:modified xsi:type="dcterms:W3CDTF">2023-09-11T08:31:51Z</dcterms:modified>
</cp:coreProperties>
</file>