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329" r:id="rId5"/>
    <p:sldId id="330" r:id="rId6"/>
    <p:sldId id="320" r:id="rId7"/>
    <p:sldId id="336" r:id="rId8"/>
    <p:sldId id="331" r:id="rId9"/>
    <p:sldId id="332" r:id="rId10"/>
    <p:sldId id="333" r:id="rId11"/>
    <p:sldId id="334" r:id="rId12"/>
    <p:sldId id="335" r:id="rId13"/>
    <p:sldId id="317" r:id="rId14"/>
    <p:sldId id="32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93" autoAdjust="0"/>
    <p:restoredTop sz="74052" autoAdjust="0"/>
  </p:normalViewPr>
  <p:slideViewPr>
    <p:cSldViewPr snapToGrid="0">
      <p:cViewPr varScale="1">
        <p:scale>
          <a:sx n="61" d="100"/>
          <a:sy n="61" d="100"/>
        </p:scale>
        <p:origin x="126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9C11E-4EF0-425E-89BA-56B170901842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85E4C-4682-4BB3-B64C-03E9D3B1E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7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85E4C-4682-4BB3-B64C-03E9D3B1E4F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119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85E4C-4682-4BB3-B64C-03E9D3B1E4F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28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85E4C-4682-4BB3-B64C-03E9D3B1E4F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387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420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85E4C-4682-4BB3-B64C-03E9D3B1E4F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930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9B500-2C20-2E20-BCCA-C065E5EFC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90DDCD-53A3-0B0B-E760-76E558464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0E78A-BA2B-B66C-15B0-9F59EAAC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833B2-537B-197A-F661-700C9B76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143F0-023C-627A-F2CB-AF224F78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6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8387E-B178-68CB-54A3-D1E6CAB7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5195A1-38AF-DCDF-2249-416191D3C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4C292-B6D4-0D8A-3E94-62A64814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C7EC3-0734-4C20-F3D5-0E5F8FA1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603B7-9785-2323-585B-8D125AD0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69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688C20-FC22-E4EE-D7B9-369212DE6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E436DF-54B8-2F4B-FE10-01B24851F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A9CC8-6F7A-E952-6C51-E13CC680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A5BE1-22B0-3987-3ECB-083C9963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D9C05-6E67-9739-6355-604B1271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8CA2-A1E7-232C-271A-6B640BFE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D70AE-C215-1F0F-9AA0-E0E95B388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815926-2980-A997-95D2-720649CE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9AB92-E87D-5F38-883C-EF0295AD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B9D04-0D33-0341-8DF0-23BAC646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13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08B9E-8C9F-3B9A-99DB-28225FC5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803E9D-E63F-D21C-A530-FD3513A4C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7A89C-5A30-E48F-2462-9061D30A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33404-36B5-E7C7-C37E-B022C19D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54D4E-6F95-7189-8BF3-2F299AE3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3FB67-EFE9-99E2-3752-734272E1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97087-8279-AD81-27B5-39BC77A26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58F6A8-31F6-AA9B-D68B-0D82E1831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D0821-8FE6-DE8F-BECC-CE25FD81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F6522-52F5-D665-F5D1-D9682590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F1CE72-DE80-42C9-DA6A-F651EDD3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32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708CD-7379-9B3F-5C5F-A745F38C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195E0-AC5E-B424-7AF2-0F33D0674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4637FA-C3C3-C096-94CC-D072FB732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92CD47-E424-C573-E86D-0FD844AA9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16C35C-FBA0-C619-C985-86EC595AA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81FB6A-76FB-346B-F365-326785A7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5F5CA5-9DD6-0E1E-17AE-4BA95AE8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26E875-4B15-461E-A6EF-391B4082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0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5EAA9-0B63-B1B8-4EED-C4DADC59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1ADFC4-328D-DD28-2221-32EEADE3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CE1E7-E630-CA70-B72A-5FC1EB60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F153F4-B6EB-CFB6-5607-F964BAD5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0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A66C3A-8676-EAAB-2A58-14272939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4E79D0-7707-A976-2C44-765BD0DF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A7123-5CE2-A41E-182F-DF8AE4AD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40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CEED6-4328-8433-28BC-73E2F5B1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FCAE3-68EA-98C9-FF2C-AA53C2444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AE9E81-40B2-3ABD-3ECF-1FA8EE96A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3D536A-7C66-3FC7-1840-214B1273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86C498-6B3D-8E65-604A-370BE8C0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98ECF-E05E-259C-1BD3-56B0C0D1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6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12DBE-E228-2BDC-E2E0-A05EAA63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B8E47D-1FF0-FEE6-4793-E1762FC82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A2A3D3-F9EC-498D-0C95-BFE7D0D95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C6D6DE-DE98-7974-FBD8-5675B206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11E5B8-8467-F965-F2CC-D302FF57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015CE-EF28-F9B6-1237-0B97DDE0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21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7D48BC-1FE4-4C5D-04ED-A8961AF7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FF534-AE0C-C92A-48F8-A2C19AB40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46CA3-F7F8-E74F-3432-53781DCD6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F2426-F011-4048-96E6-328581C59A1B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9B7F4-FAE4-B7F4-3E34-9378CC8E0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CEFCC-EDEB-1874-2D18-89098FB00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8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>
            <a:extLst>
              <a:ext uri="{FF2B5EF4-FFF2-40B4-BE49-F238E27FC236}">
                <a16:creationId xmlns:a16="http://schemas.microsoft.com/office/drawing/2014/main" id="{46B9681A-EC29-811B-CE8E-AAAAA8FB7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7149" y="3664694"/>
            <a:ext cx="3320782" cy="530087"/>
          </a:xfrm>
        </p:spPr>
        <p:txBody>
          <a:bodyPr/>
          <a:lstStyle/>
          <a:p>
            <a:pPr algn="dist"/>
            <a:r>
              <a:rPr lang="ko-KR" altLang="en-US" b="1" dirty="0">
                <a:latin typeface="Arial Rounded MT Bold" panose="020F0704030504030204" pitchFamily="34" charset="0"/>
              </a:rPr>
              <a:t>스마트 팩토리 </a:t>
            </a:r>
            <a:r>
              <a:rPr lang="en-US" altLang="ko-KR" b="1" dirty="0">
                <a:latin typeface="Arial Rounded MT Bold" panose="020F0704030504030204" pitchFamily="34" charset="0"/>
              </a:rPr>
              <a:t>4</a:t>
            </a:r>
            <a:r>
              <a:rPr lang="ko-KR" altLang="en-US" b="1" dirty="0">
                <a:latin typeface="Arial Rounded MT Bold" panose="020F0704030504030204" pitchFamily="34" charset="0"/>
              </a:rPr>
              <a:t>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04F8697-5C1B-B6D4-62BB-DB61836BA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996" y="3664694"/>
            <a:ext cx="3021223" cy="4562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48D8052-E461-CDB0-B5D8-99627F1BA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67" y="2766861"/>
            <a:ext cx="4045663" cy="6136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7B9530-DB44-B184-2348-7884840654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07" y="2667000"/>
            <a:ext cx="2996917" cy="93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List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에만 존재하는 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42BB09-9E27-41AD-A0A6-F7EBE97B2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1210"/>
            <a:ext cx="7061200" cy="524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50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List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에만 존재하는 함수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371EEB-47EE-45D7-77FE-C0B7FFF28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82508"/>
            <a:ext cx="6908519" cy="533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53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List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에만 존재하는 함수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6A9AAD-A78A-FA94-ECD8-D26D53636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1210"/>
            <a:ext cx="7721600" cy="514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91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1 list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사용해보기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std::list&lt;int&gt; </a:t>
            </a:r>
            <a:r>
              <a:rPr lang="en-US" altLang="ko-KR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myList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= {5, 4, 3, 4, 2, 1, 1};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4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 몇 개인지 출력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{1, 1, 2, 3, 4, 4, 5}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 나오도록 리스트 변경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{1, 2, 3, 4, 5}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 나오도록 리스트 변경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{1, 2, 3, 4, 5, 6, 7}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 나오도록 리스트 변경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{0, 1, 2, 3, 4, 5, 6, 7}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 나오도록 리스트 변경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3~6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은 리스트에만 존재하는 함수 사용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endParaRPr lang="ko-KR" altLang="en-US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2931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CFF4454-8D0D-2A08-7AC2-9E9E2172DC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4068150"/>
              </p:ext>
            </p:extLst>
          </p:nvPr>
        </p:nvGraphicFramePr>
        <p:xfrm>
          <a:off x="838200" y="1825625"/>
          <a:ext cx="10515597" cy="3856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6061372"/>
                    </a:ext>
                  </a:extLst>
                </a:gridCol>
                <a:gridCol w="4089400">
                  <a:extLst>
                    <a:ext uri="{9D8B030D-6E8A-4147-A177-3AD203B41FA5}">
                      <a16:colId xmlns:a16="http://schemas.microsoft.com/office/drawing/2014/main" val="4195741056"/>
                    </a:ext>
                  </a:extLst>
                </a:gridCol>
                <a:gridCol w="4241797">
                  <a:extLst>
                    <a:ext uri="{9D8B030D-6E8A-4147-A177-3AD203B41FA5}">
                      <a16:colId xmlns:a16="http://schemas.microsoft.com/office/drawing/2014/main" val="3597846531"/>
                    </a:ext>
                  </a:extLst>
                </a:gridCol>
              </a:tblGrid>
              <a:tr h="642711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Array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List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093918"/>
                  </a:ext>
                </a:extLst>
              </a:tr>
              <a:tr h="642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메모리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/>
                        <a:t>선언시</a:t>
                      </a:r>
                      <a:r>
                        <a:rPr lang="ko-KR" altLang="en-US" sz="2400" dirty="0"/>
                        <a:t> 메모리 고정됨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메모리 재할당 용이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716194"/>
                  </a:ext>
                </a:extLst>
              </a:tr>
              <a:tr h="642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접근방식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Index</a:t>
                      </a:r>
                      <a:r>
                        <a:rPr lang="ko-KR" altLang="en-US" sz="2400" dirty="0"/>
                        <a:t>기반 랜덤접근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Iterator </a:t>
                      </a:r>
                      <a:r>
                        <a:rPr lang="ko-KR" altLang="en-US" sz="2400" dirty="0"/>
                        <a:t>기반 접근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6914500"/>
                  </a:ext>
                </a:extLst>
              </a:tr>
              <a:tr h="642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메모리 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연속적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불연속적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985481"/>
                  </a:ext>
                </a:extLst>
              </a:tr>
              <a:tr h="642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성능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빠름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느림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4759572"/>
                  </a:ext>
                </a:extLst>
              </a:tr>
              <a:tr h="642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삽입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느림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빠름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534072"/>
                  </a:ext>
                </a:extLst>
              </a:tr>
            </a:tbl>
          </a:graphicData>
        </a:graphic>
      </p:graphicFrame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Array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와 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List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의 비교</a:t>
            </a:r>
          </a:p>
        </p:txBody>
      </p:sp>
    </p:spTree>
    <p:extLst>
      <p:ext uri="{BB962C8B-B14F-4D97-AF65-F5344CB8AC3E}">
        <p14:creationId xmlns:p14="http://schemas.microsoft.com/office/powerpoint/2010/main" val="406584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List</a:t>
            </a:r>
            <a:endParaRPr lang="ko-KR" altLang="en-US" sz="7200" dirty="0">
              <a:solidFill>
                <a:schemeClr val="accent1">
                  <a:lumMod val="75000"/>
                </a:schemeClr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674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List 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어떤 데이터를 </a:t>
            </a:r>
            <a:r>
              <a:rPr lang="ko-KR" altLang="en-US" sz="3200" dirty="0" err="1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저장할때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그 다음 순서의 자료가 있는 위치를 데이터에 포함시키는 방식으로 자료를 저장</a:t>
            </a:r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  <p:pic>
        <p:nvPicPr>
          <p:cNvPr id="1032" name="Picture 8" descr="Singly Linked List">
            <a:extLst>
              <a:ext uri="{FF2B5EF4-FFF2-40B4-BE49-F238E27FC236}">
                <a16:creationId xmlns:a16="http://schemas.microsoft.com/office/drawing/2014/main" id="{C9CBA62F-5A1B-B282-132E-A742833B6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97" y="3425125"/>
            <a:ext cx="77343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C2EDE80C-9FEC-C17D-67CA-9C51BCD28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9122" y="3018612"/>
            <a:ext cx="36871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buFontTx/>
              <a:buNone/>
            </a:pPr>
            <a:r>
              <a:rPr lang="ko-KR" altLang="ko-KR" sz="2400" b="1" dirty="0" err="1">
                <a:solidFill>
                  <a:srgbClr val="006699"/>
                </a:solidFill>
                <a:latin typeface="+mn-ea"/>
              </a:rPr>
              <a:t>class</a:t>
            </a:r>
            <a:r>
              <a:rPr lang="ko-KR" altLang="ko-KR" sz="3600" dirty="0">
                <a:solidFill>
                  <a:srgbClr val="273239"/>
                </a:solidFill>
                <a:latin typeface="+mn-ea"/>
              </a:rPr>
              <a:t> </a:t>
            </a:r>
            <a:r>
              <a:rPr lang="ko-KR" altLang="ko-KR" sz="2400" dirty="0" err="1">
                <a:solidFill>
                  <a:srgbClr val="000000"/>
                </a:solidFill>
                <a:latin typeface="+mn-ea"/>
              </a:rPr>
              <a:t>Node</a:t>
            </a:r>
            <a:r>
              <a:rPr lang="ko-KR" altLang="ko-KR" sz="2400" dirty="0">
                <a:solidFill>
                  <a:srgbClr val="000000"/>
                </a:solidFill>
                <a:latin typeface="+mn-ea"/>
              </a:rPr>
              <a:t> {</a:t>
            </a:r>
            <a:endParaRPr lang="ko-KR" altLang="ko-KR" sz="1400" dirty="0">
              <a:latin typeface="+mn-ea"/>
            </a:endParaRPr>
          </a:p>
          <a:p>
            <a:pPr marL="0" indent="0" latinLnBrk="0">
              <a:lnSpc>
                <a:spcPct val="100000"/>
              </a:lnSpc>
              <a:buFontTx/>
              <a:buNone/>
            </a:pPr>
            <a:r>
              <a:rPr lang="ko-KR" altLang="ko-KR" sz="2400" b="1" dirty="0" err="1">
                <a:solidFill>
                  <a:srgbClr val="006699"/>
                </a:solidFill>
                <a:latin typeface="+mn-ea"/>
              </a:rPr>
              <a:t>public</a:t>
            </a:r>
            <a:r>
              <a:rPr lang="ko-KR" altLang="ko-KR" sz="2400" dirty="0">
                <a:solidFill>
                  <a:srgbClr val="000000"/>
                </a:solidFill>
                <a:latin typeface="+mn-ea"/>
              </a:rPr>
              <a:t>:</a:t>
            </a:r>
            <a:endParaRPr lang="ko-KR" altLang="ko-KR" sz="1400" dirty="0">
              <a:latin typeface="+mn-ea"/>
            </a:endParaRPr>
          </a:p>
          <a:p>
            <a:pPr marL="0" indent="0" latinLnBrk="0">
              <a:lnSpc>
                <a:spcPct val="100000"/>
              </a:lnSpc>
              <a:buFontTx/>
              <a:buNone/>
            </a:pPr>
            <a:r>
              <a:rPr lang="ko-KR" altLang="ko-KR" sz="2400" dirty="0">
                <a:solidFill>
                  <a:srgbClr val="273239"/>
                </a:solidFill>
                <a:latin typeface="+mn-ea"/>
              </a:rPr>
              <a:t>    </a:t>
            </a:r>
            <a:r>
              <a:rPr lang="ko-KR" altLang="ko-KR" sz="2400" b="1" dirty="0" err="1">
                <a:solidFill>
                  <a:srgbClr val="808080"/>
                </a:solidFill>
                <a:latin typeface="+mn-ea"/>
              </a:rPr>
              <a:t>int</a:t>
            </a:r>
            <a:r>
              <a:rPr lang="ko-KR" altLang="ko-KR" sz="3600" dirty="0">
                <a:solidFill>
                  <a:srgbClr val="273239"/>
                </a:solidFill>
                <a:latin typeface="+mn-ea"/>
              </a:rPr>
              <a:t> </a:t>
            </a:r>
            <a:r>
              <a:rPr lang="ko-KR" altLang="ko-KR" sz="2400" dirty="0" err="1">
                <a:solidFill>
                  <a:srgbClr val="000000"/>
                </a:solidFill>
                <a:latin typeface="+mn-ea"/>
              </a:rPr>
              <a:t>data</a:t>
            </a:r>
            <a:r>
              <a:rPr lang="ko-KR" altLang="ko-KR" sz="2400" dirty="0">
                <a:solidFill>
                  <a:srgbClr val="000000"/>
                </a:solidFill>
                <a:latin typeface="+mn-ea"/>
              </a:rPr>
              <a:t>;</a:t>
            </a:r>
            <a:r>
              <a:rPr lang="ko-KR" altLang="ko-KR" sz="2400" dirty="0">
                <a:solidFill>
                  <a:srgbClr val="273239"/>
                </a:solidFill>
                <a:latin typeface="+mn-ea"/>
              </a:rPr>
              <a:t>  </a:t>
            </a:r>
            <a:r>
              <a:rPr lang="ko-KR" altLang="ko-KR" sz="3600" dirty="0">
                <a:solidFill>
                  <a:srgbClr val="273239"/>
                </a:solidFill>
                <a:latin typeface="+mn-ea"/>
              </a:rPr>
              <a:t> </a:t>
            </a:r>
            <a:endParaRPr lang="ko-KR" altLang="ko-KR" sz="1400" dirty="0">
              <a:latin typeface="+mn-ea"/>
            </a:endParaRPr>
          </a:p>
          <a:p>
            <a:pPr marL="0" indent="0" latinLnBrk="0">
              <a:lnSpc>
                <a:spcPct val="100000"/>
              </a:lnSpc>
              <a:buFontTx/>
              <a:buNone/>
            </a:pPr>
            <a:r>
              <a:rPr lang="ko-KR" altLang="ko-KR" sz="2400" dirty="0">
                <a:solidFill>
                  <a:srgbClr val="273239"/>
                </a:solidFill>
                <a:latin typeface="+mn-ea"/>
              </a:rPr>
              <a:t>    </a:t>
            </a:r>
            <a:r>
              <a:rPr lang="ko-KR" altLang="ko-KR" sz="2400" dirty="0">
                <a:solidFill>
                  <a:srgbClr val="008200"/>
                </a:solidFill>
                <a:latin typeface="+mn-ea"/>
              </a:rPr>
              <a:t>// </a:t>
            </a:r>
            <a:r>
              <a:rPr lang="ko-KR" altLang="ko-KR" sz="2400" dirty="0" err="1">
                <a:solidFill>
                  <a:srgbClr val="008200"/>
                </a:solidFill>
                <a:latin typeface="+mn-ea"/>
              </a:rPr>
              <a:t>Pointer</a:t>
            </a:r>
            <a:r>
              <a:rPr lang="ko-KR" altLang="ko-KR" sz="2400" dirty="0">
                <a:solidFill>
                  <a:srgbClr val="008200"/>
                </a:solidFill>
                <a:latin typeface="+mn-ea"/>
              </a:rPr>
              <a:t> </a:t>
            </a:r>
            <a:r>
              <a:rPr lang="ko-KR" altLang="ko-KR" sz="2400" dirty="0" err="1">
                <a:solidFill>
                  <a:srgbClr val="008200"/>
                </a:solidFill>
                <a:latin typeface="+mn-ea"/>
              </a:rPr>
              <a:t>to</a:t>
            </a:r>
            <a:r>
              <a:rPr lang="ko-KR" altLang="ko-KR" sz="2400" dirty="0">
                <a:solidFill>
                  <a:srgbClr val="008200"/>
                </a:solidFill>
                <a:latin typeface="+mn-ea"/>
              </a:rPr>
              <a:t> </a:t>
            </a:r>
            <a:r>
              <a:rPr lang="ko-KR" altLang="ko-KR" sz="2400" dirty="0" err="1">
                <a:solidFill>
                  <a:srgbClr val="008200"/>
                </a:solidFill>
                <a:latin typeface="+mn-ea"/>
              </a:rPr>
              <a:t>next</a:t>
            </a:r>
            <a:r>
              <a:rPr lang="ko-KR" altLang="ko-KR" sz="2400" dirty="0">
                <a:solidFill>
                  <a:srgbClr val="008200"/>
                </a:solidFill>
                <a:latin typeface="+mn-ea"/>
              </a:rPr>
              <a:t> </a:t>
            </a:r>
            <a:r>
              <a:rPr lang="ko-KR" altLang="ko-KR" sz="2400" dirty="0" err="1">
                <a:solidFill>
                  <a:srgbClr val="008200"/>
                </a:solidFill>
                <a:latin typeface="+mn-ea"/>
              </a:rPr>
              <a:t>node</a:t>
            </a:r>
            <a:endParaRPr lang="ko-KR" altLang="ko-KR" sz="1400" dirty="0">
              <a:latin typeface="+mn-ea"/>
            </a:endParaRPr>
          </a:p>
          <a:p>
            <a:pPr marL="0" indent="0" latinLnBrk="0">
              <a:lnSpc>
                <a:spcPct val="100000"/>
              </a:lnSpc>
              <a:buFontTx/>
              <a:buNone/>
            </a:pPr>
            <a:r>
              <a:rPr lang="ko-KR" altLang="ko-KR" sz="2400" dirty="0">
                <a:solidFill>
                  <a:srgbClr val="273239"/>
                </a:solidFill>
                <a:latin typeface="+mn-ea"/>
              </a:rPr>
              <a:t>    </a:t>
            </a:r>
            <a:r>
              <a:rPr lang="ko-KR" altLang="ko-KR" sz="2400" dirty="0" err="1">
                <a:solidFill>
                  <a:srgbClr val="000000"/>
                </a:solidFill>
                <a:latin typeface="+mn-ea"/>
              </a:rPr>
              <a:t>Node</a:t>
            </a:r>
            <a:r>
              <a:rPr lang="ko-KR" altLang="ko-KR" sz="2400" dirty="0">
                <a:solidFill>
                  <a:srgbClr val="000000"/>
                </a:solidFill>
                <a:latin typeface="+mn-ea"/>
              </a:rPr>
              <a:t>* </a:t>
            </a:r>
            <a:r>
              <a:rPr lang="ko-KR" altLang="ko-KR" sz="2400" dirty="0" err="1">
                <a:solidFill>
                  <a:srgbClr val="FF0000"/>
                </a:solidFill>
                <a:latin typeface="+mn-ea"/>
              </a:rPr>
              <a:t>next</a:t>
            </a:r>
            <a:r>
              <a:rPr lang="ko-KR" altLang="ko-KR" sz="24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400" dirty="0">
              <a:latin typeface="+mn-ea"/>
            </a:endParaRPr>
          </a:p>
          <a:p>
            <a:pPr marL="0" indent="0" latinLnBrk="0">
              <a:lnSpc>
                <a:spcPct val="100000"/>
              </a:lnSpc>
              <a:buFontTx/>
              <a:buNone/>
            </a:pPr>
            <a:r>
              <a:rPr lang="ko-KR" altLang="ko-KR" sz="2400" dirty="0">
                <a:solidFill>
                  <a:srgbClr val="000000"/>
                </a:solidFill>
                <a:latin typeface="+mn-ea"/>
              </a:rPr>
              <a:t>};</a:t>
            </a:r>
            <a:endParaRPr lang="ko-KR" altLang="ko-KR" sz="4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10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std::list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Doubly linked list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로 </a:t>
            </a:r>
            <a:r>
              <a:rPr lang="ko-KR" altLang="en-US" sz="3200" dirty="0" err="1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구현되어있음</a:t>
            </a:r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  <p:pic>
        <p:nvPicPr>
          <p:cNvPr id="3074" name="Picture 2" descr="Doubly Linked List">
            <a:extLst>
              <a:ext uri="{FF2B5EF4-FFF2-40B4-BE49-F238E27FC236}">
                <a16:creationId xmlns:a16="http://schemas.microsoft.com/office/drawing/2014/main" id="{5F997068-B3FC-BC6C-5F99-2368A7BA9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68" y="2380443"/>
            <a:ext cx="9628736" cy="19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109434EC-0297-220D-5BF1-8CCD43630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2756" y="3768928"/>
            <a:ext cx="4348360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buFontTx/>
              <a:buNone/>
            </a:pPr>
            <a:r>
              <a:rPr lang="ko-KR" altLang="ko-KR" sz="2400" b="1" dirty="0" err="1">
                <a:solidFill>
                  <a:srgbClr val="006699"/>
                </a:solidFill>
                <a:latin typeface="+mn-ea"/>
              </a:rPr>
              <a:t>class</a:t>
            </a:r>
            <a:r>
              <a:rPr lang="ko-KR" altLang="ko-KR" sz="2400" dirty="0">
                <a:solidFill>
                  <a:srgbClr val="273239"/>
                </a:solidFill>
                <a:latin typeface="+mn-ea"/>
              </a:rPr>
              <a:t> </a:t>
            </a:r>
            <a:r>
              <a:rPr lang="ko-KR" altLang="ko-KR" sz="2400" dirty="0" err="1">
                <a:solidFill>
                  <a:srgbClr val="000000"/>
                </a:solidFill>
                <a:latin typeface="+mn-ea"/>
              </a:rPr>
              <a:t>Node</a:t>
            </a:r>
            <a:r>
              <a:rPr lang="ko-KR" altLang="ko-KR" sz="2400" dirty="0">
                <a:solidFill>
                  <a:srgbClr val="000000"/>
                </a:solidFill>
                <a:latin typeface="+mn-ea"/>
              </a:rPr>
              <a:t> {</a:t>
            </a:r>
            <a:endParaRPr lang="ko-KR" altLang="ko-KR" sz="2400" dirty="0">
              <a:latin typeface="+mn-ea"/>
            </a:endParaRPr>
          </a:p>
          <a:p>
            <a:pPr marL="0" indent="0" latinLnBrk="0">
              <a:lnSpc>
                <a:spcPct val="100000"/>
              </a:lnSpc>
              <a:buFontTx/>
              <a:buNone/>
            </a:pPr>
            <a:r>
              <a:rPr lang="ko-KR" altLang="ko-KR" sz="2400" b="1" dirty="0" err="1">
                <a:solidFill>
                  <a:srgbClr val="006699"/>
                </a:solidFill>
                <a:latin typeface="+mn-ea"/>
              </a:rPr>
              <a:t>public</a:t>
            </a:r>
            <a:r>
              <a:rPr lang="ko-KR" altLang="ko-KR" sz="2400" dirty="0">
                <a:solidFill>
                  <a:srgbClr val="000000"/>
                </a:solidFill>
                <a:latin typeface="+mn-ea"/>
              </a:rPr>
              <a:t>:</a:t>
            </a:r>
            <a:endParaRPr lang="ko-KR" altLang="ko-KR" sz="2400" dirty="0">
              <a:latin typeface="+mn-ea"/>
            </a:endParaRPr>
          </a:p>
          <a:p>
            <a:pPr marL="0" indent="0" latinLnBrk="0">
              <a:lnSpc>
                <a:spcPct val="100000"/>
              </a:lnSpc>
              <a:buFontTx/>
              <a:buNone/>
            </a:pPr>
            <a:r>
              <a:rPr lang="ko-KR" altLang="ko-KR" sz="2400" dirty="0">
                <a:solidFill>
                  <a:srgbClr val="273239"/>
                </a:solidFill>
                <a:latin typeface="+mn-ea"/>
              </a:rPr>
              <a:t>    </a:t>
            </a:r>
            <a:r>
              <a:rPr lang="ko-KR" altLang="ko-KR" sz="2400" b="1" dirty="0" err="1">
                <a:solidFill>
                  <a:srgbClr val="808080"/>
                </a:solidFill>
                <a:latin typeface="+mn-ea"/>
              </a:rPr>
              <a:t>int</a:t>
            </a:r>
            <a:r>
              <a:rPr lang="ko-KR" altLang="ko-KR" sz="2400" dirty="0">
                <a:solidFill>
                  <a:srgbClr val="273239"/>
                </a:solidFill>
                <a:latin typeface="+mn-ea"/>
              </a:rPr>
              <a:t> </a:t>
            </a:r>
            <a:r>
              <a:rPr lang="ko-KR" altLang="ko-KR" sz="2400" dirty="0" err="1">
                <a:solidFill>
                  <a:srgbClr val="000000"/>
                </a:solidFill>
                <a:latin typeface="+mn-ea"/>
              </a:rPr>
              <a:t>data</a:t>
            </a:r>
            <a:r>
              <a:rPr lang="ko-KR" altLang="ko-KR" sz="2400" dirty="0">
                <a:solidFill>
                  <a:srgbClr val="000000"/>
                </a:solidFill>
                <a:latin typeface="+mn-ea"/>
              </a:rPr>
              <a:t>;</a:t>
            </a:r>
            <a:r>
              <a:rPr lang="ko-KR" altLang="ko-KR" sz="2400" dirty="0">
                <a:solidFill>
                  <a:srgbClr val="273239"/>
                </a:solidFill>
                <a:latin typeface="+mn-ea"/>
              </a:rPr>
              <a:t>   </a:t>
            </a:r>
            <a:endParaRPr lang="ko-KR" altLang="ko-KR" sz="2400" dirty="0">
              <a:latin typeface="+mn-ea"/>
            </a:endParaRPr>
          </a:p>
          <a:p>
            <a:pPr marL="0" indent="0" latinLnBrk="0">
              <a:lnSpc>
                <a:spcPct val="100000"/>
              </a:lnSpc>
              <a:buFontTx/>
              <a:buNone/>
            </a:pPr>
            <a:r>
              <a:rPr lang="ko-KR" altLang="ko-KR" sz="2400" dirty="0">
                <a:solidFill>
                  <a:srgbClr val="273239"/>
                </a:solidFill>
                <a:latin typeface="+mn-ea"/>
              </a:rPr>
              <a:t>    </a:t>
            </a:r>
            <a:r>
              <a:rPr lang="ko-KR" altLang="ko-KR" sz="2400" dirty="0">
                <a:solidFill>
                  <a:srgbClr val="008200"/>
                </a:solidFill>
                <a:latin typeface="+mn-ea"/>
              </a:rPr>
              <a:t>// </a:t>
            </a:r>
            <a:r>
              <a:rPr lang="ko-KR" altLang="ko-KR" sz="2400" dirty="0" err="1">
                <a:solidFill>
                  <a:srgbClr val="008200"/>
                </a:solidFill>
                <a:latin typeface="+mn-ea"/>
              </a:rPr>
              <a:t>Pointer</a:t>
            </a:r>
            <a:r>
              <a:rPr lang="ko-KR" altLang="ko-KR" sz="2400" dirty="0">
                <a:solidFill>
                  <a:srgbClr val="008200"/>
                </a:solidFill>
                <a:latin typeface="+mn-ea"/>
              </a:rPr>
              <a:t> </a:t>
            </a:r>
            <a:r>
              <a:rPr lang="ko-KR" altLang="ko-KR" sz="2400" dirty="0" err="1">
                <a:solidFill>
                  <a:srgbClr val="008200"/>
                </a:solidFill>
                <a:latin typeface="+mn-ea"/>
              </a:rPr>
              <a:t>to</a:t>
            </a:r>
            <a:r>
              <a:rPr lang="ko-KR" altLang="ko-KR" sz="2400" dirty="0">
                <a:solidFill>
                  <a:srgbClr val="008200"/>
                </a:solidFill>
                <a:latin typeface="+mn-ea"/>
              </a:rPr>
              <a:t> </a:t>
            </a:r>
            <a:r>
              <a:rPr lang="ko-KR" altLang="ko-KR" sz="2400" dirty="0" err="1">
                <a:solidFill>
                  <a:srgbClr val="008200"/>
                </a:solidFill>
                <a:latin typeface="+mn-ea"/>
              </a:rPr>
              <a:t>next</a:t>
            </a:r>
            <a:r>
              <a:rPr lang="ko-KR" altLang="ko-KR" sz="2400" dirty="0">
                <a:solidFill>
                  <a:srgbClr val="008200"/>
                </a:solidFill>
                <a:latin typeface="+mn-ea"/>
              </a:rPr>
              <a:t> </a:t>
            </a:r>
            <a:r>
              <a:rPr lang="ko-KR" altLang="ko-KR" sz="2400" dirty="0" err="1">
                <a:solidFill>
                  <a:srgbClr val="008200"/>
                </a:solidFill>
                <a:latin typeface="+mn-ea"/>
              </a:rPr>
              <a:t>node</a:t>
            </a:r>
            <a:endParaRPr lang="ko-KR" altLang="ko-KR" sz="2400" dirty="0">
              <a:latin typeface="+mn-ea"/>
            </a:endParaRPr>
          </a:p>
          <a:p>
            <a:pPr marL="0" indent="0" latinLnBrk="0">
              <a:lnSpc>
                <a:spcPct val="100000"/>
              </a:lnSpc>
              <a:buFontTx/>
              <a:buNone/>
            </a:pPr>
            <a:r>
              <a:rPr lang="ko-KR" altLang="ko-KR" sz="2400" dirty="0">
                <a:solidFill>
                  <a:srgbClr val="273239"/>
                </a:solidFill>
                <a:latin typeface="+mn-ea"/>
              </a:rPr>
              <a:t>    </a:t>
            </a:r>
            <a:r>
              <a:rPr lang="ko-KR" altLang="ko-KR" sz="2400" dirty="0" err="1">
                <a:solidFill>
                  <a:srgbClr val="000000"/>
                </a:solidFill>
                <a:latin typeface="+mn-ea"/>
              </a:rPr>
              <a:t>Node</a:t>
            </a:r>
            <a:r>
              <a:rPr lang="ko-KR" altLang="ko-KR" sz="2400" dirty="0">
                <a:solidFill>
                  <a:srgbClr val="000000"/>
                </a:solidFill>
                <a:latin typeface="+mn-ea"/>
              </a:rPr>
              <a:t>* </a:t>
            </a:r>
            <a:r>
              <a:rPr lang="ko-KR" altLang="ko-KR" sz="2400" dirty="0" err="1">
                <a:solidFill>
                  <a:srgbClr val="000000"/>
                </a:solidFill>
                <a:latin typeface="+mn-ea"/>
              </a:rPr>
              <a:t>next</a:t>
            </a:r>
            <a:r>
              <a:rPr lang="ko-KR" altLang="ko-KR" sz="2400" dirty="0">
                <a:solidFill>
                  <a:srgbClr val="000000"/>
                </a:solidFill>
                <a:latin typeface="+mn-ea"/>
              </a:rPr>
              <a:t>;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0" indent="0" latinLnBrk="0">
              <a:lnSpc>
                <a:spcPct val="100000"/>
              </a:lnSpc>
              <a:buFontTx/>
              <a:buNone/>
            </a:pPr>
            <a:r>
              <a:rPr lang="en-US" altLang="ko-KR" sz="2400" dirty="0">
                <a:solidFill>
                  <a:srgbClr val="008200"/>
                </a:solidFill>
                <a:latin typeface="+mn-ea"/>
              </a:rPr>
              <a:t>    </a:t>
            </a:r>
            <a:r>
              <a:rPr lang="ko-KR" altLang="ko-KR" sz="2400" dirty="0">
                <a:solidFill>
                  <a:srgbClr val="008200"/>
                </a:solidFill>
                <a:latin typeface="+mn-ea"/>
              </a:rPr>
              <a:t>// </a:t>
            </a:r>
            <a:r>
              <a:rPr lang="ko-KR" altLang="ko-KR" sz="2400" dirty="0" err="1">
                <a:solidFill>
                  <a:srgbClr val="008200"/>
                </a:solidFill>
                <a:latin typeface="+mn-ea"/>
              </a:rPr>
              <a:t>Pointer</a:t>
            </a:r>
            <a:r>
              <a:rPr lang="ko-KR" altLang="ko-KR" sz="2400" dirty="0">
                <a:solidFill>
                  <a:srgbClr val="008200"/>
                </a:solidFill>
                <a:latin typeface="+mn-ea"/>
              </a:rPr>
              <a:t> </a:t>
            </a:r>
            <a:r>
              <a:rPr lang="ko-KR" altLang="ko-KR" sz="2400" dirty="0" err="1">
                <a:solidFill>
                  <a:srgbClr val="008200"/>
                </a:solidFill>
                <a:latin typeface="+mn-ea"/>
              </a:rPr>
              <a:t>to</a:t>
            </a:r>
            <a:r>
              <a:rPr lang="ko-KR" altLang="ko-KR" sz="2400" dirty="0">
                <a:solidFill>
                  <a:srgbClr val="008200"/>
                </a:solidFill>
                <a:latin typeface="+mn-ea"/>
              </a:rPr>
              <a:t> </a:t>
            </a:r>
            <a:r>
              <a:rPr lang="ko-KR" altLang="ko-KR" sz="2400" dirty="0" err="1">
                <a:solidFill>
                  <a:srgbClr val="008200"/>
                </a:solidFill>
                <a:latin typeface="+mn-ea"/>
              </a:rPr>
              <a:t>next</a:t>
            </a:r>
            <a:r>
              <a:rPr lang="ko-KR" altLang="ko-KR" sz="2400" dirty="0">
                <a:solidFill>
                  <a:srgbClr val="008200"/>
                </a:solidFill>
                <a:latin typeface="+mn-ea"/>
              </a:rPr>
              <a:t> </a:t>
            </a:r>
            <a:r>
              <a:rPr lang="ko-KR" altLang="ko-KR" sz="2400" dirty="0" err="1">
                <a:solidFill>
                  <a:srgbClr val="008200"/>
                </a:solidFill>
                <a:latin typeface="+mn-ea"/>
              </a:rPr>
              <a:t>node</a:t>
            </a:r>
            <a:endParaRPr lang="ko-KR" altLang="ko-KR" sz="2400" dirty="0">
              <a:latin typeface="+mn-ea"/>
            </a:endParaRPr>
          </a:p>
          <a:p>
            <a:pPr marL="0" indent="0" latinLnBrk="0">
              <a:lnSpc>
                <a:spcPct val="100000"/>
              </a:lnSpc>
              <a:buFontTx/>
              <a:buNone/>
            </a:pPr>
            <a:r>
              <a:rPr lang="ko-KR" altLang="ko-KR" sz="2400" dirty="0">
                <a:solidFill>
                  <a:srgbClr val="273239"/>
                </a:solidFill>
                <a:latin typeface="+mn-ea"/>
              </a:rPr>
              <a:t>    </a:t>
            </a:r>
            <a:r>
              <a:rPr lang="ko-KR" altLang="ko-KR" sz="2400" dirty="0" err="1">
                <a:solidFill>
                  <a:srgbClr val="000000"/>
                </a:solidFill>
                <a:latin typeface="+mn-ea"/>
              </a:rPr>
              <a:t>Node</a:t>
            </a:r>
            <a:r>
              <a:rPr lang="ko-KR" altLang="ko-KR" sz="2400" dirty="0">
                <a:solidFill>
                  <a:srgbClr val="000000"/>
                </a:solidFill>
                <a:latin typeface="+mn-ea"/>
              </a:rPr>
              <a:t>* </a:t>
            </a:r>
            <a:r>
              <a:rPr lang="en-US" altLang="ko-KR" sz="2400" dirty="0" err="1">
                <a:solidFill>
                  <a:srgbClr val="FF0000"/>
                </a:solidFill>
                <a:latin typeface="+mn-ea"/>
              </a:rPr>
              <a:t>prev</a:t>
            </a:r>
            <a:r>
              <a:rPr lang="ko-KR" altLang="ko-KR" sz="24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2400" dirty="0">
              <a:latin typeface="+mn-ea"/>
            </a:endParaRPr>
          </a:p>
          <a:p>
            <a:pPr marL="0" indent="0" latinLnBrk="0">
              <a:lnSpc>
                <a:spcPct val="100000"/>
              </a:lnSpc>
              <a:buFontTx/>
              <a:buNone/>
            </a:pPr>
            <a:r>
              <a:rPr lang="ko-KR" altLang="ko-KR" sz="2400" dirty="0">
                <a:solidFill>
                  <a:srgbClr val="000000"/>
                </a:solidFill>
                <a:latin typeface="+mn-ea"/>
              </a:rPr>
              <a:t>};</a:t>
            </a:r>
            <a:endParaRPr lang="ko-KR" altLang="ko-KR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4963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std::list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멤버 함수에서 정렬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(sort), 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이어 붙이기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(splice) 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가능</a:t>
            </a:r>
            <a:endParaRPr lang="en-US" altLang="ko-KR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임의 접근 반복자 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at(),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[] 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불가능하고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양방향 반복자 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(++,--)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이용해서 탐색</a:t>
            </a:r>
            <a:endParaRPr lang="en-US" altLang="ko-KR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en-US" altLang="ko-KR" dirty="0" err="1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push_front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(), </a:t>
            </a:r>
            <a:r>
              <a:rPr lang="en-US" altLang="ko-KR" dirty="0" err="1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push_back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(), </a:t>
            </a:r>
            <a:r>
              <a:rPr lang="en-US" altLang="ko-KR" dirty="0" err="1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pop_front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(), </a:t>
            </a:r>
            <a:r>
              <a:rPr lang="en-US" altLang="ko-KR" dirty="0" err="1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pop_back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() 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이용해서 양끝에서 삽입 삭제 가능</a:t>
            </a:r>
            <a:endParaRPr lang="en-US" altLang="ko-KR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Insert(), erase()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멤버 함수를 통해서 노드 중간에서도 삽입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삭제 가능</a:t>
            </a:r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4800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809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dirty="0">
                <a:solidFill>
                  <a:srgbClr val="8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#include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&lt;list&gt;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list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헤더파일을 추가해야 사용 가능</a:t>
            </a:r>
            <a:endParaRPr lang="en-US" altLang="ko-KR" sz="22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2B91AF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2B91AF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list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&gt; v = { 1,2,3,4,5 };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list 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&gt; v(4);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//int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형 리스트 생성 후 크기를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4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 할당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모든 리스트요소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0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으로 초기화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list 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&gt; v(5, 1);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//int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형 리스트 생성 후 크기를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5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 할당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모든 리스트요소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 초기화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sz="22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v.assign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(5, 1);   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//0~4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인덱스의 값을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 초기화</a:t>
            </a:r>
            <a:endParaRPr lang="en-US" altLang="ko-KR" sz="22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list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사용하기</a:t>
            </a:r>
          </a:p>
        </p:txBody>
      </p:sp>
    </p:spTree>
    <p:extLst>
      <p:ext uri="{BB962C8B-B14F-4D97-AF65-F5344CB8AC3E}">
        <p14:creationId xmlns:p14="http://schemas.microsoft.com/office/powerpoint/2010/main" val="294933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list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</a:t>
            </a:r>
            <a:r>
              <a:rPr lang="ko-KR" altLang="en-US" dirty="0" err="1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반복문</a:t>
            </a:r>
            <a:endParaRPr lang="ko-KR" altLang="en-US" dirty="0">
              <a:solidFill>
                <a:srgbClr val="00B0F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F8308A-D4D0-6D7E-BFB1-464AF3C2E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8160"/>
            <a:ext cx="10184526" cy="551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92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809067"/>
          </a:xfrm>
        </p:spPr>
        <p:txBody>
          <a:bodyPr>
            <a:normAutofit/>
          </a:bodyPr>
          <a:lstStyle/>
          <a:p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remove() –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특정 값 삭제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32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remove_if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 –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특정 함수의 조건에 맞는 값 삭제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splice() –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리스트간 요소 이동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merge() –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정렬된 리스트 병합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unique() –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중복 요소 제거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sort() -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정렬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List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에만 존재하는 함수</a:t>
            </a:r>
          </a:p>
        </p:txBody>
      </p:sp>
    </p:spTree>
    <p:extLst>
      <p:ext uri="{BB962C8B-B14F-4D97-AF65-F5344CB8AC3E}">
        <p14:creationId xmlns:p14="http://schemas.microsoft.com/office/powerpoint/2010/main" val="1688360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List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에만 존재하는 함수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7CD0903-A27F-70F2-FA10-84B9B2F31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918" y="1401210"/>
            <a:ext cx="6948782" cy="534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99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4119</TotalTime>
  <Words>457</Words>
  <Application>Microsoft Office PowerPoint</Application>
  <PresentationFormat>와이드스크린</PresentationFormat>
  <Paragraphs>80</Paragraphs>
  <Slides>14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Kim jung chul Gothic Bold</vt:lpstr>
      <vt:lpstr>Kim jung chul Gothic Regular</vt:lpstr>
      <vt:lpstr>맑은 고딕</vt:lpstr>
      <vt:lpstr>Arial</vt:lpstr>
      <vt:lpstr>Arial Rounded MT Bold</vt:lpstr>
      <vt:lpstr>Office 테마</vt:lpstr>
      <vt:lpstr>PowerPoint 프레젠테이션</vt:lpstr>
      <vt:lpstr>List</vt:lpstr>
      <vt:lpstr>List ??</vt:lpstr>
      <vt:lpstr>std::list</vt:lpstr>
      <vt:lpstr>std::list</vt:lpstr>
      <vt:lpstr>list 사용하기</vt:lpstr>
      <vt:lpstr>list 반복문</vt:lpstr>
      <vt:lpstr>List에만 존재하는 함수</vt:lpstr>
      <vt:lpstr>List에만 존재하는 함수</vt:lpstr>
      <vt:lpstr>List에만 존재하는 함수</vt:lpstr>
      <vt:lpstr>List에만 존재하는 함수</vt:lpstr>
      <vt:lpstr>List에만 존재하는 함수</vt:lpstr>
      <vt:lpstr>실습1 list 사용해보기</vt:lpstr>
      <vt:lpstr>Array와 List의 비교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soyon6743@nate.com</dc:creator>
  <cp:lastModifiedBy>seojiwon</cp:lastModifiedBy>
  <cp:revision>609</cp:revision>
  <cp:lastPrinted>2024-01-25T05:51:15Z</cp:lastPrinted>
  <dcterms:created xsi:type="dcterms:W3CDTF">2023-01-30T00:45:54Z</dcterms:created>
  <dcterms:modified xsi:type="dcterms:W3CDTF">2024-01-25T06:28:14Z</dcterms:modified>
</cp:coreProperties>
</file>