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669" r:id="rId2"/>
    <p:sldId id="262" r:id="rId3"/>
    <p:sldId id="660" r:id="rId4"/>
    <p:sldId id="263" r:id="rId5"/>
    <p:sldId id="693" r:id="rId6"/>
    <p:sldId id="670" r:id="rId7"/>
    <p:sldId id="308" r:id="rId8"/>
    <p:sldId id="332" r:id="rId9"/>
    <p:sldId id="310" r:id="rId10"/>
    <p:sldId id="311" r:id="rId11"/>
    <p:sldId id="312" r:id="rId12"/>
    <p:sldId id="313" r:id="rId13"/>
    <p:sldId id="315" r:id="rId14"/>
    <p:sldId id="316" r:id="rId15"/>
    <p:sldId id="662" r:id="rId16"/>
    <p:sldId id="671" r:id="rId17"/>
    <p:sldId id="317" r:id="rId18"/>
    <p:sldId id="318" r:id="rId19"/>
    <p:sldId id="319" r:id="rId20"/>
    <p:sldId id="320" r:id="rId21"/>
    <p:sldId id="322" r:id="rId22"/>
    <p:sldId id="672" r:id="rId23"/>
    <p:sldId id="665" r:id="rId24"/>
    <p:sldId id="666" r:id="rId25"/>
    <p:sldId id="368" r:id="rId26"/>
    <p:sldId id="667" r:id="rId27"/>
    <p:sldId id="668" r:id="rId28"/>
    <p:sldId id="673" r:id="rId29"/>
    <p:sldId id="674" r:id="rId30"/>
    <p:sldId id="675" r:id="rId31"/>
    <p:sldId id="676" r:id="rId32"/>
    <p:sldId id="677" r:id="rId33"/>
    <p:sldId id="365" r:id="rId34"/>
    <p:sldId id="678" r:id="rId35"/>
    <p:sldId id="679" r:id="rId36"/>
    <p:sldId id="680" r:id="rId37"/>
    <p:sldId id="681" r:id="rId38"/>
    <p:sldId id="682" r:id="rId39"/>
    <p:sldId id="683" r:id="rId40"/>
    <p:sldId id="684" r:id="rId41"/>
    <p:sldId id="685" r:id="rId42"/>
    <p:sldId id="686" r:id="rId43"/>
    <p:sldId id="687" r:id="rId44"/>
    <p:sldId id="291" r:id="rId45"/>
    <p:sldId id="688" r:id="rId46"/>
    <p:sldId id="358" r:id="rId47"/>
    <p:sldId id="689" r:id="rId48"/>
    <p:sldId id="334" r:id="rId49"/>
    <p:sldId id="690" r:id="rId50"/>
    <p:sldId id="338" r:id="rId51"/>
    <p:sldId id="692" r:id="rId52"/>
    <p:sldId id="342" r:id="rId53"/>
    <p:sldId id="299" r:id="rId54"/>
    <p:sldId id="343" r:id="rId55"/>
    <p:sldId id="301" r:id="rId56"/>
    <p:sldId id="337" r:id="rId57"/>
    <p:sldId id="300" r:id="rId58"/>
    <p:sldId id="292" r:id="rId59"/>
    <p:sldId id="295" r:id="rId60"/>
    <p:sldId id="298" r:id="rId61"/>
    <p:sldId id="307" r:id="rId62"/>
    <p:sldId id="339" r:id="rId63"/>
    <p:sldId id="335" r:id="rId6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00599C"/>
    <a:srgbClr val="FF7C8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80941" autoAdjust="0"/>
  </p:normalViewPr>
  <p:slideViewPr>
    <p:cSldViewPr snapToGrid="0">
      <p:cViewPr varScale="1">
        <p:scale>
          <a:sx n="113" d="100"/>
          <a:sy n="113" d="100"/>
        </p:scale>
        <p:origin x="53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9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A13A867C-D490-40C2-AB8D-A60FA70A9BF5}" type="datetimeFigureOut">
              <a:rPr lang="ko-KR" altLang="en-US" smtClean="0"/>
              <a:pPr/>
              <a:t>2023-08-29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3E35EA20-6519-4513-9EDC-C89C5369BA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166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158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069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테마는 </a:t>
            </a:r>
            <a:r>
              <a:rPr lang="ko-KR" altLang="en-US" dirty="0" err="1"/>
              <a:t>원하는대로</a:t>
            </a:r>
            <a:r>
              <a:rPr lang="ko-KR" altLang="en-US" dirty="0"/>
              <a:t> 고르기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450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714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54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무조건 </a:t>
            </a:r>
            <a:r>
              <a:rPr lang="ko-KR" altLang="en-US" dirty="0" err="1"/>
              <a:t>가야되는지</a:t>
            </a:r>
            <a:r>
              <a:rPr lang="en-US" altLang="ko-KR" dirty="0"/>
              <a:t>.. </a:t>
            </a:r>
            <a:r>
              <a:rPr lang="ko-KR" altLang="en-US" dirty="0"/>
              <a:t>물어보기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225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경로 변경 </a:t>
            </a:r>
            <a:r>
              <a:rPr lang="ko-KR" altLang="en-US" dirty="0" err="1"/>
              <a:t>해도됨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90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함수 설명</a:t>
            </a:r>
            <a:endParaRPr lang="en-US" altLang="ko-KR" dirty="0"/>
          </a:p>
          <a:p>
            <a:r>
              <a:rPr lang="ko-KR" altLang="en-US" dirty="0" err="1"/>
              <a:t>실행코드는</a:t>
            </a:r>
            <a:r>
              <a:rPr lang="ko-KR" altLang="en-US" dirty="0"/>
              <a:t> </a:t>
            </a:r>
            <a:r>
              <a:rPr lang="en-US" altLang="ko-KR" dirty="0"/>
              <a:t>main </a:t>
            </a:r>
            <a:r>
              <a:rPr lang="ko-KR" altLang="en-US" dirty="0"/>
              <a:t>안에 써줘야 실행됨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세미콜론도 역시 </a:t>
            </a:r>
            <a:r>
              <a:rPr lang="ko-KR" altLang="en-US" dirty="0" err="1"/>
              <a:t>작성해줘야지</a:t>
            </a:r>
            <a:r>
              <a:rPr lang="ko-KR" altLang="en-US" dirty="0"/>
              <a:t> 실행됨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/>
              <a:t>Std</a:t>
            </a:r>
            <a:r>
              <a:rPr lang="en-US" altLang="ko-KR" baseline="0" dirty="0"/>
              <a:t> </a:t>
            </a:r>
            <a:r>
              <a:rPr lang="ko-KR" altLang="en-US" baseline="0" dirty="0"/>
              <a:t>간단하게 설명하기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프로젝트 안에는 하나의 </a:t>
            </a:r>
            <a:r>
              <a:rPr lang="en-US" altLang="ko-KR" baseline="0" dirty="0"/>
              <a:t>main</a:t>
            </a:r>
            <a:r>
              <a:rPr lang="ko-KR" altLang="en-US" baseline="0" dirty="0"/>
              <a:t>함수만 존재해야 함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여러 개 만들려면 주석처리하거나 </a:t>
            </a:r>
            <a:r>
              <a:rPr lang="en-US" altLang="ko-KR" dirty="0"/>
              <a:t>main</a:t>
            </a:r>
            <a:r>
              <a:rPr lang="en-US" altLang="ko-KR" baseline="0" dirty="0"/>
              <a:t> </a:t>
            </a:r>
            <a:r>
              <a:rPr lang="ko-KR" altLang="en-US" baseline="0" dirty="0"/>
              <a:t>함수 이름 변경</a:t>
            </a:r>
            <a:endParaRPr lang="en-US" altLang="ko-KR" baseline="0" dirty="0"/>
          </a:p>
          <a:p>
            <a:r>
              <a:rPr lang="en-US" altLang="ko-KR" baseline="0" dirty="0">
                <a:sym typeface="Wingdings" panose="05000000000000000000" pitchFamily="2" charset="2"/>
              </a:rPr>
              <a:t> </a:t>
            </a:r>
            <a:r>
              <a:rPr lang="ko-KR" altLang="en-US" baseline="0" dirty="0">
                <a:sym typeface="Wingdings" panose="05000000000000000000" pitchFamily="2" charset="2"/>
              </a:rPr>
              <a:t>함수 이름 </a:t>
            </a:r>
            <a:r>
              <a:rPr lang="ko-KR" altLang="en-US" baseline="0" dirty="0" err="1">
                <a:sym typeface="Wingdings" panose="05000000000000000000" pitchFamily="2" charset="2"/>
              </a:rPr>
              <a:t>변경시</a:t>
            </a:r>
            <a:r>
              <a:rPr lang="ko-KR" altLang="en-US" baseline="0" dirty="0">
                <a:sym typeface="Wingdings" panose="05000000000000000000" pitchFamily="2" charset="2"/>
              </a:rPr>
              <a:t> </a:t>
            </a:r>
            <a:r>
              <a:rPr lang="en-US" altLang="ko-KR" baseline="0" dirty="0" err="1">
                <a:sym typeface="Wingdings" panose="05000000000000000000" pitchFamily="2" charset="2"/>
              </a:rPr>
              <a:t>int</a:t>
            </a:r>
            <a:r>
              <a:rPr lang="en-US" altLang="ko-KR" baseline="0" dirty="0">
                <a:sym typeface="Wingdings" panose="05000000000000000000" pitchFamily="2" charset="2"/>
              </a:rPr>
              <a:t> </a:t>
            </a:r>
            <a:r>
              <a:rPr lang="ko-KR" altLang="en-US" baseline="0" dirty="0">
                <a:sym typeface="Wingdings" panose="05000000000000000000" pitchFamily="2" charset="2"/>
              </a:rPr>
              <a:t>로</a:t>
            </a:r>
            <a:r>
              <a:rPr lang="en-US" altLang="ko-KR" baseline="0" dirty="0">
                <a:sym typeface="Wingdings" panose="05000000000000000000" pitchFamily="2" charset="2"/>
              </a:rPr>
              <a:t> </a:t>
            </a:r>
            <a:r>
              <a:rPr lang="ko-KR" altLang="en-US" baseline="0" dirty="0">
                <a:sym typeface="Wingdings" panose="05000000000000000000" pitchFamily="2" charset="2"/>
              </a:rPr>
              <a:t>선언되어 있기 때문에 </a:t>
            </a:r>
            <a:r>
              <a:rPr lang="en-US" altLang="ko-KR" baseline="0" dirty="0">
                <a:sym typeface="Wingdings" panose="05000000000000000000" pitchFamily="2" charset="2"/>
              </a:rPr>
              <a:t>return 0; </a:t>
            </a:r>
            <a:r>
              <a:rPr lang="ko-KR" altLang="en-US" baseline="0" dirty="0">
                <a:sym typeface="Wingdings" panose="05000000000000000000" pitchFamily="2" charset="2"/>
              </a:rPr>
              <a:t>해줘야 함</a:t>
            </a:r>
            <a:r>
              <a:rPr lang="en-US" altLang="ko-KR" baseline="0" dirty="0">
                <a:sym typeface="Wingdings" panose="05000000000000000000" pitchFamily="2" charset="2"/>
              </a:rPr>
              <a:t>. </a:t>
            </a:r>
            <a:r>
              <a:rPr lang="ko-KR" altLang="en-US" baseline="0" dirty="0">
                <a:sym typeface="Wingdings" panose="05000000000000000000" pitchFamily="2" charset="2"/>
              </a:rPr>
              <a:t>주석처리</a:t>
            </a:r>
            <a:r>
              <a:rPr lang="en-US" altLang="ko-KR" baseline="0" dirty="0">
                <a:sym typeface="Wingdings" panose="05000000000000000000" pitchFamily="2" charset="2"/>
              </a:rPr>
              <a:t>.. </a:t>
            </a:r>
            <a:r>
              <a:rPr lang="ko-KR" altLang="en-US" baseline="0" dirty="0" err="1">
                <a:sym typeface="Wingdings" panose="05000000000000000000" pitchFamily="2" charset="2"/>
              </a:rPr>
              <a:t>하삼</a:t>
            </a:r>
            <a:r>
              <a:rPr lang="en-US" altLang="ko-KR" baseline="0" dirty="0">
                <a:sym typeface="Wingdings" panose="05000000000000000000" pitchFamily="2" charset="2"/>
              </a:rPr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647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 실행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ctrl</a:t>
            </a:r>
            <a:r>
              <a:rPr lang="en-US" altLang="ko-KR" baseline="0" dirty="0"/>
              <a:t> + F5 : </a:t>
            </a:r>
            <a:r>
              <a:rPr lang="ko-KR" altLang="en-US" baseline="0" dirty="0"/>
              <a:t>빌드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en-US" altLang="ko-KR" baseline="0" dirty="0"/>
              <a:t>F5 </a:t>
            </a:r>
            <a:r>
              <a:rPr lang="ko-KR" altLang="en-US" baseline="0" dirty="0" err="1"/>
              <a:t>디버깅후</a:t>
            </a:r>
            <a:r>
              <a:rPr lang="ko-KR" altLang="en-US" baseline="0" dirty="0"/>
              <a:t> 빌드</a:t>
            </a:r>
            <a:endParaRPr lang="en-US" altLang="ko-KR" baseline="0" dirty="0"/>
          </a:p>
          <a:p>
            <a:endParaRPr lang="en-US" altLang="ko-KR" dirty="0"/>
          </a:p>
          <a:p>
            <a:r>
              <a:rPr lang="ko-KR" altLang="en-US" dirty="0"/>
              <a:t>보기</a:t>
            </a:r>
            <a:r>
              <a:rPr lang="en-US" altLang="ko-KR" dirty="0"/>
              <a:t>&gt;</a:t>
            </a:r>
            <a:r>
              <a:rPr lang="en-US" altLang="ko-KR" baseline="0" dirty="0"/>
              <a:t> </a:t>
            </a:r>
            <a:r>
              <a:rPr lang="ko-KR" altLang="en-US" baseline="0" dirty="0"/>
              <a:t>솔루션 탐색기에 현재 </a:t>
            </a:r>
            <a:r>
              <a:rPr lang="ko-KR" altLang="en-US" baseline="0" dirty="0" err="1"/>
              <a:t>프로젝트명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cpp</a:t>
            </a:r>
            <a:r>
              <a:rPr lang="ko-KR" altLang="en-US" baseline="0" dirty="0"/>
              <a:t>파일 이름 등 볼 수 있음</a:t>
            </a:r>
            <a:endParaRPr lang="en-US" altLang="ko-KR" baseline="0" dirty="0"/>
          </a:p>
          <a:p>
            <a:r>
              <a:rPr lang="ko-KR" altLang="en-US" baseline="0" dirty="0"/>
              <a:t>이런 까만 화면을 콘솔 창이라고 하는데 </a:t>
            </a:r>
            <a:r>
              <a:rPr lang="ko-KR" altLang="en-US" baseline="0" dirty="0" err="1"/>
              <a:t>콘솔창에</a:t>
            </a:r>
            <a:r>
              <a:rPr lang="ko-KR" altLang="en-US" baseline="0" dirty="0"/>
              <a:t> </a:t>
            </a:r>
            <a:r>
              <a:rPr lang="en-US" altLang="ko-KR" baseline="0" dirty="0" err="1"/>
              <a:t>cout</a:t>
            </a:r>
            <a:r>
              <a:rPr lang="ko-KR" altLang="en-US" baseline="0" dirty="0"/>
              <a:t> 뒤에 쓴 문장이 출력되는 것을 볼 수 있어요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89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ko-KR" altLang="en-US" dirty="0"/>
              <a:t>수학시간에 배웠던 기본 함수 구조</a:t>
            </a:r>
            <a:endParaRPr lang="en-US" altLang="ko-KR" dirty="0"/>
          </a:p>
          <a:p>
            <a:pPr>
              <a:buFont typeface="Arial" panose="020B0604020202020204" pitchFamily="34" charset="0"/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None/>
            </a:pPr>
            <a:r>
              <a:rPr lang="en-US" altLang="ko-KR" dirty="0"/>
              <a:t>input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en-US" altLang="ko-KR" dirty="0" err="1"/>
              <a:t>outpu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 err="1"/>
              <a:t>함수식</a:t>
            </a:r>
            <a:endParaRPr lang="en-US" altLang="ko-KR" dirty="0"/>
          </a:p>
          <a:p>
            <a:pPr>
              <a:buFont typeface="Arial" panose="020B0604020202020204" pitchFamily="34" charset="0"/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None/>
            </a:pPr>
            <a:r>
              <a:rPr lang="en-US" altLang="ko-KR" dirty="0"/>
              <a:t>-&gt;</a:t>
            </a:r>
          </a:p>
          <a:p>
            <a:pPr>
              <a:buFont typeface="Arial" panose="020B0604020202020204" pitchFamily="34" charset="0"/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None/>
            </a:pPr>
            <a:r>
              <a:rPr lang="en-US" altLang="ko-KR" dirty="0"/>
              <a:t>input,</a:t>
            </a:r>
            <a:r>
              <a:rPr lang="ko-KR" altLang="en-US" dirty="0"/>
              <a:t> </a:t>
            </a:r>
            <a:r>
              <a:rPr lang="en-US" altLang="ko-KR" dirty="0" err="1"/>
              <a:t>ouput</a:t>
            </a:r>
            <a:r>
              <a:rPr lang="en-US" altLang="ko-KR" dirty="0"/>
              <a:t>,</a:t>
            </a:r>
            <a:r>
              <a:rPr lang="ko-KR" altLang="en-US" dirty="0"/>
              <a:t> 함수 내부 코드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781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여러분들이 아는 언어</a:t>
            </a:r>
            <a:r>
              <a:rPr lang="en-US" altLang="ko-KR" dirty="0"/>
              <a:t>? C++</a:t>
            </a:r>
            <a:r>
              <a:rPr lang="en-US" altLang="ko-KR" baseline="0" dirty="0"/>
              <a:t> C# JAVA </a:t>
            </a:r>
          </a:p>
          <a:p>
            <a:r>
              <a:rPr lang="ko-KR" altLang="en-US" baseline="0" dirty="0"/>
              <a:t>객체 지향과 절차 지향의 차이 설명 간단하게만 하고 나중에 객체지향에 대해서 제대로 배우게 될 것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둘이 반대되는 의미는 아님</a:t>
            </a:r>
            <a:r>
              <a:rPr lang="en-US" altLang="ko-KR" baseline="0" dirty="0"/>
              <a:t>, </a:t>
            </a:r>
          </a:p>
          <a:p>
            <a:endParaRPr lang="en-US" altLang="ko-KR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aseline="0" dirty="0" err="1"/>
              <a:t>절차지향</a:t>
            </a:r>
            <a:endParaRPr lang="en-US" altLang="ko-KR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baseline="0" dirty="0"/>
              <a:t>순차적인 처리</a:t>
            </a:r>
            <a:r>
              <a:rPr lang="en-US" altLang="ko-KR" baseline="0" dirty="0"/>
              <a:t> </a:t>
            </a:r>
            <a:r>
              <a:rPr lang="ko-KR" altLang="en-US" baseline="0" dirty="0"/>
              <a:t>프로그램 전체가 유기적으로 연결</a:t>
            </a:r>
            <a:r>
              <a:rPr lang="en-US" altLang="ko-KR" baseline="0" dirty="0"/>
              <a:t>. </a:t>
            </a:r>
            <a:r>
              <a:rPr lang="ko-KR" altLang="en-US" baseline="0" dirty="0"/>
              <a:t>어디 한 부분을 바꾸면 다른 부분까지 영향이 갈 수 있음</a:t>
            </a:r>
            <a:endParaRPr lang="en-US" altLang="ko-KR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baseline="0" dirty="0"/>
              <a:t>순서를 바꾸면 동일한 결과를 보장하기 어렵</a:t>
            </a:r>
            <a:endParaRPr lang="en-US" altLang="ko-KR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baseline="0" dirty="0" err="1"/>
              <a:t>다른부분까지</a:t>
            </a:r>
            <a:r>
              <a:rPr lang="ko-KR" altLang="en-US" baseline="0" dirty="0"/>
              <a:t> 영향이 갈 수 있기 때문에 유지보수가 어렵</a:t>
            </a:r>
            <a:r>
              <a:rPr lang="en-US" altLang="ko-KR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baseline="0" dirty="0"/>
              <a:t>시간적으로 유리</a:t>
            </a:r>
            <a:endParaRPr lang="en-US" altLang="ko-KR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aseline="0" dirty="0"/>
              <a:t>객체지향</a:t>
            </a:r>
            <a:endParaRPr lang="en-US" altLang="ko-KR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baseline="0" dirty="0"/>
              <a:t>자세히 알기 위해서는 캡슐화 상속 </a:t>
            </a:r>
            <a:r>
              <a:rPr lang="ko-KR" altLang="en-US" baseline="0" dirty="0" err="1"/>
              <a:t>다형성</a:t>
            </a:r>
            <a:r>
              <a:rPr lang="ko-KR" altLang="en-US" baseline="0" dirty="0"/>
              <a:t> 등의 개념을 알아야 하지만 객체 지향은 중요한 내용이기 때문에 나중에 따로 자세히 배우게 될 것 같고</a:t>
            </a:r>
            <a:endParaRPr lang="en-US" altLang="ko-KR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프로그램 사이즈가 커지고</a:t>
            </a:r>
            <a:r>
              <a:rPr lang="en-US" altLang="ko-KR" dirty="0"/>
              <a:t>, </a:t>
            </a:r>
            <a:r>
              <a:rPr lang="ko-KR" altLang="en-US" dirty="0"/>
              <a:t>처리속도가 느리지만</a:t>
            </a:r>
            <a:endParaRPr lang="en-US" altLang="ko-K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독립적인 기능 위주로 코드 작성 </a:t>
            </a:r>
            <a:r>
              <a:rPr lang="en-US" altLang="ko-KR" dirty="0"/>
              <a:t>-&gt; </a:t>
            </a:r>
            <a:r>
              <a:rPr lang="ko-KR" altLang="en-US" dirty="0"/>
              <a:t>기능</a:t>
            </a:r>
            <a:r>
              <a:rPr lang="ko-KR" altLang="en-US" baseline="0" dirty="0"/>
              <a:t> </a:t>
            </a:r>
            <a:r>
              <a:rPr lang="ko-KR" altLang="en-US" dirty="0"/>
              <a:t>코드 재사용 가능</a:t>
            </a:r>
            <a:r>
              <a:rPr lang="en-US" altLang="ko-KR" dirty="0"/>
              <a:t>, </a:t>
            </a:r>
            <a:r>
              <a:rPr lang="ko-KR" altLang="en-US" dirty="0"/>
              <a:t>유지보수 등이 </a:t>
            </a:r>
            <a:r>
              <a:rPr lang="ko-KR" altLang="en-US" dirty="0" err="1"/>
              <a:t>쉽댱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17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999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0654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age</a:t>
            </a:r>
            <a:r>
              <a:rPr lang="ko-KR" altLang="en-US" dirty="0"/>
              <a:t>가 </a:t>
            </a:r>
            <a:r>
              <a:rPr lang="ko-KR" altLang="en-US" dirty="0" err="1"/>
              <a:t>숫자라서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연산자 사용해서 이어주면 안됨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 : </a:t>
            </a:r>
            <a:r>
              <a:rPr lang="en-US" altLang="ko-KR" dirty="0" err="1"/>
              <a:t>cpp</a:t>
            </a:r>
            <a:r>
              <a:rPr lang="en-US" altLang="ko-KR" dirty="0"/>
              <a:t>&gt;practice&gt;practice1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1647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8456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어차피 지금 배워도 다 까먹을 예정이기 때문에 배우지 </a:t>
            </a:r>
            <a:r>
              <a:rPr lang="ko-KR" altLang="en-US" dirty="0" err="1"/>
              <a:t>않을거예요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1905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en-US" altLang="ko-KR" baseline="0" dirty="0"/>
              <a:t> </a:t>
            </a:r>
            <a:r>
              <a:rPr lang="ko-KR" altLang="en-US" baseline="0" dirty="0"/>
              <a:t>문은 </a:t>
            </a:r>
            <a:r>
              <a:rPr lang="en-US" altLang="ko-KR" baseline="0" dirty="0" err="1"/>
              <a:t>intouch</a:t>
            </a:r>
            <a:r>
              <a:rPr lang="ko-KR" altLang="en-US" baseline="0" dirty="0"/>
              <a:t>수업할 때 자세히 해서 간략하게만 하고 </a:t>
            </a:r>
            <a:r>
              <a:rPr lang="ko-KR" altLang="en-US" baseline="0" dirty="0" err="1"/>
              <a:t>나가깃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57232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1741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en-US" altLang="ko-KR" baseline="0" dirty="0"/>
              <a:t> </a:t>
            </a:r>
            <a:r>
              <a:rPr lang="ko-KR" altLang="en-US" baseline="0" dirty="0"/>
              <a:t>문은 </a:t>
            </a:r>
            <a:r>
              <a:rPr lang="en-US" altLang="ko-KR" baseline="0" dirty="0" err="1"/>
              <a:t>intouch</a:t>
            </a:r>
            <a:r>
              <a:rPr lang="ko-KR" altLang="en-US" baseline="0" dirty="0"/>
              <a:t>수업할 때 자세히 해서 간략하게만 하고 </a:t>
            </a:r>
            <a:r>
              <a:rPr lang="ko-KR" altLang="en-US" baseline="0" dirty="0" err="1"/>
              <a:t>나가깃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54064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괄호 안에 조건이 들어가는 것이 아니라 변수가 들어감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괄호 안의 변수로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질문 나오면 </a:t>
            </a:r>
            <a:r>
              <a:rPr lang="en-US" altLang="ko-KR" dirty="0"/>
              <a:t>&gt;</a:t>
            </a:r>
            <a:r>
              <a:rPr lang="ko-KR" altLang="en-US" dirty="0"/>
              <a:t>스위치도 중첩이 가능함</a:t>
            </a:r>
            <a:endParaRPr lang="en-US" altLang="ko-KR" dirty="0"/>
          </a:p>
          <a:p>
            <a:r>
              <a:rPr lang="en-US" altLang="ko-KR" dirty="0"/>
              <a:t>https://drehzr.tistory.com/1123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9292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  <a:cs typeface="+mn-cs"/>
              </a:rPr>
              <a:t>default</a:t>
            </a:r>
            <a:r>
              <a:rPr lang="ko-KR" altLang="en-US" sz="1200" kern="1200" dirty="0">
                <a:solidFill>
                  <a:schemeClr val="tx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  <a:cs typeface="+mn-cs"/>
              </a:rPr>
              <a:t>는 </a:t>
            </a:r>
            <a:r>
              <a:rPr lang="en-US" altLang="ko-KR" sz="1200" kern="1200" dirty="0">
                <a:solidFill>
                  <a:schemeClr val="tx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  <a:cs typeface="+mn-cs"/>
              </a:rPr>
              <a:t>break </a:t>
            </a:r>
            <a:r>
              <a:rPr lang="ko-KR" altLang="en-US" sz="1200" kern="1200" dirty="0">
                <a:solidFill>
                  <a:schemeClr val="tx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  <a:cs typeface="+mn-cs"/>
              </a:rPr>
              <a:t>필요하지 않아요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007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5294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깍가가가가가가각가가가각나나나나난나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7791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답</a:t>
            </a:r>
            <a:endParaRPr lang="en-US" altLang="ko-KR" dirty="0"/>
          </a:p>
          <a:p>
            <a:r>
              <a:rPr lang="ko-KR" altLang="en-US" dirty="0" err="1"/>
              <a:t>입력변수</a:t>
            </a:r>
            <a:r>
              <a:rPr lang="en-US" altLang="ko-KR" dirty="0"/>
              <a:t>%5==0 ?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cout</a:t>
            </a:r>
            <a:r>
              <a:rPr lang="en-US" altLang="ko-KR" dirty="0"/>
              <a:t>&gt;&gt;“5</a:t>
            </a:r>
            <a:r>
              <a:rPr lang="ko-KR" altLang="en-US" dirty="0"/>
              <a:t>의 배수입니다</a:t>
            </a:r>
            <a:r>
              <a:rPr lang="en-US" altLang="ko-KR" dirty="0"/>
              <a:t>.” :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baseline="0" dirty="0" err="1"/>
              <a:t>cout</a:t>
            </a:r>
            <a:r>
              <a:rPr lang="en-US" altLang="ko-KR" baseline="0" dirty="0"/>
              <a:t>&gt;&gt;”5</a:t>
            </a:r>
            <a:r>
              <a:rPr lang="ko-KR" altLang="en-US" baseline="0" dirty="0"/>
              <a:t>의 배수가 </a:t>
            </a:r>
            <a:r>
              <a:rPr lang="ko-KR" altLang="en-US" baseline="0" dirty="0" err="1"/>
              <a:t>아니네요ㅠ</a:t>
            </a:r>
            <a:r>
              <a:rPr lang="en-US" altLang="ko-KR" baseline="0" dirty="0"/>
              <a:t>”;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6997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string</a:t>
            </a:r>
            <a:r>
              <a:rPr lang="en-US" altLang="ko-KR" baseline="0" dirty="0"/>
              <a:t> </a:t>
            </a:r>
            <a:r>
              <a:rPr lang="ko-KR" altLang="en-US" baseline="0" dirty="0"/>
              <a:t>비교는 불가능하지만 </a:t>
            </a:r>
            <a:r>
              <a:rPr lang="en-US" altLang="ko-KR" baseline="0" dirty="0"/>
              <a:t>char </a:t>
            </a:r>
            <a:r>
              <a:rPr lang="ko-KR" altLang="en-US" baseline="0" dirty="0"/>
              <a:t>비교는 가능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61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622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객체 지향 언어는 실행속도가 느리다고 했지만</a:t>
            </a:r>
            <a:endParaRPr lang="en-US" altLang="ko-KR" dirty="0"/>
          </a:p>
          <a:p>
            <a:r>
              <a:rPr lang="en-US" altLang="ko-KR" dirty="0"/>
              <a:t>C++</a:t>
            </a:r>
            <a:r>
              <a:rPr lang="ko-KR" altLang="en-US" dirty="0"/>
              <a:t>은 </a:t>
            </a:r>
            <a:r>
              <a:rPr lang="en-US" altLang="ko-KR" dirty="0"/>
              <a:t>C</a:t>
            </a:r>
            <a:r>
              <a:rPr lang="ko-KR" altLang="en-US" dirty="0"/>
              <a:t>언어에서 진화된 </a:t>
            </a:r>
            <a:r>
              <a:rPr lang="ko-KR" altLang="en-US" dirty="0" err="1"/>
              <a:t>언어고</a:t>
            </a:r>
            <a:r>
              <a:rPr lang="ko-KR" altLang="en-US" dirty="0"/>
              <a:t> 직접 컴파일 방식이라서 </a:t>
            </a:r>
            <a:r>
              <a:rPr lang="ko-KR" altLang="en-US" dirty="0" err="1"/>
              <a:t>다른언어에</a:t>
            </a:r>
            <a:r>
              <a:rPr lang="ko-KR" altLang="en-US" dirty="0"/>
              <a:t> 비해서는 컴파일 속도가 빨라</a:t>
            </a:r>
            <a:r>
              <a:rPr lang="en-US" altLang="ko-KR" dirty="0"/>
              <a:t>.. </a:t>
            </a:r>
          </a:p>
          <a:p>
            <a:r>
              <a:rPr lang="ko-KR" altLang="en-US" dirty="0"/>
              <a:t>속도가 중요한 분야에서 많이 사용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여러분이 많이 알고 있는 </a:t>
            </a:r>
            <a:r>
              <a:rPr lang="en-US" altLang="ko-KR" dirty="0"/>
              <a:t>C#, JAVA, python,.. </a:t>
            </a:r>
            <a:r>
              <a:rPr lang="ko-KR" altLang="en-US" dirty="0"/>
              <a:t>등등은 모두 실행 속도가 </a:t>
            </a:r>
            <a:r>
              <a:rPr lang="en-US" altLang="ko-KR" dirty="0"/>
              <a:t>C++</a:t>
            </a:r>
            <a:r>
              <a:rPr lang="ko-KR" altLang="en-US" dirty="0"/>
              <a:t>보다 느림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338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47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vs</a:t>
            </a:r>
            <a:r>
              <a:rPr lang="ko-KR" altLang="en-US" dirty="0"/>
              <a:t>가 젤 쓰기 쉬움</a:t>
            </a:r>
            <a:endParaRPr lang="en-US" altLang="ko-KR" dirty="0"/>
          </a:p>
          <a:p>
            <a:r>
              <a:rPr lang="ko-KR" altLang="en-US" dirty="0"/>
              <a:t>많이들 사용하시는 </a:t>
            </a:r>
            <a:r>
              <a:rPr lang="en-US" altLang="ko-KR" dirty="0" err="1"/>
              <a:t>vscode</a:t>
            </a:r>
            <a:r>
              <a:rPr lang="ko-KR" altLang="en-US" dirty="0"/>
              <a:t>는 </a:t>
            </a:r>
            <a:r>
              <a:rPr lang="en-US" altLang="ko-KR" dirty="0"/>
              <a:t>ide</a:t>
            </a:r>
            <a:r>
              <a:rPr lang="ko-KR" altLang="en-US" dirty="0"/>
              <a:t>가 아닌 코드 편집기</a:t>
            </a:r>
            <a:r>
              <a:rPr lang="en-US" altLang="ko-KR" dirty="0"/>
              <a:t>(</a:t>
            </a:r>
            <a:r>
              <a:rPr lang="ko-KR" altLang="en-US" dirty="0"/>
              <a:t>에디터</a:t>
            </a:r>
            <a:r>
              <a:rPr lang="en-US" altLang="ko-KR" dirty="0"/>
              <a:t>). </a:t>
            </a:r>
            <a:r>
              <a:rPr lang="en-US" altLang="ko-KR" dirty="0" err="1"/>
              <a:t>Vscode</a:t>
            </a:r>
            <a:r>
              <a:rPr lang="ko-KR" altLang="en-US" dirty="0"/>
              <a:t>에서 빌드를 하기 위해서는 별도의 환경을 구축해야 하기 때문에 빌드까지 할 수 있는 </a:t>
            </a:r>
            <a:r>
              <a:rPr lang="en-US" altLang="ko-KR" dirty="0"/>
              <a:t>vs</a:t>
            </a:r>
            <a:r>
              <a:rPr lang="en-US" altLang="ko-KR" baseline="0" dirty="0"/>
              <a:t> </a:t>
            </a:r>
            <a:r>
              <a:rPr lang="ko-KR" altLang="en-US" baseline="0" dirty="0"/>
              <a:t>사용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컴파일과 빌드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컴파일 </a:t>
            </a:r>
            <a:r>
              <a:rPr lang="en-US" altLang="ko-KR" baseline="0" dirty="0"/>
              <a:t>: </a:t>
            </a:r>
            <a:r>
              <a:rPr lang="ko-KR" altLang="en-US" baseline="0" dirty="0"/>
              <a:t>개발자가 작성한 소스 코드를 바이너리 코드</a:t>
            </a:r>
            <a:r>
              <a:rPr lang="en-US" altLang="ko-KR" baseline="0" dirty="0"/>
              <a:t>(0</a:t>
            </a:r>
            <a:r>
              <a:rPr lang="ko-KR" altLang="en-US" baseline="0" dirty="0"/>
              <a:t>과</a:t>
            </a:r>
            <a:r>
              <a:rPr lang="en-US" altLang="ko-KR" baseline="0" dirty="0"/>
              <a:t> 1</a:t>
            </a:r>
            <a:r>
              <a:rPr lang="ko-KR" altLang="en-US" baseline="0" dirty="0"/>
              <a:t>로 이루어진 </a:t>
            </a:r>
            <a:r>
              <a:rPr lang="en-US" altLang="ko-KR" baseline="0" dirty="0"/>
              <a:t>..)</a:t>
            </a:r>
            <a:r>
              <a:rPr lang="ko-KR" altLang="en-US" baseline="0" dirty="0"/>
              <a:t>로 변환하는 과정</a:t>
            </a:r>
            <a:r>
              <a:rPr lang="en-US" altLang="ko-KR" baseline="0" dirty="0"/>
              <a:t>(</a:t>
            </a:r>
            <a:r>
              <a:rPr lang="ko-KR" altLang="en-US" baseline="0" dirty="0"/>
              <a:t>컴퓨터가 이해할 수 있도록 변환하는 과정</a:t>
            </a:r>
            <a:r>
              <a:rPr lang="en-US" altLang="ko-KR" baseline="0" dirty="0"/>
              <a:t>)</a:t>
            </a:r>
            <a:r>
              <a:rPr lang="en-US" altLang="ko-KR" baseline="0" dirty="0">
                <a:sym typeface="Wingdings" panose="05000000000000000000" pitchFamily="2" charset="2"/>
              </a:rPr>
              <a:t> </a:t>
            </a:r>
            <a:r>
              <a:rPr lang="ko-KR" altLang="en-US" baseline="0" dirty="0">
                <a:sym typeface="Wingdings" panose="05000000000000000000" pitchFamily="2" charset="2"/>
              </a:rPr>
              <a:t>컴파일러가 실행</a:t>
            </a:r>
            <a:endParaRPr lang="en-US" altLang="ko-KR" baseline="0" dirty="0"/>
          </a:p>
          <a:p>
            <a:pPr marL="0" indent="0">
              <a:buFontTx/>
              <a:buNone/>
            </a:pPr>
            <a:r>
              <a:rPr lang="ko-KR" altLang="en-US" baseline="0" dirty="0"/>
              <a:t>자바는 </a:t>
            </a:r>
            <a:r>
              <a:rPr lang="en-US" altLang="ko-KR" baseline="0" dirty="0"/>
              <a:t>JVM</a:t>
            </a:r>
            <a:r>
              <a:rPr lang="ko-KR" altLang="en-US" baseline="0" dirty="0"/>
              <a:t>에서 </a:t>
            </a:r>
            <a:r>
              <a:rPr lang="en-US" altLang="ko-KR" baseline="0" dirty="0"/>
              <a:t>(</a:t>
            </a:r>
            <a:r>
              <a:rPr lang="ko-KR" altLang="en-US" baseline="0" dirty="0"/>
              <a:t>컴파일러를</a:t>
            </a:r>
            <a:r>
              <a:rPr lang="en-US" altLang="ko-KR" baseline="0" dirty="0"/>
              <a:t>)</a:t>
            </a:r>
            <a:r>
              <a:rPr lang="ko-KR" altLang="en-US" baseline="0" dirty="0"/>
              <a:t> 생성함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빌드 </a:t>
            </a:r>
            <a:r>
              <a:rPr lang="en-US" altLang="ko-KR" baseline="0" dirty="0"/>
              <a:t>: </a:t>
            </a:r>
            <a:r>
              <a:rPr lang="ko-KR" altLang="en-US" baseline="0" dirty="0"/>
              <a:t>소스코드 파일을 실행 가능한 소프트웨어로 만드는 과정</a:t>
            </a:r>
            <a:r>
              <a:rPr lang="en-US" altLang="ko-KR" baseline="0" dirty="0"/>
              <a:t>. </a:t>
            </a:r>
          </a:p>
          <a:p>
            <a:pPr marL="0" indent="0">
              <a:buFontTx/>
              <a:buNone/>
            </a:pPr>
            <a:r>
              <a:rPr lang="ko-KR" altLang="en-US" baseline="0" dirty="0"/>
              <a:t>빌드 툴</a:t>
            </a:r>
            <a:r>
              <a:rPr lang="en-US" altLang="ko-KR" baseline="0" dirty="0"/>
              <a:t>: maven, </a:t>
            </a:r>
            <a:r>
              <a:rPr lang="en-US" altLang="ko-KR" baseline="0" dirty="0" err="1"/>
              <a:t>gradle</a:t>
            </a:r>
            <a:r>
              <a:rPr lang="en-US" altLang="ko-KR" baseline="0" dirty="0"/>
              <a:t>, ant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/>
              <a:t>Ide</a:t>
            </a:r>
            <a:r>
              <a:rPr lang="ko-KR" altLang="en-US" baseline="0" dirty="0"/>
              <a:t>는 소스코드 작성하고 </a:t>
            </a:r>
            <a:r>
              <a:rPr lang="ko-KR" altLang="en-US" baseline="0" dirty="0" err="1"/>
              <a:t>런을</a:t>
            </a:r>
            <a:r>
              <a:rPr lang="ko-KR" altLang="en-US" baseline="0" dirty="0"/>
              <a:t> 실행하면 알아서 실행됨</a:t>
            </a:r>
            <a:r>
              <a:rPr lang="en-US" altLang="ko-KR" baseline="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en-US" altLang="ko-KR" baseline="0" dirty="0"/>
              <a:t>Vs</a:t>
            </a:r>
            <a:r>
              <a:rPr lang="ko-KR" altLang="en-US" baseline="0" dirty="0"/>
              <a:t>에서 </a:t>
            </a:r>
            <a:r>
              <a:rPr lang="en-US" altLang="ko-KR" baseline="0" dirty="0"/>
              <a:t>debug</a:t>
            </a:r>
            <a:r>
              <a:rPr lang="ko-KR" altLang="en-US" baseline="0" dirty="0"/>
              <a:t>모드로 빌드 작업을 실행하는 것</a:t>
            </a:r>
            <a:r>
              <a:rPr lang="en-US" altLang="ko-KR" baseline="0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디버그 모드와 </a:t>
            </a:r>
            <a:r>
              <a:rPr lang="ko-KR" altLang="en-US" baseline="0" dirty="0" err="1"/>
              <a:t>릴리즈</a:t>
            </a:r>
            <a:r>
              <a:rPr lang="ko-KR" altLang="en-US" baseline="0" dirty="0"/>
              <a:t> 모드 선택 가능</a:t>
            </a:r>
            <a:r>
              <a:rPr lang="en-US" altLang="ko-KR" baseline="0" dirty="0"/>
              <a:t>.</a:t>
            </a:r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결국 </a:t>
            </a:r>
            <a:r>
              <a:rPr lang="ko-KR" altLang="en-US" dirty="0" err="1"/>
              <a:t>빌드시키는</a:t>
            </a:r>
            <a:r>
              <a:rPr lang="ko-KR" altLang="en-US" dirty="0"/>
              <a:t> </a:t>
            </a:r>
            <a:r>
              <a:rPr lang="ko-KR" altLang="en-US" dirty="0" err="1"/>
              <a:t>것이군아</a:t>
            </a:r>
            <a:r>
              <a:rPr lang="en-US" altLang="ko-KR" dirty="0"/>
              <a:t>!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927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1632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Community </a:t>
            </a:r>
            <a:r>
              <a:rPr lang="ko-KR" altLang="en-US" dirty="0"/>
              <a:t>선택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597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114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8C136E-8326-408A-8887-882FDC01828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DC318-DBD2-4FAE-BE49-C5B05F7BC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07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8C136E-8326-408A-8887-882FDC01828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DC318-DBD2-4FAE-BE49-C5B05F7BC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6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04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5544"/>
            <a:ext cx="10515600" cy="4711419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0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8C136E-8326-408A-8887-882FDC01828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DC318-DBD2-4FAE-BE49-C5B05F7BC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04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8C136E-8326-408A-8887-882FDC01828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DC318-DBD2-4FAE-BE49-C5B05F7BC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16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8C136E-8326-408A-8887-882FDC01828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DC318-DBD2-4FAE-BE49-C5B05F7BC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6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8C136E-8326-408A-8887-882FDC01828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DC318-DBD2-4FAE-BE49-C5B05F7BC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60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8C136E-8326-408A-8887-882FDC01828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DC318-DBD2-4FAE-BE49-C5B05F7BC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76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8C136E-8326-408A-8887-882FDC01828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DC318-DBD2-4FAE-BE49-C5B05F7BC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90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8C136E-8326-408A-8887-882FDC01828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DC318-DBD2-4FAE-BE49-C5B05F7BC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36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6766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rownbears.tistory.com/407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confactory.tistory.com/entry/C-%EC%9D%98-%EC%9E%90%EB%A3%8C%ED%98%95-Data-type-%EC%A0%95%EC%88%98%ED%98%95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adocoding.tistory.com/95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k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    </a:t>
            </a:r>
            <a:r>
              <a:rPr lang="en-US" altLang="ko-KR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E2036-8D3D-3C48-304C-6615D19E4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149" y="3664694"/>
            <a:ext cx="3320782" cy="530087"/>
          </a:xfrm>
        </p:spPr>
        <p:txBody>
          <a:bodyPr/>
          <a:lstStyle/>
          <a:p>
            <a:pPr algn="dist"/>
            <a:r>
              <a:rPr lang="ko-KR" altLang="en-US" b="1" dirty="0">
                <a:latin typeface="Arial Rounded MT Bold" panose="020F0704030504030204" pitchFamily="34" charset="0"/>
              </a:rPr>
              <a:t>스마트 팩토리 </a:t>
            </a:r>
            <a:r>
              <a:rPr lang="en-US" altLang="ko-KR" b="1" dirty="0">
                <a:latin typeface="Arial Rounded MT Bold" panose="020F0704030504030204" pitchFamily="34" charset="0"/>
              </a:rPr>
              <a:t>3</a:t>
            </a:r>
            <a:r>
              <a:rPr lang="ko-KR" altLang="en-US" b="1" dirty="0">
                <a:latin typeface="Arial Rounded MT Bold" panose="020F0704030504030204" pitchFamily="34" charset="0"/>
              </a:rPr>
              <a:t>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96" y="3664694"/>
            <a:ext cx="3021223" cy="456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358434-247F-FF00-3C55-12FA77CB39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7" y="2766861"/>
            <a:ext cx="4045663" cy="6136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78D3EA-D15D-AC23-FCDE-3921C42927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48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설치</a:t>
            </a:r>
          </a:p>
        </p:txBody>
      </p:sp>
      <p:pic>
        <p:nvPicPr>
          <p:cNvPr id="10242" name="Picture 2" descr="https://d2iwdqgro8i2ew.cloudfront.net/codingon/lesson/script/3186_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280" y="1183905"/>
            <a:ext cx="521970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60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5F956C-50A9-E881-BCB9-FE39ACCFA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813" y="1465544"/>
            <a:ext cx="8432374" cy="467877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255A8DB-033A-8A16-FF65-5322ED8C355E}"/>
              </a:ext>
            </a:extLst>
          </p:cNvPr>
          <p:cNvSpPr/>
          <p:nvPr/>
        </p:nvSpPr>
        <p:spPr>
          <a:xfrm>
            <a:off x="2163337" y="4449337"/>
            <a:ext cx="2676292" cy="5687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5BB2F0-20A4-9DA5-6EED-9A8FD480CF80}"/>
              </a:ext>
            </a:extLst>
          </p:cNvPr>
          <p:cNvSpPr/>
          <p:nvPr/>
        </p:nvSpPr>
        <p:spPr>
          <a:xfrm>
            <a:off x="4980877" y="3718851"/>
            <a:ext cx="2676292" cy="5687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257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1015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3200" dirty="0"/>
              <a:t>재부팅 하기</a:t>
            </a:r>
            <a:r>
              <a:rPr lang="en-US" altLang="ko-KR" sz="3200" dirty="0"/>
              <a:t>!</a:t>
            </a:r>
            <a:endParaRPr lang="ko-KR" altLang="en-US" sz="3200" dirty="0"/>
          </a:p>
        </p:txBody>
      </p:sp>
      <p:pic>
        <p:nvPicPr>
          <p:cNvPr id="17410" name="Picture 2" descr="https://d2iwdqgro8i2ew.cloudfront.net/codingon/lesson/script/3188_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876" y="2158775"/>
            <a:ext cx="7589516" cy="426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 flipV="1">
            <a:off x="7520940" y="4354830"/>
            <a:ext cx="388620" cy="4114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215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실행</a:t>
            </a:r>
          </a:p>
        </p:txBody>
      </p:sp>
      <p:pic>
        <p:nvPicPr>
          <p:cNvPr id="18434" name="Picture 2" descr="수업 보조 이미지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785" y="1690688"/>
            <a:ext cx="853642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201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7650" name="Picture 2" descr="수업 보조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868" y="1404744"/>
            <a:ext cx="9394264" cy="47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16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3D2AB-A6A0-5C38-EDE7-85541C2D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D8B3D5-9A34-5B8A-0A39-F02D82C61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F07524-0618-A7B2-89C1-596EA6BA8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200025"/>
            <a:ext cx="965835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15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44A1FD-AA32-7E67-636A-AA7B84757779}"/>
              </a:ext>
            </a:extLst>
          </p:cNvPr>
          <p:cNvSpPr txBox="1">
            <a:spLocks/>
          </p:cNvSpPr>
          <p:nvPr/>
        </p:nvSpPr>
        <p:spPr>
          <a:xfrm>
            <a:off x="1660995" y="2684127"/>
            <a:ext cx="8870010" cy="166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8000" dirty="0">
                <a:solidFill>
                  <a:schemeClr val="accent1">
                    <a:lumMod val="75000"/>
                  </a:schemeClr>
                </a:solidFill>
              </a:rPr>
              <a:t>C++ </a:t>
            </a:r>
            <a:r>
              <a:rPr lang="ko-KR" altLang="en-US" sz="8000" dirty="0">
                <a:solidFill>
                  <a:schemeClr val="accent1">
                    <a:lumMod val="75000"/>
                  </a:schemeClr>
                </a:solidFill>
              </a:rPr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358832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프로젝트</a:t>
            </a:r>
          </a:p>
        </p:txBody>
      </p:sp>
      <p:pic>
        <p:nvPicPr>
          <p:cNvPr id="25602" name="Picture 2" descr="수업 보조 이미지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669" y="1690688"/>
            <a:ext cx="659144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685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프로젝트</a:t>
            </a:r>
          </a:p>
        </p:txBody>
      </p:sp>
      <p:pic>
        <p:nvPicPr>
          <p:cNvPr id="5" name="Picture 2" descr="수업 보조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020" y="1503123"/>
            <a:ext cx="7526046" cy="499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178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4234" y="1645920"/>
            <a:ext cx="10620625" cy="4864531"/>
          </a:xfrm>
        </p:spPr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프로젝트 이름은 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숫자와 영어로만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7C80"/>
                </a:solidFill>
              </a:rPr>
              <a:t>경로는 바탕화면의</a:t>
            </a:r>
            <a:endParaRPr lang="en-US" altLang="ko-KR" dirty="0">
              <a:solidFill>
                <a:srgbClr val="FF7C8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7C80"/>
                </a:solidFill>
              </a:rPr>
              <a:t>   </a:t>
            </a:r>
            <a:r>
              <a:rPr lang="en-US" altLang="ko-KR" dirty="0" err="1">
                <a:solidFill>
                  <a:srgbClr val="FF7C80"/>
                </a:solidFill>
              </a:rPr>
              <a:t>Github</a:t>
            </a:r>
            <a:r>
              <a:rPr lang="en-US" altLang="ko-KR" dirty="0">
                <a:solidFill>
                  <a:srgbClr val="FF7C80"/>
                </a:solidFill>
              </a:rPr>
              <a:t> </a:t>
            </a:r>
            <a:r>
              <a:rPr lang="ko-KR" altLang="en-US" dirty="0">
                <a:solidFill>
                  <a:srgbClr val="FF7C80"/>
                </a:solidFill>
              </a:rPr>
              <a:t>폴더</a:t>
            </a:r>
            <a:r>
              <a:rPr lang="en-US" altLang="ko-KR" dirty="0">
                <a:solidFill>
                  <a:srgbClr val="FF7C80"/>
                </a:solidFill>
              </a:rPr>
              <a:t>!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927003" y="2796988"/>
            <a:ext cx="1258644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F1FF35-0427-355B-462B-6544D2A23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025" y="1305404"/>
            <a:ext cx="7753672" cy="520504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E7F1263-E4F1-3C0D-4CD8-3EEA32557887}"/>
              </a:ext>
            </a:extLst>
          </p:cNvPr>
          <p:cNvSpPr/>
          <p:nvPr/>
        </p:nvSpPr>
        <p:spPr>
          <a:xfrm>
            <a:off x="4308025" y="2194560"/>
            <a:ext cx="5103261" cy="10691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4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 </a:t>
            </a:r>
            <a:r>
              <a:rPr lang="ko-KR" altLang="en-US" dirty="0"/>
              <a:t>언어의 확장판에서 시작된 언어</a:t>
            </a:r>
            <a:endParaRPr lang="en-US" altLang="ko-KR" dirty="0"/>
          </a:p>
          <a:p>
            <a:pPr lvl="1"/>
            <a:r>
              <a:rPr lang="ko-KR" altLang="en-US" dirty="0"/>
              <a:t>절차 지향 언어인 </a:t>
            </a:r>
            <a:r>
              <a:rPr lang="en-US" altLang="ko-KR" dirty="0"/>
              <a:t>C </a:t>
            </a:r>
            <a:r>
              <a:rPr lang="ko-KR" altLang="en-US" dirty="0"/>
              <a:t>와 달리 객체 지향 언어</a:t>
            </a:r>
            <a:endParaRPr lang="en-US" altLang="ko-KR" dirty="0"/>
          </a:p>
          <a:p>
            <a:pPr lvl="1"/>
            <a:r>
              <a:rPr lang="ko-KR" altLang="en-US" dirty="0"/>
              <a:t>객체 지향적이기 때문에 구조화된 프로그램을 짤 수 있음</a:t>
            </a:r>
            <a:endParaRPr lang="en-US" altLang="ko-KR" dirty="0"/>
          </a:p>
          <a:p>
            <a:r>
              <a:rPr lang="ko-KR" altLang="en-US" dirty="0"/>
              <a:t>객체 지향 개념을 도입하여 </a:t>
            </a:r>
            <a:r>
              <a:rPr lang="en-US" altLang="ko-KR" dirty="0"/>
              <a:t>C</a:t>
            </a:r>
            <a:r>
              <a:rPr lang="ko-KR" altLang="en-US" dirty="0"/>
              <a:t>언어에 비해서 효율성 저하를 최소화</a:t>
            </a:r>
            <a:endParaRPr lang="en-US" altLang="ko-KR" dirty="0"/>
          </a:p>
          <a:p>
            <a:r>
              <a:rPr lang="ko-KR" altLang="en-US" dirty="0"/>
              <a:t>타입체크가 엄격</a:t>
            </a:r>
            <a:endParaRPr lang="en-US" altLang="ko-KR" dirty="0"/>
          </a:p>
          <a:p>
            <a:pPr lvl="1"/>
            <a:r>
              <a:rPr lang="ko-KR" altLang="en-US" dirty="0"/>
              <a:t>실행 시간 오류의 가능성을 줄이고 디버깅을 돕습니다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이식성이</a:t>
            </a:r>
            <a:r>
              <a:rPr lang="ko-KR" altLang="en-US" dirty="0"/>
              <a:t> 좋습니다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다양한 운영체제에서</a:t>
            </a:r>
            <a:r>
              <a:rPr lang="en-US" altLang="ko-KR" dirty="0"/>
              <a:t> </a:t>
            </a:r>
            <a:r>
              <a:rPr lang="ko-KR" altLang="en-US" dirty="0"/>
              <a:t>사용할 수 있는 언어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0105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프로젝트</a:t>
            </a:r>
          </a:p>
        </p:txBody>
      </p:sp>
      <p:pic>
        <p:nvPicPr>
          <p:cNvPr id="5" name="Picture 4" descr="이미지 영역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531" y="1497051"/>
            <a:ext cx="9122055" cy="499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347507B-3086-5BD2-8D04-45E247ABB185}"/>
              </a:ext>
            </a:extLst>
          </p:cNvPr>
          <p:cNvSpPr/>
          <p:nvPr/>
        </p:nvSpPr>
        <p:spPr>
          <a:xfrm>
            <a:off x="1660360" y="2250673"/>
            <a:ext cx="5103261" cy="10691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922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코드를 실행해볼까요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402580" cy="4351338"/>
          </a:xfrm>
        </p:spPr>
        <p:txBody>
          <a:bodyPr/>
          <a:lstStyle/>
          <a:p>
            <a:r>
              <a:rPr lang="ko-KR" altLang="en-US" dirty="0"/>
              <a:t>콘솔 창에 </a:t>
            </a:r>
            <a:r>
              <a:rPr lang="en-US" altLang="ko-KR" dirty="0"/>
              <a:t>Visual Studio </a:t>
            </a:r>
            <a:r>
              <a:rPr lang="ko-KR" altLang="en-US" dirty="0"/>
              <a:t>에 있던 </a:t>
            </a:r>
            <a:r>
              <a:rPr lang="en-US" altLang="ko-KR" dirty="0">
                <a:solidFill>
                  <a:srgbClr val="FF7C80"/>
                </a:solidFill>
              </a:rPr>
              <a:t>Hello World </a:t>
            </a:r>
            <a:r>
              <a:rPr lang="ko-KR" altLang="en-US" dirty="0"/>
              <a:t>가 출력되게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780" y="1950232"/>
            <a:ext cx="4876260" cy="39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16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44A1FD-AA32-7E67-636A-AA7B84757779}"/>
              </a:ext>
            </a:extLst>
          </p:cNvPr>
          <p:cNvSpPr txBox="1">
            <a:spLocks/>
          </p:cNvSpPr>
          <p:nvPr/>
        </p:nvSpPr>
        <p:spPr>
          <a:xfrm>
            <a:off x="1660995" y="2684127"/>
            <a:ext cx="8870010" cy="166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8000" dirty="0">
                <a:solidFill>
                  <a:schemeClr val="accent1">
                    <a:lumMod val="75000"/>
                  </a:schemeClr>
                </a:solidFill>
              </a:rPr>
              <a:t>C++ </a:t>
            </a:r>
            <a:r>
              <a:rPr lang="ko-KR" altLang="en-US" sz="8000" dirty="0">
                <a:solidFill>
                  <a:schemeClr val="accent1">
                    <a:lumMod val="75000"/>
                  </a:schemeClr>
                </a:solidFill>
              </a:rPr>
              <a:t>파헤치기</a:t>
            </a:r>
          </a:p>
        </p:txBody>
      </p:sp>
    </p:spTree>
    <p:extLst>
      <p:ext uri="{BB962C8B-B14F-4D97-AF65-F5344CB8AC3E}">
        <p14:creationId xmlns:p14="http://schemas.microsoft.com/office/powerpoint/2010/main" val="76277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383CC-4282-73EA-BC01-DE124B2F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 include</a:t>
            </a:r>
            <a:r>
              <a:rPr lang="ko-KR" altLang="en-US" dirty="0"/>
              <a:t> </a:t>
            </a:r>
            <a:r>
              <a:rPr lang="en-US" altLang="ko-KR" dirty="0"/>
              <a:t>&lt;iostream&gt;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25A1C-CDBE-AE06-87EC-CAD39C8B6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</a:p>
          <a:p>
            <a:pPr lvl="1"/>
            <a:r>
              <a:rPr lang="ko-KR" altLang="en-US" dirty="0"/>
              <a:t>컴파일 시작 전 미리 처리하기 위한 </a:t>
            </a:r>
            <a:r>
              <a:rPr lang="ko-KR" altLang="en-US" dirty="0">
                <a:solidFill>
                  <a:srgbClr val="ED7D31"/>
                </a:solidFill>
              </a:rPr>
              <a:t>전처리기</a:t>
            </a:r>
            <a:r>
              <a:rPr lang="ko-KR" altLang="en-US" dirty="0"/>
              <a:t> 를 의미</a:t>
            </a:r>
            <a:endParaRPr lang="en-US" altLang="ko-KR" dirty="0"/>
          </a:p>
          <a:p>
            <a:r>
              <a:rPr lang="en-US" altLang="ko-KR" dirty="0"/>
              <a:t>#include </a:t>
            </a:r>
          </a:p>
          <a:p>
            <a:pPr lvl="1"/>
            <a:r>
              <a:rPr lang="ko-KR" altLang="en-US" dirty="0"/>
              <a:t>외부에 선언되어 있는 함수 </a:t>
            </a:r>
            <a:r>
              <a:rPr lang="en-US" altLang="ko-KR" dirty="0"/>
              <a:t>or </a:t>
            </a:r>
            <a:r>
              <a:rPr lang="ko-KR" altLang="en-US" dirty="0"/>
              <a:t>상수 등을 사용하기 위해 선언</a:t>
            </a:r>
            <a:endParaRPr lang="en-US" altLang="ko-KR" dirty="0"/>
          </a:p>
          <a:p>
            <a:r>
              <a:rPr lang="en-US" altLang="ko-KR" dirty="0"/>
              <a:t>#include &lt;iostream&gt;</a:t>
            </a:r>
          </a:p>
          <a:p>
            <a:pPr lvl="1"/>
            <a:r>
              <a:rPr lang="en-US" altLang="ko-KR" dirty="0"/>
              <a:t>iostream : </a:t>
            </a:r>
            <a:r>
              <a:rPr lang="ko-KR" altLang="en-US" dirty="0"/>
              <a:t>스트림을 이용한 입출력을 제공하는 객체 지향 라이브러리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745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57D1C-52FD-230B-AC49-91623BE4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 main()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75259-14EE-689B-6C15-184B9C0C9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프로그램이 시작될 때 가장 먼저 호출되는 </a:t>
            </a:r>
            <a:r>
              <a:rPr lang="ko-KR" altLang="en-US" dirty="0">
                <a:solidFill>
                  <a:srgbClr val="ED7D31"/>
                </a:solidFill>
              </a:rPr>
              <a:t>함수</a:t>
            </a:r>
            <a:endParaRPr lang="en-US" altLang="ko-KR" dirty="0">
              <a:solidFill>
                <a:srgbClr val="ED7D31"/>
              </a:solidFill>
            </a:endParaRPr>
          </a:p>
          <a:p>
            <a:r>
              <a:rPr lang="en-US" altLang="ko-KR" dirty="0"/>
              <a:t>main </a:t>
            </a:r>
            <a:r>
              <a:rPr lang="ko-KR" altLang="en-US" dirty="0"/>
              <a:t>함수는 </a:t>
            </a:r>
            <a:r>
              <a:rPr lang="en-US" altLang="ko-KR" dirty="0"/>
              <a:t>int ( </a:t>
            </a:r>
            <a:r>
              <a:rPr lang="ko-KR" altLang="en-US" dirty="0"/>
              <a:t>정수 </a:t>
            </a:r>
            <a:r>
              <a:rPr lang="en-US" altLang="ko-KR" dirty="0"/>
              <a:t>) </a:t>
            </a:r>
            <a:r>
              <a:rPr lang="ko-KR" altLang="en-US" dirty="0"/>
              <a:t>를 </a:t>
            </a:r>
            <a:r>
              <a:rPr lang="en-US" altLang="ko-KR" dirty="0"/>
              <a:t>Return </a:t>
            </a:r>
            <a:r>
              <a:rPr lang="ko-KR" altLang="en-US" dirty="0"/>
              <a:t>하는 함수이다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C++ </a:t>
            </a:r>
            <a:r>
              <a:rPr lang="ko-KR" altLang="en-US" dirty="0"/>
              <a:t>프로젝트에는 </a:t>
            </a:r>
            <a:r>
              <a:rPr lang="en-US" altLang="ko-KR" dirty="0"/>
              <a:t>main() </a:t>
            </a:r>
            <a:r>
              <a:rPr lang="ko-KR" altLang="en-US" dirty="0"/>
              <a:t>함수가 필수로 존재해야 하며</a:t>
            </a:r>
            <a:r>
              <a:rPr lang="en-US" altLang="ko-KR" dirty="0"/>
              <a:t>, return </a:t>
            </a:r>
            <a:r>
              <a:rPr lang="ko-KR" altLang="en-US" dirty="0"/>
              <a:t>이 없으면 기본적으로 </a:t>
            </a:r>
            <a:r>
              <a:rPr lang="en-US" altLang="ko-KR" dirty="0"/>
              <a:t>0 </a:t>
            </a:r>
            <a:r>
              <a:rPr lang="ko-KR" altLang="en-US" dirty="0"/>
              <a:t>을 </a:t>
            </a:r>
            <a:r>
              <a:rPr lang="en-US" altLang="ko-KR" dirty="0"/>
              <a:t>return </a:t>
            </a:r>
            <a:r>
              <a:rPr lang="ko-KR" altLang="en-US" dirty="0"/>
              <a:t>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FCB241-81C2-2F72-1B0B-FBB6D665A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48" y="4074215"/>
            <a:ext cx="5168461" cy="15712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AF3D8E-FABC-97FF-FA31-80DDEC0B5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885" y="3821253"/>
            <a:ext cx="5236915" cy="202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15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072D0-8052-BF84-BF3B-6BAE1CAA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D0816A-E489-1AA4-6B55-4C04277688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52C80-CF42-D955-B270-CA1363835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7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0B65A2-CFCD-47FB-B251-07B23B5E1093}" type="datetime6">
              <a:rPr lang="ko-KR" altLang="en-US" smtClean="0"/>
              <a:pPr/>
              <a:t>2023년 8월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B437F89-A3A1-A26E-2544-6BFC49FF4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45" y="1796844"/>
            <a:ext cx="3664892" cy="326431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14EB663-47BC-8050-C4B7-51DFDDD16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53" y="1796844"/>
            <a:ext cx="3392156" cy="326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2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932D6-3630-E12B-7716-1E3FB2CA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1DFAA-4CDF-1875-C41E-24C18AAAC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4028661"/>
            <a:ext cx="8001000" cy="2148302"/>
          </a:xfrm>
        </p:spPr>
        <p:txBody>
          <a:bodyPr/>
          <a:lstStyle/>
          <a:p>
            <a:r>
              <a:rPr lang="en-US" altLang="ko-KR" dirty="0"/>
              <a:t>return</a:t>
            </a:r>
            <a:r>
              <a:rPr lang="ko-KR" altLang="en-US" dirty="0"/>
              <a:t>타입은 변수의 타입 중 하나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함수 더 자세한 건 </a:t>
            </a:r>
            <a:r>
              <a:rPr lang="ko-KR" altLang="en-US" dirty="0" err="1"/>
              <a:t>다다음</a:t>
            </a:r>
            <a:r>
              <a:rPr lang="ko-KR" altLang="en-US" dirty="0"/>
              <a:t> 시간에</a:t>
            </a:r>
            <a:r>
              <a:rPr lang="en-US" altLang="ko-KR" dirty="0"/>
              <a:t>……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3DD7F3-2B49-D608-D4B7-C22C2242E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666" y="1410122"/>
            <a:ext cx="5232667" cy="241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49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DFB3-4D23-DD82-C200-0EFF4DD8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D14C47-8603-4B8F-4D80-414CBC3F0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std:cout</a:t>
            </a:r>
            <a:r>
              <a:rPr lang="en-US" altLang="ko-KR" dirty="0"/>
              <a:t>&lt;&lt;</a:t>
            </a:r>
          </a:p>
          <a:p>
            <a:pPr lvl="1"/>
            <a:r>
              <a:rPr lang="en-US" altLang="ko-KR" dirty="0"/>
              <a:t>console out </a:t>
            </a:r>
            <a:r>
              <a:rPr lang="ko-KR" altLang="en-US" dirty="0"/>
              <a:t>이라는 의미로 콘솔에 값을 출력해준다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std::</a:t>
            </a:r>
            <a:r>
              <a:rPr lang="en-US" altLang="ko-KR" dirty="0" err="1"/>
              <a:t>cin</a:t>
            </a:r>
            <a:r>
              <a:rPr lang="en-US" altLang="ko-KR" dirty="0"/>
              <a:t>&gt;&gt;</a:t>
            </a:r>
          </a:p>
          <a:p>
            <a:pPr lvl="1"/>
            <a:r>
              <a:rPr lang="en-US" altLang="ko-KR" dirty="0"/>
              <a:t>console in </a:t>
            </a:r>
            <a:r>
              <a:rPr lang="ko-KR" altLang="en-US" dirty="0"/>
              <a:t>이라는 의미로 콘솔이 열렸을 때 원하는 값을 입력할 수 있게 해준다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값을 </a:t>
            </a:r>
            <a:r>
              <a:rPr lang="ko-KR" altLang="en-US" dirty="0" err="1"/>
              <a:t>입력받으면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ED7D31"/>
                </a:solidFill>
              </a:rPr>
              <a:t>변수</a:t>
            </a:r>
            <a:r>
              <a:rPr lang="ko-KR" altLang="en-US" dirty="0"/>
              <a:t>에 넣어줘야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F9D74F-A78D-6CD4-7B6B-67AC2F92C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169" y="2735746"/>
            <a:ext cx="5496514" cy="6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36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44A1FD-AA32-7E67-636A-AA7B84757779}"/>
              </a:ext>
            </a:extLst>
          </p:cNvPr>
          <p:cNvSpPr txBox="1">
            <a:spLocks/>
          </p:cNvSpPr>
          <p:nvPr/>
        </p:nvSpPr>
        <p:spPr>
          <a:xfrm>
            <a:off x="1660995" y="2684127"/>
            <a:ext cx="8870010" cy="166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8000" dirty="0">
                <a:solidFill>
                  <a:schemeClr val="accent1">
                    <a:lumMod val="75000"/>
                  </a:schemeClr>
                </a:solidFill>
              </a:rPr>
              <a:t>변수와 자료형</a:t>
            </a:r>
          </a:p>
        </p:txBody>
      </p:sp>
    </p:spTree>
    <p:extLst>
      <p:ext uri="{BB962C8B-B14F-4D97-AF65-F5344CB8AC3E}">
        <p14:creationId xmlns:p14="http://schemas.microsoft.com/office/powerpoint/2010/main" val="1514307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59540-9D42-9EB9-BB38-1DA7BC51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FD2D7E-0EAD-9F66-8BDA-B1142E42C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데이터를 저장하기 위해 </a:t>
            </a:r>
            <a:r>
              <a:rPr lang="ko-KR" altLang="en-US" dirty="0" err="1"/>
              <a:t>할당받은</a:t>
            </a:r>
            <a:r>
              <a:rPr lang="ko-KR" altLang="en-US" dirty="0"/>
              <a:t> 공간</a:t>
            </a:r>
          </a:p>
        </p:txBody>
      </p:sp>
      <p:pic>
        <p:nvPicPr>
          <p:cNvPr id="4" name="Picture 2" descr="memory allocation">
            <a:extLst>
              <a:ext uri="{FF2B5EF4-FFF2-40B4-BE49-F238E27FC236}">
                <a16:creationId xmlns:a16="http://schemas.microsoft.com/office/drawing/2014/main" id="{A410ECD0-EE04-9BEF-CB45-F8D3C2BB4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135" y="2347668"/>
            <a:ext cx="3903474" cy="124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0B3051B-4667-93A8-C611-709F4E891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135" y="4005677"/>
            <a:ext cx="9450123" cy="206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7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8DF3F-32B7-5458-389E-312E07D1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절차지향</a:t>
            </a:r>
            <a:r>
              <a:rPr lang="en-US" altLang="ko-KR" dirty="0"/>
              <a:t>? </a:t>
            </a:r>
            <a:r>
              <a:rPr lang="ko-KR" altLang="en-US" dirty="0"/>
              <a:t>객체지향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13965-EF7F-23F0-6026-D9ED55FD2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절차지향 VS 객체지향 :: 불곰">
            <a:extLst>
              <a:ext uri="{FF2B5EF4-FFF2-40B4-BE49-F238E27FC236}">
                <a16:creationId xmlns:a16="http://schemas.microsoft.com/office/drawing/2014/main" id="{750CFD8A-C9ED-FADE-F8A1-B654EFFCE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949" y="1457030"/>
            <a:ext cx="6544101" cy="471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90AE73-9EB0-1907-B277-81C52CEAF47A}"/>
              </a:ext>
            </a:extLst>
          </p:cNvPr>
          <p:cNvSpPr txBox="1"/>
          <p:nvPr/>
        </p:nvSpPr>
        <p:spPr>
          <a:xfrm>
            <a:off x="9032543" y="6176963"/>
            <a:ext cx="4974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4"/>
              </a:rPr>
              <a:t>[</a:t>
            </a:r>
            <a:r>
              <a:rPr lang="ko-KR" altLang="en-US" sz="1100" dirty="0">
                <a:hlinkClick r:id="rId4"/>
              </a:rPr>
              <a:t>출처</a:t>
            </a:r>
            <a:r>
              <a:rPr lang="en-US" altLang="ko-KR" sz="1100" dirty="0">
                <a:hlinkClick r:id="rId4"/>
              </a:rPr>
              <a:t>]</a:t>
            </a:r>
            <a:r>
              <a:rPr lang="ko-KR" altLang="en-US" sz="1100" dirty="0">
                <a:hlinkClick r:id="rId4"/>
              </a:rPr>
              <a:t>https://brownbears.tistory.com/407</a:t>
            </a:r>
            <a:r>
              <a:rPr lang="ko-KR" alt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8037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DA19B-54C8-3F72-670B-964F3D54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네이밍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44BE7-E57F-7D3C-E6BC-63988FC12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변수의 이름은 영문자</a:t>
            </a:r>
            <a:r>
              <a:rPr lang="en-US" altLang="ko-KR" dirty="0"/>
              <a:t>(</a:t>
            </a:r>
            <a:r>
              <a:rPr lang="ko-KR" altLang="en-US" dirty="0"/>
              <a:t>대소문자</a:t>
            </a:r>
            <a:r>
              <a:rPr lang="en-US" altLang="ko-KR" dirty="0"/>
              <a:t>), </a:t>
            </a:r>
            <a:r>
              <a:rPr lang="ko-KR" altLang="en-US" dirty="0"/>
              <a:t>숫자</a:t>
            </a:r>
            <a:r>
              <a:rPr lang="en-US" altLang="ko-KR" dirty="0"/>
              <a:t>, _, $ </a:t>
            </a:r>
            <a:r>
              <a:rPr lang="ko-KR" altLang="en-US" dirty="0"/>
              <a:t>로만 구성된다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변수의 이름은 숫자로 시작할 수 없다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변수의 이름 사이에는 공백이 존재하면 안 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변수의 이름으로 </a:t>
            </a:r>
            <a:r>
              <a:rPr lang="ko-KR" altLang="en-US" dirty="0" err="1">
                <a:solidFill>
                  <a:srgbClr val="ED7D31"/>
                </a:solidFill>
              </a:rPr>
              <a:t>예약어</a:t>
            </a:r>
            <a:r>
              <a:rPr lang="ko-KR" alt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사용할 수 없다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변수 이름은 길이의 제한이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613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12843-7067-D288-F2D1-442A190A9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예약어란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BED3F9-65B1-25F8-38C1-2163B6BFF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에 미리 정의되어 있는 </a:t>
            </a:r>
            <a:r>
              <a:rPr lang="ko-KR" altLang="en-US" dirty="0">
                <a:solidFill>
                  <a:srgbClr val="ED7D31"/>
                </a:solidFill>
              </a:rPr>
              <a:t>특별한 의미</a:t>
            </a:r>
            <a:r>
              <a:rPr lang="ko-KR" altLang="en-US" dirty="0"/>
              <a:t>가 있는 단어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91F4B1-2487-2DE4-5635-8FD42D405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262" y="2202967"/>
            <a:ext cx="9955475" cy="397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8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F478E-D774-DE90-8BAF-58EA5975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언어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7D85-874F-952F-CA6D-BB5C81F1E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강한 타입 언어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타입 검사를 통과하지 못한다면 실행 자체가 안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String, int, double </a:t>
            </a:r>
            <a:r>
              <a:rPr lang="ko-KR" altLang="en-US" dirty="0"/>
              <a:t>등처럼 타입을 </a:t>
            </a:r>
            <a:r>
              <a:rPr lang="en-US" altLang="ko-KR" dirty="0"/>
              <a:t>1</a:t>
            </a:r>
            <a:r>
              <a:rPr lang="ko-KR" altLang="en-US" dirty="0"/>
              <a:t>종류로 명확히 지정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약한 타입 언어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런타임에서 타입 오류를 만나더라도 실행을 막지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타입이 여러 종류인 값들이 상관없이 지정된다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46936F-9EAE-6400-2CC3-66B967FC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97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78D9C4-20C1-4B15-A116-16DC77AD9A1E}" type="datetime1">
              <a:rPr lang="ko-KR" altLang="en-US" smtClean="0"/>
              <a:pPr/>
              <a:t>2023-08-29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267A6B-E266-25BD-4D0B-14B40A8B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97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3A2CE0-18CD-4102-B738-4ACFF9E68BA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757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F478E-D774-DE90-8BAF-58EA5975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언어 타입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46936F-9EAE-6400-2CC3-66B967FC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97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78D9C4-20C1-4B15-A116-16DC77AD9A1E}" type="datetime1">
              <a:rPr lang="ko-KR" altLang="en-US" smtClean="0"/>
              <a:pPr/>
              <a:t>2023-08-29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267A6B-E266-25BD-4D0B-14B40A8B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97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3A2CE0-18CD-4102-B738-4ACFF9E68BA4}" type="slidenum">
              <a:rPr lang="ko-KR" altLang="en-US" smtClean="0"/>
              <a:pPr/>
              <a:t>33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D51FA29-9734-394E-6146-CD56CCE6D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742" y="1813654"/>
            <a:ext cx="9428658" cy="208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63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9B7B7-0DD3-2351-AC7D-DD67FBA3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는 강한 언어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D1D89-030B-8810-4470-D84696132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는 데이터 종류를 명확하게 지정해줘야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int a = “</a:t>
            </a:r>
            <a:r>
              <a:rPr lang="ko-KR" altLang="en-US" dirty="0">
                <a:solidFill>
                  <a:srgbClr val="FF0000"/>
                </a:solidFill>
              </a:rPr>
              <a:t>안녕</a:t>
            </a:r>
            <a:r>
              <a:rPr lang="en-US" altLang="ko-KR" dirty="0">
                <a:solidFill>
                  <a:srgbClr val="FF0000"/>
                </a:solidFill>
              </a:rPr>
              <a:t>” ( X )</a:t>
            </a:r>
          </a:p>
          <a:p>
            <a:r>
              <a:rPr lang="en-US" altLang="ko-KR" dirty="0">
                <a:solidFill>
                  <a:schemeClr val="accent5"/>
                </a:solidFill>
              </a:rPr>
              <a:t>int a = 1 (O)</a:t>
            </a:r>
            <a:r>
              <a:rPr lang="ko-KR" altLang="en-US" dirty="0">
                <a:solidFill>
                  <a:schemeClr val="accent5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89026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1EAB4-3BC1-8F24-CB8D-24FED42C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자료형 </a:t>
            </a:r>
            <a:r>
              <a:rPr lang="en-US" altLang="ko-KR" dirty="0"/>
              <a:t>( Data Type 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24D8E-251F-74CA-45BC-75433DC53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83F08E-4F4F-3A5E-8746-A0948B2B8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787" y="1368530"/>
            <a:ext cx="7380426" cy="49054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F8323A-C0DE-5DE6-0042-84CC2207EFB0}"/>
              </a:ext>
            </a:extLst>
          </p:cNvPr>
          <p:cNvSpPr txBox="1"/>
          <p:nvPr/>
        </p:nvSpPr>
        <p:spPr>
          <a:xfrm>
            <a:off x="3687418" y="6273976"/>
            <a:ext cx="83057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https://digiconfactory.tistory.com/entry/C-%EC%9D%98-%EC%9E%90%EB%A3%8C%ED%98%95-Data-type-%EC%A0%95%EC%88%98%ED%98%95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1419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8B7EA-AD8D-2A2D-21C8-01943A84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자료형 </a:t>
            </a:r>
            <a:r>
              <a:rPr lang="en-US" altLang="ko-KR" dirty="0"/>
              <a:t>– int, float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BCDDAD-BB7D-2F80-F8A5-31F49E94D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7C68E8-6544-BD52-CB29-807D5D33E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02" y="2325029"/>
            <a:ext cx="4369883" cy="22079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32EA2F-181A-757A-3354-04474DC48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017" y="2325029"/>
            <a:ext cx="4234633" cy="220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236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EDF3E-4B18-8310-13F5-69F16BEE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자료형 </a:t>
            </a:r>
            <a:r>
              <a:rPr lang="en-US" altLang="ko-KR" dirty="0"/>
              <a:t>- bool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B705704-7EEA-27D9-F39D-1373268FD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7827" y="1744324"/>
            <a:ext cx="4696346" cy="4031377"/>
          </a:xfrm>
        </p:spPr>
      </p:pic>
    </p:spTree>
    <p:extLst>
      <p:ext uri="{BB962C8B-B14F-4D97-AF65-F5344CB8AC3E}">
        <p14:creationId xmlns:p14="http://schemas.microsoft.com/office/powerpoint/2010/main" val="6575838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BE3A4-E9BA-E7A4-4DA9-845143D2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자료형 </a:t>
            </a:r>
            <a:r>
              <a:rPr lang="en-US" altLang="ko-KR" dirty="0"/>
              <a:t>- char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1CA1BB-87F6-8E06-B7AB-305810033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E5A548-A681-8F67-D60D-657C564CD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144" y="1788130"/>
            <a:ext cx="5157712" cy="406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525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B4B89-C7B0-9104-DA11-9D6BE4B2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en-US" altLang="ko-KR" dirty="0"/>
              <a:t>std::string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807F54-9DB9-F193-5A94-E714E10EA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9610"/>
            <a:ext cx="10515600" cy="2887353"/>
          </a:xfrm>
        </p:spPr>
        <p:txBody>
          <a:bodyPr/>
          <a:lstStyle/>
          <a:p>
            <a:r>
              <a:rPr lang="ko-KR" altLang="en-US" dirty="0"/>
              <a:t>문자열을 이용할 때는 </a:t>
            </a:r>
            <a:r>
              <a:rPr lang="en-US" altLang="ko-KR" dirty="0"/>
              <a:t>std::string </a:t>
            </a:r>
            <a:r>
              <a:rPr lang="ko-KR" altLang="en-US" dirty="0"/>
              <a:t>타입을 이용해야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문자는 항상 </a:t>
            </a:r>
            <a:r>
              <a:rPr lang="en-US" altLang="ko-KR" dirty="0">
                <a:solidFill>
                  <a:srgbClr val="ED7D31"/>
                </a:solidFill>
              </a:rPr>
              <a:t>“ ”</a:t>
            </a:r>
            <a:r>
              <a:rPr lang="en-US" altLang="ko-KR" dirty="0"/>
              <a:t> </a:t>
            </a:r>
            <a:r>
              <a:rPr lang="ko-KR" altLang="en-US" dirty="0"/>
              <a:t>를 이용해 </a:t>
            </a:r>
            <a:r>
              <a:rPr lang="ko-KR" altLang="en-US" dirty="0" err="1"/>
              <a:t>쌍따옴표로</a:t>
            </a:r>
            <a:r>
              <a:rPr lang="ko-KR" altLang="en-US" dirty="0"/>
              <a:t> 감싸주기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0382D0-701D-F7F6-0D59-F79984888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1951"/>
            <a:ext cx="7288946" cy="16327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83FAF5-9976-71CC-85FC-7696718FE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267" y="4545583"/>
            <a:ext cx="3901533" cy="205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6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활용 분야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활용 분야</a:t>
            </a:r>
            <a:endParaRPr lang="en-US" altLang="ko-KR" dirty="0"/>
          </a:p>
          <a:p>
            <a:pPr lvl="1"/>
            <a:r>
              <a:rPr lang="ko-KR" altLang="en-US" dirty="0" err="1"/>
              <a:t>임베디드</a:t>
            </a:r>
            <a:endParaRPr lang="en-US" altLang="ko-KR" dirty="0"/>
          </a:p>
          <a:p>
            <a:pPr lvl="1"/>
            <a:r>
              <a:rPr lang="ko-KR" altLang="en-US" dirty="0"/>
              <a:t>금융</a:t>
            </a:r>
            <a:r>
              <a:rPr lang="en-US" altLang="ko-KR" dirty="0"/>
              <a:t>, </a:t>
            </a:r>
            <a:r>
              <a:rPr lang="ko-KR" altLang="en-US" dirty="0"/>
              <a:t>통신 애플리케이션</a:t>
            </a:r>
            <a:endParaRPr lang="en-US" altLang="ko-KR" dirty="0"/>
          </a:p>
          <a:p>
            <a:pPr lvl="1"/>
            <a:r>
              <a:rPr lang="ko-KR" altLang="en-US" dirty="0"/>
              <a:t>서버 구축</a:t>
            </a:r>
            <a:endParaRPr lang="en-US" altLang="ko-KR" dirty="0"/>
          </a:p>
          <a:p>
            <a:pPr lvl="1"/>
            <a:r>
              <a:rPr lang="ko-KR" altLang="en-US" dirty="0"/>
              <a:t>검색엔진</a:t>
            </a:r>
            <a:endParaRPr lang="en-US" altLang="ko-KR" dirty="0"/>
          </a:p>
          <a:p>
            <a:pPr lvl="1"/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056475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AA52A-E751-E498-9406-AC4DB741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ED7D31"/>
                </a:solidFill>
              </a:rPr>
              <a:t>깜짝 질문</a:t>
            </a:r>
            <a:r>
              <a:rPr lang="en-US" altLang="ko-KR" dirty="0">
                <a:solidFill>
                  <a:srgbClr val="ED7D31"/>
                </a:solidFill>
              </a:rPr>
              <a:t> No.1 !</a:t>
            </a:r>
            <a:endParaRPr lang="ko-KR" altLang="en-US" dirty="0">
              <a:solidFill>
                <a:srgbClr val="ED7D3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2DFADF-8FC2-EE96-78BD-4FF7D6A66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1818"/>
            <a:ext cx="10515600" cy="17470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/>
              <a:t>위의 코드를 실행시켰을 때 나오는 결과는</a:t>
            </a:r>
            <a:r>
              <a:rPr lang="en-US" altLang="ko-KR" dirty="0"/>
              <a:t>?</a:t>
            </a:r>
          </a:p>
          <a:p>
            <a:pPr marL="0" indent="0" algn="ctr">
              <a:buNone/>
            </a:pPr>
            <a:endParaRPr lang="en-US" altLang="ko-KR" sz="1200" dirty="0"/>
          </a:p>
          <a:p>
            <a:pPr marL="0" indent="0" algn="ctr"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①</a:t>
            </a:r>
            <a:r>
              <a:rPr lang="en-US" altLang="ko-KR" dirty="0"/>
              <a:t> 3               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② </a:t>
            </a:r>
            <a:r>
              <a:rPr lang="en-US" altLang="ko-KR" dirty="0"/>
              <a:t>12            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③ </a:t>
            </a:r>
            <a:r>
              <a:rPr lang="ko-KR" altLang="en-US" dirty="0"/>
              <a:t>오류가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7BE5F3-142B-A022-79F3-B8E451D68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613" y="1522698"/>
            <a:ext cx="6270774" cy="252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569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031C7-1753-5FAE-4A63-A3673245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ED7D31"/>
                </a:solidFill>
              </a:rPr>
              <a:t>깜짝 질문</a:t>
            </a:r>
            <a:r>
              <a:rPr lang="en-US" altLang="ko-KR" dirty="0">
                <a:solidFill>
                  <a:srgbClr val="ED7D31"/>
                </a:solidFill>
              </a:rPr>
              <a:t> No.2 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DE65D3-2913-4F67-720A-524A2DEDF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286" y="1554754"/>
            <a:ext cx="7079427" cy="2506381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AD6D9CB-16F5-7855-84D5-4F9BECCB7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1818"/>
            <a:ext cx="10515600" cy="17470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/>
              <a:t>위의 코드를 실행시켰을 때 나오는 결과는</a:t>
            </a:r>
            <a:r>
              <a:rPr lang="en-US" altLang="ko-KR" dirty="0"/>
              <a:t>?</a:t>
            </a:r>
          </a:p>
          <a:p>
            <a:pPr marL="0" indent="0" algn="ctr">
              <a:buNone/>
            </a:pPr>
            <a:endParaRPr lang="en-US" altLang="ko-KR" sz="1200" dirty="0"/>
          </a:p>
          <a:p>
            <a:pPr marL="0" indent="0" algn="ctr"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①</a:t>
            </a:r>
            <a:r>
              <a:rPr lang="en-US" altLang="ko-KR" dirty="0"/>
              <a:t> </a:t>
            </a:r>
            <a:r>
              <a:rPr lang="ko-KR" altLang="en-US" dirty="0"/>
              <a:t>포스코</a:t>
            </a:r>
            <a:r>
              <a:rPr lang="en-US" altLang="ko-KR" dirty="0"/>
              <a:t>                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②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코딩온</a:t>
            </a:r>
            <a:r>
              <a:rPr lang="en-US" altLang="ko-KR" dirty="0"/>
              <a:t>             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③ </a:t>
            </a:r>
            <a:r>
              <a:rPr lang="ko-KR" altLang="en-US" dirty="0"/>
              <a:t>오류가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2494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B0C0B-0E8E-F45D-4A1E-812908AD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ko-KR" altLang="en-US" dirty="0" err="1"/>
              <a:t>입력받기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3D3DD9-F806-42C8-454B-C16A4379F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4098" y="1465544"/>
            <a:ext cx="5889702" cy="4711419"/>
          </a:xfrm>
        </p:spPr>
        <p:txBody>
          <a:bodyPr/>
          <a:lstStyle/>
          <a:p>
            <a:r>
              <a:rPr lang="en-US" altLang="ko-KR" dirty="0"/>
              <a:t>std::</a:t>
            </a:r>
            <a:r>
              <a:rPr lang="en-US" altLang="ko-KR" dirty="0" err="1"/>
              <a:t>cin</a:t>
            </a:r>
            <a:r>
              <a:rPr lang="en-US" altLang="ko-KR" dirty="0"/>
              <a:t> </a:t>
            </a:r>
            <a:r>
              <a:rPr lang="ko-KR" altLang="en-US" dirty="0"/>
              <a:t>입력은 띄어쓰기를 기준으로 입력이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타입에 맞게 입력할 것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a 1 </a:t>
            </a:r>
            <a:r>
              <a:rPr lang="ko-KR" altLang="en-US" dirty="0"/>
              <a:t>은</a:t>
            </a:r>
            <a:r>
              <a:rPr lang="en-US" altLang="ko-KR" dirty="0"/>
              <a:t>?</a:t>
            </a:r>
            <a:r>
              <a:rPr lang="ko-KR" altLang="en-US" dirty="0"/>
              <a:t> 정상적으로 동작하지 않는다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1 a</a:t>
            </a:r>
            <a:r>
              <a:rPr lang="ko-KR" altLang="en-US" dirty="0"/>
              <a:t> 는</a:t>
            </a:r>
            <a:r>
              <a:rPr lang="en-US" altLang="ko-KR" dirty="0"/>
              <a:t>? </a:t>
            </a:r>
            <a:r>
              <a:rPr lang="ko-KR" altLang="en-US" dirty="0"/>
              <a:t>정상적으로 동작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AB3E2A-C29A-D1DB-F3B1-3E692EDBE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4477"/>
            <a:ext cx="4184553" cy="304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694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4E801-F531-F570-719F-6EFDB882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D690A0-AA89-7229-C319-8E43B38C7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28078"/>
            <a:ext cx="5257800" cy="4548885"/>
          </a:xfrm>
        </p:spPr>
        <p:txBody>
          <a:bodyPr/>
          <a:lstStyle/>
          <a:p>
            <a:r>
              <a:rPr lang="ko-KR" altLang="en-US" dirty="0"/>
              <a:t>타입이 다를 경우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>
                <a:solidFill>
                  <a:srgbClr val="ED7D31"/>
                </a:solidFill>
              </a:rPr>
              <a:t>&lt;&lt;</a:t>
            </a:r>
            <a:r>
              <a:rPr lang="en-US" altLang="ko-KR" dirty="0"/>
              <a:t> </a:t>
            </a:r>
            <a:r>
              <a:rPr lang="ko-KR" altLang="en-US" dirty="0"/>
              <a:t>로 연결하기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타입이 같을 경우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>
                <a:solidFill>
                  <a:srgbClr val="ED7D31"/>
                </a:solidFill>
              </a:rPr>
              <a:t>+</a:t>
            </a:r>
            <a:r>
              <a:rPr lang="en-US" altLang="ko-KR" dirty="0"/>
              <a:t> </a:t>
            </a:r>
            <a:r>
              <a:rPr lang="ko-KR" altLang="en-US" dirty="0"/>
              <a:t>로 연결하기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37130D-B916-18F1-39F6-BFB3E69C1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098" y="1755476"/>
            <a:ext cx="4070950" cy="299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710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1. </a:t>
            </a:r>
            <a:r>
              <a:rPr lang="ko-KR" altLang="en-US" dirty="0">
                <a:solidFill>
                  <a:srgbClr val="ED7D31"/>
                </a:solidFill>
              </a:rPr>
              <a:t>변수와 자료형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4607" y="1465544"/>
            <a:ext cx="10762785" cy="471141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이름을 입력하세요</a:t>
            </a:r>
            <a:r>
              <a:rPr lang="en-US" altLang="ko-KR" dirty="0"/>
              <a:t>.” </a:t>
            </a:r>
            <a:r>
              <a:rPr lang="ko-KR" altLang="en-US" dirty="0"/>
              <a:t>라는 문구를 출력하고 사용자로부터 이름을 입력 받기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나이를 입력하세요</a:t>
            </a:r>
            <a:r>
              <a:rPr lang="en-US" altLang="ko-KR" dirty="0"/>
              <a:t>.” </a:t>
            </a:r>
            <a:r>
              <a:rPr lang="ko-KR" altLang="en-US" dirty="0"/>
              <a:t>라는 문구를 출력하고 사용자로부터 나이를 입력 받기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이름과 나이의 입력이 끝나면 </a:t>
            </a:r>
            <a:r>
              <a:rPr lang="en-US" altLang="ko-KR" dirty="0"/>
              <a:t>"</a:t>
            </a:r>
            <a:r>
              <a:rPr lang="ko-KR" altLang="en-US" dirty="0"/>
              <a:t>안녕하세요</a:t>
            </a:r>
            <a:r>
              <a:rPr lang="en-US" altLang="ko-KR" dirty="0"/>
              <a:t>! OOO</a:t>
            </a:r>
            <a:r>
              <a:rPr lang="ko-KR" altLang="en-US" dirty="0"/>
              <a:t>님</a:t>
            </a:r>
            <a:r>
              <a:rPr lang="en-US" altLang="ko-KR" dirty="0"/>
              <a:t>(OO</a:t>
            </a:r>
            <a:r>
              <a:rPr lang="ko-KR" altLang="en-US" dirty="0"/>
              <a:t>세</a:t>
            </a:r>
            <a:r>
              <a:rPr lang="en-US" altLang="ko-KR" dirty="0"/>
              <a:t>)" </a:t>
            </a:r>
            <a:r>
              <a:rPr lang="ko-KR" altLang="en-US" dirty="0"/>
              <a:t>라는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문구 출력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73736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44A1FD-AA32-7E67-636A-AA7B84757779}"/>
              </a:ext>
            </a:extLst>
          </p:cNvPr>
          <p:cNvSpPr txBox="1">
            <a:spLocks/>
          </p:cNvSpPr>
          <p:nvPr/>
        </p:nvSpPr>
        <p:spPr>
          <a:xfrm>
            <a:off x="1660995" y="2684127"/>
            <a:ext cx="8870010" cy="166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8000" dirty="0">
                <a:solidFill>
                  <a:schemeClr val="accent1">
                    <a:lumMod val="75000"/>
                  </a:schemeClr>
                </a:solidFill>
              </a:rPr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42418625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072D0-8052-BF84-BF3B-6BAE1CAA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D0816A-E489-1AA4-6B55-4C042776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97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3A2CE0-18CD-4102-B738-4ACFF9E68BA4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52C80-CF42-D955-B270-CA1363835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7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0B65A2-CFCD-47FB-B251-07B23B5E1093}" type="datetime6">
              <a:rPr lang="ko-KR" altLang="en-US" smtClean="0"/>
              <a:pPr/>
              <a:t>2023년 8월</a:t>
            </a:fld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7D13FF5-2C20-D727-1EE9-FE0992DC4A82}"/>
              </a:ext>
            </a:extLst>
          </p:cNvPr>
          <p:cNvSpPr txBox="1">
            <a:spLocks/>
          </p:cNvSpPr>
          <p:nvPr/>
        </p:nvSpPr>
        <p:spPr>
          <a:xfrm>
            <a:off x="838200" y="15552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3600" dirty="0"/>
              <a:t>대입 연산자</a:t>
            </a:r>
            <a:r>
              <a:rPr lang="en-US" altLang="ko-KR" sz="3600" dirty="0"/>
              <a:t>: </a:t>
            </a:r>
            <a:r>
              <a:rPr lang="en-US" altLang="ko-KR" sz="3600" b="1" dirty="0"/>
              <a:t>=</a:t>
            </a:r>
            <a:r>
              <a:rPr lang="en-US" altLang="ko-KR" sz="3600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3600" dirty="0"/>
              <a:t>비교 연산자</a:t>
            </a:r>
            <a:r>
              <a:rPr lang="en-US" altLang="ko-KR" sz="3600" dirty="0"/>
              <a:t>: </a:t>
            </a:r>
            <a:r>
              <a:rPr lang="en-US" altLang="ko-KR" sz="3600" b="1" dirty="0"/>
              <a:t>==</a:t>
            </a:r>
            <a:r>
              <a:rPr lang="en-US" altLang="ko-KR" sz="3600" dirty="0"/>
              <a:t>, </a:t>
            </a:r>
            <a:r>
              <a:rPr lang="en-US" altLang="ko-KR" sz="3600" b="1" dirty="0"/>
              <a:t>!=</a:t>
            </a:r>
            <a:r>
              <a:rPr lang="en-US" altLang="ko-KR" sz="3600" dirty="0"/>
              <a:t>, </a:t>
            </a:r>
            <a:r>
              <a:rPr lang="en-US" altLang="ko-KR" sz="3600" b="1" dirty="0"/>
              <a:t>&gt;</a:t>
            </a:r>
            <a:r>
              <a:rPr lang="en-US" altLang="ko-KR" sz="3600" dirty="0"/>
              <a:t>,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&gt;=</a:t>
            </a:r>
            <a:r>
              <a:rPr lang="en-US" altLang="ko-KR" sz="3600" dirty="0"/>
              <a:t>,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&lt;</a:t>
            </a:r>
            <a:r>
              <a:rPr lang="en-US" altLang="ko-KR" sz="3600" dirty="0"/>
              <a:t>,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&lt;=</a:t>
            </a:r>
          </a:p>
          <a:p>
            <a:pPr>
              <a:lnSpc>
                <a:spcPct val="150000"/>
              </a:lnSpc>
            </a:pPr>
            <a:r>
              <a:rPr lang="ko-KR" altLang="en-US" sz="3600" dirty="0"/>
              <a:t>산술 연산자</a:t>
            </a:r>
            <a:r>
              <a:rPr lang="en-US" altLang="ko-KR" sz="3600" dirty="0"/>
              <a:t>: </a:t>
            </a:r>
            <a:r>
              <a:rPr lang="en-US" altLang="ko-KR" sz="3600" b="1" dirty="0"/>
              <a:t>+</a:t>
            </a:r>
            <a:r>
              <a:rPr lang="en-US" altLang="ko-KR" sz="3600" dirty="0"/>
              <a:t>, </a:t>
            </a:r>
            <a:r>
              <a:rPr lang="en-US" altLang="ko-KR" sz="3600" b="1" dirty="0"/>
              <a:t>-</a:t>
            </a:r>
            <a:r>
              <a:rPr lang="en-US" altLang="ko-KR" sz="3600" dirty="0"/>
              <a:t>, </a:t>
            </a:r>
            <a:r>
              <a:rPr lang="en-US" altLang="ko-KR" sz="3600" b="1" dirty="0"/>
              <a:t>*</a:t>
            </a:r>
            <a:r>
              <a:rPr lang="en-US" altLang="ko-KR" sz="3600" dirty="0"/>
              <a:t>, </a:t>
            </a:r>
            <a:r>
              <a:rPr lang="en-US" altLang="ko-KR" sz="3600" b="1" dirty="0"/>
              <a:t>/</a:t>
            </a:r>
          </a:p>
          <a:p>
            <a:pPr>
              <a:lnSpc>
                <a:spcPct val="150000"/>
              </a:lnSpc>
            </a:pPr>
            <a:r>
              <a:rPr lang="ko-KR" altLang="en-US" sz="3600" dirty="0"/>
              <a:t>논리 연산자</a:t>
            </a:r>
            <a:r>
              <a:rPr lang="en-US" altLang="ko-KR" sz="3600" dirty="0"/>
              <a:t>: </a:t>
            </a:r>
            <a:r>
              <a:rPr lang="en-US" altLang="ko-KR" sz="3600" b="1" dirty="0"/>
              <a:t>!</a:t>
            </a:r>
            <a:r>
              <a:rPr lang="en-US" altLang="ko-KR" sz="3600" dirty="0"/>
              <a:t>, </a:t>
            </a:r>
            <a:r>
              <a:rPr lang="en-US" altLang="ko-KR" sz="3600" b="1" dirty="0"/>
              <a:t>&amp;&amp;</a:t>
            </a:r>
            <a:r>
              <a:rPr lang="en-US" altLang="ko-KR" sz="3600" dirty="0"/>
              <a:t>, </a:t>
            </a:r>
            <a:r>
              <a:rPr lang="en-US" altLang="ko-KR" sz="3600" b="1" dirty="0"/>
              <a:t>|| </a:t>
            </a:r>
          </a:p>
        </p:txBody>
      </p:sp>
    </p:spTree>
    <p:extLst>
      <p:ext uri="{BB962C8B-B14F-4D97-AF65-F5344CB8AC3E}">
        <p14:creationId xmlns:p14="http://schemas.microsoft.com/office/powerpoint/2010/main" val="32681091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C8723-BEAD-EC0E-3ED0-6CE0881D7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7C98700-EFE6-52F4-5D39-11552EBC18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1151628"/>
              </p:ext>
            </p:extLst>
          </p:nvPr>
        </p:nvGraphicFramePr>
        <p:xfrm>
          <a:off x="838200" y="1707411"/>
          <a:ext cx="10515600" cy="44695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0503308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9578936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7471925"/>
                    </a:ext>
                  </a:extLst>
                </a:gridCol>
              </a:tblGrid>
              <a:tr h="558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Kim jung chul Myungjo Bold" panose="02030803000000000000" pitchFamily="18" charset="-127"/>
                          <a:ea typeface="Kim jung chul Myungjo Bold" panose="02030803000000000000" pitchFamily="18" charset="-127"/>
                        </a:rPr>
                        <a:t>연산자 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Kim jung chul Myungjo Bold" panose="02030803000000000000" pitchFamily="18" charset="-127"/>
                          <a:ea typeface="Kim jung chul Myungjo Bold" panose="02030803000000000000" pitchFamily="18" charset="-127"/>
                        </a:rPr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Kim jung chul Myungjo Bold" panose="02030803000000000000" pitchFamily="18" charset="-127"/>
                          <a:ea typeface="Kim jung chul Myungjo Bold" panose="02030803000000000000" pitchFamily="18" charset="-127"/>
                        </a:rPr>
                        <a:t>사용 예시</a:t>
                      </a:r>
                      <a:r>
                        <a:rPr lang="en-US" altLang="ko-KR" sz="1800" dirty="0">
                          <a:latin typeface="Kim jung chul Myungjo Bold" panose="02030803000000000000" pitchFamily="18" charset="-127"/>
                          <a:ea typeface="Kim jung chul Myungjo Bold" panose="02030803000000000000" pitchFamily="18" charset="-127"/>
                        </a:rPr>
                        <a:t>(</a:t>
                      </a:r>
                      <a:r>
                        <a:rPr lang="ko-KR" altLang="en-US" sz="1800" dirty="0">
                          <a:latin typeface="Kim jung chul Myungjo Bold" panose="02030803000000000000" pitchFamily="18" charset="-127"/>
                          <a:ea typeface="Kim jung chul Myungjo Bold" panose="02030803000000000000" pitchFamily="18" charset="-127"/>
                        </a:rPr>
                        <a:t>모두 </a:t>
                      </a:r>
                      <a:r>
                        <a:rPr lang="en-US" altLang="ko-KR" sz="1800" dirty="0" err="1">
                          <a:latin typeface="Kim jung chul Myungjo Bold" panose="02030803000000000000" pitchFamily="18" charset="-127"/>
                          <a:ea typeface="Kim jung chul Myungjo Bold" panose="02030803000000000000" pitchFamily="18" charset="-127"/>
                        </a:rPr>
                        <a:t>int</a:t>
                      </a:r>
                      <a:r>
                        <a:rPr lang="en-US" altLang="ko-KR" sz="1800" dirty="0">
                          <a:latin typeface="Kim jung chul Myungjo Bold" panose="02030803000000000000" pitchFamily="18" charset="-127"/>
                          <a:ea typeface="Kim jung chul Myungjo Bold" panose="02030803000000000000" pitchFamily="18" charset="-127"/>
                        </a:rPr>
                        <a:t> </a:t>
                      </a:r>
                      <a:r>
                        <a:rPr lang="ko-KR" altLang="en-US" sz="1800" dirty="0">
                          <a:latin typeface="Kim jung chul Myungjo Bold" panose="02030803000000000000" pitchFamily="18" charset="-127"/>
                          <a:ea typeface="Kim jung chul Myungjo Bold" panose="02030803000000000000" pitchFamily="18" charset="-127"/>
                        </a:rPr>
                        <a:t>일 때</a:t>
                      </a:r>
                      <a:r>
                        <a:rPr lang="en-US" altLang="ko-KR" sz="1800" dirty="0">
                          <a:latin typeface="Kim jung chul Myungjo Bold" panose="02030803000000000000" pitchFamily="18" charset="-127"/>
                          <a:ea typeface="Kim jung chul Myungjo Bold" panose="02030803000000000000" pitchFamily="18" charset="-127"/>
                        </a:rPr>
                        <a:t>)</a:t>
                      </a:r>
                      <a:endParaRPr lang="ko-KR" altLang="en-US" sz="1800" dirty="0">
                        <a:latin typeface="Kim jung chul Myungjo Bold" panose="02030803000000000000" pitchFamily="18" charset="-127"/>
                        <a:ea typeface="Kim jung chul Myungjo Bold" panose="02030803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8795602"/>
                  </a:ext>
                </a:extLst>
              </a:tr>
              <a:tr h="558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+</a:t>
                      </a:r>
                      <a:endParaRPr lang="ko-KR" altLang="en-US" sz="2000" dirty="0">
                        <a:latin typeface="Kim jung chul Myungjo Light" panose="02030303000000000000" pitchFamily="18" charset="-127"/>
                        <a:ea typeface="Kim jung chul Myungjo Light" panose="02030303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덧셈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5 + 5</a:t>
                      </a:r>
                      <a:endParaRPr lang="ko-KR" altLang="en-US" sz="2000" dirty="0">
                        <a:latin typeface="Kim jung chul Myungjo Light" panose="02030303000000000000" pitchFamily="18" charset="-127"/>
                        <a:ea typeface="Kim jung chul Myungjo Light" panose="02030303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212919"/>
                  </a:ext>
                </a:extLst>
              </a:tr>
              <a:tr h="558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-</a:t>
                      </a:r>
                      <a:endParaRPr lang="ko-KR" altLang="en-US" sz="2000" dirty="0">
                        <a:latin typeface="Kim jung chul Myungjo Light" panose="02030303000000000000" pitchFamily="18" charset="-127"/>
                        <a:ea typeface="Kim jung chul Myungjo Light" panose="02030303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뺄셈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6 – 2</a:t>
                      </a:r>
                      <a:endParaRPr lang="ko-KR" altLang="en-US" sz="2000" dirty="0">
                        <a:latin typeface="Kim jung chul Myungjo Light" panose="02030303000000000000" pitchFamily="18" charset="-127"/>
                        <a:ea typeface="Kim jung chul Myungjo Light" panose="02030303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8739312"/>
                  </a:ext>
                </a:extLst>
              </a:tr>
              <a:tr h="558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*</a:t>
                      </a:r>
                      <a:endParaRPr lang="ko-KR" altLang="en-US" sz="2000" dirty="0">
                        <a:latin typeface="Kim jung chul Myungjo Light" panose="02030303000000000000" pitchFamily="18" charset="-127"/>
                        <a:ea typeface="Kim jung chul Myungjo Light" panose="02030303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곱셈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10 * 2</a:t>
                      </a:r>
                      <a:endParaRPr lang="ko-KR" altLang="en-US" sz="2000" dirty="0">
                        <a:latin typeface="Kim jung chul Myungjo Light" panose="02030303000000000000" pitchFamily="18" charset="-127"/>
                        <a:ea typeface="Kim jung chul Myungjo Light" panose="02030303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4336356"/>
                  </a:ext>
                </a:extLst>
              </a:tr>
              <a:tr h="558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/</a:t>
                      </a:r>
                      <a:endParaRPr lang="ko-KR" altLang="en-US" sz="2000" dirty="0">
                        <a:latin typeface="Kim jung chul Myungjo Light" panose="02030303000000000000" pitchFamily="18" charset="-127"/>
                        <a:ea typeface="Kim jung chul Myungjo Light" panose="02030303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나눗셈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10 / 3</a:t>
                      </a:r>
                      <a:endParaRPr lang="ko-KR" altLang="en-US" sz="2000" dirty="0">
                        <a:latin typeface="Kim jung chul Myungjo Light" panose="02030303000000000000" pitchFamily="18" charset="-127"/>
                        <a:ea typeface="Kim jung chul Myungjo Light" panose="02030303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483875"/>
                  </a:ext>
                </a:extLst>
              </a:tr>
              <a:tr h="558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%</a:t>
                      </a:r>
                      <a:endParaRPr lang="ko-KR" altLang="en-US" sz="2000" dirty="0">
                        <a:latin typeface="Kim jung chul Myungjo Light" panose="02030303000000000000" pitchFamily="18" charset="-127"/>
                        <a:ea typeface="Kim jung chul Myungjo Light" panose="02030303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나머지 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10</a:t>
                      </a:r>
                      <a:r>
                        <a:rPr lang="en-US" altLang="ko-KR" sz="2000" baseline="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 % 3</a:t>
                      </a:r>
                      <a:endParaRPr lang="ko-KR" altLang="en-US" sz="2000" dirty="0">
                        <a:latin typeface="Kim jung chul Myungjo Light" panose="02030303000000000000" pitchFamily="18" charset="-127"/>
                        <a:ea typeface="Kim jung chul Myungjo Light" panose="02030303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57074"/>
                  </a:ext>
                </a:extLst>
              </a:tr>
              <a:tr h="558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++</a:t>
                      </a:r>
                      <a:endParaRPr lang="ko-KR" altLang="en-US" sz="2000" dirty="0">
                        <a:latin typeface="Kim jung chul Myungjo Light" panose="02030303000000000000" pitchFamily="18" charset="-127"/>
                        <a:ea typeface="Kim jung chul Myungjo Light" panose="02030303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a++; ++b;</a:t>
                      </a:r>
                      <a:endParaRPr lang="ko-KR" altLang="en-US" sz="2000" dirty="0">
                        <a:latin typeface="Kim jung chul Myungjo Light" panose="02030303000000000000" pitchFamily="18" charset="-127"/>
                        <a:ea typeface="Kim jung chul Myungjo Light" panose="02030303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8760730"/>
                  </a:ext>
                </a:extLst>
              </a:tr>
              <a:tr h="558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--</a:t>
                      </a:r>
                      <a:endParaRPr lang="ko-KR" altLang="en-US" sz="2000" dirty="0">
                        <a:latin typeface="Kim jung chul Myungjo Light" panose="02030303000000000000" pitchFamily="18" charset="-127"/>
                        <a:ea typeface="Kim jung chul Myungjo Light" panose="02030303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감소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Myungjo Light" panose="02030303000000000000" pitchFamily="18" charset="-127"/>
                          <a:ea typeface="Kim jung chul Myungjo Light" panose="02030303000000000000" pitchFamily="18" charset="-127"/>
                        </a:rPr>
                        <a:t>a--; --b;</a:t>
                      </a:r>
                      <a:endParaRPr lang="ko-KR" altLang="en-US" sz="2000" dirty="0">
                        <a:latin typeface="Kim jung chul Myungjo Light" panose="02030303000000000000" pitchFamily="18" charset="-127"/>
                        <a:ea typeface="Kim jung chul Myungjo Light" panose="02030303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6151986"/>
                  </a:ext>
                </a:extLst>
              </a:tr>
            </a:tbl>
          </a:graphicData>
        </a:graphic>
      </p:graphicFrame>
      <p:sp>
        <p:nvSpPr>
          <p:cNvPr id="6" name="제목 5">
            <a:extLst>
              <a:ext uri="{FF2B5EF4-FFF2-40B4-BE49-F238E27FC236}">
                <a16:creationId xmlns:a16="http://schemas.microsoft.com/office/drawing/2014/main" id="{0EC452B0-76DC-793B-C8AD-8EFC42D2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연산자</a:t>
            </a:r>
            <a:r>
              <a:rPr lang="en-US" altLang="ko-KR" dirty="0"/>
              <a:t>, </a:t>
            </a:r>
            <a:r>
              <a:rPr lang="ko-KR" altLang="en-US" dirty="0"/>
              <a:t>증감 연산자</a:t>
            </a:r>
          </a:p>
        </p:txBody>
      </p:sp>
    </p:spTree>
    <p:extLst>
      <p:ext uri="{BB962C8B-B14F-4D97-AF65-F5344CB8AC3E}">
        <p14:creationId xmlns:p14="http://schemas.microsoft.com/office/powerpoint/2010/main" val="18184608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  <a:r>
              <a:rPr lang="en-US" altLang="ko-KR" dirty="0"/>
              <a:t>, </a:t>
            </a:r>
            <a:r>
              <a:rPr lang="ko-KR" altLang="en-US" dirty="0"/>
              <a:t>비교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논리 연산자</a:t>
            </a:r>
            <a:endParaRPr lang="en-US" altLang="ko-KR" dirty="0"/>
          </a:p>
          <a:p>
            <a:pPr lvl="1"/>
            <a:r>
              <a:rPr lang="en-US" altLang="ko-KR" dirty="0"/>
              <a:t>  !  (NOT)</a:t>
            </a:r>
          </a:p>
          <a:p>
            <a:pPr lvl="1"/>
            <a:r>
              <a:rPr lang="en-US" altLang="ko-KR" dirty="0"/>
              <a:t>&amp;&amp;(AND)</a:t>
            </a:r>
          </a:p>
          <a:p>
            <a:pPr lvl="1"/>
            <a:r>
              <a:rPr lang="en-US" altLang="ko-KR" dirty="0"/>
              <a:t> ||  (OR)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비교 연산자</a:t>
            </a:r>
            <a:endParaRPr lang="en-US" altLang="ko-KR" dirty="0"/>
          </a:p>
          <a:p>
            <a:pPr lvl="1"/>
            <a:r>
              <a:rPr lang="en-US" altLang="ko-KR" dirty="0"/>
              <a:t>&lt; , &gt; , &lt;=, &gt;=</a:t>
            </a:r>
          </a:p>
          <a:p>
            <a:pPr lvl="1"/>
            <a:r>
              <a:rPr lang="en-US" altLang="ko-KR" dirty="0"/>
              <a:t>!=(not equal), ==(equal)</a:t>
            </a:r>
          </a:p>
          <a:p>
            <a:endParaRPr lang="en-US" altLang="ko-KR" dirty="0"/>
          </a:p>
          <a:p>
            <a:r>
              <a:rPr lang="ko-KR" altLang="en-US" dirty="0"/>
              <a:t>이외에도 비트</a:t>
            </a:r>
            <a:r>
              <a:rPr lang="en-US" altLang="ko-KR" dirty="0"/>
              <a:t>, </a:t>
            </a:r>
            <a:r>
              <a:rPr lang="ko-KR" altLang="en-US" dirty="0" err="1"/>
              <a:t>비트시프트</a:t>
            </a:r>
            <a:r>
              <a:rPr lang="ko-KR" altLang="en-US" dirty="0"/>
              <a:t> </a:t>
            </a:r>
            <a:r>
              <a:rPr lang="en-US" altLang="ko-KR" dirty="0"/>
              <a:t>, .. </a:t>
            </a:r>
            <a:r>
              <a:rPr lang="ko-KR" altLang="en-US" dirty="0"/>
              <a:t>등의 연산자가 있습니다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3504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44A1FD-AA32-7E67-636A-AA7B84757779}"/>
              </a:ext>
            </a:extLst>
          </p:cNvPr>
          <p:cNvSpPr txBox="1">
            <a:spLocks/>
          </p:cNvSpPr>
          <p:nvPr/>
        </p:nvSpPr>
        <p:spPr>
          <a:xfrm>
            <a:off x="1660995" y="2684127"/>
            <a:ext cx="8870010" cy="166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8000" dirty="0">
                <a:solidFill>
                  <a:schemeClr val="accent1">
                    <a:lumMod val="75000"/>
                  </a:schemeClr>
                </a:solidFill>
              </a:rPr>
              <a:t>조건문</a:t>
            </a:r>
          </a:p>
        </p:txBody>
      </p:sp>
    </p:spTree>
    <p:extLst>
      <p:ext uri="{BB962C8B-B14F-4D97-AF65-F5344CB8AC3E}">
        <p14:creationId xmlns:p14="http://schemas.microsoft.com/office/powerpoint/2010/main" val="315564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60659-223B-F74C-E898-620CEA38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 </a:t>
            </a:r>
            <a:r>
              <a:rPr lang="ko-KR" altLang="en-US" dirty="0"/>
              <a:t>사용자 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8FAAA-1E1E-20F1-00DB-3274C9F68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https://nadocoding.tistory.com/95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Homebrew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Visual Studio Code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Extension </a:t>
            </a:r>
            <a:r>
              <a:rPr lang="ko-KR" altLang="en-US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18565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BD6AE-A429-4A1A-A4DA-A5B36934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6926B-F81D-4CAC-A82C-D95C62896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ko-KR" altLang="en-US" dirty="0"/>
              <a:t>특정 조건 만족 시 </a:t>
            </a:r>
            <a:r>
              <a:rPr lang="en-US" altLang="ko-KR" dirty="0"/>
              <a:t>( </a:t>
            </a:r>
            <a:r>
              <a:rPr lang="ko-KR" altLang="en-US" dirty="0"/>
              <a:t>조건이 참인 경우 </a:t>
            </a:r>
            <a:r>
              <a:rPr lang="en-US" altLang="ko-KR" dirty="0"/>
              <a:t>) </a:t>
            </a:r>
            <a:r>
              <a:rPr lang="ko-KR" altLang="en-US" dirty="0"/>
              <a:t>실행하는 명령의 집합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특정한 조건 속에서 작업을 수행하고 싶을 때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FE9E7-174D-4D06-B9B4-6D9BFDE5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97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78D9C4-20C1-4B15-A116-16DC77AD9A1E}" type="datetime1">
              <a:rPr lang="ko-KR" altLang="en-US" smtClean="0"/>
              <a:pPr/>
              <a:t>2023-08-29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956061-A5CA-4C3E-AA83-9BC9E84A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97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3A2CE0-18CD-4102-B738-4ACFF9E68BA4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B78744A-EACB-4278-A8FD-1790B46BA7C2}"/>
              </a:ext>
            </a:extLst>
          </p:cNvPr>
          <p:cNvSpPr/>
          <p:nvPr/>
        </p:nvSpPr>
        <p:spPr>
          <a:xfrm>
            <a:off x="2033517" y="4017772"/>
            <a:ext cx="3493827" cy="1078173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if</a:t>
            </a:r>
            <a:endParaRPr lang="ko-KR" altLang="en-US" sz="40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82EB3BF-2358-42E1-AC46-92FAE8E3B0B0}"/>
              </a:ext>
            </a:extLst>
          </p:cNvPr>
          <p:cNvSpPr/>
          <p:nvPr/>
        </p:nvSpPr>
        <p:spPr>
          <a:xfrm>
            <a:off x="6946711" y="4017772"/>
            <a:ext cx="3493827" cy="1078173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switch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926082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6926B-F81D-4CAC-A82C-D95C62896BBE}"/>
              </a:ext>
            </a:extLst>
          </p:cNvPr>
          <p:cNvSpPr>
            <a:spLocks noGrp="1"/>
          </p:cNvSpPr>
          <p:nvPr/>
        </p:nvSpPr>
        <p:spPr>
          <a:xfrm>
            <a:off x="8875836" y="633967"/>
            <a:ext cx="2641979" cy="5627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600" dirty="0">
                <a:highlight>
                  <a:srgbClr val="FFFF00"/>
                </a:highlight>
              </a:rPr>
              <a:t>만약 </a:t>
            </a:r>
            <a:r>
              <a:rPr lang="en-US" altLang="ko-KR" sz="3600" dirty="0">
                <a:highlight>
                  <a:srgbClr val="FFFF00"/>
                </a:highlight>
              </a:rPr>
              <a:t>~~</a:t>
            </a:r>
            <a:r>
              <a:rPr lang="ko-KR" altLang="en-US" sz="3600" dirty="0">
                <a:highlight>
                  <a:srgbClr val="FFFF00"/>
                </a:highlight>
              </a:rPr>
              <a:t>라면</a:t>
            </a:r>
            <a:endParaRPr lang="en-US" altLang="ko-KR" sz="3600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ko-KR" altLang="en-US" sz="4000" dirty="0">
              <a:highlight>
                <a:srgbClr val="FFFF00"/>
              </a:highlight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CF0F533-3153-4651-A882-A0FCF39CDB7A}"/>
              </a:ext>
            </a:extLst>
          </p:cNvPr>
          <p:cNvSpPr txBox="1">
            <a:spLocks/>
          </p:cNvSpPr>
          <p:nvPr/>
        </p:nvSpPr>
        <p:spPr>
          <a:xfrm>
            <a:off x="1216926" y="1734386"/>
            <a:ext cx="9758147" cy="4758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3600" dirty="0"/>
              <a:t>if ( </a:t>
            </a:r>
            <a:r>
              <a:rPr lang="ko-KR" altLang="en-US" sz="3600" dirty="0"/>
              <a:t>조건</a:t>
            </a:r>
            <a:r>
              <a:rPr lang="en-US" altLang="ko-KR" sz="3600" dirty="0"/>
              <a:t>1</a:t>
            </a:r>
            <a:r>
              <a:rPr lang="ko-KR" altLang="en-US" sz="3600" dirty="0"/>
              <a:t> </a:t>
            </a:r>
            <a:r>
              <a:rPr lang="en-US" altLang="ko-KR" sz="3600" dirty="0"/>
              <a:t>) {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3600" dirty="0"/>
              <a:t>	// </a:t>
            </a:r>
            <a:r>
              <a:rPr lang="ko-KR" altLang="en-US" sz="3600" dirty="0"/>
              <a:t>조건</a:t>
            </a:r>
            <a:r>
              <a:rPr lang="en-US" altLang="ko-KR" sz="3600" dirty="0"/>
              <a:t>1</a:t>
            </a:r>
            <a:r>
              <a:rPr lang="ko-KR" altLang="en-US" sz="3600" dirty="0"/>
              <a:t>이 참이라면 실행</a:t>
            </a:r>
            <a:endParaRPr lang="en-US" altLang="ko-KR" sz="3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3600" dirty="0"/>
              <a:t>} else if ( </a:t>
            </a:r>
            <a:r>
              <a:rPr lang="ko-KR" altLang="en-US" sz="3600" dirty="0"/>
              <a:t>조건</a:t>
            </a:r>
            <a:r>
              <a:rPr lang="en-US" altLang="ko-KR" sz="3600" dirty="0"/>
              <a:t>2 ) {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3600" dirty="0"/>
              <a:t>	// </a:t>
            </a:r>
            <a:r>
              <a:rPr lang="ko-KR" altLang="en-US" sz="3600" dirty="0"/>
              <a:t>조건</a:t>
            </a:r>
            <a:r>
              <a:rPr lang="en-US" altLang="ko-KR" sz="3600" dirty="0"/>
              <a:t>1</a:t>
            </a:r>
            <a:r>
              <a:rPr lang="ko-KR" altLang="en-US" sz="3600" dirty="0"/>
              <a:t>이 참이 아니고 조건</a:t>
            </a:r>
            <a:r>
              <a:rPr lang="en-US" altLang="ko-KR" sz="3600" dirty="0"/>
              <a:t>2</a:t>
            </a:r>
            <a:r>
              <a:rPr lang="ko-KR" altLang="en-US" sz="3600" dirty="0"/>
              <a:t>가 참이라면 실행</a:t>
            </a:r>
            <a:endParaRPr lang="en-US" altLang="ko-KR" sz="3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3600" dirty="0"/>
              <a:t>} </a:t>
            </a:r>
            <a:r>
              <a:rPr lang="en-US" altLang="ko-KR" sz="3600" dirty="0">
                <a:highlight>
                  <a:srgbClr val="FFFF00"/>
                </a:highlight>
              </a:rPr>
              <a:t>else</a:t>
            </a:r>
            <a:r>
              <a:rPr lang="en-US" altLang="ko-KR" sz="3600" dirty="0"/>
              <a:t> {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3600" dirty="0"/>
              <a:t>	// </a:t>
            </a:r>
            <a:r>
              <a:rPr lang="ko-KR" altLang="en-US" sz="3600" dirty="0"/>
              <a:t>조건 </a:t>
            </a:r>
            <a:r>
              <a:rPr lang="en-US" altLang="ko-KR" sz="3600" dirty="0"/>
              <a:t>1</a:t>
            </a:r>
            <a:r>
              <a:rPr lang="ko-KR" altLang="en-US" sz="3600" dirty="0"/>
              <a:t>과 </a:t>
            </a:r>
            <a:r>
              <a:rPr lang="en-US" altLang="ko-KR" sz="3600" dirty="0"/>
              <a:t>2</a:t>
            </a:r>
            <a:r>
              <a:rPr lang="ko-KR" altLang="en-US" sz="3600" dirty="0"/>
              <a:t>가 모두 참이 아닐 때 실행</a:t>
            </a:r>
            <a:endParaRPr lang="en-US" altLang="ko-KR" sz="3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3600" dirty="0"/>
              <a:t>}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612657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BD6AE-A429-4A1A-A4DA-A5B36934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6926B-F81D-4CAC-A82C-D95C62896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525" y="1325562"/>
            <a:ext cx="10062949" cy="491146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sz="3600" dirty="0"/>
              <a:t>비교연산자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	a == b : a</a:t>
            </a:r>
            <a:r>
              <a:rPr lang="ko-KR" altLang="en-US" sz="3600" dirty="0"/>
              <a:t>와 </a:t>
            </a:r>
            <a:r>
              <a:rPr lang="en-US" altLang="ko-KR" sz="3600" dirty="0"/>
              <a:t>b</a:t>
            </a:r>
            <a:r>
              <a:rPr lang="ko-KR" altLang="en-US" sz="3600" dirty="0"/>
              <a:t>가 동일하면 참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	a != b : a</a:t>
            </a:r>
            <a:r>
              <a:rPr lang="ko-KR" altLang="en-US" sz="3600" dirty="0"/>
              <a:t>와 </a:t>
            </a:r>
            <a:r>
              <a:rPr lang="en-US" altLang="ko-KR" sz="3600" dirty="0"/>
              <a:t>b</a:t>
            </a:r>
            <a:r>
              <a:rPr lang="ko-KR" altLang="en-US" sz="3600" dirty="0"/>
              <a:t>가 동일하지 않으면 참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	a &lt; b : a</a:t>
            </a:r>
            <a:r>
              <a:rPr lang="ko-KR" altLang="en-US" sz="3600" dirty="0"/>
              <a:t>가 </a:t>
            </a:r>
            <a:r>
              <a:rPr lang="en-US" altLang="ko-KR" sz="3600" dirty="0"/>
              <a:t>b</a:t>
            </a:r>
            <a:r>
              <a:rPr lang="ko-KR" altLang="en-US" sz="3600" dirty="0"/>
              <a:t>보다 작으면 </a:t>
            </a:r>
            <a:r>
              <a:rPr lang="en-US" altLang="ko-KR" sz="3600" dirty="0"/>
              <a:t>( b</a:t>
            </a:r>
            <a:r>
              <a:rPr lang="ko-KR" altLang="en-US" sz="3600" dirty="0"/>
              <a:t>가 </a:t>
            </a:r>
            <a:r>
              <a:rPr lang="en-US" altLang="ko-KR" sz="3600" dirty="0"/>
              <a:t>a</a:t>
            </a:r>
            <a:r>
              <a:rPr lang="ko-KR" altLang="en-US" sz="3600" dirty="0"/>
              <a:t>보다 크면 </a:t>
            </a:r>
            <a:r>
              <a:rPr lang="en-US" altLang="ko-KR" sz="3600" dirty="0"/>
              <a:t>) </a:t>
            </a:r>
            <a:r>
              <a:rPr lang="ko-KR" altLang="en-US" sz="3600" dirty="0"/>
              <a:t>참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	a &lt;= b : a</a:t>
            </a:r>
            <a:r>
              <a:rPr lang="ko-KR" altLang="en-US" sz="3600" dirty="0"/>
              <a:t>가 </a:t>
            </a:r>
            <a:r>
              <a:rPr lang="en-US" altLang="ko-KR" sz="3600" dirty="0"/>
              <a:t>b</a:t>
            </a:r>
            <a:r>
              <a:rPr lang="ko-KR" altLang="en-US" sz="3600" dirty="0"/>
              <a:t>보다 작거나 같으면 참</a:t>
            </a:r>
            <a:endParaRPr lang="en-US" altLang="ko-KR" sz="3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3600" dirty="0"/>
              <a:t>논리연산자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	a &amp;&amp; b : a AND</a:t>
            </a:r>
            <a:r>
              <a:rPr lang="ko-KR" altLang="en-US" sz="3600" dirty="0"/>
              <a:t> </a:t>
            </a:r>
            <a:r>
              <a:rPr lang="en-US" altLang="ko-KR" sz="3600" dirty="0"/>
              <a:t>b.</a:t>
            </a:r>
            <a:r>
              <a:rPr lang="ko-KR" altLang="en-US" sz="3600" dirty="0"/>
              <a:t> </a:t>
            </a:r>
            <a:r>
              <a:rPr lang="en-US" altLang="ko-KR" sz="3600" dirty="0"/>
              <a:t>a</a:t>
            </a:r>
            <a:r>
              <a:rPr lang="ko-KR" altLang="en-US" sz="3600" dirty="0"/>
              <a:t> 그리고 </a:t>
            </a:r>
            <a:r>
              <a:rPr lang="en-US" altLang="ko-KR" sz="3600" dirty="0"/>
              <a:t>b</a:t>
            </a:r>
          </a:p>
          <a:p>
            <a:pPr marL="0" indent="0">
              <a:buNone/>
            </a:pPr>
            <a:r>
              <a:rPr lang="en-US" altLang="ko-KR" sz="3600" dirty="0"/>
              <a:t>	a</a:t>
            </a:r>
            <a:r>
              <a:rPr lang="ko-KR" altLang="en-US" sz="3600" dirty="0"/>
              <a:t> </a:t>
            </a:r>
            <a:r>
              <a:rPr lang="en-US" altLang="ko-KR" sz="3600" dirty="0"/>
              <a:t>|| b : a OR</a:t>
            </a:r>
            <a:r>
              <a:rPr lang="ko-KR" altLang="en-US" sz="3600" dirty="0"/>
              <a:t> </a:t>
            </a:r>
            <a:r>
              <a:rPr lang="en-US" altLang="ko-KR" sz="3600" dirty="0"/>
              <a:t>b. a </a:t>
            </a:r>
            <a:r>
              <a:rPr lang="ko-KR" altLang="en-US" sz="3600" dirty="0"/>
              <a:t>또는 </a:t>
            </a:r>
            <a:r>
              <a:rPr lang="en-US" altLang="ko-KR" sz="3600" dirty="0"/>
              <a:t>b</a:t>
            </a:r>
            <a:endParaRPr lang="ko-KR" altLang="en-US" sz="36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FE9E7-174D-4D06-B9B4-6D9BFDE5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97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78D9C4-20C1-4B15-A116-16DC77AD9A1E}" type="datetime1">
              <a:rPr lang="ko-KR" altLang="en-US" smtClean="0"/>
              <a:pPr/>
              <a:t>2023-08-29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956061-A5CA-4C3E-AA83-9BC9E84A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97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3A2CE0-18CD-4102-B738-4ACFF9E68BA4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1348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38200" y="1730203"/>
            <a:ext cx="388480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ko-KR" sz="3200" dirty="0">
                <a:solidFill>
                  <a:srgbClr val="000000"/>
                </a:solidFill>
                <a:latin typeface="+mn-ea"/>
              </a:rPr>
              <a:t> (a &gt; 10) {</a:t>
            </a:r>
          </a:p>
          <a:p>
            <a:r>
              <a:rPr lang="en-US" altLang="ko-KR" sz="3200" dirty="0">
                <a:solidFill>
                  <a:srgbClr val="000000"/>
                </a:solidFill>
                <a:latin typeface="+mn-ea"/>
              </a:rPr>
              <a:t>	</a:t>
            </a:r>
            <a:r>
              <a:rPr lang="ko-KR" altLang="en-US" sz="3200" dirty="0">
                <a:solidFill>
                  <a:srgbClr val="000000"/>
                </a:solidFill>
                <a:latin typeface="+mn-ea"/>
              </a:rPr>
              <a:t>실행 코드</a:t>
            </a:r>
            <a:r>
              <a:rPr lang="en-US" altLang="ko-KR" sz="3200" dirty="0">
                <a:solidFill>
                  <a:srgbClr val="000000"/>
                </a:solidFill>
                <a:latin typeface="+mn-ea"/>
              </a:rPr>
              <a:t>1;</a:t>
            </a:r>
          </a:p>
          <a:p>
            <a:r>
              <a:rPr lang="en-US" altLang="ko-KR" sz="3200" dirty="0">
                <a:solidFill>
                  <a:srgbClr val="000000"/>
                </a:solidFill>
                <a:latin typeface="+mn-ea"/>
              </a:rPr>
              <a:t>}</a:t>
            </a:r>
            <a:r>
              <a:rPr lang="en-US" altLang="ko-KR" sz="3200" dirty="0">
                <a:solidFill>
                  <a:srgbClr val="0000FF"/>
                </a:solidFill>
                <a:latin typeface="+mn-ea"/>
              </a:rPr>
              <a:t>else</a:t>
            </a:r>
            <a:r>
              <a:rPr lang="en-US" altLang="ko-KR" sz="3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3200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ko-KR" sz="3200" dirty="0">
                <a:solidFill>
                  <a:srgbClr val="000000"/>
                </a:solidFill>
                <a:latin typeface="+mn-ea"/>
              </a:rPr>
              <a:t>(a==5){</a:t>
            </a:r>
          </a:p>
          <a:p>
            <a:r>
              <a:rPr lang="en-US" altLang="ko-KR" sz="3200" dirty="0">
                <a:solidFill>
                  <a:srgbClr val="000000"/>
                </a:solidFill>
                <a:latin typeface="+mn-ea"/>
              </a:rPr>
              <a:t>	</a:t>
            </a:r>
            <a:r>
              <a:rPr lang="ko-KR" altLang="en-US" sz="3200" dirty="0">
                <a:solidFill>
                  <a:srgbClr val="000000"/>
                </a:solidFill>
                <a:latin typeface="+mn-ea"/>
              </a:rPr>
              <a:t>실행 코드</a:t>
            </a:r>
            <a:r>
              <a:rPr lang="en-US" altLang="ko-KR" sz="3200" dirty="0">
                <a:solidFill>
                  <a:srgbClr val="000000"/>
                </a:solidFill>
                <a:latin typeface="+mn-ea"/>
              </a:rPr>
              <a:t>2;</a:t>
            </a:r>
          </a:p>
          <a:p>
            <a:r>
              <a:rPr lang="en-US" altLang="ko-KR" sz="3200" dirty="0">
                <a:solidFill>
                  <a:srgbClr val="000000"/>
                </a:solidFill>
                <a:latin typeface="+mn-ea"/>
              </a:rPr>
              <a:t>}</a:t>
            </a:r>
            <a:r>
              <a:rPr lang="en-US" altLang="ko-KR" sz="3200" dirty="0">
                <a:solidFill>
                  <a:srgbClr val="0000FF"/>
                </a:solidFill>
                <a:latin typeface="+mn-ea"/>
              </a:rPr>
              <a:t>else</a:t>
            </a:r>
            <a:r>
              <a:rPr lang="en-US" altLang="ko-KR" sz="3200" dirty="0">
                <a:solidFill>
                  <a:srgbClr val="000000"/>
                </a:solidFill>
                <a:latin typeface="+mn-ea"/>
              </a:rPr>
              <a:t> {</a:t>
            </a:r>
          </a:p>
          <a:p>
            <a:r>
              <a:rPr lang="en-US" altLang="ko-KR" sz="3200" dirty="0">
                <a:solidFill>
                  <a:srgbClr val="000000"/>
                </a:solidFill>
                <a:latin typeface="+mn-ea"/>
              </a:rPr>
              <a:t>	</a:t>
            </a:r>
            <a:r>
              <a:rPr lang="ko-KR" altLang="en-US" sz="3200" dirty="0">
                <a:solidFill>
                  <a:srgbClr val="000000"/>
                </a:solidFill>
                <a:latin typeface="+mn-ea"/>
              </a:rPr>
              <a:t>실행 코드</a:t>
            </a:r>
            <a:r>
              <a:rPr lang="en-US" altLang="ko-KR" sz="3200" dirty="0">
                <a:solidFill>
                  <a:srgbClr val="000000"/>
                </a:solidFill>
                <a:latin typeface="+mn-ea"/>
              </a:rPr>
              <a:t>3;</a:t>
            </a:r>
          </a:p>
          <a:p>
            <a:r>
              <a:rPr lang="en-US" altLang="ko-KR" sz="3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32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E93464-1DB4-B3BF-2335-5007C0780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907" y="1994862"/>
            <a:ext cx="6691708" cy="301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805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BD6AE-A429-4A1A-A4DA-A5B36934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 중첩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6926B-F81D-4CAC-A82C-D95C62896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528" y="1347866"/>
            <a:ext cx="4612944" cy="45718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3600" dirty="0"/>
              <a:t>if ( </a:t>
            </a:r>
            <a:r>
              <a:rPr lang="ko-KR" altLang="en-US" sz="3600" dirty="0"/>
              <a:t>조건</a:t>
            </a:r>
            <a:r>
              <a:rPr lang="en-US" altLang="ko-KR" sz="3600" dirty="0"/>
              <a:t>1</a:t>
            </a:r>
            <a:r>
              <a:rPr lang="ko-KR" altLang="en-US" sz="3600" dirty="0"/>
              <a:t> </a:t>
            </a:r>
            <a:r>
              <a:rPr lang="en-US" altLang="ko-KR" sz="3600" dirty="0"/>
              <a:t>) {</a:t>
            </a:r>
          </a:p>
          <a:p>
            <a:pPr marL="0" indent="0">
              <a:buNone/>
            </a:pPr>
            <a:r>
              <a:rPr lang="en-US" altLang="ko-KR" sz="3600" dirty="0"/>
              <a:t>	if ( </a:t>
            </a:r>
            <a:r>
              <a:rPr lang="ko-KR" altLang="en-US" sz="3600" dirty="0"/>
              <a:t>조건</a:t>
            </a:r>
            <a:r>
              <a:rPr lang="en-US" altLang="ko-KR" sz="3600" dirty="0"/>
              <a:t>2 ) {</a:t>
            </a:r>
          </a:p>
          <a:p>
            <a:pPr marL="0" indent="0">
              <a:buNone/>
            </a:pPr>
            <a:r>
              <a:rPr lang="en-US" altLang="ko-KR" sz="3600" dirty="0"/>
              <a:t>		//</a:t>
            </a:r>
            <a:r>
              <a:rPr lang="ko-KR" altLang="en-US" sz="3600" dirty="0"/>
              <a:t>실행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	} else {</a:t>
            </a:r>
          </a:p>
          <a:p>
            <a:pPr marL="0" indent="0">
              <a:buNone/>
            </a:pPr>
            <a:r>
              <a:rPr lang="en-US" altLang="ko-KR" sz="3600" dirty="0"/>
              <a:t>		//</a:t>
            </a:r>
            <a:r>
              <a:rPr lang="ko-KR" altLang="en-US" sz="3600" dirty="0"/>
              <a:t>실행</a:t>
            </a:r>
            <a:r>
              <a:rPr lang="en-US" altLang="ko-KR" sz="3600" dirty="0"/>
              <a:t>2</a:t>
            </a:r>
          </a:p>
          <a:p>
            <a:pPr marL="0" indent="0">
              <a:buNone/>
            </a:pPr>
            <a:r>
              <a:rPr lang="en-US" altLang="ko-KR" sz="3600" dirty="0"/>
              <a:t>	}</a:t>
            </a:r>
          </a:p>
          <a:p>
            <a:pPr marL="0" indent="0">
              <a:buNone/>
            </a:pPr>
            <a:r>
              <a:rPr lang="en-US" altLang="ko-KR" sz="3600" dirty="0"/>
              <a:t>}</a:t>
            </a:r>
            <a:endParaRPr lang="ko-KR" altLang="en-US" sz="36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FE9E7-174D-4D06-B9B4-6D9BFDE5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97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78D9C4-20C1-4B15-A116-16DC77AD9A1E}" type="datetime1">
              <a:rPr lang="ko-KR" altLang="en-US" smtClean="0"/>
              <a:pPr/>
              <a:t>2023-08-29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956061-A5CA-4C3E-AA83-9BC9E84A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97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3A2CE0-18CD-4102-B738-4ACFF9E68BA4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4844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66946" y="1465544"/>
            <a:ext cx="8186854" cy="47114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switch (</a:t>
            </a:r>
            <a:r>
              <a:rPr lang="ko-KR" altLang="en-US" dirty="0">
                <a:solidFill>
                  <a:srgbClr val="00599C"/>
                </a:solidFill>
              </a:rPr>
              <a:t>변수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	case </a:t>
            </a:r>
            <a:r>
              <a:rPr lang="ko-KR" altLang="en-US" dirty="0">
                <a:solidFill>
                  <a:srgbClr val="00599C"/>
                </a:solidFill>
              </a:rPr>
              <a:t>값</a:t>
            </a:r>
            <a:r>
              <a:rPr lang="en-US" altLang="ko-KR" dirty="0">
                <a:solidFill>
                  <a:srgbClr val="00599C"/>
                </a:solidFill>
              </a:rPr>
              <a:t>1</a:t>
            </a:r>
            <a:r>
              <a:rPr lang="en-US" altLang="ko-KR" dirty="0"/>
              <a:t> :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 err="1"/>
              <a:t>실행코드</a:t>
            </a:r>
            <a:r>
              <a:rPr lang="en-US" altLang="ko-KR" dirty="0"/>
              <a:t>1;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rgbClr val="C00000"/>
                </a:solidFill>
              </a:rPr>
              <a:t>break;</a:t>
            </a:r>
          </a:p>
          <a:p>
            <a:pPr marL="0" indent="0">
              <a:buNone/>
            </a:pPr>
            <a:r>
              <a:rPr lang="en-US" altLang="ko-KR" dirty="0"/>
              <a:t>	case </a:t>
            </a:r>
            <a:r>
              <a:rPr lang="ko-KR" altLang="en-US" dirty="0">
                <a:solidFill>
                  <a:srgbClr val="00599C"/>
                </a:solidFill>
              </a:rPr>
              <a:t>값</a:t>
            </a:r>
            <a:r>
              <a:rPr lang="en-US" altLang="ko-KR" dirty="0">
                <a:solidFill>
                  <a:srgbClr val="00599C"/>
                </a:solidFill>
              </a:rPr>
              <a:t>2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 err="1"/>
              <a:t>실행코드</a:t>
            </a:r>
            <a:r>
              <a:rPr lang="en-US" altLang="ko-KR" dirty="0"/>
              <a:t>2;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rgbClr val="C00000"/>
                </a:solidFill>
              </a:rPr>
              <a:t>break;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2539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824" y="1465544"/>
            <a:ext cx="9758749" cy="471141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switch (</a:t>
            </a:r>
            <a:r>
              <a:rPr lang="ko-KR" altLang="en-US" dirty="0">
                <a:solidFill>
                  <a:srgbClr val="00599C"/>
                </a:solidFill>
              </a:rPr>
              <a:t>변수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	case </a:t>
            </a:r>
            <a:r>
              <a:rPr lang="ko-KR" altLang="en-US" dirty="0">
                <a:solidFill>
                  <a:srgbClr val="00599C"/>
                </a:solidFill>
              </a:rPr>
              <a:t>값</a:t>
            </a:r>
            <a:r>
              <a:rPr lang="en-US" altLang="ko-KR" dirty="0">
                <a:solidFill>
                  <a:srgbClr val="00599C"/>
                </a:solidFill>
              </a:rPr>
              <a:t>1</a:t>
            </a:r>
            <a:r>
              <a:rPr lang="en-US" altLang="ko-KR" dirty="0"/>
              <a:t> :</a:t>
            </a:r>
          </a:p>
          <a:p>
            <a:pPr marL="0" indent="0">
              <a:buNone/>
            </a:pPr>
            <a:r>
              <a:rPr lang="en-US" altLang="ko-KR" dirty="0"/>
              <a:t>	case </a:t>
            </a:r>
            <a:r>
              <a:rPr lang="ko-KR" altLang="en-US" dirty="0">
                <a:solidFill>
                  <a:srgbClr val="00599C"/>
                </a:solidFill>
              </a:rPr>
              <a:t>값</a:t>
            </a:r>
            <a:r>
              <a:rPr lang="en-US" altLang="ko-KR" dirty="0">
                <a:solidFill>
                  <a:srgbClr val="00599C"/>
                </a:solidFill>
              </a:rPr>
              <a:t>2</a:t>
            </a:r>
            <a:r>
              <a:rPr lang="en-US" altLang="ko-KR" dirty="0"/>
              <a:t> : 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 err="1"/>
              <a:t>실행코드</a:t>
            </a:r>
            <a:r>
              <a:rPr lang="en-US" altLang="ko-KR" dirty="0"/>
              <a:t>1;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rgbClr val="C00000"/>
                </a:solidFill>
              </a:rPr>
              <a:t>break;</a:t>
            </a:r>
          </a:p>
          <a:p>
            <a:pPr marL="0" indent="0">
              <a:buNone/>
            </a:pPr>
            <a:r>
              <a:rPr lang="en-US" altLang="ko-KR" dirty="0"/>
              <a:t>	case </a:t>
            </a:r>
            <a:r>
              <a:rPr lang="ko-KR" altLang="en-US" dirty="0">
                <a:solidFill>
                  <a:srgbClr val="00599C"/>
                </a:solidFill>
              </a:rPr>
              <a:t>값</a:t>
            </a:r>
            <a:r>
              <a:rPr lang="en-US" altLang="ko-KR" dirty="0">
                <a:solidFill>
                  <a:srgbClr val="00599C"/>
                </a:solidFill>
              </a:rPr>
              <a:t>3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 err="1"/>
              <a:t>실행코드</a:t>
            </a:r>
            <a:r>
              <a:rPr lang="en-US" altLang="ko-KR" dirty="0"/>
              <a:t>2;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rgbClr val="C00000"/>
                </a:solidFill>
              </a:rPr>
              <a:t>break;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C00000"/>
                </a:solidFill>
              </a:rPr>
              <a:t>	</a:t>
            </a:r>
            <a:r>
              <a:rPr lang="en-US" altLang="ko-KR" dirty="0"/>
              <a:t>default :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기본실행코드</a:t>
            </a:r>
            <a:r>
              <a:rPr lang="en-US" altLang="ko-KR" dirty="0"/>
              <a:t>;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// </a:t>
            </a:r>
            <a:r>
              <a:rPr lang="ko-KR" altLang="en-US" dirty="0">
                <a:solidFill>
                  <a:schemeClr val="accent6"/>
                </a:solidFill>
              </a:rPr>
              <a:t>위의 </a:t>
            </a:r>
            <a:r>
              <a:rPr lang="en-US" altLang="ko-KR" dirty="0">
                <a:solidFill>
                  <a:schemeClr val="accent6"/>
                </a:solidFill>
              </a:rPr>
              <a:t>case</a:t>
            </a:r>
            <a:r>
              <a:rPr lang="ko-KR" altLang="en-US" dirty="0">
                <a:solidFill>
                  <a:schemeClr val="accent6"/>
                </a:solidFill>
              </a:rPr>
              <a:t>에 모두 부합하지 않을 때 실행할 코드를 작성</a:t>
            </a:r>
            <a:endParaRPr lang="en-US" altLang="ko-KR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46945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삼항연산자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간단한 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조건 </a:t>
            </a:r>
            <a:r>
              <a:rPr lang="en-US" altLang="ko-KR" dirty="0">
                <a:solidFill>
                  <a:srgbClr val="0070C0"/>
                </a:solidFill>
              </a:rPr>
              <a:t>?</a:t>
            </a:r>
            <a:r>
              <a:rPr lang="en-US" altLang="ko-KR" dirty="0"/>
              <a:t> </a:t>
            </a:r>
            <a:r>
              <a:rPr lang="ko-KR" altLang="en-US" dirty="0"/>
              <a:t>조건이 참일 때 실행할 코드 </a:t>
            </a:r>
            <a:r>
              <a:rPr lang="en-US" altLang="ko-KR" dirty="0">
                <a:solidFill>
                  <a:srgbClr val="0070C0"/>
                </a:solidFill>
              </a:rPr>
              <a:t>:</a:t>
            </a:r>
            <a:r>
              <a:rPr lang="en-US" altLang="ko-KR" dirty="0"/>
              <a:t> </a:t>
            </a:r>
            <a:r>
              <a:rPr lang="ko-KR" altLang="en-US" dirty="0"/>
              <a:t>조건이 거짓일 때 실행할 코드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 )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score==‘F’ </a:t>
            </a:r>
            <a:r>
              <a:rPr lang="en-US" altLang="ko-KR" sz="2400" b="1" dirty="0"/>
              <a:t>?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std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::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cout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&lt;&lt;“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재수강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</a:t>
            </a:r>
            <a:r>
              <a:rPr lang="en-US" altLang="ko-KR" b="1" dirty="0"/>
              <a:t>: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std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::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cout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&lt;&lt;“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참 잘했어요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.”;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2400" dirty="0"/>
          </a:p>
          <a:p>
            <a:r>
              <a:rPr lang="en-US" altLang="ko-KR" sz="2400" dirty="0"/>
              <a:t>score</a:t>
            </a:r>
            <a:r>
              <a:rPr lang="ko-KR" altLang="en-US" sz="2400" dirty="0"/>
              <a:t>의 조건에 따라 실행할 코드 작성</a:t>
            </a:r>
            <a:endParaRPr lang="en-US" altLang="ko-KR" sz="2400" dirty="0"/>
          </a:p>
          <a:p>
            <a:r>
              <a:rPr lang="en-US" altLang="ko-KR" sz="2400" dirty="0" err="1"/>
              <a:t>if~else</a:t>
            </a:r>
            <a:r>
              <a:rPr lang="en-US" altLang="ko-KR" sz="2400" dirty="0"/>
              <a:t> </a:t>
            </a:r>
            <a:r>
              <a:rPr lang="ko-KR" altLang="en-US" sz="2400" dirty="0"/>
              <a:t>문과 동작 방법이 일치합니다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782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5578" y="1514883"/>
            <a:ext cx="10840844" cy="4711419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“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나이를 입력하세요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altLang="ko-KR" dirty="0"/>
              <a:t>” </a:t>
            </a:r>
            <a:r>
              <a:rPr lang="ko-KR" altLang="en-US" dirty="0"/>
              <a:t>라는 문구를 출력하고 사용자로부터 숫자를 입력 받기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입력된 숫자가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7</a:t>
            </a:r>
            <a:r>
              <a:rPr lang="ko-KR" altLang="en-US" dirty="0"/>
              <a:t>까지면 </a:t>
            </a:r>
            <a:r>
              <a:rPr lang="en-US" altLang="ko-KR" dirty="0"/>
              <a:t>"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유아</a:t>
            </a:r>
            <a:r>
              <a:rPr lang="en-US" altLang="ko-KR" dirty="0"/>
              <a:t>", </a:t>
            </a:r>
            <a:br>
              <a:rPr lang="en-US" altLang="ko-KR" dirty="0"/>
            </a:br>
            <a:r>
              <a:rPr lang="en-US" altLang="ko-KR" dirty="0"/>
              <a:t>8</a:t>
            </a:r>
            <a:r>
              <a:rPr lang="ko-KR" altLang="en-US" dirty="0"/>
              <a:t>부터 </a:t>
            </a:r>
            <a:r>
              <a:rPr lang="en-US" altLang="ko-KR" dirty="0"/>
              <a:t>13</a:t>
            </a:r>
            <a:r>
              <a:rPr lang="ko-KR" altLang="en-US" dirty="0"/>
              <a:t>까지면 </a:t>
            </a:r>
            <a:r>
              <a:rPr lang="en-US" altLang="ko-KR" dirty="0"/>
              <a:t>"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초등학생</a:t>
            </a:r>
            <a:r>
              <a:rPr lang="en-US" altLang="ko-KR" dirty="0"/>
              <a:t>", </a:t>
            </a:r>
            <a:br>
              <a:rPr lang="en-US" altLang="ko-KR" dirty="0"/>
            </a:br>
            <a:r>
              <a:rPr lang="en-US" altLang="ko-KR" dirty="0"/>
              <a:t>14</a:t>
            </a:r>
            <a:r>
              <a:rPr lang="ko-KR" altLang="en-US" dirty="0"/>
              <a:t>부터 </a:t>
            </a:r>
            <a:r>
              <a:rPr lang="en-US" altLang="ko-KR" dirty="0"/>
              <a:t>16</a:t>
            </a:r>
            <a:r>
              <a:rPr lang="ko-KR" altLang="en-US" dirty="0"/>
              <a:t>까지면 </a:t>
            </a:r>
            <a:r>
              <a:rPr lang="en-US" altLang="ko-KR" dirty="0"/>
              <a:t>"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중학생</a:t>
            </a:r>
            <a:r>
              <a:rPr lang="en-US" altLang="ko-KR" dirty="0"/>
              <a:t>", </a:t>
            </a:r>
            <a:br>
              <a:rPr lang="en-US" altLang="ko-KR" dirty="0"/>
            </a:br>
            <a:r>
              <a:rPr lang="en-US" altLang="ko-KR" dirty="0"/>
              <a:t>17</a:t>
            </a:r>
            <a:r>
              <a:rPr lang="ko-KR" altLang="en-US" dirty="0"/>
              <a:t>부터 </a:t>
            </a:r>
            <a:r>
              <a:rPr lang="en-US" altLang="ko-KR" dirty="0"/>
              <a:t>19</a:t>
            </a:r>
            <a:r>
              <a:rPr lang="ko-KR" altLang="en-US" dirty="0"/>
              <a:t>까지면 </a:t>
            </a:r>
            <a:r>
              <a:rPr lang="en-US" altLang="ko-KR" dirty="0"/>
              <a:t>"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고등학생</a:t>
            </a:r>
            <a:r>
              <a:rPr lang="en-US" altLang="ko-KR" dirty="0"/>
              <a:t>", </a:t>
            </a:r>
            <a:br>
              <a:rPr lang="en-US" altLang="ko-KR" dirty="0"/>
            </a:br>
            <a:r>
              <a:rPr lang="en-US" altLang="ko-KR" dirty="0"/>
              <a:t>20</a:t>
            </a:r>
            <a:r>
              <a:rPr lang="ko-KR" altLang="en-US" dirty="0"/>
              <a:t>이상이면 </a:t>
            </a:r>
            <a:r>
              <a:rPr lang="en-US" altLang="ko-KR" dirty="0"/>
              <a:t>"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성인</a:t>
            </a:r>
            <a:r>
              <a:rPr lang="en-US" altLang="ko-KR" dirty="0"/>
              <a:t>"</a:t>
            </a:r>
            <a:r>
              <a:rPr lang="ko-KR" altLang="en-US" dirty="0"/>
              <a:t>을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나이가 </a:t>
            </a:r>
            <a:r>
              <a:rPr lang="en-US" altLang="ko-KR" dirty="0"/>
              <a:t>200 </a:t>
            </a:r>
            <a:r>
              <a:rPr lang="ko-KR" altLang="en-US" dirty="0"/>
              <a:t>이상이면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나이가 너무 많습니다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..!” </a:t>
            </a:r>
            <a:r>
              <a:rPr lang="ko-KR" altLang="en-US" dirty="0"/>
              <a:t>출력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B2F8B9E-6525-043B-0BE7-BF561480241A}"/>
              </a:ext>
            </a:extLst>
          </p:cNvPr>
          <p:cNvSpPr txBox="1">
            <a:spLocks/>
          </p:cNvSpPr>
          <p:nvPr/>
        </p:nvSpPr>
        <p:spPr>
          <a:xfrm>
            <a:off x="675578" y="414464"/>
            <a:ext cx="10515600" cy="1100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2. if</a:t>
            </a:r>
            <a:r>
              <a:rPr lang="ko-KR" altLang="en-US" dirty="0">
                <a:solidFill>
                  <a:srgbClr val="ED7D31"/>
                </a:solidFill>
              </a:rPr>
              <a:t>문 </a:t>
            </a:r>
            <a:r>
              <a:rPr lang="en-US" altLang="ko-KR" dirty="0">
                <a:solidFill>
                  <a:srgbClr val="ED7D31"/>
                </a:solidFill>
              </a:rPr>
              <a:t>(1)</a:t>
            </a:r>
            <a:endParaRPr lang="ko-KR" altLang="en-US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4269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이름을 입력하세요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altLang="ko-KR" dirty="0"/>
              <a:t>” </a:t>
            </a:r>
            <a:r>
              <a:rPr lang="ko-KR" altLang="en-US" dirty="0"/>
              <a:t>라는 문구를 출력하고 사용자로부터 이름을 입력 받기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홍길동이 입력되면 </a:t>
            </a:r>
            <a:r>
              <a:rPr lang="en-US" altLang="ko-KR" dirty="0"/>
              <a:t>"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남자</a:t>
            </a:r>
            <a:r>
              <a:rPr lang="en-US" altLang="ko-KR" dirty="0"/>
              <a:t>", </a:t>
            </a:r>
            <a:br>
              <a:rPr lang="en-US" altLang="ko-KR" dirty="0"/>
            </a:br>
            <a:r>
              <a:rPr lang="ko-KR" altLang="en-US" dirty="0"/>
              <a:t>성춘향이 입력되면 </a:t>
            </a:r>
            <a:r>
              <a:rPr lang="en-US" altLang="ko-KR" dirty="0"/>
              <a:t>"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여자</a:t>
            </a:r>
            <a:r>
              <a:rPr lang="en-US" altLang="ko-KR" dirty="0"/>
              <a:t>", </a:t>
            </a:r>
            <a:br>
              <a:rPr lang="en-US" altLang="ko-KR" dirty="0"/>
            </a:br>
            <a:r>
              <a:rPr lang="ko-KR" altLang="en-US" dirty="0"/>
              <a:t>그 외의 내용이 입력되면 </a:t>
            </a:r>
            <a:r>
              <a:rPr lang="en-US" altLang="ko-KR" dirty="0"/>
              <a:t>"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모르겠어요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altLang="ko-KR" dirty="0"/>
              <a:t>"</a:t>
            </a:r>
            <a:r>
              <a:rPr lang="ko-KR" altLang="en-US" dirty="0"/>
              <a:t>를 출력</a:t>
            </a:r>
          </a:p>
          <a:p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222AD72-2990-24C2-F6A3-6E31D9A432B6}"/>
              </a:ext>
            </a:extLst>
          </p:cNvPr>
          <p:cNvSpPr txBox="1">
            <a:spLocks/>
          </p:cNvSpPr>
          <p:nvPr/>
        </p:nvSpPr>
        <p:spPr>
          <a:xfrm>
            <a:off x="675578" y="414464"/>
            <a:ext cx="10515600" cy="1100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3. if</a:t>
            </a:r>
            <a:r>
              <a:rPr lang="ko-KR" altLang="en-US" dirty="0">
                <a:solidFill>
                  <a:srgbClr val="ED7D31"/>
                </a:solidFill>
              </a:rPr>
              <a:t>문 </a:t>
            </a:r>
            <a:r>
              <a:rPr lang="en-US" altLang="ko-KR" dirty="0">
                <a:solidFill>
                  <a:srgbClr val="ED7D31"/>
                </a:solidFill>
              </a:rPr>
              <a:t>(2)</a:t>
            </a:r>
            <a:endParaRPr lang="ko-KR" altLang="en-US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01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44A1FD-AA32-7E67-636A-AA7B84757779}"/>
              </a:ext>
            </a:extLst>
          </p:cNvPr>
          <p:cNvSpPr txBox="1">
            <a:spLocks/>
          </p:cNvSpPr>
          <p:nvPr/>
        </p:nvSpPr>
        <p:spPr>
          <a:xfrm>
            <a:off x="1660995" y="2684127"/>
            <a:ext cx="8870010" cy="166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8000" dirty="0">
                <a:solidFill>
                  <a:schemeClr val="accent1">
                    <a:lumMod val="75000"/>
                  </a:schemeClr>
                </a:solidFill>
              </a:rPr>
              <a:t>Visual</a:t>
            </a:r>
            <a:r>
              <a:rPr lang="ko-KR" altLang="en-US" sz="8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8000" dirty="0">
                <a:solidFill>
                  <a:schemeClr val="accent1">
                    <a:lumMod val="75000"/>
                  </a:schemeClr>
                </a:solidFill>
              </a:rPr>
              <a:t>Studio</a:t>
            </a:r>
            <a:endParaRPr lang="ko-KR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8533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 입력 받기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의 배수이면 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C000"/>
                </a:solidFill>
              </a:rPr>
              <a:t>{</a:t>
            </a:r>
            <a:r>
              <a:rPr lang="ko-KR" altLang="en-US" dirty="0">
                <a:solidFill>
                  <a:srgbClr val="FFC000"/>
                </a:solidFill>
              </a:rPr>
              <a:t>입력한 숫자</a:t>
            </a:r>
            <a:r>
              <a:rPr lang="en-US" altLang="ko-KR" dirty="0">
                <a:solidFill>
                  <a:srgbClr val="FFC000"/>
                </a:solidFill>
              </a:rPr>
              <a:t>}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는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의 배수입니다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의 배수가 아니라면 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C000"/>
                </a:solidFill>
              </a:rPr>
              <a:t>{</a:t>
            </a:r>
            <a:r>
              <a:rPr lang="ko-KR" altLang="en-US" dirty="0">
                <a:solidFill>
                  <a:srgbClr val="FFC000"/>
                </a:solidFill>
              </a:rPr>
              <a:t>입력한 숫자</a:t>
            </a:r>
            <a:r>
              <a:rPr lang="en-US" altLang="ko-KR" dirty="0">
                <a:solidFill>
                  <a:srgbClr val="FFC000"/>
                </a:solidFill>
              </a:rPr>
              <a:t>}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는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의 배수가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아니네요ㅜㅜ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n-US" altLang="ko-KR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ko-KR" altLang="en-US" sz="3200" dirty="0"/>
              <a:t>출력하기</a:t>
            </a:r>
            <a:endParaRPr lang="en-US" altLang="ko-KR" sz="3200" dirty="0"/>
          </a:p>
          <a:p>
            <a:pPr lvl="1"/>
            <a:endParaRPr lang="en-US" altLang="ko-KR" dirty="0">
              <a:solidFill>
                <a:srgbClr val="7030A0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3C174C6-80B9-96A6-65CD-9E2F26923EFE}"/>
              </a:ext>
            </a:extLst>
          </p:cNvPr>
          <p:cNvSpPr txBox="1">
            <a:spLocks/>
          </p:cNvSpPr>
          <p:nvPr/>
        </p:nvSpPr>
        <p:spPr>
          <a:xfrm>
            <a:off x="675578" y="414464"/>
            <a:ext cx="10515600" cy="1100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4. </a:t>
            </a:r>
            <a:r>
              <a:rPr lang="ko-KR" altLang="en-US" dirty="0" err="1">
                <a:solidFill>
                  <a:srgbClr val="ED7D31"/>
                </a:solidFill>
              </a:rPr>
              <a:t>삼항연산자</a:t>
            </a:r>
            <a:endParaRPr lang="ko-KR" altLang="en-US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4285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개의 변수와 연산자를 입력 받아 계산할 수 있는 프로그램 만들기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조건문의</a:t>
            </a:r>
            <a:r>
              <a:rPr lang="ko-KR" altLang="en-US" dirty="0"/>
              <a:t> 종류는 자유롭게 선택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68DFD97-C0DF-D938-F021-5ADBA6385189}"/>
              </a:ext>
            </a:extLst>
          </p:cNvPr>
          <p:cNvSpPr txBox="1">
            <a:spLocks/>
          </p:cNvSpPr>
          <p:nvPr/>
        </p:nvSpPr>
        <p:spPr>
          <a:xfrm>
            <a:off x="675578" y="414464"/>
            <a:ext cx="10515600" cy="1100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5. </a:t>
            </a:r>
            <a:r>
              <a:rPr lang="ko-KR" altLang="en-US" dirty="0">
                <a:solidFill>
                  <a:srgbClr val="ED7D31"/>
                </a:solidFill>
              </a:rPr>
              <a:t>조건문 총합</a:t>
            </a:r>
          </a:p>
        </p:txBody>
      </p:sp>
    </p:spTree>
    <p:extLst>
      <p:ext uri="{BB962C8B-B14F-4D97-AF65-F5344CB8AC3E}">
        <p14:creationId xmlns:p14="http://schemas.microsoft.com/office/powerpoint/2010/main" val="28891340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결과</a:t>
            </a:r>
            <a:r>
              <a:rPr lang="en-US" altLang="ko-KR" dirty="0"/>
              <a:t>(2~5) </a:t>
            </a:r>
            <a:r>
              <a:rPr lang="ko-KR" altLang="en-US" dirty="0"/>
              <a:t>예시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381" y="1587818"/>
            <a:ext cx="7569237" cy="430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0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단축키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ctrl + k + c : </a:t>
            </a:r>
            <a:r>
              <a:rPr lang="ko-KR" altLang="en-US" dirty="0"/>
              <a:t>주석</a:t>
            </a:r>
            <a:br>
              <a:rPr lang="en-US" altLang="ko-KR" dirty="0"/>
            </a:br>
            <a:r>
              <a:rPr lang="en-US" altLang="ko-KR" dirty="0"/>
              <a:t>ctrl + k + u : </a:t>
            </a:r>
            <a:r>
              <a:rPr lang="ko-KR" altLang="en-US" dirty="0"/>
              <a:t>주석 해제</a:t>
            </a:r>
            <a:endParaRPr lang="en-US" altLang="ko-KR" dirty="0"/>
          </a:p>
          <a:p>
            <a:r>
              <a:rPr lang="en-US" altLang="ko-KR" dirty="0"/>
              <a:t>alt + </a:t>
            </a:r>
            <a:r>
              <a:rPr lang="ko-KR" altLang="en-US" dirty="0"/>
              <a:t>상하 방향키 </a:t>
            </a:r>
            <a:r>
              <a:rPr lang="en-US" altLang="ko-KR" dirty="0"/>
              <a:t>: </a:t>
            </a:r>
            <a:r>
              <a:rPr lang="ko-KR" altLang="en-US" dirty="0"/>
              <a:t>코드 이동</a:t>
            </a:r>
            <a:endParaRPr lang="en-US" altLang="ko-KR" dirty="0"/>
          </a:p>
          <a:p>
            <a:r>
              <a:rPr lang="en-US" altLang="ko-KR" dirty="0"/>
              <a:t>ctrl + f :</a:t>
            </a:r>
            <a:r>
              <a:rPr lang="ko-KR" altLang="en-US" dirty="0"/>
              <a:t>찾기</a:t>
            </a:r>
            <a:r>
              <a:rPr lang="en-US" altLang="ko-KR" dirty="0"/>
              <a:t>, ctrl + h </a:t>
            </a:r>
            <a:r>
              <a:rPr lang="ko-KR" altLang="en-US" dirty="0"/>
              <a:t>바꾸기</a:t>
            </a:r>
            <a:endParaRPr lang="en-US" altLang="ko-KR" dirty="0"/>
          </a:p>
          <a:p>
            <a:r>
              <a:rPr lang="en-US" altLang="ko-KR" dirty="0"/>
              <a:t>ctrl + k +d :</a:t>
            </a:r>
            <a:r>
              <a:rPr lang="ko-KR" altLang="en-US" dirty="0"/>
              <a:t>전체 코드 정렬</a:t>
            </a:r>
            <a:r>
              <a:rPr lang="en-US" altLang="ko-KR" dirty="0"/>
              <a:t>, ctrl + k + f : </a:t>
            </a:r>
            <a:r>
              <a:rPr lang="ko-KR" altLang="en-US" dirty="0"/>
              <a:t>선택 코드 정렬</a:t>
            </a:r>
            <a:endParaRPr lang="en-US" altLang="ko-KR" dirty="0"/>
          </a:p>
          <a:p>
            <a:r>
              <a:rPr lang="en-US" altLang="ko-KR" dirty="0"/>
              <a:t>ctrl + d : </a:t>
            </a:r>
            <a:r>
              <a:rPr lang="ko-KR" altLang="en-US" dirty="0"/>
              <a:t>코드 </a:t>
            </a:r>
            <a:r>
              <a:rPr lang="ko-KR" altLang="en-US" dirty="0" err="1"/>
              <a:t>한줄</a:t>
            </a:r>
            <a:r>
              <a:rPr lang="ko-KR" altLang="en-US" dirty="0"/>
              <a:t> 복사</a:t>
            </a:r>
            <a:endParaRPr lang="en-US" altLang="ko-KR" dirty="0"/>
          </a:p>
          <a:p>
            <a:r>
              <a:rPr lang="en-US" altLang="ko-KR" dirty="0"/>
              <a:t>ctrl + alt + </a:t>
            </a:r>
            <a:r>
              <a:rPr lang="ko-KR" altLang="en-US" dirty="0"/>
              <a:t>클릭 </a:t>
            </a:r>
            <a:r>
              <a:rPr lang="en-US" altLang="ko-KR" dirty="0"/>
              <a:t>: </a:t>
            </a:r>
            <a:r>
              <a:rPr lang="ko-KR" altLang="en-US" dirty="0"/>
              <a:t>다중 커서</a:t>
            </a:r>
            <a:endParaRPr lang="en-US" altLang="ko-KR" dirty="0"/>
          </a:p>
          <a:p>
            <a:r>
              <a:rPr lang="ko-KR" altLang="en-US" dirty="0"/>
              <a:t>솔루션 탐색기 </a:t>
            </a:r>
            <a:r>
              <a:rPr lang="en-US" altLang="ko-KR" dirty="0"/>
              <a:t>ctrl + alt + L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70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We've upgraded the UI in Visual Studio 2022 - Visual Studio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347" y="1144775"/>
            <a:ext cx="6265305" cy="473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A3DBE336-B4C8-028A-54CD-384FA1820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811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통합 개발 환경</a:t>
            </a:r>
            <a:r>
              <a:rPr lang="en-US" altLang="ko-KR" dirty="0"/>
              <a:t>(IDE)</a:t>
            </a:r>
          </a:p>
          <a:p>
            <a:pPr lvl="1"/>
            <a:r>
              <a:rPr lang="ko-KR" altLang="en-US" dirty="0"/>
              <a:t>소스 코드 편집</a:t>
            </a:r>
            <a:r>
              <a:rPr lang="en-US" altLang="ko-KR" dirty="0"/>
              <a:t>, </a:t>
            </a:r>
            <a:r>
              <a:rPr lang="ko-KR" altLang="en-US" dirty="0"/>
              <a:t>디버깅</a:t>
            </a:r>
            <a:r>
              <a:rPr lang="en-US" altLang="ko-KR" dirty="0"/>
              <a:t>(</a:t>
            </a:r>
            <a:r>
              <a:rPr lang="ko-KR" altLang="en-US" dirty="0"/>
              <a:t>테스트</a:t>
            </a:r>
            <a:r>
              <a:rPr lang="en-US" altLang="ko-KR" dirty="0"/>
              <a:t>), </a:t>
            </a:r>
            <a:r>
              <a:rPr lang="ko-KR" altLang="en-US" dirty="0"/>
              <a:t>빌드를 할 수 있는 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IDE </a:t>
            </a:r>
            <a:r>
              <a:rPr lang="ko-KR" altLang="en-US" dirty="0"/>
              <a:t>별로 지원하는 운영체제가 다르지만 </a:t>
            </a:r>
            <a:r>
              <a:rPr lang="en-US" altLang="ko-KR" dirty="0"/>
              <a:t>visual studio code</a:t>
            </a:r>
            <a:r>
              <a:rPr lang="ko-KR" altLang="en-US" dirty="0"/>
              <a:t>는 </a:t>
            </a:r>
            <a:r>
              <a:rPr lang="en-US" altLang="ko-KR" dirty="0" err="1"/>
              <a:t>MacOS</a:t>
            </a:r>
            <a:r>
              <a:rPr lang="ko-KR" altLang="en-US" dirty="0"/>
              <a:t>와 </a:t>
            </a:r>
            <a:r>
              <a:rPr lang="en-US" altLang="ko-KR" dirty="0"/>
              <a:t>windows </a:t>
            </a:r>
            <a:r>
              <a:rPr lang="ko-KR" altLang="en-US" dirty="0"/>
              <a:t>운영체제에서 지원됨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Visual Studio, eclipse, </a:t>
            </a:r>
            <a:r>
              <a:rPr lang="en-US" altLang="ko-KR" dirty="0" err="1"/>
              <a:t>intelliJ</a:t>
            </a:r>
            <a:r>
              <a:rPr lang="en-US" altLang="ko-KR" dirty="0"/>
              <a:t>(JAVA), </a:t>
            </a:r>
            <a:r>
              <a:rPr lang="en-US" altLang="ko-KR" dirty="0" err="1"/>
              <a:t>Clion</a:t>
            </a:r>
            <a:r>
              <a:rPr lang="en-US" altLang="ko-KR" dirty="0"/>
              <a:t>(C++/C)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2119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000" b="1" dirty="0">
                <a:hlinkClick r:id="rId3"/>
              </a:rPr>
              <a:t>https://visualstudio.microsoft.com/ko/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95832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메이플스토리"/>
        <a:ea typeface="메이플스토리"/>
        <a:cs typeface=""/>
      </a:majorFont>
      <a:minorFont>
        <a:latin typeface="메이플스토리"/>
        <a:ea typeface="메이플스토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2047</Words>
  <Application>Microsoft Office PowerPoint</Application>
  <PresentationFormat>와이드스크린</PresentationFormat>
  <Paragraphs>399</Paragraphs>
  <Slides>63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1" baseType="lpstr">
      <vt:lpstr>Kim jung chul Gothic Regular</vt:lpstr>
      <vt:lpstr>Kim jung chul Myungjo Bold</vt:lpstr>
      <vt:lpstr>Kim jung chul Myungjo Light</vt:lpstr>
      <vt:lpstr>메이플스토리</vt:lpstr>
      <vt:lpstr>한컴 말랑말랑 Bold</vt:lpstr>
      <vt:lpstr>Arial</vt:lpstr>
      <vt:lpstr>Arial Rounded MT Bold</vt:lpstr>
      <vt:lpstr>Office 테마</vt:lpstr>
      <vt:lpstr>    x</vt:lpstr>
      <vt:lpstr>C++ 이란?</vt:lpstr>
      <vt:lpstr>절차지향? 객체지향?</vt:lpstr>
      <vt:lpstr>C++ 활용 분야</vt:lpstr>
      <vt:lpstr>Mac 사용자 환경 설정</vt:lpstr>
      <vt:lpstr>PowerPoint 프레젠테이션</vt:lpstr>
      <vt:lpstr>PowerPoint 프레젠테이션</vt:lpstr>
      <vt:lpstr>Visual Studio?</vt:lpstr>
      <vt:lpstr>Visual Studio 설치</vt:lpstr>
      <vt:lpstr>Visual Studio 설치</vt:lpstr>
      <vt:lpstr>Visual Studio 설치</vt:lpstr>
      <vt:lpstr>Visual Studio 설치</vt:lpstr>
      <vt:lpstr>Visual Studio 실행</vt:lpstr>
      <vt:lpstr>Visual Studio 실행</vt:lpstr>
      <vt:lpstr>PowerPoint 프레젠테이션</vt:lpstr>
      <vt:lpstr>PowerPoint 프레젠테이션</vt:lpstr>
      <vt:lpstr>C++ 프로젝트</vt:lpstr>
      <vt:lpstr>C++ 프로젝트</vt:lpstr>
      <vt:lpstr>C++ 프로젝트</vt:lpstr>
      <vt:lpstr>C++ 프로젝트</vt:lpstr>
      <vt:lpstr>코드를 실행해볼까요?</vt:lpstr>
      <vt:lpstr>PowerPoint 프레젠테이션</vt:lpstr>
      <vt:lpstr># include &lt;iostream&gt;</vt:lpstr>
      <vt:lpstr>int main()</vt:lpstr>
      <vt:lpstr>함수</vt:lpstr>
      <vt:lpstr>C++ 함수</vt:lpstr>
      <vt:lpstr>입/출력</vt:lpstr>
      <vt:lpstr>PowerPoint 프레젠테이션</vt:lpstr>
      <vt:lpstr>변수</vt:lpstr>
      <vt:lpstr>변수 네이밍 규칙</vt:lpstr>
      <vt:lpstr>예약어란?</vt:lpstr>
      <vt:lpstr>언어 타입</vt:lpstr>
      <vt:lpstr>언어 타입</vt:lpstr>
      <vt:lpstr>C++ 는 강한 언어!</vt:lpstr>
      <vt:lpstr>기본 자료형 ( Data Type )</vt:lpstr>
      <vt:lpstr>기본 자료형 – int, float</vt:lpstr>
      <vt:lpstr>기본 자료형 - bool</vt:lpstr>
      <vt:lpstr>기본 자료형 - char</vt:lpstr>
      <vt:lpstr>문자열 std::string</vt:lpstr>
      <vt:lpstr>깜짝 질문 No.1 !</vt:lpstr>
      <vt:lpstr>깜짝 질문 No.2 !</vt:lpstr>
      <vt:lpstr>변수 입력받기</vt:lpstr>
      <vt:lpstr>변수 출력하기</vt:lpstr>
      <vt:lpstr>실습1. 변수와 자료형</vt:lpstr>
      <vt:lpstr>PowerPoint 프레젠테이션</vt:lpstr>
      <vt:lpstr>연산자</vt:lpstr>
      <vt:lpstr>산술 연산자, 증감 연산자</vt:lpstr>
      <vt:lpstr>논리 연산자, 비교 연산자</vt:lpstr>
      <vt:lpstr>PowerPoint 프레젠테이션</vt:lpstr>
      <vt:lpstr>조건문</vt:lpstr>
      <vt:lpstr>if 문</vt:lpstr>
      <vt:lpstr>if문</vt:lpstr>
      <vt:lpstr>if 문</vt:lpstr>
      <vt:lpstr>if문 중첩</vt:lpstr>
      <vt:lpstr>switch 문</vt:lpstr>
      <vt:lpstr>switch 문</vt:lpstr>
      <vt:lpstr>삼항연산자</vt:lpstr>
      <vt:lpstr>PowerPoint 프레젠테이션</vt:lpstr>
      <vt:lpstr>PowerPoint 프레젠테이션</vt:lpstr>
      <vt:lpstr>PowerPoint 프레젠테이션</vt:lpstr>
      <vt:lpstr>PowerPoint 프레젠테이션</vt:lpstr>
      <vt:lpstr>실습 결과(2~5) 예시</vt:lpstr>
      <vt:lpstr>단축키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</dc:title>
  <dc:creator>spreatics</dc:creator>
  <cp:lastModifiedBy>럭키스타 럭키스타</cp:lastModifiedBy>
  <cp:revision>211</cp:revision>
  <dcterms:created xsi:type="dcterms:W3CDTF">2023-01-31T04:26:23Z</dcterms:created>
  <dcterms:modified xsi:type="dcterms:W3CDTF">2023-08-29T12:06:19Z</dcterms:modified>
</cp:coreProperties>
</file>