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316" r:id="rId4"/>
    <p:sldId id="257" r:id="rId5"/>
    <p:sldId id="311" r:id="rId6"/>
    <p:sldId id="314" r:id="rId7"/>
    <p:sldId id="315" r:id="rId8"/>
    <p:sldId id="317" r:id="rId9"/>
    <p:sldId id="301" r:id="rId10"/>
    <p:sldId id="318" r:id="rId11"/>
    <p:sldId id="319" r:id="rId12"/>
    <p:sldId id="325" r:id="rId13"/>
    <p:sldId id="329" r:id="rId14"/>
    <p:sldId id="328" r:id="rId15"/>
    <p:sldId id="331" r:id="rId16"/>
    <p:sldId id="300" r:id="rId17"/>
    <p:sldId id="320" r:id="rId18"/>
    <p:sldId id="323" r:id="rId19"/>
    <p:sldId id="324" r:id="rId20"/>
    <p:sldId id="322" r:id="rId21"/>
    <p:sldId id="326" r:id="rId22"/>
    <p:sldId id="327" r:id="rId23"/>
    <p:sldId id="33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FFC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8" y="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9C11E-4EF0-425E-89BA-56B170901842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85E4C-4682-4BB3-B64C-03E9D3B1E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47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288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897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737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9B500-2C20-2E20-BCCA-C065E5EFC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90DDCD-53A3-0B0B-E760-76E558464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0E78A-BA2B-B66C-15B0-9F59EAAC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833B2-537B-197A-F661-700C9B76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143F0-023C-627A-F2CB-AF224F78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6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8387E-B178-68CB-54A3-D1E6CAB7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5195A1-38AF-DCDF-2249-416191D3C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4C292-B6D4-0D8A-3E94-62A64814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C7EC3-0734-4C20-F3D5-0E5F8FA1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603B7-9785-2323-585B-8D125AD0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69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688C20-FC22-E4EE-D7B9-369212DE6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E436DF-54B8-2F4B-FE10-01B24851F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A9CC8-6F7A-E952-6C51-E13CC680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A5BE1-22B0-3987-3ECB-083C9963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D9C05-6E67-9739-6355-604B1271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8CA2-A1E7-232C-271A-6B640BFE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D70AE-C215-1F0F-9AA0-E0E95B388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815926-2980-A997-95D2-720649CE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9AB92-E87D-5F38-883C-EF0295AD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B9D04-0D33-0341-8DF0-23BAC646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13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08B9E-8C9F-3B9A-99DB-28225FC5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803E9D-E63F-D21C-A530-FD3513A4C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7A89C-5A30-E48F-2462-9061D30A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33404-36B5-E7C7-C37E-B022C19D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54D4E-6F95-7189-8BF3-2F299AE3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3FB67-EFE9-99E2-3752-734272E1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97087-8279-AD81-27B5-39BC77A26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58F6A8-31F6-AA9B-D68B-0D82E1831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D0821-8FE6-DE8F-BECC-CE25FD81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F6522-52F5-D665-F5D1-D9682590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F1CE72-DE80-42C9-DA6A-F651EDD3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32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708CD-7379-9B3F-5C5F-A745F38C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195E0-AC5E-B424-7AF2-0F33D0674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4637FA-C3C3-C096-94CC-D072FB732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92CD47-E424-C573-E86D-0FD844AA9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16C35C-FBA0-C619-C985-86EC595AA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81FB6A-76FB-346B-F365-326785A7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5F5CA5-9DD6-0E1E-17AE-4BA95AE8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26E875-4B15-461E-A6EF-391B4082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0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5EAA9-0B63-B1B8-4EED-C4DADC59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1ADFC4-328D-DD28-2221-32EEADE3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CE1E7-E630-CA70-B72A-5FC1EB60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F153F4-B6EB-CFB6-5607-F964BAD5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0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A66C3A-8676-EAAB-2A58-14272939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4E79D0-7707-A976-2C44-765BD0DF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A7123-5CE2-A41E-182F-DF8AE4AD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40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CEED6-4328-8433-28BC-73E2F5B1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FCAE3-68EA-98C9-FF2C-AA53C2444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AE9E81-40B2-3ABD-3ECF-1FA8EE96A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3D536A-7C66-3FC7-1840-214B1273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86C498-6B3D-8E65-604A-370BE8C0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98ECF-E05E-259C-1BD3-56B0C0D1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6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12DBE-E228-2BDC-E2E0-A05EAA63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B8E47D-1FF0-FEE6-4793-E1762FC82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A2A3D3-F9EC-498D-0C95-BFE7D0D95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C6D6DE-DE98-7974-FBD8-5675B206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11E5B8-8467-F965-F2CC-D302FF57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015CE-EF28-F9B6-1237-0B97DDE0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21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7D48BC-1FE4-4C5D-04ED-A8961AF7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FF534-AE0C-C92A-48F8-A2C19AB40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46CA3-F7F8-E74F-3432-53781DCD6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F2426-F011-4048-96E6-328581C59A1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9B7F4-FAE4-B7F4-3E34-9378CC8E0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CEFCC-EDEB-1874-2D18-89098FB00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8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C0FE7E03-47C6-E04F-CF9E-B56A3B72A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    </a:t>
            </a:r>
            <a:r>
              <a:rPr lang="en-US" altLang="ko-KR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AB336E05-CF4F-DF31-561C-7E16D704F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7149" y="3664694"/>
            <a:ext cx="3320782" cy="530087"/>
          </a:xfrm>
        </p:spPr>
        <p:txBody>
          <a:bodyPr/>
          <a:lstStyle/>
          <a:p>
            <a:pPr algn="dist"/>
            <a:r>
              <a:rPr lang="ko-KR" altLang="en-US" b="1" dirty="0">
                <a:latin typeface="Arial Rounded MT Bold" panose="020F0704030504030204" pitchFamily="34" charset="0"/>
              </a:rPr>
              <a:t>스마트 팩토리 </a:t>
            </a:r>
            <a:r>
              <a:rPr lang="en-US" altLang="ko-KR" b="1" dirty="0">
                <a:latin typeface="Arial Rounded MT Bold" panose="020F0704030504030204" pitchFamily="34" charset="0"/>
              </a:rPr>
              <a:t>2</a:t>
            </a:r>
            <a:r>
              <a:rPr lang="ko-KR" altLang="en-US" b="1" dirty="0">
                <a:latin typeface="Arial Rounded MT Bold" panose="020F0704030504030204" pitchFamily="34" charset="0"/>
              </a:rPr>
              <a:t>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9561C67-BC17-0C96-94A0-F7D7D4071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996" y="3664694"/>
            <a:ext cx="3021223" cy="4562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AD95DAE-19C1-1A5D-AA57-D72388CE1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67" y="2766861"/>
            <a:ext cx="4045663" cy="61366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E55C501-2B7D-0CC2-6D2F-4B4EB21FFE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07" y="2667000"/>
            <a:ext cx="2996917" cy="93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클래스 상속</a:t>
            </a:r>
          </a:p>
        </p:txBody>
      </p:sp>
    </p:spTree>
    <p:extLst>
      <p:ext uri="{BB962C8B-B14F-4D97-AF65-F5344CB8AC3E}">
        <p14:creationId xmlns:p14="http://schemas.microsoft.com/office/powerpoint/2010/main" val="3890584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상속 문법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43F3EBB-71EF-76F7-A448-5FF17272FC29}"/>
              </a:ext>
            </a:extLst>
          </p:cNvPr>
          <p:cNvSpPr txBox="1">
            <a:spLocks/>
          </p:cNvSpPr>
          <p:nvPr/>
        </p:nvSpPr>
        <p:spPr>
          <a:xfrm>
            <a:off x="990600" y="1904013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 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Student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: </a:t>
            </a: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여기서 </a:t>
            </a:r>
            <a:r>
              <a:rPr lang="en-US" altLang="ko-KR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ko-KR" altLang="en-US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클래스를 </a:t>
            </a:r>
            <a:r>
              <a:rPr lang="en-US" altLang="ko-KR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Student </a:t>
            </a:r>
            <a:r>
              <a:rPr lang="ko-KR" altLang="en-US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클래스가 상속 받음</a:t>
            </a: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클래스에 있는 멤버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변수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메소드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를 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Student 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클래스에서 사용할 수 있게 됨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endParaRPr lang="ko-KR" altLang="en-US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0370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536366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접근제어자 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- protected</a:t>
            </a:r>
            <a:endParaRPr lang="ko-KR" altLang="en-US" dirty="0">
              <a:solidFill>
                <a:srgbClr val="00B0F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43F3EBB-71EF-76F7-A448-5FF17272FC29}"/>
              </a:ext>
            </a:extLst>
          </p:cNvPr>
          <p:cNvSpPr txBox="1">
            <a:spLocks/>
          </p:cNvSpPr>
          <p:nvPr/>
        </p:nvSpPr>
        <p:spPr>
          <a:xfrm>
            <a:off x="990600" y="1703293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 </a:t>
            </a: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protected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</a:t>
            </a:r>
          </a:p>
          <a:p>
            <a:pPr marL="914400" lvl="2" indent="0">
              <a:buNone/>
            </a:pPr>
            <a:r>
              <a:rPr lang="en-US" altLang="ko-KR" sz="28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string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name;</a:t>
            </a:r>
          </a:p>
          <a:p>
            <a:pPr marL="914400" lvl="2" indent="0">
              <a:buNone/>
            </a:pPr>
            <a:r>
              <a:rPr lang="en-US" altLang="ko-KR" sz="2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age;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Student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: </a:t>
            </a: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</a:t>
            </a: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public:</a:t>
            </a:r>
          </a:p>
          <a:p>
            <a:pPr marL="914400" lvl="2" indent="0">
              <a:buNone/>
            </a:pPr>
            <a:r>
              <a:rPr lang="en-US" altLang="ko-KR" sz="2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void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test() { name = </a:t>
            </a:r>
            <a:r>
              <a:rPr lang="en-US" altLang="ko-KR" sz="28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sz="28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홍길동</a:t>
            </a:r>
            <a:r>
              <a:rPr lang="en-US" altLang="ko-KR" sz="28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}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9069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536366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접근제어자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43F3EBB-71EF-76F7-A448-5FF17272FC29}"/>
              </a:ext>
            </a:extLst>
          </p:cNvPr>
          <p:cNvSpPr txBox="1">
            <a:spLocks/>
          </p:cNvSpPr>
          <p:nvPr/>
        </p:nvSpPr>
        <p:spPr>
          <a:xfrm>
            <a:off x="990600" y="1703293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 </a:t>
            </a: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protected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</a:t>
            </a:r>
          </a:p>
          <a:p>
            <a:pPr marL="914400" lvl="2" indent="0">
              <a:buNone/>
            </a:pPr>
            <a:r>
              <a:rPr lang="en-US" altLang="ko-KR" sz="28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string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name;</a:t>
            </a:r>
          </a:p>
          <a:p>
            <a:pPr marL="914400" lvl="2" indent="0">
              <a:buNone/>
            </a:pPr>
            <a:r>
              <a:rPr lang="en-US" altLang="ko-KR" sz="2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age;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Student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: </a:t>
            </a: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</a:t>
            </a: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public:</a:t>
            </a:r>
          </a:p>
          <a:p>
            <a:pPr marL="914400" lvl="2" indent="0">
              <a:buNone/>
            </a:pPr>
            <a:r>
              <a:rPr lang="en-US" altLang="ko-KR" sz="2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void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test() { name = </a:t>
            </a:r>
            <a:r>
              <a:rPr lang="en-US" altLang="ko-KR" sz="28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sz="28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홍길동</a:t>
            </a:r>
            <a:r>
              <a:rPr lang="en-US" altLang="ko-KR" sz="28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}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624567-EF21-0558-8CE1-450CBE84EDCF}"/>
              </a:ext>
            </a:extLst>
          </p:cNvPr>
          <p:cNvSpPr/>
          <p:nvPr/>
        </p:nvSpPr>
        <p:spPr>
          <a:xfrm>
            <a:off x="3496826" y="4039438"/>
            <a:ext cx="1095271" cy="5627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BA4AF7-6C0E-5A64-3E39-302225AC8158}"/>
              </a:ext>
            </a:extLst>
          </p:cNvPr>
          <p:cNvSpPr txBox="1"/>
          <p:nvPr/>
        </p:nvSpPr>
        <p:spPr>
          <a:xfrm>
            <a:off x="4324472" y="3429000"/>
            <a:ext cx="1537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??</a:t>
            </a:r>
            <a:endParaRPr lang="ko-KR" altLang="en-US" sz="3600" dirty="0">
              <a:solidFill>
                <a:srgbClr val="FF000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8428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536366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접근제어자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43F3EBB-71EF-76F7-A448-5FF17272FC29}"/>
              </a:ext>
            </a:extLst>
          </p:cNvPr>
          <p:cNvSpPr txBox="1">
            <a:spLocks/>
          </p:cNvSpPr>
          <p:nvPr/>
        </p:nvSpPr>
        <p:spPr>
          <a:xfrm>
            <a:off x="990600" y="1703293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 </a:t>
            </a: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protected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</a:t>
            </a:r>
          </a:p>
          <a:p>
            <a:pPr marL="914400" lvl="2" indent="0">
              <a:buNone/>
            </a:pPr>
            <a:r>
              <a:rPr lang="en-US" altLang="ko-KR" sz="28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string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name;</a:t>
            </a:r>
          </a:p>
          <a:p>
            <a:pPr marL="914400" lvl="2" indent="0">
              <a:buNone/>
            </a:pPr>
            <a:r>
              <a:rPr lang="en-US" altLang="ko-KR" sz="2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age;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Student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: </a:t>
            </a: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</a:t>
            </a: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public:</a:t>
            </a:r>
          </a:p>
          <a:p>
            <a:pPr marL="914400" lvl="2" indent="0">
              <a:buNone/>
            </a:pPr>
            <a:r>
              <a:rPr lang="en-US" altLang="ko-KR" sz="2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void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test() { name = </a:t>
            </a:r>
            <a:r>
              <a:rPr lang="en-US" altLang="ko-KR" sz="28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sz="28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홍길동</a:t>
            </a:r>
            <a:r>
              <a:rPr lang="en-US" altLang="ko-KR" sz="28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}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624567-EF21-0558-8CE1-450CBE84EDCF}"/>
              </a:ext>
            </a:extLst>
          </p:cNvPr>
          <p:cNvSpPr/>
          <p:nvPr/>
        </p:nvSpPr>
        <p:spPr>
          <a:xfrm>
            <a:off x="3496826" y="4039438"/>
            <a:ext cx="1095271" cy="5627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890313-2FD7-28E0-E41E-C7020A84A653}"/>
              </a:ext>
            </a:extLst>
          </p:cNvPr>
          <p:cNvSpPr txBox="1"/>
          <p:nvPr/>
        </p:nvSpPr>
        <p:spPr>
          <a:xfrm>
            <a:off x="3420120" y="3687224"/>
            <a:ext cx="6561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부모로부터 상속받은 멤버들의 접근제어자 한계를 지정함</a:t>
            </a:r>
            <a:r>
              <a:rPr lang="en-US" altLang="ko-KR" sz="1600" dirty="0">
                <a:solidFill>
                  <a:srgbClr val="FF000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.</a:t>
            </a:r>
            <a:endParaRPr lang="ko-KR" altLang="en-US" sz="1600" dirty="0">
              <a:solidFill>
                <a:srgbClr val="FF000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808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536366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접근제어자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43F3EBB-71EF-76F7-A448-5FF17272FC29}"/>
              </a:ext>
            </a:extLst>
          </p:cNvPr>
          <p:cNvSpPr txBox="1">
            <a:spLocks/>
          </p:cNvSpPr>
          <p:nvPr/>
        </p:nvSpPr>
        <p:spPr>
          <a:xfrm>
            <a:off x="973347" y="1714795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B04A0D-9B56-B688-B116-93DEC1FEA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47" y="1152493"/>
            <a:ext cx="7463287" cy="564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74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1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상속 사용해보기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40312"/>
            <a:ext cx="10515600" cy="4638907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lnSpc>
                <a:spcPct val="120000"/>
              </a:lnSpc>
              <a:buAutoNum type="arabicParenBoth"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Shape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라는 클래스를 만들어주세요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 클래스는 아래 조건을 만족해야 합니다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조건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1.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변의 개수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밑변의 길이를 저장하는 변수를 가지고 있어야 합니다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조건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2.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변의 개수와 밑변의 길이를 출력하는 </a:t>
            </a:r>
            <a:r>
              <a:rPr lang="en-US" altLang="ko-KR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printInfo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함수를 가지고 있어야 합니다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514350" indent="-514350">
              <a:lnSpc>
                <a:spcPct val="120000"/>
              </a:lnSpc>
              <a:buAutoNum type="arabicParenBoth"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lnSpc>
                <a:spcPct val="120000"/>
              </a:lnSpc>
              <a:buAutoNum type="arabicParenBoth"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Shape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클래스를 상속 받는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Rectangle, Triangle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클래스를 만들어주세요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 클래스들은 아래 조건을 만족해야 합니다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조건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1. Rectangle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클래스에는 세로 길이를 의미하는 변수를 가지고 있어야 합니다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조건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2. Triangle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클래스에는 높이 길이를 의미하는 변수를 가지고 있어야 합니다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조건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3.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두 클래스에는 각각 도형의 넓이를 구하고 출력하는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area()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함수를 가지고 있어야 합니다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조건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4.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두 클래스 모두 생성자에서 모든 변수에 값을 대입해주세요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 (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변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밑변도 대입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514350" indent="-514350">
              <a:lnSpc>
                <a:spcPct val="120000"/>
              </a:lnSpc>
              <a:buAutoNum type="arabicParenBoth"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lnSpc>
                <a:spcPct val="120000"/>
              </a:lnSpc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메인 함수에서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Triangle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과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Rectangle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클래스를 통해 각각 인스턴스를 만들고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area()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함수를 실행시키도록 만들어주세요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endParaRPr lang="ko-KR" altLang="en-US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2350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 err="1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오버라이딩</a:t>
            </a:r>
            <a:endParaRPr lang="ko-KR" altLang="en-US" sz="7200" dirty="0">
              <a:solidFill>
                <a:schemeClr val="accent1">
                  <a:lumMod val="75000"/>
                </a:schemeClr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3323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err="1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오버라이딩</a:t>
            </a:r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4D791A1-81D9-24D3-C5C3-FB4C5119A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53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상속 관계에 있는 부모 클래스에서 이미 정의된 메소드를 자식 클래스에서 다시 정의하는 것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sz="3200" dirty="0">
                <a:highlight>
                  <a:srgbClr val="FFFF00"/>
                </a:highlight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매개변수의 유형과 개수가 같은 완전히 같은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메소드를 재정의 하는 것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!</a:t>
            </a: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364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 err="1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오버라이딩</a:t>
            </a:r>
            <a:endParaRPr lang="ko-KR" altLang="en-US" dirty="0">
              <a:solidFill>
                <a:srgbClr val="00B0F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43F3EBB-71EF-76F7-A448-5FF17272FC29}"/>
              </a:ext>
            </a:extLst>
          </p:cNvPr>
          <p:cNvSpPr txBox="1">
            <a:spLocks/>
          </p:cNvSpPr>
          <p:nvPr/>
        </p:nvSpPr>
        <p:spPr>
          <a:xfrm>
            <a:off x="990600" y="1904013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4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sleep() 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{ </a:t>
            </a:r>
            <a:r>
              <a:rPr lang="en-US" altLang="ko-KR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잠자기</a:t>
            </a:r>
            <a:r>
              <a:rPr lang="en-US" altLang="ko-KR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}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};</a:t>
            </a:r>
          </a:p>
          <a:p>
            <a:pPr marL="0" indent="0">
              <a:buNone/>
            </a:pPr>
            <a:endParaRPr lang="en-US" altLang="ko-KR" sz="24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4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Student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: </a:t>
            </a:r>
            <a:r>
              <a:rPr lang="en-US" altLang="ko-KR" sz="24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4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sleep() 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{ </a:t>
            </a:r>
            <a:r>
              <a:rPr lang="en-US" altLang="ko-KR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잠자기 </a:t>
            </a:r>
            <a:r>
              <a:rPr lang="ko-KR" altLang="en-US" dirty="0" err="1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오버라이딩</a:t>
            </a:r>
            <a:r>
              <a:rPr lang="en-US" altLang="ko-KR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}</a:t>
            </a:r>
            <a:endParaRPr lang="en-US" altLang="ko-KR" sz="24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40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};</a:t>
            </a:r>
            <a:endParaRPr lang="en-US" altLang="ko-KR" sz="24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864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1966748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2 </a:t>
            </a:r>
            <a:r>
              <a:rPr lang="ko-KR" altLang="en-US" dirty="0" err="1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오버라이딩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40312"/>
            <a:ext cx="10515600" cy="4638907"/>
          </a:xfrm>
        </p:spPr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ko-KR" altLang="en-US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실습</a:t>
            </a:r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에서 구현한 </a:t>
            </a:r>
            <a:r>
              <a:rPr lang="en-US" altLang="ko-KR" sz="36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printInfo</a:t>
            </a:r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 </a:t>
            </a:r>
            <a:r>
              <a:rPr lang="ko-KR" altLang="en-US" sz="36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오버라이딩</a:t>
            </a:r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 </a:t>
            </a:r>
            <a:b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</a:br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-&gt; Rectangle </a:t>
            </a:r>
            <a:r>
              <a:rPr lang="ko-KR" altLang="en-US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클래스에서는 </a:t>
            </a:r>
            <a:b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</a:br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</a:t>
            </a:r>
            <a:r>
              <a:rPr lang="ko-KR" altLang="en-US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“사각형의 넓이는 </a:t>
            </a:r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{</a:t>
            </a:r>
            <a:r>
              <a:rPr lang="ko-KR" altLang="en-US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넓이</a:t>
            </a:r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  <a:r>
              <a:rPr lang="ko-KR" altLang="en-US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” 출력</a:t>
            </a:r>
            <a:br>
              <a:rPr lang="ko-KR" altLang="en-US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</a:br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-&gt; Triangle </a:t>
            </a:r>
            <a:r>
              <a:rPr lang="ko-KR" altLang="en-US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클래스에서는 </a:t>
            </a:r>
            <a:b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</a:br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</a:t>
            </a:r>
            <a:r>
              <a:rPr lang="ko-KR" altLang="en-US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“삼각형의 넓이는 </a:t>
            </a:r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{</a:t>
            </a:r>
            <a:r>
              <a:rPr lang="ko-KR" altLang="en-US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넓이</a:t>
            </a:r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  <a:r>
              <a:rPr lang="ko-KR" altLang="en-US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” 출력</a:t>
            </a:r>
          </a:p>
        </p:txBody>
      </p:sp>
    </p:spTree>
    <p:extLst>
      <p:ext uri="{BB962C8B-B14F-4D97-AF65-F5344CB8AC3E}">
        <p14:creationId xmlns:p14="http://schemas.microsoft.com/office/powerpoint/2010/main" val="102399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오버로딩</a:t>
            </a:r>
          </a:p>
        </p:txBody>
      </p:sp>
    </p:spTree>
    <p:extLst>
      <p:ext uri="{BB962C8B-B14F-4D97-AF65-F5344CB8AC3E}">
        <p14:creationId xmlns:p14="http://schemas.microsoft.com/office/powerpoint/2010/main" val="2133224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오버로딩 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4D791A1-81D9-24D3-C5C3-FB4C5119A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53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같은 이름의 메소드를 중복하여 정의하는 것을 의미함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 </a:t>
            </a: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sz="3200" dirty="0">
                <a:highlight>
                  <a:srgbClr val="FFFF00"/>
                </a:highlight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매개변수의 유형이나 개수가 달라야 함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8787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3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오버로딩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40312"/>
            <a:ext cx="10515600" cy="4638907"/>
          </a:xfrm>
        </p:spPr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ko-KR" altLang="en-US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실습</a:t>
            </a:r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에서 구현한 </a:t>
            </a:r>
            <a:r>
              <a:rPr lang="en-US" altLang="ko-KR" sz="36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printInfo</a:t>
            </a:r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 </a:t>
            </a:r>
            <a:r>
              <a:rPr lang="ko-KR" altLang="en-US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오버로딩</a:t>
            </a:r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 </a:t>
            </a:r>
          </a:p>
          <a:p>
            <a:pPr marL="514350" indent="-514350">
              <a:buAutoNum type="arabicParenBoth"/>
            </a:pPr>
            <a:endParaRPr lang="en-US" altLang="ko-KR" sz="36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AutoNum type="arabicParenBoth"/>
            </a:pPr>
            <a:r>
              <a:rPr lang="en-US" altLang="ko-KR" sz="36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printInfo</a:t>
            </a:r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(int w, int h) </a:t>
            </a:r>
            <a:b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</a:br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-&gt; </a:t>
            </a:r>
            <a:r>
              <a:rPr lang="ko-KR" altLang="en-US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밑변의 길이와 높이를 </a:t>
            </a:r>
            <a:r>
              <a:rPr lang="ko-KR" altLang="en-US" sz="36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입력받아서</a:t>
            </a:r>
            <a:r>
              <a:rPr lang="ko-KR" altLang="en-US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넓이 출력하는 함수 구현</a:t>
            </a:r>
            <a:endParaRPr lang="en-US" altLang="ko-KR" sz="36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AutoNum type="arabicParenBoth"/>
            </a:pPr>
            <a:endParaRPr lang="en-US" altLang="ko-KR" sz="36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471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B3B05E3-B63F-EF9F-36CC-5CF94936D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32707"/>
            <a:ext cx="8572500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54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객체 지향 프로그래밍의 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4</a:t>
            </a:r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가지 특징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FC2B151-11BD-0179-8842-C8E432A9319C}"/>
              </a:ext>
            </a:extLst>
          </p:cNvPr>
          <p:cNvSpPr/>
          <p:nvPr/>
        </p:nvSpPr>
        <p:spPr>
          <a:xfrm>
            <a:off x="6265333" y="2150530"/>
            <a:ext cx="2799643" cy="1670755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캡슐화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A0EB43A-31AF-8F3B-4162-0AEB133AEE25}"/>
              </a:ext>
            </a:extLst>
          </p:cNvPr>
          <p:cNvSpPr/>
          <p:nvPr/>
        </p:nvSpPr>
        <p:spPr>
          <a:xfrm>
            <a:off x="2602088" y="2150530"/>
            <a:ext cx="2799643" cy="1670755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tx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추상화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2415E10-1736-54A0-FDB5-67C3CAAE884A}"/>
              </a:ext>
            </a:extLst>
          </p:cNvPr>
          <p:cNvSpPr/>
          <p:nvPr/>
        </p:nvSpPr>
        <p:spPr>
          <a:xfrm>
            <a:off x="6265333" y="4281127"/>
            <a:ext cx="2799643" cy="1670755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>
                <a:solidFill>
                  <a:schemeClr val="tx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다형성</a:t>
            </a:r>
            <a:endParaRPr lang="ko-KR" altLang="en-US" sz="3200" dirty="0">
              <a:solidFill>
                <a:schemeClr val="tx1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110D8E3-5FEE-6B98-5F30-90815C210154}"/>
              </a:ext>
            </a:extLst>
          </p:cNvPr>
          <p:cNvSpPr/>
          <p:nvPr/>
        </p:nvSpPr>
        <p:spPr>
          <a:xfrm>
            <a:off x="2602088" y="4281127"/>
            <a:ext cx="2799643" cy="1670755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29310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[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실생활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]</a:t>
            </a:r>
          </a:p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사물의 공통성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본질을 모아 추출하여 파악하는 것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 marL="0" indent="0">
              <a:buNone/>
            </a:pP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[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프로그래밍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]</a:t>
            </a:r>
          </a:p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객체의 공통적인 속성과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기능을 추출하여 정의하는 것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	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속성은 클래스 내에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필드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변수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)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로 정의 될 것이고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</a:p>
          <a:p>
            <a:pPr marL="0" indent="0">
              <a:buNone/>
            </a:pP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	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기능은 클래스 내에서 메소드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함수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)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로 정의될 것이다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 </a:t>
            </a:r>
          </a:p>
          <a:p>
            <a:pPr marL="0" indent="0">
              <a:buNone/>
            </a:pPr>
            <a:endParaRPr lang="en-US" altLang="ko-KR" sz="2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추상화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(Abstraction)</a:t>
            </a:r>
            <a:endParaRPr lang="ko-KR" altLang="en-US" dirty="0">
              <a:solidFill>
                <a:srgbClr val="00B0F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268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7777294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연관 있는 속성과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기능들을 하나의 캡슐로 만들어 내부의 데이터들을 외부로부터 보호하는 것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 marL="0" indent="0">
              <a:buNone/>
            </a:pP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데이터 보호</a:t>
            </a:r>
            <a:endParaRPr lang="en-US" altLang="ko-KR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457200" lvl="1" indent="0">
              <a:buNone/>
            </a:pP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외부로부터 클래스에 정의된 속성과 기능들을 보호</a:t>
            </a:r>
          </a:p>
          <a:p>
            <a:pPr marL="0" indent="0">
              <a:buNone/>
            </a:pPr>
            <a:endParaRPr lang="en-US" altLang="ko-KR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데이터 은닉</a:t>
            </a:r>
            <a:endParaRPr lang="en-US" altLang="ko-KR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457200" lvl="1" indent="0">
              <a:buNone/>
            </a:pP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내부의 동작을 감추고 외부에는 필요한 부분만 노출</a:t>
            </a:r>
          </a:p>
          <a:p>
            <a:pPr marL="0" indent="0">
              <a:buNone/>
            </a:pP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캡슐화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(Encapsulation)</a:t>
            </a:r>
            <a:endParaRPr lang="ko-KR" altLang="en-US" dirty="0">
              <a:solidFill>
                <a:srgbClr val="00B0F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4858EA-E97B-1337-8420-CE3D0596E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022" y="2880752"/>
            <a:ext cx="3584928" cy="229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297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부모 클래스에 정의된 속성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변수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)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및 기능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메서드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)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들을 자식 클래스에서 상속받아 사용하는 것</a:t>
            </a: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상속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(Inheritance)</a:t>
            </a:r>
            <a:endParaRPr lang="ko-KR" altLang="en-US" dirty="0">
              <a:solidFill>
                <a:srgbClr val="00B0F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54136C-D2FA-E284-9D1C-0E36B274F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533" y="3125971"/>
            <a:ext cx="7788396" cy="334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7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 err="1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다형성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(Polymorphism)</a:t>
            </a:r>
            <a:endParaRPr lang="ko-KR" altLang="en-US" dirty="0">
              <a:solidFill>
                <a:srgbClr val="00B0F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1B7904D-9531-155F-BACF-A15F24943AF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같은 대상이라도 문맥이나 상황에 따라 다르게 사용될 수 있다는 원리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[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실생활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]</a:t>
            </a:r>
          </a:p>
          <a:p>
            <a:pPr marL="0" indent="0">
              <a:buNone/>
            </a:pP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내일 배를 타고 제주도에 갈 것이다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길동이는 배가 아파서 학교에 가지 못했다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어머니께서 맛있는 배를 깎아 주셨다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같은 글자인데도 문맥에 따라 서로 다르게 해석됨</a:t>
            </a:r>
            <a:endParaRPr lang="en-US" altLang="ko-KR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9371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 err="1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다형성</a:t>
            </a:r>
            <a:endParaRPr lang="ko-KR" altLang="en-US" dirty="0">
              <a:solidFill>
                <a:srgbClr val="00B0F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1B7904D-9531-155F-BACF-A15F24943AF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A7A85-0121-84F7-3C45-1B352FE8D27C}"/>
              </a:ext>
            </a:extLst>
          </p:cNvPr>
          <p:cNvSpPr txBox="1">
            <a:spLocks/>
          </p:cNvSpPr>
          <p:nvPr/>
        </p:nvSpPr>
        <p:spPr>
          <a:xfrm>
            <a:off x="990600" y="19006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[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실생활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]</a:t>
            </a:r>
          </a:p>
          <a:p>
            <a:pPr marL="0" indent="0">
              <a:buNone/>
            </a:pP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스케치북에 </a:t>
            </a:r>
            <a:r>
              <a:rPr lang="ko-KR" altLang="en-US" sz="2400" dirty="0">
                <a:highlight>
                  <a:srgbClr val="FFFF00"/>
                </a:highlight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도형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을 그렸다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여기서 도형은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삼각형이 될 수도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사각형이 될 수도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원이 될 수도 있음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도형과 같이 넓은 범위의 객체는 작은 범위의 것들로 대체 될 수 있음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 </a:t>
            </a:r>
          </a:p>
          <a:p>
            <a:pPr>
              <a:buFont typeface="Symbol" panose="05050102010706020507" pitchFamily="18" charset="2"/>
              <a:buChar char="Þ"/>
            </a:pPr>
            <a:endParaRPr lang="en-US" altLang="ko-KR" sz="24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im jung chul Gothic Regular" panose="020B0503000000000000" pitchFamily="34" charset="-127"/>
                <a:ea typeface="Kim jung chul Gothic Regular" panose="020B0503000000000000" pitchFamily="34" charset="-127"/>
                <a:cs typeface="+mn-cs"/>
              </a:rPr>
              <a:t>[</a:t>
            </a:r>
            <a:r>
              <a:rPr lang="ko-KR" altLang="en-US" dirty="0">
                <a:solidFill>
                  <a:prstClr val="black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프로그래밍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im jung chul Gothic Regular" panose="020B0503000000000000" pitchFamily="34" charset="-127"/>
                <a:ea typeface="Kim jung chul Gothic Regular" panose="020B0503000000000000" pitchFamily="34" charset="-127"/>
                <a:cs typeface="+mn-cs"/>
              </a:rPr>
              <a:t>]</a:t>
            </a:r>
          </a:p>
          <a:p>
            <a:pPr marL="0" indent="0">
              <a:buNone/>
            </a:pP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상위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부모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)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클래스로 하위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자식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)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클래스의 인스턴스를 생성할 수 있음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r>
              <a:rPr lang="ko-KR" altLang="en-US" sz="2400" dirty="0" err="1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오버라이딩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: 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부모 클래스 메서드를 자식 클래스에서 재정의</a:t>
            </a:r>
            <a:endParaRPr lang="en-US" altLang="ko-KR" sz="24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오버로딩 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: 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한 클래스에서 메소드 이름은 같지만 파라미터 개수나 자료형을 다르게 하여 서로 다르게 동작하게 하는 것</a:t>
            </a:r>
          </a:p>
        </p:txBody>
      </p:sp>
    </p:spTree>
    <p:extLst>
      <p:ext uri="{BB962C8B-B14F-4D97-AF65-F5344CB8AC3E}">
        <p14:creationId xmlns:p14="http://schemas.microsoft.com/office/powerpoint/2010/main" val="1502837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4851</TotalTime>
  <Words>728</Words>
  <Application>Microsoft Office PowerPoint</Application>
  <PresentationFormat>와이드스크린</PresentationFormat>
  <Paragraphs>135</Paragraphs>
  <Slides>23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Kim jung chul Gothic Bold</vt:lpstr>
      <vt:lpstr>Kim jung chul Gothic Regular</vt:lpstr>
      <vt:lpstr>맑은 고딕</vt:lpstr>
      <vt:lpstr>한컴 말랑말랑 Bold</vt:lpstr>
      <vt:lpstr>Arial</vt:lpstr>
      <vt:lpstr>Arial Rounded MT Bold</vt:lpstr>
      <vt:lpstr>Symbol</vt:lpstr>
      <vt:lpstr>Office 테마</vt:lpstr>
      <vt:lpstr>    x</vt:lpstr>
      <vt:lpstr>클래스</vt:lpstr>
      <vt:lpstr>PowerPoint 프레젠테이션</vt:lpstr>
      <vt:lpstr>객체 지향 프로그래밍의 4가지 특징</vt:lpstr>
      <vt:lpstr>추상화(Abstraction)</vt:lpstr>
      <vt:lpstr>캡슐화(Encapsulation)</vt:lpstr>
      <vt:lpstr>상속(Inheritance)</vt:lpstr>
      <vt:lpstr>다형성(Polymorphism)</vt:lpstr>
      <vt:lpstr>다형성</vt:lpstr>
      <vt:lpstr>클래스 상속</vt:lpstr>
      <vt:lpstr>상속 문법</vt:lpstr>
      <vt:lpstr>접근제어자 - protected</vt:lpstr>
      <vt:lpstr>접근제어자</vt:lpstr>
      <vt:lpstr>접근제어자</vt:lpstr>
      <vt:lpstr>접근제어자</vt:lpstr>
      <vt:lpstr>실습1 상속 사용해보기</vt:lpstr>
      <vt:lpstr>오버라이딩</vt:lpstr>
      <vt:lpstr>오버라이딩 ??</vt:lpstr>
      <vt:lpstr>오버라이딩</vt:lpstr>
      <vt:lpstr>실습2 오버라이딩 이해하기</vt:lpstr>
      <vt:lpstr>오버로딩</vt:lpstr>
      <vt:lpstr>오버로딩 ??</vt:lpstr>
      <vt:lpstr>실습3 오버로딩 이해하기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soyon6743@nate.com</dc:creator>
  <cp:lastModifiedBy>럭키스타 럭키스타</cp:lastModifiedBy>
  <cp:revision>916</cp:revision>
  <dcterms:created xsi:type="dcterms:W3CDTF">2023-01-30T00:45:54Z</dcterms:created>
  <dcterms:modified xsi:type="dcterms:W3CDTF">2023-09-12T07:00:28Z</dcterms:modified>
</cp:coreProperties>
</file>