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44" r:id="rId2"/>
    <p:sldId id="334" r:id="rId3"/>
    <p:sldId id="323" r:id="rId4"/>
    <p:sldId id="311" r:id="rId5"/>
    <p:sldId id="339" r:id="rId6"/>
    <p:sldId id="340" r:id="rId7"/>
    <p:sldId id="322" r:id="rId8"/>
    <p:sldId id="338" r:id="rId9"/>
    <p:sldId id="341" r:id="rId10"/>
    <p:sldId id="345" r:id="rId11"/>
    <p:sldId id="342" r:id="rId12"/>
    <p:sldId id="34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B0F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5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9C11E-4EF0-425E-89BA-56B170901842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685E4C-4682-4BB3-B64C-03E9D3B1E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476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897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981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9B500-2C20-2E20-BCCA-C065E5EFC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90DDCD-53A3-0B0B-E760-76E558464C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B0E78A-BA2B-B66C-15B0-9F59EAACE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7833B2-537B-197A-F661-700C9B768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C143F0-023C-627A-F2CB-AF224F78A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169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78387E-B178-68CB-54A3-D1E6CAB77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5195A1-38AF-DCDF-2249-416191D3C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4C292-B6D4-0D8A-3E94-62A648144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BC7EC3-0734-4C20-F3D5-0E5F8FA1D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A603B7-9785-2323-585B-8D125AD0A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698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688C20-FC22-E4EE-D7B9-369212DE68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E436DF-54B8-2F4B-FE10-01B24851F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AA9CC8-6F7A-E952-6C51-E13CC6806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EA5BE1-22B0-3987-3ECB-083C99630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5D9C05-6E67-9739-6355-604B12716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7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18CA2-A1E7-232C-271A-6B640BFE0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FD70AE-C215-1F0F-9AA0-E0E95B388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815926-2980-A997-95D2-720649CE4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79AB92-E87D-5F38-883C-EF0295AD1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9B9D04-0D33-0341-8DF0-23BAC646B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138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08B9E-8C9F-3B9A-99DB-28225FC50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803E9D-E63F-D21C-A530-FD3513A4C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17A89C-5A30-E48F-2462-9061D30A7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133404-36B5-E7C7-C37E-B022C19DE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F54D4E-6F95-7189-8BF3-2F299AE39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91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3FB67-EFE9-99E2-3752-734272E1B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997087-8279-AD81-27B5-39BC77A261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58F6A8-31F6-AA9B-D68B-0D82E1831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AD0821-8FE6-DE8F-BECC-CE25FD818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5F6522-52F5-D665-F5D1-D9682590E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F1CE72-DE80-42C9-DA6A-F651EDD3A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329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5708CD-7379-9B3F-5C5F-A745F38CE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B195E0-AC5E-B424-7AF2-0F33D0674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4637FA-C3C3-C096-94CC-D072FB732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92CD47-E424-C573-E86D-0FD844AA9E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16C35C-FBA0-C619-C985-86EC595AA7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81FB6A-76FB-346B-F365-326785A70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5F5CA5-9DD6-0E1E-17AE-4BA95AE8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26E875-4B15-461E-A6EF-391B40820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900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35EAA9-0B63-B1B8-4EED-C4DADC598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1ADFC4-328D-DD28-2221-32EEADE3B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4CE1E7-E630-CA70-B72A-5FC1EB603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F153F4-B6EB-CFB6-5607-F964BAD57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401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DA66C3A-8676-EAAB-2A58-14272939B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4E79D0-7707-A976-2C44-765BD0DFE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5A7123-5CE2-A41E-182F-DF8AE4AD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408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CEED6-4328-8433-28BC-73E2F5B1B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AFCAE3-68EA-98C9-FF2C-AA53C2444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AE9E81-40B2-3ABD-3ECF-1FA8EE96A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3D536A-7C66-3FC7-1840-214B12732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86C498-6B3D-8E65-604A-370BE8C0E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998ECF-E05E-259C-1BD3-56B0C0D10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66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812DBE-E228-2BDC-E2E0-A05EAA63A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B8E47D-1FF0-FEE6-4793-E1762FC823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A2A3D3-F9EC-498D-0C95-BFE7D0D95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C6D6DE-DE98-7974-FBD8-5675B206E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11E5B8-8467-F965-F2CC-D302FF577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D015CE-EF28-F9B6-1237-0B97DDE09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211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7D48BC-1FE4-4C5D-04ED-A8961AF75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DFF534-AE0C-C92A-48F8-A2C19AB40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446CA3-F7F8-E74F-3432-53781DCD6B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F2426-F011-4048-96E6-328581C59A1B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B9B7F4-FAE4-B7F4-3E34-9378CC8E03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7CEFCC-EDEB-1874-2D18-89098FB00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78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>
            <a:extLst>
              <a:ext uri="{FF2B5EF4-FFF2-40B4-BE49-F238E27FC236}">
                <a16:creationId xmlns:a16="http://schemas.microsoft.com/office/drawing/2014/main" id="{D0A83803-44A1-AE3A-DFF0-3AC83BDBA3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</a:rPr>
              <a:t>    </a:t>
            </a:r>
            <a:r>
              <a:rPr lang="en-US" altLang="ko-KR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x</a:t>
            </a:r>
            <a:endParaRPr lang="ko-KR" altLang="en-US" b="1" dirty="0">
              <a:solidFill>
                <a:srgbClr val="0070C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0" name="부제목 2">
            <a:extLst>
              <a:ext uri="{FF2B5EF4-FFF2-40B4-BE49-F238E27FC236}">
                <a16:creationId xmlns:a16="http://schemas.microsoft.com/office/drawing/2014/main" id="{03735848-96A4-FE73-65E9-91EF9F14D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7149" y="3673083"/>
            <a:ext cx="3320782" cy="530087"/>
          </a:xfrm>
        </p:spPr>
        <p:txBody>
          <a:bodyPr/>
          <a:lstStyle/>
          <a:p>
            <a:pPr algn="dist"/>
            <a:r>
              <a:rPr lang="ko-KR" altLang="en-US" b="1" dirty="0">
                <a:latin typeface="Arial Rounded MT Bold" panose="020F0704030504030204" pitchFamily="34" charset="0"/>
              </a:rPr>
              <a:t>스마트 </a:t>
            </a:r>
            <a:r>
              <a:rPr lang="ko-KR" altLang="en-US" b="1" dirty="0" err="1">
                <a:latin typeface="Arial Rounded MT Bold" panose="020F0704030504030204" pitchFamily="34" charset="0"/>
              </a:rPr>
              <a:t>팩토리</a:t>
            </a:r>
            <a:r>
              <a:rPr lang="ko-KR" altLang="en-US" b="1" dirty="0">
                <a:latin typeface="Arial Rounded MT Bold" panose="020F0704030504030204" pitchFamily="34" charset="0"/>
              </a:rPr>
              <a:t> </a:t>
            </a:r>
            <a:r>
              <a:rPr lang="en-US" altLang="ko-KR" b="1" dirty="0" smtClean="0">
                <a:latin typeface="Arial Rounded MT Bold" panose="020F0704030504030204" pitchFamily="34" charset="0"/>
              </a:rPr>
              <a:t>4</a:t>
            </a:r>
            <a:r>
              <a:rPr lang="ko-KR" altLang="en-US" b="1" dirty="0" smtClean="0">
                <a:latin typeface="Arial Rounded MT Bold" panose="020F0704030504030204" pitchFamily="34" charset="0"/>
              </a:rPr>
              <a:t>기</a:t>
            </a:r>
            <a:endParaRPr lang="ko-KR" altLang="en-US" b="1" dirty="0">
              <a:latin typeface="Arial Rounded MT Bold" panose="020F0704030504030204" pitchFamily="34" charset="0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1B2CD9A7-179C-1B33-25A1-89BA8F772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996" y="3664694"/>
            <a:ext cx="3021223" cy="45622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4D2318A-8C88-5DF7-EC48-CB5FD90E2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467" y="2766861"/>
            <a:ext cx="4045663" cy="613669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6904040D-CA50-53CD-3DDE-BF547E3BC5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307" y="2667000"/>
            <a:ext cx="2996917" cy="93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863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실습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1 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로또 번호 추첨 프로그램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40312"/>
            <a:ext cx="10515600" cy="46389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로또 번호 추천 프로그램 만들기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514350" indent="-514350">
              <a:buAutoNum type="arabicParenBoth"/>
            </a:pP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1 ~ 45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사이의 수 중에서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514350" indent="-514350">
              <a:buAutoNum type="arabicParenBoth"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랜덤으로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6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개의 번호를 추출하는 프로그램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514350" indent="-514350">
              <a:buAutoNum type="arabicParenBoth"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중복 불가능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</a:p>
          <a:p>
            <a:pPr marL="514350" indent="-514350">
              <a:buAutoNum type="arabicParenBoth"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추출이 완료되면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6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개의 당첨번호 출력하기</a:t>
            </a:r>
          </a:p>
        </p:txBody>
      </p:sp>
    </p:spTree>
    <p:extLst>
      <p:ext uri="{BB962C8B-B14F-4D97-AF65-F5344CB8AC3E}">
        <p14:creationId xmlns:p14="http://schemas.microsoft.com/office/powerpoint/2010/main" val="2808014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654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7200" dirty="0">
                <a:solidFill>
                  <a:schemeClr val="accent1">
                    <a:lumMod val="75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끝</a:t>
            </a:r>
            <a:r>
              <a:rPr lang="en-US" altLang="ko-KR" sz="7200" dirty="0">
                <a:solidFill>
                  <a:schemeClr val="accent1">
                    <a:lumMod val="75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! </a:t>
            </a:r>
            <a:r>
              <a:rPr lang="ko-KR" altLang="en-US" sz="7200" dirty="0">
                <a:solidFill>
                  <a:schemeClr val="accent1">
                    <a:lumMod val="75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복습하기</a:t>
            </a:r>
          </a:p>
        </p:txBody>
      </p:sp>
    </p:spTree>
    <p:extLst>
      <p:ext uri="{BB962C8B-B14F-4D97-AF65-F5344CB8AC3E}">
        <p14:creationId xmlns:p14="http://schemas.microsoft.com/office/powerpoint/2010/main" val="2374861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200" y="1748238"/>
            <a:ext cx="4070131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200" b="1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[</a:t>
            </a:r>
            <a:r>
              <a:rPr lang="en-US" altLang="ko-KR" sz="2200" b="1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c++</a:t>
            </a:r>
            <a:r>
              <a:rPr lang="en-US" altLang="ko-KR" sz="2200" b="1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ko-KR" altLang="en-US" sz="2200" b="1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기초</a:t>
            </a:r>
            <a:r>
              <a:rPr lang="en-US" altLang="ko-KR" sz="2200" b="1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]</a:t>
            </a:r>
          </a:p>
          <a:p>
            <a:r>
              <a:rPr lang="ko-KR" altLang="en-US" sz="2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조건문</a:t>
            </a:r>
          </a:p>
          <a:p>
            <a:pPr lvl="1"/>
            <a:r>
              <a:rPr lang="en-US" altLang="ko-KR" sz="1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if</a:t>
            </a:r>
            <a:r>
              <a:rPr lang="ko-KR" altLang="en-US" sz="1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문</a:t>
            </a:r>
          </a:p>
          <a:p>
            <a:pPr lvl="1"/>
            <a:r>
              <a:rPr lang="en-US" altLang="ko-KR" sz="1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switch</a:t>
            </a:r>
            <a:r>
              <a:rPr lang="ko-KR" altLang="en-US" sz="1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문</a:t>
            </a:r>
          </a:p>
          <a:p>
            <a:r>
              <a:rPr lang="ko-KR" altLang="en-US" sz="22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반복문</a:t>
            </a:r>
            <a:endParaRPr lang="ko-KR" altLang="en-US" sz="2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lvl="1"/>
            <a:r>
              <a:rPr lang="en-US" altLang="ko-KR" sz="1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for</a:t>
            </a:r>
            <a:r>
              <a:rPr lang="ko-KR" altLang="en-US" sz="1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문</a:t>
            </a:r>
          </a:p>
          <a:p>
            <a:pPr lvl="1"/>
            <a:r>
              <a:rPr lang="en-US" altLang="ko-KR" sz="1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for-each</a:t>
            </a:r>
            <a:r>
              <a:rPr lang="ko-KR" altLang="en-US" sz="1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문 </a:t>
            </a:r>
            <a:r>
              <a:rPr lang="en-US" altLang="ko-KR" sz="1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</a:t>
            </a:r>
            <a:r>
              <a:rPr lang="ko-KR" altLang="en-US" sz="1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배열과 함께</a:t>
            </a:r>
            <a:r>
              <a:rPr lang="en-US" altLang="ko-KR" sz="1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</a:t>
            </a:r>
          </a:p>
          <a:p>
            <a:pPr lvl="1"/>
            <a:r>
              <a:rPr lang="en-US" altLang="ko-KR" sz="1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while</a:t>
            </a:r>
            <a:r>
              <a:rPr lang="ko-KR" altLang="en-US" sz="1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문 </a:t>
            </a:r>
          </a:p>
          <a:p>
            <a:pPr lvl="1"/>
            <a:r>
              <a:rPr lang="en-US" altLang="ko-KR" sz="1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do-while</a:t>
            </a:r>
            <a:r>
              <a:rPr lang="ko-KR" altLang="en-US" sz="1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문 </a:t>
            </a:r>
          </a:p>
          <a:p>
            <a:r>
              <a:rPr lang="ko-KR" altLang="en-US" sz="2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배열</a:t>
            </a:r>
          </a:p>
          <a:p>
            <a:r>
              <a:rPr lang="ko-KR" altLang="en-US" sz="2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동적 배열 </a:t>
            </a:r>
            <a:r>
              <a:rPr lang="en-US" altLang="ko-KR" sz="2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&amp; </a:t>
            </a:r>
            <a:r>
              <a:rPr lang="ko-KR" altLang="en-US" sz="2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포인터</a:t>
            </a:r>
          </a:p>
          <a:p>
            <a:r>
              <a:rPr lang="ko-KR" altLang="en-US" sz="22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파일입출력</a:t>
            </a:r>
            <a:endParaRPr lang="en-US" altLang="ko-KR" sz="2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복습 내용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A3747163-CF74-0FB3-421D-D1719DE896C1}"/>
              </a:ext>
            </a:extLst>
          </p:cNvPr>
          <p:cNvSpPr txBox="1">
            <a:spLocks/>
          </p:cNvSpPr>
          <p:nvPr/>
        </p:nvSpPr>
        <p:spPr>
          <a:xfrm>
            <a:off x="4301359" y="1741248"/>
            <a:ext cx="4348655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200" b="1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[</a:t>
            </a:r>
            <a:r>
              <a:rPr lang="ko-KR" altLang="en-US" sz="2200" b="1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클래스 관련 개념</a:t>
            </a:r>
            <a:r>
              <a:rPr lang="en-US" altLang="ko-KR" sz="2200" b="1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]</a:t>
            </a:r>
          </a:p>
          <a:p>
            <a:r>
              <a:rPr lang="ko-KR" altLang="en-US" sz="2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클래스 기본 개념</a:t>
            </a:r>
          </a:p>
          <a:p>
            <a:pPr lvl="1"/>
            <a:r>
              <a:rPr lang="ko-KR" altLang="en-US" sz="1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객체 지향 프로그래밍</a:t>
            </a:r>
          </a:p>
          <a:p>
            <a:pPr lvl="1"/>
            <a:r>
              <a:rPr lang="ko-KR" altLang="en-US" sz="1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추상화</a:t>
            </a:r>
            <a:r>
              <a:rPr lang="en-US" altLang="ko-KR" sz="1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sz="1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캡슐화</a:t>
            </a:r>
            <a:r>
              <a:rPr lang="en-US" altLang="ko-KR" sz="1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sz="1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상속</a:t>
            </a:r>
            <a:r>
              <a:rPr lang="en-US" altLang="ko-KR" sz="1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sz="18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다형성</a:t>
            </a:r>
            <a:endParaRPr lang="ko-KR" altLang="en-US" sz="18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lvl="1"/>
            <a:r>
              <a:rPr lang="ko-KR" altLang="en-US" sz="1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구조 </a:t>
            </a:r>
            <a:r>
              <a:rPr lang="en-US" altLang="ko-KR" sz="1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: </a:t>
            </a:r>
            <a:r>
              <a:rPr lang="ko-KR" altLang="en-US" sz="1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필드</a:t>
            </a:r>
            <a:r>
              <a:rPr lang="en-US" altLang="ko-KR" sz="1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sz="1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메소드</a:t>
            </a:r>
            <a:r>
              <a:rPr lang="en-US" altLang="ko-KR" sz="1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sz="1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생성자</a:t>
            </a:r>
            <a:r>
              <a:rPr lang="en-US" altLang="ko-KR" sz="1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</a:t>
            </a:r>
            <a:r>
              <a:rPr lang="ko-KR" altLang="en-US" sz="18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소멸자</a:t>
            </a:r>
            <a:r>
              <a:rPr lang="en-US" altLang="ko-KR" sz="1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</a:t>
            </a:r>
          </a:p>
          <a:p>
            <a:pPr lvl="1"/>
            <a:r>
              <a:rPr lang="ko-KR" altLang="en-US" sz="1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접근 </a:t>
            </a:r>
            <a:r>
              <a:rPr lang="ko-KR" altLang="en-US" sz="18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제어자</a:t>
            </a:r>
            <a:endParaRPr lang="ko-KR" altLang="en-US" sz="18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lvl="1"/>
            <a:r>
              <a:rPr lang="en-US" altLang="ko-KR" sz="1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getter, setter</a:t>
            </a:r>
          </a:p>
          <a:p>
            <a:pPr lvl="1"/>
            <a:r>
              <a:rPr lang="en-US" altLang="ko-KR" sz="1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static </a:t>
            </a:r>
            <a:r>
              <a:rPr lang="ko-KR" altLang="en-US" sz="1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멤버</a:t>
            </a:r>
          </a:p>
          <a:p>
            <a:r>
              <a:rPr lang="ko-KR" altLang="en-US" sz="2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클래스의 상속과 관련된 개념</a:t>
            </a:r>
          </a:p>
          <a:p>
            <a:pPr lvl="1"/>
            <a:r>
              <a:rPr lang="ko-KR" altLang="en-US" sz="1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접근제어자 </a:t>
            </a:r>
            <a:r>
              <a:rPr lang="en-US" altLang="ko-KR" sz="1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protected</a:t>
            </a:r>
          </a:p>
          <a:p>
            <a:pPr lvl="1"/>
            <a:r>
              <a:rPr lang="ko-KR" altLang="en-US" sz="18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오버라이딩</a:t>
            </a:r>
            <a:r>
              <a:rPr lang="ko-KR" altLang="en-US" sz="1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1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</a:t>
            </a:r>
            <a:r>
              <a:rPr lang="ko-KR" altLang="en-US" sz="1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오버로딩과 비교</a:t>
            </a:r>
            <a:r>
              <a:rPr lang="en-US" altLang="ko-KR" sz="1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</a:t>
            </a:r>
          </a:p>
          <a:p>
            <a:pPr lvl="1"/>
            <a:r>
              <a:rPr lang="ko-KR" altLang="en-US" sz="1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업캐스팅</a:t>
            </a:r>
            <a:r>
              <a:rPr lang="en-US" altLang="ko-KR" sz="1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sz="1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다운캐스팅</a:t>
            </a:r>
          </a:p>
          <a:p>
            <a:pPr lvl="1"/>
            <a:r>
              <a:rPr lang="ko-KR" altLang="en-US" sz="1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가상 함수</a:t>
            </a:r>
          </a:p>
          <a:p>
            <a:pPr lvl="1"/>
            <a:r>
              <a:rPr lang="ko-KR" altLang="en-US" sz="1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상속에서 다형성을 실현하는 경우는</a:t>
            </a:r>
            <a:r>
              <a:rPr lang="en-US" altLang="ko-KR" sz="1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?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66761C-0436-0CBA-FF7B-6913F10143A3}"/>
              </a:ext>
            </a:extLst>
          </p:cNvPr>
          <p:cNvSpPr txBox="1">
            <a:spLocks/>
          </p:cNvSpPr>
          <p:nvPr/>
        </p:nvSpPr>
        <p:spPr>
          <a:xfrm>
            <a:off x="8371490" y="4456624"/>
            <a:ext cx="3578772" cy="1325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추상 클래스</a:t>
            </a:r>
          </a:p>
          <a:p>
            <a:pPr lvl="1"/>
            <a:r>
              <a:rPr lang="ko-KR" altLang="en-US" sz="1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추상 메소드</a:t>
            </a:r>
            <a:r>
              <a:rPr lang="en-US" altLang="ko-KR" sz="1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</a:t>
            </a:r>
            <a:r>
              <a:rPr lang="ko-KR" altLang="en-US" sz="1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순수 가상 함수</a:t>
            </a:r>
            <a:r>
              <a:rPr lang="en-US" altLang="ko-KR" sz="1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</a:t>
            </a:r>
          </a:p>
          <a:p>
            <a:pPr lvl="1"/>
            <a:r>
              <a:rPr lang="ko-KR" altLang="en-US" sz="1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추상 클래스의 특징은</a:t>
            </a:r>
            <a:r>
              <a:rPr lang="en-US" altLang="ko-KR" sz="1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44619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654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7200" dirty="0">
                <a:solidFill>
                  <a:schemeClr val="accent1">
                    <a:lumMod val="75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파일 분할</a:t>
            </a:r>
          </a:p>
        </p:txBody>
      </p:sp>
    </p:spTree>
    <p:extLst>
      <p:ext uri="{BB962C8B-B14F-4D97-AF65-F5344CB8AC3E}">
        <p14:creationId xmlns:p14="http://schemas.microsoft.com/office/powerpoint/2010/main" val="2200440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5B08F4A-39C5-44A6-8544-A06100E3F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파일 분할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4D791A1-81D9-24D3-C5C3-FB4C5119A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35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기능이 많아지고 코드가 길어지면 프로젝트 관리가 힘들어 짐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.</a:t>
            </a:r>
          </a:p>
          <a:p>
            <a:pPr marL="0" indent="0">
              <a:buNone/>
            </a:pP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 marL="0" indent="0">
              <a:buNone/>
            </a:pP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파일을 분리하여 관리하면 원하는 코드를 빠르게 찾을 수 있음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.</a:t>
            </a:r>
          </a:p>
          <a:p>
            <a:pPr marL="0" indent="0">
              <a:buNone/>
            </a:pP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 marL="0" indent="0">
              <a:buNone/>
            </a:pP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 marL="0" indent="0">
              <a:buNone/>
            </a:pP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7364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200" y="1748238"/>
            <a:ext cx="10047340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헤더 파일</a:t>
            </a: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 lvl="1"/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확장자 </a:t>
            </a:r>
            <a:r>
              <a:rPr lang="en-US" altLang="ko-KR" sz="2800" dirty="0">
                <a:highlight>
                  <a:srgbClr val="FFC000"/>
                </a:highlight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.h</a:t>
            </a:r>
          </a:p>
          <a:p>
            <a:pPr lvl="1"/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클래스</a:t>
            </a:r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,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함수 등의 </a:t>
            </a:r>
            <a:r>
              <a:rPr lang="ko-KR" altLang="en-US" sz="2800" dirty="0" err="1">
                <a:highlight>
                  <a:srgbClr val="FFC000"/>
                </a:highlight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선언부</a:t>
            </a:r>
            <a:r>
              <a:rPr lang="ko-KR" altLang="en-US" sz="2800" dirty="0">
                <a:highlight>
                  <a:srgbClr val="FFC000"/>
                </a:highlight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코드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를 모아두는 곳</a:t>
            </a:r>
            <a:endParaRPr lang="en-US" altLang="ko-KR" sz="28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소스 파일</a:t>
            </a: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 lvl="1"/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확장자 </a:t>
            </a:r>
            <a:r>
              <a:rPr lang="en-US" altLang="ko-KR" sz="2800" dirty="0">
                <a:highlight>
                  <a:srgbClr val="FFC000"/>
                </a:highlight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.</a:t>
            </a:r>
            <a:r>
              <a:rPr lang="en-US" altLang="ko-KR" sz="2800" dirty="0" err="1">
                <a:highlight>
                  <a:srgbClr val="FFC000"/>
                </a:highlight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cpp</a:t>
            </a:r>
            <a:endParaRPr lang="en-US" altLang="ko-KR" sz="2800" dirty="0">
              <a:highlight>
                <a:srgbClr val="FFC000"/>
              </a:highlight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 lvl="1"/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클래스</a:t>
            </a:r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,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함수 등의 </a:t>
            </a:r>
            <a:r>
              <a:rPr lang="ko-KR" altLang="en-US" sz="2800" dirty="0" err="1">
                <a:highlight>
                  <a:srgbClr val="FFC000"/>
                </a:highlight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구현부</a:t>
            </a:r>
            <a:r>
              <a:rPr lang="en-US" altLang="ko-KR" sz="2800" dirty="0">
                <a:highlight>
                  <a:srgbClr val="FFC000"/>
                </a:highlight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</a:t>
            </a:r>
            <a:r>
              <a:rPr lang="ko-KR" altLang="en-US" sz="2800" dirty="0">
                <a:highlight>
                  <a:srgbClr val="FFC000"/>
                </a:highlight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코드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를 모아두는 곳</a:t>
            </a:r>
            <a:endParaRPr lang="en-US" altLang="ko-KR" sz="28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 lvl="1"/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파일 분할</a:t>
            </a:r>
          </a:p>
        </p:txBody>
      </p:sp>
    </p:spTree>
    <p:extLst>
      <p:ext uri="{BB962C8B-B14F-4D97-AF65-F5344CB8AC3E}">
        <p14:creationId xmlns:p14="http://schemas.microsoft.com/office/powerpoint/2010/main" val="1382680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200" y="1748238"/>
            <a:ext cx="10047340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무한 참조 현상이 발생할 수 있음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.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파일 분할 시 문제점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F2C936F-B344-CEEE-296C-1FB227BC5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355" y="2513749"/>
            <a:ext cx="5109290" cy="3934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748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200" y="1748238"/>
            <a:ext cx="10047340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b="1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#pragma once</a:t>
            </a:r>
          </a:p>
          <a:p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한번 읽어가면 추가적으로 읽지 </a:t>
            </a:r>
            <a:r>
              <a:rPr lang="ko-KR" altLang="en-US" sz="24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않도록하는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기능</a:t>
            </a: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빌드 시간을 줄일 수 있음</a:t>
            </a: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3200" b="1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#ifndef ~ #endif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8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#ifndef</a:t>
            </a:r>
            <a:r>
              <a:rPr lang="ko-KR" altLang="en-US" sz="1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__PERSON_H__  </a:t>
            </a:r>
            <a:r>
              <a:rPr lang="en-US" altLang="ko-KR" sz="18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__PERSON_H__</a:t>
            </a:r>
            <a:r>
              <a:rPr lang="ko-KR" altLang="en-US" sz="18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가 </a:t>
            </a:r>
            <a:r>
              <a:rPr lang="en-US" altLang="ko-KR" sz="18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define </a:t>
            </a:r>
            <a:r>
              <a:rPr lang="ko-KR" altLang="en-US" sz="18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되지 않았다면</a:t>
            </a:r>
            <a:r>
              <a:rPr lang="en-US" altLang="ko-KR" sz="18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endParaRPr lang="ko-KR" altLang="en-US" sz="18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8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#define</a:t>
            </a:r>
            <a:r>
              <a:rPr lang="en-US" altLang="ko-KR" sz="1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1800" dirty="0">
                <a:solidFill>
                  <a:srgbClr val="6F008A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__PERSON_H__</a:t>
            </a:r>
            <a:r>
              <a:rPr lang="en-US" altLang="ko-KR" sz="1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 </a:t>
            </a:r>
            <a:r>
              <a:rPr lang="en-US" altLang="ko-KR" sz="18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__PERSON_H__</a:t>
            </a:r>
            <a:r>
              <a:rPr lang="ko-KR" altLang="en-US" sz="18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를 정의한다</a:t>
            </a:r>
            <a:r>
              <a:rPr lang="en-US" altLang="ko-KR" sz="18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 #endif</a:t>
            </a:r>
            <a:r>
              <a:rPr lang="ko-KR" altLang="en-US" sz="18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가 나오기 전까지</a:t>
            </a:r>
            <a:endParaRPr lang="en-US" altLang="ko-KR" sz="1800" dirty="0">
              <a:solidFill>
                <a:srgbClr val="008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class</a:t>
            </a:r>
            <a:r>
              <a:rPr lang="en-US" altLang="ko-KR" sz="1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18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Person</a:t>
            </a:r>
            <a:r>
              <a:rPr lang="en-US" altLang="ko-KR" sz="1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{</a:t>
            </a:r>
          </a:p>
          <a:p>
            <a:pPr marL="0" indent="0">
              <a:buNone/>
            </a:pPr>
            <a:endParaRPr lang="en-US" altLang="ko-KR" sz="18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#endif</a:t>
            </a:r>
            <a:endParaRPr lang="en-US" altLang="ko-KR" sz="18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파일 분할 시 문제점 해결</a:t>
            </a:r>
          </a:p>
        </p:txBody>
      </p:sp>
    </p:spTree>
    <p:extLst>
      <p:ext uri="{BB962C8B-B14F-4D97-AF65-F5344CB8AC3E}">
        <p14:creationId xmlns:p14="http://schemas.microsoft.com/office/powerpoint/2010/main" val="3584504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실습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1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 </a:t>
            </a:r>
            <a:r>
              <a:rPr lang="ko-KR" altLang="en-US" dirty="0" err="1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간식바구니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 실습 파일 분할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40312"/>
            <a:ext cx="10515600" cy="46389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아래 실습 프로그램 코드 분할해보기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 algn="ctr">
              <a:buNone/>
            </a:pP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 algn="ctr">
              <a:buNone/>
            </a:pP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 algn="ctr">
              <a:buNone/>
            </a:pP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 algn="ctr">
              <a:buNone/>
            </a:pP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 algn="ctr">
              <a:buNone/>
            </a:pP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 algn="ctr">
              <a:buNone/>
            </a:pP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 algn="ctr">
              <a:buNone/>
            </a:pP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 algn="ctr">
              <a:buNone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분할 후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폴더 구조와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프로그램 실행 콘솔 창이 같이 보이게 캡쳐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!</a:t>
            </a:r>
            <a:endParaRPr lang="ko-KR" altLang="en-US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3C05D0-9EA6-2F86-D181-5F98C5F08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141" y="2495867"/>
            <a:ext cx="5173717" cy="335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99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654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7200" dirty="0">
                <a:solidFill>
                  <a:schemeClr val="accent1">
                    <a:lumMod val="75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난수 생성하기</a:t>
            </a:r>
          </a:p>
        </p:txBody>
      </p:sp>
    </p:spTree>
    <p:extLst>
      <p:ext uri="{BB962C8B-B14F-4D97-AF65-F5344CB8AC3E}">
        <p14:creationId xmlns:p14="http://schemas.microsoft.com/office/powerpoint/2010/main" val="504314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200" y="1748238"/>
            <a:ext cx="10047340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200" dirty="0">
                <a:solidFill>
                  <a:srgbClr val="8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#include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</a:t>
            </a:r>
            <a:r>
              <a:rPr lang="en-US" altLang="ko-KR" sz="2200" dirty="0" err="1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cstdlib</a:t>
            </a:r>
            <a:r>
              <a:rPr lang="en-US" altLang="ko-KR" sz="22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&gt;</a:t>
            </a:r>
            <a:endParaRPr lang="en-US" altLang="ko-KR" sz="22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rgbClr val="8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#include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</a:t>
            </a:r>
            <a:r>
              <a:rPr lang="en-US" altLang="ko-KR" sz="2200" dirty="0" err="1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ctime</a:t>
            </a:r>
            <a:r>
              <a:rPr lang="en-US" altLang="ko-KR" sz="22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&gt;</a:t>
            </a:r>
            <a:endParaRPr lang="en-US" altLang="ko-KR" sz="22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en-US" altLang="ko-KR" sz="22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std::</a:t>
            </a:r>
            <a:r>
              <a:rPr lang="en-US" altLang="ko-KR" sz="22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srand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(time(</a:t>
            </a:r>
            <a:r>
              <a:rPr lang="en-US" altLang="ko-KR" sz="2200" dirty="0">
                <a:solidFill>
                  <a:srgbClr val="6F008A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NULL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)); 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매번 같은 값을 생성하려면 </a:t>
            </a:r>
            <a:r>
              <a:rPr lang="en-US" altLang="ko-KR" sz="2200" dirty="0" err="1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srand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() 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함수에 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seed 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전달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  <a:endParaRPr lang="ko-KR" altLang="en-US" sz="22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</a:t>
            </a:r>
            <a:r>
              <a:rPr lang="ko-KR" altLang="en-US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randomNumber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= std::rand(); 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0 ~ 32767 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사이의 </a:t>
            </a:r>
            <a:r>
              <a:rPr lang="ko-KR" altLang="en-US" sz="2200" dirty="0" err="1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랜덤한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숫자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 </a:t>
            </a:r>
            <a:endParaRPr lang="ko-KR" altLang="en-US" sz="22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ko-KR" altLang="en-US" sz="22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</a:t>
            </a:r>
            <a:r>
              <a:rPr lang="ko-KR" altLang="en-US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num = </a:t>
            </a:r>
            <a:r>
              <a:rPr lang="en-US" altLang="ko-KR" sz="22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randomNumber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% 25 + 1; 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범위를 한정하고 싶다면 나머지 이용하기</a:t>
            </a:r>
            <a:endParaRPr lang="ko-KR" altLang="en-US" sz="22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ko-KR" altLang="en-US" sz="22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2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cout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randomNumber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endl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;</a:t>
            </a:r>
          </a:p>
          <a:p>
            <a:pPr marL="0" indent="0">
              <a:buNone/>
            </a:pPr>
            <a:r>
              <a:rPr lang="en-US" altLang="ko-KR" sz="22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cout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num </a:t>
            </a:r>
            <a:r>
              <a:rPr lang="en-US" altLang="ko-KR" sz="22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endl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;</a:t>
            </a:r>
            <a:endParaRPr lang="en-US" altLang="ko-KR" sz="2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난수 생성</a:t>
            </a:r>
          </a:p>
        </p:txBody>
      </p:sp>
    </p:spTree>
    <p:extLst>
      <p:ext uri="{BB962C8B-B14F-4D97-AF65-F5344CB8AC3E}">
        <p14:creationId xmlns:p14="http://schemas.microsoft.com/office/powerpoint/2010/main" val="1542906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6777</TotalTime>
  <Words>383</Words>
  <Application>Microsoft Office PowerPoint</Application>
  <PresentationFormat>와이드스크린</PresentationFormat>
  <Paragraphs>95</Paragraphs>
  <Slides>12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Kim jung chul Gothic Bold</vt:lpstr>
      <vt:lpstr>Kim jung chul Gothic Regular</vt:lpstr>
      <vt:lpstr>맑은 고딕</vt:lpstr>
      <vt:lpstr>한컴 말랑말랑 Bold</vt:lpstr>
      <vt:lpstr>Arial</vt:lpstr>
      <vt:lpstr>Arial Rounded MT Bold</vt:lpstr>
      <vt:lpstr>Office 테마</vt:lpstr>
      <vt:lpstr>    x</vt:lpstr>
      <vt:lpstr>파일 분할</vt:lpstr>
      <vt:lpstr>파일 분할</vt:lpstr>
      <vt:lpstr>파일 분할</vt:lpstr>
      <vt:lpstr>파일 분할 시 문제점</vt:lpstr>
      <vt:lpstr>파일 분할 시 문제점 해결</vt:lpstr>
      <vt:lpstr>실습1 간식바구니 실습 파일 분할</vt:lpstr>
      <vt:lpstr>난수 생성하기</vt:lpstr>
      <vt:lpstr>난수 생성</vt:lpstr>
      <vt:lpstr>실습1 로또 번호 추첨 프로그램</vt:lpstr>
      <vt:lpstr>끝! 복습하기</vt:lpstr>
      <vt:lpstr>복습 내용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soyon6743@nate.com</dc:creator>
  <cp:lastModifiedBy>sarah</cp:lastModifiedBy>
  <cp:revision>1248</cp:revision>
  <dcterms:created xsi:type="dcterms:W3CDTF">2023-01-30T00:45:54Z</dcterms:created>
  <dcterms:modified xsi:type="dcterms:W3CDTF">2024-01-31T01:27:17Z</dcterms:modified>
</cp:coreProperties>
</file>