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33" r:id="rId4"/>
    <p:sldId id="328" r:id="rId5"/>
    <p:sldId id="258" r:id="rId6"/>
    <p:sldId id="347" r:id="rId7"/>
    <p:sldId id="374" r:id="rId8"/>
    <p:sldId id="349" r:id="rId9"/>
    <p:sldId id="375" r:id="rId10"/>
    <p:sldId id="366" r:id="rId11"/>
    <p:sldId id="367" r:id="rId12"/>
    <p:sldId id="376" r:id="rId13"/>
    <p:sldId id="368" r:id="rId14"/>
    <p:sldId id="3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/>
    <p:restoredTop sz="94697"/>
  </p:normalViewPr>
  <p:slideViewPr>
    <p:cSldViewPr snapToGrid="0">
      <p:cViewPr varScale="1">
        <p:scale>
          <a:sx n="112" d="100"/>
          <a:sy n="112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1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0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53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0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8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3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0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9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8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8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656902" y="2256882"/>
            <a:ext cx="6878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Transfer Learning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How to &amp; Why</a:t>
            </a:r>
          </a:p>
        </p:txBody>
      </p:sp>
      <p:sp>
        <p:nvSpPr>
          <p:cNvPr id="7" name="슬라이드 1 형태 4">
            <a:extLst>
              <a:ext uri="{FF2B5EF4-FFF2-40B4-BE49-F238E27FC236}">
                <a16:creationId xmlns:a16="http://schemas.microsoft.com/office/drawing/2014/main" id="{7F9D4946-49D1-E54C-872F-C1976DB0D1B1}"/>
              </a:ext>
            </a:extLst>
          </p:cNvPr>
          <p:cNvSpPr txBox="1"/>
          <p:nvPr/>
        </p:nvSpPr>
        <p:spPr>
          <a:xfrm rot="21579859">
            <a:off x="4807306" y="5234317"/>
            <a:ext cx="31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Taehyeon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 Kim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7980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0">
              <a:defRPr/>
            </a:pPr>
            <a:r>
              <a:rPr lang="zh-CN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어떻게 전이 학습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(Transfer Learning)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할까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?</a:t>
            </a:r>
            <a:endParaRPr lang="zh-CN" altLang="en-US" sz="3200" dirty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F003-EE2D-444A-9FAE-2A19D729AD42}"/>
              </a:ext>
            </a:extLst>
          </p:cNvPr>
          <p:cNvSpPr txBox="1"/>
          <p:nvPr/>
        </p:nvSpPr>
        <p:spPr>
          <a:xfrm>
            <a:off x="0" y="1571964"/>
            <a:ext cx="248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 ImageNet 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학습</a:t>
            </a:r>
            <a:endParaRPr kumimoji="1" lang="en-US" altLang="ko-KR" sz="20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519842-261C-6E45-B952-0C927DFF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0" y="2193815"/>
            <a:ext cx="1394447" cy="4664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61288D-80ED-A044-A3A9-6B110FC2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61" y="2193814"/>
            <a:ext cx="1394447" cy="46641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8F23AA-06A6-3E4D-BE32-9E1254E6B13F}"/>
              </a:ext>
            </a:extLst>
          </p:cNvPr>
          <p:cNvSpPr/>
          <p:nvPr/>
        </p:nvSpPr>
        <p:spPr>
          <a:xfrm>
            <a:off x="3107813" y="1602742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kumimoji="1" lang="ko-KR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쉬운 데이터 학습</a:t>
            </a:r>
            <a:endParaRPr kumimoji="1" lang="en-US" altLang="ko-KR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0C1519-D7D2-9244-A654-2DD9A4EB8D26}"/>
              </a:ext>
            </a:extLst>
          </p:cNvPr>
          <p:cNvSpPr/>
          <p:nvPr/>
        </p:nvSpPr>
        <p:spPr>
          <a:xfrm>
            <a:off x="3467761" y="2979684"/>
            <a:ext cx="1261889" cy="34526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6C17B-CA81-764B-82C1-0CC939D87009}"/>
              </a:ext>
            </a:extLst>
          </p:cNvPr>
          <p:cNvSpPr txBox="1"/>
          <p:nvPr/>
        </p:nvSpPr>
        <p:spPr>
          <a:xfrm>
            <a:off x="5132769" y="4225159"/>
            <a:ext cx="1147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Freeze</a:t>
            </a:r>
          </a:p>
          <a:p>
            <a:pPr algn="ctr"/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(Reuse)</a:t>
            </a:r>
            <a:endParaRPr kumimoji="1" lang="ko-KR" altLang="en-US" sz="20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90376-BE4F-AD43-A494-6D0492101643}"/>
              </a:ext>
            </a:extLst>
          </p:cNvPr>
          <p:cNvSpPr/>
          <p:nvPr/>
        </p:nvSpPr>
        <p:spPr>
          <a:xfrm>
            <a:off x="3467761" y="2193814"/>
            <a:ext cx="1261889" cy="7543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CE938-4DA4-3048-A839-804A13ED94BF}"/>
              </a:ext>
            </a:extLst>
          </p:cNvPr>
          <p:cNvSpPr txBox="1"/>
          <p:nvPr/>
        </p:nvSpPr>
        <p:spPr>
          <a:xfrm>
            <a:off x="4914761" y="2359476"/>
            <a:ext cx="1583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Reinitialize</a:t>
            </a:r>
            <a:endParaRPr kumimoji="1" lang="ko-KR" altLang="en-US" sz="2000" b="1" dirty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0140D3-357E-6045-92FB-C1CC2F08069C}"/>
              </a:ext>
            </a:extLst>
          </p:cNvPr>
          <p:cNvSpPr/>
          <p:nvPr/>
        </p:nvSpPr>
        <p:spPr>
          <a:xfrm>
            <a:off x="6884278" y="1571964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</a:t>
            </a:r>
            <a:r>
              <a:rPr kumimoji="1" lang="ko-KR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어려운 데이터 학습</a:t>
            </a:r>
            <a:endParaRPr kumimoji="1" lang="en-US" altLang="ko-KR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FFE19D-5A93-C942-A07B-EF12EE5E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221" y="2193814"/>
            <a:ext cx="1394447" cy="46641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F91CD-C280-2A43-910D-BDBE18952BA1}"/>
              </a:ext>
            </a:extLst>
          </p:cNvPr>
          <p:cNvSpPr/>
          <p:nvPr/>
        </p:nvSpPr>
        <p:spPr>
          <a:xfrm>
            <a:off x="7257221" y="4319754"/>
            <a:ext cx="1261889" cy="22071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945A7-6FA7-964B-A26E-906F73BFD07F}"/>
              </a:ext>
            </a:extLst>
          </p:cNvPr>
          <p:cNvSpPr txBox="1"/>
          <p:nvPr/>
        </p:nvSpPr>
        <p:spPr>
          <a:xfrm>
            <a:off x="8836871" y="4885748"/>
            <a:ext cx="1147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Freeze</a:t>
            </a:r>
          </a:p>
          <a:p>
            <a:pPr algn="ctr"/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(Reuse)</a:t>
            </a:r>
            <a:endParaRPr kumimoji="1" lang="ko-KR" altLang="en-US" sz="20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E51E29-1EAA-2243-BD73-3E909A847277}"/>
              </a:ext>
            </a:extLst>
          </p:cNvPr>
          <p:cNvSpPr/>
          <p:nvPr/>
        </p:nvSpPr>
        <p:spPr>
          <a:xfrm>
            <a:off x="7257221" y="2146515"/>
            <a:ext cx="1261889" cy="22071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3F6DB-F35F-6E41-91F3-F9B998964A28}"/>
              </a:ext>
            </a:extLst>
          </p:cNvPr>
          <p:cNvSpPr txBox="1"/>
          <p:nvPr/>
        </p:nvSpPr>
        <p:spPr>
          <a:xfrm>
            <a:off x="8704221" y="2359476"/>
            <a:ext cx="1583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Reinitialize</a:t>
            </a:r>
            <a:endParaRPr kumimoji="1" lang="ko-KR" altLang="en-US" sz="2000" b="1" dirty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32420-AFB2-1642-9EC2-2EE5E97D1273}"/>
              </a:ext>
            </a:extLst>
          </p:cNvPr>
          <p:cNvSpPr txBox="1"/>
          <p:nvPr/>
        </p:nvSpPr>
        <p:spPr>
          <a:xfrm>
            <a:off x="6096000" y="1245205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Finetune</a:t>
            </a:r>
            <a:endParaRPr kumimoji="1" lang="ko-KR" altLang="en-US" sz="2000" b="1" dirty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222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7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0">
              <a:defRPr/>
            </a:pPr>
            <a:r>
              <a:rPr lang="zh-CN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왜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? 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이렇게 할까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?</a:t>
            </a:r>
            <a:endParaRPr lang="zh-CN" altLang="en-US" sz="3200" dirty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519842-261C-6E45-B952-0C927DFF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52" y="1109501"/>
            <a:ext cx="1677617" cy="5611340"/>
          </a:xfrm>
          <a:prstGeom prst="rect">
            <a:avLst/>
          </a:prstGeom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7CB4088-419A-CF4F-823F-036E801BE82C}"/>
              </a:ext>
            </a:extLst>
          </p:cNvPr>
          <p:cNvCxnSpPr/>
          <p:nvPr/>
        </p:nvCxnSpPr>
        <p:spPr>
          <a:xfrm>
            <a:off x="2446020" y="1245870"/>
            <a:ext cx="0" cy="508635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6DA6C7-65A1-0240-AD5E-DDE117CD3C1D}"/>
              </a:ext>
            </a:extLst>
          </p:cNvPr>
          <p:cNvSpPr txBox="1"/>
          <p:nvPr/>
        </p:nvSpPr>
        <p:spPr>
          <a:xfrm>
            <a:off x="2941082" y="1450428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Specific</a:t>
            </a:r>
            <a:endParaRPr kumimoji="1" lang="ko-KR" altLang="en-US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EC7867-1715-A444-A226-E9864D728135}"/>
              </a:ext>
            </a:extLst>
          </p:cNvPr>
          <p:cNvSpPr txBox="1"/>
          <p:nvPr/>
        </p:nvSpPr>
        <p:spPr>
          <a:xfrm>
            <a:off x="2941082" y="5717628"/>
            <a:ext cx="135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Generic</a:t>
            </a:r>
            <a:endParaRPr kumimoji="1" lang="ko-KR" altLang="en-US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712AE8-9002-D54B-A13F-E4A83B19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673" y="239810"/>
            <a:ext cx="21590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FF76A6-CF62-954C-8A14-287AD056C37A}"/>
              </a:ext>
            </a:extLst>
          </p:cNvPr>
          <p:cNvSpPr txBox="1"/>
          <p:nvPr/>
        </p:nvSpPr>
        <p:spPr>
          <a:xfrm>
            <a:off x="10137767" y="33919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원본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D856CFC-24DC-AE4E-8F84-92C9EC7B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522846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B221721-F6F6-DA46-B7F4-2AFCBF5D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56429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5DA0D90-0130-584C-B6B2-31709B58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84357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62E0F690-9B45-194A-BC39-78286D005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228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699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593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Transfer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Learning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의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Overview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8EC726-52F4-054C-9C32-FAFF99F12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2" t="12696" r="4738"/>
          <a:stretch/>
        </p:blipFill>
        <p:spPr bwMode="auto">
          <a:xfrm>
            <a:off x="6484885" y="1876121"/>
            <a:ext cx="5707113" cy="42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49FBA63-689C-3F4D-8B98-268935B497BA}"/>
              </a:ext>
            </a:extLst>
          </p:cNvPr>
          <p:cNvCxnSpPr>
            <a:cxnSpLocks/>
          </p:cNvCxnSpPr>
          <p:nvPr/>
        </p:nvCxnSpPr>
        <p:spPr>
          <a:xfrm flipV="1">
            <a:off x="2853558" y="1434662"/>
            <a:ext cx="0" cy="5114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A02196-2729-5A4B-9CD2-6BFA97531164}"/>
              </a:ext>
            </a:extLst>
          </p:cNvPr>
          <p:cNvCxnSpPr>
            <a:cxnSpLocks/>
          </p:cNvCxnSpPr>
          <p:nvPr/>
        </p:nvCxnSpPr>
        <p:spPr>
          <a:xfrm flipV="1">
            <a:off x="0" y="3991767"/>
            <a:ext cx="570711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9F4E90-8B5B-944C-8DBB-C6CBC3A81C73}"/>
              </a:ext>
            </a:extLst>
          </p:cNvPr>
          <p:cNvSpPr txBox="1"/>
          <p:nvPr/>
        </p:nvSpPr>
        <p:spPr>
          <a:xfrm>
            <a:off x="210750" y="2089797"/>
            <a:ext cx="2359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Large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Pre-trained model</a:t>
            </a:r>
            <a:r>
              <a:rPr kumimoji="1"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과 다른 </a:t>
            </a: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dataset</a:t>
            </a:r>
            <a:endParaRPr kumimoji="1" lang="ko-KR" altLang="en-US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F78F4-5D9E-A743-9DA1-6004C87389D6}"/>
              </a:ext>
            </a:extLst>
          </p:cNvPr>
          <p:cNvSpPr txBox="1"/>
          <p:nvPr/>
        </p:nvSpPr>
        <p:spPr>
          <a:xfrm>
            <a:off x="210749" y="4634630"/>
            <a:ext cx="2359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Small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Pre-trained model</a:t>
            </a:r>
            <a:r>
              <a:rPr kumimoji="1"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과 다른 </a:t>
            </a: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dataset</a:t>
            </a:r>
            <a:endParaRPr kumimoji="1" lang="ko-KR" altLang="en-US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B34AB-508F-6F4D-AEC9-AC67FC37FA3D}"/>
              </a:ext>
            </a:extLst>
          </p:cNvPr>
          <p:cNvSpPr txBox="1"/>
          <p:nvPr/>
        </p:nvSpPr>
        <p:spPr>
          <a:xfrm>
            <a:off x="3137342" y="4634630"/>
            <a:ext cx="2569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Small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Pre-trained model</a:t>
            </a:r>
            <a:r>
              <a:rPr kumimoji="1"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과 유사한 </a:t>
            </a: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dataset</a:t>
            </a:r>
            <a:endParaRPr kumimoji="1" lang="ko-KR" altLang="en-US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2BEF5-85F0-9649-B1E7-5866A13F1561}"/>
              </a:ext>
            </a:extLst>
          </p:cNvPr>
          <p:cNvSpPr txBox="1"/>
          <p:nvPr/>
        </p:nvSpPr>
        <p:spPr>
          <a:xfrm>
            <a:off x="2995452" y="2089797"/>
            <a:ext cx="2569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Large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Pre-trained model</a:t>
            </a:r>
            <a:r>
              <a:rPr kumimoji="1"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과 유사한 </a:t>
            </a:r>
            <a:r>
              <a:rPr kumimoji="1"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dataset</a:t>
            </a:r>
            <a:endParaRPr kumimoji="1" lang="ko-KR" altLang="en-US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6EEED0-9DC4-E740-8468-21F29CE16603}"/>
              </a:ext>
            </a:extLst>
          </p:cNvPr>
          <p:cNvSpPr/>
          <p:nvPr/>
        </p:nvSpPr>
        <p:spPr>
          <a:xfrm>
            <a:off x="5642690" y="3528474"/>
            <a:ext cx="1074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Dataset</a:t>
            </a:r>
          </a:p>
          <a:p>
            <a:pPr algn="ctr"/>
            <a:r>
              <a:rPr kumimoji="1" lang="ko-KR" altLang="en-US" b="1" dirty="0"/>
              <a:t>유사도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F27D79-1121-5C49-AFFD-8F13A4B4FB42}"/>
              </a:ext>
            </a:extLst>
          </p:cNvPr>
          <p:cNvSpPr/>
          <p:nvPr/>
        </p:nvSpPr>
        <p:spPr>
          <a:xfrm>
            <a:off x="2051094" y="948886"/>
            <a:ext cx="16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Dataset </a:t>
            </a:r>
            <a:r>
              <a:rPr kumimoji="1" lang="ko-KR" altLang="en-US" b="1" dirty="0"/>
              <a:t>크기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BD5D1-0629-C74B-89D0-639EC9B5A7BA}"/>
              </a:ext>
            </a:extLst>
          </p:cNvPr>
          <p:cNvSpPr txBox="1"/>
          <p:nvPr/>
        </p:nvSpPr>
        <p:spPr>
          <a:xfrm>
            <a:off x="8161020" y="6107413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Finetune</a:t>
            </a:r>
            <a:endParaRPr kumimoji="1" lang="ko-KR" altLang="en-US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A709B-AA82-C745-8984-A8E1725BDE72}"/>
              </a:ext>
            </a:extLst>
          </p:cNvPr>
          <p:cNvSpPr txBox="1"/>
          <p:nvPr/>
        </p:nvSpPr>
        <p:spPr>
          <a:xfrm>
            <a:off x="7048055" y="1370243"/>
            <a:ext cx="3979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마지막 </a:t>
            </a:r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FC layer</a:t>
            </a:r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만 시도</a:t>
            </a:r>
          </a:p>
        </p:txBody>
      </p:sp>
    </p:spTree>
    <p:extLst>
      <p:ext uri="{BB962C8B-B14F-4D97-AF65-F5344CB8AC3E}">
        <p14:creationId xmlns:p14="http://schemas.microsoft.com/office/powerpoint/2010/main" val="9181192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7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4922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Transfer Learning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의 응용</a:t>
            </a:r>
          </a:p>
        </p:txBody>
      </p:sp>
      <p:pic>
        <p:nvPicPr>
          <p:cNvPr id="7170" name="Picture 2" descr="CBNet: A new combined backbone network structure for object detection -  Programmer Sought">
            <a:extLst>
              <a:ext uri="{FF2B5EF4-FFF2-40B4-BE49-F238E27FC236}">
                <a16:creationId xmlns:a16="http://schemas.microsoft.com/office/drawing/2014/main" id="{E18A4A3B-81D8-D241-9ABE-5F2359F2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8331"/>
            <a:ext cx="60452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65B27F-101C-0445-A696-2444E169A200}"/>
              </a:ext>
            </a:extLst>
          </p:cNvPr>
          <p:cNvSpPr txBox="1"/>
          <p:nvPr/>
        </p:nvSpPr>
        <p:spPr>
          <a:xfrm>
            <a:off x="55542" y="1085352"/>
            <a:ext cx="681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CNN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은 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Vision 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문제에서 전이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학습을 통해 많이 공유된다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  <a:endParaRPr kumimoji="1" lang="ko-KR" altLang="en-US" sz="20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7172" name="Picture 4" descr="End-to-End Image Captioning Using Computer Vision and Natural Language  Processing">
            <a:extLst>
              <a:ext uri="{FF2B5EF4-FFF2-40B4-BE49-F238E27FC236}">
                <a16:creationId xmlns:a16="http://schemas.microsoft.com/office/drawing/2014/main" id="{4AAD9077-528C-D54E-AFC8-49CAC94A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143250"/>
            <a:ext cx="6096001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296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345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Remind: </a:t>
            </a:r>
            <a:r>
              <a:rPr lang="en-US" altLang="zh-CN" sz="3200" dirty="0" err="1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AlexNet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F003-EE2D-444A-9FAE-2A19D729AD42}"/>
              </a:ext>
            </a:extLst>
          </p:cNvPr>
          <p:cNvSpPr txBox="1"/>
          <p:nvPr/>
        </p:nvSpPr>
        <p:spPr>
          <a:xfrm>
            <a:off x="155448" y="893903"/>
            <a:ext cx="647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Full Description, activation map 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단위에서의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5BFA6-7C4B-9947-8615-4F8C36063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1823924"/>
            <a:ext cx="10436352" cy="38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783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2 형태 1"/>
          <p:cNvSpPr/>
          <p:nvPr/>
        </p:nvSpPr>
        <p:spPr>
          <a:xfrm>
            <a:off x="-603552" y="37737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2 형태 2"/>
          <p:cNvSpPr/>
          <p:nvPr/>
        </p:nvSpPr>
        <p:spPr>
          <a:xfrm>
            <a:off x="-603552" y="2309966"/>
            <a:ext cx="4982187" cy="498218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2 형태 3"/>
          <p:cNvSpPr/>
          <p:nvPr/>
        </p:nvSpPr>
        <p:spPr>
          <a:xfrm>
            <a:off x="891822" y="0"/>
            <a:ext cx="349956" cy="1557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슬라이드 2 형태 4"/>
          <p:cNvSpPr txBox="1"/>
          <p:nvPr/>
        </p:nvSpPr>
        <p:spPr>
          <a:xfrm>
            <a:off x="1430658" y="816112"/>
            <a:ext cx="315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Contents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" name="슬라이드 2 형태 5"/>
          <p:cNvSpPr/>
          <p:nvPr/>
        </p:nvSpPr>
        <p:spPr>
          <a:xfrm>
            <a:off x="891822" y="944277"/>
            <a:ext cx="349956" cy="451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슬라이드 2 형태 6"/>
          <p:cNvSpPr/>
          <p:nvPr/>
        </p:nvSpPr>
        <p:spPr>
          <a:xfrm>
            <a:off x="4064457" y="2983526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1" name="슬라이드 2 형태 10"/>
          <p:cNvSpPr/>
          <p:nvPr/>
        </p:nvSpPr>
        <p:spPr>
          <a:xfrm>
            <a:off x="4944253" y="2983526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Transfer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Learning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5" name="슬라이드 2 형태 14"/>
          <p:cNvSpPr/>
          <p:nvPr/>
        </p:nvSpPr>
        <p:spPr>
          <a:xfrm>
            <a:off x="10137020" y="-85634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35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3" grpId="0"/>
      <p:bldP spid="4" grpId="0" animBg="1"/>
      <p:bldP spid="7" grpId="0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1566806"/>
            <a:ext cx="40172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Transfer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Learning</a:t>
            </a: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9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356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Transfer Learning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F003-EE2D-444A-9FAE-2A19D729AD42}"/>
              </a:ext>
            </a:extLst>
          </p:cNvPr>
          <p:cNvSpPr txBox="1"/>
          <p:nvPr/>
        </p:nvSpPr>
        <p:spPr>
          <a:xfrm>
            <a:off x="155447" y="1008598"/>
            <a:ext cx="11814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새로운 </a:t>
            </a:r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task</a:t>
            </a:r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에서 </a:t>
            </a:r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learning</a:t>
            </a:r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을 증진시키기 위해 다른 </a:t>
            </a:r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task</a:t>
            </a:r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에서 학습된 신경망을 가져오는 것임</a:t>
            </a:r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48E47-5DE6-DE45-9070-3D3CF5F87E50}"/>
              </a:ext>
            </a:extLst>
          </p:cNvPr>
          <p:cNvSpPr/>
          <p:nvPr/>
        </p:nvSpPr>
        <p:spPr>
          <a:xfrm>
            <a:off x="1170432" y="3429000"/>
            <a:ext cx="3346025" cy="1463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Source</a:t>
            </a:r>
          </a:p>
          <a:p>
            <a:pPr algn="ctr"/>
            <a:r>
              <a:rPr kumimoji="1" lang="en-US" altLang="ko-KR" sz="4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Model</a:t>
            </a:r>
            <a:endParaRPr kumimoji="1" lang="ko-KR" altLang="en-US" sz="4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10A0BD-3214-884F-B929-6EC3DB52B174}"/>
              </a:ext>
            </a:extLst>
          </p:cNvPr>
          <p:cNvSpPr/>
          <p:nvPr/>
        </p:nvSpPr>
        <p:spPr>
          <a:xfrm>
            <a:off x="7158144" y="3429000"/>
            <a:ext cx="3346025" cy="1463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Target</a:t>
            </a:r>
          </a:p>
          <a:p>
            <a:pPr algn="ctr"/>
            <a:r>
              <a:rPr kumimoji="1" lang="en-US" altLang="ko-KR" sz="4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Model</a:t>
            </a:r>
            <a:endParaRPr kumimoji="1" lang="ko-KR" altLang="en-US" sz="4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645C58-1933-7D44-8CED-9ED10C82986E}"/>
              </a:ext>
            </a:extLst>
          </p:cNvPr>
          <p:cNvCxnSpPr/>
          <p:nvPr/>
        </p:nvCxnSpPr>
        <p:spPr>
          <a:xfrm>
            <a:off x="4864608" y="4160520"/>
            <a:ext cx="190195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D8B271-FBF8-0D48-ABBD-A1F9D1529ABF}"/>
              </a:ext>
            </a:extLst>
          </p:cNvPr>
          <p:cNvSpPr txBox="1"/>
          <p:nvPr/>
        </p:nvSpPr>
        <p:spPr>
          <a:xfrm>
            <a:off x="4974336" y="4434840"/>
            <a:ext cx="1726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배운 지식</a:t>
            </a:r>
            <a:endParaRPr kumimoji="1" lang="en-US" altLang="ko-KR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2800" b="1" dirty="0">
                <a:solidFill>
                  <a:srgbClr val="C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Transfer</a:t>
            </a:r>
            <a:endParaRPr kumimoji="1" lang="ko-KR" altLang="en-US" sz="2800" b="1" dirty="0">
              <a:solidFill>
                <a:srgbClr val="C0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4195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356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Transfer Learning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F003-EE2D-444A-9FAE-2A19D729AD42}"/>
              </a:ext>
            </a:extLst>
          </p:cNvPr>
          <p:cNvSpPr txBox="1"/>
          <p:nvPr/>
        </p:nvSpPr>
        <p:spPr>
          <a:xfrm>
            <a:off x="155447" y="1008598"/>
            <a:ext cx="11814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모델의 성능을 더 개발하기 위한 목적</a:t>
            </a:r>
            <a:endParaRPr kumimoji="1" lang="en-US" altLang="ko-KR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457200" indent="-457200">
              <a:buAutoNum type="arabicPeriod"/>
            </a:pPr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이미 학습된</a:t>
            </a:r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(Pre-trained)</a:t>
            </a:r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모델을 사용하기 위한 목적</a:t>
            </a:r>
            <a:endParaRPr kumimoji="1" lang="en-US" altLang="ko-KR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DC9835-CF07-654A-9F51-C63A3354550B}"/>
              </a:ext>
            </a:extLst>
          </p:cNvPr>
          <p:cNvSpPr/>
          <p:nvPr/>
        </p:nvSpPr>
        <p:spPr>
          <a:xfrm>
            <a:off x="1517904" y="3055864"/>
            <a:ext cx="3364992" cy="3493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en-US" altLang="ko-KR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Source Task</a:t>
            </a:r>
            <a:r>
              <a:rPr kumimoji="1" lang="ko-KR" altLang="en-US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선택</a:t>
            </a: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r>
              <a:rPr kumimoji="1" lang="en-US" altLang="ko-KR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Source Model </a:t>
            </a:r>
            <a:r>
              <a:rPr kumimoji="1" lang="ko-KR" altLang="en-US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학습</a:t>
            </a: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r>
              <a:rPr kumimoji="1" lang="en-US" altLang="ko-KR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Model </a:t>
            </a:r>
            <a:r>
              <a:rPr kumimoji="1" lang="ko-KR" altLang="en-US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재활용</a:t>
            </a: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r>
              <a:rPr kumimoji="1" lang="en-US" altLang="ko-KR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Model</a:t>
            </a:r>
            <a:r>
              <a:rPr kumimoji="1" lang="ko-KR" altLang="en-US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 </a:t>
            </a:r>
            <a:r>
              <a:rPr kumimoji="1" lang="en-US" altLang="ko-KR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Tuning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CB00AA-C006-F94B-9FAA-E41D11D319DE}"/>
              </a:ext>
            </a:extLst>
          </p:cNvPr>
          <p:cNvSpPr/>
          <p:nvPr/>
        </p:nvSpPr>
        <p:spPr>
          <a:xfrm>
            <a:off x="7138416" y="3055864"/>
            <a:ext cx="3364992" cy="3493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en-US" altLang="ko-KR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Source Model </a:t>
            </a:r>
            <a:r>
              <a:rPr kumimoji="1" lang="ko-KR" altLang="en-US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선택</a:t>
            </a: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r>
              <a:rPr kumimoji="1" lang="en-US" altLang="ko-KR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Model </a:t>
            </a:r>
            <a:r>
              <a:rPr kumimoji="1" lang="ko-KR" altLang="en-US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재활용</a:t>
            </a: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endParaRPr kumimoji="1" lang="en-US" altLang="ko-KR" sz="24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 algn="ctr">
              <a:buAutoNum type="arabicPeriod"/>
            </a:pPr>
            <a:r>
              <a:rPr kumimoji="1" lang="en-US" altLang="ko-KR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Model</a:t>
            </a:r>
            <a:r>
              <a:rPr kumimoji="1" lang="ko-KR" altLang="en-US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 </a:t>
            </a:r>
            <a:r>
              <a:rPr kumimoji="1" lang="en-US" altLang="ko-KR" sz="2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Tuning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E35E7-F1CE-F84B-965B-A492B7674373}"/>
              </a:ext>
            </a:extLst>
          </p:cNvPr>
          <p:cNvSpPr txBox="1"/>
          <p:nvPr/>
        </p:nvSpPr>
        <p:spPr>
          <a:xfrm>
            <a:off x="1925051" y="244501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모델 성능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D3FA0-0630-1440-A9EA-3FFCEB23DB1B}"/>
              </a:ext>
            </a:extLst>
          </p:cNvPr>
          <p:cNvSpPr txBox="1"/>
          <p:nvPr/>
        </p:nvSpPr>
        <p:spPr>
          <a:xfrm>
            <a:off x="7073542" y="2151043"/>
            <a:ext cx="3494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Pre-trained Model</a:t>
            </a:r>
          </a:p>
          <a:p>
            <a:pPr algn="ctr"/>
            <a:r>
              <a:rPr kumimoji="1"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6310544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356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Transfer Learning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F003-EE2D-444A-9FAE-2A19D729AD42}"/>
              </a:ext>
            </a:extLst>
          </p:cNvPr>
          <p:cNvSpPr txBox="1"/>
          <p:nvPr/>
        </p:nvSpPr>
        <p:spPr>
          <a:xfrm>
            <a:off x="130508" y="1016911"/>
            <a:ext cx="1181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완전히 다른 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domain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에서 학습된 모델을 가져와서 새로운 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domain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에서 학습하기</a:t>
            </a:r>
            <a:endParaRPr kumimoji="1" lang="en-US" altLang="ko-KR" sz="20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1030" name="Picture 6" descr="Face Detection and Face recognition – what is the difference?">
            <a:extLst>
              <a:ext uri="{FF2B5EF4-FFF2-40B4-BE49-F238E27FC236}">
                <a16:creationId xmlns:a16="http://schemas.microsoft.com/office/drawing/2014/main" id="{05E81A37-95AA-A544-918A-A18CA2586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1" t="-34" r="12837"/>
          <a:stretch/>
        </p:blipFill>
        <p:spPr bwMode="auto">
          <a:xfrm>
            <a:off x="6875058" y="2122372"/>
            <a:ext cx="3798928" cy="395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ifference Between Dog and Cat People">
            <a:extLst>
              <a:ext uri="{FF2B5EF4-FFF2-40B4-BE49-F238E27FC236}">
                <a16:creationId xmlns:a16="http://schemas.microsoft.com/office/drawing/2014/main" id="{6078350A-D734-B043-AEF8-5F348EFD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99" y="2556479"/>
            <a:ext cx="4506461" cy="308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96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356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Transfer Learning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F003-EE2D-444A-9FAE-2A19D729AD42}"/>
              </a:ext>
            </a:extLst>
          </p:cNvPr>
          <p:cNvSpPr txBox="1"/>
          <p:nvPr/>
        </p:nvSpPr>
        <p:spPr>
          <a:xfrm>
            <a:off x="130508" y="1016911"/>
            <a:ext cx="1181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Image classification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을 통해 학습된 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Network</a:t>
            </a:r>
            <a:r>
              <a:rPr kumimoji="1" lang="ko-KR" altLang="en-US" sz="20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를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다른 새로운 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vision 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문제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(task)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에 활용하기</a:t>
            </a:r>
            <a:endParaRPr kumimoji="1" lang="en-US" altLang="ko-KR" sz="20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050" name="Picture 2" descr="Deep Learning method for object detection: R-CNN explained">
            <a:extLst>
              <a:ext uri="{FF2B5EF4-FFF2-40B4-BE49-F238E27FC236}">
                <a16:creationId xmlns:a16="http://schemas.microsoft.com/office/drawing/2014/main" id="{7668B636-7138-EE43-B996-32BA74845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67" y="2553576"/>
            <a:ext cx="33655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E2157-5EC2-0147-A736-3DA2490FA373}"/>
              </a:ext>
            </a:extLst>
          </p:cNvPr>
          <p:cNvSpPr txBox="1"/>
          <p:nvPr/>
        </p:nvSpPr>
        <p:spPr>
          <a:xfrm>
            <a:off x="1497172" y="5317869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Object Detection</a:t>
            </a:r>
            <a:endParaRPr kumimoji="1" lang="ko-KR" altLang="en-US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052" name="Picture 4" descr="Object Detection | Papers With Code">
            <a:extLst>
              <a:ext uri="{FF2B5EF4-FFF2-40B4-BE49-F238E27FC236}">
                <a16:creationId xmlns:a16="http://schemas.microsoft.com/office/drawing/2014/main" id="{357F1EC5-C9A4-514D-A6C9-CEEB12D8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9" y="1813033"/>
            <a:ext cx="3660278" cy="365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349CB-F8F9-F94E-8B45-B9831D6CD09A}"/>
              </a:ext>
            </a:extLst>
          </p:cNvPr>
          <p:cNvSpPr txBox="1"/>
          <p:nvPr/>
        </p:nvSpPr>
        <p:spPr>
          <a:xfrm>
            <a:off x="6390586" y="5618858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Semantic Segmentation</a:t>
            </a:r>
            <a:endParaRPr kumimoji="1" lang="ko-KR" altLang="en-US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0875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7980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어떻게 전이 학습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(Transfer Learning)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할까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F003-EE2D-444A-9FAE-2A19D729AD42}"/>
              </a:ext>
            </a:extLst>
          </p:cNvPr>
          <p:cNvSpPr txBox="1"/>
          <p:nvPr/>
        </p:nvSpPr>
        <p:spPr>
          <a:xfrm>
            <a:off x="130508" y="1016911"/>
            <a:ext cx="1181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전체 모델을 학습한다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일부 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convolutional layer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들을 얼리고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(freeze), 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이외의 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layer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는 학습한다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(freeze).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전체 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convolutional layer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들을 얼리고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(freeze), fully-connected layer</a:t>
            </a:r>
            <a:r>
              <a:rPr kumimoji="1" lang="ko-KR" altLang="en-US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만 새로 학습한다</a:t>
            </a:r>
            <a:r>
              <a:rPr kumimoji="1" lang="en-US" altLang="ko-KR" sz="20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7DF90B-DE16-6F46-BCFB-3FCCF8CC0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1" r="468"/>
          <a:stretch/>
        </p:blipFill>
        <p:spPr bwMode="auto">
          <a:xfrm>
            <a:off x="130508" y="2251199"/>
            <a:ext cx="8899348" cy="38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116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286</Words>
  <Application>Microsoft Macintosh PowerPoint</Application>
  <PresentationFormat>와이드스크린</PresentationFormat>
  <Paragraphs>88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나눔스퀘어 ExtraBold</vt:lpstr>
      <vt:lpstr>맑은 고딕</vt:lpstr>
      <vt:lpstr>思源黑体 CN Heavy</vt:lpstr>
      <vt:lpstr>思源黑体 CN Light</vt:lpstr>
      <vt:lpstr>苹方 粗体</vt:lpstr>
      <vt:lpstr>苹方 中等</vt:lpstr>
      <vt:lpstr>苹方 细体</vt:lpstr>
      <vt:lpstr>BM HANNA Pro OTF</vt:lpstr>
      <vt:lpstr>等线</vt:lpstr>
      <vt:lpstr>等线 Light</vt:lpstr>
      <vt:lpstr>Arial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Microsoft Office User</cp:lastModifiedBy>
  <cp:revision>67</cp:revision>
  <dcterms:created xsi:type="dcterms:W3CDTF">2019-08-20T09:53:04Z</dcterms:created>
  <dcterms:modified xsi:type="dcterms:W3CDTF">2021-11-09T15:38:50Z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