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72" r:id="rId5"/>
    <p:sldId id="262" r:id="rId6"/>
    <p:sldId id="1773" r:id="rId7"/>
    <p:sldId id="264" r:id="rId8"/>
    <p:sldId id="1798" r:id="rId9"/>
    <p:sldId id="1767" r:id="rId10"/>
    <p:sldId id="1761" r:id="rId11"/>
    <p:sldId id="1825" r:id="rId12"/>
    <p:sldId id="1799" r:id="rId13"/>
    <p:sldId id="1764" r:id="rId14"/>
    <p:sldId id="268" r:id="rId15"/>
    <p:sldId id="269" r:id="rId16"/>
    <p:sldId id="266" r:id="rId17"/>
    <p:sldId id="267" r:id="rId18"/>
    <p:sldId id="1829" r:id="rId19"/>
    <p:sldId id="1822" r:id="rId20"/>
    <p:sldId id="1762" r:id="rId21"/>
    <p:sldId id="1808" r:id="rId22"/>
    <p:sldId id="1828" r:id="rId23"/>
    <p:sldId id="1763" r:id="rId24"/>
    <p:sldId id="1789" r:id="rId25"/>
    <p:sldId id="17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 CALLEGARI" initials="SC" lastIdx="19" clrIdx="0">
    <p:extLst>
      <p:ext uri="{19B8F6BF-5375-455C-9EA6-DF929625EA0E}">
        <p15:presenceInfo xmlns:p15="http://schemas.microsoft.com/office/powerpoint/2012/main" userId="S::silvia.callegari@uni.lu::a4e532ac-c7db-4b71-b9da-24acb8dc5a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085"/>
    <a:srgbClr val="64ACDD"/>
    <a:srgbClr val="F63C31"/>
    <a:srgbClr val="5A227F"/>
    <a:srgbClr val="EEEEEE"/>
    <a:srgbClr val="F03456"/>
    <a:srgbClr val="57585A"/>
    <a:srgbClr val="009BDA"/>
    <a:srgbClr val="E66258"/>
    <a:srgbClr val="F77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5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E523A-38DA-BC4F-9FB4-6A4E10383294}" type="datetimeFigureOut">
              <a:rPr lang="en-LU" smtClean="0"/>
              <a:t>01/19/2022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16B0-D656-FD45-9A2B-DCF0C3AB40D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515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16B0-D656-FD45-9A2B-DCF0C3AB40DD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3224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16B0-D656-FD45-9A2B-DCF0C3AB40DD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954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16B0-D656-FD45-9A2B-DCF0C3AB40DD}" type="slidenum">
              <a:rPr lang="en-LU" smtClean="0"/>
              <a:t>15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502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6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28FB-44E9-4656-A0AB-A09D8FA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0637-A15D-4E44-AA39-3D41D3E0A246}" type="datetimeFigureOut">
              <a:rPr lang="en-US" smtClean="0"/>
              <a:t>1/19/2022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2A16B-8DED-5044-8AAD-4BB3279B96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flipH="1">
            <a:off x="-1" y="2335882"/>
            <a:ext cx="5481423" cy="4522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617CB0-1819-7B47-B5D0-FFE50F6696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3236" y="131876"/>
            <a:ext cx="115487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328C-B73B-6840-8B04-DB9E7A568C51}"/>
              </a:ext>
            </a:extLst>
          </p:cNvPr>
          <p:cNvSpPr txBox="1"/>
          <p:nvPr userDrawn="1"/>
        </p:nvSpPr>
        <p:spPr>
          <a:xfrm>
            <a:off x="122978" y="150926"/>
            <a:ext cx="37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8B45F66-8A40-B345-AA56-8E056E4B9DD3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4DF365-CAAF-4642-A291-C02792B889D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1876"/>
            <a:ext cx="4381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8B8F41-C16A-D24E-81FA-1A3E2C75A7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00" y="594000"/>
            <a:ext cx="11210628" cy="914400"/>
          </a:xfrm>
        </p:spPr>
        <p:txBody>
          <a:bodyPr>
            <a:noAutofit/>
          </a:bodyPr>
          <a:lstStyle>
            <a:lvl1pPr marL="0" indent="0">
              <a:buNone/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LU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D660865-2FCC-6F4B-8409-C7C0FB109F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600" y="151200"/>
            <a:ext cx="4873665" cy="231111"/>
          </a:xfrm>
        </p:spPr>
        <p:txBody>
          <a:bodyPr/>
          <a:lstStyle>
            <a:lvl1pPr marL="0" indent="0">
              <a:buNone/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Section title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5543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617CB0-1819-7B47-B5D0-FFE50F6696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3236" y="131876"/>
            <a:ext cx="115487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328C-B73B-6840-8B04-DB9E7A568C51}"/>
              </a:ext>
            </a:extLst>
          </p:cNvPr>
          <p:cNvSpPr txBox="1"/>
          <p:nvPr userDrawn="1"/>
        </p:nvSpPr>
        <p:spPr>
          <a:xfrm>
            <a:off x="122978" y="150926"/>
            <a:ext cx="37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8B45F66-8A40-B345-AA56-8E056E4B9DD3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4DF365-CAAF-4642-A291-C02792B889D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1876"/>
            <a:ext cx="4381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54AE-EDCD-D94A-B8D8-E95DA3B6AF4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00" y="594000"/>
            <a:ext cx="11210628" cy="914400"/>
          </a:xfrm>
        </p:spPr>
        <p:txBody>
          <a:bodyPr>
            <a:noAutofit/>
          </a:bodyPr>
          <a:lstStyle>
            <a:lvl1pPr marL="0" indent="0">
              <a:buNone/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GB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LU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CBD7FA-FF9C-EE4F-B39A-A74D96C0FA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600" y="151200"/>
            <a:ext cx="4873665" cy="231111"/>
          </a:xfrm>
        </p:spPr>
        <p:txBody>
          <a:bodyPr/>
          <a:lstStyle>
            <a:lvl1pPr marL="0" indent="0">
              <a:buNone/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Section title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8352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28FB-44E9-4656-A0AB-A09D8FA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0637-A15D-4E44-AA39-3D41D3E0A246}" type="datetimeFigureOut">
              <a:rPr lang="en-US" smtClean="0"/>
              <a:t>1/19/2022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2A16B-8DED-5044-8AAD-4BB3279B96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flipH="1">
            <a:off x="-1" y="2335882"/>
            <a:ext cx="5481423" cy="4522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617CB0-1819-7B47-B5D0-FFE50F6696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3236" y="131876"/>
            <a:ext cx="1154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328C-B73B-6840-8B04-DB9E7A568C51}"/>
              </a:ext>
            </a:extLst>
          </p:cNvPr>
          <p:cNvSpPr txBox="1"/>
          <p:nvPr userDrawn="1"/>
        </p:nvSpPr>
        <p:spPr>
          <a:xfrm>
            <a:off x="122978" y="150926"/>
            <a:ext cx="37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8B45F66-8A40-B345-AA56-8E056E4B9DD3}" type="slidenum">
              <a:rPr lang="en-US" sz="800" smtClean="0">
                <a:latin typeface="Arial" panose="020B0604020202020204" pitchFamily="34" charset="0"/>
              </a:rPr>
              <a:t>‹#›</a:t>
            </a:fld>
            <a:endParaRPr lang="en-US" sz="800" dirty="0"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4DF365-CAAF-4642-A291-C02792B889D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1876"/>
            <a:ext cx="438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E959-24F8-8143-AEBA-E4BCFBA2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7195-1749-8E4F-BE99-067B5982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894C-2B5A-6D48-83A9-7329F4A7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BDA7-D019-9C43-AAF6-0704D392B0AA}" type="datetimeFigureOut">
              <a:rPr lang="en-LU" smtClean="0"/>
              <a:t>01/19/2022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647D-E522-CC47-9031-DDFC5404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2B86-E171-354D-9C84-117936D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7A6C-BB16-224D-8CBB-494642C34A7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434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" y="2335882"/>
            <a:ext cx="5481369" cy="452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traight Connector 7"/>
          <p:cNvSpPr/>
          <p:nvPr/>
        </p:nvSpPr>
        <p:spPr>
          <a:xfrm flipH="1" flipV="1">
            <a:off x="643235" y="131875"/>
            <a:ext cx="11548766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78149" y="150925"/>
            <a:ext cx="217151" cy="202418"/>
          </a:xfrm>
          <a:prstGeom prst="rect">
            <a:avLst/>
          </a:prstGeom>
        </p:spPr>
        <p:txBody>
          <a:bodyPr anchor="t"/>
          <a:lstStyle>
            <a:lvl1pPr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traight Connector 10"/>
          <p:cNvSpPr/>
          <p:nvPr/>
        </p:nvSpPr>
        <p:spPr>
          <a:xfrm flipH="1" flipV="1">
            <a:off x="1" y="131875"/>
            <a:ext cx="438149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2399" y="593999"/>
            <a:ext cx="11210630" cy="914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buFontTx/>
              <a:defRPr sz="3200" b="1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buFontTx/>
              <a:defRPr sz="3200" b="1"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buFontTx/>
              <a:defRPr sz="3200" b="1"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buFontTx/>
              <a:defRPr sz="32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Title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43600" y="151200"/>
            <a:ext cx="4873665" cy="2311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290837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3B06C-6316-4316-B1A9-68A38337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5A23-D002-440A-A893-A244FA45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520C-0F97-48F0-A8B0-2B7A2947A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0637-A15D-4E44-AA39-3D41D3E0A24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F6AC-EE76-494F-8F3F-49218C416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23ED-A2D1-4E56-A333-4FFF3B917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6BC4-1A91-4A60-BD38-D5E8425650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387A7F-E33F-4E5D-A1A1-79653D6796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29" b="-16050"/>
          <a:stretch/>
        </p:blipFill>
        <p:spPr>
          <a:xfrm>
            <a:off x="10183364" y="6240462"/>
            <a:ext cx="1059691" cy="681037"/>
          </a:xfrm>
          <a:prstGeom prst="rect">
            <a:avLst/>
          </a:prstGeom>
        </p:spPr>
      </p:pic>
      <p:pic>
        <p:nvPicPr>
          <p:cNvPr id="8194" name="Picture 2" descr="Mads Logo | Name Logo Generator - Smoothie, Summer, Birthday, Kiddo, Colors  Style">
            <a:extLst>
              <a:ext uri="{FF2B5EF4-FFF2-40B4-BE49-F238E27FC236}">
                <a16:creationId xmlns:a16="http://schemas.microsoft.com/office/drawing/2014/main" id="{939BB980-4DA1-4BE8-9ED4-DF89A3A38F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170045"/>
            <a:ext cx="774620" cy="7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226/257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at, sitting, water, large&#10;&#10;Description automatically generated">
            <a:extLst>
              <a:ext uri="{FF2B5EF4-FFF2-40B4-BE49-F238E27FC236}">
                <a16:creationId xmlns:a16="http://schemas.microsoft.com/office/drawing/2014/main" id="{F00E1AFC-9E47-6847-BAF7-C2C8E4B4E6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14" y="0"/>
            <a:ext cx="1221671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18AA4-B35A-48D2-80F3-306B22E2B1E5}"/>
              </a:ext>
            </a:extLst>
          </p:cNvPr>
          <p:cNvSpPr txBox="1"/>
          <p:nvPr/>
        </p:nvSpPr>
        <p:spPr>
          <a:xfrm>
            <a:off x="127765" y="5804683"/>
            <a:ext cx="87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Master of Data Science,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University of Luxembourg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EF596-07A6-4F21-8C3E-ECC05580411A}"/>
              </a:ext>
            </a:extLst>
          </p:cNvPr>
          <p:cNvSpPr txBox="1"/>
          <p:nvPr/>
        </p:nvSpPr>
        <p:spPr>
          <a:xfrm>
            <a:off x="314325" y="757612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Statistic analysis of the impact of environmental temperature on the growth rate of cases infected by Covid-19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6D4BE-D366-48AE-8145-3A632DCB4F60}"/>
              </a:ext>
            </a:extLst>
          </p:cNvPr>
          <p:cNvSpPr txBox="1"/>
          <p:nvPr/>
        </p:nvSpPr>
        <p:spPr>
          <a:xfrm>
            <a:off x="422753" y="3558146"/>
            <a:ext cx="85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Ya Wang</a:t>
            </a:r>
            <a:r>
              <a:rPr lang="en-US" altLang="zh-CN" sz="2400" i="1" dirty="0">
                <a:solidFill>
                  <a:schemeClr val="bg1"/>
                </a:solidFill>
              </a:rPr>
              <a:t>, Beyza </a:t>
            </a:r>
            <a:r>
              <a:rPr lang="en-US" altLang="zh-CN" sz="2400" i="1" dirty="0" err="1">
                <a:solidFill>
                  <a:schemeClr val="bg1"/>
                </a:solidFill>
              </a:rPr>
              <a:t>Ozen</a:t>
            </a:r>
            <a:r>
              <a:rPr lang="en-US" altLang="zh-CN" sz="2400" i="1" dirty="0">
                <a:solidFill>
                  <a:schemeClr val="bg1"/>
                </a:solidFill>
              </a:rPr>
              <a:t>, and </a:t>
            </a:r>
            <a:r>
              <a:rPr lang="en-US" altLang="zh-CN" sz="2400" i="1" dirty="0" err="1">
                <a:solidFill>
                  <a:schemeClr val="bg1"/>
                </a:solidFill>
              </a:rPr>
              <a:t>Santatra</a:t>
            </a:r>
            <a:r>
              <a:rPr lang="en-US" altLang="zh-CN" sz="2400" i="1" dirty="0">
                <a:solidFill>
                  <a:schemeClr val="bg1"/>
                </a:solidFill>
              </a:rPr>
              <a:t> </a:t>
            </a:r>
            <a:r>
              <a:rPr lang="en-US" altLang="zh-CN" sz="2400" i="1" dirty="0" err="1">
                <a:solidFill>
                  <a:schemeClr val="bg1"/>
                </a:solidFill>
              </a:rPr>
              <a:t>Rafidison</a:t>
            </a:r>
            <a:r>
              <a:rPr lang="en-US" altLang="zh-CN" sz="2400" i="1" dirty="0">
                <a:solidFill>
                  <a:schemeClr val="bg1"/>
                </a:solidFill>
              </a:rPr>
              <a:t> </a:t>
            </a:r>
            <a:r>
              <a:rPr lang="en-US" altLang="zh-CN" sz="2400" i="1" dirty="0" err="1">
                <a:solidFill>
                  <a:schemeClr val="bg1"/>
                </a:solidFill>
              </a:rPr>
              <a:t>Rakotondrasoa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5A3F29EC-8F33-4546-AB2C-468A49B1A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333EF-F5F2-4A70-81B7-99E34A6B8D64}"/>
              </a:ext>
            </a:extLst>
          </p:cNvPr>
          <p:cNvSpPr txBox="1"/>
          <p:nvPr/>
        </p:nvSpPr>
        <p:spPr>
          <a:xfrm>
            <a:off x="518291" y="2320296"/>
            <a:ext cx="508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3 Examples in Belgium and Luxembourg</a:t>
            </a:r>
          </a:p>
        </p:txBody>
      </p:sp>
    </p:spTree>
    <p:extLst>
      <p:ext uri="{BB962C8B-B14F-4D97-AF65-F5344CB8AC3E}">
        <p14:creationId xmlns:p14="http://schemas.microsoft.com/office/powerpoint/2010/main" val="8397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278149" y="150926"/>
            <a:ext cx="217152" cy="2024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43" name="Straight Connector 46"/>
          <p:cNvSpPr/>
          <p:nvPr/>
        </p:nvSpPr>
        <p:spPr>
          <a:xfrm flipH="1" flipV="1">
            <a:off x="-1" y="1098643"/>
            <a:ext cx="8837454" cy="1"/>
          </a:xfrm>
          <a:prstGeom prst="line">
            <a:avLst/>
          </a:prstGeom>
          <a:ln w="6350">
            <a:solidFill>
              <a:srgbClr val="A32D5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Box 1"/>
          <p:cNvSpPr txBox="1"/>
          <p:nvPr/>
        </p:nvSpPr>
        <p:spPr>
          <a:xfrm>
            <a:off x="234904" y="381772"/>
            <a:ext cx="565772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 Luxembourg</a:t>
            </a:r>
            <a:r>
              <a:rPr lang="en-US" dirty="0"/>
              <a:t> case</a:t>
            </a:r>
            <a:r>
              <a:rPr dirty="0"/>
              <a:t> </a:t>
            </a:r>
          </a:p>
        </p:txBody>
      </p:sp>
      <p:sp>
        <p:nvSpPr>
          <p:cNvPr id="146" name="Rectangle"/>
          <p:cNvSpPr/>
          <p:nvPr/>
        </p:nvSpPr>
        <p:spPr>
          <a:xfrm>
            <a:off x="386725" y="1904906"/>
            <a:ext cx="2623175" cy="4000593"/>
          </a:xfrm>
          <a:prstGeom prst="rect">
            <a:avLst/>
          </a:prstGeom>
          <a:solidFill>
            <a:srgbClr val="3F608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09B0-CF78-4B67-8F40-DD52EBDEBDF5}"/>
                  </a:ext>
                </a:extLst>
              </p:cNvPr>
              <p:cNvSpPr txBox="1"/>
              <p:nvPr/>
            </p:nvSpPr>
            <p:spPr>
              <a:xfrm>
                <a:off x="518627" y="2047875"/>
                <a:ext cx="2085827" cy="351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Estimated Model:</a:t>
                </a:r>
              </a:p>
              <a:p>
                <a:endParaRPr lang="en-U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= 7.96 - 0.105 ∙T</a:t>
                </a:r>
              </a:p>
              <a:p>
                <a:endParaRPr lang="en-U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zh-CN" alt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𝑅</a:t>
                </a:r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² = 0.59</a:t>
                </a:r>
              </a:p>
              <a:p>
                <a:endParaRPr lang="en-U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Data:</a:t>
                </a:r>
              </a:p>
              <a:p>
                <a:endParaRPr lang="en-U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= 11.91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= 6.7</a:t>
                </a:r>
              </a:p>
              <a:p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Cor(T,Y) = -0.71</a:t>
                </a:r>
                <a:endParaRPr lang="zh-CN" alt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09B0-CF78-4B67-8F40-DD52EBDE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7" y="2047875"/>
                <a:ext cx="2085827" cy="3514745"/>
              </a:xfrm>
              <a:prstGeom prst="rect">
                <a:avLst/>
              </a:prstGeom>
              <a:blipFill>
                <a:blip r:embed="rId2"/>
                <a:stretch>
                  <a:fillRect l="-2924" t="-1040" r="-1462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lux.png">
            <a:extLst>
              <a:ext uri="{FF2B5EF4-FFF2-40B4-BE49-F238E27FC236}">
                <a16:creationId xmlns:a16="http://schemas.microsoft.com/office/drawing/2014/main" id="{4D2838C7-476C-4DD1-B0BE-77AA101B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15" y="1510529"/>
            <a:ext cx="8038478" cy="4965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58787-E8AE-4247-9E00-55B6D7D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59" y="1327302"/>
            <a:ext cx="3978844" cy="2455515"/>
          </a:xfrm>
          <a:prstGeom prst="rect">
            <a:avLst/>
          </a:prstGeom>
        </p:spPr>
      </p:pic>
      <p:sp>
        <p:nvSpPr>
          <p:cNvPr id="149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278149" y="150926"/>
            <a:ext cx="217152" cy="2024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0" name="Straight Connector 46"/>
          <p:cNvSpPr/>
          <p:nvPr/>
        </p:nvSpPr>
        <p:spPr>
          <a:xfrm flipH="1" flipV="1">
            <a:off x="-1" y="1098643"/>
            <a:ext cx="8837454" cy="1"/>
          </a:xfrm>
          <a:prstGeom prst="line">
            <a:avLst/>
          </a:prstGeom>
          <a:ln w="6350">
            <a:solidFill>
              <a:srgbClr val="A32D5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1" name="Picture 31" descr="Picture 31"/>
          <p:cNvPicPr>
            <a:picLocks noChangeAspect="1"/>
          </p:cNvPicPr>
          <p:nvPr/>
        </p:nvPicPr>
        <p:blipFill rotWithShape="1">
          <a:blip r:embed="rId3"/>
          <a:srcRect b="49884"/>
          <a:stretch/>
        </p:blipFill>
        <p:spPr>
          <a:xfrm>
            <a:off x="2080117" y="3971103"/>
            <a:ext cx="8920972" cy="2759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1"/>
          <p:cNvSpPr txBox="1"/>
          <p:nvPr/>
        </p:nvSpPr>
        <p:spPr>
          <a:xfrm>
            <a:off x="234904" y="409902"/>
            <a:ext cx="565772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Mean Square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2C6A8-9F80-4823-A408-CCA4F8D2F95A}"/>
                  </a:ext>
                </a:extLst>
              </p:cNvPr>
              <p:cNvSpPr txBox="1"/>
              <p:nvPr/>
            </p:nvSpPr>
            <p:spPr>
              <a:xfrm>
                <a:off x="6743613" y="1733846"/>
                <a:ext cx="380418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2C6A8-9F80-4823-A408-CCA4F8D2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13" y="1733846"/>
                <a:ext cx="3804182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EA2DE-3694-4647-AB32-9E2146F5524D}"/>
                  </a:ext>
                </a:extLst>
              </p:cNvPr>
              <p:cNvSpPr txBox="1"/>
              <p:nvPr/>
            </p:nvSpPr>
            <p:spPr>
              <a:xfrm>
                <a:off x="5432462" y="2555060"/>
                <a:ext cx="61182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EA2DE-3694-4647-AB32-9E2146F55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62" y="2555060"/>
                <a:ext cx="611826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285690" y="150926"/>
            <a:ext cx="209610" cy="2024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28" name="Straight Connector 46"/>
          <p:cNvSpPr/>
          <p:nvPr/>
        </p:nvSpPr>
        <p:spPr>
          <a:xfrm flipH="1" flipV="1">
            <a:off x="-1" y="1098643"/>
            <a:ext cx="8837454" cy="1"/>
          </a:xfrm>
          <a:prstGeom prst="line">
            <a:avLst/>
          </a:prstGeom>
          <a:ln w="6350">
            <a:solidFill>
              <a:srgbClr val="A32D5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TextBox 1"/>
          <p:cNvSpPr txBox="1"/>
          <p:nvPr/>
        </p:nvSpPr>
        <p:spPr>
          <a:xfrm>
            <a:off x="234904" y="381772"/>
            <a:ext cx="565772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 Belgium</a:t>
            </a:r>
            <a:r>
              <a:rPr lang="en-US" dirty="0"/>
              <a:t> case</a:t>
            </a:r>
            <a:r>
              <a:rPr dirty="0"/>
              <a:t> </a:t>
            </a:r>
          </a:p>
        </p:txBody>
      </p:sp>
      <p:sp>
        <p:nvSpPr>
          <p:cNvPr id="132" name="Rectangle"/>
          <p:cNvSpPr/>
          <p:nvPr/>
        </p:nvSpPr>
        <p:spPr>
          <a:xfrm>
            <a:off x="495300" y="1715840"/>
            <a:ext cx="2514759" cy="3780086"/>
          </a:xfrm>
          <a:prstGeom prst="rect">
            <a:avLst/>
          </a:prstGeom>
          <a:solidFill>
            <a:srgbClr val="3F608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05E2B-24E1-466F-A796-4128A33F8DC1}"/>
                  </a:ext>
                </a:extLst>
              </p:cNvPr>
              <p:cNvSpPr txBox="1"/>
              <p:nvPr/>
            </p:nvSpPr>
            <p:spPr>
              <a:xfrm>
                <a:off x="704530" y="1857283"/>
                <a:ext cx="2514759" cy="37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Estimated </a:t>
                </a:r>
                <a:r>
                  <a:rPr lang="es-ES" altLang="zh-CN" sz="2000" dirty="0" err="1">
                    <a:solidFill>
                      <a:schemeClr val="bg1">
                        <a:lumMod val="95000"/>
                      </a:schemeClr>
                    </a:solidFill>
                  </a:rPr>
                  <a:t>Model</a:t>
                </a:r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:</a:t>
                </a:r>
              </a:p>
              <a:p>
                <a:endParaRPr lang="es-E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= 10.9 - 0.107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T</a:t>
                </a:r>
                <a:endParaRPr lang="es-E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endParaRPr lang="es-E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zh-CN" altLang="es-ES" sz="2000" dirty="0">
                    <a:solidFill>
                      <a:schemeClr val="bg1">
                        <a:lumMod val="95000"/>
                      </a:schemeClr>
                    </a:solidFill>
                  </a:rPr>
                  <a:t>𝑅</a:t>
                </a:r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² = 0.35</a:t>
                </a:r>
              </a:p>
              <a:p>
                <a:endParaRPr lang="es-E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Data:</a:t>
                </a:r>
              </a:p>
              <a:p>
                <a:endParaRPr lang="es-ES" altLang="zh-CN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= 12.08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 = 9.61</a:t>
                </a:r>
              </a:p>
              <a:p>
                <a:r>
                  <a:rPr lang="es-ES" altLang="zh-CN" sz="2000" dirty="0" err="1">
                    <a:solidFill>
                      <a:schemeClr val="bg1">
                        <a:lumMod val="95000"/>
                      </a:schemeClr>
                    </a:solidFill>
                  </a:rPr>
                  <a:t>Cor</a:t>
                </a:r>
                <a:r>
                  <a:rPr lang="es-ES" altLang="zh-CN" sz="2000" dirty="0">
                    <a:solidFill>
                      <a:schemeClr val="bg1">
                        <a:lumMod val="95000"/>
                      </a:schemeClr>
                    </a:solidFill>
                  </a:rPr>
                  <a:t>(T,Y) = -0.55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05E2B-24E1-466F-A796-4128A33F8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" y="1857283"/>
                <a:ext cx="2514759" cy="3791744"/>
              </a:xfrm>
              <a:prstGeom prst="rect">
                <a:avLst/>
              </a:prstGeom>
              <a:blipFill>
                <a:blip r:embed="rId2"/>
                <a:stretch>
                  <a:fillRect l="-2670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lg.png">
            <a:extLst>
              <a:ext uri="{FF2B5EF4-FFF2-40B4-BE49-F238E27FC236}">
                <a16:creationId xmlns:a16="http://schemas.microsoft.com/office/drawing/2014/main" id="{01CED241-EC1B-47F3-BBE9-A64F158B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19" y="1550909"/>
            <a:ext cx="7973110" cy="4925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E2EAA-E017-43FE-AE9B-D21E34C4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15" y="1291144"/>
            <a:ext cx="4486619" cy="2768885"/>
          </a:xfrm>
          <a:prstGeom prst="rect">
            <a:avLst/>
          </a:prstGeom>
        </p:spPr>
      </p:pic>
      <p:sp>
        <p:nvSpPr>
          <p:cNvPr id="135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278149" y="150926"/>
            <a:ext cx="217152" cy="2024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36" name="Straight Connector 46"/>
          <p:cNvSpPr/>
          <p:nvPr/>
        </p:nvSpPr>
        <p:spPr>
          <a:xfrm flipH="1" flipV="1">
            <a:off x="-1" y="1098643"/>
            <a:ext cx="8837454" cy="1"/>
          </a:xfrm>
          <a:prstGeom prst="line">
            <a:avLst/>
          </a:prstGeom>
          <a:ln w="6350">
            <a:solidFill>
              <a:srgbClr val="A32D5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TextBox 1"/>
          <p:cNvSpPr txBox="1"/>
          <p:nvPr/>
        </p:nvSpPr>
        <p:spPr>
          <a:xfrm>
            <a:off x="234904" y="409902"/>
            <a:ext cx="5657721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Mean Square Error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A7613F-B864-4CA8-A845-24C98CD04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4"/>
          <a:stretch/>
        </p:blipFill>
        <p:spPr bwMode="auto">
          <a:xfrm>
            <a:off x="2053461" y="4055725"/>
            <a:ext cx="7678327" cy="276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332F46-07DA-4FBC-BA8F-0D0837C08777}"/>
                  </a:ext>
                </a:extLst>
              </p:cNvPr>
              <p:cNvSpPr txBox="1"/>
              <p:nvPr/>
            </p:nvSpPr>
            <p:spPr>
              <a:xfrm>
                <a:off x="6338403" y="1864495"/>
                <a:ext cx="380418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332F46-07DA-4FBC-BA8F-0D0837C0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03" y="1864495"/>
                <a:ext cx="3804182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3581F7-709F-4370-B60B-113E4CAD9001}"/>
                  </a:ext>
                </a:extLst>
              </p:cNvPr>
              <p:cNvSpPr txBox="1"/>
              <p:nvPr/>
            </p:nvSpPr>
            <p:spPr>
              <a:xfrm>
                <a:off x="5181364" y="2675587"/>
                <a:ext cx="61182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3581F7-709F-4370-B60B-113E4CAD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64" y="2675587"/>
                <a:ext cx="611826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358532"/>
            <a:ext cx="67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 Tests 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Shapiro Test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1ECED-3A14-4B5D-BB81-3AF6C6A26C98}"/>
              </a:ext>
            </a:extLst>
          </p:cNvPr>
          <p:cNvSpPr txBox="1"/>
          <p:nvPr/>
        </p:nvSpPr>
        <p:spPr>
          <a:xfrm>
            <a:off x="284800" y="4483099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 we will use a significance level of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C23251-AC5E-4E87-B531-0C2724FAE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758627"/>
                  </p:ext>
                </p:extLst>
              </p:nvPr>
            </p:nvGraphicFramePr>
            <p:xfrm>
              <a:off x="284800" y="4994739"/>
              <a:ext cx="9879490" cy="18632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261">
                      <a:extLst>
                        <a:ext uri="{9D8B030D-6E8A-4147-A177-3AD203B41FA5}">
                          <a16:colId xmlns:a16="http://schemas.microsoft.com/office/drawing/2014/main" val="1637271760"/>
                        </a:ext>
                      </a:extLst>
                    </a:gridCol>
                    <a:gridCol w="2363056">
                      <a:extLst>
                        <a:ext uri="{9D8B030D-6E8A-4147-A177-3AD203B41FA5}">
                          <a16:colId xmlns:a16="http://schemas.microsoft.com/office/drawing/2014/main" val="235472662"/>
                        </a:ext>
                      </a:extLst>
                    </a:gridCol>
                    <a:gridCol w="2506156">
                      <a:extLst>
                        <a:ext uri="{9D8B030D-6E8A-4147-A177-3AD203B41FA5}">
                          <a16:colId xmlns:a16="http://schemas.microsoft.com/office/drawing/2014/main" val="3004245559"/>
                        </a:ext>
                      </a:extLst>
                    </a:gridCol>
                    <a:gridCol w="1725879">
                      <a:extLst>
                        <a:ext uri="{9D8B030D-6E8A-4147-A177-3AD203B41FA5}">
                          <a16:colId xmlns:a16="http://schemas.microsoft.com/office/drawing/2014/main" val="1623459761"/>
                        </a:ext>
                      </a:extLst>
                    </a:gridCol>
                    <a:gridCol w="1583138">
                      <a:extLst>
                        <a:ext uri="{9D8B030D-6E8A-4147-A177-3AD203B41FA5}">
                          <a16:colId xmlns:a16="http://schemas.microsoft.com/office/drawing/2014/main" val="3016737809"/>
                        </a:ext>
                      </a:extLst>
                    </a:gridCol>
                  </a:tblGrid>
                  <a:tr h="371315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Statistical model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Fit model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Shapiro Test</a:t>
                          </a:r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6496402"/>
                      </a:ext>
                    </a:extLst>
                  </a:tr>
                  <a:tr h="37682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7582"/>
                      </a:ext>
                    </a:extLst>
                  </a:tr>
                  <a:tr h="649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Luxembourg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/>
                            <a:t>Ŷ = 7.96 - 0.105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zh-CN" i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0.97531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0.1682&gt;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265825"/>
                      </a:ext>
                    </a:extLst>
                  </a:tr>
                  <a:tr h="4653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Belgium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/>
                            <a:t>Ŷ = 10.9 - 0.107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zh-CN" i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0.97877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0.148&gt;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752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C23251-AC5E-4E87-B531-0C2724FAE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758627"/>
                  </p:ext>
                </p:extLst>
              </p:nvPr>
            </p:nvGraphicFramePr>
            <p:xfrm>
              <a:off x="284800" y="4994739"/>
              <a:ext cx="9879490" cy="18632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261">
                      <a:extLst>
                        <a:ext uri="{9D8B030D-6E8A-4147-A177-3AD203B41FA5}">
                          <a16:colId xmlns:a16="http://schemas.microsoft.com/office/drawing/2014/main" val="1637271760"/>
                        </a:ext>
                      </a:extLst>
                    </a:gridCol>
                    <a:gridCol w="2363056">
                      <a:extLst>
                        <a:ext uri="{9D8B030D-6E8A-4147-A177-3AD203B41FA5}">
                          <a16:colId xmlns:a16="http://schemas.microsoft.com/office/drawing/2014/main" val="235472662"/>
                        </a:ext>
                      </a:extLst>
                    </a:gridCol>
                    <a:gridCol w="2506156">
                      <a:extLst>
                        <a:ext uri="{9D8B030D-6E8A-4147-A177-3AD203B41FA5}">
                          <a16:colId xmlns:a16="http://schemas.microsoft.com/office/drawing/2014/main" val="3004245559"/>
                        </a:ext>
                      </a:extLst>
                    </a:gridCol>
                    <a:gridCol w="1725879">
                      <a:extLst>
                        <a:ext uri="{9D8B030D-6E8A-4147-A177-3AD203B41FA5}">
                          <a16:colId xmlns:a16="http://schemas.microsoft.com/office/drawing/2014/main" val="1623459761"/>
                        </a:ext>
                      </a:extLst>
                    </a:gridCol>
                    <a:gridCol w="1583138">
                      <a:extLst>
                        <a:ext uri="{9D8B030D-6E8A-4147-A177-3AD203B41FA5}">
                          <a16:colId xmlns:a16="http://schemas.microsoft.com/office/drawing/2014/main" val="3016737809"/>
                        </a:ext>
                      </a:extLst>
                    </a:gridCol>
                  </a:tblGrid>
                  <a:tr h="371315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Statistical model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Fit model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Shapiro Test</a:t>
                          </a:r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6496402"/>
                      </a:ext>
                    </a:extLst>
                  </a:tr>
                  <a:tr h="37682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7582"/>
                      </a:ext>
                    </a:extLst>
                  </a:tr>
                  <a:tr h="649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Luxembourg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165" t="-69945" r="-246649" b="-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136" t="-119626" r="-132282" b="-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0.97531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4231" t="-119626" r="-769" b="-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5825"/>
                      </a:ext>
                    </a:extLst>
                  </a:tr>
                  <a:tr h="4653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Belgium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136" t="-309211" r="-132282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0.97877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4231" t="-309211" r="-769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52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B66AA05-1A14-4C13-8E7F-87C9069F9BB6}"/>
              </a:ext>
            </a:extLst>
          </p:cNvPr>
          <p:cNvSpPr txBox="1"/>
          <p:nvPr/>
        </p:nvSpPr>
        <p:spPr>
          <a:xfrm>
            <a:off x="329982" y="1713182"/>
            <a:ext cx="20849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Shapiro Test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1FA8CD-9D9E-441D-AD6F-39BE6442AC40}"/>
                  </a:ext>
                </a:extLst>
              </p:cNvPr>
              <p:cNvSpPr txBox="1"/>
              <p:nvPr/>
            </p:nvSpPr>
            <p:spPr>
              <a:xfrm>
                <a:off x="4393177" y="4523476"/>
                <a:ext cx="1031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=0.05,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1FA8CD-9D9E-441D-AD6F-39BE6442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77" y="4523476"/>
                <a:ext cx="1031308" cy="276999"/>
              </a:xfrm>
              <a:prstGeom prst="rect">
                <a:avLst/>
              </a:prstGeom>
              <a:blipFill>
                <a:blip r:embed="rId4"/>
                <a:stretch>
                  <a:fillRect l="-295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41CCF3-7B11-42C3-A535-3D3752C15F41}"/>
                  </a:ext>
                </a:extLst>
              </p:cNvPr>
              <p:cNvSpPr txBox="1"/>
              <p:nvPr/>
            </p:nvSpPr>
            <p:spPr>
              <a:xfrm>
                <a:off x="2169801" y="2618307"/>
                <a:ext cx="516346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algn="r"/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41CCF3-7B11-42C3-A535-3D3752C1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01" y="2618307"/>
                <a:ext cx="5163465" cy="1477328"/>
              </a:xfrm>
              <a:prstGeom prst="rect">
                <a:avLst/>
              </a:prstGeom>
              <a:blipFill>
                <a:blip r:embed="rId5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24694367-D547-43F3-9D29-2C4E1863C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858" y="105590"/>
            <a:ext cx="4078957" cy="2517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9C7643-D60B-40BA-BACD-922C762A8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721" y="2365910"/>
            <a:ext cx="4078956" cy="25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358532"/>
            <a:ext cx="672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 Tests-Student </a:t>
            </a: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Tesr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1ECED-3A14-4B5D-BB81-3AF6C6A26C98}"/>
              </a:ext>
            </a:extLst>
          </p:cNvPr>
          <p:cNvSpPr txBox="1"/>
          <p:nvPr/>
        </p:nvSpPr>
        <p:spPr>
          <a:xfrm>
            <a:off x="329982" y="3850651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 we will use a significance level of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C23251-AC5E-4E87-B531-0C2724FAE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99372"/>
                  </p:ext>
                </p:extLst>
              </p:nvPr>
            </p:nvGraphicFramePr>
            <p:xfrm>
              <a:off x="189184" y="4494574"/>
              <a:ext cx="11595273" cy="1857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5828">
                      <a:extLst>
                        <a:ext uri="{9D8B030D-6E8A-4147-A177-3AD203B41FA5}">
                          <a16:colId xmlns:a16="http://schemas.microsoft.com/office/drawing/2014/main" val="1637271760"/>
                        </a:ext>
                      </a:extLst>
                    </a:gridCol>
                    <a:gridCol w="2353506">
                      <a:extLst>
                        <a:ext uri="{9D8B030D-6E8A-4147-A177-3AD203B41FA5}">
                          <a16:colId xmlns:a16="http://schemas.microsoft.com/office/drawing/2014/main" val="2794382819"/>
                        </a:ext>
                      </a:extLst>
                    </a:gridCol>
                    <a:gridCol w="2457022">
                      <a:extLst>
                        <a:ext uri="{9D8B030D-6E8A-4147-A177-3AD203B41FA5}">
                          <a16:colId xmlns:a16="http://schemas.microsoft.com/office/drawing/2014/main" val="3004245559"/>
                        </a:ext>
                      </a:extLst>
                    </a:gridCol>
                    <a:gridCol w="2610841">
                      <a:extLst>
                        <a:ext uri="{9D8B030D-6E8A-4147-A177-3AD203B41FA5}">
                          <a16:colId xmlns:a16="http://schemas.microsoft.com/office/drawing/2014/main" val="1906635786"/>
                        </a:ext>
                      </a:extLst>
                    </a:gridCol>
                    <a:gridCol w="1161318">
                      <a:extLst>
                        <a:ext uri="{9D8B030D-6E8A-4147-A177-3AD203B41FA5}">
                          <a16:colId xmlns:a16="http://schemas.microsoft.com/office/drawing/2014/main" val="2713099625"/>
                        </a:ext>
                      </a:extLst>
                    </a:gridCol>
                    <a:gridCol w="1426758">
                      <a:extLst>
                        <a:ext uri="{9D8B030D-6E8A-4147-A177-3AD203B41FA5}">
                          <a16:colId xmlns:a16="http://schemas.microsoft.com/office/drawing/2014/main" val="4032093419"/>
                        </a:ext>
                      </a:extLst>
                    </a:gridCol>
                  </a:tblGrid>
                  <a:tr h="282594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Statistical model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Fit model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95% confidence interval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Student Test</a:t>
                          </a:r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6496402"/>
                      </a:ext>
                    </a:extLst>
                  </a:tr>
                  <a:tr h="37682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Student_T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7582"/>
                      </a:ext>
                    </a:extLst>
                  </a:tr>
                  <a:tr h="649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Luxembourg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/>
                            <a:t>Ŷ = 7.96 - 0.105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zh-CN" i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[-0.126,-0.084]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-6.176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63C31"/>
                              </a:solidFill>
                            </a:rPr>
                            <a:t>&lt;2e-16&lt;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F63C3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F63C3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265825"/>
                      </a:ext>
                    </a:extLst>
                  </a:tr>
                  <a:tr h="4653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Belgium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/>
                            <a:t>Ŷ = 10.9 - 0.107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zh-CN" i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[-0.142, -0.073]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-9.934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63C31"/>
                              </a:solidFill>
                            </a:rPr>
                            <a:t>5.25e-15&lt;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F63C3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F63C3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4752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C23251-AC5E-4E87-B531-0C2724FAE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99372"/>
                  </p:ext>
                </p:extLst>
              </p:nvPr>
            </p:nvGraphicFramePr>
            <p:xfrm>
              <a:off x="189184" y="4494574"/>
              <a:ext cx="11595273" cy="1857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5828">
                      <a:extLst>
                        <a:ext uri="{9D8B030D-6E8A-4147-A177-3AD203B41FA5}">
                          <a16:colId xmlns:a16="http://schemas.microsoft.com/office/drawing/2014/main" val="1637271760"/>
                        </a:ext>
                      </a:extLst>
                    </a:gridCol>
                    <a:gridCol w="2353506">
                      <a:extLst>
                        <a:ext uri="{9D8B030D-6E8A-4147-A177-3AD203B41FA5}">
                          <a16:colId xmlns:a16="http://schemas.microsoft.com/office/drawing/2014/main" val="2794382819"/>
                        </a:ext>
                      </a:extLst>
                    </a:gridCol>
                    <a:gridCol w="2457022">
                      <a:extLst>
                        <a:ext uri="{9D8B030D-6E8A-4147-A177-3AD203B41FA5}">
                          <a16:colId xmlns:a16="http://schemas.microsoft.com/office/drawing/2014/main" val="3004245559"/>
                        </a:ext>
                      </a:extLst>
                    </a:gridCol>
                    <a:gridCol w="2610841">
                      <a:extLst>
                        <a:ext uri="{9D8B030D-6E8A-4147-A177-3AD203B41FA5}">
                          <a16:colId xmlns:a16="http://schemas.microsoft.com/office/drawing/2014/main" val="1906635786"/>
                        </a:ext>
                      </a:extLst>
                    </a:gridCol>
                    <a:gridCol w="1161318">
                      <a:extLst>
                        <a:ext uri="{9D8B030D-6E8A-4147-A177-3AD203B41FA5}">
                          <a16:colId xmlns:a16="http://schemas.microsoft.com/office/drawing/2014/main" val="2713099625"/>
                        </a:ext>
                      </a:extLst>
                    </a:gridCol>
                    <a:gridCol w="1426758">
                      <a:extLst>
                        <a:ext uri="{9D8B030D-6E8A-4147-A177-3AD203B41FA5}">
                          <a16:colId xmlns:a16="http://schemas.microsoft.com/office/drawing/2014/main" val="4032093419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Statistical model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Fit model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5794" t="-4098" r="-99766" b="-15655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Student Test</a:t>
                          </a:r>
                          <a:endParaRPr lang="zh-CN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6496402"/>
                      </a:ext>
                    </a:extLst>
                  </a:tr>
                  <a:tr h="37682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Student_T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7582"/>
                      </a:ext>
                    </a:extLst>
                  </a:tr>
                  <a:tr h="649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Luxembourg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00" t="-69022" r="-325065" b="-3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042" t="-118692" r="-212159" b="-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[-0.126,-0.084]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-6.176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4103" t="-118692" r="-855" b="-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5825"/>
                      </a:ext>
                    </a:extLst>
                  </a:tr>
                  <a:tr h="4653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Belgium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042" t="-303896" r="-21215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[-0.142, -0.073]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-9.934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4103" t="-303896" r="-855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52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1FA8CD-9D9E-441D-AD6F-39BE6442AC40}"/>
                  </a:ext>
                </a:extLst>
              </p:cNvPr>
              <p:cNvSpPr txBox="1"/>
              <p:nvPr/>
            </p:nvSpPr>
            <p:spPr>
              <a:xfrm>
                <a:off x="4077149" y="3912206"/>
                <a:ext cx="1031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=0.05,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1FA8CD-9D9E-441D-AD6F-39BE6442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9" y="3912206"/>
                <a:ext cx="1031308" cy="276999"/>
              </a:xfrm>
              <a:prstGeom prst="rect">
                <a:avLst/>
              </a:prstGeom>
              <a:blipFill>
                <a:blip r:embed="rId3"/>
                <a:stretch>
                  <a:fillRect l="-295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8555209-5C22-4A2D-879A-0021EAC17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31" y="1318285"/>
            <a:ext cx="2105025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080C4-E073-4265-B19D-DC5380ABE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31" y="2486676"/>
            <a:ext cx="369570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47330B-ABB8-40C6-A434-3468D07A9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85" y="2281604"/>
            <a:ext cx="2095500" cy="1133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10DEAE-CF01-4C87-BEB9-88BA106C4E3C}"/>
              </a:ext>
            </a:extLst>
          </p:cNvPr>
          <p:cNvSpPr txBox="1"/>
          <p:nvPr/>
        </p:nvSpPr>
        <p:spPr>
          <a:xfrm>
            <a:off x="189185" y="1348500"/>
            <a:ext cx="209550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C9FE1-C33D-4406-97EF-EEC57FD5D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925" y="1021853"/>
            <a:ext cx="5312532" cy="30561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901B0E-27A6-4A70-B322-14E5321A7443}"/>
              </a:ext>
            </a:extLst>
          </p:cNvPr>
          <p:cNvGrpSpPr/>
          <p:nvPr/>
        </p:nvGrpSpPr>
        <p:grpSpPr>
          <a:xfrm>
            <a:off x="9128191" y="410917"/>
            <a:ext cx="3483541" cy="610936"/>
            <a:chOff x="495301" y="5772528"/>
            <a:chExt cx="3483541" cy="6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433F31F-A668-4FC0-978C-47684B603D1D}"/>
                    </a:ext>
                  </a:extLst>
                </p:cNvPr>
                <p:cNvSpPr txBox="1"/>
                <p:nvPr/>
              </p:nvSpPr>
              <p:spPr>
                <a:xfrm>
                  <a:off x="926175" y="5772528"/>
                  <a:ext cx="3052667" cy="6109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ea typeface="Cambria Math" panose="02040503050406030204" pitchFamily="18" charset="0"/>
                    </a:rPr>
                    <a:t>LUX: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−0.105,0.014</m:t>
                          </m:r>
                        </m:e>
                      </m:d>
                    </m:oMath>
                  </a14:m>
                  <a:endParaRPr lang="en-US" altLang="zh-CN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CN" sz="1600" b="0" dirty="0">
                      <a:ea typeface="Cambria Math" panose="02040503050406030204" pitchFamily="18" charset="0"/>
                    </a:rPr>
                    <a:t>BLG: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−0.107,0.019</m:t>
                          </m:r>
                        </m:e>
                      </m:d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433F31F-A668-4FC0-978C-47684B60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75" y="5772528"/>
                  <a:ext cx="3052667" cy="610936"/>
                </a:xfrm>
                <a:prstGeom prst="rect">
                  <a:avLst/>
                </a:prstGeom>
                <a:blipFill>
                  <a:blip r:embed="rId8"/>
                  <a:stretch>
                    <a:fillRect l="-998" b="-11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615735-5AF6-4E1B-9FC2-00EF1485DB1A}"/>
                </a:ext>
              </a:extLst>
            </p:cNvPr>
            <p:cNvCxnSpPr/>
            <p:nvPr/>
          </p:nvCxnSpPr>
          <p:spPr>
            <a:xfrm flipH="1">
              <a:off x="495301" y="5979560"/>
              <a:ext cx="3163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4F852A-63F6-4DA6-9277-2B709ABCBEA3}"/>
                </a:ext>
              </a:extLst>
            </p:cNvPr>
            <p:cNvCxnSpPr/>
            <p:nvPr/>
          </p:nvCxnSpPr>
          <p:spPr>
            <a:xfrm flipH="1">
              <a:off x="495340" y="6181174"/>
              <a:ext cx="3163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91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ater, table, holding, large&#10;&#10;Description automatically generated">
            <a:extLst>
              <a:ext uri="{FF2B5EF4-FFF2-40B4-BE49-F238E27FC236}">
                <a16:creationId xmlns:a16="http://schemas.microsoft.com/office/drawing/2014/main" id="{599D5BCB-9D4B-4FF3-87A2-31F12F4232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14C0B-B0BA-4E8C-89F4-F1D6D70A917A}"/>
              </a:ext>
            </a:extLst>
          </p:cNvPr>
          <p:cNvSpPr txBox="1"/>
          <p:nvPr/>
        </p:nvSpPr>
        <p:spPr>
          <a:xfrm>
            <a:off x="651641" y="2154621"/>
            <a:ext cx="79353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4. Other factors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19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0390DBA-756B-4B27-A1F4-F12F3589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23" y="1375840"/>
            <a:ext cx="5173451" cy="320516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factors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777F3-557D-4E2D-A8AE-1BC6539C991E}"/>
              </a:ext>
            </a:extLst>
          </p:cNvPr>
          <p:cNvSpPr txBox="1"/>
          <p:nvPr/>
        </p:nvSpPr>
        <p:spPr>
          <a:xfrm>
            <a:off x="478630" y="4892665"/>
            <a:ext cx="9522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daily number of new cases infected by COVID-19 is currently exponentially growing for most countries affected by the virus. However, </a:t>
            </a:r>
            <a:r>
              <a:rPr lang="en-US" altLang="zh-CN" dirty="0">
                <a:highlight>
                  <a:srgbClr val="E89085"/>
                </a:highlight>
              </a:rPr>
              <a:t>this exponential growth rate varies significantly for different regions over the globe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factors like vaccination, lock- down policy,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distancing measures and 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mutation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927E-13A1-4236-BA21-BD682092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0" y="1454182"/>
            <a:ext cx="5044068" cy="3112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32743-1D26-44E4-8A8E-80974D9F3FAA}"/>
              </a:ext>
            </a:extLst>
          </p:cNvPr>
          <p:cNvSpPr txBox="1"/>
          <p:nvPr/>
        </p:nvSpPr>
        <p:spPr>
          <a:xfrm>
            <a:off x="5938344" y="1297824"/>
            <a:ext cx="45536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Daily New confirmed Covid-19 Cases (log data)</a:t>
            </a:r>
            <a:endParaRPr lang="zh-CN" altLang="en-US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F4AF596C-A73B-466D-A90D-8C506287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7222A-FB1B-46CB-A443-8D6EA992BDBC}"/>
              </a:ext>
            </a:extLst>
          </p:cNvPr>
          <p:cNvSpPr txBox="1"/>
          <p:nvPr/>
        </p:nvSpPr>
        <p:spPr>
          <a:xfrm>
            <a:off x="486051" y="1363234"/>
            <a:ext cx="3608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Daily New confirmed Covid-19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84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358533"/>
            <a:ext cx="727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for further research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20DEF-CE66-4F17-83CD-209E590C2E46}"/>
              </a:ext>
            </a:extLst>
          </p:cNvPr>
          <p:cNvSpPr txBox="1"/>
          <p:nvPr/>
        </p:nvSpPr>
        <p:spPr>
          <a:xfrm>
            <a:off x="189184" y="1202611"/>
            <a:ext cx="7278415" cy="534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confirmed cases is generally much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actual number of people that have been infected with COVID-19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 of case numbers over time and between different regions need to consider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practices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regards to testing.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Covid data may be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when the test was made to when the test result came back, especially if there are testing backlogs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vaccination, lock- down policy,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distancing measures and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mutation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7CE8D-700C-454A-A9CC-C915F96E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36" y="702290"/>
            <a:ext cx="4401864" cy="3010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DBAC9-79FB-4F00-993A-753D85F6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4069064"/>
            <a:ext cx="4181475" cy="2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43">
            <a:extLst>
              <a:ext uri="{FF2B5EF4-FFF2-40B4-BE49-F238E27FC236}">
                <a16:creationId xmlns:a16="http://schemas.microsoft.com/office/drawing/2014/main" id="{3E3084A5-20ED-464C-AF4B-EB50BBCA6A25}"/>
              </a:ext>
            </a:extLst>
          </p:cNvPr>
          <p:cNvSpPr/>
          <p:nvPr/>
        </p:nvSpPr>
        <p:spPr>
          <a:xfrm>
            <a:off x="640132" y="1168638"/>
            <a:ext cx="3307524" cy="86400"/>
          </a:xfrm>
          <a:prstGeom prst="roundRect">
            <a:avLst>
              <a:gd name="adj" fmla="val 13031"/>
            </a:avLst>
          </a:prstGeom>
          <a:solidFill>
            <a:srgbClr val="762EA7">
              <a:alpha val="2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7D4D84-83CA-4262-96DE-1A8E67D32AA6}"/>
              </a:ext>
            </a:extLst>
          </p:cNvPr>
          <p:cNvSpPr txBox="1"/>
          <p:nvPr/>
        </p:nvSpPr>
        <p:spPr>
          <a:xfrm>
            <a:off x="549183" y="557131"/>
            <a:ext cx="41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</a:rPr>
              <a:t>Outline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A6A16F-B9D4-4059-B4A7-05AF61536C5D}"/>
              </a:ext>
            </a:extLst>
          </p:cNvPr>
          <p:cNvSpPr/>
          <p:nvPr/>
        </p:nvSpPr>
        <p:spPr>
          <a:xfrm>
            <a:off x="6446361" y="2694177"/>
            <a:ext cx="1482278" cy="14822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3C7E9-6D7B-45E5-9E2C-B3380B25C117}"/>
              </a:ext>
            </a:extLst>
          </p:cNvPr>
          <p:cNvSpPr txBox="1"/>
          <p:nvPr/>
        </p:nvSpPr>
        <p:spPr>
          <a:xfrm>
            <a:off x="1421542" y="1800413"/>
            <a:ext cx="843716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1" dirty="0">
                <a:cs typeface="Arial" panose="020B0604020202020204" pitchFamily="34" charset="0"/>
              </a:rPr>
              <a:t>Introduction and Background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1" dirty="0">
                <a:cs typeface="Arial" panose="020B0604020202020204" pitchFamily="34" charset="0"/>
              </a:rPr>
              <a:t>Statistic Model and Problem Formulation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1" dirty="0">
                <a:cs typeface="Arial" panose="020B0604020202020204" pitchFamily="34" charset="0"/>
              </a:rPr>
              <a:t>Examples in Belgium and Luxembourg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1" dirty="0">
                <a:cs typeface="Arial" panose="020B0604020202020204" pitchFamily="34" charset="0"/>
              </a:rPr>
              <a:t>Other factors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1" dirty="0">
                <a:cs typeface="Arial" panose="020B0604020202020204" pitchFamily="34" charset="0"/>
              </a:rPr>
              <a:t>Conclusions    </a:t>
            </a:r>
          </a:p>
        </p:txBody>
      </p:sp>
    </p:spTree>
    <p:extLst>
      <p:ext uri="{BB962C8B-B14F-4D97-AF65-F5344CB8AC3E}">
        <p14:creationId xmlns:p14="http://schemas.microsoft.com/office/powerpoint/2010/main" val="76516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E1EAC1F-081F-4D62-8FA1-C9270424F3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358"/>
            <a:ext cx="12192000" cy="687035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6409EF4-AFAD-4652-B634-9E2723CD76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730" y="5840921"/>
            <a:ext cx="1222394" cy="96105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6F498B8-077D-B24A-81FE-6B26AC766DA0}"/>
              </a:ext>
            </a:extLst>
          </p:cNvPr>
          <p:cNvGrpSpPr/>
          <p:nvPr/>
        </p:nvGrpSpPr>
        <p:grpSpPr>
          <a:xfrm>
            <a:off x="10151661" y="5987422"/>
            <a:ext cx="1612609" cy="1256934"/>
            <a:chOff x="10151661" y="5987422"/>
            <a:chExt cx="1612609" cy="12569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B9AD21-E707-DB4E-B2EA-B540E5CFCF3A}"/>
                </a:ext>
              </a:extLst>
            </p:cNvPr>
            <p:cNvSpPr/>
            <p:nvPr/>
          </p:nvSpPr>
          <p:spPr>
            <a:xfrm>
              <a:off x="10500767" y="5987422"/>
              <a:ext cx="960699" cy="89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E577B4-D17A-B641-B03E-FFEA0E57A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2056"/>
            <a:stretch/>
          </p:blipFill>
          <p:spPr>
            <a:xfrm>
              <a:off x="10151661" y="5987422"/>
              <a:ext cx="1612609" cy="125693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14C0B-B0BA-4E8C-89F4-F1D6D70A917A}"/>
              </a:ext>
            </a:extLst>
          </p:cNvPr>
          <p:cNvSpPr txBox="1"/>
          <p:nvPr/>
        </p:nvSpPr>
        <p:spPr>
          <a:xfrm>
            <a:off x="651641" y="2154621"/>
            <a:ext cx="41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5. Conclusions </a:t>
            </a:r>
          </a:p>
        </p:txBody>
      </p:sp>
    </p:spTree>
    <p:extLst>
      <p:ext uri="{BB962C8B-B14F-4D97-AF65-F5344CB8AC3E}">
        <p14:creationId xmlns:p14="http://schemas.microsoft.com/office/powerpoint/2010/main" val="256829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4AA2B-06FC-4591-9312-F257481645D9}"/>
              </a:ext>
            </a:extLst>
          </p:cNvPr>
          <p:cNvSpPr txBox="1"/>
          <p:nvPr/>
        </p:nvSpPr>
        <p:spPr>
          <a:xfrm>
            <a:off x="564558" y="1593390"/>
            <a:ext cx="10233222" cy="37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nvironmental temperature is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negatively correlated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growing rate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like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lockdown policies and social distancing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play an important role in COVID-19 infection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resulting high statistical confidence, we suggest </a:t>
            </a:r>
            <a:r>
              <a:rPr lang="en-US" altLang="zh-CN" sz="2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elax social distancing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when the temperature is high in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 social distancing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when the temperature is low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</a:t>
            </a:r>
          </a:p>
        </p:txBody>
      </p:sp>
    </p:spTree>
    <p:extLst>
      <p:ext uri="{BB962C8B-B14F-4D97-AF65-F5344CB8AC3E}">
        <p14:creationId xmlns:p14="http://schemas.microsoft.com/office/powerpoint/2010/main" val="295756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4A6A16F-B9D4-4059-B4A7-05AF61536C5D}"/>
              </a:ext>
            </a:extLst>
          </p:cNvPr>
          <p:cNvSpPr/>
          <p:nvPr/>
        </p:nvSpPr>
        <p:spPr>
          <a:xfrm>
            <a:off x="6446361" y="2694177"/>
            <a:ext cx="1482278" cy="14822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D143-62BA-4F60-9F99-050DDD058866}"/>
              </a:ext>
            </a:extLst>
          </p:cNvPr>
          <p:cNvSpPr txBox="1"/>
          <p:nvPr/>
        </p:nvSpPr>
        <p:spPr>
          <a:xfrm>
            <a:off x="2753710" y="2371011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Thanks for your listening </a:t>
            </a:r>
          </a:p>
        </p:txBody>
      </p:sp>
    </p:spTree>
    <p:extLst>
      <p:ext uri="{BB962C8B-B14F-4D97-AF65-F5344CB8AC3E}">
        <p14:creationId xmlns:p14="http://schemas.microsoft.com/office/powerpoint/2010/main" val="200463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B70B3-C904-46E2-9018-F8C77A126C1B}"/>
              </a:ext>
            </a:extLst>
          </p:cNvPr>
          <p:cNvSpPr txBox="1"/>
          <p:nvPr/>
        </p:nvSpPr>
        <p:spPr>
          <a:xfrm>
            <a:off x="0" y="1152839"/>
            <a:ext cx="860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standard model for the evolution of the infected cases by viruses</a:t>
            </a:r>
            <a:r>
              <a:rPr lang="en-US" sz="2400" baseline="30000" dirty="0"/>
              <a:t>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2B26D-34B2-4BEA-999A-20010A19321D}"/>
                  </a:ext>
                </a:extLst>
              </p:cNvPr>
              <p:cNvSpPr txBox="1"/>
              <p:nvPr/>
            </p:nvSpPr>
            <p:spPr>
              <a:xfrm>
                <a:off x="209960" y="2267156"/>
                <a:ext cx="1123188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where</a:t>
                </a:r>
                <a:r>
                  <a:rPr lang="en-US" sz="2400" dirty="0"/>
                  <a:t>: </a:t>
                </a:r>
              </a:p>
              <a:p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                                         x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)≡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)/</a:t>
                </a:r>
                <a:r>
                  <a:rPr lang="en-US" altLang="zh-CN" sz="24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0" i="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max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 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≡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4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0" i="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max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; </a:t>
                </a:r>
              </a:p>
              <a:p>
                <a:endParaRPr lang="en-US" altLang="zh-CN" sz="2000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 is the number of total infected cases evolved from the initial 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≡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(0) cases, </a:t>
                </a:r>
              </a:p>
              <a:p>
                <a:r>
                  <a:rPr lang="en-US" altLang="zh-CN" sz="20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="0" i="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max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is the maximum possible number of infected cases;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is the new cases during the period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2B26D-34B2-4BEA-999A-20010A19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0" y="2267156"/>
                <a:ext cx="11231880" cy="2062103"/>
              </a:xfrm>
              <a:prstGeom prst="rect">
                <a:avLst/>
              </a:prstGeom>
              <a:blipFill>
                <a:blip r:embed="rId2"/>
                <a:stretch>
                  <a:fillRect l="-814" t="-2367" b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2DDC36-0293-4CFE-B889-B667E7EB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65" y="1501269"/>
            <a:ext cx="7029450" cy="111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AAE164-17F5-4C8F-BE19-7205DD0F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6" y="4352357"/>
            <a:ext cx="9124950" cy="6477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10083-58AA-44FA-AD73-CC8C8FF49C21}"/>
              </a:ext>
            </a:extLst>
          </p:cNvPr>
          <p:cNvCxnSpPr>
            <a:cxnSpLocks/>
          </p:cNvCxnSpPr>
          <p:nvPr/>
        </p:nvCxnSpPr>
        <p:spPr>
          <a:xfrm flipH="1">
            <a:off x="0" y="6209735"/>
            <a:ext cx="9972674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5BCC3F-7864-4145-89EC-6E9D940E2C34}"/>
              </a:ext>
            </a:extLst>
          </p:cNvPr>
          <p:cNvSpPr txBox="1"/>
          <p:nvPr/>
        </p:nvSpPr>
        <p:spPr>
          <a:xfrm>
            <a:off x="118189" y="6195015"/>
            <a:ext cx="9854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Livadiotis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G. Statistical analysis of the impact of environmental temperature on the exponential growth rate of cases infected by COVID-19[J].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one, 2020, 15(5): e0233875.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7A186-218C-4591-AA1B-686D8AA1DEFF}"/>
                  </a:ext>
                </a:extLst>
              </p:cNvPr>
              <p:cNvSpPr txBox="1"/>
              <p:nvPr/>
            </p:nvSpPr>
            <p:spPr>
              <a:xfrm>
                <a:off x="128344" y="5115865"/>
                <a:ext cx="9124950" cy="117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𝑐𝑜𝑛𝑠𝑡𝑎𝑛𝑡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7A186-218C-4591-AA1B-686D8AA1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4" y="5115865"/>
                <a:ext cx="9124950" cy="117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1127B3-C957-4CCB-8AF6-51AC07D21C06}"/>
              </a:ext>
            </a:extLst>
          </p:cNvPr>
          <p:cNvSpPr/>
          <p:nvPr/>
        </p:nvSpPr>
        <p:spPr>
          <a:xfrm>
            <a:off x="5805125" y="5093449"/>
            <a:ext cx="1941816" cy="9085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ar, game, glass&#10;&#10;Description automatically generated">
            <a:extLst>
              <a:ext uri="{FF2B5EF4-FFF2-40B4-BE49-F238E27FC236}">
                <a16:creationId xmlns:a16="http://schemas.microsoft.com/office/drawing/2014/main" id="{55DECED3-199A-A240-8EE4-3114597BF5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14C0B-B0BA-4E8C-89F4-F1D6D70A917A}"/>
              </a:ext>
            </a:extLst>
          </p:cNvPr>
          <p:cNvSpPr txBox="1"/>
          <p:nvPr/>
        </p:nvSpPr>
        <p:spPr>
          <a:xfrm>
            <a:off x="651641" y="2154621"/>
            <a:ext cx="41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1.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89658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BCAECD-F062-4675-8AD3-47495C197FC6}"/>
              </a:ext>
            </a:extLst>
          </p:cNvPr>
          <p:cNvSpPr/>
          <p:nvPr/>
        </p:nvSpPr>
        <p:spPr>
          <a:xfrm>
            <a:off x="321303" y="1585528"/>
            <a:ext cx="40271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9926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factors influencing the infection growth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37062-98BA-4F07-8AE9-917251B2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91" y="1364551"/>
            <a:ext cx="5774697" cy="3991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ABF65-9078-4528-A9FC-047407124721}"/>
              </a:ext>
            </a:extLst>
          </p:cNvPr>
          <p:cNvSpPr txBox="1"/>
          <p:nvPr/>
        </p:nvSpPr>
        <p:spPr>
          <a:xfrm>
            <a:off x="321303" y="2186234"/>
            <a:ext cx="68350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direct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factor affecting infection grow rate</a:t>
            </a:r>
            <a:endParaRPr lang="en-US" altLang="zh-C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Environmental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Age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C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C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indirect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factor affecting the infection grow rate</a:t>
            </a:r>
            <a:endParaRPr lang="en-US" altLang="zh-C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Lockdown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Culture in social activity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C9DAB-D3AF-4127-82AD-C6D299EC3A22}"/>
              </a:ext>
            </a:extLst>
          </p:cNvPr>
          <p:cNvSpPr txBox="1"/>
          <p:nvPr/>
        </p:nvSpPr>
        <p:spPr>
          <a:xfrm>
            <a:off x="6046358" y="5556922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g. </a:t>
            </a:r>
            <a:r>
              <a:rPr lang="en-US" altLang="zh-CN" sz="18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strict {loose} measures correspond to smaller {larger} values of </a:t>
            </a:r>
            <a:r>
              <a:rPr lang="en-US" altLang="zh-CN" sz="1800" b="0" i="1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b </a:t>
            </a:r>
            <a:endParaRPr lang="en-US" altLang="zh-C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21917-FB93-4E52-B94D-FE2CF9AB17DD}"/>
              </a:ext>
            </a:extLst>
          </p:cNvPr>
          <p:cNvSpPr txBox="1"/>
          <p:nvPr/>
        </p:nvSpPr>
        <p:spPr>
          <a:xfrm>
            <a:off x="376765" y="1523980"/>
            <a:ext cx="402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λ is the exponential growth rate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7FD13-E02F-43A1-AD2A-4BA78C6C9BD2}"/>
              </a:ext>
            </a:extLst>
          </p:cNvPr>
          <p:cNvSpPr/>
          <p:nvPr/>
        </p:nvSpPr>
        <p:spPr>
          <a:xfrm>
            <a:off x="315279" y="3694337"/>
            <a:ext cx="4431382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932AA-FFDE-4666-9458-39FC3E69FAFA}"/>
              </a:ext>
            </a:extLst>
          </p:cNvPr>
          <p:cNvSpPr txBox="1"/>
          <p:nvPr/>
        </p:nvSpPr>
        <p:spPr>
          <a:xfrm>
            <a:off x="342564" y="3694338"/>
            <a:ext cx="610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 is the component of other factors</a:t>
            </a:r>
          </a:p>
        </p:txBody>
      </p:sp>
    </p:spTree>
    <p:extLst>
      <p:ext uri="{BB962C8B-B14F-4D97-AF65-F5344CB8AC3E}">
        <p14:creationId xmlns:p14="http://schemas.microsoft.com/office/powerpoint/2010/main" val="43434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A0E45-72F9-4C26-AF38-8F04D98051A6}"/>
              </a:ext>
            </a:extLst>
          </p:cNvPr>
          <p:cNvSpPr txBox="1"/>
          <p:nvPr/>
        </p:nvSpPr>
        <p:spPr>
          <a:xfrm>
            <a:off x="515006" y="1612197"/>
            <a:ext cx="10343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their letter to the White House, members of a National Academy of Sciences committee said that "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evidence to suggest that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highlight>
                  <a:srgbClr val="E8908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[coronavirus] may transmit less efficiently in environments with higher ambient temperature and humidity;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the lack of host immunity globally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reduction in transmission efficiency may not lead to a significant reduction in disease spread without the concomitant adoption of major public health interventions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sz="24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aseline="30000" dirty="0">
                <a:solidFill>
                  <a:srgbClr val="2F4A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a statistical analysis for understanding the effect of the </a:t>
            </a:r>
            <a:r>
              <a:rPr lang="en-US" sz="2400" dirty="0">
                <a:highlight>
                  <a:srgbClr val="E8908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temperature on the exponential growth rate of the cases infected by COVID-19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Belgium and Luxembourg regions.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2E072-DC65-4358-8E9B-E2FA63F4E5D5}"/>
              </a:ext>
            </a:extLst>
          </p:cNvPr>
          <p:cNvSpPr txBox="1"/>
          <p:nvPr/>
        </p:nvSpPr>
        <p:spPr>
          <a:xfrm>
            <a:off x="0" y="6119336"/>
            <a:ext cx="9163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【2】Relman D. A. Rapid Expert Consultation on SARS-CoV-2 Survival in Relation to Temperature and Humidity and Potential for Seasonality for the COVID-19 Pandemic. The National Academies Press. 2020; </a:t>
            </a:r>
            <a:r>
              <a:rPr lang="en-US" altLang="zh-CN" sz="1400" b="0" i="0" u="sng" dirty="0">
                <a:solidFill>
                  <a:srgbClr val="3E0577"/>
                </a:solidFill>
                <a:effectLst/>
                <a:latin typeface="Helvetica" panose="020B0604020202020204" pitchFamily="34" charset="0"/>
                <a:hlinkClick r:id="rId2"/>
              </a:rPr>
              <a:t>https://doi.org/10.17226/25771</a:t>
            </a:r>
            <a:endParaRPr lang="zh-CN" alt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6D42B7-2A98-4D60-B55B-A245E1402AAB}"/>
              </a:ext>
            </a:extLst>
          </p:cNvPr>
          <p:cNvCxnSpPr>
            <a:cxnSpLocks/>
          </p:cNvCxnSpPr>
          <p:nvPr/>
        </p:nvCxnSpPr>
        <p:spPr>
          <a:xfrm flipH="1">
            <a:off x="0" y="6094030"/>
            <a:ext cx="11058525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153DEBE3-0D00-4AD8-BB0E-A3702D3FCE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14C0B-B0BA-4E8C-89F4-F1D6D70A917A}"/>
              </a:ext>
            </a:extLst>
          </p:cNvPr>
          <p:cNvSpPr txBox="1"/>
          <p:nvPr/>
        </p:nvSpPr>
        <p:spPr>
          <a:xfrm>
            <a:off x="651641" y="2154621"/>
            <a:ext cx="41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2. Statistic Model </a:t>
            </a:r>
          </a:p>
        </p:txBody>
      </p:sp>
    </p:spTree>
    <p:extLst>
      <p:ext uri="{BB962C8B-B14F-4D97-AF65-F5344CB8AC3E}">
        <p14:creationId xmlns:p14="http://schemas.microsoft.com/office/powerpoint/2010/main" val="371112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Data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E967F-158F-45F4-8775-177C27FC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0" y="1485352"/>
            <a:ext cx="5617322" cy="392555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F241D57-BA1C-4DB6-8F80-CE9FD278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91" y="1450296"/>
            <a:ext cx="5540370" cy="395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36C115-AA36-489D-9965-FA31CA812B77}"/>
              </a:ext>
            </a:extLst>
          </p:cNvPr>
          <p:cNvSpPr txBox="1"/>
          <p:nvPr/>
        </p:nvSpPr>
        <p:spPr>
          <a:xfrm>
            <a:off x="706521" y="5854940"/>
            <a:ext cx="208980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02E-38F3-46A3-AF74-FE77330FE1F4}"/>
              </a:ext>
            </a:extLst>
          </p:cNvPr>
          <p:cNvSpPr txBox="1"/>
          <p:nvPr/>
        </p:nvSpPr>
        <p:spPr>
          <a:xfrm>
            <a:off x="3063763" y="5885717"/>
            <a:ext cx="859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 data of  weekly new cases varies linearly with temperature T;</a:t>
            </a:r>
          </a:p>
        </p:txBody>
      </p:sp>
    </p:spTree>
    <p:extLst>
      <p:ext uri="{BB962C8B-B14F-4D97-AF65-F5344CB8AC3E}">
        <p14:creationId xmlns:p14="http://schemas.microsoft.com/office/powerpoint/2010/main" val="112975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14B2E-9954-48D2-ADD2-919DDAEB00CD}"/>
              </a:ext>
            </a:extLst>
          </p:cNvPr>
          <p:cNvCxnSpPr>
            <a:cxnSpLocks/>
          </p:cNvCxnSpPr>
          <p:nvPr/>
        </p:nvCxnSpPr>
        <p:spPr>
          <a:xfrm flipH="1">
            <a:off x="0" y="1098644"/>
            <a:ext cx="8837453" cy="0"/>
          </a:xfrm>
          <a:prstGeom prst="line">
            <a:avLst/>
          </a:prstGeom>
          <a:ln>
            <a:gradFill flip="none" rotWithShape="1">
              <a:gsLst>
                <a:gs pos="0">
                  <a:srgbClr val="EE2E24"/>
                </a:gs>
                <a:gs pos="100000">
                  <a:srgbClr val="582B8B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C66A6-441B-4DAD-A035-55A47726C32B}"/>
              </a:ext>
            </a:extLst>
          </p:cNvPr>
          <p:cNvSpPr txBox="1"/>
          <p:nvPr/>
        </p:nvSpPr>
        <p:spPr>
          <a:xfrm>
            <a:off x="189185" y="409903"/>
            <a:ext cx="574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50480-088E-45C2-86C6-B224E731884A}"/>
              </a:ext>
            </a:extLst>
          </p:cNvPr>
          <p:cNvSpPr txBox="1"/>
          <p:nvPr/>
        </p:nvSpPr>
        <p:spPr>
          <a:xfrm>
            <a:off x="344931" y="2361096"/>
            <a:ext cx="24924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B1079-1EFD-4ACE-8432-045DDDA0CBD0}"/>
              </a:ext>
            </a:extLst>
          </p:cNvPr>
          <p:cNvSpPr txBox="1"/>
          <p:nvPr/>
        </p:nvSpPr>
        <p:spPr>
          <a:xfrm>
            <a:off x="344931" y="5297691"/>
            <a:ext cx="24924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9855-6D84-40F9-898B-76CEC3FB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5" b="7826"/>
          <a:stretch/>
        </p:blipFill>
        <p:spPr>
          <a:xfrm>
            <a:off x="3063764" y="5297691"/>
            <a:ext cx="2263620" cy="798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E9F3B3-98A8-4835-963A-B34F2903CEC4}"/>
                  </a:ext>
                </a:extLst>
              </p:cNvPr>
              <p:cNvSpPr txBox="1"/>
              <p:nvPr/>
            </p:nvSpPr>
            <p:spPr>
              <a:xfrm>
                <a:off x="2798261" y="3679999"/>
                <a:ext cx="89980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set to be the log data of  weekly new cases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is the number of  weekly infected new cases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set to be the weekly average temperature.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E9F3B3-98A8-4835-963A-B34F2903C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261" y="3679999"/>
                <a:ext cx="8998097" cy="1200329"/>
              </a:xfrm>
              <a:prstGeom prst="rect">
                <a:avLst/>
              </a:prstGeom>
              <a:blipFill>
                <a:blip r:embed="rId3"/>
                <a:stretch>
                  <a:fillRect l="-881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7554EC-7BE5-4D75-9A08-124B14958082}"/>
                  </a:ext>
                </a:extLst>
              </p:cNvPr>
              <p:cNvSpPr txBox="1"/>
              <p:nvPr/>
            </p:nvSpPr>
            <p:spPr>
              <a:xfrm>
                <a:off x="3205664" y="2980577"/>
                <a:ext cx="2990811" cy="461665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7554EC-7BE5-4D75-9A08-124B1495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64" y="2980577"/>
                <a:ext cx="2990811" cy="461665"/>
              </a:xfrm>
              <a:prstGeom prst="rect">
                <a:avLst/>
              </a:prstGeom>
              <a:blipFill>
                <a:blip r:embed="rId4"/>
                <a:stretch>
                  <a:fillRect b="-12346"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2040CA7-FFF8-403F-8927-128C70882D3A}"/>
              </a:ext>
            </a:extLst>
          </p:cNvPr>
          <p:cNvSpPr txBox="1"/>
          <p:nvPr/>
        </p:nvSpPr>
        <p:spPr>
          <a:xfrm>
            <a:off x="305828" y="1312941"/>
            <a:ext cx="249243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E95A32-44F7-406F-8040-03FEC7AC5C6B}"/>
                  </a:ext>
                </a:extLst>
              </p:cNvPr>
              <p:cNvSpPr txBox="1"/>
              <p:nvPr/>
            </p:nvSpPr>
            <p:spPr>
              <a:xfrm>
                <a:off x="3063763" y="1343570"/>
                <a:ext cx="89980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log data of  weekly new cases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𝑌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varies linearly with temperature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E95A32-44F7-406F-8040-03FEC7AC5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63" y="1343570"/>
                <a:ext cx="8998097" cy="461665"/>
              </a:xfrm>
              <a:prstGeom prst="rect">
                <a:avLst/>
              </a:prstGeom>
              <a:blipFill>
                <a:blip r:embed="rId5"/>
                <a:stretch>
                  <a:fillRect l="-1084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51994C-C3A6-4238-AEC6-49F68215C9A5}"/>
                  </a:ext>
                </a:extLst>
              </p:cNvPr>
              <p:cNvSpPr txBox="1"/>
              <p:nvPr/>
            </p:nvSpPr>
            <p:spPr>
              <a:xfrm>
                <a:off x="2837363" y="2361097"/>
                <a:ext cx="61028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(0，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51994C-C3A6-4238-AEC6-49F68215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63" y="2361097"/>
                <a:ext cx="610284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5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123A97E448048BFBD78CBB819861E" ma:contentTypeVersion="2" ma:contentTypeDescription="Create a new document." ma:contentTypeScope="" ma:versionID="54d0959e60dcb848f4dbe6ad07bb6c8d">
  <xsd:schema xmlns:xsd="http://www.w3.org/2001/XMLSchema" xmlns:xs="http://www.w3.org/2001/XMLSchema" xmlns:p="http://schemas.microsoft.com/office/2006/metadata/properties" xmlns:ns1="http://schemas.microsoft.com/sharepoint/v3" xmlns:ns2="a6c533f7-61db-40a9-92cc-7bf39d0de398" targetNamespace="http://schemas.microsoft.com/office/2006/metadata/properties" ma:root="true" ma:fieldsID="d4c04313973a0c9248cfae03f8c66896" ns1:_="" ns2:_="">
    <xsd:import namespace="http://schemas.microsoft.com/sharepoint/v3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o606121503634f60aadbd34f286ff3d9" minOccurs="0"/>
                <xsd:element ref="ns2:TaxCatchAll" minOccurs="0"/>
                <xsd:element ref="ns2:TaxCatchAllLabel" minOccurs="0"/>
                <xsd:element ref="ns2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10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14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  <TaxCatchAll xmlns="a6c533f7-61db-40a9-92cc-7bf39d0de398"/>
    <o606121503634f60aadbd34f286ff3d9 xmlns="a6c533f7-61db-40a9-92cc-7bf39d0de398">
      <Terms xmlns="http://schemas.microsoft.com/office/infopath/2007/PartnerControls"/>
    </o606121503634f60aadbd34f286ff3d9>
    <a60e8a9bb7a5498084be0308f3b51622 xmlns="a6c533f7-61db-40a9-92cc-7bf39d0de398">
      <Terms xmlns="http://schemas.microsoft.com/office/infopath/2007/PartnerControls"/>
    </a60e8a9bb7a5498084be0308f3b5162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0960AC-A152-41C4-AF16-14D8A4503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E8D6D-6E22-464C-B255-3B57F1A599CF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6c533f7-61db-40a9-92cc-7bf39d0de398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sharepoint/v3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D68A60-D36C-4454-B0C8-57B5989B6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32051</TotalTime>
  <Words>1035</Words>
  <Application>Microsoft Office PowerPoint</Application>
  <PresentationFormat>Widescreen</PresentationFormat>
  <Paragraphs>157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Henzen 2019</dc:creator>
  <cp:lastModifiedBy>wang</cp:lastModifiedBy>
  <cp:revision>536</cp:revision>
  <dcterms:created xsi:type="dcterms:W3CDTF">2020-06-18T07:37:18Z</dcterms:created>
  <dcterms:modified xsi:type="dcterms:W3CDTF">2022-01-23T20:49:47Z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ategory">
    <vt:lpwstr/>
  </property>
  <property fmtid="{D5CDD505-2E9C-101B-9397-08002B2CF9AE}" pid="3" name="ContentTypeId">
    <vt:lpwstr>0x010100EFA123A97E448048BFBD78CBB819861E</vt:lpwstr>
  </property>
  <property fmtid="{D5CDD505-2E9C-101B-9397-08002B2CF9AE}" pid="4" name="The University">
    <vt:lpwstr/>
  </property>
</Properties>
</file>