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a:tcStyle>
        <a:tcBdr/>
        <a:fill>
          <a:solidFill>
            <a:srgbClr val="E8EDF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311708" y="744574"/>
            <a:ext cx="8520601" cy="2052601"/>
          </a:xfrm>
          <a:prstGeom prst="rect">
            <a:avLst/>
          </a:prstGeom>
        </p:spPr>
        <p:txBody>
          <a:bodyPr anchor="b"/>
          <a:lstStyle>
            <a:lvl1pPr algn="ctr">
              <a:defRPr sz="5200"/>
            </a:lvl1pPr>
          </a:lstStyle>
          <a:p>
            <a:r>
              <a:t>标题文本</a:t>
            </a:r>
          </a:p>
        </p:txBody>
      </p:sp>
      <p:sp>
        <p:nvSpPr>
          <p:cNvPr id="12" name="正文级别 1…"/>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92" name="正文级别 1…"/>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正文级别 1</a:t>
            </a:r>
          </a:p>
          <a:p>
            <a:pPr lvl="1"/>
            <a:r>
              <a:t>正文级别 2</a:t>
            </a:r>
          </a:p>
          <a:p>
            <a:pPr lvl="2"/>
            <a:r>
              <a:t>正文级别 3</a:t>
            </a:r>
          </a:p>
          <a:p>
            <a:pPr lvl="3"/>
            <a:r>
              <a:t>正文级别 4</a:t>
            </a:r>
          </a:p>
          <a:p>
            <a:pPr lvl="4"/>
            <a:r>
              <a:t>正文级别 5</a:t>
            </a:r>
          </a:p>
        </p:txBody>
      </p:sp>
      <p:sp>
        <p:nvSpPr>
          <p:cNvPr id="9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标题文本"/>
          <p:cNvSpPr txBox="1">
            <a:spLocks noGrp="1"/>
          </p:cNvSpPr>
          <p:nvPr>
            <p:ph type="title"/>
          </p:nvPr>
        </p:nvSpPr>
        <p:spPr>
          <a:xfrm>
            <a:off x="311699" y="2150849"/>
            <a:ext cx="8520602" cy="841801"/>
          </a:xfrm>
          <a:prstGeom prst="rect">
            <a:avLst/>
          </a:prstGeom>
        </p:spPr>
        <p:txBody>
          <a:bodyPr anchor="ctr"/>
          <a:lstStyle>
            <a:lvl1pPr algn="ctr">
              <a:defRPr sz="3600"/>
            </a:lvl1pPr>
          </a:lstStyle>
          <a:p>
            <a:r>
              <a:t>标题文本</a:t>
            </a:r>
          </a:p>
        </p:txBody>
      </p:sp>
      <p:sp>
        <p:nvSpPr>
          <p:cNvPr id="2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标题文本"/>
          <p:cNvSpPr txBox="1">
            <a:spLocks noGrp="1"/>
          </p:cNvSpPr>
          <p:nvPr>
            <p:ph type="title"/>
          </p:nvPr>
        </p:nvSpPr>
        <p:spPr>
          <a:prstGeom prst="rect">
            <a:avLst/>
          </a:prstGeom>
        </p:spPr>
        <p:txBody>
          <a:bodyPr/>
          <a:lstStyle/>
          <a:p>
            <a:r>
              <a:t>标题文本</a:t>
            </a:r>
          </a:p>
        </p:txBody>
      </p:sp>
      <p:sp>
        <p:nvSpPr>
          <p:cNvPr id="29"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3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标题文本"/>
          <p:cNvSpPr txBox="1">
            <a:spLocks noGrp="1"/>
          </p:cNvSpPr>
          <p:nvPr>
            <p:ph type="title"/>
          </p:nvPr>
        </p:nvSpPr>
        <p:spPr>
          <a:prstGeom prst="rect">
            <a:avLst/>
          </a:prstGeom>
        </p:spPr>
        <p:txBody>
          <a:bodyPr/>
          <a:lstStyle/>
          <a:p>
            <a:r>
              <a:t>标题文本</a:t>
            </a:r>
          </a:p>
        </p:txBody>
      </p:sp>
      <p:sp>
        <p:nvSpPr>
          <p:cNvPr id="38" name="正文级别 1…"/>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正文级别 1</a:t>
            </a:r>
          </a:p>
          <a:p>
            <a:pPr lvl="1"/>
            <a:r>
              <a:t>正文级别 2</a:t>
            </a:r>
          </a:p>
          <a:p>
            <a:pPr lvl="2"/>
            <a:r>
              <a:t>正文级别 3</a:t>
            </a:r>
          </a:p>
          <a:p>
            <a:pPr lvl="3"/>
            <a:r>
              <a:t>正文级别 4</a:t>
            </a:r>
          </a:p>
          <a:p>
            <a:pPr lvl="4"/>
            <a:r>
              <a:t>正文级别 5</a:t>
            </a:r>
          </a:p>
        </p:txBody>
      </p:sp>
      <p:sp>
        <p:nvSpPr>
          <p:cNvPr id="39" name="Google Shape;23;p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标题文本"/>
          <p:cNvSpPr txBox="1">
            <a:spLocks noGrp="1"/>
          </p:cNvSpPr>
          <p:nvPr>
            <p:ph type="title"/>
          </p:nvPr>
        </p:nvSpPr>
        <p:spPr>
          <a:prstGeom prst="rect">
            <a:avLst/>
          </a:prstGeom>
        </p:spPr>
        <p:txBody>
          <a:bodyPr/>
          <a:lstStyle/>
          <a:p>
            <a:r>
              <a:t>标题文本</a:t>
            </a:r>
          </a:p>
        </p:txBody>
      </p:sp>
      <p:sp>
        <p:nvSpPr>
          <p:cNvPr id="4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标题文本"/>
          <p:cNvSpPr txBox="1">
            <a:spLocks noGrp="1"/>
          </p:cNvSpPr>
          <p:nvPr>
            <p:ph type="title"/>
          </p:nvPr>
        </p:nvSpPr>
        <p:spPr>
          <a:xfrm>
            <a:off x="311699" y="555600"/>
            <a:ext cx="2808001" cy="755700"/>
          </a:xfrm>
          <a:prstGeom prst="rect">
            <a:avLst/>
          </a:prstGeom>
        </p:spPr>
        <p:txBody>
          <a:bodyPr anchor="b"/>
          <a:lstStyle>
            <a:lvl1pPr>
              <a:defRPr sz="2400"/>
            </a:lvl1pPr>
          </a:lstStyle>
          <a:p>
            <a:r>
              <a:t>标题文本</a:t>
            </a:r>
          </a:p>
        </p:txBody>
      </p:sp>
      <p:sp>
        <p:nvSpPr>
          <p:cNvPr id="56" name="正文级别 1…"/>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正文级别 1</a:t>
            </a:r>
          </a:p>
          <a:p>
            <a:pPr lvl="1"/>
            <a:r>
              <a:t>正文级别 2</a:t>
            </a:r>
          </a:p>
          <a:p>
            <a:pPr lvl="2"/>
            <a:r>
              <a:t>正文级别 3</a:t>
            </a:r>
          </a:p>
          <a:p>
            <a:pPr lvl="3"/>
            <a:r>
              <a:t>正文级别 4</a:t>
            </a:r>
          </a:p>
          <a:p>
            <a:pPr lvl="4"/>
            <a:r>
              <a:t>正文级别 5</a:t>
            </a:r>
          </a:p>
        </p:txBody>
      </p:sp>
      <p:sp>
        <p:nvSpPr>
          <p:cNvPr id="57"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标题文本"/>
          <p:cNvSpPr txBox="1">
            <a:spLocks noGrp="1"/>
          </p:cNvSpPr>
          <p:nvPr>
            <p:ph type="title"/>
          </p:nvPr>
        </p:nvSpPr>
        <p:spPr>
          <a:xfrm>
            <a:off x="490250" y="450149"/>
            <a:ext cx="6367801" cy="4090801"/>
          </a:xfrm>
          <a:prstGeom prst="rect">
            <a:avLst/>
          </a:prstGeom>
        </p:spPr>
        <p:txBody>
          <a:bodyPr anchor="ctr"/>
          <a:lstStyle>
            <a:lvl1pPr>
              <a:defRPr sz="4800"/>
            </a:lvl1pPr>
          </a:lstStyle>
          <a:p>
            <a:r>
              <a:t>标题文本</a:t>
            </a:r>
          </a:p>
        </p:txBody>
      </p:sp>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73" name="标题文本"/>
          <p:cNvSpPr txBox="1">
            <a:spLocks noGrp="1"/>
          </p:cNvSpPr>
          <p:nvPr>
            <p:ph type="title"/>
          </p:nvPr>
        </p:nvSpPr>
        <p:spPr>
          <a:xfrm>
            <a:off x="265500" y="1233175"/>
            <a:ext cx="4045200" cy="1482301"/>
          </a:xfrm>
          <a:prstGeom prst="rect">
            <a:avLst/>
          </a:prstGeom>
        </p:spPr>
        <p:txBody>
          <a:bodyPr anchor="b"/>
          <a:lstStyle>
            <a:lvl1pPr algn="ctr">
              <a:defRPr sz="4200"/>
            </a:lvl1pPr>
          </a:lstStyle>
          <a:p>
            <a:r>
              <a:t>标题文本</a:t>
            </a:r>
          </a:p>
        </p:txBody>
      </p:sp>
      <p:sp>
        <p:nvSpPr>
          <p:cNvPr id="74" name="正文级别 1…"/>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正文级别 1</a:t>
            </a:r>
          </a:p>
          <a:p>
            <a:pPr lvl="1"/>
            <a:r>
              <a:t>正文级别 2</a:t>
            </a:r>
          </a:p>
          <a:p>
            <a:pPr lvl="2"/>
            <a:r>
              <a:t>正文级别 3</a:t>
            </a:r>
          </a:p>
          <a:p>
            <a:pPr lvl="3"/>
            <a:r>
              <a:t>正文级别 4</a:t>
            </a:r>
          </a:p>
          <a:p>
            <a:pPr lvl="4"/>
            <a:r>
              <a:t>正文级别 5</a:t>
            </a:r>
          </a:p>
        </p:txBody>
      </p:sp>
      <p:sp>
        <p:nvSpPr>
          <p:cNvPr id="75" name="Google Shape;39;p9"/>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76"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正文级别 1…"/>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正文级别 1</a:t>
            </a:r>
          </a:p>
          <a:p>
            <a:pPr lvl="1"/>
            <a:r>
              <a:t>正文级别 2</a:t>
            </a:r>
          </a:p>
          <a:p>
            <a:pPr lvl="2"/>
            <a:r>
              <a:t>正文级别 3</a:t>
            </a:r>
          </a:p>
          <a:p>
            <a:pPr lvl="3"/>
            <a:r>
              <a:t>正文级别 4</a:t>
            </a:r>
          </a:p>
          <a:p>
            <a:pPr lvl="4"/>
            <a:r>
              <a:t>正文级别 5</a:t>
            </a:r>
          </a:p>
        </p:txBody>
      </p:sp>
      <p:sp>
        <p:nvSpPr>
          <p:cNvPr id="8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标题文本</a:t>
            </a:r>
          </a:p>
        </p:txBody>
      </p:sp>
      <p:sp>
        <p:nvSpPr>
          <p:cNvPr id="3" name="正文级别 1…"/>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norm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p:nvPr/>
        </p:nvSpPr>
        <p:spPr>
          <a:xfrm>
            <a:off x="0" y="-1"/>
            <a:ext cx="9144000" cy="522902"/>
          </a:xfrm>
          <a:prstGeom prst="rect">
            <a:avLst/>
          </a:prstGeom>
          <a:solidFill>
            <a:srgbClr val="062850"/>
          </a:solidFill>
          <a:ln w="12700">
            <a:miter lim="400000"/>
          </a:ln>
        </p:spPr>
        <p:txBody>
          <a:bodyPr lIns="0" tIns="0" rIns="0" bIns="0" anchor="ctr"/>
          <a:lstStyle/>
          <a:p>
            <a:pPr>
              <a:defRPr sz="1000"/>
            </a:pPr>
            <a:endParaRPr/>
          </a:p>
        </p:txBody>
      </p:sp>
      <p:sp>
        <p:nvSpPr>
          <p:cNvPr id="110" name="Google Shape;55;p13"/>
          <p:cNvSpPr txBox="1"/>
          <p:nvPr/>
        </p:nvSpPr>
        <p:spPr>
          <a:xfrm>
            <a:off x="1381752" y="-92936"/>
            <a:ext cx="6407101" cy="7087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p>
            <a:pPr algn="ctr">
              <a:defRPr sz="1800" b="1">
                <a:solidFill>
                  <a:srgbClr val="FFFFFF"/>
                </a:solidFill>
              </a:defRPr>
            </a:pPr>
            <a:r>
              <a:t>Near-Earth Objects Data Analysis</a:t>
            </a:r>
          </a:p>
          <a:p>
            <a:pPr algn="ctr">
              <a:defRPr sz="1200" b="1">
                <a:solidFill>
                  <a:srgbClr val="FFFFFF"/>
                </a:solidFill>
              </a:defRPr>
            </a:pPr>
            <a:r>
              <a:rPr sz="1800"/>
              <a:t>Danni Du, Lida Chen</a:t>
            </a:r>
          </a:p>
        </p:txBody>
      </p:sp>
      <p:sp>
        <p:nvSpPr>
          <p:cNvPr id="111" name="Google Shape;56;p13"/>
          <p:cNvSpPr/>
          <p:nvPr/>
        </p:nvSpPr>
        <p:spPr>
          <a:xfrm>
            <a:off x="-1" y="522900"/>
            <a:ext cx="9142802" cy="1"/>
          </a:xfrm>
          <a:prstGeom prst="line">
            <a:avLst/>
          </a:prstGeom>
          <a:ln w="38100">
            <a:solidFill>
              <a:schemeClr val="accent2">
                <a:lumOff val="21764"/>
              </a:schemeClr>
            </a:solidFill>
          </a:ln>
        </p:spPr>
        <p:txBody>
          <a:bodyPr lIns="0" tIns="0" rIns="0" bIns="0"/>
          <a:lstStyle/>
          <a:p>
            <a:endParaRPr/>
          </a:p>
        </p:txBody>
      </p:sp>
      <p:grpSp>
        <p:nvGrpSpPr>
          <p:cNvPr id="118" name="Google Shape;57;p13"/>
          <p:cNvGrpSpPr/>
          <p:nvPr/>
        </p:nvGrpSpPr>
        <p:grpSpPr>
          <a:xfrm>
            <a:off x="116300" y="625775"/>
            <a:ext cx="2525100" cy="1643856"/>
            <a:chOff x="0" y="0"/>
            <a:chExt cx="2525099" cy="1643855"/>
          </a:xfrm>
        </p:grpSpPr>
        <p:grpSp>
          <p:nvGrpSpPr>
            <p:cNvPr id="114" name="Google Shape;58;p13"/>
            <p:cNvGrpSpPr/>
            <p:nvPr/>
          </p:nvGrpSpPr>
          <p:grpSpPr>
            <a:xfrm>
              <a:off x="0" y="321744"/>
              <a:ext cx="2525100" cy="1322112"/>
              <a:chOff x="0" y="-37955"/>
              <a:chExt cx="2525099" cy="1322110"/>
            </a:xfrm>
          </p:grpSpPr>
          <p:sp>
            <p:nvSpPr>
              <p:cNvPr id="112" name="矩形"/>
              <p:cNvSpPr/>
              <p:nvPr/>
            </p:nvSpPr>
            <p:spPr>
              <a:xfrm>
                <a:off x="0" y="0"/>
                <a:ext cx="2525100" cy="1246200"/>
              </a:xfrm>
              <a:prstGeom prst="rect">
                <a:avLst/>
              </a:prstGeom>
              <a:noFill/>
              <a:ln w="38100" cap="flat">
                <a:solidFill>
                  <a:schemeClr val="accent2">
                    <a:lumOff val="21764"/>
                  </a:schemeClr>
                </a:solidFill>
                <a:prstDash val="solid"/>
                <a:round/>
              </a:ln>
              <a:effectLst/>
            </p:spPr>
            <p:txBody>
              <a:bodyPr wrap="square" lIns="0" tIns="0" rIns="0" bIns="0" numCol="1" anchor="t">
                <a:noAutofit/>
              </a:bodyPr>
              <a:lstStyle/>
              <a:p>
                <a:pPr>
                  <a:defRPr sz="1200"/>
                </a:pPr>
                <a:endParaRPr/>
              </a:p>
            </p:txBody>
          </p:sp>
          <p:sp>
            <p:nvSpPr>
              <p:cNvPr id="113" name="Near-Earth Objects (NEOs) are celestial bodies that have orbits bringing them close to Earth. The primary objective of this project is to analyze NEO data and build machine learning classifiers to predict whether an asteroid is hazardous based on its phy"/>
              <p:cNvSpPr txBox="1"/>
              <p:nvPr/>
            </p:nvSpPr>
            <p:spPr>
              <a:xfrm>
                <a:off x="19050" y="-37956"/>
                <a:ext cx="2487000" cy="13221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t">
                <a:spAutoFit/>
              </a:bodyPr>
              <a:lstStyle>
                <a:lvl1pPr>
                  <a:defRPr sz="900"/>
                </a:lvl1pPr>
              </a:lstStyle>
              <a:p>
                <a:r>
                  <a:rPr dirty="0"/>
                  <a:t>Near-Earth Objects (NEOs) are celestial bodies that have orbits bringing them close to Earth. </a:t>
                </a:r>
                <a:r>
                  <a:t>The primary objective of this project is to analyze NEO data and build machine learning classifiers to predict whether an asteroid is hazardous based on its physical and orbital characteristics like the estimated size, velocity, distance, and magnitude of asteroids.</a:t>
                </a:r>
              </a:p>
            </p:txBody>
          </p:sp>
        </p:grpSp>
        <p:grpSp>
          <p:nvGrpSpPr>
            <p:cNvPr id="117" name="Google Shape;59;p13"/>
            <p:cNvGrpSpPr/>
            <p:nvPr/>
          </p:nvGrpSpPr>
          <p:grpSpPr>
            <a:xfrm>
              <a:off x="0" y="0"/>
              <a:ext cx="2525100" cy="399284"/>
              <a:chOff x="0" y="0"/>
              <a:chExt cx="2525099" cy="399283"/>
            </a:xfrm>
          </p:grpSpPr>
          <p:sp>
            <p:nvSpPr>
              <p:cNvPr id="115" name="矩形"/>
              <p:cNvSpPr/>
              <p:nvPr/>
            </p:nvSpPr>
            <p:spPr>
              <a:xfrm>
                <a:off x="0" y="0"/>
                <a:ext cx="2525100" cy="359700"/>
              </a:xfrm>
              <a:prstGeom prst="rect">
                <a:avLst/>
              </a:prstGeom>
              <a:solidFill>
                <a:srgbClr val="062850"/>
              </a:solidFill>
              <a:ln w="38100" cap="flat">
                <a:solidFill>
                  <a:schemeClr val="accent2">
                    <a:lumOff val="21764"/>
                  </a:schemeClr>
                </a:solidFill>
                <a:prstDash val="solid"/>
                <a:round/>
              </a:ln>
              <a:effectLst/>
            </p:spPr>
            <p:txBody>
              <a:bodyPr wrap="square" lIns="0" tIns="0" rIns="0" bIns="0" numCol="1" anchor="t">
                <a:noAutofit/>
              </a:bodyPr>
              <a:lstStyle/>
              <a:p>
                <a:pPr algn="ctr">
                  <a:defRPr b="1">
                    <a:solidFill>
                      <a:srgbClr val="FFFFFF"/>
                    </a:solidFill>
                  </a:defRPr>
                </a:pPr>
                <a:endParaRPr/>
              </a:p>
            </p:txBody>
          </p:sp>
          <p:sp>
            <p:nvSpPr>
              <p:cNvPr id="116" name="Introduction"/>
              <p:cNvSpPr txBox="1"/>
              <p:nvPr/>
            </p:nvSpPr>
            <p:spPr>
              <a:xfrm>
                <a:off x="19050" y="19050"/>
                <a:ext cx="2487000" cy="38023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t">
                <a:spAutoFit/>
              </a:bodyPr>
              <a:lstStyle>
                <a:lvl1pPr algn="ctr">
                  <a:defRPr b="1">
                    <a:solidFill>
                      <a:srgbClr val="FFFFFF"/>
                    </a:solidFill>
                  </a:defRPr>
                </a:lvl1pPr>
              </a:lstStyle>
              <a:p>
                <a:r>
                  <a:t>Introduction</a:t>
                </a:r>
              </a:p>
            </p:txBody>
          </p:sp>
        </p:grpSp>
      </p:grpSp>
      <p:grpSp>
        <p:nvGrpSpPr>
          <p:cNvPr id="125" name="Google Shape;60;p13"/>
          <p:cNvGrpSpPr/>
          <p:nvPr/>
        </p:nvGrpSpPr>
        <p:grpSpPr>
          <a:xfrm>
            <a:off x="116300" y="2339850"/>
            <a:ext cx="2525102" cy="2713203"/>
            <a:chOff x="0" y="0"/>
            <a:chExt cx="2525101" cy="2713202"/>
          </a:xfrm>
        </p:grpSpPr>
        <p:grpSp>
          <p:nvGrpSpPr>
            <p:cNvPr id="121" name="Google Shape;61;p13"/>
            <p:cNvGrpSpPr/>
            <p:nvPr/>
          </p:nvGrpSpPr>
          <p:grpSpPr>
            <a:xfrm>
              <a:off x="0" y="359700"/>
              <a:ext cx="2525101" cy="2353502"/>
              <a:chOff x="0" y="0"/>
              <a:chExt cx="2525100" cy="2353500"/>
            </a:xfrm>
          </p:grpSpPr>
          <p:sp>
            <p:nvSpPr>
              <p:cNvPr id="119" name="矩形"/>
              <p:cNvSpPr/>
              <p:nvPr/>
            </p:nvSpPr>
            <p:spPr>
              <a:xfrm>
                <a:off x="0" y="0"/>
                <a:ext cx="2525100" cy="2353500"/>
              </a:xfrm>
              <a:prstGeom prst="rect">
                <a:avLst/>
              </a:prstGeom>
              <a:noFill/>
              <a:ln w="38100" cap="flat">
                <a:solidFill>
                  <a:schemeClr val="accent2">
                    <a:lumOff val="21764"/>
                  </a:schemeClr>
                </a:solidFill>
                <a:prstDash val="solid"/>
                <a:round/>
              </a:ln>
              <a:effectLst/>
            </p:spPr>
            <p:txBody>
              <a:bodyPr wrap="square" lIns="0" tIns="0" rIns="0" bIns="0" numCol="1" anchor="t">
                <a:noAutofit/>
              </a:bodyPr>
              <a:lstStyle/>
              <a:p>
                <a:pPr>
                  <a:defRPr sz="1200"/>
                </a:pPr>
                <a:endParaRPr/>
              </a:p>
            </p:txBody>
          </p:sp>
          <p:sp>
            <p:nvSpPr>
              <p:cNvPr id="120" name="The dataset contains 10,000 instances with five key features: estimated minimum diameter, maximum diameter, relative velocity, miss distance, and absolute magnitude. The target label, 'hazardous,' is evenly distributed between the two classes, with 5,000"/>
              <p:cNvSpPr txBox="1"/>
              <p:nvPr/>
            </p:nvSpPr>
            <p:spPr>
              <a:xfrm>
                <a:off x="19050" y="19050"/>
                <a:ext cx="2487000" cy="60013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t">
                <a:spAutoFit/>
              </a:bodyPr>
              <a:lstStyle>
                <a:lvl1pPr>
                  <a:defRPr sz="900"/>
                </a:lvl1pPr>
              </a:lstStyle>
              <a:p>
                <a:r>
                  <a:rPr dirty="0"/>
                  <a:t>The dataset contains 10,000 instances with five key features</a:t>
                </a:r>
                <a:r>
                  <a:rPr lang="en-US" dirty="0"/>
                  <a:t>,</a:t>
                </a:r>
                <a:r>
                  <a:rPr lang="zh-CN" altLang="en-US" dirty="0"/>
                  <a:t> </a:t>
                </a:r>
                <a:r>
                  <a:rPr lang="en-US" altLang="zh-CN" dirty="0"/>
                  <a:t>and we choose</a:t>
                </a:r>
                <a:r>
                  <a:rPr dirty="0"/>
                  <a:t> 'hazardous’</a:t>
                </a:r>
                <a:r>
                  <a:rPr lang="en-US" dirty="0"/>
                  <a:t> as the target label.</a:t>
                </a:r>
                <a:endParaRPr dirty="0"/>
              </a:p>
            </p:txBody>
          </p:sp>
        </p:grpSp>
        <p:grpSp>
          <p:nvGrpSpPr>
            <p:cNvPr id="124" name="Google Shape;62;p13"/>
            <p:cNvGrpSpPr/>
            <p:nvPr/>
          </p:nvGrpSpPr>
          <p:grpSpPr>
            <a:xfrm>
              <a:off x="0" y="0"/>
              <a:ext cx="2525100" cy="399284"/>
              <a:chOff x="0" y="0"/>
              <a:chExt cx="2525099" cy="399283"/>
            </a:xfrm>
          </p:grpSpPr>
          <p:sp>
            <p:nvSpPr>
              <p:cNvPr id="122" name="矩形"/>
              <p:cNvSpPr/>
              <p:nvPr/>
            </p:nvSpPr>
            <p:spPr>
              <a:xfrm>
                <a:off x="0" y="0"/>
                <a:ext cx="2525100" cy="359700"/>
              </a:xfrm>
              <a:prstGeom prst="rect">
                <a:avLst/>
              </a:prstGeom>
              <a:solidFill>
                <a:srgbClr val="062850"/>
              </a:solidFill>
              <a:ln w="38100" cap="flat">
                <a:solidFill>
                  <a:schemeClr val="accent2">
                    <a:lumOff val="21764"/>
                  </a:schemeClr>
                </a:solidFill>
                <a:prstDash val="solid"/>
                <a:round/>
              </a:ln>
              <a:effectLst/>
            </p:spPr>
            <p:txBody>
              <a:bodyPr wrap="square" lIns="0" tIns="0" rIns="0" bIns="0" numCol="1" anchor="t">
                <a:noAutofit/>
              </a:bodyPr>
              <a:lstStyle/>
              <a:p>
                <a:pPr algn="ctr">
                  <a:defRPr b="1">
                    <a:solidFill>
                      <a:srgbClr val="FFFFFF"/>
                    </a:solidFill>
                  </a:defRPr>
                </a:pPr>
                <a:endParaRPr/>
              </a:p>
            </p:txBody>
          </p:sp>
          <p:sp>
            <p:nvSpPr>
              <p:cNvPr id="123" name="EDA"/>
              <p:cNvSpPr txBox="1"/>
              <p:nvPr/>
            </p:nvSpPr>
            <p:spPr>
              <a:xfrm>
                <a:off x="19050" y="19050"/>
                <a:ext cx="2487000" cy="38023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t">
                <a:spAutoFit/>
              </a:bodyPr>
              <a:lstStyle>
                <a:lvl1pPr algn="ctr">
                  <a:defRPr b="1">
                    <a:solidFill>
                      <a:srgbClr val="FFFFFF"/>
                    </a:solidFill>
                  </a:defRPr>
                </a:lvl1pPr>
              </a:lstStyle>
              <a:p>
                <a:r>
                  <a:t>EDA</a:t>
                </a:r>
              </a:p>
            </p:txBody>
          </p:sp>
        </p:grpSp>
      </p:grpSp>
      <p:grpSp>
        <p:nvGrpSpPr>
          <p:cNvPr id="132" name="Google Shape;63;p13"/>
          <p:cNvGrpSpPr/>
          <p:nvPr/>
        </p:nvGrpSpPr>
        <p:grpSpPr>
          <a:xfrm>
            <a:off x="6515224" y="2849775"/>
            <a:ext cx="2525101" cy="1666201"/>
            <a:chOff x="0" y="0"/>
            <a:chExt cx="2525099" cy="1666200"/>
          </a:xfrm>
        </p:grpSpPr>
        <p:grpSp>
          <p:nvGrpSpPr>
            <p:cNvPr id="128" name="Google Shape;64;p13"/>
            <p:cNvGrpSpPr/>
            <p:nvPr/>
          </p:nvGrpSpPr>
          <p:grpSpPr>
            <a:xfrm>
              <a:off x="0" y="359700"/>
              <a:ext cx="2525100" cy="1306501"/>
              <a:chOff x="0" y="0"/>
              <a:chExt cx="2525099" cy="1306500"/>
            </a:xfrm>
          </p:grpSpPr>
          <p:sp>
            <p:nvSpPr>
              <p:cNvPr id="126" name="矩形"/>
              <p:cNvSpPr/>
              <p:nvPr/>
            </p:nvSpPr>
            <p:spPr>
              <a:xfrm>
                <a:off x="0" y="-1"/>
                <a:ext cx="2525100" cy="1306502"/>
              </a:xfrm>
              <a:prstGeom prst="rect">
                <a:avLst/>
              </a:prstGeom>
              <a:noFill/>
              <a:ln w="38100" cap="flat">
                <a:solidFill>
                  <a:schemeClr val="accent2">
                    <a:lumOff val="21764"/>
                  </a:schemeClr>
                </a:solidFill>
                <a:prstDash val="solid"/>
                <a:round/>
              </a:ln>
              <a:effectLst/>
            </p:spPr>
            <p:txBody>
              <a:bodyPr wrap="square" lIns="0" tIns="0" rIns="0" bIns="0" numCol="1" anchor="t">
                <a:noAutofit/>
              </a:bodyPr>
              <a:lstStyle/>
              <a:p>
                <a:pPr>
                  <a:defRPr sz="1200"/>
                </a:pPr>
                <a:endParaRPr/>
              </a:p>
            </p:txBody>
          </p:sp>
          <p:sp>
            <p:nvSpPr>
              <p:cNvPr id="127" name="One key challenge in classifying the dataset is the inherent imbalance between hazardous and non-hazardous objects, which can lead to biased predictions in certain classifiers.…"/>
              <p:cNvSpPr txBox="1"/>
              <p:nvPr/>
            </p:nvSpPr>
            <p:spPr>
              <a:xfrm>
                <a:off x="19050" y="19049"/>
                <a:ext cx="2487000" cy="12467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t">
                <a:spAutoFit/>
              </a:bodyPr>
              <a:lstStyle/>
              <a:p>
                <a:pPr>
                  <a:defRPr sz="700"/>
                </a:pPr>
                <a:r>
                  <a:t>One key challenge in classifying the dataset is the inherent imbalance between hazardous and non-hazardous objects, which can lead to biased predictions in certain classifiers.</a:t>
                </a:r>
              </a:p>
              <a:p>
                <a:pPr>
                  <a:defRPr sz="700"/>
                </a:pPr>
                <a:endParaRPr/>
              </a:p>
              <a:p>
                <a:pPr>
                  <a:defRPr sz="700"/>
                </a:pPr>
                <a:r>
                  <a:t>To improve classification, incorporating more complex models such as Support Vector Machines or Neural Networks could enhance performance, especially for identifying complex relationships in the data.</a:t>
                </a:r>
              </a:p>
              <a:p>
                <a:pPr>
                  <a:defRPr sz="700"/>
                </a:pPr>
                <a:endParaRPr/>
              </a:p>
              <a:p>
                <a:pPr>
                  <a:defRPr sz="700"/>
                </a:pPr>
                <a:r>
                  <a:t>Github Link:</a:t>
                </a:r>
              </a:p>
              <a:p>
                <a:pPr>
                  <a:defRPr sz="700"/>
                </a:pPr>
                <a:r>
                  <a:t>https://github.com/moyigu/CPSC322-Final-Project.git</a:t>
                </a:r>
              </a:p>
            </p:txBody>
          </p:sp>
        </p:grpSp>
        <p:grpSp>
          <p:nvGrpSpPr>
            <p:cNvPr id="131" name="Google Shape;65;p13"/>
            <p:cNvGrpSpPr/>
            <p:nvPr/>
          </p:nvGrpSpPr>
          <p:grpSpPr>
            <a:xfrm>
              <a:off x="0" y="0"/>
              <a:ext cx="2525100" cy="399284"/>
              <a:chOff x="0" y="0"/>
              <a:chExt cx="2525099" cy="399283"/>
            </a:xfrm>
          </p:grpSpPr>
          <p:sp>
            <p:nvSpPr>
              <p:cNvPr id="129" name="矩形"/>
              <p:cNvSpPr/>
              <p:nvPr/>
            </p:nvSpPr>
            <p:spPr>
              <a:xfrm>
                <a:off x="0" y="0"/>
                <a:ext cx="2525100" cy="359700"/>
              </a:xfrm>
              <a:prstGeom prst="rect">
                <a:avLst/>
              </a:prstGeom>
              <a:solidFill>
                <a:srgbClr val="062850"/>
              </a:solidFill>
              <a:ln w="38100" cap="flat">
                <a:solidFill>
                  <a:schemeClr val="accent2">
                    <a:lumOff val="21764"/>
                  </a:schemeClr>
                </a:solidFill>
                <a:prstDash val="solid"/>
                <a:round/>
              </a:ln>
              <a:effectLst/>
            </p:spPr>
            <p:txBody>
              <a:bodyPr wrap="square" lIns="0" tIns="0" rIns="0" bIns="0" numCol="1" anchor="t">
                <a:noAutofit/>
              </a:bodyPr>
              <a:lstStyle/>
              <a:p>
                <a:pPr algn="ctr">
                  <a:defRPr b="1">
                    <a:solidFill>
                      <a:srgbClr val="FFFFFF"/>
                    </a:solidFill>
                  </a:defRPr>
                </a:pPr>
                <a:endParaRPr/>
              </a:p>
            </p:txBody>
          </p:sp>
          <p:sp>
            <p:nvSpPr>
              <p:cNvPr id="130" name="Conclusion"/>
              <p:cNvSpPr txBox="1"/>
              <p:nvPr/>
            </p:nvSpPr>
            <p:spPr>
              <a:xfrm>
                <a:off x="19050" y="19050"/>
                <a:ext cx="2487000" cy="38023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t">
                <a:spAutoFit/>
              </a:bodyPr>
              <a:lstStyle>
                <a:lvl1pPr algn="ctr">
                  <a:defRPr b="1">
                    <a:solidFill>
                      <a:srgbClr val="FFFFFF"/>
                    </a:solidFill>
                  </a:defRPr>
                </a:lvl1pPr>
              </a:lstStyle>
              <a:p>
                <a:r>
                  <a:t>Conclusion</a:t>
                </a:r>
              </a:p>
            </p:txBody>
          </p:sp>
        </p:grpSp>
      </p:grpSp>
      <p:grpSp>
        <p:nvGrpSpPr>
          <p:cNvPr id="139" name="Google Shape;66;p13"/>
          <p:cNvGrpSpPr/>
          <p:nvPr/>
        </p:nvGrpSpPr>
        <p:grpSpPr>
          <a:xfrm>
            <a:off x="6515224" y="625763"/>
            <a:ext cx="2525101" cy="2137510"/>
            <a:chOff x="0" y="0"/>
            <a:chExt cx="2525099" cy="2137509"/>
          </a:xfrm>
        </p:grpSpPr>
        <p:grpSp>
          <p:nvGrpSpPr>
            <p:cNvPr id="135" name="Google Shape;67;p13"/>
            <p:cNvGrpSpPr/>
            <p:nvPr/>
          </p:nvGrpSpPr>
          <p:grpSpPr>
            <a:xfrm>
              <a:off x="0" y="359709"/>
              <a:ext cx="2525100" cy="1777801"/>
              <a:chOff x="0" y="0"/>
              <a:chExt cx="2525099" cy="1777800"/>
            </a:xfrm>
          </p:grpSpPr>
          <p:sp>
            <p:nvSpPr>
              <p:cNvPr id="133" name="矩形"/>
              <p:cNvSpPr/>
              <p:nvPr/>
            </p:nvSpPr>
            <p:spPr>
              <a:xfrm>
                <a:off x="0" y="-1"/>
                <a:ext cx="2525100" cy="1777802"/>
              </a:xfrm>
              <a:prstGeom prst="rect">
                <a:avLst/>
              </a:prstGeom>
              <a:noFill/>
              <a:ln w="38100" cap="flat">
                <a:solidFill>
                  <a:schemeClr val="accent2">
                    <a:lumOff val="21764"/>
                  </a:schemeClr>
                </a:solidFill>
                <a:prstDash val="solid"/>
                <a:round/>
              </a:ln>
              <a:effectLst/>
            </p:spPr>
            <p:txBody>
              <a:bodyPr wrap="square" lIns="0" tIns="0" rIns="0" bIns="0" numCol="1" anchor="t">
                <a:noAutofit/>
              </a:bodyPr>
              <a:lstStyle/>
              <a:p>
                <a:pPr>
                  <a:defRPr sz="1200"/>
                </a:pPr>
                <a:endParaRPr/>
              </a:p>
            </p:txBody>
          </p:sp>
          <p:sp>
            <p:nvSpPr>
              <p:cNvPr id="134" name="Text &amp; screenshots here"/>
              <p:cNvSpPr txBox="1"/>
              <p:nvPr/>
            </p:nvSpPr>
            <p:spPr>
              <a:xfrm>
                <a:off x="19050" y="19049"/>
                <a:ext cx="2487000" cy="3556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t">
                <a:spAutoFit/>
              </a:bodyPr>
              <a:lstStyle>
                <a:lvl1pPr>
                  <a:defRPr sz="1200"/>
                </a:lvl1pPr>
              </a:lstStyle>
              <a:p>
                <a:r>
                  <a:t>Text &amp; screenshots here</a:t>
                </a:r>
              </a:p>
            </p:txBody>
          </p:sp>
        </p:grpSp>
        <p:grpSp>
          <p:nvGrpSpPr>
            <p:cNvPr id="138" name="Google Shape;68;p13"/>
            <p:cNvGrpSpPr/>
            <p:nvPr/>
          </p:nvGrpSpPr>
          <p:grpSpPr>
            <a:xfrm>
              <a:off x="0" y="0"/>
              <a:ext cx="2525100" cy="399284"/>
              <a:chOff x="0" y="0"/>
              <a:chExt cx="2525099" cy="399283"/>
            </a:xfrm>
          </p:grpSpPr>
          <p:sp>
            <p:nvSpPr>
              <p:cNvPr id="136" name="矩形"/>
              <p:cNvSpPr/>
              <p:nvPr/>
            </p:nvSpPr>
            <p:spPr>
              <a:xfrm>
                <a:off x="0" y="0"/>
                <a:ext cx="2525100" cy="359700"/>
              </a:xfrm>
              <a:prstGeom prst="rect">
                <a:avLst/>
              </a:prstGeom>
              <a:solidFill>
                <a:srgbClr val="062850"/>
              </a:solidFill>
              <a:ln w="38100" cap="flat">
                <a:solidFill>
                  <a:schemeClr val="accent2">
                    <a:lumOff val="21764"/>
                  </a:schemeClr>
                </a:solidFill>
                <a:prstDash val="solid"/>
                <a:round/>
              </a:ln>
              <a:effectLst/>
            </p:spPr>
            <p:txBody>
              <a:bodyPr wrap="square" lIns="0" tIns="0" rIns="0" bIns="0" numCol="1" anchor="t">
                <a:noAutofit/>
              </a:bodyPr>
              <a:lstStyle/>
              <a:p>
                <a:pPr algn="ctr">
                  <a:defRPr b="1">
                    <a:solidFill>
                      <a:srgbClr val="FFFFFF"/>
                    </a:solidFill>
                  </a:defRPr>
                </a:pPr>
                <a:endParaRPr/>
              </a:p>
            </p:txBody>
          </p:sp>
          <p:sp>
            <p:nvSpPr>
              <p:cNvPr id="137" name="Web App"/>
              <p:cNvSpPr txBox="1"/>
              <p:nvPr/>
            </p:nvSpPr>
            <p:spPr>
              <a:xfrm>
                <a:off x="19050" y="19050"/>
                <a:ext cx="2487000" cy="38023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t">
                <a:spAutoFit/>
              </a:bodyPr>
              <a:lstStyle>
                <a:lvl1pPr algn="ctr">
                  <a:defRPr b="1">
                    <a:solidFill>
                      <a:srgbClr val="FFFFFF"/>
                    </a:solidFill>
                  </a:defRPr>
                </a:lvl1pPr>
              </a:lstStyle>
              <a:p>
                <a:r>
                  <a:t>Web App</a:t>
                </a:r>
              </a:p>
            </p:txBody>
          </p:sp>
        </p:grpSp>
      </p:grpSp>
      <p:grpSp>
        <p:nvGrpSpPr>
          <p:cNvPr id="146" name="Google Shape;69;p13"/>
          <p:cNvGrpSpPr/>
          <p:nvPr/>
        </p:nvGrpSpPr>
        <p:grpSpPr>
          <a:xfrm>
            <a:off x="2760700" y="625774"/>
            <a:ext cx="3649206" cy="4427401"/>
            <a:chOff x="0" y="0"/>
            <a:chExt cx="3649204" cy="4427400"/>
          </a:xfrm>
        </p:grpSpPr>
        <p:grpSp>
          <p:nvGrpSpPr>
            <p:cNvPr id="142" name="Google Shape;70;p13"/>
            <p:cNvGrpSpPr/>
            <p:nvPr/>
          </p:nvGrpSpPr>
          <p:grpSpPr>
            <a:xfrm>
              <a:off x="0" y="359699"/>
              <a:ext cx="3649200" cy="4067701"/>
              <a:chOff x="0" y="0"/>
              <a:chExt cx="3649199" cy="4067700"/>
            </a:xfrm>
          </p:grpSpPr>
          <p:sp>
            <p:nvSpPr>
              <p:cNvPr id="140" name="矩形"/>
              <p:cNvSpPr/>
              <p:nvPr/>
            </p:nvSpPr>
            <p:spPr>
              <a:xfrm>
                <a:off x="0" y="-1"/>
                <a:ext cx="3649200" cy="4067702"/>
              </a:xfrm>
              <a:prstGeom prst="rect">
                <a:avLst/>
              </a:prstGeom>
              <a:noFill/>
              <a:ln w="38100" cap="flat">
                <a:solidFill>
                  <a:schemeClr val="accent2">
                    <a:lumOff val="21764"/>
                  </a:schemeClr>
                </a:solidFill>
                <a:prstDash val="solid"/>
                <a:round/>
              </a:ln>
              <a:effectLst/>
            </p:spPr>
            <p:txBody>
              <a:bodyPr wrap="square" lIns="0" tIns="0" rIns="0" bIns="0" numCol="1" anchor="t">
                <a:noAutofit/>
              </a:bodyPr>
              <a:lstStyle/>
              <a:p>
                <a:pPr>
                  <a:defRPr sz="1200"/>
                </a:pPr>
                <a:endParaRPr/>
              </a:p>
            </p:txBody>
          </p:sp>
          <p:sp>
            <p:nvSpPr>
              <p:cNvPr id="141" name="The K-Nearest Neighbors (KNN) is the best classifier in identifying hazardous asteroids. Both the Decision Tree and the Random Forest showed stable results with an F1 score of 0.78. The Naive Bayes classifier also got 0.78, but sometimes it could reach t"/>
              <p:cNvSpPr txBox="1"/>
              <p:nvPr/>
            </p:nvSpPr>
            <p:spPr>
              <a:xfrm>
                <a:off x="19050" y="2504662"/>
                <a:ext cx="3611100" cy="143682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t">
                <a:spAutoFit/>
              </a:bodyPr>
              <a:lstStyle/>
              <a:p>
                <a:pPr>
                  <a:defRPr sz="800"/>
                </a:pPr>
                <a:r>
                  <a:t>The K-Nearest Neighbors (KNN) is the best classifier in identifying hazardous asteroids. Both the Decision Tree and the Random Forest showed stable results with an F1 score of 0.78. The Naive Bayes classifier also got 0.78, but sometimes it could reach to 0.84 in some training round.</a:t>
                </a:r>
                <a:br/>
                <a:br/>
                <a:r>
                  <a:t>KNN performed so well mainly because it is designed for numerical values. Our other classifiers are basically designed for categorical values. This means they may ignore some difference between instances, because we classified some different values into same group(level), and their differences are eliminated. However, KNN can directly know which train instances are closest to the unseen instance.</a:t>
                </a:r>
              </a:p>
            </p:txBody>
          </p:sp>
        </p:grpSp>
        <p:grpSp>
          <p:nvGrpSpPr>
            <p:cNvPr id="145" name="Google Shape;71;p13"/>
            <p:cNvGrpSpPr/>
            <p:nvPr/>
          </p:nvGrpSpPr>
          <p:grpSpPr>
            <a:xfrm>
              <a:off x="5" y="-1"/>
              <a:ext cx="3649200" cy="399285"/>
              <a:chOff x="0" y="0"/>
              <a:chExt cx="3649199" cy="399283"/>
            </a:xfrm>
          </p:grpSpPr>
          <p:sp>
            <p:nvSpPr>
              <p:cNvPr id="143" name="矩形"/>
              <p:cNvSpPr/>
              <p:nvPr/>
            </p:nvSpPr>
            <p:spPr>
              <a:xfrm>
                <a:off x="0" y="0"/>
                <a:ext cx="3649200" cy="359700"/>
              </a:xfrm>
              <a:prstGeom prst="rect">
                <a:avLst/>
              </a:prstGeom>
              <a:solidFill>
                <a:srgbClr val="062850"/>
              </a:solidFill>
              <a:ln w="38100" cap="flat">
                <a:solidFill>
                  <a:schemeClr val="accent2">
                    <a:lumOff val="21764"/>
                  </a:schemeClr>
                </a:solidFill>
                <a:prstDash val="solid"/>
                <a:round/>
              </a:ln>
              <a:effectLst/>
            </p:spPr>
            <p:txBody>
              <a:bodyPr wrap="square" lIns="0" tIns="0" rIns="0" bIns="0" numCol="1" anchor="t">
                <a:noAutofit/>
              </a:bodyPr>
              <a:lstStyle/>
              <a:p>
                <a:pPr algn="ctr">
                  <a:defRPr b="1">
                    <a:solidFill>
                      <a:srgbClr val="FFFFFF"/>
                    </a:solidFill>
                  </a:defRPr>
                </a:pPr>
                <a:endParaRPr/>
              </a:p>
            </p:txBody>
          </p:sp>
          <p:sp>
            <p:nvSpPr>
              <p:cNvPr id="144" name="Classification Results"/>
              <p:cNvSpPr txBox="1"/>
              <p:nvPr/>
            </p:nvSpPr>
            <p:spPr>
              <a:xfrm>
                <a:off x="19050" y="19050"/>
                <a:ext cx="3611100" cy="38023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t">
                <a:spAutoFit/>
              </a:bodyPr>
              <a:lstStyle>
                <a:lvl1pPr algn="ctr">
                  <a:defRPr b="1">
                    <a:solidFill>
                      <a:srgbClr val="FFFFFF"/>
                    </a:solidFill>
                  </a:defRPr>
                </a:lvl1pPr>
              </a:lstStyle>
              <a:p>
                <a:r>
                  <a:t>Classification Results</a:t>
                </a:r>
              </a:p>
            </p:txBody>
          </p:sp>
        </p:grpSp>
      </p:grpSp>
      <p:grpSp>
        <p:nvGrpSpPr>
          <p:cNvPr id="149" name="Google Shape;72;p13"/>
          <p:cNvGrpSpPr/>
          <p:nvPr/>
        </p:nvGrpSpPr>
        <p:grpSpPr>
          <a:xfrm>
            <a:off x="6471662" y="4519066"/>
            <a:ext cx="2568538" cy="637558"/>
            <a:chOff x="-43437" y="-48008"/>
            <a:chExt cx="2568537" cy="637557"/>
          </a:xfrm>
        </p:grpSpPr>
        <p:sp>
          <p:nvSpPr>
            <p:cNvPr id="147" name="矩形"/>
            <p:cNvSpPr/>
            <p:nvPr/>
          </p:nvSpPr>
          <p:spPr>
            <a:xfrm>
              <a:off x="0" y="-1"/>
              <a:ext cx="2525100" cy="472802"/>
            </a:xfrm>
            <a:prstGeom prst="rect">
              <a:avLst/>
            </a:prstGeom>
            <a:noFill/>
            <a:ln w="38100" cap="flat">
              <a:solidFill>
                <a:schemeClr val="accent2">
                  <a:lumOff val="21764"/>
                </a:schemeClr>
              </a:solidFill>
              <a:prstDash val="solid"/>
              <a:round/>
            </a:ln>
            <a:effectLst/>
          </p:spPr>
          <p:txBody>
            <a:bodyPr wrap="square" lIns="0" tIns="0" rIns="0" bIns="0" numCol="1" anchor="t">
              <a:noAutofit/>
            </a:bodyPr>
            <a:lstStyle/>
            <a:p>
              <a:pPr>
                <a:defRPr sz="800" b="1"/>
              </a:pPr>
              <a:endParaRPr/>
            </a:p>
          </p:txBody>
        </p:sp>
        <p:sp>
          <p:nvSpPr>
            <p:cNvPr id="148" name="NASA Open API…"/>
            <p:cNvSpPr txBox="1"/>
            <p:nvPr/>
          </p:nvSpPr>
          <p:spPr>
            <a:xfrm>
              <a:off x="-43438" y="-48009"/>
              <a:ext cx="2487001" cy="63755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4" tIns="91424" rIns="91424" bIns="91424" numCol="1" anchor="t">
              <a:spAutoFit/>
            </a:bodyPr>
            <a:lstStyle/>
            <a:p>
              <a:pPr>
                <a:defRPr sz="600" b="1"/>
              </a:pPr>
              <a:r>
                <a:t>NASA Open API</a:t>
              </a:r>
            </a:p>
            <a:p>
              <a:pPr>
                <a:defRPr sz="600" b="1"/>
              </a:pPr>
              <a:r>
                <a:t>NEO Earth Close Approaches</a:t>
              </a:r>
            </a:p>
            <a:p>
              <a:pPr>
                <a:defRPr sz="600" b="1"/>
              </a:pPr>
              <a:r>
                <a:t>--From Kaggle https://www.google.com/url?q=https%3A%2F%2Fwww.kaggle.com%2Fdatasets%2Fsameepvani%2Fnasa-nearest-earth-objects</a:t>
              </a:r>
            </a:p>
          </p:txBody>
        </p:sp>
      </p:grpSp>
      <p:pic>
        <p:nvPicPr>
          <p:cNvPr id="150" name="Google Shape;73;p13" descr="Google Shape;73;p13"/>
          <p:cNvPicPr>
            <a:picLocks noChangeAspect="1"/>
          </p:cNvPicPr>
          <p:nvPr/>
        </p:nvPicPr>
        <p:blipFill>
          <a:blip r:embed="rId2"/>
          <a:srcRect t="63693"/>
          <a:stretch>
            <a:fillRect/>
          </a:stretch>
        </p:blipFill>
        <p:spPr>
          <a:xfrm>
            <a:off x="7448550" y="78910"/>
            <a:ext cx="1514251" cy="365090"/>
          </a:xfrm>
          <a:prstGeom prst="rect">
            <a:avLst/>
          </a:prstGeom>
          <a:ln w="12700">
            <a:miter lim="400000"/>
          </a:ln>
        </p:spPr>
      </p:pic>
      <p:sp>
        <p:nvSpPr>
          <p:cNvPr id="151" name="Google Shape;74;p13"/>
          <p:cNvSpPr txBox="1"/>
          <p:nvPr/>
        </p:nvSpPr>
        <p:spPr>
          <a:xfrm>
            <a:off x="36100" y="-17883"/>
            <a:ext cx="1065900" cy="5334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ctr">
            <a:spAutoFit/>
          </a:bodyPr>
          <a:lstStyle/>
          <a:p>
            <a:pPr>
              <a:defRPr sz="1200" b="1">
                <a:solidFill>
                  <a:srgbClr val="FFFFFF"/>
                </a:solidFill>
              </a:defRPr>
            </a:pPr>
            <a:r>
              <a:t>CPSC 322</a:t>
            </a:r>
          </a:p>
          <a:p>
            <a:pPr>
              <a:defRPr sz="1200" b="1">
                <a:solidFill>
                  <a:srgbClr val="FFFFFF"/>
                </a:solidFill>
              </a:defRPr>
            </a:pPr>
            <a:r>
              <a:t>Project #5</a:t>
            </a:r>
          </a:p>
        </p:txBody>
      </p:sp>
      <p:pic>
        <p:nvPicPr>
          <p:cNvPr id="152" name="已粘贴的影片.png" descr="已粘贴的影片.png"/>
          <p:cNvPicPr>
            <a:picLocks noChangeAspect="1"/>
          </p:cNvPicPr>
          <p:nvPr/>
        </p:nvPicPr>
        <p:blipFill>
          <a:blip r:embed="rId3"/>
          <a:stretch>
            <a:fillRect/>
          </a:stretch>
        </p:blipFill>
        <p:spPr>
          <a:xfrm>
            <a:off x="135345" y="3297171"/>
            <a:ext cx="1079674" cy="717739"/>
          </a:xfrm>
          <a:prstGeom prst="rect">
            <a:avLst/>
          </a:prstGeom>
          <a:ln w="12700">
            <a:miter lim="400000"/>
          </a:ln>
        </p:spPr>
      </p:pic>
      <p:pic>
        <p:nvPicPr>
          <p:cNvPr id="153" name="截屏2024-12-11 03.23.51.png" descr="截屏2024-12-11 03.23.51.png"/>
          <p:cNvPicPr>
            <a:picLocks noChangeAspect="1"/>
          </p:cNvPicPr>
          <p:nvPr/>
        </p:nvPicPr>
        <p:blipFill>
          <a:blip r:embed="rId4"/>
          <a:stretch>
            <a:fillRect/>
          </a:stretch>
        </p:blipFill>
        <p:spPr>
          <a:xfrm>
            <a:off x="2810169" y="1022020"/>
            <a:ext cx="1735971" cy="1184652"/>
          </a:xfrm>
          <a:prstGeom prst="rect">
            <a:avLst/>
          </a:prstGeom>
          <a:ln w="12700">
            <a:miter lim="400000"/>
          </a:ln>
        </p:spPr>
      </p:pic>
      <p:pic>
        <p:nvPicPr>
          <p:cNvPr id="154" name="截屏2024-12-11 03.24.28.png" descr="截屏2024-12-11 03.24.28.png"/>
          <p:cNvPicPr>
            <a:picLocks noChangeAspect="1"/>
          </p:cNvPicPr>
          <p:nvPr/>
        </p:nvPicPr>
        <p:blipFill>
          <a:blip r:embed="rId5"/>
          <a:stretch>
            <a:fillRect/>
          </a:stretch>
        </p:blipFill>
        <p:spPr>
          <a:xfrm>
            <a:off x="4603520" y="1016255"/>
            <a:ext cx="1736292" cy="1196320"/>
          </a:xfrm>
          <a:prstGeom prst="rect">
            <a:avLst/>
          </a:prstGeom>
          <a:ln w="12700">
            <a:miter lim="400000"/>
          </a:ln>
        </p:spPr>
      </p:pic>
      <p:pic>
        <p:nvPicPr>
          <p:cNvPr id="155" name="截屏2024-12-11 03.25.32.png" descr="截屏2024-12-11 03.25.32.png"/>
          <p:cNvPicPr>
            <a:picLocks noChangeAspect="1"/>
          </p:cNvPicPr>
          <p:nvPr/>
        </p:nvPicPr>
        <p:blipFill>
          <a:blip r:embed="rId6"/>
          <a:stretch>
            <a:fillRect/>
          </a:stretch>
        </p:blipFill>
        <p:spPr>
          <a:xfrm>
            <a:off x="2804374" y="2231832"/>
            <a:ext cx="1747561" cy="1215285"/>
          </a:xfrm>
          <a:prstGeom prst="rect">
            <a:avLst/>
          </a:prstGeom>
          <a:ln w="12700">
            <a:miter lim="400000"/>
          </a:ln>
        </p:spPr>
      </p:pic>
      <p:pic>
        <p:nvPicPr>
          <p:cNvPr id="156" name="截屏2024-12-11 03.25.56.png" descr="截屏2024-12-11 03.25.56.png"/>
          <p:cNvPicPr>
            <a:picLocks noChangeAspect="1"/>
          </p:cNvPicPr>
          <p:nvPr/>
        </p:nvPicPr>
        <p:blipFill>
          <a:blip r:embed="rId7"/>
          <a:stretch>
            <a:fillRect/>
          </a:stretch>
        </p:blipFill>
        <p:spPr>
          <a:xfrm>
            <a:off x="4597904" y="2237433"/>
            <a:ext cx="1747561" cy="1204084"/>
          </a:xfrm>
          <a:prstGeom prst="rect">
            <a:avLst/>
          </a:prstGeom>
          <a:ln w="12700">
            <a:miter lim="400000"/>
          </a:ln>
        </p:spPr>
      </p:pic>
      <p:pic>
        <p:nvPicPr>
          <p:cNvPr id="157" name="截屏2024-12-11 03.41.14.png" descr="截屏2024-12-11 03.41.14.png"/>
          <p:cNvPicPr>
            <a:picLocks noChangeAspect="1"/>
          </p:cNvPicPr>
          <p:nvPr/>
        </p:nvPicPr>
        <p:blipFill>
          <a:blip r:embed="rId8"/>
          <a:stretch>
            <a:fillRect/>
          </a:stretch>
        </p:blipFill>
        <p:spPr>
          <a:xfrm>
            <a:off x="6557208" y="1003376"/>
            <a:ext cx="2441134" cy="1287058"/>
          </a:xfrm>
          <a:prstGeom prst="rect">
            <a:avLst/>
          </a:prstGeom>
          <a:ln w="12700">
            <a:miter lim="400000"/>
          </a:ln>
        </p:spPr>
      </p:pic>
      <p:pic>
        <p:nvPicPr>
          <p:cNvPr id="158" name="截屏2024-12-11 03.41.55.png" descr="截屏2024-12-11 03.41.55.png"/>
          <p:cNvPicPr>
            <a:picLocks noChangeAspect="1"/>
          </p:cNvPicPr>
          <p:nvPr/>
        </p:nvPicPr>
        <p:blipFill>
          <a:blip r:embed="rId9"/>
          <a:srcRect t="33663" b="33663"/>
          <a:stretch>
            <a:fillRect/>
          </a:stretch>
        </p:blipFill>
        <p:spPr>
          <a:xfrm>
            <a:off x="6748281" y="2400191"/>
            <a:ext cx="2058844" cy="162917"/>
          </a:xfrm>
          <a:prstGeom prst="rect">
            <a:avLst/>
          </a:prstGeom>
          <a:ln w="12700">
            <a:miter lim="400000"/>
          </a:ln>
        </p:spPr>
      </p:pic>
      <p:pic>
        <p:nvPicPr>
          <p:cNvPr id="3" name="图片 2">
            <a:extLst>
              <a:ext uri="{FF2B5EF4-FFF2-40B4-BE49-F238E27FC236}">
                <a16:creationId xmlns:a16="http://schemas.microsoft.com/office/drawing/2014/main" id="{E6A44A9A-C9C1-B13F-1252-2ADC897F3DDD}"/>
              </a:ext>
            </a:extLst>
          </p:cNvPr>
          <p:cNvPicPr>
            <a:picLocks noChangeAspect="1"/>
          </p:cNvPicPr>
          <p:nvPr/>
        </p:nvPicPr>
        <p:blipFill>
          <a:blip r:embed="rId10"/>
          <a:stretch>
            <a:fillRect/>
          </a:stretch>
        </p:blipFill>
        <p:spPr>
          <a:xfrm>
            <a:off x="185337" y="4121680"/>
            <a:ext cx="1389321" cy="824602"/>
          </a:xfrm>
          <a:prstGeom prst="rect">
            <a:avLst/>
          </a:prstGeom>
        </p:spPr>
      </p:pic>
      <p:pic>
        <p:nvPicPr>
          <p:cNvPr id="5" name="图片 4">
            <a:extLst>
              <a:ext uri="{FF2B5EF4-FFF2-40B4-BE49-F238E27FC236}">
                <a16:creationId xmlns:a16="http://schemas.microsoft.com/office/drawing/2014/main" id="{93888620-2FAE-D06F-1765-9F62693A50CB}"/>
              </a:ext>
            </a:extLst>
          </p:cNvPr>
          <p:cNvPicPr>
            <a:picLocks noChangeAspect="1"/>
          </p:cNvPicPr>
          <p:nvPr/>
        </p:nvPicPr>
        <p:blipFill>
          <a:blip r:embed="rId11"/>
          <a:stretch>
            <a:fillRect/>
          </a:stretch>
        </p:blipFill>
        <p:spPr>
          <a:xfrm>
            <a:off x="1215019" y="3303197"/>
            <a:ext cx="1383397" cy="849902"/>
          </a:xfrm>
          <a:prstGeom prst="rect">
            <a:avLst/>
          </a:prstGeom>
        </p:spPr>
      </p:pic>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337</Words>
  <Application>Microsoft Office PowerPoint</Application>
  <PresentationFormat>全屏显示(16:9)</PresentationFormat>
  <Paragraphs>22</Paragraphs>
  <Slides>1</Slides>
  <Notes>0</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1</vt:i4>
      </vt:variant>
    </vt:vector>
  </HeadingPairs>
  <TitlesOfParts>
    <vt:vector size="3" baseType="lpstr">
      <vt:lpstr>Arial</vt:lpstr>
      <vt:lpstr>Simple Light</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Danni Du</cp:lastModifiedBy>
  <cp:revision>1</cp:revision>
  <dcterms:modified xsi:type="dcterms:W3CDTF">2024-12-11T18:16:21Z</dcterms:modified>
</cp:coreProperties>
</file>