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6" autoAdjust="0"/>
  </p:normalViewPr>
  <p:slideViewPr>
    <p:cSldViewPr>
      <p:cViewPr varScale="1">
        <p:scale>
          <a:sx n="194" d="100"/>
          <a:sy n="194" d="100"/>
        </p:scale>
        <p:origin x="-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>
                <a:solidFill>
                  <a:srgbClr val="35FF35"/>
                </a:solidFill>
                <a:latin typeface="Menlo Bold"/>
                <a:cs typeface="Menlo Bold"/>
              </a:defRPr>
            </a:lvl1pPr>
          </a:lstStyle>
          <a:p>
            <a:r>
              <a:rPr lang="en-US" altLang="en-US" dirty="0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97" y="5111496"/>
            <a:ext cx="335315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solidFill>
                  <a:srgbClr val="35FF35"/>
                </a:solidFill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>
                <a:solidFill>
                  <a:srgbClr val="35FF35"/>
                </a:solidFill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solidFill>
                  <a:srgbClr val="35FF35"/>
                </a:solidFill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solidFill>
                  <a:srgbClr val="35FF35"/>
                </a:solidFill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00" b="0" i="0" dirty="0" smtClean="0">
                <a:solidFill>
                  <a:srgbClr val="35FF35"/>
                </a:solidFill>
                <a:latin typeface="Menlo Regular"/>
                <a:cs typeface="Menlo Regular"/>
              </a:rPr>
              <a:t>Presentation</a:t>
            </a: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 Name - </a:t>
            </a:r>
            <a:fld id="{321F32AB-3DDB-C54A-A434-42EC1FB733CD}" type="slidenum">
              <a:rPr lang="en-US" altLang="en-US" sz="500" b="0" i="0" smtClean="0">
                <a:solidFill>
                  <a:srgbClr val="35FF35"/>
                </a:solidFill>
                <a:latin typeface="Menlo Regular"/>
                <a:cs typeface="Menlo Regular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500" b="0" i="0" baseline="0" dirty="0" smtClean="0">
              <a:solidFill>
                <a:srgbClr val="35FF35"/>
              </a:solidFill>
              <a:latin typeface="Menlo Regular"/>
              <a:cs typeface="Menlo Regular"/>
            </a:endParaRPr>
          </a:p>
          <a:p>
            <a:pPr algn="l">
              <a:lnSpc>
                <a:spcPct val="100000"/>
              </a:lnSpc>
            </a:pP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64" y="6473952"/>
            <a:ext cx="2016148" cy="230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7153"/>
            <a:ext cx="548658" cy="530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latin typeface="Menlo Bold"/>
          <a:ea typeface="+mj-ea"/>
          <a:cs typeface="Menlo Bold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Whole-System Dynamic Taint Analysis: Past, Present, Future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rgbClr val="00FF00"/>
                </a:solidFill>
              </a:rPr>
              <a:t>Ryan Whelan</a:t>
            </a:r>
            <a:endParaRPr lang="en-US" altLang="en-US" sz="2400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BW Lightning talk</a:t>
            </a:r>
            <a:endParaRPr lang="en-US" altLang="en-US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0x51C38970</a:t>
            </a:r>
            <a:endParaRPr lang="en-US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Pa</a:t>
            </a:r>
            <a:r>
              <a:rPr lang="en-US" dirty="0" smtClean="0">
                <a:solidFill>
                  <a:srgbClr val="00FF00"/>
                </a:solidFill>
              </a:rPr>
              <a:t>st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Present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Future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Past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93024" cy="2133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void OPPROTO op_addl_T0_T1(void</a:t>
            </a:r>
            <a:r>
              <a:rPr lang="en-US" dirty="0" smtClean="0">
                <a:solidFill>
                  <a:srgbClr val="00FF00"/>
                </a:solidFill>
              </a:rPr>
              <a:t>){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    T0 += 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#if TAINT_ENABLED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    taintcheck_fn2regs(R_T0, R_T1, R_T0, 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#</a:t>
            </a:r>
            <a:r>
              <a:rPr lang="en-US" dirty="0" err="1">
                <a:solidFill>
                  <a:srgbClr val="00FF00"/>
                </a:solidFill>
              </a:rPr>
              <a:t>endif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}</a:t>
            </a:r>
            <a:endParaRPr lang="en-US" dirty="0" smtClean="0">
              <a:solidFill>
                <a:srgbClr val="00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0"/>
            <a:ext cx="8421624" cy="2133600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Menlo Bold"/>
                <a:ea typeface="+mn-ea"/>
                <a:cs typeface="Menlo Bold"/>
              </a:defRPr>
            </a:lvl1pPr>
            <a:lvl2pPr marL="539496" indent="-256032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35FF35"/>
                </a:solidFill>
                <a:latin typeface="Menlo Bold"/>
                <a:ea typeface="ＭＳ Ｐゴシック" pitchFamily="-110" charset="-128"/>
                <a:cs typeface="Menlo Bold"/>
              </a:defRPr>
            </a:lvl2pPr>
            <a:lvl3pPr marL="758952" indent="-18288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rgbClr val="35FF35"/>
                </a:solidFill>
                <a:latin typeface="Menlo Bold"/>
                <a:ea typeface="ＭＳ Ｐゴシック" pitchFamily="-110" charset="-128"/>
                <a:cs typeface="Menlo Bold"/>
              </a:defRPr>
            </a:lvl3pPr>
            <a:lvl4pPr marL="1033272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rgbClr val="35FF35"/>
                </a:solidFill>
                <a:latin typeface="Menlo Bold"/>
                <a:ea typeface="ＭＳ Ｐゴシック" pitchFamily="-110" charset="-128"/>
                <a:cs typeface="Menlo Bold"/>
              </a:defRPr>
            </a:lvl4pPr>
            <a:lvl5pPr marL="1261872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rgbClr val="35FF35"/>
                </a:solidFill>
                <a:latin typeface="Menlo Bold"/>
                <a:ea typeface="ＭＳ Ｐゴシック" pitchFamily="-110" charset="-128"/>
                <a:cs typeface="Menlo Bold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void OPPROTO glue(op_addl_T0_T1,IFERRET_INFO_FLOW_SUFFIX)(void</a:t>
            </a:r>
            <a:r>
              <a:rPr lang="en-US" dirty="0" smtClean="0">
                <a:solidFill>
                  <a:srgbClr val="00FF00"/>
                </a:solidFill>
              </a:rPr>
              <a:t>){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  iferret_log_info_flow_op_write_444(IFLO_ADDL_T0_T1, </a:t>
            </a:r>
            <a:endParaRPr lang="en-US" dirty="0" smtClean="0">
              <a:solidFill>
                <a:srgbClr val="00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en-US" dirty="0" smtClean="0">
                <a:solidFill>
                  <a:srgbClr val="00FF00"/>
                </a:solidFill>
              </a:rPr>
              <a:t>T0</a:t>
            </a:r>
            <a:r>
              <a:rPr lang="en-US" dirty="0">
                <a:solidFill>
                  <a:srgbClr val="00FF00"/>
                </a:solidFill>
              </a:rPr>
              <a:t>+T1, T1, T0);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    T0 += 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Past (v2)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x</a:t>
            </a:r>
            <a:r>
              <a:rPr lang="en-US" dirty="0" smtClean="0">
                <a:solidFill>
                  <a:srgbClr val="00FF00"/>
                </a:solidFill>
              </a:rPr>
              <a:t>86/ARM -&gt; TCG -&gt; LLVM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Automate analysis of ISAs with ~1,000 instructions by providing detailed models of &lt;50 LLVM instructions</a:t>
            </a:r>
            <a:endParaRPr lang="en-US" dirty="0" smtClean="0">
              <a:solidFill>
                <a:srgbClr val="00FF00"/>
              </a:solidFill>
            </a:endParaRP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Obtain dynamic LLVM trace, perform taint analysis offline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Support of select few helper functions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Clang translates C -&gt; LLVM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Only supports Linux binaries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x</a:t>
            </a:r>
            <a:r>
              <a:rPr lang="en-US" dirty="0" smtClean="0">
                <a:solidFill>
                  <a:srgbClr val="00FF00"/>
                </a:solidFill>
              </a:rPr>
              <a:t>86/ARM -&gt; TCG -&gt; LLVM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Aim to support all helper functions involved in instruction emulation</a:t>
            </a:r>
          </a:p>
          <a:p>
            <a:pPr lvl="1"/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Runs online as a PANDA plugin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In development: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Remaining taint models for floating point instructions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Taint labeling/querying through CPUID, etc.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FF00"/>
                </a:solidFill>
              </a:rPr>
              <a:t>// TODO: optimize performance!!!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FF00">
                    <a:lumMod val="60000"/>
                    <a:lumOff val="40000"/>
                  </a:srgbClr>
                </a:solidFill>
                <a:effectLst>
                  <a:glow rad="228600">
                    <a:srgbClr val="00FF00">
                      <a:satMod val="175000"/>
                      <a:alpha val="40000"/>
                    </a:srgbClr>
                  </a:glow>
                </a:effectLst>
                <a:latin typeface="Menlo Bold"/>
                <a:ea typeface="+mj-ea"/>
                <a:cs typeface="Menlo Bold"/>
              </a:rPr>
              <a:t>Helper Function Support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1295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op_helper.c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0" y="1295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tx1"/>
                </a:solidFill>
                <a:latin typeface="Arial" pitchFamily="-110" charset="0"/>
              </a:rPr>
              <a:t>f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pu</a:t>
            </a: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/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softfloat.c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24400" y="1295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helper.c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1295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pitchFamily="-110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ost-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utils.c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2819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op_helper</a:t>
            </a:r>
            <a:endParaRPr lang="en-US" sz="1400" b="1" dirty="0" smtClean="0">
              <a:solidFill>
                <a:schemeClr val="tx1"/>
              </a:solidFill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.bc2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0" y="2819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tx1"/>
                </a:solidFill>
                <a:latin typeface="Arial" pitchFamily="-110" charset="0"/>
              </a:rPr>
              <a:t>f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pu</a:t>
            </a: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/softfloat.bc2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724400" y="2819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helper.bc2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00800" y="2819400"/>
            <a:ext cx="1371600" cy="12192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pitchFamily="-110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ost-utils.bc2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05000" y="2514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581400" y="2514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257800" y="2514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934200" y="2514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371600" y="4343400"/>
            <a:ext cx="6400800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pitchFamily="-110" charset="0"/>
              </a:rPr>
              <a:t>l</a:t>
            </a:r>
            <a:r>
              <a:rPr lang="en-US" sz="1400" b="1" dirty="0" smtClean="0">
                <a:solidFill>
                  <a:schemeClr val="tx1"/>
                </a:solidFill>
                <a:latin typeface="Arial" pitchFamily="-110" charset="0"/>
              </a:rPr>
              <a:t>lvm-helpers.bc1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905000" y="4038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581400" y="4038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5257800" y="4038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934200" y="40386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1600" y="5410200"/>
            <a:ext cx="6400800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chemeClr val="tx1"/>
                </a:solidFill>
                <a:latin typeface="Arial" pitchFamily="-110" charset="0"/>
              </a:rPr>
              <a:t>l</a:t>
            </a:r>
            <a:r>
              <a:rPr lang="en-US" sz="1400" b="1" dirty="0" err="1" smtClean="0">
                <a:solidFill>
                  <a:schemeClr val="tx1"/>
                </a:solidFill>
                <a:latin typeface="Arial" pitchFamily="-110" charset="0"/>
              </a:rPr>
              <a:t>lvm-helpers.bc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4419600" y="5105400"/>
            <a:ext cx="304800" cy="30480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3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err="1" smtClean="0">
                <a:solidFill>
                  <a:srgbClr val="00FF00"/>
                </a:solidFill>
              </a:rPr>
              <a:t>iFerret</a:t>
            </a:r>
            <a:r>
              <a:rPr lang="en-US" dirty="0" smtClean="0">
                <a:solidFill>
                  <a:srgbClr val="00FF00"/>
                </a:solidFill>
              </a:rPr>
              <a:t> 2.0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… in PANDA plugin form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Complete, whole-system support for all of QEMU’s 14 architectures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Integration with record/replay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Scriptable APIs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New system support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Android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Windows 7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Windows 8?</a:t>
            </a:r>
          </a:p>
          <a:p>
            <a:pPr lvl="1"/>
            <a:r>
              <a:rPr lang="en-US" dirty="0" err="1" smtClean="0">
                <a:solidFill>
                  <a:srgbClr val="00FF00"/>
                </a:solidFill>
              </a:rPr>
              <a:t>OpenWRT</a:t>
            </a:r>
            <a:r>
              <a:rPr lang="en-US" dirty="0" smtClean="0">
                <a:solidFill>
                  <a:srgbClr val="00FF00"/>
                </a:solidFill>
              </a:rPr>
              <a:t> router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And more, thanks to </a:t>
            </a:r>
            <a:r>
              <a:rPr lang="en-US" dirty="0" err="1" smtClean="0">
                <a:solidFill>
                  <a:srgbClr val="00FF00"/>
                </a:solidFill>
              </a:rPr>
              <a:t>rehosting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4435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00FF00"/>
      </a:accent1>
      <a:accent2>
        <a:srgbClr val="00FF00"/>
      </a:accent2>
      <a:accent3>
        <a:srgbClr val="00FF00"/>
      </a:accent3>
      <a:accent4>
        <a:srgbClr val="00FF00"/>
      </a:accent4>
      <a:accent5>
        <a:srgbClr val="00FF00"/>
      </a:accent5>
      <a:accent6>
        <a:srgbClr val="00FF00"/>
      </a:accent6>
      <a:hlink>
        <a:srgbClr val="00FF00"/>
      </a:hlink>
      <a:folHlink>
        <a:srgbClr val="00FF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3572</TotalTime>
  <Pages>1</Pages>
  <Words>262</Words>
  <Application>Microsoft Macintosh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Lincoln_2012_v1</vt:lpstr>
      <vt:lpstr>Whole-System Dynamic Taint Analysis: Past, Present, Future</vt:lpstr>
      <vt:lpstr>Outline</vt:lpstr>
      <vt:lpstr>Past (v1)</vt:lpstr>
      <vt:lpstr>Past (v2)</vt:lpstr>
      <vt:lpstr>Present</vt:lpstr>
      <vt:lpstr>Present</vt:lpstr>
      <vt:lpstr>Future</vt:lpstr>
      <vt:lpstr>Thanks!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Ed Sullivan</dc:creator>
  <cp:keywords/>
  <dc:description/>
  <cp:lastModifiedBy>Ryan Whelan</cp:lastModifiedBy>
  <cp:revision>158</cp:revision>
  <cp:lastPrinted>2001-06-18T18:57:59Z</cp:lastPrinted>
  <dcterms:created xsi:type="dcterms:W3CDTF">2008-05-27T20:28:58Z</dcterms:created>
  <dcterms:modified xsi:type="dcterms:W3CDTF">2013-06-20T19:09:56Z</dcterms:modified>
</cp:coreProperties>
</file>