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6" r:id="rId4"/>
    <p:sldId id="267" r:id="rId5"/>
    <p:sldId id="268" r:id="rId6"/>
    <p:sldId id="269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6" autoAdjust="0"/>
  </p:normalViewPr>
  <p:slideViewPr>
    <p:cSldViewPr>
      <p:cViewPr varScale="1">
        <p:scale>
          <a:sx n="200" d="100"/>
          <a:sy n="200" d="100"/>
        </p:scale>
        <p:origin x="-12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32104" y="1389888"/>
            <a:ext cx="7479792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>
                <a:solidFill>
                  <a:srgbClr val="35FF35"/>
                </a:solidFill>
                <a:latin typeface="Menlo Bold"/>
                <a:cs typeface="Menlo Bold"/>
              </a:defRPr>
            </a:lvl1pPr>
          </a:lstStyle>
          <a:p>
            <a:r>
              <a:rPr lang="en-US" altLang="en-US" dirty="0" smtClean="0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97" y="5111496"/>
            <a:ext cx="3353150" cy="345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44168" y="1700784"/>
            <a:ext cx="6455664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344168" y="1252728"/>
            <a:ext cx="645566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344168" y="5705856"/>
            <a:ext cx="645566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solidFill>
                  <a:srgbClr val="35FF35"/>
                </a:solidFill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Arial"/>
              <a:buChar char="•"/>
              <a:defRPr>
                <a:solidFill>
                  <a:srgbClr val="35FF35"/>
                </a:solidFill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solidFill>
                  <a:srgbClr val="35FF35"/>
                </a:solidFill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solidFill>
                  <a:srgbClr val="35FF35"/>
                </a:solidFill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63440" y="1289304"/>
            <a:ext cx="398678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>
                <a:latin typeface="Menlo Bold"/>
                <a:cs typeface="Menlo Bold"/>
              </a:defRPr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>
                <a:latin typeface="Menlo Bold"/>
                <a:cs typeface="Menlo Bold"/>
              </a:defRPr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>
                <a:latin typeface="Menlo Bold"/>
                <a:cs typeface="Menlo Bold"/>
              </a:defRPr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>
                <a:latin typeface="Menlo Bold"/>
                <a:cs typeface="Menlo Bold"/>
              </a:defRPr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>
                <a:latin typeface="Menlo Bold"/>
                <a:cs typeface="Menlo 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832" y="146304"/>
            <a:ext cx="7260336" cy="4663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289304"/>
            <a:ext cx="8193024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ts val="22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6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41832" y="594360"/>
            <a:ext cx="7260336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682496"/>
            <a:ext cx="8193024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ts val="22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ts val="2000"/>
              </a:lnSpc>
              <a:spcBef>
                <a:spcPts val="1500"/>
              </a:spcBef>
              <a:defRPr/>
            </a:lvl2pPr>
            <a:lvl3pPr marL="758952" indent="-182880">
              <a:lnSpc>
                <a:spcPts val="18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ts val="16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81912" y="1764792"/>
            <a:ext cx="5971032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81912" y="1316736"/>
            <a:ext cx="597103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81912" y="5605272"/>
            <a:ext cx="597103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7360" y="1828800"/>
            <a:ext cx="5687568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37360" y="1371600"/>
            <a:ext cx="5687568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7360" y="5230368"/>
            <a:ext cx="5687568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>
                <a:latin typeface="Menlo Bold"/>
                <a:cs typeface="Menlo Bold"/>
              </a:defRPr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41832" y="100584"/>
            <a:ext cx="7260336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320040" y="645566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500" b="0" i="0" dirty="0" smtClean="0">
                <a:solidFill>
                  <a:srgbClr val="35FF35"/>
                </a:solidFill>
                <a:latin typeface="Menlo Regular"/>
                <a:cs typeface="Menlo Regular"/>
              </a:rPr>
              <a:t>Presentation</a:t>
            </a: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 Name - </a:t>
            </a:r>
            <a:fld id="{321F32AB-3DDB-C54A-A434-42EC1FB733CD}" type="slidenum">
              <a:rPr lang="en-US" altLang="en-US" sz="500" b="0" i="0" smtClean="0">
                <a:solidFill>
                  <a:srgbClr val="35FF35"/>
                </a:solidFill>
                <a:latin typeface="Menlo Regular"/>
                <a:cs typeface="Menlo Regular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500" b="0" i="0" baseline="0" dirty="0" smtClean="0">
              <a:solidFill>
                <a:srgbClr val="35FF35"/>
              </a:solidFill>
              <a:latin typeface="Menlo Regular"/>
              <a:cs typeface="Menlo Regular"/>
            </a:endParaRPr>
          </a:p>
          <a:p>
            <a:pPr algn="l">
              <a:lnSpc>
                <a:spcPct val="100000"/>
              </a:lnSpc>
            </a:pPr>
            <a:r>
              <a:rPr lang="en-US" altLang="en-US" sz="500" b="0" i="0" baseline="0" dirty="0" smtClean="0">
                <a:solidFill>
                  <a:srgbClr val="35FF35"/>
                </a:solidFill>
                <a:latin typeface="Menlo Regular"/>
                <a:cs typeface="Menlo Regular"/>
              </a:rPr>
              <a:t>Author Initials  MM/DD/YY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914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64" y="6473952"/>
            <a:ext cx="2016148" cy="230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7153"/>
            <a:ext cx="548658" cy="530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  <a:latin typeface="Menlo Bold"/>
          <a:ea typeface="+mj-ea"/>
          <a:cs typeface="Menlo Bold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Simple LLVM Tools Written with &lt;200 LOC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832104" y="3008376"/>
            <a:ext cx="7479792" cy="1792224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rgbClr val="00FF00"/>
                </a:solidFill>
              </a:rPr>
              <a:t>Ryan Whelan</a:t>
            </a:r>
            <a:endParaRPr lang="en-US" altLang="en-US" sz="2400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BW Lightning talk</a:t>
            </a:r>
            <a:endParaRPr lang="en-US" altLang="en-US" dirty="0">
              <a:solidFill>
                <a:srgbClr val="00FF00"/>
              </a:solidFill>
            </a:endParaRPr>
          </a:p>
          <a:p>
            <a:r>
              <a:rPr lang="en-US" altLang="en-US" sz="2000" dirty="0" smtClean="0">
                <a:solidFill>
                  <a:srgbClr val="00FF00"/>
                </a:solidFill>
              </a:rPr>
              <a:t>0x51DF38F0</a:t>
            </a:r>
            <a:endParaRPr lang="en-US" alt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Overview</a:t>
            </a:r>
            <a:endParaRPr lang="en-US" dirty="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Viewing a CFG (22 LOC)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Using the JIT (40 LOC</a:t>
            </a:r>
            <a:r>
              <a:rPr lang="en-US" dirty="0" smtClean="0">
                <a:solidFill>
                  <a:srgbClr val="00FF00"/>
                </a:solidFill>
              </a:rPr>
              <a:t>)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Creating a CFG Obfuscator (115 LOC)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pPr marL="0" indent="0" algn="ctr">
              <a:buNone/>
            </a:pPr>
            <a:r>
              <a:rPr lang="en-US" smtClean="0">
                <a:solidFill>
                  <a:srgbClr val="00FF00"/>
                </a:solidFill>
              </a:rPr>
              <a:t>* Numbers </a:t>
            </a:r>
            <a:r>
              <a:rPr lang="en-US" dirty="0" smtClean="0">
                <a:solidFill>
                  <a:srgbClr val="00FF00"/>
                </a:solidFill>
              </a:rPr>
              <a:t>obtained from </a:t>
            </a:r>
            <a:r>
              <a:rPr lang="en-US" dirty="0" err="1" smtClean="0">
                <a:solidFill>
                  <a:srgbClr val="00FF00"/>
                </a:solidFill>
              </a:rPr>
              <a:t>SLOCCount</a:t>
            </a: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LLVM is a modular, extensible compiler framework that enables a wide variety of research in compilation, program analysis, security enforcement, optimization, and more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Examples: architecture-independent dynamic information flow tracking, symbolic execution, HPC compilation, reverse engineering, etc.</a:t>
            </a:r>
          </a:p>
        </p:txBody>
      </p:sp>
    </p:spTree>
    <p:extLst>
      <p:ext uri="{BB962C8B-B14F-4D97-AF65-F5344CB8AC3E}">
        <p14:creationId xmlns:p14="http://schemas.microsoft.com/office/powerpoint/2010/main" val="288124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Viewing a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Creates a function CFG in the </a:t>
            </a:r>
            <a:r>
              <a:rPr lang="en-US" dirty="0" err="1" smtClean="0">
                <a:solidFill>
                  <a:srgbClr val="00FF00"/>
                </a:solidFill>
              </a:rPr>
              <a:t>GraphViz</a:t>
            </a:r>
            <a:r>
              <a:rPr lang="en-US" dirty="0" smtClean="0">
                <a:solidFill>
                  <a:srgbClr val="00FF00"/>
                </a:solidFill>
              </a:rPr>
              <a:t> format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Can easily be extended to view a whole-program CFG of a program represented in LLVM </a:t>
            </a:r>
            <a:r>
              <a:rPr lang="en-US" dirty="0" err="1" smtClean="0">
                <a:solidFill>
                  <a:srgbClr val="00FF00"/>
                </a:solidFill>
              </a:rPr>
              <a:t>bitcode</a:t>
            </a:r>
            <a:endParaRPr lang="en-US" dirty="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3733800"/>
            <a:ext cx="4419600" cy="1295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FF00"/>
                </a:solidFill>
                <a:latin typeface="Courier"/>
                <a:cs typeface="Courier"/>
              </a:rPr>
              <a:t>function-&gt;</a:t>
            </a:r>
            <a:r>
              <a:rPr lang="en-US" dirty="0" err="1" smtClean="0">
                <a:solidFill>
                  <a:srgbClr val="00FF00"/>
                </a:solidFill>
                <a:latin typeface="Courier"/>
                <a:cs typeface="Courier"/>
              </a:rPr>
              <a:t>viewCFG</a:t>
            </a:r>
            <a:r>
              <a:rPr lang="en-US" dirty="0" smtClean="0">
                <a:solidFill>
                  <a:srgbClr val="00FF00"/>
                </a:solidFill>
                <a:latin typeface="Courier"/>
                <a:cs typeface="Courier"/>
              </a:rPr>
              <a:t>();</a:t>
            </a:r>
            <a:endParaRPr lang="en-US" dirty="0">
              <a:solidFill>
                <a:srgbClr val="00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5422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the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JIT: Just-in-time compiler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Dynamically compiles LLVM </a:t>
            </a:r>
            <a:r>
              <a:rPr lang="en-US" dirty="0" err="1" smtClean="0">
                <a:solidFill>
                  <a:srgbClr val="00FF00"/>
                </a:solidFill>
              </a:rPr>
              <a:t>bitcode</a:t>
            </a:r>
            <a:r>
              <a:rPr lang="en-US" dirty="0" smtClean="0">
                <a:solidFill>
                  <a:srgbClr val="00FF00"/>
                </a:solidFill>
              </a:rPr>
              <a:t> to machine code, and executes it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85800" y="3733800"/>
            <a:ext cx="7772400" cy="1676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ExecutionEngine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 *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=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ExecutionEngine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::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createJIT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(mod, &amp;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errstr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, 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jmm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FF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ee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-&gt;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runFunction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func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, </a:t>
            </a:r>
            <a:r>
              <a:rPr lang="en-US" sz="1800" dirty="0" err="1">
                <a:solidFill>
                  <a:srgbClr val="00FF00"/>
                </a:solidFill>
                <a:latin typeface="Courier"/>
                <a:cs typeface="Courier"/>
              </a:rPr>
              <a:t>vec</a:t>
            </a: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4726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 CFG Obfuscator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93024" cy="4828032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</a:rPr>
              <a:t>Leverages LLVM’s function pass and IR builder APIs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Inserts many, many calls to useless functions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 smtClean="0">
                <a:solidFill>
                  <a:srgbClr val="00FF00"/>
                </a:solidFill>
              </a:rPr>
              <a:t>Increase in code size by ~2</a:t>
            </a:r>
            <a:r>
              <a:rPr lang="en-US" baseline="30000" dirty="0" smtClean="0">
                <a:solidFill>
                  <a:srgbClr val="00FF00"/>
                </a:solidFill>
              </a:rPr>
              <a:t>15</a:t>
            </a:r>
            <a:r>
              <a:rPr lang="en-US" dirty="0" smtClean="0">
                <a:solidFill>
                  <a:srgbClr val="00FF00"/>
                </a:solidFill>
              </a:rPr>
              <a:t> instructions!</a:t>
            </a:r>
            <a:endParaRPr lang="en-US" dirty="0" smtClean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85800" y="3657600"/>
            <a:ext cx="7772400" cy="25146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or (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= 0; 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&lt; 15; 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++){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	junk = 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newJunkFunction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foreach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BasicBlock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in Function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foreach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Instruction in 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BasicBlock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		</a:t>
            </a:r>
            <a:r>
              <a:rPr lang="en-US" sz="1800" dirty="0" err="1" smtClean="0">
                <a:solidFill>
                  <a:srgbClr val="00FF00"/>
                </a:solidFill>
                <a:latin typeface="Courier"/>
                <a:cs typeface="Courier"/>
              </a:rPr>
              <a:t>InsertCallToJunkBeforeInst</a:t>
            </a: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		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FF00"/>
                </a:solidFill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FF00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02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04435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">
  <a:themeElements>
    <a:clrScheme name="Custom 2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00FF00"/>
      </a:accent1>
      <a:accent2>
        <a:srgbClr val="00FF00"/>
      </a:accent2>
      <a:accent3>
        <a:srgbClr val="00FF00"/>
      </a:accent3>
      <a:accent4>
        <a:srgbClr val="00FF00"/>
      </a:accent4>
      <a:accent5>
        <a:srgbClr val="00FF00"/>
      </a:accent5>
      <a:accent6>
        <a:srgbClr val="00FF00"/>
      </a:accent6>
      <a:hlink>
        <a:srgbClr val="00FF00"/>
      </a:hlink>
      <a:folHlink>
        <a:srgbClr val="00FF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Lincoln_2012_v1.potx</Template>
  <TotalTime>3610</TotalTime>
  <Pages>1</Pages>
  <Words>207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Lincoln_2012_v1</vt:lpstr>
      <vt:lpstr>Some Simple LLVM Tools Written with &lt;200 LOC</vt:lpstr>
      <vt:lpstr>Outline</vt:lpstr>
      <vt:lpstr>Overview</vt:lpstr>
      <vt:lpstr>Viewing a CFG</vt:lpstr>
      <vt:lpstr>Using the JIT</vt:lpstr>
      <vt:lpstr>Creating a CFG Obfuscator</vt:lpstr>
      <vt:lpstr>Thanks!</vt:lpstr>
    </vt:vector>
  </TitlesOfParts>
  <Company>Group 18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Ed Sullivan</dc:creator>
  <cp:keywords/>
  <dc:description/>
  <cp:lastModifiedBy>Ryan Whelan</cp:lastModifiedBy>
  <cp:revision>168</cp:revision>
  <cp:lastPrinted>2001-06-18T18:57:59Z</cp:lastPrinted>
  <dcterms:created xsi:type="dcterms:W3CDTF">2008-05-27T20:28:58Z</dcterms:created>
  <dcterms:modified xsi:type="dcterms:W3CDTF">2013-07-11T20:09:33Z</dcterms:modified>
</cp:coreProperties>
</file>