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56" r:id="rId2"/>
    <p:sldId id="264" r:id="rId3"/>
    <p:sldId id="271" r:id="rId4"/>
    <p:sldId id="265" r:id="rId5"/>
    <p:sldId id="267" r:id="rId6"/>
    <p:sldId id="301" r:id="rId7"/>
    <p:sldId id="266" r:id="rId8"/>
    <p:sldId id="268" r:id="rId9"/>
    <p:sldId id="272" r:id="rId10"/>
    <p:sldId id="273" r:id="rId11"/>
    <p:sldId id="274" r:id="rId12"/>
    <p:sldId id="275"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77" r:id="rId28"/>
    <p:sldId id="291" r:id="rId29"/>
    <p:sldId id="292" r:id="rId30"/>
    <p:sldId id="293" r:id="rId31"/>
    <p:sldId id="295" r:id="rId32"/>
    <p:sldId id="298" r:id="rId33"/>
    <p:sldId id="299" r:id="rId34"/>
    <p:sldId id="300"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5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384" autoAdjust="0"/>
  </p:normalViewPr>
  <p:slideViewPr>
    <p:cSldViewPr snapToGrid="0" snapToObjects="1">
      <p:cViewPr varScale="1">
        <p:scale>
          <a:sx n="93" d="100"/>
          <a:sy n="93" d="100"/>
        </p:scale>
        <p:origin x="894" y="78"/>
      </p:cViewPr>
      <p:guideLst>
        <p:guide orient="horz" pos="1620"/>
        <p:guide pos="2880"/>
      </p:guideLst>
    </p:cSldViewPr>
  </p:slideViewPr>
  <p:outlineViewPr>
    <p:cViewPr>
      <p:scale>
        <a:sx n="33" d="100"/>
        <a:sy n="33" d="100"/>
      </p:scale>
      <p:origin x="0" y="-117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Students</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BS</c:v>
                </c:pt>
                <c:pt idx="1">
                  <c:v>MS</c:v>
                </c:pt>
              </c:strCache>
            </c:strRef>
          </c:cat>
          <c:val>
            <c:numRef>
              <c:f>Sheet1!$B$2:$B$3</c:f>
              <c:numCache>
                <c:formatCode>General</c:formatCode>
                <c:ptCount val="2"/>
                <c:pt idx="0">
                  <c:v>400</c:v>
                </c:pt>
                <c:pt idx="1">
                  <c:v>40</c:v>
                </c:pt>
              </c:numCache>
            </c:numRef>
          </c:val>
        </c:ser>
        <c:dLbls>
          <c:showLegendKey val="0"/>
          <c:showVal val="0"/>
          <c:showCatName val="0"/>
          <c:showSerName val="0"/>
          <c:showPercent val="0"/>
          <c:showBubbleSize val="0"/>
        </c:dLbls>
        <c:gapWidth val="150"/>
        <c:axId val="352529280"/>
        <c:axId val="336099104"/>
      </c:barChart>
      <c:valAx>
        <c:axId val="336099104"/>
        <c:scaling>
          <c:orientation val="minMax"/>
          <c:max val="4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52529280"/>
        <c:crosses val="autoZero"/>
        <c:crossBetween val="between"/>
      </c:valAx>
      <c:catAx>
        <c:axId val="35252928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33609910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CE016F-397A-4D5B-B425-351EBB78D0C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2DB3ECB5-5BC7-4FA3-A45A-8DBB9C475263}">
      <dgm:prSet phldrT="[Text]"/>
      <dgm:spPr/>
      <dgm:t>
        <a:bodyPr/>
        <a:lstStyle/>
        <a:p>
          <a:r>
            <a:rPr lang="en-US" dirty="0" smtClean="0"/>
            <a:t>Intro to Aero</a:t>
          </a:r>
          <a:endParaRPr lang="en-US" dirty="0"/>
        </a:p>
      </dgm:t>
    </dgm:pt>
    <dgm:pt modelId="{7C3228F2-0711-4A17-879F-82B902C736E9}" type="parTrans" cxnId="{4E8445BE-553F-48A5-8C2F-1A8F0CC021E8}">
      <dgm:prSet/>
      <dgm:spPr/>
      <dgm:t>
        <a:bodyPr/>
        <a:lstStyle/>
        <a:p>
          <a:endParaRPr lang="en-US"/>
        </a:p>
      </dgm:t>
    </dgm:pt>
    <dgm:pt modelId="{62005C2C-3F4D-4AA7-BECC-85423A4A8F0D}" type="sibTrans" cxnId="{4E8445BE-553F-48A5-8C2F-1A8F0CC021E8}">
      <dgm:prSet/>
      <dgm:spPr/>
      <dgm:t>
        <a:bodyPr/>
        <a:lstStyle/>
        <a:p>
          <a:endParaRPr lang="en-US"/>
        </a:p>
      </dgm:t>
    </dgm:pt>
    <dgm:pt modelId="{9EEA3B5D-4A3F-4213-8E22-1C9719450A51}">
      <dgm:prSet phldrT="[Text]"/>
      <dgm:spPr/>
      <dgm:t>
        <a:bodyPr/>
        <a:lstStyle/>
        <a:p>
          <a:r>
            <a:rPr lang="en-US" dirty="0" smtClean="0"/>
            <a:t>Intro to Design</a:t>
          </a:r>
          <a:endParaRPr lang="en-US" dirty="0"/>
        </a:p>
      </dgm:t>
    </dgm:pt>
    <dgm:pt modelId="{73CF4637-04B2-4C8F-BCFB-74A1272BF23F}" type="parTrans" cxnId="{6BD16011-400A-4314-9F9C-112928AD4CF1}">
      <dgm:prSet/>
      <dgm:spPr/>
      <dgm:t>
        <a:bodyPr/>
        <a:lstStyle/>
        <a:p>
          <a:endParaRPr lang="en-US"/>
        </a:p>
      </dgm:t>
    </dgm:pt>
    <dgm:pt modelId="{6386BE8B-F012-40FD-8608-6D939C23E91A}" type="sibTrans" cxnId="{6BD16011-400A-4314-9F9C-112928AD4CF1}">
      <dgm:prSet/>
      <dgm:spPr/>
      <dgm:t>
        <a:bodyPr/>
        <a:lstStyle/>
        <a:p>
          <a:endParaRPr lang="en-US"/>
        </a:p>
      </dgm:t>
    </dgm:pt>
    <dgm:pt modelId="{DB89C966-CC7F-4144-AF24-74619B383F8A}">
      <dgm:prSet phldrT="[Text]"/>
      <dgm:spPr/>
      <dgm:t>
        <a:bodyPr/>
        <a:lstStyle/>
        <a:p>
          <a:r>
            <a:rPr lang="en-US" dirty="0" smtClean="0"/>
            <a:t>Subsystem Design</a:t>
          </a:r>
          <a:endParaRPr lang="en-US" dirty="0"/>
        </a:p>
      </dgm:t>
    </dgm:pt>
    <dgm:pt modelId="{B6AC5FFB-2ED2-487E-960A-86BB21CEFA51}" type="parTrans" cxnId="{4B308796-BCBA-49FE-B138-74F20C545761}">
      <dgm:prSet/>
      <dgm:spPr/>
      <dgm:t>
        <a:bodyPr/>
        <a:lstStyle/>
        <a:p>
          <a:endParaRPr lang="en-US"/>
        </a:p>
      </dgm:t>
    </dgm:pt>
    <dgm:pt modelId="{A5405717-F56E-40C1-9638-5F24490FFD4B}" type="sibTrans" cxnId="{4B308796-BCBA-49FE-B138-74F20C545761}">
      <dgm:prSet/>
      <dgm:spPr/>
      <dgm:t>
        <a:bodyPr/>
        <a:lstStyle/>
        <a:p>
          <a:endParaRPr lang="en-US"/>
        </a:p>
      </dgm:t>
    </dgm:pt>
    <dgm:pt modelId="{B7619F4C-1E85-4653-A5CB-7BFDF4E4B829}">
      <dgm:prSet phldrT="[Text]"/>
      <dgm:spPr/>
      <dgm:t>
        <a:bodyPr/>
        <a:lstStyle/>
        <a:p>
          <a:r>
            <a:rPr lang="en-US" dirty="0" smtClean="0"/>
            <a:t>System Design</a:t>
          </a:r>
          <a:endParaRPr lang="en-US" dirty="0"/>
        </a:p>
      </dgm:t>
    </dgm:pt>
    <dgm:pt modelId="{7F67646E-27A8-4EBB-B9F4-B3FFE2A7B680}" type="parTrans" cxnId="{AED7D770-4B86-4833-A303-3DA68577816F}">
      <dgm:prSet/>
      <dgm:spPr/>
      <dgm:t>
        <a:bodyPr/>
        <a:lstStyle/>
        <a:p>
          <a:endParaRPr lang="en-US"/>
        </a:p>
      </dgm:t>
    </dgm:pt>
    <dgm:pt modelId="{102F8667-50C2-4E88-980F-086A8E7C7C23}" type="sibTrans" cxnId="{AED7D770-4B86-4833-A303-3DA68577816F}">
      <dgm:prSet/>
      <dgm:spPr/>
      <dgm:t>
        <a:bodyPr/>
        <a:lstStyle/>
        <a:p>
          <a:endParaRPr lang="en-US"/>
        </a:p>
      </dgm:t>
    </dgm:pt>
    <dgm:pt modelId="{15E3CB04-0693-4152-8A77-681B8376FA67}" type="pres">
      <dgm:prSet presAssocID="{40CE016F-397A-4D5B-B425-351EBB78D0CF}" presName="rootnode" presStyleCnt="0">
        <dgm:presLayoutVars>
          <dgm:chMax/>
          <dgm:chPref/>
          <dgm:dir/>
          <dgm:animLvl val="lvl"/>
        </dgm:presLayoutVars>
      </dgm:prSet>
      <dgm:spPr/>
      <dgm:t>
        <a:bodyPr/>
        <a:lstStyle/>
        <a:p>
          <a:endParaRPr lang="en-US"/>
        </a:p>
      </dgm:t>
    </dgm:pt>
    <dgm:pt modelId="{714AA9E1-7A35-4230-99CC-8B27E6757C6D}" type="pres">
      <dgm:prSet presAssocID="{2DB3ECB5-5BC7-4FA3-A45A-8DBB9C475263}" presName="composite" presStyleCnt="0"/>
      <dgm:spPr/>
    </dgm:pt>
    <dgm:pt modelId="{C6830840-37E3-4957-9482-A1A1851AE7B4}" type="pres">
      <dgm:prSet presAssocID="{2DB3ECB5-5BC7-4FA3-A45A-8DBB9C475263}" presName="LShape" presStyleLbl="alignNode1" presStyleIdx="0" presStyleCnt="7"/>
      <dgm:spPr/>
    </dgm:pt>
    <dgm:pt modelId="{97F04726-B599-409F-BF2A-6DA86E7C950D}" type="pres">
      <dgm:prSet presAssocID="{2DB3ECB5-5BC7-4FA3-A45A-8DBB9C475263}" presName="ParentText" presStyleLbl="revTx" presStyleIdx="0" presStyleCnt="4">
        <dgm:presLayoutVars>
          <dgm:chMax val="0"/>
          <dgm:chPref val="0"/>
          <dgm:bulletEnabled val="1"/>
        </dgm:presLayoutVars>
      </dgm:prSet>
      <dgm:spPr/>
      <dgm:t>
        <a:bodyPr/>
        <a:lstStyle/>
        <a:p>
          <a:endParaRPr lang="en-US"/>
        </a:p>
      </dgm:t>
    </dgm:pt>
    <dgm:pt modelId="{B1DF8D65-4BA7-4EDF-9F27-A75AEB5B5069}" type="pres">
      <dgm:prSet presAssocID="{2DB3ECB5-5BC7-4FA3-A45A-8DBB9C475263}" presName="Triangle" presStyleLbl="alignNode1" presStyleIdx="1" presStyleCnt="7"/>
      <dgm:spPr/>
    </dgm:pt>
    <dgm:pt modelId="{7BF5213B-CE65-468E-B868-A12E9AC98C1B}" type="pres">
      <dgm:prSet presAssocID="{62005C2C-3F4D-4AA7-BECC-85423A4A8F0D}" presName="sibTrans" presStyleCnt="0"/>
      <dgm:spPr/>
    </dgm:pt>
    <dgm:pt modelId="{63352EDD-CE87-4491-A032-9545A20003D5}" type="pres">
      <dgm:prSet presAssocID="{62005C2C-3F4D-4AA7-BECC-85423A4A8F0D}" presName="space" presStyleCnt="0"/>
      <dgm:spPr/>
    </dgm:pt>
    <dgm:pt modelId="{05E49FA9-FFC5-4FAE-9D93-122869565685}" type="pres">
      <dgm:prSet presAssocID="{9EEA3B5D-4A3F-4213-8E22-1C9719450A51}" presName="composite" presStyleCnt="0"/>
      <dgm:spPr/>
    </dgm:pt>
    <dgm:pt modelId="{A7607452-1F40-4227-B410-4CF874A37C49}" type="pres">
      <dgm:prSet presAssocID="{9EEA3B5D-4A3F-4213-8E22-1C9719450A51}" presName="LShape" presStyleLbl="alignNode1" presStyleIdx="2" presStyleCnt="7"/>
      <dgm:spPr/>
    </dgm:pt>
    <dgm:pt modelId="{8045FAD4-472B-47C0-A1E6-ED2A7251EE64}" type="pres">
      <dgm:prSet presAssocID="{9EEA3B5D-4A3F-4213-8E22-1C9719450A51}" presName="ParentText" presStyleLbl="revTx" presStyleIdx="1" presStyleCnt="4">
        <dgm:presLayoutVars>
          <dgm:chMax val="0"/>
          <dgm:chPref val="0"/>
          <dgm:bulletEnabled val="1"/>
        </dgm:presLayoutVars>
      </dgm:prSet>
      <dgm:spPr/>
      <dgm:t>
        <a:bodyPr/>
        <a:lstStyle/>
        <a:p>
          <a:endParaRPr lang="en-US"/>
        </a:p>
      </dgm:t>
    </dgm:pt>
    <dgm:pt modelId="{82DE8501-0CAD-4F8C-A8DF-18768C121F7E}" type="pres">
      <dgm:prSet presAssocID="{9EEA3B5D-4A3F-4213-8E22-1C9719450A51}" presName="Triangle" presStyleLbl="alignNode1" presStyleIdx="3" presStyleCnt="7"/>
      <dgm:spPr/>
    </dgm:pt>
    <dgm:pt modelId="{96DC6F8E-0CE5-4475-A36F-0DF50121ED44}" type="pres">
      <dgm:prSet presAssocID="{6386BE8B-F012-40FD-8608-6D939C23E91A}" presName="sibTrans" presStyleCnt="0"/>
      <dgm:spPr/>
    </dgm:pt>
    <dgm:pt modelId="{2C3A7925-9843-47FA-8CD1-AE21152F2CB1}" type="pres">
      <dgm:prSet presAssocID="{6386BE8B-F012-40FD-8608-6D939C23E91A}" presName="space" presStyleCnt="0"/>
      <dgm:spPr/>
    </dgm:pt>
    <dgm:pt modelId="{8E2F9608-002F-4798-8D99-856E1C892658}" type="pres">
      <dgm:prSet presAssocID="{DB89C966-CC7F-4144-AF24-74619B383F8A}" presName="composite" presStyleCnt="0"/>
      <dgm:spPr/>
    </dgm:pt>
    <dgm:pt modelId="{9F675179-8CE5-45FE-84D9-16AB2AA5738B}" type="pres">
      <dgm:prSet presAssocID="{DB89C966-CC7F-4144-AF24-74619B383F8A}" presName="LShape" presStyleLbl="alignNode1" presStyleIdx="4" presStyleCnt="7"/>
      <dgm:spPr/>
    </dgm:pt>
    <dgm:pt modelId="{94B3AB7B-091C-4D4E-B4B0-3CE01BA9B73C}" type="pres">
      <dgm:prSet presAssocID="{DB89C966-CC7F-4144-AF24-74619B383F8A}" presName="ParentText" presStyleLbl="revTx" presStyleIdx="2" presStyleCnt="4">
        <dgm:presLayoutVars>
          <dgm:chMax val="0"/>
          <dgm:chPref val="0"/>
          <dgm:bulletEnabled val="1"/>
        </dgm:presLayoutVars>
      </dgm:prSet>
      <dgm:spPr/>
      <dgm:t>
        <a:bodyPr/>
        <a:lstStyle/>
        <a:p>
          <a:endParaRPr lang="en-US"/>
        </a:p>
      </dgm:t>
    </dgm:pt>
    <dgm:pt modelId="{0E5CBE3A-A807-4388-8045-2A4D9ADF8568}" type="pres">
      <dgm:prSet presAssocID="{DB89C966-CC7F-4144-AF24-74619B383F8A}" presName="Triangle" presStyleLbl="alignNode1" presStyleIdx="5" presStyleCnt="7"/>
      <dgm:spPr/>
    </dgm:pt>
    <dgm:pt modelId="{1FDE433F-A400-4E0D-9B8A-7CA6D8E7C654}" type="pres">
      <dgm:prSet presAssocID="{A5405717-F56E-40C1-9638-5F24490FFD4B}" presName="sibTrans" presStyleCnt="0"/>
      <dgm:spPr/>
    </dgm:pt>
    <dgm:pt modelId="{096065D1-E22D-4A7D-BA3C-E5F5B362E429}" type="pres">
      <dgm:prSet presAssocID="{A5405717-F56E-40C1-9638-5F24490FFD4B}" presName="space" presStyleCnt="0"/>
      <dgm:spPr/>
    </dgm:pt>
    <dgm:pt modelId="{E6A09070-D76F-48D8-9A33-16CAF5CD39B6}" type="pres">
      <dgm:prSet presAssocID="{B7619F4C-1E85-4653-A5CB-7BFDF4E4B829}" presName="composite" presStyleCnt="0"/>
      <dgm:spPr/>
    </dgm:pt>
    <dgm:pt modelId="{F2D6FE00-141D-4C71-91C1-989638A90580}" type="pres">
      <dgm:prSet presAssocID="{B7619F4C-1E85-4653-A5CB-7BFDF4E4B829}" presName="LShape" presStyleLbl="alignNode1" presStyleIdx="6" presStyleCnt="7"/>
      <dgm:spPr/>
    </dgm:pt>
    <dgm:pt modelId="{9097152D-8C3F-4428-8F43-8D5A4A4920AB}" type="pres">
      <dgm:prSet presAssocID="{B7619F4C-1E85-4653-A5CB-7BFDF4E4B829}" presName="ParentText" presStyleLbl="revTx" presStyleIdx="3" presStyleCnt="4">
        <dgm:presLayoutVars>
          <dgm:chMax val="0"/>
          <dgm:chPref val="0"/>
          <dgm:bulletEnabled val="1"/>
        </dgm:presLayoutVars>
      </dgm:prSet>
      <dgm:spPr/>
      <dgm:t>
        <a:bodyPr/>
        <a:lstStyle/>
        <a:p>
          <a:endParaRPr lang="en-US"/>
        </a:p>
      </dgm:t>
    </dgm:pt>
  </dgm:ptLst>
  <dgm:cxnLst>
    <dgm:cxn modelId="{549D68A7-3D03-4BE2-948A-710B6EA92691}" type="presOf" srcId="{2DB3ECB5-5BC7-4FA3-A45A-8DBB9C475263}" destId="{97F04726-B599-409F-BF2A-6DA86E7C950D}" srcOrd="0" destOrd="0" presId="urn:microsoft.com/office/officeart/2009/3/layout/StepUpProcess"/>
    <dgm:cxn modelId="{AED7D770-4B86-4833-A303-3DA68577816F}" srcId="{40CE016F-397A-4D5B-B425-351EBB78D0CF}" destId="{B7619F4C-1E85-4653-A5CB-7BFDF4E4B829}" srcOrd="3" destOrd="0" parTransId="{7F67646E-27A8-4EBB-B9F4-B3FFE2A7B680}" sibTransId="{102F8667-50C2-4E88-980F-086A8E7C7C23}"/>
    <dgm:cxn modelId="{31F5D28F-928F-49F7-A548-8E2DD7F67D58}" type="presOf" srcId="{DB89C966-CC7F-4144-AF24-74619B383F8A}" destId="{94B3AB7B-091C-4D4E-B4B0-3CE01BA9B73C}" srcOrd="0" destOrd="0" presId="urn:microsoft.com/office/officeart/2009/3/layout/StepUpProcess"/>
    <dgm:cxn modelId="{6BD16011-400A-4314-9F9C-112928AD4CF1}" srcId="{40CE016F-397A-4D5B-B425-351EBB78D0CF}" destId="{9EEA3B5D-4A3F-4213-8E22-1C9719450A51}" srcOrd="1" destOrd="0" parTransId="{73CF4637-04B2-4C8F-BCFB-74A1272BF23F}" sibTransId="{6386BE8B-F012-40FD-8608-6D939C23E91A}"/>
    <dgm:cxn modelId="{EFCCE926-FDEC-4DB8-9670-D38B6D1D8BB0}" type="presOf" srcId="{40CE016F-397A-4D5B-B425-351EBB78D0CF}" destId="{15E3CB04-0693-4152-8A77-681B8376FA67}" srcOrd="0" destOrd="0" presId="urn:microsoft.com/office/officeart/2009/3/layout/StepUpProcess"/>
    <dgm:cxn modelId="{4B308796-BCBA-49FE-B138-74F20C545761}" srcId="{40CE016F-397A-4D5B-B425-351EBB78D0CF}" destId="{DB89C966-CC7F-4144-AF24-74619B383F8A}" srcOrd="2" destOrd="0" parTransId="{B6AC5FFB-2ED2-487E-960A-86BB21CEFA51}" sibTransId="{A5405717-F56E-40C1-9638-5F24490FFD4B}"/>
    <dgm:cxn modelId="{718A0204-63CA-4F49-9DBB-904001CE2E3A}" type="presOf" srcId="{B7619F4C-1E85-4653-A5CB-7BFDF4E4B829}" destId="{9097152D-8C3F-4428-8F43-8D5A4A4920AB}" srcOrd="0" destOrd="0" presId="urn:microsoft.com/office/officeart/2009/3/layout/StepUpProcess"/>
    <dgm:cxn modelId="{49C23903-B887-4B5A-8F96-AFF8586A1392}" type="presOf" srcId="{9EEA3B5D-4A3F-4213-8E22-1C9719450A51}" destId="{8045FAD4-472B-47C0-A1E6-ED2A7251EE64}" srcOrd="0" destOrd="0" presId="urn:microsoft.com/office/officeart/2009/3/layout/StepUpProcess"/>
    <dgm:cxn modelId="{4E8445BE-553F-48A5-8C2F-1A8F0CC021E8}" srcId="{40CE016F-397A-4D5B-B425-351EBB78D0CF}" destId="{2DB3ECB5-5BC7-4FA3-A45A-8DBB9C475263}" srcOrd="0" destOrd="0" parTransId="{7C3228F2-0711-4A17-879F-82B902C736E9}" sibTransId="{62005C2C-3F4D-4AA7-BECC-85423A4A8F0D}"/>
    <dgm:cxn modelId="{FF26FAB8-26F4-4432-AEAE-F1EBE1E7C370}" type="presParOf" srcId="{15E3CB04-0693-4152-8A77-681B8376FA67}" destId="{714AA9E1-7A35-4230-99CC-8B27E6757C6D}" srcOrd="0" destOrd="0" presId="urn:microsoft.com/office/officeart/2009/3/layout/StepUpProcess"/>
    <dgm:cxn modelId="{0A4A6A24-ED1F-4DD5-9DD1-C7D47DB26364}" type="presParOf" srcId="{714AA9E1-7A35-4230-99CC-8B27E6757C6D}" destId="{C6830840-37E3-4957-9482-A1A1851AE7B4}" srcOrd="0" destOrd="0" presId="urn:microsoft.com/office/officeart/2009/3/layout/StepUpProcess"/>
    <dgm:cxn modelId="{EEF31B8E-A389-4242-88D0-1EA0D219BD7D}" type="presParOf" srcId="{714AA9E1-7A35-4230-99CC-8B27E6757C6D}" destId="{97F04726-B599-409F-BF2A-6DA86E7C950D}" srcOrd="1" destOrd="0" presId="urn:microsoft.com/office/officeart/2009/3/layout/StepUpProcess"/>
    <dgm:cxn modelId="{53AD3601-0B8D-4613-96BE-16D7DC1689FF}" type="presParOf" srcId="{714AA9E1-7A35-4230-99CC-8B27E6757C6D}" destId="{B1DF8D65-4BA7-4EDF-9F27-A75AEB5B5069}" srcOrd="2" destOrd="0" presId="urn:microsoft.com/office/officeart/2009/3/layout/StepUpProcess"/>
    <dgm:cxn modelId="{42388FB5-D052-4D94-A8D9-EA4A4883B202}" type="presParOf" srcId="{15E3CB04-0693-4152-8A77-681B8376FA67}" destId="{7BF5213B-CE65-468E-B868-A12E9AC98C1B}" srcOrd="1" destOrd="0" presId="urn:microsoft.com/office/officeart/2009/3/layout/StepUpProcess"/>
    <dgm:cxn modelId="{BCC01DD2-5454-448D-805A-1404163D36B0}" type="presParOf" srcId="{7BF5213B-CE65-468E-B868-A12E9AC98C1B}" destId="{63352EDD-CE87-4491-A032-9545A20003D5}" srcOrd="0" destOrd="0" presId="urn:microsoft.com/office/officeart/2009/3/layout/StepUpProcess"/>
    <dgm:cxn modelId="{2CBEE4F4-E647-4A22-A20A-02D5367FDECF}" type="presParOf" srcId="{15E3CB04-0693-4152-8A77-681B8376FA67}" destId="{05E49FA9-FFC5-4FAE-9D93-122869565685}" srcOrd="2" destOrd="0" presId="urn:microsoft.com/office/officeart/2009/3/layout/StepUpProcess"/>
    <dgm:cxn modelId="{FB5347D8-76C0-4829-8C54-C6075AA432EF}" type="presParOf" srcId="{05E49FA9-FFC5-4FAE-9D93-122869565685}" destId="{A7607452-1F40-4227-B410-4CF874A37C49}" srcOrd="0" destOrd="0" presId="urn:microsoft.com/office/officeart/2009/3/layout/StepUpProcess"/>
    <dgm:cxn modelId="{4A2CE88D-F54A-4E5F-954A-1EEC378D9960}" type="presParOf" srcId="{05E49FA9-FFC5-4FAE-9D93-122869565685}" destId="{8045FAD4-472B-47C0-A1E6-ED2A7251EE64}" srcOrd="1" destOrd="0" presId="urn:microsoft.com/office/officeart/2009/3/layout/StepUpProcess"/>
    <dgm:cxn modelId="{3FE1F6C7-4EDB-44E2-BFED-C494D1266CE7}" type="presParOf" srcId="{05E49FA9-FFC5-4FAE-9D93-122869565685}" destId="{82DE8501-0CAD-4F8C-A8DF-18768C121F7E}" srcOrd="2" destOrd="0" presId="urn:microsoft.com/office/officeart/2009/3/layout/StepUpProcess"/>
    <dgm:cxn modelId="{B5A026F8-1EF2-44E0-8C64-8C9C13530DDA}" type="presParOf" srcId="{15E3CB04-0693-4152-8A77-681B8376FA67}" destId="{96DC6F8E-0CE5-4475-A36F-0DF50121ED44}" srcOrd="3" destOrd="0" presId="urn:microsoft.com/office/officeart/2009/3/layout/StepUpProcess"/>
    <dgm:cxn modelId="{E003BB8D-2C73-48EF-A4A2-9793BA6598CB}" type="presParOf" srcId="{96DC6F8E-0CE5-4475-A36F-0DF50121ED44}" destId="{2C3A7925-9843-47FA-8CD1-AE21152F2CB1}" srcOrd="0" destOrd="0" presId="urn:microsoft.com/office/officeart/2009/3/layout/StepUpProcess"/>
    <dgm:cxn modelId="{23E75ACD-67EF-4DC9-A4B6-421B80F084B5}" type="presParOf" srcId="{15E3CB04-0693-4152-8A77-681B8376FA67}" destId="{8E2F9608-002F-4798-8D99-856E1C892658}" srcOrd="4" destOrd="0" presId="urn:microsoft.com/office/officeart/2009/3/layout/StepUpProcess"/>
    <dgm:cxn modelId="{107AED95-8725-47DB-A192-AC1FF6A12FBA}" type="presParOf" srcId="{8E2F9608-002F-4798-8D99-856E1C892658}" destId="{9F675179-8CE5-45FE-84D9-16AB2AA5738B}" srcOrd="0" destOrd="0" presId="urn:microsoft.com/office/officeart/2009/3/layout/StepUpProcess"/>
    <dgm:cxn modelId="{3956DF32-6102-4F88-82B6-49D9E04A9FE2}" type="presParOf" srcId="{8E2F9608-002F-4798-8D99-856E1C892658}" destId="{94B3AB7B-091C-4D4E-B4B0-3CE01BA9B73C}" srcOrd="1" destOrd="0" presId="urn:microsoft.com/office/officeart/2009/3/layout/StepUpProcess"/>
    <dgm:cxn modelId="{2FAF0F76-AF6E-4034-A548-A732E7FE8A89}" type="presParOf" srcId="{8E2F9608-002F-4798-8D99-856E1C892658}" destId="{0E5CBE3A-A807-4388-8045-2A4D9ADF8568}" srcOrd="2" destOrd="0" presId="urn:microsoft.com/office/officeart/2009/3/layout/StepUpProcess"/>
    <dgm:cxn modelId="{154F8424-7E0C-4E3B-8DE0-815F5E5BA394}" type="presParOf" srcId="{15E3CB04-0693-4152-8A77-681B8376FA67}" destId="{1FDE433F-A400-4E0D-9B8A-7CA6D8E7C654}" srcOrd="5" destOrd="0" presId="urn:microsoft.com/office/officeart/2009/3/layout/StepUpProcess"/>
    <dgm:cxn modelId="{EDAF4013-EA9E-4429-ADB6-D3EB2B72141B}" type="presParOf" srcId="{1FDE433F-A400-4E0D-9B8A-7CA6D8E7C654}" destId="{096065D1-E22D-4A7D-BA3C-E5F5B362E429}" srcOrd="0" destOrd="0" presId="urn:microsoft.com/office/officeart/2009/3/layout/StepUpProcess"/>
    <dgm:cxn modelId="{885996BF-62E2-45D3-BDC0-406441CB4167}" type="presParOf" srcId="{15E3CB04-0693-4152-8A77-681B8376FA67}" destId="{E6A09070-D76F-48D8-9A33-16CAF5CD39B6}" srcOrd="6" destOrd="0" presId="urn:microsoft.com/office/officeart/2009/3/layout/StepUpProcess"/>
    <dgm:cxn modelId="{D207A159-7ADD-4EBF-8CC2-8FE1C4A61900}" type="presParOf" srcId="{E6A09070-D76F-48D8-9A33-16CAF5CD39B6}" destId="{F2D6FE00-141D-4C71-91C1-989638A90580}" srcOrd="0" destOrd="0" presId="urn:microsoft.com/office/officeart/2009/3/layout/StepUpProcess"/>
    <dgm:cxn modelId="{0A9C81C8-98F9-4991-9775-8DDCCC43F6C1}" type="presParOf" srcId="{E6A09070-D76F-48D8-9A33-16CAF5CD39B6}" destId="{9097152D-8C3F-4428-8F43-8D5A4A4920AB}"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C8BD4D-13BC-9244-971D-C88CB20F8B3B}" type="datetimeFigureOut">
              <a:rPr lang="en-US" smtClean="0"/>
              <a:t>5/7/2015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081000-4B77-8E46-B596-AB9926490600}" type="slidenum">
              <a:rPr lang="en-US" smtClean="0"/>
              <a:t>‹#›</a:t>
            </a:fld>
            <a:endParaRPr lang="en-US"/>
          </a:p>
        </p:txBody>
      </p:sp>
    </p:spTree>
    <p:extLst>
      <p:ext uri="{BB962C8B-B14F-4D97-AF65-F5344CB8AC3E}">
        <p14:creationId xmlns:p14="http://schemas.microsoft.com/office/powerpoint/2010/main" val="3790197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ED0E6-D476-BA4F-8C35-D60667CF9DB6}" type="datetimeFigureOut">
              <a:rPr lang="en-US" smtClean="0"/>
              <a:t>5/7/2015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242304-52EA-A64C-BD19-810E18DC4058}" type="slidenum">
              <a:rPr lang="en-US" smtClean="0"/>
              <a:t>‹#›</a:t>
            </a:fld>
            <a:endParaRPr lang="en-US"/>
          </a:p>
        </p:txBody>
      </p:sp>
    </p:spTree>
    <p:extLst>
      <p:ext uri="{BB962C8B-B14F-4D97-AF65-F5344CB8AC3E}">
        <p14:creationId xmlns:p14="http://schemas.microsoft.com/office/powerpoint/2010/main" val="38469614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1D7CF-472A-4716-B6CD-349418B7B1C1}" type="slidenum">
              <a:rPr lang="en-US"/>
              <a:pPr/>
              <a:t>18</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The primary algorithm invoked when determining whether a system can perform a task is the constraint-checking cascade. The internal functionality of a constraint is described, and then the context in which each constraint is checked. Last, the advantages of using the constraint-checking cascade are explained. </a:t>
            </a:r>
          </a:p>
          <a:p>
            <a:endParaRPr lang="en-US"/>
          </a:p>
          <a:p>
            <a:r>
              <a:rPr lang="en-US"/>
              <a:t>In order to confirm that the system and the schedule satisfy a constraint, first, the list of subsystems that provide data for the constraint are called. As each subsystem executes it adds its contribution to the state data. After all subsystems successfully execute, the constraint qualifier (the actually check on the validity of the state after the data has been added) is evaluated. Figure 5 shows a graphical representation of this internal constraint functionality.</a:t>
            </a:r>
          </a:p>
          <a:p>
            <a:endParaRPr lang="en-US"/>
          </a:p>
          <a:p>
            <a:r>
              <a:rPr lang="en-US"/>
              <a:t>If the qualifier is satisfied, then the next constraint repeats this process, until all constraints on the system have been checked. In this way, state data is generated indirectly involving only the subsystems necessary to check each constraint. Only after checking all the constraints does the scheduler run the subsystems whose data is not constrained. Figure 6 shows this constraint-checking cascade further. </a:t>
            </a:r>
          </a:p>
        </p:txBody>
      </p:sp>
    </p:spTree>
    <p:extLst>
      <p:ext uri="{BB962C8B-B14F-4D97-AF65-F5344CB8AC3E}">
        <p14:creationId xmlns:p14="http://schemas.microsoft.com/office/powerpoint/2010/main" val="289665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A8035-C863-4985-A379-EBB8045ADDE5}" type="slidenum">
              <a:rPr lang="en-US"/>
              <a:pPr/>
              <a:t>29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a:lnSpc>
                <a:spcPct val="80000"/>
              </a:lnSpc>
            </a:pPr>
            <a:r>
              <a:rPr lang="en-US" sz="800"/>
              <a:t>The capstone software requirements test necessitated a low-fidelity system simulation performing a reasonably well understood aerospace application. An end-to-end use case of the software comprehensively testing the input-output framework capabilities with which the analyst would directly interact is described. Included are descriptions of the subsystem models and constraints imposed on the system, as well as visualizations of the orbits, targets, and results. The results are then discussed within the context of whether or not they constitute valid and useful simulation results. </a:t>
            </a:r>
          </a:p>
          <a:p>
            <a:pPr>
              <a:lnSpc>
                <a:spcPct val="80000"/>
              </a:lnSpc>
            </a:pPr>
            <a:endParaRPr lang="en-US" sz="800"/>
          </a:p>
          <a:p>
            <a:pPr>
              <a:lnSpc>
                <a:spcPct val="80000"/>
              </a:lnSpc>
            </a:pPr>
            <a:r>
              <a:rPr lang="en-US" sz="800"/>
              <a:t>It was decided that the system would be an extreme-weather imaging satellite for several reasons. It afforded the possibility to use large decks of targets, spread out geographically in order to let the scheduler choose between a subset of possible targets each time step. It also made the output of possible schedules with big decks of state data easy to evaluate and analyze. Lastly, targets could be valued for importance, time-criticality and minimum image quality to exercise the value function evaluations. </a:t>
            </a:r>
          </a:p>
          <a:p>
            <a:pPr>
              <a:lnSpc>
                <a:spcPct val="80000"/>
              </a:lnSpc>
            </a:pPr>
            <a:endParaRPr lang="en-US" sz="800"/>
          </a:p>
          <a:p>
            <a:pPr>
              <a:lnSpc>
                <a:spcPct val="80000"/>
              </a:lnSpc>
            </a:pPr>
            <a:r>
              <a:rPr lang="en-US" sz="800"/>
              <a:t>The simulation was named Aeolus for the Greek god of wind. Targets were clustered into high-risk areas, including Southeast Asia and the Gulf of Mexico. Additional targets were scattered randomly around the globe as incidental weather anomalies. Additionally, it was assumed that the sensor could generate useful images, even when in eclipse to further stress the system.</a:t>
            </a:r>
          </a:p>
          <a:p>
            <a:pPr>
              <a:lnSpc>
                <a:spcPct val="80000"/>
              </a:lnSpc>
            </a:pPr>
            <a:endParaRPr lang="en-US" sz="800"/>
          </a:p>
          <a:p>
            <a:pPr>
              <a:lnSpc>
                <a:spcPct val="80000"/>
              </a:lnSpc>
            </a:pPr>
            <a:r>
              <a:rPr lang="en-US" sz="800"/>
              <a:t>It was envisioned that users would submit weather phenomenon to a ground station for approval. Those weather phenomena were judged and a full list of approved targets would be created with values on each one as the operators saw fit. Next, a full simulation of the Horizon framework would be run with the given target deck and the initial conditions of the satellite for a certain time period. Results would be used for mission analysis and command generation to decide which targets would be captured by the actual satellite.</a:t>
            </a:r>
          </a:p>
          <a:p>
            <a:pPr>
              <a:lnSpc>
                <a:spcPct val="80000"/>
              </a:lnSpc>
            </a:pPr>
            <a:endParaRPr lang="en-US" sz="800"/>
          </a:p>
          <a:p>
            <a:pPr>
              <a:lnSpc>
                <a:spcPct val="80000"/>
              </a:lnSpc>
            </a:pPr>
            <a:r>
              <a:rPr lang="en-US" sz="800" b="1"/>
              <a:t>Aeolus CONOPS</a:t>
            </a:r>
          </a:p>
          <a:p>
            <a:pPr>
              <a:lnSpc>
                <a:spcPct val="80000"/>
              </a:lnSpc>
            </a:pPr>
            <a:endParaRPr lang="en-US" sz="800" b="1"/>
          </a:p>
          <a:p>
            <a:pPr>
              <a:lnSpc>
                <a:spcPct val="80000"/>
              </a:lnSpc>
            </a:pPr>
            <a:r>
              <a:rPr lang="en-US" sz="800"/>
              <a:t>Subsystems</a:t>
            </a:r>
          </a:p>
          <a:p>
            <a:pPr lvl="1">
              <a:lnSpc>
                <a:spcPct val="80000"/>
              </a:lnSpc>
            </a:pPr>
            <a:r>
              <a:rPr lang="en-US" sz="800" b="1"/>
              <a:t>Access</a:t>
            </a:r>
            <a:r>
              <a:rPr lang="en-US" sz="800"/>
              <a:t> – Generates access windows for different types of tasks</a:t>
            </a:r>
          </a:p>
          <a:p>
            <a:pPr lvl="1">
              <a:lnSpc>
                <a:spcPct val="80000"/>
              </a:lnSpc>
            </a:pPr>
            <a:r>
              <a:rPr lang="en-US" sz="800" b="1"/>
              <a:t>Attitude Dynamics and Control System</a:t>
            </a:r>
            <a:r>
              <a:rPr lang="en-US" sz="800"/>
              <a:t> – Orients spacecraft for imaging</a:t>
            </a:r>
          </a:p>
          <a:p>
            <a:pPr lvl="1">
              <a:lnSpc>
                <a:spcPct val="80000"/>
              </a:lnSpc>
            </a:pPr>
            <a:r>
              <a:rPr lang="en-US" sz="800" b="1"/>
              <a:t>Electro-Optical Sensor</a:t>
            </a:r>
            <a:r>
              <a:rPr lang="en-US" sz="800"/>
              <a:t> – Captures and compresses images when it has access to an imaging target and sends data to the Solid-State Data Recorder</a:t>
            </a:r>
          </a:p>
          <a:p>
            <a:pPr lvl="1">
              <a:lnSpc>
                <a:spcPct val="80000"/>
              </a:lnSpc>
            </a:pPr>
            <a:r>
              <a:rPr lang="en-US" sz="800" b="1"/>
              <a:t>Solid-State Data Recorder</a:t>
            </a:r>
            <a:r>
              <a:rPr lang="en-US" sz="800"/>
              <a:t> – Keeps imagery data before being sent down to a ground station</a:t>
            </a:r>
          </a:p>
          <a:p>
            <a:pPr lvl="1">
              <a:lnSpc>
                <a:spcPct val="80000"/>
              </a:lnSpc>
            </a:pPr>
            <a:r>
              <a:rPr lang="en-US" sz="800" b="1"/>
              <a:t>Communications System</a:t>
            </a:r>
            <a:r>
              <a:rPr lang="en-US" sz="800"/>
              <a:t> – Transmits imagery data when it has access to a ground station</a:t>
            </a:r>
          </a:p>
          <a:p>
            <a:pPr lvl="1">
              <a:lnSpc>
                <a:spcPct val="80000"/>
              </a:lnSpc>
            </a:pPr>
            <a:r>
              <a:rPr lang="en-US" sz="800" b="1"/>
              <a:t>Power</a:t>
            </a:r>
            <a:r>
              <a:rPr lang="en-US" sz="800"/>
              <a:t> – Collects power usage information from the other subsystems, calculates solar panel power generation and depth of discharge of the batteries</a:t>
            </a:r>
          </a:p>
          <a:p>
            <a:pPr>
              <a:lnSpc>
                <a:spcPct val="80000"/>
              </a:lnSpc>
            </a:pPr>
            <a:r>
              <a:rPr lang="en-US" sz="800"/>
              <a:t>Constraints</a:t>
            </a:r>
          </a:p>
          <a:p>
            <a:pPr lvl="1">
              <a:lnSpc>
                <a:spcPct val="80000"/>
              </a:lnSpc>
            </a:pPr>
            <a:r>
              <a:rPr lang="en-US" sz="800"/>
              <a:t>During imaging, no information can be sent to ground stations </a:t>
            </a:r>
          </a:p>
          <a:p>
            <a:pPr lvl="1">
              <a:lnSpc>
                <a:spcPct val="80000"/>
              </a:lnSpc>
            </a:pPr>
            <a:r>
              <a:rPr lang="en-US" sz="800"/>
              <a:t>The data recorder cannot store more than 70% of its capacity</a:t>
            </a:r>
          </a:p>
          <a:p>
            <a:pPr lvl="1">
              <a:lnSpc>
                <a:spcPct val="80000"/>
              </a:lnSpc>
            </a:pPr>
            <a:r>
              <a:rPr lang="en-US" sz="800"/>
              <a:t>The depth of discharge of the batteries cannot be more than 25%</a:t>
            </a:r>
          </a:p>
          <a:p>
            <a:pPr>
              <a:lnSpc>
                <a:spcPct val="80000"/>
              </a:lnSpc>
            </a:pPr>
            <a:endParaRPr lang="en-US" sz="800"/>
          </a:p>
        </p:txBody>
      </p:sp>
    </p:spTree>
    <p:extLst>
      <p:ext uri="{BB962C8B-B14F-4D97-AF65-F5344CB8AC3E}">
        <p14:creationId xmlns:p14="http://schemas.microsoft.com/office/powerpoint/2010/main" val="314497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69A1A-D32C-4E1A-8707-00C23C00E66A}" type="slidenum">
              <a:rPr lang="en-US"/>
              <a:pPr/>
              <a:t>30</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b="1"/>
              <a:t>Aeolus Constellation CONOPS</a:t>
            </a:r>
          </a:p>
          <a:p>
            <a:endParaRPr lang="en-US" b="1"/>
          </a:p>
          <a:p>
            <a:r>
              <a:rPr lang="en-US"/>
              <a:t>Two assets were created, and the constituent subsystemNodes were duplicated from the same subsystems found in the previous test case</a:t>
            </a:r>
          </a:p>
          <a:p>
            <a:r>
              <a:rPr lang="en-US"/>
              <a:t>Constraints and dependencies were changed to use the accessors from the new profile class</a:t>
            </a:r>
          </a:p>
          <a:p>
            <a:r>
              <a:rPr lang="en-US"/>
              <a:t>At heart, the system that was modeled is identical, albeit with the number of assets doubled</a:t>
            </a:r>
          </a:p>
          <a:p>
            <a:r>
              <a:rPr lang="en-US"/>
              <a:t>The first asset kept the original asset’s orbit</a:t>
            </a:r>
          </a:p>
          <a:p>
            <a:r>
              <a:rPr lang="en-US"/>
              <a:t>The second asset was initialized using the same orbital parameters except the RAAN was rotated 180 degrees</a:t>
            </a:r>
          </a:p>
          <a:p>
            <a:pPr lvl="1"/>
            <a:r>
              <a:rPr lang="en-US"/>
              <a:t>Assets get better ground track coverage of targets in one revolution</a:t>
            </a:r>
          </a:p>
          <a:p>
            <a:endParaRPr lang="en-US"/>
          </a:p>
        </p:txBody>
      </p:sp>
    </p:spTree>
    <p:extLst>
      <p:ext uri="{BB962C8B-B14F-4D97-AF65-F5344CB8AC3E}">
        <p14:creationId xmlns:p14="http://schemas.microsoft.com/office/powerpoint/2010/main" val="63959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AC427-37F6-43AF-90DC-63F4FC2AE442}" type="slidenum">
              <a:rPr lang="en-US"/>
              <a:pPr/>
              <a:t>31</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415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405BD4-2C11-4B99-9BDB-43A7D13352EB}" type="slidenum">
              <a:rPr lang="en-US"/>
              <a:pPr/>
              <a:t>32</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a:lnSpc>
                <a:spcPct val="80000"/>
              </a:lnSpc>
            </a:pPr>
            <a:r>
              <a:rPr lang="en-US" sz="800" i="1"/>
              <a:t>Dependency Integration into SubsystemNode</a:t>
            </a:r>
          </a:p>
          <a:p>
            <a:pPr>
              <a:lnSpc>
                <a:spcPct val="80000"/>
              </a:lnSpc>
            </a:pPr>
            <a:r>
              <a:rPr lang="en-US" sz="800"/>
              <a:t>Currently, dependencies are static functions that are called on a case-by-case basis by the subsystems that require them. Since they are globally scoped, this means there is little flexibility within them, and the user has the possibility of calling the wrong one inside a subsystem. They do not have hierarchical network information and are incapable of determining which the correct state to use is, so at the current time dependencies cannot exist between assets. The solution to this is to embed dependencies inside subsystemNodes somehow. Since subsystemNodes know their network position and know which subsystemNodes they are dependent on, they naturally could call specific dependency functions by pointer and directly give their corresponding subsystem the correct data.</a:t>
            </a:r>
            <a:endParaRPr lang="en-US" sz="800" i="1"/>
          </a:p>
          <a:p>
            <a:pPr>
              <a:lnSpc>
                <a:spcPct val="80000"/>
              </a:lnSpc>
            </a:pPr>
            <a:r>
              <a:rPr lang="en-US" sz="800" i="1"/>
              <a:t>Drag-and-Drop Simulation Creation GUI</a:t>
            </a:r>
          </a:p>
          <a:p>
            <a:pPr>
              <a:lnSpc>
                <a:spcPct val="80000"/>
              </a:lnSpc>
            </a:pPr>
            <a:r>
              <a:rPr lang="en-US" sz="800"/>
              <a:t>As stated previously in Part B, a GUI is being created that will allow users to drag-and-drop system blocks into a “sandbox” type window where they can arrange the layout of the system in a visual way. This will also aid in ease of use as it will pre-generate templates for everything and leave only the specific function coding for the user.</a:t>
            </a:r>
            <a:endParaRPr lang="en-US" sz="800" i="1"/>
          </a:p>
          <a:p>
            <a:pPr>
              <a:lnSpc>
                <a:spcPct val="80000"/>
              </a:lnSpc>
            </a:pPr>
            <a:r>
              <a:rPr lang="en-US" sz="800" i="1"/>
              <a:t>Automatic “Sanity-Checking” for User-Inputted Code</a:t>
            </a:r>
          </a:p>
          <a:p>
            <a:pPr>
              <a:lnSpc>
                <a:spcPct val="80000"/>
              </a:lnSpc>
            </a:pPr>
            <a:r>
              <a:rPr lang="en-US" sz="800"/>
              <a:t>With the implementation of a GUI, values and code that is inputted can go through a sanity-check before the C++ code is built. This would involve looking at orbits, task-types, subsystems getting and setting state variables and a myriad of other interactions that are constrained on both ends and making sure that the user has entered things, which correspond to a valid action given the Horizon Framework. Since the C++ programming language is virtually unconstrained, many things that could be compiled in code simply are not supported. This would check common errors and display warnings to the user (which could be suppressed if desired).</a:t>
            </a:r>
            <a:endParaRPr lang="en-US" sz="800" i="1"/>
          </a:p>
          <a:p>
            <a:pPr>
              <a:lnSpc>
                <a:spcPct val="80000"/>
              </a:lnSpc>
            </a:pPr>
            <a:r>
              <a:rPr lang="en-US" sz="800" i="1"/>
              <a:t>Parallelization</a:t>
            </a:r>
          </a:p>
          <a:p>
            <a:pPr>
              <a:lnSpc>
                <a:spcPct val="80000"/>
              </a:lnSpc>
            </a:pPr>
            <a:r>
              <a:rPr lang="en-US" sz="800"/>
              <a:t>When the scheduler is generating possible schedules, a large list of fully formed, yet un-simulated systemSchedules is generated. These exist in independent universes and are able to be calculated without information from any other systemSchedule. In parallel processing terms, this is referred to as an “embarrassingly parallel” problem. It means that splitting these tasks to compute on different processor cores, or even on entirely different machines is relatively simple. In situations were a large number of assets are to be attempting to schedule a large number of tasks, combination generation shows that there are going to be a huge possibility of different things to do at each time step. Thus, parallelization of the simulation of each systemSchedule may be necessary.</a:t>
            </a:r>
            <a:endParaRPr lang="en-US" sz="800" i="1"/>
          </a:p>
          <a:p>
            <a:pPr>
              <a:lnSpc>
                <a:spcPct val="80000"/>
              </a:lnSpc>
            </a:pPr>
            <a:r>
              <a:rPr lang="en-US" sz="800" i="1"/>
              <a:t>LHLV Coordinate System Support</a:t>
            </a:r>
          </a:p>
          <a:p>
            <a:pPr>
              <a:lnSpc>
                <a:spcPct val="80000"/>
              </a:lnSpc>
            </a:pPr>
            <a:r>
              <a:rPr lang="en-US" sz="800"/>
              <a:t>Currently the Position objects only support ECI and LLA coordinate frames. LHLV is useful when determining equations of motion or line of sight from objects close to the surface of the earth. When modeling things like aircraft and near-space assets, the user would greatly benefit from adding a built-in LHLV coordinate system, which could automatically be used and would be invisible to the user.</a:t>
            </a:r>
            <a:endParaRPr lang="en-US" sz="800" i="1"/>
          </a:p>
          <a:p>
            <a:pPr>
              <a:lnSpc>
                <a:spcPct val="80000"/>
              </a:lnSpc>
            </a:pPr>
            <a:r>
              <a:rPr lang="en-US" sz="800" i="1"/>
              <a:t>Matrix Templatization</a:t>
            </a:r>
          </a:p>
          <a:p>
            <a:pPr>
              <a:lnSpc>
                <a:spcPct val="80000"/>
              </a:lnSpc>
            </a:pPr>
            <a:r>
              <a:rPr lang="en-US" sz="800"/>
              <a:t>Currently doing a large number of matrix operations in a row can propagate numerical errors, even using numbers as precise as double-precision values. This was experienced when doing vector math on radically different sized vectors; such as the vectors from earth to the sun and from the earth to a space asset. Templatizing the matrix class would allow it to have as much or as little precision as necessary, so other means would not have to be used to ensure numerical stability.</a:t>
            </a:r>
            <a:endParaRPr lang="en-US" sz="800" i="1"/>
          </a:p>
          <a:p>
            <a:pPr>
              <a:lnSpc>
                <a:spcPct val="80000"/>
              </a:lnSpc>
            </a:pPr>
            <a:r>
              <a:rPr lang="en-US" sz="800" i="1"/>
              <a:t>Error Recording</a:t>
            </a:r>
          </a:p>
          <a:p>
            <a:pPr>
              <a:lnSpc>
                <a:spcPct val="80000"/>
              </a:lnSpc>
            </a:pPr>
            <a:r>
              <a:rPr lang="en-US" sz="800"/>
              <a:t>When simulating a model for the first time, it is very likely that it does not perform as expected. First output schedules have had all kinds of peculiarities including not having any events, going over the simulation end time, not down linking, imaging comm. stations, only down linking among others. The Framework would benefit from a record of why schedules failed when they were trying to be created. This would aid the designer in finding what was constraining the scheduler from adding events to each of the schedules. Additionally, this could help while designing the system to find bottlenecks or leverage points imposed by subsystem design parameters or CONOPS requirements.</a:t>
            </a:r>
            <a:endParaRPr lang="en-US" sz="800" i="1"/>
          </a:p>
          <a:p>
            <a:pPr>
              <a:lnSpc>
                <a:spcPct val="80000"/>
              </a:lnSpc>
            </a:pPr>
            <a:r>
              <a:rPr lang="en-US" sz="800" i="1"/>
              <a:t>Module Library Creation</a:t>
            </a:r>
          </a:p>
          <a:p>
            <a:pPr>
              <a:lnSpc>
                <a:spcPct val="80000"/>
              </a:lnSpc>
            </a:pPr>
            <a:r>
              <a:rPr lang="en-US" sz="800"/>
              <a:t>As previously discussed, the Horizon Framework would greatly benefit from having a large library of modules created that have been tested. A library of subsystems, constraints, dependencies, and whole assets that have been simulated in multiple environments would help new users understand the functionality of each of these objects and the software requirements for writing a new one. It would also allow rapid prototyping of systems by varying parameters on well-known and well-behaved subsystems.</a:t>
            </a:r>
          </a:p>
        </p:txBody>
      </p:sp>
    </p:spTree>
    <p:extLst>
      <p:ext uri="{BB962C8B-B14F-4D97-AF65-F5344CB8AC3E}">
        <p14:creationId xmlns:p14="http://schemas.microsoft.com/office/powerpoint/2010/main" val="334300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4FBEE-2186-44FC-ACC4-9F487F3AEA67}" type="slidenum">
              <a:rPr lang="en-US"/>
              <a:pPr/>
              <a:t>19</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t>This procedure has two distinct advantages over simulating the subsystems in a fixed precedence order. First, constraints whose qualifiers often fail can be prioritized at the beginning of the cascade to create a “fail-first system.” This ensures that if the system is going to fail a possible task, it happens as close to the beginning of computation as possible, and does not waste simulation time. This is especially useful if the hierarchy of subsystem execution has many branches that are independent of each other. Additionally, it caters to the Systems Engineering user, in that it primarily drives the simulation on CONOPS-derived constraints. </a:t>
            </a:r>
          </a:p>
        </p:txBody>
      </p:sp>
    </p:spTree>
    <p:extLst>
      <p:ext uri="{BB962C8B-B14F-4D97-AF65-F5344CB8AC3E}">
        <p14:creationId xmlns:p14="http://schemas.microsoft.com/office/powerpoint/2010/main" val="105574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33AA74-E15B-4050-8910-DD5B36225902}" type="slidenum">
              <a:rPr lang="en-US"/>
              <a:pPr/>
              <a:t>20</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Subsystems are primarily state transition objects. As inputs they take the past state history, the new state to save values to, the task to be performed, the environment in which they perform that task, their specific parameters (if any), and the position of the asset they reside in. A subsystem is free to use as little or much of this information in setting values identifying their performance of the task to a new state. They return a Boolean value that states whether or not the physical constraints and checks that are within the subsystem’s canPerform() function can successfully complete the task as they see it. In this way the subsystems are really the basic functional “workhorses” of the system. They create state data as they transition from an initial state to a final target state while completing a task.</a:t>
            </a:r>
          </a:p>
        </p:txBody>
      </p:sp>
    </p:spTree>
    <p:extLst>
      <p:ext uri="{BB962C8B-B14F-4D97-AF65-F5344CB8AC3E}">
        <p14:creationId xmlns:p14="http://schemas.microsoft.com/office/powerpoint/2010/main" val="47935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D1E30-33D7-4324-9CFB-6A2E7F951E42}" type="slidenum">
              <a:rPr lang="en-US"/>
              <a:pPr/>
              <a:t>21</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sz="1000"/>
              <a:t>If subsystems are the basic functional blocks that make up the system, then dependencies are the arrows that connect them together. This analogy is useful, because it reinforces the idea of subsystems as independently executing blocks of code. Previous simulation frameworks have fallen prey to what is known as “subsystem creep”; where information about and functions from each subsystem slowly migrate into the other subsystems. This is an evolutionary dead-end in simulation frameworks, as it makes diagnosis of problems difficult and reuse of the subsystem libraries impossible. Additionally it goes against the tenets of object-oriented programming in that any given subsystem class should only have information contained within that subsystem, and access to data types that the subsystem would understand how to deal with. </a:t>
            </a:r>
          </a:p>
          <a:p>
            <a:endParaRPr lang="en-US" sz="1000"/>
          </a:p>
          <a:p>
            <a:r>
              <a:rPr lang="en-US" sz="1000"/>
              <a:t>Dependencies are then the interpreters between subsystems. They have access to each of the subsystems and understand how to translate data generated by one subsystem into data needed by another subsystem. For example, one dependency might convert spacecraft orientation information generated by the attitude dynamics and control system (ADCS) subsystem into an incidence angle between the solar panel face and the sun vector for the power subsystem. The power subsystem has no business knowing what a quaternion is, or how the spacecraft is oriented. It is only interested in how much power the solar panels are receiving. Likewise, the ADCS subsystem has no business of knowing how much power the solar panels are generating because of its orientation maneuvers. In this way, subsystems process only data that they know how to handle and are logically contained within their domain. </a:t>
            </a:r>
          </a:p>
        </p:txBody>
      </p:sp>
    </p:spTree>
    <p:extLst>
      <p:ext uri="{BB962C8B-B14F-4D97-AF65-F5344CB8AC3E}">
        <p14:creationId xmlns:p14="http://schemas.microsoft.com/office/powerpoint/2010/main" val="367024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C3042-CB3B-4747-A801-8B7B55B4E397}" type="slidenum">
              <a:rPr lang="en-US"/>
              <a:pPr/>
              <a:t>22</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a:t>As the subsystems determine that they are able to perform a task, variables that describe the operation of the system must be saved somewhere. In the Horizon framework, this repository of data is called the state. Each state is unique to each event, such that all the data generated over the course of the event is stored in its corresponding state. Each state also has a pointer to the previous state to track previous changes and simplify in the identification of initial conditions for simulation algorithms. Storage inside the state emulates the mechanics of a bulletin board. When new data is generated, only changes from previously recorded values are posted, with the new time that they occur. This way, when reading from the state, the most recent saved value of the variable is also the current value. Many different objects in the framework have access to the state, including subsystems, constraints, dependencies, data output classes and schedule evaluation functions. Figure 7 illustrates an example of how the state is used to keep track of data.</a:t>
            </a:r>
          </a:p>
        </p:txBody>
      </p:sp>
    </p:spTree>
    <p:extLst>
      <p:ext uri="{BB962C8B-B14F-4D97-AF65-F5344CB8AC3E}">
        <p14:creationId xmlns:p14="http://schemas.microsoft.com/office/powerpoint/2010/main" val="218747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9441F8-6F79-4E95-AB7B-511C77C345A3}" type="slidenum">
              <a:rPr lang="en-US"/>
              <a:pPr/>
              <a:t>23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a:lnSpc>
                <a:spcPct val="80000"/>
              </a:lnSpc>
            </a:pPr>
            <a:endParaRPr lang="en-US" sz="1000"/>
          </a:p>
        </p:txBody>
      </p:sp>
    </p:spTree>
    <p:extLst>
      <p:ext uri="{BB962C8B-B14F-4D97-AF65-F5344CB8AC3E}">
        <p14:creationId xmlns:p14="http://schemas.microsoft.com/office/powerpoint/2010/main" val="383011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B10C2F-0DE6-4FC6-AD14-2B8D539B3592}" type="slidenum">
              <a:rPr lang="en-US"/>
              <a:pPr/>
              <a:t>24</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lnSpc>
                <a:spcPct val="80000"/>
              </a:lnSpc>
            </a:pPr>
            <a:r>
              <a:rPr lang="en-US" sz="800"/>
              <a:t>When facing the problem of organizing subsystems together into assets, providing a concise and accurate execution order with dependencies, and ensuring that the Framework remained true to the three initial tenets of the design, research was done into existing applications of hierarchical networks. A very close match was found with the online C++ library object boost::adjacency_list. The adjacency list describes a unidirectional network flow of objects. Within each object is a vector of links to its chronological predecessors. In this way, there are only two states of an object, independent of other objects of that type, or dependent on other objects.  By picking any node in the network of interest, one can find all predecessors necessary for exactly identifying the node simply by traversing the predecessor list for each node. </a:t>
            </a:r>
          </a:p>
          <a:p>
            <a:pPr>
              <a:lnSpc>
                <a:spcPct val="80000"/>
              </a:lnSpc>
            </a:pPr>
            <a:endParaRPr lang="en-US" sz="800"/>
          </a:p>
          <a:p>
            <a:pPr>
              <a:lnSpc>
                <a:spcPct val="80000"/>
              </a:lnSpc>
            </a:pPr>
            <a:r>
              <a:rPr lang="en-US" sz="800"/>
              <a:t>Using this network structure and recursion in calling subsystems to perform, subsystems automatically confirm that their predecessors had previously executed, and that any data that they might need had already been set to the state. This is shown in Figure 16, above. </a:t>
            </a:r>
          </a:p>
          <a:p>
            <a:pPr>
              <a:lnSpc>
                <a:spcPct val="80000"/>
              </a:lnSpc>
            </a:pPr>
            <a:r>
              <a:rPr lang="en-US" sz="800"/>
              <a:t>Having SubsystemNodes as the actual hierarchical implementation of subsystems affords additional benefits. That is that multiple SubsystemNodes can point to the same subsystem, since subsystems are just state-transition functions that input an old state, and describe how the task is accomplished by saving data on the subsystem’s operation to a new state. This helps the “plug-and-play subsystem library” concept, in that only one “reference” subsystem is needed to describe the governing equations for that type of subsystem, and the SubsystemNodes are the individual instantiations of that subsystem in multiple places.</a:t>
            </a:r>
          </a:p>
          <a:p>
            <a:pPr>
              <a:lnSpc>
                <a:spcPct val="80000"/>
              </a:lnSpc>
            </a:pPr>
            <a:endParaRPr lang="en-US" sz="800"/>
          </a:p>
          <a:p>
            <a:pPr>
              <a:lnSpc>
                <a:spcPct val="80000"/>
              </a:lnSpc>
            </a:pPr>
            <a:r>
              <a:rPr lang="en-US" sz="800"/>
              <a:t>SubsystemNodes also store additional data: whether or not they have executed previously. Going back to Figure 16, consider later in the system simulation that Subsystem 12 is required to execute this time step. When it recurses to Subsystem 10, instead of recursing all the way back up the tree, it finds that Subsystem 10 has already executed, confirmed that it can perform the task, and added its data to the state. Now, Subsystem 12 can skip the whole section of the tree and avoid repeating the same calculations. There is no call to any Subsystem that will recalculate Subsystem data already calculated, or avoid running a Subsystem that is required.</a:t>
            </a:r>
          </a:p>
          <a:p>
            <a:pPr>
              <a:lnSpc>
                <a:spcPct val="80000"/>
              </a:lnSpc>
            </a:pPr>
            <a:endParaRPr lang="en-US" sz="800"/>
          </a:p>
          <a:p>
            <a:pPr>
              <a:lnSpc>
                <a:spcPct val="80000"/>
              </a:lnSpc>
            </a:pPr>
            <a:r>
              <a:rPr lang="en-US" sz="800"/>
              <a:t>The one constraint that this network type requires is that there are no circular dependencies. A subsystem can never be able to recurse all the way back to itself. However, this is already a requirement for dependencies and their interactions with subsystems, so the adjacency lists work perfectly. This improvement also pared down the number of subsystems required in any constraint. Previously constraints would have to be loaded with not only the subsystem that would set the data it was to evaluate, but also </a:t>
            </a:r>
            <a:r>
              <a:rPr lang="en-US" sz="800" u="sng"/>
              <a:t>every</a:t>
            </a:r>
            <a:r>
              <a:rPr lang="en-US" sz="800"/>
              <a:t> subsystem that had to execute previously in the hierarchy in the order for them best to execute.</a:t>
            </a:r>
          </a:p>
          <a:p>
            <a:pPr>
              <a:lnSpc>
                <a:spcPct val="80000"/>
              </a:lnSpc>
            </a:pPr>
            <a:endParaRPr lang="en-US" sz="800"/>
          </a:p>
          <a:p>
            <a:pPr>
              <a:lnSpc>
                <a:spcPct val="80000"/>
              </a:lnSpc>
            </a:pPr>
            <a:r>
              <a:rPr lang="en-US" sz="800"/>
              <a:t>Adjacency list hierarchies like those from the Boost library specify chronological predecessors</a:t>
            </a:r>
          </a:p>
          <a:p>
            <a:pPr>
              <a:lnSpc>
                <a:spcPct val="80000"/>
              </a:lnSpc>
            </a:pPr>
            <a:r>
              <a:rPr lang="en-US" sz="800"/>
              <a:t>Version 2.0 implements this network structure to confirm that previous subsystems have already run</a:t>
            </a:r>
          </a:p>
        </p:txBody>
      </p:sp>
    </p:spTree>
    <p:extLst>
      <p:ext uri="{BB962C8B-B14F-4D97-AF65-F5344CB8AC3E}">
        <p14:creationId xmlns:p14="http://schemas.microsoft.com/office/powerpoint/2010/main" val="419610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AC438-2398-422B-A096-85117E8742E9}" type="slidenum">
              <a:rPr lang="en-US"/>
              <a:pPr/>
              <a:t>25</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000"/>
              <a:t>With the need to make assets a physical entity in the Horizon framework, an asset object had to be created. These were defined as anything that had subsystems and a known position. It is specifically for the user to decide whether these are task-able, or rather just autonomous and self-sufficient entities. At the current time, Version 2.0 does not yet support assets that cannot be tasked, but in the near future, this may be possible. Functionally, subsystemNodes point to their asset, rather than the asset containing the subsystemNodes. This is because when seen procedurally from the function calls that subsystemNode would need to make, and the constraint-based subsystem checking methodology used, a position, and involvement in an asset is really an attribute of a subsystemNode instead of the other way around. This may be at odds with the way an asset is designed (requirements flowing down), but the interfaces with which assets and subsystemNodes are created make the architecture seem more intuitive. A sample system with 3 assets and 12 subsystems is shown below in Figure 17.</a:t>
            </a:r>
          </a:p>
          <a:p>
            <a:endParaRPr lang="en-US" sz="1000"/>
          </a:p>
          <a:p>
            <a:r>
              <a:rPr lang="en-US" sz="1000"/>
              <a:t>It is worth nothing that not only do subsystemNodes have dependencies on each other, but this diagram implies that assets also have dependencies. It could be the case that subsystemNodes within assets are dependent back and forth between the assets in multiple places. This should be carefully monitored as it may lead to situations where tasks are only added to all assets at once. Under specific situations this may be what is desired, which is why this functionality remains in the Horizon Framework.</a:t>
            </a:r>
          </a:p>
          <a:p>
            <a:endParaRPr lang="en-US" sz="1000"/>
          </a:p>
          <a:p>
            <a:r>
              <a:rPr lang="en-US" sz="1000"/>
              <a:t>Functionally, an asset is an attribute of a subsystemNode due to the fact that it just specifies involvement in a Task and a Position</a:t>
            </a:r>
          </a:p>
          <a:p>
            <a:r>
              <a:rPr lang="en-US" sz="1000"/>
              <a:t>Assets can have dependencies on one another by having involved subsystemNodes have dependencies to one another</a:t>
            </a:r>
          </a:p>
        </p:txBody>
      </p:sp>
    </p:spTree>
    <p:extLst>
      <p:ext uri="{BB962C8B-B14F-4D97-AF65-F5344CB8AC3E}">
        <p14:creationId xmlns:p14="http://schemas.microsoft.com/office/powerpoint/2010/main" val="88723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44EEF-B0EF-4553-AFDF-2E8DEED5955B}" type="slidenum">
              <a:rPr lang="en-US"/>
              <a:pPr/>
              <a:t>26</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a:lnSpc>
                <a:spcPct val="80000"/>
              </a:lnSpc>
            </a:pPr>
            <a:r>
              <a:rPr lang="en-US" sz="800"/>
              <a:t>In Version 1.2, a schedule was a series of events where the system performed a task. However, with multiple assets comes the need to perform multiple tasks at any one time. This means that schedules must be unique for each asset. As such, a schedule became a systemSchedule, which contained any number of assetSchedules. A systemSchedule details what the entire system does throughout the simulated time period. SystemSchedules also hold many accessor functions like finding the number of times a task has been performed or finding its own value. For each asset in the system, the systemSchedule contains one assetSchedule, which is linked to an asset, and holds both an initial state and a vector of events. Each subsystemNode knows which asset it belongs to, thus which assetSchedule it is involved in, and can find the task in which its asset is currently involved. Thus, the limited interaction between the hierarchy of the system and the scheduler is preserved. A graphical illustration of the systemSchedule object is included below in Figure 18 in the interest of clarity.</a:t>
            </a:r>
          </a:p>
          <a:p>
            <a:pPr>
              <a:lnSpc>
                <a:spcPct val="80000"/>
              </a:lnSpc>
            </a:pPr>
            <a:endParaRPr lang="en-US" sz="800"/>
          </a:p>
          <a:p>
            <a:pPr>
              <a:lnSpc>
                <a:spcPct val="80000"/>
              </a:lnSpc>
            </a:pPr>
            <a:r>
              <a:rPr lang="en-US" sz="800" b="1"/>
              <a:t>CanExtend() and scheduling no event</a:t>
            </a:r>
          </a:p>
          <a:p>
            <a:pPr>
              <a:lnSpc>
                <a:spcPct val="80000"/>
              </a:lnSpc>
            </a:pPr>
            <a:r>
              <a:rPr lang="en-US" sz="800"/>
              <a:t>In Version 2.0 it does not make sense to require that each asset be able to perform the </a:t>
            </a:r>
            <a:r>
              <a:rPr lang="en-US" sz="800" u="sng"/>
              <a:t>same</a:t>
            </a:r>
            <a:r>
              <a:rPr lang="en-US" sz="800"/>
              <a:t> task or that each asset must perform a task at all</a:t>
            </a:r>
          </a:p>
          <a:p>
            <a:pPr>
              <a:lnSpc>
                <a:spcPct val="80000"/>
              </a:lnSpc>
            </a:pPr>
            <a:r>
              <a:rPr lang="en-US" sz="800"/>
              <a:t>Instead, at each simulation time step in order to create a new systemSchedule at least one of the assets must be able to start a new task</a:t>
            </a:r>
          </a:p>
          <a:p>
            <a:pPr>
              <a:lnSpc>
                <a:spcPct val="80000"/>
              </a:lnSpc>
            </a:pPr>
            <a:r>
              <a:rPr lang="en-US" sz="800"/>
              <a:t>All the combinations of assets performing each of the tasks are created for each old schedule</a:t>
            </a:r>
          </a:p>
          <a:p>
            <a:pPr>
              <a:lnSpc>
                <a:spcPct val="80000"/>
              </a:lnSpc>
            </a:pPr>
            <a:r>
              <a:rPr lang="en-US" sz="800"/>
              <a:t>One serious implication - Assets that are not scheduled must extend their previous events further in a “cruise mode”</a:t>
            </a:r>
          </a:p>
          <a:p>
            <a:pPr lvl="1">
              <a:lnSpc>
                <a:spcPct val="80000"/>
              </a:lnSpc>
            </a:pPr>
            <a:r>
              <a:rPr lang="en-US" sz="800"/>
              <a:t>Called the canExtend() function</a:t>
            </a:r>
          </a:p>
          <a:p>
            <a:pPr lvl="1">
              <a:lnSpc>
                <a:spcPct val="80000"/>
              </a:lnSpc>
            </a:pPr>
            <a:r>
              <a:rPr lang="en-US" sz="800"/>
              <a:t>Simply checks that given nominal operation of a system in its current environment, can it continue to pass the system’s constraints and the subsystems requirements</a:t>
            </a:r>
          </a:p>
          <a:p>
            <a:pPr>
              <a:lnSpc>
                <a:spcPct val="80000"/>
              </a:lnSpc>
            </a:pPr>
            <a:endParaRPr lang="en-US" sz="800"/>
          </a:p>
          <a:p>
            <a:pPr>
              <a:lnSpc>
                <a:spcPct val="80000"/>
              </a:lnSpc>
            </a:pPr>
            <a:r>
              <a:rPr lang="en-US" sz="800" b="1"/>
              <a:t>Changes to the State</a:t>
            </a:r>
          </a:p>
          <a:p>
            <a:pPr>
              <a:lnSpc>
                <a:spcPct val="80000"/>
              </a:lnSpc>
            </a:pPr>
            <a:r>
              <a:rPr lang="en-US" sz="800"/>
              <a:t>Previously, retrieving incorrect data was possible given a relatively common user error</a:t>
            </a:r>
          </a:p>
          <a:p>
            <a:pPr>
              <a:lnSpc>
                <a:spcPct val="80000"/>
              </a:lnSpc>
            </a:pPr>
            <a:r>
              <a:rPr lang="en-US" sz="800"/>
              <a:t>Something type-safe needed at compile-time to let user know they are asking for the wrong data type</a:t>
            </a:r>
          </a:p>
          <a:p>
            <a:pPr>
              <a:lnSpc>
                <a:spcPct val="80000"/>
              </a:lnSpc>
            </a:pPr>
            <a:r>
              <a:rPr lang="en-US" sz="800"/>
              <a:t>State now contains vectors of maps of Profiles of different types</a:t>
            </a:r>
          </a:p>
          <a:p>
            <a:pPr lvl="1">
              <a:lnSpc>
                <a:spcPct val="80000"/>
              </a:lnSpc>
            </a:pPr>
            <a:r>
              <a:rPr lang="en-US" sz="800"/>
              <a:t>Profile is a templated class</a:t>
            </a:r>
          </a:p>
          <a:p>
            <a:pPr lvl="1">
              <a:lnSpc>
                <a:spcPct val="80000"/>
              </a:lnSpc>
            </a:pPr>
            <a:r>
              <a:rPr lang="en-US" sz="800"/>
              <a:t>All access to the State is done by setting and retrieving Profiles</a:t>
            </a:r>
          </a:p>
          <a:p>
            <a:pPr>
              <a:lnSpc>
                <a:spcPct val="80000"/>
              </a:lnSpc>
            </a:pPr>
            <a:r>
              <a:rPr lang="en-US" sz="800"/>
              <a:t>2 main benefits</a:t>
            </a:r>
          </a:p>
          <a:p>
            <a:pPr lvl="1">
              <a:lnSpc>
                <a:spcPct val="80000"/>
              </a:lnSpc>
            </a:pPr>
            <a:r>
              <a:rPr lang="en-US" sz="800"/>
              <a:t>Profile has mathematical methods to do extremely common tasks, reducing modeling time significantly (50-90% from tests)</a:t>
            </a:r>
          </a:p>
          <a:p>
            <a:pPr lvl="1">
              <a:lnSpc>
                <a:spcPct val="80000"/>
              </a:lnSpc>
            </a:pPr>
            <a:r>
              <a:rPr lang="en-US" sz="800"/>
              <a:t>Profiles and StateVarKey (the key used to store and retrieve values) are both templated</a:t>
            </a:r>
          </a:p>
          <a:p>
            <a:pPr lvl="2">
              <a:lnSpc>
                <a:spcPct val="80000"/>
              </a:lnSpc>
            </a:pPr>
            <a:r>
              <a:rPr lang="en-US" sz="800"/>
              <a:t>Specifying a Profile return type when looking up a variable that is incompatible with the StateVarKey type causes a compiler error</a:t>
            </a:r>
          </a:p>
          <a:p>
            <a:pPr>
              <a:lnSpc>
                <a:spcPct val="80000"/>
              </a:lnSpc>
            </a:pPr>
            <a:endParaRPr lang="en-US" sz="800" b="1"/>
          </a:p>
        </p:txBody>
      </p:sp>
    </p:spTree>
    <p:extLst>
      <p:ext uri="{BB962C8B-B14F-4D97-AF65-F5344CB8AC3E}">
        <p14:creationId xmlns:p14="http://schemas.microsoft.com/office/powerpoint/2010/main" val="2072149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l Poly logo (cover)">
    <p:spTree>
      <p:nvGrpSpPr>
        <p:cNvPr id="1" name=""/>
        <p:cNvGrpSpPr/>
        <p:nvPr/>
      </p:nvGrpSpPr>
      <p:grpSpPr>
        <a:xfrm>
          <a:off x="0" y="0"/>
          <a:ext cx="0" cy="0"/>
          <a:chOff x="0" y="0"/>
          <a:chExt cx="0" cy="0"/>
        </a:xfrm>
      </p:grpSpPr>
      <p:pic>
        <p:nvPicPr>
          <p:cNvPr id="2" name="Picture 1"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sp>
        <p:nvSpPr>
          <p:cNvPr id="10" name="TextBox 9"/>
          <p:cNvSpPr txBox="1"/>
          <p:nvPr userDrawn="1"/>
        </p:nvSpPr>
        <p:spPr>
          <a:xfrm>
            <a:off x="3246120" y="4901520"/>
            <a:ext cx="2651760" cy="230832"/>
          </a:xfrm>
          <a:prstGeom prst="rect">
            <a:avLst/>
          </a:prstGeom>
          <a:noFill/>
        </p:spPr>
        <p:txBody>
          <a:bodyPr wrap="square" rtlCol="0">
            <a:spAutoFit/>
          </a:bodyPr>
          <a:lstStyle/>
          <a:p>
            <a:pPr algn="ctr"/>
            <a:r>
              <a:rPr lang="en-US" sz="900" b="0" dirty="0" smtClean="0">
                <a:solidFill>
                  <a:srgbClr val="FFFFFF"/>
                </a:solidFill>
              </a:rPr>
              <a:t>aero.calpoly.edu</a:t>
            </a:r>
            <a:endParaRPr lang="en-US" sz="900" b="0" dirty="0">
              <a:solidFill>
                <a:srgbClr val="FFFFFF"/>
              </a:solidFill>
            </a:endParaRPr>
          </a:p>
        </p:txBody>
      </p:sp>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73936" y="948690"/>
            <a:ext cx="5218176" cy="2386361"/>
          </a:xfrm>
          <a:prstGeom prst="rect">
            <a:avLst/>
          </a:prstGeom>
        </p:spPr>
      </p:pic>
    </p:spTree>
    <p:extLst>
      <p:ext uri="{BB962C8B-B14F-4D97-AF65-F5344CB8AC3E}">
        <p14:creationId xmlns:p14="http://schemas.microsoft.com/office/powerpoint/2010/main" val="143003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text+bullets 01">
    <p:spTree>
      <p:nvGrpSpPr>
        <p:cNvPr id="1" name=""/>
        <p:cNvGrpSpPr/>
        <p:nvPr/>
      </p:nvGrpSpPr>
      <p:grpSpPr>
        <a:xfrm>
          <a:off x="0" y="0"/>
          <a:ext cx="0" cy="0"/>
          <a:chOff x="0" y="0"/>
          <a:chExt cx="0" cy="0"/>
        </a:xfrm>
      </p:grpSpPr>
      <p:sp>
        <p:nvSpPr>
          <p:cNvPr id="57" name="Content Placeholder 2"/>
          <p:cNvSpPr>
            <a:spLocks noGrp="1"/>
          </p:cNvSpPr>
          <p:nvPr>
            <p:ph idx="36"/>
          </p:nvPr>
        </p:nvSpPr>
        <p:spPr>
          <a:xfrm>
            <a:off x="6035675" y="3378040"/>
            <a:ext cx="2651760" cy="1315224"/>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3" name="Picture Placeholder 41"/>
          <p:cNvSpPr>
            <a:spLocks noGrp="1"/>
          </p:cNvSpPr>
          <p:nvPr>
            <p:ph type="pic" sz="quarter" idx="28"/>
          </p:nvPr>
        </p:nvSpPr>
        <p:spPr>
          <a:xfrm>
            <a:off x="457200" y="671340"/>
            <a:ext cx="8229600" cy="1700784"/>
          </a:xfrm>
        </p:spPr>
        <p:txBody>
          <a:bodyPr>
            <a:normAutofit/>
          </a:bodyPr>
          <a:lstStyle>
            <a:lvl1pPr marL="0" indent="0">
              <a:buNone/>
              <a:defRPr sz="1200"/>
            </a:lvl1pPr>
          </a:lstStyle>
          <a:p>
            <a:r>
              <a:rPr lang="en-US" smtClean="0"/>
              <a:t>Drag picture to placeholder or click icon to add</a:t>
            </a:r>
            <a:endParaRPr lang="en-US" dirty="0"/>
          </a:p>
        </p:txBody>
      </p:sp>
      <p:sp>
        <p:nvSpPr>
          <p:cNvPr id="48" name="Title 1"/>
          <p:cNvSpPr>
            <a:spLocks noGrp="1"/>
          </p:cNvSpPr>
          <p:nvPr>
            <p:ph type="title" hasCustomPrompt="1"/>
          </p:nvPr>
        </p:nvSpPr>
        <p:spPr>
          <a:xfrm>
            <a:off x="355600" y="2535488"/>
            <a:ext cx="5549862" cy="421976"/>
          </a:xfrm>
        </p:spPr>
        <p:txBody>
          <a:bodyPr anchor="t">
            <a:normAutofit/>
          </a:bodyPr>
          <a:lstStyle>
            <a:lvl1pPr algn="l">
              <a:defRPr sz="2600" b="1" cap="all"/>
            </a:lvl1pPr>
          </a:lstStyle>
          <a:p>
            <a:r>
              <a:rPr lang="en-US" dirty="0" smtClean="0"/>
              <a:t>Specific Topic</a:t>
            </a:r>
            <a:endParaRPr lang="en-US" dirty="0"/>
          </a:p>
        </p:txBody>
      </p:sp>
      <p:sp>
        <p:nvSpPr>
          <p:cNvPr id="85" name="Text Placeholder 2"/>
          <p:cNvSpPr>
            <a:spLocks noGrp="1"/>
          </p:cNvSpPr>
          <p:nvPr>
            <p:ph type="body" idx="46" hasCustomPrompt="1"/>
          </p:nvPr>
        </p:nvSpPr>
        <p:spPr>
          <a:xfrm>
            <a:off x="6038300" y="3074576"/>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9" name="Content Placeholder 2"/>
          <p:cNvSpPr>
            <a:spLocks noGrp="1"/>
          </p:cNvSpPr>
          <p:nvPr>
            <p:ph idx="30" hasCustomPrompt="1"/>
          </p:nvPr>
        </p:nvSpPr>
        <p:spPr>
          <a:xfrm>
            <a:off x="355600" y="3074576"/>
            <a:ext cx="5549862" cy="1618687"/>
          </a:xfrm>
        </p:spPr>
        <p:txBody>
          <a:bodyPr/>
          <a:lstStyle>
            <a:lvl1pPr marL="0" indent="0">
              <a:lnSpc>
                <a:spcPts val="1900"/>
              </a:lnSpc>
              <a:spcBef>
                <a:spcPts val="500"/>
              </a:spcBef>
              <a:buFontTx/>
              <a:buNone/>
              <a:defRPr baseline="0">
                <a:solidFill>
                  <a:srgbClr val="000000"/>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cxnSp>
        <p:nvCxnSpPr>
          <p:cNvPr id="21" name="Straight Connector 20"/>
          <p:cNvCxnSpPr/>
          <p:nvPr userDrawn="1"/>
        </p:nvCxnSpPr>
        <p:spPr>
          <a:xfrm>
            <a:off x="5974782" y="3179117"/>
            <a:ext cx="0" cy="151414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Text Placeholder 26"/>
          <p:cNvSpPr>
            <a:spLocks noGrp="1"/>
          </p:cNvSpPr>
          <p:nvPr>
            <p:ph type="body" sz="quarter" idx="16" hasCustomPrompt="1"/>
          </p:nvPr>
        </p:nvSpPr>
        <p:spPr>
          <a:xfrm>
            <a:off x="6038300" y="2372124"/>
            <a:ext cx="26485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up to two lines)</a:t>
            </a:r>
            <a:endParaRPr lang="en-US" dirty="0"/>
          </a:p>
        </p:txBody>
      </p:sp>
      <p:sp>
        <p:nvSpPr>
          <p:cNvPr id="34"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9AA8F4C3-9405-4B78-8000-DC20C57A66C3}" type="datetime1">
              <a:rPr lang="en-US" smtClean="0"/>
              <a:t>5/7/2015</a:t>
            </a:fld>
            <a:endParaRPr lang="en-US" dirty="0"/>
          </a:p>
        </p:txBody>
      </p:sp>
      <p:sp>
        <p:nvSpPr>
          <p:cNvPr id="35"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36"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419116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text+bullets 02">
    <p:spTree>
      <p:nvGrpSpPr>
        <p:cNvPr id="1" name=""/>
        <p:cNvGrpSpPr/>
        <p:nvPr/>
      </p:nvGrpSpPr>
      <p:grpSpPr>
        <a:xfrm>
          <a:off x="0" y="0"/>
          <a:ext cx="0" cy="0"/>
          <a:chOff x="0" y="0"/>
          <a:chExt cx="0" cy="0"/>
        </a:xfrm>
      </p:grpSpPr>
      <p:sp>
        <p:nvSpPr>
          <p:cNvPr id="57" name="Content Placeholder 2"/>
          <p:cNvSpPr>
            <a:spLocks noGrp="1"/>
          </p:cNvSpPr>
          <p:nvPr>
            <p:ph idx="36"/>
          </p:nvPr>
        </p:nvSpPr>
        <p:spPr>
          <a:xfrm>
            <a:off x="6035675" y="3378040"/>
            <a:ext cx="2651760" cy="1315224"/>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3" name="Picture Placeholder 41"/>
          <p:cNvSpPr>
            <a:spLocks noGrp="1"/>
          </p:cNvSpPr>
          <p:nvPr>
            <p:ph type="pic" sz="quarter" idx="28"/>
          </p:nvPr>
        </p:nvSpPr>
        <p:spPr>
          <a:xfrm>
            <a:off x="457200" y="671340"/>
            <a:ext cx="5504688"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8" name="Title 1"/>
          <p:cNvSpPr>
            <a:spLocks noGrp="1"/>
          </p:cNvSpPr>
          <p:nvPr>
            <p:ph type="title" hasCustomPrompt="1"/>
          </p:nvPr>
        </p:nvSpPr>
        <p:spPr>
          <a:xfrm>
            <a:off x="355600" y="2535488"/>
            <a:ext cx="5549862" cy="421976"/>
          </a:xfrm>
        </p:spPr>
        <p:txBody>
          <a:bodyPr anchor="t">
            <a:normAutofit/>
          </a:bodyPr>
          <a:lstStyle>
            <a:lvl1pPr algn="l">
              <a:defRPr sz="2600" b="1" cap="all"/>
            </a:lvl1pPr>
          </a:lstStyle>
          <a:p>
            <a:r>
              <a:rPr lang="en-US" dirty="0" smtClean="0"/>
              <a:t>Specific Topic</a:t>
            </a:r>
            <a:endParaRPr lang="en-US" dirty="0"/>
          </a:p>
        </p:txBody>
      </p:sp>
      <p:sp>
        <p:nvSpPr>
          <p:cNvPr id="85" name="Text Placeholder 2"/>
          <p:cNvSpPr>
            <a:spLocks noGrp="1"/>
          </p:cNvSpPr>
          <p:nvPr>
            <p:ph type="body" idx="46" hasCustomPrompt="1"/>
          </p:nvPr>
        </p:nvSpPr>
        <p:spPr>
          <a:xfrm>
            <a:off x="6038300" y="3074576"/>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9" name="Content Placeholder 2"/>
          <p:cNvSpPr>
            <a:spLocks noGrp="1"/>
          </p:cNvSpPr>
          <p:nvPr>
            <p:ph idx="30" hasCustomPrompt="1"/>
          </p:nvPr>
        </p:nvSpPr>
        <p:spPr>
          <a:xfrm>
            <a:off x="355600" y="3074576"/>
            <a:ext cx="5549862" cy="1618687"/>
          </a:xfrm>
        </p:spPr>
        <p:txBody>
          <a:bodyPr/>
          <a:lstStyle>
            <a:lvl1pPr marL="0" indent="0">
              <a:lnSpc>
                <a:spcPts val="1900"/>
              </a:lnSpc>
              <a:spcBef>
                <a:spcPts val="500"/>
              </a:spcBef>
              <a:buFontTx/>
              <a:buNone/>
              <a:defRPr baseline="0">
                <a:solidFill>
                  <a:srgbClr val="000000"/>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cxnSp>
        <p:nvCxnSpPr>
          <p:cNvPr id="21" name="Straight Connector 20"/>
          <p:cNvCxnSpPr/>
          <p:nvPr userDrawn="1"/>
        </p:nvCxnSpPr>
        <p:spPr>
          <a:xfrm>
            <a:off x="5974782" y="3179117"/>
            <a:ext cx="0" cy="1514146"/>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Picture Placeholder 41"/>
          <p:cNvSpPr>
            <a:spLocks noGrp="1"/>
          </p:cNvSpPr>
          <p:nvPr>
            <p:ph type="pic" sz="quarter" idx="47"/>
          </p:nvPr>
        </p:nvSpPr>
        <p:spPr>
          <a:xfrm>
            <a:off x="5992580" y="671340"/>
            <a:ext cx="2697480"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4" name="Text Placeholder 26"/>
          <p:cNvSpPr>
            <a:spLocks noGrp="1"/>
          </p:cNvSpPr>
          <p:nvPr>
            <p:ph type="body" sz="quarter" idx="16" hasCustomPrompt="1"/>
          </p:nvPr>
        </p:nvSpPr>
        <p:spPr>
          <a:xfrm>
            <a:off x="6038300" y="2372124"/>
            <a:ext cx="26485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up to two lines)</a:t>
            </a:r>
            <a:endParaRPr lang="en-US" dirty="0"/>
          </a:p>
        </p:txBody>
      </p:sp>
      <p:sp>
        <p:nvSpPr>
          <p:cNvPr id="15"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BC9E5071-867D-459B-9818-0D6B030C3FB0}" type="datetime1">
              <a:rPr lang="en-US" smtClean="0"/>
              <a:t>5/7/2015</a:t>
            </a:fld>
            <a:endParaRPr lang="en-US" dirty="0"/>
          </a:p>
        </p:txBody>
      </p:sp>
      <p:sp>
        <p:nvSpPr>
          <p:cNvPr id="16"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7"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66707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 3 columns 01">
    <p:spTree>
      <p:nvGrpSpPr>
        <p:cNvPr id="1" name=""/>
        <p:cNvGrpSpPr/>
        <p:nvPr/>
      </p:nvGrpSpPr>
      <p:grpSpPr>
        <a:xfrm>
          <a:off x="0" y="0"/>
          <a:ext cx="0" cy="0"/>
          <a:chOff x="0" y="0"/>
          <a:chExt cx="0" cy="0"/>
        </a:xfrm>
      </p:grpSpPr>
      <p:sp>
        <p:nvSpPr>
          <p:cNvPr id="59" name="Content Placeholder 2"/>
          <p:cNvSpPr>
            <a:spLocks noGrp="1"/>
          </p:cNvSpPr>
          <p:nvPr>
            <p:ph idx="38"/>
          </p:nvPr>
        </p:nvSpPr>
        <p:spPr>
          <a:xfrm>
            <a:off x="3253702"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Content Placeholder 2"/>
          <p:cNvSpPr>
            <a:spLocks noGrp="1"/>
          </p:cNvSpPr>
          <p:nvPr>
            <p:ph idx="36"/>
          </p:nvPr>
        </p:nvSpPr>
        <p:spPr>
          <a:xfrm>
            <a:off x="6035675"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Rectangle 51"/>
          <p:cNvSpPr/>
          <p:nvPr userDrawn="1"/>
        </p:nvSpPr>
        <p:spPr>
          <a:xfrm>
            <a:off x="457200" y="671341"/>
            <a:ext cx="2699893" cy="1700784"/>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0" name="Content Placeholder 2"/>
          <p:cNvSpPr>
            <a:spLocks noGrp="1"/>
          </p:cNvSpPr>
          <p:nvPr>
            <p:ph idx="26"/>
          </p:nvPr>
        </p:nvSpPr>
        <p:spPr>
          <a:xfrm>
            <a:off x="457200"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Picture Placeholder 41"/>
          <p:cNvSpPr>
            <a:spLocks noGrp="1"/>
          </p:cNvSpPr>
          <p:nvPr>
            <p:ph type="pic" sz="quarter" idx="28"/>
          </p:nvPr>
        </p:nvSpPr>
        <p:spPr>
          <a:xfrm>
            <a:off x="3200400" y="671340"/>
            <a:ext cx="5486400"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8" name="Title 1"/>
          <p:cNvSpPr>
            <a:spLocks noGrp="1"/>
          </p:cNvSpPr>
          <p:nvPr>
            <p:ph type="title" hasCustomPrompt="1"/>
          </p:nvPr>
        </p:nvSpPr>
        <p:spPr>
          <a:xfrm>
            <a:off x="355600" y="2535488"/>
            <a:ext cx="8331200" cy="421976"/>
          </a:xfrm>
        </p:spPr>
        <p:txBody>
          <a:bodyPr anchor="t">
            <a:normAutofit/>
          </a:bodyPr>
          <a:lstStyle>
            <a:lvl1pPr algn="l">
              <a:defRPr sz="2600" b="1" cap="all"/>
            </a:lvl1pPr>
          </a:lstStyle>
          <a:p>
            <a:r>
              <a:rPr lang="en-US" dirty="0" smtClean="0"/>
              <a:t>Specific Topic</a:t>
            </a:r>
            <a:endParaRPr lang="en-US" dirty="0"/>
          </a:p>
        </p:txBody>
      </p:sp>
      <p:sp>
        <p:nvSpPr>
          <p:cNvPr id="50" name="Content Placeholder 2"/>
          <p:cNvSpPr>
            <a:spLocks noGrp="1"/>
          </p:cNvSpPr>
          <p:nvPr>
            <p:ph idx="30" hasCustomPrompt="1"/>
          </p:nvPr>
        </p:nvSpPr>
        <p:spPr>
          <a:xfrm>
            <a:off x="479426" y="980098"/>
            <a:ext cx="2644774" cy="1337652"/>
          </a:xfrm>
        </p:spPr>
        <p:txBody>
          <a:bodyPr/>
          <a:lstStyle>
            <a:lvl1pPr marL="0" indent="0">
              <a:lnSpc>
                <a:spcPts val="1900"/>
              </a:lnSpc>
              <a:spcBef>
                <a:spcPts val="500"/>
              </a:spcBef>
              <a:buFontTx/>
              <a:buNone/>
              <a:defRPr baseline="0">
                <a:solidFill>
                  <a:srgbClr val="FFFFFF"/>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sp>
        <p:nvSpPr>
          <p:cNvPr id="51" name="Text Placeholder 2"/>
          <p:cNvSpPr>
            <a:spLocks noGrp="1"/>
          </p:cNvSpPr>
          <p:nvPr>
            <p:ph type="body" idx="31" hasCustomPrompt="1"/>
          </p:nvPr>
        </p:nvSpPr>
        <p:spPr>
          <a:xfrm>
            <a:off x="479426" y="676634"/>
            <a:ext cx="2644774" cy="303463"/>
          </a:xfrm>
        </p:spPr>
        <p:txBody>
          <a:bodyPr anchor="b">
            <a:noAutofit/>
          </a:bodyPr>
          <a:lstStyle>
            <a:lvl1pPr marL="0" indent="0">
              <a:buNone/>
              <a:defRPr sz="1400" b="1" i="0" cap="all" spc="100" baseline="0">
                <a:solidFill>
                  <a:srgbClr val="FFFFFF"/>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Paragraph Header</a:t>
            </a:r>
          </a:p>
        </p:txBody>
      </p:sp>
      <p:sp>
        <p:nvSpPr>
          <p:cNvPr id="56" name="Text Placeholder 2"/>
          <p:cNvSpPr>
            <a:spLocks noGrp="1"/>
          </p:cNvSpPr>
          <p:nvPr>
            <p:ph type="body" idx="35" hasCustomPrompt="1"/>
          </p:nvPr>
        </p:nvSpPr>
        <p:spPr>
          <a:xfrm>
            <a:off x="4572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4" name="Text Placeholder 2"/>
          <p:cNvSpPr>
            <a:spLocks noGrp="1"/>
          </p:cNvSpPr>
          <p:nvPr>
            <p:ph type="body" idx="45" hasCustomPrompt="1"/>
          </p:nvPr>
        </p:nvSpPr>
        <p:spPr>
          <a:xfrm>
            <a:off x="3253702"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5" name="Text Placeholder 2"/>
          <p:cNvSpPr>
            <a:spLocks noGrp="1"/>
          </p:cNvSpPr>
          <p:nvPr>
            <p:ph type="body" idx="46" hasCustomPrompt="1"/>
          </p:nvPr>
        </p:nvSpPr>
        <p:spPr>
          <a:xfrm>
            <a:off x="60383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C658B5C1-0BE0-467C-8F95-EBB81908BA0F}" type="datetime1">
              <a:rPr lang="en-US" smtClean="0"/>
              <a:t>5/7/2015</a:t>
            </a:fld>
            <a:endParaRPr lang="en-US" dirty="0"/>
          </a:p>
        </p:txBody>
      </p:sp>
      <p:sp>
        <p:nvSpPr>
          <p:cNvPr id="19"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0"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203232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s + 3 columns 02">
    <p:spTree>
      <p:nvGrpSpPr>
        <p:cNvPr id="1" name=""/>
        <p:cNvGrpSpPr/>
        <p:nvPr/>
      </p:nvGrpSpPr>
      <p:grpSpPr>
        <a:xfrm>
          <a:off x="0" y="0"/>
          <a:ext cx="0" cy="0"/>
          <a:chOff x="0" y="0"/>
          <a:chExt cx="0" cy="0"/>
        </a:xfrm>
      </p:grpSpPr>
      <p:sp>
        <p:nvSpPr>
          <p:cNvPr id="59" name="Content Placeholder 2"/>
          <p:cNvSpPr>
            <a:spLocks noGrp="1"/>
          </p:cNvSpPr>
          <p:nvPr>
            <p:ph idx="38"/>
          </p:nvPr>
        </p:nvSpPr>
        <p:spPr>
          <a:xfrm>
            <a:off x="3253702"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Content Placeholder 2"/>
          <p:cNvSpPr>
            <a:spLocks noGrp="1"/>
          </p:cNvSpPr>
          <p:nvPr>
            <p:ph idx="36"/>
          </p:nvPr>
        </p:nvSpPr>
        <p:spPr>
          <a:xfrm>
            <a:off x="6035675"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Rectangle 51"/>
          <p:cNvSpPr/>
          <p:nvPr userDrawn="1"/>
        </p:nvSpPr>
        <p:spPr>
          <a:xfrm>
            <a:off x="457200" y="671341"/>
            <a:ext cx="2699893" cy="1700784"/>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0" name="Content Placeholder 2"/>
          <p:cNvSpPr>
            <a:spLocks noGrp="1"/>
          </p:cNvSpPr>
          <p:nvPr>
            <p:ph idx="26"/>
          </p:nvPr>
        </p:nvSpPr>
        <p:spPr>
          <a:xfrm>
            <a:off x="457200"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Picture Placeholder 41"/>
          <p:cNvSpPr>
            <a:spLocks noGrp="1"/>
          </p:cNvSpPr>
          <p:nvPr>
            <p:ph type="pic" sz="quarter" idx="28"/>
          </p:nvPr>
        </p:nvSpPr>
        <p:spPr>
          <a:xfrm>
            <a:off x="3200400" y="671340"/>
            <a:ext cx="2724912"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8" name="Title 1"/>
          <p:cNvSpPr>
            <a:spLocks noGrp="1"/>
          </p:cNvSpPr>
          <p:nvPr>
            <p:ph type="title" hasCustomPrompt="1"/>
          </p:nvPr>
        </p:nvSpPr>
        <p:spPr>
          <a:xfrm>
            <a:off x="355600" y="2535488"/>
            <a:ext cx="8331200" cy="421976"/>
          </a:xfrm>
        </p:spPr>
        <p:txBody>
          <a:bodyPr anchor="t">
            <a:normAutofit/>
          </a:bodyPr>
          <a:lstStyle>
            <a:lvl1pPr algn="l">
              <a:defRPr sz="2600" b="1" cap="all"/>
            </a:lvl1pPr>
          </a:lstStyle>
          <a:p>
            <a:r>
              <a:rPr lang="en-US" dirty="0" smtClean="0"/>
              <a:t>Specific Topic</a:t>
            </a:r>
            <a:endParaRPr lang="en-US" dirty="0"/>
          </a:p>
        </p:txBody>
      </p:sp>
      <p:sp>
        <p:nvSpPr>
          <p:cNvPr id="50" name="Content Placeholder 2"/>
          <p:cNvSpPr>
            <a:spLocks noGrp="1"/>
          </p:cNvSpPr>
          <p:nvPr>
            <p:ph idx="30" hasCustomPrompt="1"/>
          </p:nvPr>
        </p:nvSpPr>
        <p:spPr>
          <a:xfrm>
            <a:off x="479426" y="980098"/>
            <a:ext cx="2644774" cy="1337652"/>
          </a:xfrm>
        </p:spPr>
        <p:txBody>
          <a:bodyPr/>
          <a:lstStyle>
            <a:lvl1pPr marL="0" indent="0">
              <a:lnSpc>
                <a:spcPts val="1900"/>
              </a:lnSpc>
              <a:spcBef>
                <a:spcPts val="500"/>
              </a:spcBef>
              <a:buFontTx/>
              <a:buNone/>
              <a:defRPr baseline="0">
                <a:solidFill>
                  <a:srgbClr val="FFFFFF"/>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sp>
        <p:nvSpPr>
          <p:cNvPr id="51" name="Text Placeholder 2"/>
          <p:cNvSpPr>
            <a:spLocks noGrp="1"/>
          </p:cNvSpPr>
          <p:nvPr>
            <p:ph type="body" idx="31" hasCustomPrompt="1"/>
          </p:nvPr>
        </p:nvSpPr>
        <p:spPr>
          <a:xfrm>
            <a:off x="479426" y="676634"/>
            <a:ext cx="2644774" cy="303463"/>
          </a:xfrm>
        </p:spPr>
        <p:txBody>
          <a:bodyPr anchor="b">
            <a:noAutofit/>
          </a:bodyPr>
          <a:lstStyle>
            <a:lvl1pPr marL="0" indent="0">
              <a:buNone/>
              <a:defRPr sz="1400" b="1" i="0" cap="all" spc="100" baseline="0">
                <a:solidFill>
                  <a:srgbClr val="FFFFFF"/>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Paragraph Header</a:t>
            </a:r>
          </a:p>
        </p:txBody>
      </p:sp>
      <p:sp>
        <p:nvSpPr>
          <p:cNvPr id="56" name="Text Placeholder 2"/>
          <p:cNvSpPr>
            <a:spLocks noGrp="1"/>
          </p:cNvSpPr>
          <p:nvPr>
            <p:ph type="body" idx="35" hasCustomPrompt="1"/>
          </p:nvPr>
        </p:nvSpPr>
        <p:spPr>
          <a:xfrm>
            <a:off x="4572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4" name="Text Placeholder 2"/>
          <p:cNvSpPr>
            <a:spLocks noGrp="1"/>
          </p:cNvSpPr>
          <p:nvPr>
            <p:ph type="body" idx="45" hasCustomPrompt="1"/>
          </p:nvPr>
        </p:nvSpPr>
        <p:spPr>
          <a:xfrm>
            <a:off x="3253702"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5" name="Text Placeholder 2"/>
          <p:cNvSpPr>
            <a:spLocks noGrp="1"/>
          </p:cNvSpPr>
          <p:nvPr>
            <p:ph type="body" idx="46" hasCustomPrompt="1"/>
          </p:nvPr>
        </p:nvSpPr>
        <p:spPr>
          <a:xfrm>
            <a:off x="60383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9" name="Picture Placeholder 41"/>
          <p:cNvSpPr>
            <a:spLocks noGrp="1"/>
          </p:cNvSpPr>
          <p:nvPr>
            <p:ph type="pic" sz="quarter" idx="47"/>
          </p:nvPr>
        </p:nvSpPr>
        <p:spPr>
          <a:xfrm>
            <a:off x="5965148" y="671340"/>
            <a:ext cx="2724912"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0"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4D721CCA-B7FB-46E1-B81F-62C216A9C3DA}" type="datetime1">
              <a:rPr lang="en-US" smtClean="0"/>
              <a:t>5/7/2015</a:t>
            </a:fld>
            <a:endParaRPr lang="en-US" dirty="0"/>
          </a:p>
        </p:txBody>
      </p:sp>
      <p:sp>
        <p:nvSpPr>
          <p:cNvPr id="21"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2"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84475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 3 columns 03">
    <p:spTree>
      <p:nvGrpSpPr>
        <p:cNvPr id="1" name=""/>
        <p:cNvGrpSpPr/>
        <p:nvPr/>
      </p:nvGrpSpPr>
      <p:grpSpPr>
        <a:xfrm>
          <a:off x="0" y="0"/>
          <a:ext cx="0" cy="0"/>
          <a:chOff x="0" y="0"/>
          <a:chExt cx="0" cy="0"/>
        </a:xfrm>
      </p:grpSpPr>
      <p:sp>
        <p:nvSpPr>
          <p:cNvPr id="59" name="Content Placeholder 2"/>
          <p:cNvSpPr>
            <a:spLocks noGrp="1"/>
          </p:cNvSpPr>
          <p:nvPr>
            <p:ph idx="38"/>
          </p:nvPr>
        </p:nvSpPr>
        <p:spPr>
          <a:xfrm>
            <a:off x="3253702"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Content Placeholder 2"/>
          <p:cNvSpPr>
            <a:spLocks noGrp="1"/>
          </p:cNvSpPr>
          <p:nvPr>
            <p:ph idx="36"/>
          </p:nvPr>
        </p:nvSpPr>
        <p:spPr>
          <a:xfrm>
            <a:off x="6035675"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Rectangle 51"/>
          <p:cNvSpPr/>
          <p:nvPr userDrawn="1"/>
        </p:nvSpPr>
        <p:spPr>
          <a:xfrm>
            <a:off x="457200" y="671341"/>
            <a:ext cx="2699893" cy="1700784"/>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0" name="Content Placeholder 2"/>
          <p:cNvSpPr>
            <a:spLocks noGrp="1"/>
          </p:cNvSpPr>
          <p:nvPr>
            <p:ph idx="26"/>
          </p:nvPr>
        </p:nvSpPr>
        <p:spPr>
          <a:xfrm>
            <a:off x="457200"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Title 1"/>
          <p:cNvSpPr>
            <a:spLocks noGrp="1"/>
          </p:cNvSpPr>
          <p:nvPr>
            <p:ph type="title" hasCustomPrompt="1"/>
          </p:nvPr>
        </p:nvSpPr>
        <p:spPr>
          <a:xfrm>
            <a:off x="355600" y="2535488"/>
            <a:ext cx="8331200" cy="421976"/>
          </a:xfrm>
        </p:spPr>
        <p:txBody>
          <a:bodyPr anchor="t">
            <a:normAutofit/>
          </a:bodyPr>
          <a:lstStyle>
            <a:lvl1pPr algn="l">
              <a:defRPr sz="2600" b="1" cap="all"/>
            </a:lvl1pPr>
          </a:lstStyle>
          <a:p>
            <a:r>
              <a:rPr lang="en-US" dirty="0" smtClean="0"/>
              <a:t>Specific Topic</a:t>
            </a:r>
            <a:endParaRPr lang="en-US" dirty="0"/>
          </a:p>
        </p:txBody>
      </p:sp>
      <p:sp>
        <p:nvSpPr>
          <p:cNvPr id="50" name="Content Placeholder 2"/>
          <p:cNvSpPr>
            <a:spLocks noGrp="1"/>
          </p:cNvSpPr>
          <p:nvPr>
            <p:ph idx="30" hasCustomPrompt="1"/>
          </p:nvPr>
        </p:nvSpPr>
        <p:spPr>
          <a:xfrm>
            <a:off x="479426" y="980098"/>
            <a:ext cx="2644774" cy="1337652"/>
          </a:xfrm>
        </p:spPr>
        <p:txBody>
          <a:bodyPr/>
          <a:lstStyle>
            <a:lvl1pPr marL="0" indent="0">
              <a:lnSpc>
                <a:spcPts val="1900"/>
              </a:lnSpc>
              <a:spcBef>
                <a:spcPts val="500"/>
              </a:spcBef>
              <a:buFontTx/>
              <a:buNone/>
              <a:defRPr baseline="0">
                <a:solidFill>
                  <a:srgbClr val="FFFFFF"/>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sp>
        <p:nvSpPr>
          <p:cNvPr id="51" name="Text Placeholder 2"/>
          <p:cNvSpPr>
            <a:spLocks noGrp="1"/>
          </p:cNvSpPr>
          <p:nvPr>
            <p:ph type="body" idx="31" hasCustomPrompt="1"/>
          </p:nvPr>
        </p:nvSpPr>
        <p:spPr>
          <a:xfrm>
            <a:off x="479426" y="676634"/>
            <a:ext cx="2644774" cy="303463"/>
          </a:xfrm>
        </p:spPr>
        <p:txBody>
          <a:bodyPr anchor="b">
            <a:noAutofit/>
          </a:bodyPr>
          <a:lstStyle>
            <a:lvl1pPr marL="0" indent="0">
              <a:buNone/>
              <a:defRPr sz="1400" b="1" i="0" cap="all" spc="100" baseline="0">
                <a:solidFill>
                  <a:srgbClr val="FFFFFF"/>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Paragraph Header</a:t>
            </a:r>
          </a:p>
        </p:txBody>
      </p:sp>
      <p:sp>
        <p:nvSpPr>
          <p:cNvPr id="56" name="Text Placeholder 2"/>
          <p:cNvSpPr>
            <a:spLocks noGrp="1"/>
          </p:cNvSpPr>
          <p:nvPr>
            <p:ph type="body" idx="35" hasCustomPrompt="1"/>
          </p:nvPr>
        </p:nvSpPr>
        <p:spPr>
          <a:xfrm>
            <a:off x="4572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4" name="Text Placeholder 2"/>
          <p:cNvSpPr>
            <a:spLocks noGrp="1"/>
          </p:cNvSpPr>
          <p:nvPr>
            <p:ph type="body" idx="45" hasCustomPrompt="1"/>
          </p:nvPr>
        </p:nvSpPr>
        <p:spPr>
          <a:xfrm>
            <a:off x="3253702"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5" name="Text Placeholder 2"/>
          <p:cNvSpPr>
            <a:spLocks noGrp="1"/>
          </p:cNvSpPr>
          <p:nvPr>
            <p:ph type="body" idx="46" hasCustomPrompt="1"/>
          </p:nvPr>
        </p:nvSpPr>
        <p:spPr>
          <a:xfrm>
            <a:off x="60383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26" name="Picture Placeholder 41"/>
          <p:cNvSpPr>
            <a:spLocks noGrp="1"/>
          </p:cNvSpPr>
          <p:nvPr>
            <p:ph type="pic" sz="quarter" idx="28"/>
          </p:nvPr>
        </p:nvSpPr>
        <p:spPr>
          <a:xfrm>
            <a:off x="3200400" y="671340"/>
            <a:ext cx="2724912"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7" name="Picture Placeholder 41"/>
          <p:cNvSpPr>
            <a:spLocks noGrp="1"/>
          </p:cNvSpPr>
          <p:nvPr>
            <p:ph type="pic" sz="quarter" idx="47"/>
          </p:nvPr>
        </p:nvSpPr>
        <p:spPr>
          <a:xfrm>
            <a:off x="5965148" y="671340"/>
            <a:ext cx="2724912"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8" name="Picture Placeholder 41"/>
          <p:cNvSpPr>
            <a:spLocks noGrp="1"/>
          </p:cNvSpPr>
          <p:nvPr>
            <p:ph type="pic" sz="quarter" idx="48"/>
          </p:nvPr>
        </p:nvSpPr>
        <p:spPr>
          <a:xfrm>
            <a:off x="5965148" y="1543873"/>
            <a:ext cx="2724912"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9"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72C02AAC-0019-460E-B64D-A10859CC225F}" type="datetime1">
              <a:rPr lang="en-US" smtClean="0"/>
              <a:t>5/7/2015</a:t>
            </a:fld>
            <a:endParaRPr lang="en-US" dirty="0"/>
          </a:p>
        </p:txBody>
      </p:sp>
      <p:sp>
        <p:nvSpPr>
          <p:cNvPr id="30"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31"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28722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 3 columns 04">
    <p:spTree>
      <p:nvGrpSpPr>
        <p:cNvPr id="1" name=""/>
        <p:cNvGrpSpPr/>
        <p:nvPr/>
      </p:nvGrpSpPr>
      <p:grpSpPr>
        <a:xfrm>
          <a:off x="0" y="0"/>
          <a:ext cx="0" cy="0"/>
          <a:chOff x="0" y="0"/>
          <a:chExt cx="0" cy="0"/>
        </a:xfrm>
      </p:grpSpPr>
      <p:sp>
        <p:nvSpPr>
          <p:cNvPr id="59" name="Content Placeholder 2"/>
          <p:cNvSpPr>
            <a:spLocks noGrp="1"/>
          </p:cNvSpPr>
          <p:nvPr>
            <p:ph idx="38"/>
          </p:nvPr>
        </p:nvSpPr>
        <p:spPr>
          <a:xfrm>
            <a:off x="3253702"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Content Placeholder 2"/>
          <p:cNvSpPr>
            <a:spLocks noGrp="1"/>
          </p:cNvSpPr>
          <p:nvPr>
            <p:ph idx="36"/>
          </p:nvPr>
        </p:nvSpPr>
        <p:spPr>
          <a:xfrm>
            <a:off x="6035675"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Rectangle 51"/>
          <p:cNvSpPr/>
          <p:nvPr userDrawn="1"/>
        </p:nvSpPr>
        <p:spPr>
          <a:xfrm>
            <a:off x="457200" y="671341"/>
            <a:ext cx="2699893" cy="1700784"/>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0" name="Content Placeholder 2"/>
          <p:cNvSpPr>
            <a:spLocks noGrp="1"/>
          </p:cNvSpPr>
          <p:nvPr>
            <p:ph idx="26"/>
          </p:nvPr>
        </p:nvSpPr>
        <p:spPr>
          <a:xfrm>
            <a:off x="457200"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Title 1"/>
          <p:cNvSpPr>
            <a:spLocks noGrp="1"/>
          </p:cNvSpPr>
          <p:nvPr>
            <p:ph type="title" hasCustomPrompt="1"/>
          </p:nvPr>
        </p:nvSpPr>
        <p:spPr>
          <a:xfrm>
            <a:off x="355600" y="2535488"/>
            <a:ext cx="8331200" cy="421976"/>
          </a:xfrm>
        </p:spPr>
        <p:txBody>
          <a:bodyPr anchor="t">
            <a:normAutofit/>
          </a:bodyPr>
          <a:lstStyle>
            <a:lvl1pPr algn="l">
              <a:defRPr sz="2600" b="1" cap="all"/>
            </a:lvl1pPr>
          </a:lstStyle>
          <a:p>
            <a:r>
              <a:rPr lang="en-US" dirty="0" smtClean="0"/>
              <a:t>Specific Topic</a:t>
            </a:r>
            <a:endParaRPr lang="en-US" dirty="0"/>
          </a:p>
        </p:txBody>
      </p:sp>
      <p:sp>
        <p:nvSpPr>
          <p:cNvPr id="50" name="Content Placeholder 2"/>
          <p:cNvSpPr>
            <a:spLocks noGrp="1"/>
          </p:cNvSpPr>
          <p:nvPr>
            <p:ph idx="30" hasCustomPrompt="1"/>
          </p:nvPr>
        </p:nvSpPr>
        <p:spPr>
          <a:xfrm>
            <a:off x="479426" y="980098"/>
            <a:ext cx="2644774" cy="1337652"/>
          </a:xfrm>
        </p:spPr>
        <p:txBody>
          <a:bodyPr/>
          <a:lstStyle>
            <a:lvl1pPr marL="0" indent="0">
              <a:lnSpc>
                <a:spcPts val="1900"/>
              </a:lnSpc>
              <a:spcBef>
                <a:spcPts val="500"/>
              </a:spcBef>
              <a:buFontTx/>
              <a:buNone/>
              <a:defRPr baseline="0">
                <a:solidFill>
                  <a:srgbClr val="FFFFFF"/>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sp>
        <p:nvSpPr>
          <p:cNvPr id="51" name="Text Placeholder 2"/>
          <p:cNvSpPr>
            <a:spLocks noGrp="1"/>
          </p:cNvSpPr>
          <p:nvPr>
            <p:ph type="body" idx="31" hasCustomPrompt="1"/>
          </p:nvPr>
        </p:nvSpPr>
        <p:spPr>
          <a:xfrm>
            <a:off x="479426" y="676634"/>
            <a:ext cx="2644774" cy="303463"/>
          </a:xfrm>
        </p:spPr>
        <p:txBody>
          <a:bodyPr anchor="b">
            <a:noAutofit/>
          </a:bodyPr>
          <a:lstStyle>
            <a:lvl1pPr marL="0" indent="0">
              <a:buNone/>
              <a:defRPr sz="1400" b="1" i="0" cap="all" spc="100" baseline="0">
                <a:solidFill>
                  <a:srgbClr val="FFFFFF"/>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Paragraph Header</a:t>
            </a:r>
          </a:p>
        </p:txBody>
      </p:sp>
      <p:sp>
        <p:nvSpPr>
          <p:cNvPr id="56" name="Text Placeholder 2"/>
          <p:cNvSpPr>
            <a:spLocks noGrp="1"/>
          </p:cNvSpPr>
          <p:nvPr>
            <p:ph type="body" idx="35" hasCustomPrompt="1"/>
          </p:nvPr>
        </p:nvSpPr>
        <p:spPr>
          <a:xfrm>
            <a:off x="4572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4" name="Text Placeholder 2"/>
          <p:cNvSpPr>
            <a:spLocks noGrp="1"/>
          </p:cNvSpPr>
          <p:nvPr>
            <p:ph type="body" idx="45" hasCustomPrompt="1"/>
          </p:nvPr>
        </p:nvSpPr>
        <p:spPr>
          <a:xfrm>
            <a:off x="3253702"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5" name="Text Placeholder 2"/>
          <p:cNvSpPr>
            <a:spLocks noGrp="1"/>
          </p:cNvSpPr>
          <p:nvPr>
            <p:ph type="body" idx="46" hasCustomPrompt="1"/>
          </p:nvPr>
        </p:nvSpPr>
        <p:spPr>
          <a:xfrm>
            <a:off x="60383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22" name="Picture Placeholder 41"/>
          <p:cNvSpPr>
            <a:spLocks noGrp="1"/>
          </p:cNvSpPr>
          <p:nvPr>
            <p:ph type="pic" sz="quarter" idx="28"/>
          </p:nvPr>
        </p:nvSpPr>
        <p:spPr>
          <a:xfrm>
            <a:off x="3200400" y="671340"/>
            <a:ext cx="2724912" cy="17007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3" name="Picture Placeholder 41"/>
          <p:cNvSpPr>
            <a:spLocks noGrp="1"/>
          </p:cNvSpPr>
          <p:nvPr>
            <p:ph type="pic" sz="quarter" idx="47"/>
          </p:nvPr>
        </p:nvSpPr>
        <p:spPr>
          <a:xfrm>
            <a:off x="5965148"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6" name="Picture Placeholder 41"/>
          <p:cNvSpPr>
            <a:spLocks noGrp="1"/>
          </p:cNvSpPr>
          <p:nvPr>
            <p:ph type="pic" sz="quarter" idx="50"/>
          </p:nvPr>
        </p:nvSpPr>
        <p:spPr>
          <a:xfrm>
            <a:off x="5965148"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8" name="Picture Placeholder 41"/>
          <p:cNvSpPr>
            <a:spLocks noGrp="1"/>
          </p:cNvSpPr>
          <p:nvPr>
            <p:ph type="pic" sz="quarter" idx="51"/>
          </p:nvPr>
        </p:nvSpPr>
        <p:spPr>
          <a:xfrm>
            <a:off x="7345892"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9" name="Picture Placeholder 41"/>
          <p:cNvSpPr>
            <a:spLocks noGrp="1"/>
          </p:cNvSpPr>
          <p:nvPr>
            <p:ph type="pic" sz="quarter" idx="52"/>
          </p:nvPr>
        </p:nvSpPr>
        <p:spPr>
          <a:xfrm>
            <a:off x="7345892"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30"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CCCCDAC0-BFB9-4256-A53F-2E12246ABD5A}" type="datetime1">
              <a:rPr lang="en-US" smtClean="0"/>
              <a:t>5/7/2015</a:t>
            </a:fld>
            <a:endParaRPr lang="en-US" dirty="0"/>
          </a:p>
        </p:txBody>
      </p:sp>
      <p:sp>
        <p:nvSpPr>
          <p:cNvPr id="31"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32"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61353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 3 columns 05">
    <p:spTree>
      <p:nvGrpSpPr>
        <p:cNvPr id="1" name=""/>
        <p:cNvGrpSpPr/>
        <p:nvPr/>
      </p:nvGrpSpPr>
      <p:grpSpPr>
        <a:xfrm>
          <a:off x="0" y="0"/>
          <a:ext cx="0" cy="0"/>
          <a:chOff x="0" y="0"/>
          <a:chExt cx="0" cy="0"/>
        </a:xfrm>
      </p:grpSpPr>
      <p:sp>
        <p:nvSpPr>
          <p:cNvPr id="59" name="Content Placeholder 2"/>
          <p:cNvSpPr>
            <a:spLocks noGrp="1"/>
          </p:cNvSpPr>
          <p:nvPr>
            <p:ph idx="38"/>
          </p:nvPr>
        </p:nvSpPr>
        <p:spPr>
          <a:xfrm>
            <a:off x="3253702"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Content Placeholder 2"/>
          <p:cNvSpPr>
            <a:spLocks noGrp="1"/>
          </p:cNvSpPr>
          <p:nvPr>
            <p:ph idx="36"/>
          </p:nvPr>
        </p:nvSpPr>
        <p:spPr>
          <a:xfrm>
            <a:off x="6035675"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Rectangle 51"/>
          <p:cNvSpPr/>
          <p:nvPr userDrawn="1"/>
        </p:nvSpPr>
        <p:spPr>
          <a:xfrm>
            <a:off x="457200" y="671341"/>
            <a:ext cx="2699893" cy="1700784"/>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descr="greenbar_RGB.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80"/>
          </a:xfrm>
          <a:prstGeom prst="rect">
            <a:avLst/>
          </a:prstGeom>
          <a:ln>
            <a:noFill/>
          </a:ln>
        </p:spPr>
      </p:pic>
      <p:pic>
        <p:nvPicPr>
          <p:cNvPr id="9" name="Picture 8"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40" name="Content Placeholder 2"/>
          <p:cNvSpPr>
            <a:spLocks noGrp="1"/>
          </p:cNvSpPr>
          <p:nvPr>
            <p:ph idx="26"/>
          </p:nvPr>
        </p:nvSpPr>
        <p:spPr>
          <a:xfrm>
            <a:off x="457200" y="3428841"/>
            <a:ext cx="2651760" cy="1376045"/>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Title 1"/>
          <p:cNvSpPr>
            <a:spLocks noGrp="1"/>
          </p:cNvSpPr>
          <p:nvPr>
            <p:ph type="title" hasCustomPrompt="1"/>
          </p:nvPr>
        </p:nvSpPr>
        <p:spPr>
          <a:xfrm>
            <a:off x="355600" y="2535488"/>
            <a:ext cx="8331200" cy="421976"/>
          </a:xfrm>
        </p:spPr>
        <p:txBody>
          <a:bodyPr anchor="t">
            <a:normAutofit/>
          </a:bodyPr>
          <a:lstStyle>
            <a:lvl1pPr algn="l">
              <a:defRPr sz="2600" b="1" cap="all"/>
            </a:lvl1pPr>
          </a:lstStyle>
          <a:p>
            <a:r>
              <a:rPr lang="en-US" dirty="0" smtClean="0"/>
              <a:t>Specific Topic</a:t>
            </a:r>
            <a:endParaRPr lang="en-US" dirty="0"/>
          </a:p>
        </p:txBody>
      </p:sp>
      <p:sp>
        <p:nvSpPr>
          <p:cNvPr id="50" name="Content Placeholder 2"/>
          <p:cNvSpPr>
            <a:spLocks noGrp="1"/>
          </p:cNvSpPr>
          <p:nvPr>
            <p:ph idx="30" hasCustomPrompt="1"/>
          </p:nvPr>
        </p:nvSpPr>
        <p:spPr>
          <a:xfrm>
            <a:off x="479426" y="980098"/>
            <a:ext cx="2644774" cy="1337652"/>
          </a:xfrm>
        </p:spPr>
        <p:txBody>
          <a:bodyPr/>
          <a:lstStyle>
            <a:lvl1pPr marL="0" indent="0">
              <a:lnSpc>
                <a:spcPts val="1900"/>
              </a:lnSpc>
              <a:spcBef>
                <a:spcPts val="500"/>
              </a:spcBef>
              <a:buFontTx/>
              <a:buNone/>
              <a:defRPr baseline="0">
                <a:solidFill>
                  <a:srgbClr val="FFFFFF"/>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pPr lvl="0"/>
            <a:r>
              <a:rPr lang="en-US" dirty="0" smtClean="0"/>
              <a:t>Type short paragraph here</a:t>
            </a:r>
            <a:endParaRPr lang="en-US" dirty="0"/>
          </a:p>
        </p:txBody>
      </p:sp>
      <p:sp>
        <p:nvSpPr>
          <p:cNvPr id="51" name="Text Placeholder 2"/>
          <p:cNvSpPr>
            <a:spLocks noGrp="1"/>
          </p:cNvSpPr>
          <p:nvPr>
            <p:ph type="body" idx="31" hasCustomPrompt="1"/>
          </p:nvPr>
        </p:nvSpPr>
        <p:spPr>
          <a:xfrm>
            <a:off x="479426" y="676634"/>
            <a:ext cx="2644774" cy="303463"/>
          </a:xfrm>
        </p:spPr>
        <p:txBody>
          <a:bodyPr anchor="b">
            <a:noAutofit/>
          </a:bodyPr>
          <a:lstStyle>
            <a:lvl1pPr marL="0" indent="0">
              <a:buNone/>
              <a:defRPr sz="1400" b="1" i="0" cap="all" spc="100" baseline="0">
                <a:solidFill>
                  <a:srgbClr val="FFFFFF"/>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Paragraph Header</a:t>
            </a:r>
          </a:p>
        </p:txBody>
      </p:sp>
      <p:sp>
        <p:nvSpPr>
          <p:cNvPr id="56" name="Text Placeholder 2"/>
          <p:cNvSpPr>
            <a:spLocks noGrp="1"/>
          </p:cNvSpPr>
          <p:nvPr>
            <p:ph type="body" idx="35" hasCustomPrompt="1"/>
          </p:nvPr>
        </p:nvSpPr>
        <p:spPr>
          <a:xfrm>
            <a:off x="4572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4" name="Text Placeholder 2"/>
          <p:cNvSpPr>
            <a:spLocks noGrp="1"/>
          </p:cNvSpPr>
          <p:nvPr>
            <p:ph type="body" idx="45" hasCustomPrompt="1"/>
          </p:nvPr>
        </p:nvSpPr>
        <p:spPr>
          <a:xfrm>
            <a:off x="3253702"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85" name="Text Placeholder 2"/>
          <p:cNvSpPr>
            <a:spLocks noGrp="1"/>
          </p:cNvSpPr>
          <p:nvPr>
            <p:ph type="body" idx="46" hasCustomPrompt="1"/>
          </p:nvPr>
        </p:nvSpPr>
        <p:spPr>
          <a:xfrm>
            <a:off x="6038300" y="3125378"/>
            <a:ext cx="265176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39" name="Picture Placeholder 41"/>
          <p:cNvSpPr>
            <a:spLocks noGrp="1"/>
          </p:cNvSpPr>
          <p:nvPr>
            <p:ph type="pic" sz="quarter" idx="47"/>
          </p:nvPr>
        </p:nvSpPr>
        <p:spPr>
          <a:xfrm>
            <a:off x="5965148"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1" name="Picture Placeholder 41"/>
          <p:cNvSpPr>
            <a:spLocks noGrp="1"/>
          </p:cNvSpPr>
          <p:nvPr>
            <p:ph type="pic" sz="quarter" idx="50"/>
          </p:nvPr>
        </p:nvSpPr>
        <p:spPr>
          <a:xfrm>
            <a:off x="5965148"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2" name="Picture Placeholder 41"/>
          <p:cNvSpPr>
            <a:spLocks noGrp="1"/>
          </p:cNvSpPr>
          <p:nvPr>
            <p:ph type="pic" sz="quarter" idx="51"/>
          </p:nvPr>
        </p:nvSpPr>
        <p:spPr>
          <a:xfrm>
            <a:off x="7345892"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3" name="Picture Placeholder 41"/>
          <p:cNvSpPr>
            <a:spLocks noGrp="1"/>
          </p:cNvSpPr>
          <p:nvPr>
            <p:ph type="pic" sz="quarter" idx="52"/>
          </p:nvPr>
        </p:nvSpPr>
        <p:spPr>
          <a:xfrm>
            <a:off x="7345892"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4" name="Picture Placeholder 41"/>
          <p:cNvSpPr>
            <a:spLocks noGrp="1"/>
          </p:cNvSpPr>
          <p:nvPr>
            <p:ph type="pic" sz="quarter" idx="53"/>
          </p:nvPr>
        </p:nvSpPr>
        <p:spPr>
          <a:xfrm>
            <a:off x="3200400"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6" name="Picture Placeholder 41"/>
          <p:cNvSpPr>
            <a:spLocks noGrp="1"/>
          </p:cNvSpPr>
          <p:nvPr>
            <p:ph type="pic" sz="quarter" idx="54"/>
          </p:nvPr>
        </p:nvSpPr>
        <p:spPr>
          <a:xfrm>
            <a:off x="4581144" y="67134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7" name="Picture Placeholder 41"/>
          <p:cNvSpPr>
            <a:spLocks noGrp="1"/>
          </p:cNvSpPr>
          <p:nvPr>
            <p:ph type="pic" sz="quarter" idx="55"/>
          </p:nvPr>
        </p:nvSpPr>
        <p:spPr>
          <a:xfrm>
            <a:off x="3200400"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49" name="Picture Placeholder 41"/>
          <p:cNvSpPr>
            <a:spLocks noGrp="1"/>
          </p:cNvSpPr>
          <p:nvPr>
            <p:ph type="pic" sz="quarter" idx="56"/>
          </p:nvPr>
        </p:nvSpPr>
        <p:spPr>
          <a:xfrm>
            <a:off x="4581144" y="1540020"/>
            <a:ext cx="1344168" cy="83210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53"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FA160122-AE4B-477E-830E-5ACB0DF61416}" type="datetime1">
              <a:rPr lang="en-US" smtClean="0"/>
              <a:t>5/7/2015</a:t>
            </a:fld>
            <a:endParaRPr lang="en-US" dirty="0"/>
          </a:p>
        </p:txBody>
      </p:sp>
      <p:sp>
        <p:nvSpPr>
          <p:cNvPr id="54"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55"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044851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bullets 01">
    <p:spTree>
      <p:nvGrpSpPr>
        <p:cNvPr id="1" name=""/>
        <p:cNvGrpSpPr/>
        <p:nvPr/>
      </p:nvGrpSpPr>
      <p:grpSpPr>
        <a:xfrm>
          <a:off x="0" y="0"/>
          <a:ext cx="0" cy="0"/>
          <a:chOff x="0" y="0"/>
          <a:chExt cx="0" cy="0"/>
        </a:xfrm>
      </p:grpSpPr>
      <p:cxnSp>
        <p:nvCxnSpPr>
          <p:cNvPr id="11" name="Straight Connector 10"/>
          <p:cNvCxnSpPr/>
          <p:nvPr userDrawn="1"/>
        </p:nvCxnSpPr>
        <p:spPr>
          <a:xfrm>
            <a:off x="427568" y="1072522"/>
            <a:ext cx="8716432"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28" name="Title 1"/>
          <p:cNvSpPr>
            <a:spLocks noGrp="1"/>
          </p:cNvSpPr>
          <p:nvPr>
            <p:ph type="title" hasCustomPrompt="1"/>
          </p:nvPr>
        </p:nvSpPr>
        <p:spPr>
          <a:xfrm>
            <a:off x="339177" y="626758"/>
            <a:ext cx="4050791" cy="421976"/>
          </a:xfrm>
        </p:spPr>
        <p:txBody>
          <a:bodyPr anchor="t">
            <a:normAutofit/>
          </a:bodyPr>
          <a:lstStyle>
            <a:lvl1pPr algn="l">
              <a:defRPr sz="2600" b="1" cap="all"/>
            </a:lvl1pPr>
          </a:lstStyle>
          <a:p>
            <a:r>
              <a:rPr lang="en-US" dirty="0" smtClean="0"/>
              <a:t>Specific Topic</a:t>
            </a:r>
            <a:endParaRPr lang="en-US" dirty="0"/>
          </a:p>
        </p:txBody>
      </p:sp>
      <p:pic>
        <p:nvPicPr>
          <p:cNvPr id="34" name="Picture 33"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00784" y="246218"/>
            <a:ext cx="1918343" cy="581820"/>
          </a:xfrm>
          <a:prstGeom prst="rect">
            <a:avLst/>
          </a:prstGeom>
        </p:spPr>
      </p:pic>
      <p:sp>
        <p:nvSpPr>
          <p:cNvPr id="36" name="Content Placeholder 2"/>
          <p:cNvSpPr>
            <a:spLocks noGrp="1"/>
          </p:cNvSpPr>
          <p:nvPr>
            <p:ph idx="26"/>
          </p:nvPr>
        </p:nvSpPr>
        <p:spPr>
          <a:xfrm>
            <a:off x="364067" y="1178204"/>
            <a:ext cx="5440680" cy="3220932"/>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16A01616-8CFE-444A-B912-05DBD981EF3B}" type="datetime1">
              <a:rPr lang="en-US" smtClean="0"/>
              <a:t>5/7/2015</a:t>
            </a:fld>
            <a:endParaRPr lang="en-US" dirty="0"/>
          </a:p>
        </p:txBody>
      </p:sp>
      <p:sp>
        <p:nvSpPr>
          <p:cNvPr id="19"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0"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123927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bullets 01">
    <p:spTree>
      <p:nvGrpSpPr>
        <p:cNvPr id="1" name=""/>
        <p:cNvGrpSpPr/>
        <p:nvPr/>
      </p:nvGrpSpPr>
      <p:grpSpPr>
        <a:xfrm>
          <a:off x="0" y="0"/>
          <a:ext cx="0" cy="0"/>
          <a:chOff x="0" y="0"/>
          <a:chExt cx="0" cy="0"/>
        </a:xfrm>
      </p:grpSpPr>
      <p:cxnSp>
        <p:nvCxnSpPr>
          <p:cNvPr id="11" name="Straight Connector 10"/>
          <p:cNvCxnSpPr/>
          <p:nvPr userDrawn="1"/>
        </p:nvCxnSpPr>
        <p:spPr>
          <a:xfrm flipV="1">
            <a:off x="4724400" y="1072522"/>
            <a:ext cx="4419600"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21" name="Picture Placeholder 20"/>
          <p:cNvSpPr>
            <a:spLocks noGrp="1"/>
          </p:cNvSpPr>
          <p:nvPr>
            <p:ph type="pic" sz="quarter" idx="15"/>
          </p:nvPr>
        </p:nvSpPr>
        <p:spPr>
          <a:xfrm>
            <a:off x="457200" y="782075"/>
            <a:ext cx="4051300" cy="3451257"/>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smtClean="0"/>
              <a:t>Drag picture to placeholder or click icon to add</a:t>
            </a:r>
          </a:p>
        </p:txBody>
      </p:sp>
      <p:sp>
        <p:nvSpPr>
          <p:cNvPr id="27" name="Text Placeholder 26"/>
          <p:cNvSpPr>
            <a:spLocks noGrp="1"/>
          </p:cNvSpPr>
          <p:nvPr>
            <p:ph type="body" sz="quarter" idx="16" hasCustomPrompt="1"/>
          </p:nvPr>
        </p:nvSpPr>
        <p:spPr>
          <a:xfrm>
            <a:off x="364067" y="4233332"/>
            <a:ext cx="41529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can go as long as two lines)</a:t>
            </a:r>
            <a:endParaRPr lang="en-US" dirty="0"/>
          </a:p>
        </p:txBody>
      </p:sp>
      <p:sp>
        <p:nvSpPr>
          <p:cNvPr id="28" name="Title 1"/>
          <p:cNvSpPr>
            <a:spLocks noGrp="1"/>
          </p:cNvSpPr>
          <p:nvPr>
            <p:ph type="title" hasCustomPrompt="1"/>
          </p:nvPr>
        </p:nvSpPr>
        <p:spPr>
          <a:xfrm>
            <a:off x="4636009" y="626758"/>
            <a:ext cx="4050791" cy="421976"/>
          </a:xfrm>
        </p:spPr>
        <p:txBody>
          <a:bodyPr anchor="t">
            <a:normAutofit/>
          </a:bodyPr>
          <a:lstStyle>
            <a:lvl1pPr algn="l">
              <a:defRPr sz="2600" b="1" cap="all"/>
            </a:lvl1pPr>
          </a:lstStyle>
          <a:p>
            <a:r>
              <a:rPr lang="en-US" dirty="0" smtClean="0"/>
              <a:t>Specific Topic</a:t>
            </a:r>
            <a:endParaRPr lang="en-US" dirty="0"/>
          </a:p>
        </p:txBody>
      </p:sp>
      <p:pic>
        <p:nvPicPr>
          <p:cNvPr id="34" name="Picture 33"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36" name="Content Placeholder 2"/>
          <p:cNvSpPr>
            <a:spLocks noGrp="1"/>
          </p:cNvSpPr>
          <p:nvPr>
            <p:ph idx="26"/>
          </p:nvPr>
        </p:nvSpPr>
        <p:spPr>
          <a:xfrm>
            <a:off x="4660899" y="1178203"/>
            <a:ext cx="4025897" cy="3388927"/>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C26583A1-BDEE-4318-90B6-A4A01FF5C2F6}" type="datetime1">
              <a:rPr lang="en-US" smtClean="0"/>
              <a:t>5/7/2015</a:t>
            </a:fld>
            <a:endParaRPr lang="en-US" dirty="0"/>
          </a:p>
        </p:txBody>
      </p:sp>
      <p:sp>
        <p:nvSpPr>
          <p:cNvPr id="19"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0"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2199271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bullets 02">
    <p:spTree>
      <p:nvGrpSpPr>
        <p:cNvPr id="1" name=""/>
        <p:cNvGrpSpPr/>
        <p:nvPr/>
      </p:nvGrpSpPr>
      <p:grpSpPr>
        <a:xfrm>
          <a:off x="0" y="0"/>
          <a:ext cx="0" cy="0"/>
          <a:chOff x="0" y="0"/>
          <a:chExt cx="0" cy="0"/>
        </a:xfrm>
      </p:grpSpPr>
      <p:pic>
        <p:nvPicPr>
          <p:cNvPr id="14" name="Picture 13"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21" name="Picture Placeholder 20"/>
          <p:cNvSpPr>
            <a:spLocks noGrp="1"/>
          </p:cNvSpPr>
          <p:nvPr>
            <p:ph type="pic" sz="quarter" idx="15"/>
          </p:nvPr>
        </p:nvSpPr>
        <p:spPr>
          <a:xfrm>
            <a:off x="4648200" y="797562"/>
            <a:ext cx="4051300" cy="3435770"/>
          </a:xfrm>
        </p:spPr>
        <p:txBody>
          <a:bodyPr>
            <a:normAutofit/>
          </a:bodyPr>
          <a:lstStyle>
            <a:lvl1pPr marL="0" indent="0">
              <a:buNone/>
              <a:defRPr sz="1200"/>
            </a:lvl1pPr>
          </a:lstStyle>
          <a:p>
            <a:r>
              <a:rPr lang="en-US" smtClean="0"/>
              <a:t>Drag picture to placeholder or click icon to add</a:t>
            </a:r>
            <a:endParaRPr lang="en-US" dirty="0"/>
          </a:p>
        </p:txBody>
      </p:sp>
      <p:sp>
        <p:nvSpPr>
          <p:cNvPr id="27" name="Text Placeholder 26"/>
          <p:cNvSpPr>
            <a:spLocks noGrp="1"/>
          </p:cNvSpPr>
          <p:nvPr>
            <p:ph type="body" sz="quarter" idx="16" hasCustomPrompt="1"/>
          </p:nvPr>
        </p:nvSpPr>
        <p:spPr>
          <a:xfrm>
            <a:off x="4546600" y="4233332"/>
            <a:ext cx="41529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can go as long as two lines)</a:t>
            </a:r>
            <a:endParaRPr lang="en-US" dirty="0"/>
          </a:p>
        </p:txBody>
      </p:sp>
      <p:pic>
        <p:nvPicPr>
          <p:cNvPr id="34" name="Picture 33"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22"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A19B5320-D407-4311-888C-C86F53034DA6}" type="datetime1">
              <a:rPr lang="en-US" smtClean="0"/>
              <a:t>5/7/2015</a:t>
            </a:fld>
            <a:endParaRPr lang="en-US" dirty="0"/>
          </a:p>
        </p:txBody>
      </p:sp>
      <p:sp>
        <p:nvSpPr>
          <p:cNvPr id="23"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4"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cxnSp>
        <p:nvCxnSpPr>
          <p:cNvPr id="17" name="Straight Connector 16"/>
          <p:cNvCxnSpPr/>
          <p:nvPr userDrawn="1"/>
        </p:nvCxnSpPr>
        <p:spPr>
          <a:xfrm>
            <a:off x="0" y="1072522"/>
            <a:ext cx="4460677"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18" name="Title 1"/>
          <p:cNvSpPr>
            <a:spLocks noGrp="1"/>
          </p:cNvSpPr>
          <p:nvPr>
            <p:ph type="title" hasCustomPrompt="1"/>
          </p:nvPr>
        </p:nvSpPr>
        <p:spPr>
          <a:xfrm>
            <a:off x="337959" y="626758"/>
            <a:ext cx="4050791" cy="421976"/>
          </a:xfrm>
        </p:spPr>
        <p:txBody>
          <a:bodyPr anchor="t">
            <a:normAutofit/>
          </a:bodyPr>
          <a:lstStyle>
            <a:lvl1pPr algn="l">
              <a:defRPr sz="2600" b="1" cap="all"/>
            </a:lvl1pPr>
          </a:lstStyle>
          <a:p>
            <a:r>
              <a:rPr lang="en-US" dirty="0" smtClean="0"/>
              <a:t>Specific Topic</a:t>
            </a:r>
            <a:endParaRPr lang="en-US" dirty="0"/>
          </a:p>
        </p:txBody>
      </p:sp>
      <p:sp>
        <p:nvSpPr>
          <p:cNvPr id="19" name="Content Placeholder 2"/>
          <p:cNvSpPr>
            <a:spLocks noGrp="1"/>
          </p:cNvSpPr>
          <p:nvPr>
            <p:ph idx="26"/>
          </p:nvPr>
        </p:nvSpPr>
        <p:spPr>
          <a:xfrm>
            <a:off x="362849" y="1178203"/>
            <a:ext cx="4025897" cy="3388927"/>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286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ern Title Page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175" y="3305176"/>
            <a:ext cx="7792511" cy="1021556"/>
          </a:xfrm>
        </p:spPr>
        <p:txBody>
          <a:bodyPr anchor="t">
            <a:normAutofit/>
          </a:bodyPr>
          <a:lstStyle>
            <a:lvl1pPr algn="l">
              <a:defRPr sz="2600" b="1" cap="all"/>
            </a:lvl1pPr>
          </a:lstStyle>
          <a:p>
            <a:r>
              <a:rPr lang="en-US" dirty="0" smtClean="0"/>
              <a:t>Specific Topic</a:t>
            </a:r>
            <a:endParaRPr lang="en-US" dirty="0"/>
          </a:p>
        </p:txBody>
      </p:sp>
      <p:sp>
        <p:nvSpPr>
          <p:cNvPr id="3" name="Text Placeholder 2"/>
          <p:cNvSpPr>
            <a:spLocks noGrp="1"/>
          </p:cNvSpPr>
          <p:nvPr>
            <p:ph type="body" idx="1" hasCustomPrompt="1"/>
          </p:nvPr>
        </p:nvSpPr>
        <p:spPr>
          <a:xfrm>
            <a:off x="629175" y="2094862"/>
            <a:ext cx="7792511" cy="1125140"/>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7" name="Straight Connector 6"/>
          <p:cNvCxnSpPr/>
          <p:nvPr userDrawn="1"/>
        </p:nvCxnSpPr>
        <p:spPr>
          <a:xfrm>
            <a:off x="722313" y="3305175"/>
            <a:ext cx="7699373"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9" name="Picture 8"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16"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34B7227E-31AF-47D8-9712-F7F1B8B2844A}" type="datetime1">
              <a:rPr lang="en-US" smtClean="0"/>
              <a:t>5/7/2015</a:t>
            </a:fld>
            <a:endParaRPr lang="en-US" dirty="0"/>
          </a:p>
        </p:txBody>
      </p:sp>
      <p:sp>
        <p:nvSpPr>
          <p:cNvPr id="1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62043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paragraph+bullets 01">
    <p:spTree>
      <p:nvGrpSpPr>
        <p:cNvPr id="1" name=""/>
        <p:cNvGrpSpPr/>
        <p:nvPr/>
      </p:nvGrpSpPr>
      <p:grpSpPr>
        <a:xfrm>
          <a:off x="0" y="0"/>
          <a:ext cx="0" cy="0"/>
          <a:chOff x="0" y="0"/>
          <a:chExt cx="0" cy="0"/>
        </a:xfrm>
      </p:grpSpPr>
      <p:cxnSp>
        <p:nvCxnSpPr>
          <p:cNvPr id="11" name="Straight Connector 10"/>
          <p:cNvCxnSpPr/>
          <p:nvPr userDrawn="1"/>
        </p:nvCxnSpPr>
        <p:spPr>
          <a:xfrm flipV="1">
            <a:off x="4724400" y="1240517"/>
            <a:ext cx="4419600"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21" name="Picture Placeholder 20"/>
          <p:cNvSpPr>
            <a:spLocks noGrp="1"/>
          </p:cNvSpPr>
          <p:nvPr>
            <p:ph type="pic" sz="quarter" idx="15"/>
          </p:nvPr>
        </p:nvSpPr>
        <p:spPr>
          <a:xfrm>
            <a:off x="457200" y="667748"/>
            <a:ext cx="4051300" cy="3565584"/>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7" name="Text Placeholder 26"/>
          <p:cNvSpPr>
            <a:spLocks noGrp="1"/>
          </p:cNvSpPr>
          <p:nvPr>
            <p:ph type="body" sz="quarter" idx="16" hasCustomPrompt="1"/>
          </p:nvPr>
        </p:nvSpPr>
        <p:spPr>
          <a:xfrm>
            <a:off x="364067" y="4233332"/>
            <a:ext cx="41529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can go as long as two lines)</a:t>
            </a:r>
            <a:endParaRPr lang="en-US" dirty="0"/>
          </a:p>
        </p:txBody>
      </p:sp>
      <p:sp>
        <p:nvSpPr>
          <p:cNvPr id="28" name="Title 1"/>
          <p:cNvSpPr>
            <a:spLocks noGrp="1"/>
          </p:cNvSpPr>
          <p:nvPr>
            <p:ph type="title" hasCustomPrompt="1"/>
          </p:nvPr>
        </p:nvSpPr>
        <p:spPr>
          <a:xfrm>
            <a:off x="4636009" y="794753"/>
            <a:ext cx="4050791" cy="421976"/>
          </a:xfrm>
        </p:spPr>
        <p:txBody>
          <a:bodyPr anchor="t">
            <a:normAutofit/>
          </a:bodyPr>
          <a:lstStyle>
            <a:lvl1pPr algn="l">
              <a:defRPr sz="2600" b="1" cap="all"/>
            </a:lvl1pPr>
          </a:lstStyle>
          <a:p>
            <a:r>
              <a:rPr lang="en-US" dirty="0" smtClean="0"/>
              <a:t>Specific Topic</a:t>
            </a:r>
            <a:endParaRPr lang="en-US" dirty="0"/>
          </a:p>
        </p:txBody>
      </p:sp>
      <p:sp>
        <p:nvSpPr>
          <p:cNvPr id="29" name="Text Placeholder 2"/>
          <p:cNvSpPr>
            <a:spLocks noGrp="1"/>
          </p:cNvSpPr>
          <p:nvPr>
            <p:ph type="body" idx="17" hasCustomPrompt="1"/>
          </p:nvPr>
        </p:nvSpPr>
        <p:spPr>
          <a:xfrm>
            <a:off x="4636009" y="584205"/>
            <a:ext cx="4050791" cy="303463"/>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sp>
        <p:nvSpPr>
          <p:cNvPr id="33" name="Content Placeholder 2"/>
          <p:cNvSpPr>
            <a:spLocks noGrp="1"/>
          </p:cNvSpPr>
          <p:nvPr>
            <p:ph idx="30" hasCustomPrompt="1"/>
          </p:nvPr>
        </p:nvSpPr>
        <p:spPr>
          <a:xfrm>
            <a:off x="4660899" y="1346199"/>
            <a:ext cx="4025897" cy="1634068"/>
          </a:xfrm>
        </p:spPr>
        <p:txBody>
          <a:bodyPr/>
          <a:lstStyle>
            <a:lvl1pPr marL="0" indent="0">
              <a:lnSpc>
                <a:spcPts val="1900"/>
              </a:lnSpc>
              <a:spcBef>
                <a:spcPts val="600"/>
              </a:spcBef>
              <a:buFontTx/>
              <a:buNone/>
              <a:defRPr baseline="0">
                <a:solidFill>
                  <a:schemeClr val="tx1"/>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r>
              <a:rPr lang="en-US" dirty="0" smtClean="0"/>
              <a:t>Type short paragraph(s) here</a:t>
            </a:r>
            <a:endParaRPr lang="en-US" dirty="0"/>
          </a:p>
        </p:txBody>
      </p:sp>
      <p:pic>
        <p:nvPicPr>
          <p:cNvPr id="34" name="Picture 33"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36" name="Content Placeholder 2"/>
          <p:cNvSpPr>
            <a:spLocks noGrp="1"/>
          </p:cNvSpPr>
          <p:nvPr>
            <p:ph idx="26"/>
          </p:nvPr>
        </p:nvSpPr>
        <p:spPr>
          <a:xfrm>
            <a:off x="4660899" y="3344333"/>
            <a:ext cx="4025897" cy="1100667"/>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2"/>
          <p:cNvSpPr>
            <a:spLocks noGrp="1"/>
          </p:cNvSpPr>
          <p:nvPr>
            <p:ph type="body" idx="35" hasCustomPrompt="1"/>
          </p:nvPr>
        </p:nvSpPr>
        <p:spPr>
          <a:xfrm>
            <a:off x="4660895" y="3040870"/>
            <a:ext cx="4025901"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09213411-28A1-4C70-988C-5383559A42A2}" type="datetime1">
              <a:rPr lang="en-US" smtClean="0"/>
              <a:t>5/7/2015</a:t>
            </a:fld>
            <a:endParaRPr lang="en-US" dirty="0"/>
          </a:p>
        </p:txBody>
      </p:sp>
      <p:sp>
        <p:nvSpPr>
          <p:cNvPr id="19"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0"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52908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paragraph+bullets 02">
    <p:spTree>
      <p:nvGrpSpPr>
        <p:cNvPr id="1" name=""/>
        <p:cNvGrpSpPr/>
        <p:nvPr/>
      </p:nvGrpSpPr>
      <p:grpSpPr>
        <a:xfrm>
          <a:off x="0" y="0"/>
          <a:ext cx="0" cy="0"/>
          <a:chOff x="0" y="0"/>
          <a:chExt cx="0" cy="0"/>
        </a:xfrm>
      </p:grpSpPr>
      <p:cxnSp>
        <p:nvCxnSpPr>
          <p:cNvPr id="11" name="Straight Connector 10"/>
          <p:cNvCxnSpPr/>
          <p:nvPr userDrawn="1"/>
        </p:nvCxnSpPr>
        <p:spPr>
          <a:xfrm flipV="1">
            <a:off x="0" y="1251714"/>
            <a:ext cx="4483097"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21" name="Picture Placeholder 20"/>
          <p:cNvSpPr>
            <a:spLocks noGrp="1"/>
          </p:cNvSpPr>
          <p:nvPr>
            <p:ph type="pic" sz="quarter" idx="15"/>
          </p:nvPr>
        </p:nvSpPr>
        <p:spPr>
          <a:xfrm>
            <a:off x="4639733" y="667748"/>
            <a:ext cx="4051300" cy="3565584"/>
          </a:xfrm>
        </p:spPr>
        <p:txBody>
          <a:bodyPr>
            <a:normAutofit/>
          </a:bodyPr>
          <a:lstStyle>
            <a:lvl1pPr marL="0" indent="0">
              <a:buNone/>
              <a:defRPr sz="1200"/>
            </a:lvl1pPr>
          </a:lstStyle>
          <a:p>
            <a:r>
              <a:rPr lang="en-US" smtClean="0"/>
              <a:t>Drag picture to placeholder or click icon to add</a:t>
            </a:r>
            <a:endParaRPr lang="en-US" dirty="0"/>
          </a:p>
        </p:txBody>
      </p:sp>
      <p:sp>
        <p:nvSpPr>
          <p:cNvPr id="27" name="Text Placeholder 26"/>
          <p:cNvSpPr>
            <a:spLocks noGrp="1"/>
          </p:cNvSpPr>
          <p:nvPr>
            <p:ph type="body" sz="quarter" idx="16" hasCustomPrompt="1"/>
          </p:nvPr>
        </p:nvSpPr>
        <p:spPr>
          <a:xfrm>
            <a:off x="4546600" y="4233332"/>
            <a:ext cx="4152900" cy="333799"/>
          </a:xfrm>
        </p:spPr>
        <p:txBody>
          <a:bodyPr>
            <a:noAutofit/>
          </a:bodyPr>
          <a:lstStyle>
            <a:lvl1pPr marL="0" indent="0">
              <a:buNone/>
              <a:defRPr sz="10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caption for image (optional, can go as long as two lines)</a:t>
            </a:r>
            <a:endParaRPr lang="en-US" dirty="0"/>
          </a:p>
        </p:txBody>
      </p:sp>
      <p:sp>
        <p:nvSpPr>
          <p:cNvPr id="28" name="Title 1"/>
          <p:cNvSpPr>
            <a:spLocks noGrp="1"/>
          </p:cNvSpPr>
          <p:nvPr>
            <p:ph type="title" hasCustomPrompt="1"/>
          </p:nvPr>
        </p:nvSpPr>
        <p:spPr>
          <a:xfrm>
            <a:off x="432310" y="794753"/>
            <a:ext cx="4050791" cy="421976"/>
          </a:xfrm>
        </p:spPr>
        <p:txBody>
          <a:bodyPr anchor="t">
            <a:normAutofit/>
          </a:bodyPr>
          <a:lstStyle>
            <a:lvl1pPr algn="l">
              <a:defRPr sz="2600" b="1" cap="all"/>
            </a:lvl1pPr>
          </a:lstStyle>
          <a:p>
            <a:r>
              <a:rPr lang="en-US" dirty="0" smtClean="0"/>
              <a:t>Specific Topic</a:t>
            </a:r>
            <a:endParaRPr lang="en-US" dirty="0"/>
          </a:p>
        </p:txBody>
      </p:sp>
      <p:sp>
        <p:nvSpPr>
          <p:cNvPr id="29" name="Text Placeholder 2"/>
          <p:cNvSpPr>
            <a:spLocks noGrp="1"/>
          </p:cNvSpPr>
          <p:nvPr>
            <p:ph type="body" idx="17" hasCustomPrompt="1"/>
          </p:nvPr>
        </p:nvSpPr>
        <p:spPr>
          <a:xfrm>
            <a:off x="432310" y="584205"/>
            <a:ext cx="4050791" cy="303463"/>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sp>
        <p:nvSpPr>
          <p:cNvPr id="33" name="Content Placeholder 2"/>
          <p:cNvSpPr>
            <a:spLocks noGrp="1"/>
          </p:cNvSpPr>
          <p:nvPr>
            <p:ph idx="30" hasCustomPrompt="1"/>
          </p:nvPr>
        </p:nvSpPr>
        <p:spPr>
          <a:xfrm>
            <a:off x="457200" y="1346199"/>
            <a:ext cx="4025897" cy="1634068"/>
          </a:xfrm>
        </p:spPr>
        <p:txBody>
          <a:bodyPr/>
          <a:lstStyle>
            <a:lvl1pPr marL="0" indent="0">
              <a:lnSpc>
                <a:spcPts val="1900"/>
              </a:lnSpc>
              <a:spcBef>
                <a:spcPts val="600"/>
              </a:spcBef>
              <a:buFontTx/>
              <a:buNone/>
              <a:defRPr baseline="0">
                <a:solidFill>
                  <a:schemeClr val="tx1"/>
                </a:solidFill>
              </a:defRPr>
            </a:lvl1pPr>
            <a:lvl2pPr marL="457200" indent="0">
              <a:lnSpc>
                <a:spcPts val="1780"/>
              </a:lnSpc>
              <a:buFontTx/>
              <a:buNone/>
              <a:defRPr>
                <a:solidFill>
                  <a:srgbClr val="FFFFFF"/>
                </a:solidFill>
              </a:defRPr>
            </a:lvl2pPr>
            <a:lvl3pPr marL="914400" indent="0">
              <a:lnSpc>
                <a:spcPts val="1780"/>
              </a:lnSpc>
              <a:buFontTx/>
              <a:buNone/>
              <a:defRPr>
                <a:solidFill>
                  <a:srgbClr val="FFFFFF"/>
                </a:solidFill>
              </a:defRPr>
            </a:lvl3pPr>
            <a:lvl4pPr marL="1371600" indent="0">
              <a:lnSpc>
                <a:spcPts val="1780"/>
              </a:lnSpc>
              <a:buFontTx/>
              <a:buNone/>
              <a:defRPr>
                <a:solidFill>
                  <a:srgbClr val="FFFFFF"/>
                </a:solidFill>
              </a:defRPr>
            </a:lvl4pPr>
            <a:lvl5pPr marL="1828800" indent="0">
              <a:lnSpc>
                <a:spcPts val="1780"/>
              </a:lnSpc>
              <a:buFontTx/>
              <a:buNone/>
              <a:defRPr>
                <a:solidFill>
                  <a:srgbClr val="FFFFFF"/>
                </a:solidFill>
              </a:defRPr>
            </a:lvl5pPr>
          </a:lstStyle>
          <a:p>
            <a:r>
              <a:rPr lang="en-US" dirty="0" smtClean="0"/>
              <a:t>Type short paragraph(s) here</a:t>
            </a:r>
            <a:endParaRPr lang="en-US" dirty="0"/>
          </a:p>
        </p:txBody>
      </p:sp>
      <p:pic>
        <p:nvPicPr>
          <p:cNvPr id="34" name="Picture 33"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sp>
        <p:nvSpPr>
          <p:cNvPr id="36" name="Content Placeholder 2"/>
          <p:cNvSpPr>
            <a:spLocks noGrp="1"/>
          </p:cNvSpPr>
          <p:nvPr>
            <p:ph idx="26"/>
          </p:nvPr>
        </p:nvSpPr>
        <p:spPr>
          <a:xfrm>
            <a:off x="457200" y="3344333"/>
            <a:ext cx="4025897" cy="1100667"/>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2"/>
          <p:cNvSpPr>
            <a:spLocks noGrp="1"/>
          </p:cNvSpPr>
          <p:nvPr>
            <p:ph type="body" idx="35" hasCustomPrompt="1"/>
          </p:nvPr>
        </p:nvSpPr>
        <p:spPr>
          <a:xfrm>
            <a:off x="457196" y="3040870"/>
            <a:ext cx="4025901"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22"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4B4F0E0E-DB95-41B0-9992-0D2B0BFEBFB7}" type="datetime1">
              <a:rPr lang="en-US" smtClean="0"/>
              <a:t>5/7/2015</a:t>
            </a:fld>
            <a:endParaRPr lang="en-US" dirty="0"/>
          </a:p>
        </p:txBody>
      </p:sp>
      <p:sp>
        <p:nvSpPr>
          <p:cNvPr id="23"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24"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2445254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left, paragraphs right">
    <p:spTree>
      <p:nvGrpSpPr>
        <p:cNvPr id="1" name=""/>
        <p:cNvGrpSpPr/>
        <p:nvPr/>
      </p:nvGrpSpPr>
      <p:grpSpPr>
        <a:xfrm>
          <a:off x="0" y="0"/>
          <a:ext cx="0" cy="0"/>
          <a:chOff x="0" y="0"/>
          <a:chExt cx="0" cy="0"/>
        </a:xfrm>
      </p:grpSpPr>
      <p:sp>
        <p:nvSpPr>
          <p:cNvPr id="9" name="Content Placeholder 2"/>
          <p:cNvSpPr>
            <a:spLocks noGrp="1"/>
          </p:cNvSpPr>
          <p:nvPr>
            <p:ph idx="26"/>
          </p:nvPr>
        </p:nvSpPr>
        <p:spPr>
          <a:xfrm>
            <a:off x="457200" y="1217819"/>
            <a:ext cx="2581690" cy="3337650"/>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16" name="Content Placeholder 2"/>
          <p:cNvSpPr>
            <a:spLocks noGrp="1"/>
          </p:cNvSpPr>
          <p:nvPr>
            <p:ph idx="27" hasCustomPrompt="1"/>
          </p:nvPr>
        </p:nvSpPr>
        <p:spPr>
          <a:xfrm>
            <a:off x="3336925" y="1371599"/>
            <a:ext cx="5416966" cy="3223027"/>
          </a:xfrm>
        </p:spPr>
        <p:txBody>
          <a:bodyPr>
            <a:noAutofit/>
          </a:bodyPr>
          <a:lstStyle>
            <a:lvl1pPr marL="0" indent="0">
              <a:lnSpc>
                <a:spcPts val="2400"/>
              </a:lnSpc>
              <a:spcBef>
                <a:spcPts val="6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r>
              <a:rPr lang="en-US" dirty="0" smtClean="0"/>
              <a:t>Type a few short paragraphs here</a:t>
            </a:r>
            <a:endParaRPr lang="en-US" dirty="0"/>
          </a:p>
        </p:txBody>
      </p:sp>
      <p:pic>
        <p:nvPicPr>
          <p:cNvPr id="23" name="Picture 22"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cxnSp>
        <p:nvCxnSpPr>
          <p:cNvPr id="25" name="Straight Connector 24"/>
          <p:cNvCxnSpPr/>
          <p:nvPr userDrawn="1"/>
        </p:nvCxnSpPr>
        <p:spPr>
          <a:xfrm flipH="1">
            <a:off x="3183971" y="584205"/>
            <a:ext cx="1" cy="4010423"/>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itle 1"/>
          <p:cNvSpPr>
            <a:spLocks noGrp="1"/>
          </p:cNvSpPr>
          <p:nvPr>
            <p:ph type="title" hasCustomPrompt="1"/>
          </p:nvPr>
        </p:nvSpPr>
        <p:spPr>
          <a:xfrm>
            <a:off x="3313211" y="794753"/>
            <a:ext cx="5440680" cy="421976"/>
          </a:xfrm>
        </p:spPr>
        <p:txBody>
          <a:bodyPr anchor="t">
            <a:normAutofit/>
          </a:bodyPr>
          <a:lstStyle>
            <a:lvl1pPr algn="l">
              <a:defRPr sz="2600" b="1" cap="all"/>
            </a:lvl1pPr>
          </a:lstStyle>
          <a:p>
            <a:r>
              <a:rPr lang="en-US" dirty="0" smtClean="0"/>
              <a:t>Specific Topic</a:t>
            </a:r>
            <a:endParaRPr lang="en-US" dirty="0"/>
          </a:p>
        </p:txBody>
      </p:sp>
      <p:sp>
        <p:nvSpPr>
          <p:cNvPr id="27" name="Text Placeholder 2"/>
          <p:cNvSpPr>
            <a:spLocks noGrp="1"/>
          </p:cNvSpPr>
          <p:nvPr>
            <p:ph type="body" idx="17" hasCustomPrompt="1"/>
          </p:nvPr>
        </p:nvSpPr>
        <p:spPr>
          <a:xfrm>
            <a:off x="3313211" y="584205"/>
            <a:ext cx="5440680" cy="303463"/>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39" name="Straight Connector 38"/>
          <p:cNvCxnSpPr/>
          <p:nvPr userDrawn="1"/>
        </p:nvCxnSpPr>
        <p:spPr>
          <a:xfrm flipV="1">
            <a:off x="3403600" y="1248935"/>
            <a:ext cx="5740400"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5" name="Text Placeholder 2"/>
          <p:cNvSpPr>
            <a:spLocks noGrp="1"/>
          </p:cNvSpPr>
          <p:nvPr>
            <p:ph type="body" idx="35" hasCustomPrompt="1"/>
          </p:nvPr>
        </p:nvSpPr>
        <p:spPr>
          <a:xfrm>
            <a:off x="457201" y="906312"/>
            <a:ext cx="258169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4"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42DAC305-E6F9-4BA6-A56C-277AE6DFB683}" type="datetime1">
              <a:rPr lang="en-US" smtClean="0"/>
              <a:t>5/7/2015</a:t>
            </a:fld>
            <a:endParaRPr lang="en-US" dirty="0"/>
          </a:p>
        </p:txBody>
      </p:sp>
      <p:sp>
        <p:nvSpPr>
          <p:cNvPr id="15"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7"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911053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ullets right, paragraphs left">
    <p:spTree>
      <p:nvGrpSpPr>
        <p:cNvPr id="1" name=""/>
        <p:cNvGrpSpPr/>
        <p:nvPr/>
      </p:nvGrpSpPr>
      <p:grpSpPr>
        <a:xfrm>
          <a:off x="0" y="0"/>
          <a:ext cx="0" cy="0"/>
          <a:chOff x="0" y="0"/>
          <a:chExt cx="0" cy="0"/>
        </a:xfrm>
      </p:grpSpPr>
      <p:sp>
        <p:nvSpPr>
          <p:cNvPr id="9" name="Content Placeholder 2"/>
          <p:cNvSpPr>
            <a:spLocks noGrp="1"/>
          </p:cNvSpPr>
          <p:nvPr>
            <p:ph idx="26"/>
          </p:nvPr>
        </p:nvSpPr>
        <p:spPr>
          <a:xfrm>
            <a:off x="6105110" y="1217819"/>
            <a:ext cx="2581690" cy="3337650"/>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9"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16" name="Content Placeholder 2"/>
          <p:cNvSpPr>
            <a:spLocks noGrp="1"/>
          </p:cNvSpPr>
          <p:nvPr>
            <p:ph idx="27" hasCustomPrompt="1"/>
          </p:nvPr>
        </p:nvSpPr>
        <p:spPr>
          <a:xfrm>
            <a:off x="480914" y="1371599"/>
            <a:ext cx="5416966" cy="3223027"/>
          </a:xfrm>
        </p:spPr>
        <p:txBody>
          <a:bodyPr>
            <a:noAutofit/>
          </a:bodyPr>
          <a:lstStyle>
            <a:lvl1pPr marL="0" indent="0">
              <a:lnSpc>
                <a:spcPts val="2400"/>
              </a:lnSpc>
              <a:spcBef>
                <a:spcPts val="6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r>
              <a:rPr lang="en-US" dirty="0" smtClean="0"/>
              <a:t>Type a few short paragraphs here</a:t>
            </a:r>
            <a:endParaRPr lang="en-US" dirty="0"/>
          </a:p>
        </p:txBody>
      </p:sp>
      <p:pic>
        <p:nvPicPr>
          <p:cNvPr id="23" name="Picture 22" descr="CPU003_primary_logo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199757"/>
            <a:ext cx="975776" cy="295946"/>
          </a:xfrm>
          <a:prstGeom prst="rect">
            <a:avLst/>
          </a:prstGeom>
        </p:spPr>
      </p:pic>
      <p:cxnSp>
        <p:nvCxnSpPr>
          <p:cNvPr id="25" name="Straight Connector 24"/>
          <p:cNvCxnSpPr/>
          <p:nvPr userDrawn="1"/>
        </p:nvCxnSpPr>
        <p:spPr>
          <a:xfrm flipH="1">
            <a:off x="6001445" y="584205"/>
            <a:ext cx="1" cy="4010423"/>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itle 1"/>
          <p:cNvSpPr>
            <a:spLocks noGrp="1"/>
          </p:cNvSpPr>
          <p:nvPr>
            <p:ph type="title" hasCustomPrompt="1"/>
          </p:nvPr>
        </p:nvSpPr>
        <p:spPr>
          <a:xfrm>
            <a:off x="457200" y="794753"/>
            <a:ext cx="5440680" cy="421976"/>
          </a:xfrm>
        </p:spPr>
        <p:txBody>
          <a:bodyPr anchor="t">
            <a:normAutofit/>
          </a:bodyPr>
          <a:lstStyle>
            <a:lvl1pPr algn="l">
              <a:defRPr sz="2600" b="1" cap="all"/>
            </a:lvl1pPr>
          </a:lstStyle>
          <a:p>
            <a:r>
              <a:rPr lang="en-US" dirty="0" smtClean="0"/>
              <a:t>Specific Topic</a:t>
            </a:r>
            <a:endParaRPr lang="en-US" dirty="0"/>
          </a:p>
        </p:txBody>
      </p:sp>
      <p:sp>
        <p:nvSpPr>
          <p:cNvPr id="27" name="Text Placeholder 2"/>
          <p:cNvSpPr>
            <a:spLocks noGrp="1"/>
          </p:cNvSpPr>
          <p:nvPr>
            <p:ph type="body" idx="17" hasCustomPrompt="1"/>
          </p:nvPr>
        </p:nvSpPr>
        <p:spPr>
          <a:xfrm>
            <a:off x="457200" y="584205"/>
            <a:ext cx="5440680" cy="303463"/>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39" name="Straight Connector 38"/>
          <p:cNvCxnSpPr/>
          <p:nvPr userDrawn="1"/>
        </p:nvCxnSpPr>
        <p:spPr>
          <a:xfrm flipV="1">
            <a:off x="0" y="1248935"/>
            <a:ext cx="5897880"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5" name="Text Placeholder 2"/>
          <p:cNvSpPr>
            <a:spLocks noGrp="1"/>
          </p:cNvSpPr>
          <p:nvPr>
            <p:ph type="body" idx="35" hasCustomPrompt="1"/>
          </p:nvPr>
        </p:nvSpPr>
        <p:spPr>
          <a:xfrm>
            <a:off x="6105111" y="906312"/>
            <a:ext cx="2581690" cy="303463"/>
          </a:xfrm>
        </p:spPr>
        <p:txBody>
          <a:bodyPr anchor="b">
            <a:noAutofit/>
          </a:bodyPr>
          <a:lstStyle>
            <a:lvl1pPr marL="0" indent="0">
              <a:buNone/>
              <a:defRPr sz="1400" b="0" i="0" cap="all" spc="0" baseline="0">
                <a:solidFill>
                  <a:srgbClr val="1D7140"/>
                </a:solidFill>
                <a:latin typeface="+mj-lt"/>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Bulleted List Header</a:t>
            </a:r>
          </a:p>
        </p:txBody>
      </p:sp>
      <p:sp>
        <p:nvSpPr>
          <p:cNvPr id="15"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D5641C5A-5AC3-4A00-BC4F-A67528ABE692}" type="datetime1">
              <a:rPr lang="en-US" smtClean="0"/>
              <a:t>5/7/2015</a:t>
            </a:fld>
            <a:endParaRPr lang="en-US" dirty="0"/>
          </a:p>
        </p:txBody>
      </p:sp>
      <p:sp>
        <p:nvSpPr>
          <p:cNvPr id="1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658668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llout text +image 01 (white)">
    <p:spTree>
      <p:nvGrpSpPr>
        <p:cNvPr id="1" name=""/>
        <p:cNvGrpSpPr/>
        <p:nvPr/>
      </p:nvGrpSpPr>
      <p:grpSpPr>
        <a:xfrm>
          <a:off x="0" y="0"/>
          <a:ext cx="0" cy="0"/>
          <a:chOff x="0" y="0"/>
          <a:chExt cx="0" cy="0"/>
        </a:xfrm>
      </p:grpSpPr>
      <p:sp>
        <p:nvSpPr>
          <p:cNvPr id="9" name="Text Placeholder 8"/>
          <p:cNvSpPr>
            <a:spLocks noGrp="1"/>
          </p:cNvSpPr>
          <p:nvPr>
            <p:ph type="body" idx="10" hasCustomPrompt="1"/>
          </p:nvPr>
        </p:nvSpPr>
        <p:spPr>
          <a:xfrm>
            <a:off x="457200" y="671341"/>
            <a:ext cx="4050792" cy="3808756"/>
          </a:xfrm>
        </p:spPr>
        <p:txBody>
          <a:bodyPr anchor="ctr" anchorCtr="0">
            <a:normAutofit/>
          </a:bodyPr>
          <a:lstStyle>
            <a:lvl1pPr marL="0" indent="0">
              <a:buNone/>
              <a:defRPr sz="25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
        <p:nvSpPr>
          <p:cNvPr id="8" name="Picture Placeholder 20"/>
          <p:cNvSpPr>
            <a:spLocks noGrp="1"/>
          </p:cNvSpPr>
          <p:nvPr>
            <p:ph type="pic" sz="quarter" idx="15"/>
          </p:nvPr>
        </p:nvSpPr>
        <p:spPr>
          <a:xfrm>
            <a:off x="4636008" y="0"/>
            <a:ext cx="4507991" cy="514350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Tree>
    <p:extLst>
      <p:ext uri="{BB962C8B-B14F-4D97-AF65-F5344CB8AC3E}">
        <p14:creationId xmlns:p14="http://schemas.microsoft.com/office/powerpoint/2010/main" val="648010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allout text +image 02 (white)">
    <p:spTree>
      <p:nvGrpSpPr>
        <p:cNvPr id="1" name=""/>
        <p:cNvGrpSpPr/>
        <p:nvPr/>
      </p:nvGrpSpPr>
      <p:grpSpPr>
        <a:xfrm>
          <a:off x="0" y="0"/>
          <a:ext cx="0" cy="0"/>
          <a:chOff x="0" y="0"/>
          <a:chExt cx="0" cy="0"/>
        </a:xfrm>
      </p:grpSpPr>
      <p:sp>
        <p:nvSpPr>
          <p:cNvPr id="9" name="Text Placeholder 8"/>
          <p:cNvSpPr>
            <a:spLocks noGrp="1"/>
          </p:cNvSpPr>
          <p:nvPr>
            <p:ph type="body" idx="10" hasCustomPrompt="1"/>
          </p:nvPr>
        </p:nvSpPr>
        <p:spPr>
          <a:xfrm>
            <a:off x="4626127" y="671341"/>
            <a:ext cx="4050792" cy="3808756"/>
          </a:xfrm>
        </p:spPr>
        <p:txBody>
          <a:bodyPr anchor="ctr" anchorCtr="0">
            <a:normAutofit/>
          </a:bodyPr>
          <a:lstStyle>
            <a:lvl1pPr marL="0" indent="0">
              <a:buNone/>
              <a:defRPr sz="25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
        <p:nvSpPr>
          <p:cNvPr id="8" name="Picture Placeholder 20"/>
          <p:cNvSpPr>
            <a:spLocks noGrp="1"/>
          </p:cNvSpPr>
          <p:nvPr>
            <p:ph type="pic" sz="quarter" idx="15"/>
          </p:nvPr>
        </p:nvSpPr>
        <p:spPr>
          <a:xfrm>
            <a:off x="0" y="0"/>
            <a:ext cx="4507991" cy="514350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Tree>
    <p:extLst>
      <p:ext uri="{BB962C8B-B14F-4D97-AF65-F5344CB8AC3E}">
        <p14:creationId xmlns:p14="http://schemas.microsoft.com/office/powerpoint/2010/main" val="6895553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llout text +image 03 (white)">
    <p:spTree>
      <p:nvGrpSpPr>
        <p:cNvPr id="1" name=""/>
        <p:cNvGrpSpPr/>
        <p:nvPr/>
      </p:nvGrpSpPr>
      <p:grpSpPr>
        <a:xfrm>
          <a:off x="0" y="0"/>
          <a:ext cx="0" cy="0"/>
          <a:chOff x="0" y="0"/>
          <a:chExt cx="0" cy="0"/>
        </a:xfrm>
      </p:grpSpPr>
      <p:sp>
        <p:nvSpPr>
          <p:cNvPr id="8" name="Picture Placeholder 20"/>
          <p:cNvSpPr>
            <a:spLocks noGrp="1"/>
          </p:cNvSpPr>
          <p:nvPr>
            <p:ph type="pic" sz="quarter" idx="15"/>
          </p:nvPr>
        </p:nvSpPr>
        <p:spPr>
          <a:xfrm>
            <a:off x="4636008" y="0"/>
            <a:ext cx="4507991" cy="169164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4" name="Picture Placeholder 20"/>
          <p:cNvSpPr>
            <a:spLocks noGrp="1"/>
          </p:cNvSpPr>
          <p:nvPr>
            <p:ph type="pic" sz="quarter" idx="23"/>
          </p:nvPr>
        </p:nvSpPr>
        <p:spPr>
          <a:xfrm>
            <a:off x="4636008" y="1728664"/>
            <a:ext cx="4507991" cy="341483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23" name="Text Placeholder 8"/>
          <p:cNvSpPr>
            <a:spLocks noGrp="1"/>
          </p:cNvSpPr>
          <p:nvPr>
            <p:ph type="body" idx="10" hasCustomPrompt="1"/>
          </p:nvPr>
        </p:nvSpPr>
        <p:spPr>
          <a:xfrm>
            <a:off x="457200" y="671341"/>
            <a:ext cx="4050792" cy="3808756"/>
          </a:xfrm>
        </p:spPr>
        <p:txBody>
          <a:bodyPr anchor="ctr" anchorCtr="0">
            <a:normAutofit/>
          </a:bodyPr>
          <a:lstStyle>
            <a:lvl1pPr marL="0" indent="0">
              <a:buNone/>
              <a:defRPr sz="25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42059556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llout text +image 04 (white)">
    <p:spTree>
      <p:nvGrpSpPr>
        <p:cNvPr id="1" name=""/>
        <p:cNvGrpSpPr/>
        <p:nvPr/>
      </p:nvGrpSpPr>
      <p:grpSpPr>
        <a:xfrm>
          <a:off x="0" y="0"/>
          <a:ext cx="0" cy="0"/>
          <a:chOff x="0" y="0"/>
          <a:chExt cx="0" cy="0"/>
        </a:xfrm>
      </p:grpSpPr>
      <p:sp>
        <p:nvSpPr>
          <p:cNvPr id="8" name="Picture Placeholder 20"/>
          <p:cNvSpPr>
            <a:spLocks noGrp="1"/>
          </p:cNvSpPr>
          <p:nvPr>
            <p:ph type="pic" sz="quarter" idx="15"/>
          </p:nvPr>
        </p:nvSpPr>
        <p:spPr>
          <a:xfrm>
            <a:off x="0" y="0"/>
            <a:ext cx="4507991" cy="169164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4" name="Picture Placeholder 20"/>
          <p:cNvSpPr>
            <a:spLocks noGrp="1"/>
          </p:cNvSpPr>
          <p:nvPr>
            <p:ph type="pic" sz="quarter" idx="23"/>
          </p:nvPr>
        </p:nvSpPr>
        <p:spPr>
          <a:xfrm>
            <a:off x="0" y="1728664"/>
            <a:ext cx="4507991" cy="3414836"/>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5" name="Text Placeholder 8"/>
          <p:cNvSpPr>
            <a:spLocks noGrp="1"/>
          </p:cNvSpPr>
          <p:nvPr>
            <p:ph type="body" idx="24" hasCustomPrompt="1"/>
          </p:nvPr>
        </p:nvSpPr>
        <p:spPr>
          <a:xfrm>
            <a:off x="4626127" y="671341"/>
            <a:ext cx="4050792" cy="3808756"/>
          </a:xfrm>
        </p:spPr>
        <p:txBody>
          <a:bodyPr anchor="ctr" anchorCtr="0">
            <a:normAutofit/>
          </a:bodyPr>
          <a:lstStyle>
            <a:lvl1pPr marL="0" indent="0">
              <a:buNone/>
              <a:defRPr sz="25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1587634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llout text +image (black) 01">
    <p:spTree>
      <p:nvGrpSpPr>
        <p:cNvPr id="1" name=""/>
        <p:cNvGrpSpPr/>
        <p:nvPr/>
      </p:nvGrpSpPr>
      <p:grpSpPr>
        <a:xfrm>
          <a:off x="0" y="0"/>
          <a:ext cx="0" cy="0"/>
          <a:chOff x="0" y="0"/>
          <a:chExt cx="0" cy="0"/>
        </a:xfrm>
      </p:grpSpPr>
      <p:sp>
        <p:nvSpPr>
          <p:cNvPr id="10" name="Rectangle 9"/>
          <p:cNvSpPr/>
          <p:nvPr userDrawn="1"/>
        </p:nvSpPr>
        <p:spPr>
          <a:xfrm>
            <a:off x="0" y="0"/>
            <a:ext cx="4599432" cy="5143500"/>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20"/>
          <p:cNvSpPr>
            <a:spLocks noGrp="1"/>
          </p:cNvSpPr>
          <p:nvPr>
            <p:ph type="pic" sz="quarter" idx="15"/>
          </p:nvPr>
        </p:nvSpPr>
        <p:spPr>
          <a:xfrm>
            <a:off x="4636008" y="0"/>
            <a:ext cx="4507991" cy="514350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1" name="Text Placeholder 8"/>
          <p:cNvSpPr>
            <a:spLocks noGrp="1"/>
          </p:cNvSpPr>
          <p:nvPr>
            <p:ph type="body" idx="10" hasCustomPrompt="1"/>
          </p:nvPr>
        </p:nvSpPr>
        <p:spPr>
          <a:xfrm>
            <a:off x="457200" y="671341"/>
            <a:ext cx="4050792" cy="3808756"/>
          </a:xfrm>
        </p:spPr>
        <p:txBody>
          <a:bodyPr anchor="ctr" anchorCtr="0">
            <a:normAutofit/>
          </a:bodyPr>
          <a:lstStyle>
            <a:lvl1pPr marL="0" indent="0">
              <a:buNone/>
              <a:defRPr sz="25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2019769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llout text +image (black) 02">
    <p:spTree>
      <p:nvGrpSpPr>
        <p:cNvPr id="1" name=""/>
        <p:cNvGrpSpPr/>
        <p:nvPr/>
      </p:nvGrpSpPr>
      <p:grpSpPr>
        <a:xfrm>
          <a:off x="0" y="0"/>
          <a:ext cx="0" cy="0"/>
          <a:chOff x="0" y="0"/>
          <a:chExt cx="0" cy="0"/>
        </a:xfrm>
      </p:grpSpPr>
      <p:sp>
        <p:nvSpPr>
          <p:cNvPr id="10" name="Rectangle 9"/>
          <p:cNvSpPr/>
          <p:nvPr userDrawn="1"/>
        </p:nvSpPr>
        <p:spPr>
          <a:xfrm>
            <a:off x="4544568" y="0"/>
            <a:ext cx="4599432" cy="5143500"/>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20"/>
          <p:cNvSpPr>
            <a:spLocks noGrp="1"/>
          </p:cNvSpPr>
          <p:nvPr>
            <p:ph type="pic" sz="quarter" idx="15"/>
          </p:nvPr>
        </p:nvSpPr>
        <p:spPr>
          <a:xfrm>
            <a:off x="0" y="0"/>
            <a:ext cx="4507991" cy="514350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1" name="Text Placeholder 8"/>
          <p:cNvSpPr>
            <a:spLocks noGrp="1"/>
          </p:cNvSpPr>
          <p:nvPr>
            <p:ph type="body" idx="10" hasCustomPrompt="1"/>
          </p:nvPr>
        </p:nvSpPr>
        <p:spPr>
          <a:xfrm>
            <a:off x="4642562" y="671341"/>
            <a:ext cx="4050792" cy="3808756"/>
          </a:xfrm>
        </p:spPr>
        <p:txBody>
          <a:bodyPr anchor="ctr" anchorCtr="0">
            <a:normAutofit/>
          </a:bodyPr>
          <a:lstStyle>
            <a:lvl1pPr marL="0" indent="0">
              <a:buNone/>
              <a:defRPr sz="25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127069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ern Title Page (reversed))">
    <p:spTree>
      <p:nvGrpSpPr>
        <p:cNvPr id="1" name=""/>
        <p:cNvGrpSpPr/>
        <p:nvPr/>
      </p:nvGrpSpPr>
      <p:grpSpPr>
        <a:xfrm>
          <a:off x="0" y="0"/>
          <a:ext cx="0" cy="0"/>
          <a:chOff x="0" y="0"/>
          <a:chExt cx="0" cy="0"/>
        </a:xfrm>
      </p:grpSpPr>
      <p:pic>
        <p:nvPicPr>
          <p:cNvPr id="10" name="Picture 9" descr="bg_green.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p:cNvSpPr>
            <a:spLocks noGrp="1"/>
          </p:cNvSpPr>
          <p:nvPr>
            <p:ph type="title" hasCustomPrompt="1"/>
          </p:nvPr>
        </p:nvSpPr>
        <p:spPr>
          <a:xfrm>
            <a:off x="629176" y="3305176"/>
            <a:ext cx="7792510" cy="1021556"/>
          </a:xfrm>
        </p:spPr>
        <p:txBody>
          <a:bodyPr anchor="t">
            <a:normAutofit/>
          </a:bodyPr>
          <a:lstStyle>
            <a:lvl1pPr algn="l">
              <a:defRPr sz="2600" b="1" cap="all">
                <a:solidFill>
                  <a:srgbClr val="FFFFFF"/>
                </a:solidFill>
              </a:defRPr>
            </a:lvl1pPr>
          </a:lstStyle>
          <a:p>
            <a:r>
              <a:rPr lang="en-US" dirty="0" smtClean="0"/>
              <a:t>Specific Topic</a:t>
            </a:r>
            <a:endParaRPr lang="en-US" dirty="0"/>
          </a:p>
        </p:txBody>
      </p:sp>
      <p:sp>
        <p:nvSpPr>
          <p:cNvPr id="15" name="Text Placeholder 2"/>
          <p:cNvSpPr>
            <a:spLocks noGrp="1"/>
          </p:cNvSpPr>
          <p:nvPr>
            <p:ph type="body" idx="1" hasCustomPrompt="1"/>
          </p:nvPr>
        </p:nvSpPr>
        <p:spPr>
          <a:xfrm>
            <a:off x="629176" y="2094862"/>
            <a:ext cx="7792510" cy="1125140"/>
          </a:xfrm>
        </p:spPr>
        <p:txBody>
          <a:bodyPr anchor="b">
            <a:normAutofit/>
          </a:bodyPr>
          <a:lstStyle>
            <a:lvl1pPr marL="0" indent="0">
              <a:buNone/>
              <a:defRPr sz="1600" b="0" i="0" baseline="0">
                <a:solidFill>
                  <a:schemeClr val="bg1"/>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13" name="Straight Connector 12"/>
          <p:cNvCxnSpPr/>
          <p:nvPr userDrawn="1"/>
        </p:nvCxnSpPr>
        <p:spPr>
          <a:xfrm>
            <a:off x="722313" y="3305175"/>
            <a:ext cx="7699373"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8842C1A2-DB43-43F4-8A2D-874E2EC3198A}" type="datetime1">
              <a:rPr lang="en-US" smtClean="0"/>
              <a:t>5/7/2015</a:t>
            </a:fld>
            <a:endParaRPr lang="en-US" dirty="0"/>
          </a:p>
        </p:txBody>
      </p:sp>
      <p:sp>
        <p:nvSpPr>
          <p:cNvPr id="1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38359892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llout text +image (black) 03">
    <p:spTree>
      <p:nvGrpSpPr>
        <p:cNvPr id="1" name=""/>
        <p:cNvGrpSpPr/>
        <p:nvPr/>
      </p:nvGrpSpPr>
      <p:grpSpPr>
        <a:xfrm>
          <a:off x="0" y="0"/>
          <a:ext cx="0" cy="0"/>
          <a:chOff x="0" y="0"/>
          <a:chExt cx="0" cy="0"/>
        </a:xfrm>
      </p:grpSpPr>
      <p:sp>
        <p:nvSpPr>
          <p:cNvPr id="5" name="Rectangle 4"/>
          <p:cNvSpPr/>
          <p:nvPr userDrawn="1"/>
        </p:nvSpPr>
        <p:spPr>
          <a:xfrm>
            <a:off x="0" y="0"/>
            <a:ext cx="4599432" cy="5143500"/>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20"/>
          <p:cNvSpPr>
            <a:spLocks noGrp="1"/>
          </p:cNvSpPr>
          <p:nvPr>
            <p:ph type="pic" sz="quarter" idx="15"/>
          </p:nvPr>
        </p:nvSpPr>
        <p:spPr>
          <a:xfrm>
            <a:off x="4636008" y="0"/>
            <a:ext cx="4507991" cy="169164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4" name="Picture Placeholder 20"/>
          <p:cNvSpPr>
            <a:spLocks noGrp="1"/>
          </p:cNvSpPr>
          <p:nvPr>
            <p:ph type="pic" sz="quarter" idx="23"/>
          </p:nvPr>
        </p:nvSpPr>
        <p:spPr>
          <a:xfrm>
            <a:off x="4636008" y="1732788"/>
            <a:ext cx="4507991" cy="3410712"/>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6" name="Text Placeholder 8"/>
          <p:cNvSpPr>
            <a:spLocks noGrp="1"/>
          </p:cNvSpPr>
          <p:nvPr>
            <p:ph type="body" idx="10" hasCustomPrompt="1"/>
          </p:nvPr>
        </p:nvSpPr>
        <p:spPr>
          <a:xfrm>
            <a:off x="457200" y="671341"/>
            <a:ext cx="4050792" cy="3808756"/>
          </a:xfrm>
        </p:spPr>
        <p:txBody>
          <a:bodyPr anchor="ctr" anchorCtr="0">
            <a:normAutofit/>
          </a:bodyPr>
          <a:lstStyle>
            <a:lvl1pPr marL="0" indent="0">
              <a:buNone/>
              <a:defRPr sz="25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2759641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llout text +image (black) 04">
    <p:spTree>
      <p:nvGrpSpPr>
        <p:cNvPr id="1" name=""/>
        <p:cNvGrpSpPr/>
        <p:nvPr/>
      </p:nvGrpSpPr>
      <p:grpSpPr>
        <a:xfrm>
          <a:off x="0" y="0"/>
          <a:ext cx="0" cy="0"/>
          <a:chOff x="0" y="0"/>
          <a:chExt cx="0" cy="0"/>
        </a:xfrm>
      </p:grpSpPr>
      <p:sp>
        <p:nvSpPr>
          <p:cNvPr id="5" name="Rectangle 4"/>
          <p:cNvSpPr/>
          <p:nvPr userDrawn="1"/>
        </p:nvSpPr>
        <p:spPr>
          <a:xfrm>
            <a:off x="4544567" y="0"/>
            <a:ext cx="4599432" cy="5143500"/>
          </a:xfrm>
          <a:prstGeom prst="rect">
            <a:avLst/>
          </a:prstGeom>
          <a:solidFill>
            <a:srgbClr val="1919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Picture Placeholder 20"/>
          <p:cNvSpPr>
            <a:spLocks noGrp="1"/>
          </p:cNvSpPr>
          <p:nvPr>
            <p:ph type="pic" sz="quarter" idx="15"/>
          </p:nvPr>
        </p:nvSpPr>
        <p:spPr>
          <a:xfrm>
            <a:off x="-3180" y="0"/>
            <a:ext cx="4507991" cy="1691640"/>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14" name="Picture Placeholder 20"/>
          <p:cNvSpPr>
            <a:spLocks noGrp="1"/>
          </p:cNvSpPr>
          <p:nvPr>
            <p:ph type="pic" sz="quarter" idx="23"/>
          </p:nvPr>
        </p:nvSpPr>
        <p:spPr>
          <a:xfrm>
            <a:off x="-3180" y="1732788"/>
            <a:ext cx="4507991" cy="3410712"/>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smtClean="0"/>
              <a:t>Drag picture to placeholder or click icon to add</a:t>
            </a:r>
            <a:endParaRPr lang="en-US" dirty="0" smtClean="0"/>
          </a:p>
        </p:txBody>
      </p:sp>
      <p:sp>
        <p:nvSpPr>
          <p:cNvPr id="7" name="Text Placeholder 8"/>
          <p:cNvSpPr>
            <a:spLocks noGrp="1"/>
          </p:cNvSpPr>
          <p:nvPr>
            <p:ph type="body" idx="24" hasCustomPrompt="1"/>
          </p:nvPr>
        </p:nvSpPr>
        <p:spPr>
          <a:xfrm>
            <a:off x="4642562" y="671341"/>
            <a:ext cx="4050792" cy="3808756"/>
          </a:xfrm>
        </p:spPr>
        <p:txBody>
          <a:bodyPr anchor="ctr" anchorCtr="0">
            <a:normAutofit/>
          </a:bodyPr>
          <a:lstStyle>
            <a:lvl1pPr marL="0" indent="0">
              <a:buNone/>
              <a:defRPr sz="25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Tree>
    <p:extLst>
      <p:ext uri="{BB962C8B-B14F-4D97-AF65-F5344CB8AC3E}">
        <p14:creationId xmlns:p14="http://schemas.microsoft.com/office/powerpoint/2010/main" val="841720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llout text (white)">
    <p:spTree>
      <p:nvGrpSpPr>
        <p:cNvPr id="1" name=""/>
        <p:cNvGrpSpPr/>
        <p:nvPr/>
      </p:nvGrpSpPr>
      <p:grpSpPr>
        <a:xfrm>
          <a:off x="0" y="0"/>
          <a:ext cx="0" cy="0"/>
          <a:chOff x="0" y="0"/>
          <a:chExt cx="0" cy="0"/>
        </a:xfrm>
      </p:grpSpPr>
      <p:pic>
        <p:nvPicPr>
          <p:cNvPr id="10" name="Picture 9"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9" name="Text Placeholder 8"/>
          <p:cNvSpPr>
            <a:spLocks noGrp="1"/>
          </p:cNvSpPr>
          <p:nvPr>
            <p:ph type="body" idx="10" hasCustomPrompt="1"/>
          </p:nvPr>
        </p:nvSpPr>
        <p:spPr>
          <a:xfrm>
            <a:off x="1858644" y="1016000"/>
            <a:ext cx="5440680" cy="2916238"/>
          </a:xfrm>
        </p:spPr>
        <p:txBody>
          <a:bodyPr anchor="ctr" anchorCtr="0">
            <a:normAutofit/>
          </a:bodyPr>
          <a:lstStyle>
            <a:lvl1pPr marL="0" indent="0">
              <a:buNone/>
              <a:defRPr sz="2500"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
        <p:nvSpPr>
          <p:cNvPr id="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35D8F1C1-22A1-49EC-8B89-C17837152C0F}" type="datetime1">
              <a:rPr lang="en-US" smtClean="0"/>
              <a:t>5/7/2015</a:t>
            </a:fld>
            <a:endParaRPr lang="en-US" dirty="0"/>
          </a:p>
        </p:txBody>
      </p:sp>
      <p:sp>
        <p:nvSpPr>
          <p:cNvPr id="11"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2"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2680256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llout text (green)">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idx="10" hasCustomPrompt="1"/>
          </p:nvPr>
        </p:nvSpPr>
        <p:spPr>
          <a:xfrm>
            <a:off x="1858644" y="1016000"/>
            <a:ext cx="5440680" cy="2916238"/>
          </a:xfrm>
        </p:spPr>
        <p:txBody>
          <a:bodyPr anchor="ctr" anchorCtr="0">
            <a:normAutofit/>
          </a:bodyPr>
          <a:lstStyle>
            <a:lvl1pPr marL="0" indent="0">
              <a:buNone/>
              <a:defRPr sz="25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
        <p:nvSpPr>
          <p:cNvPr id="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1C6FC5E8-8ECB-41F5-84C0-AA139B29BC38}" type="datetime1">
              <a:rPr lang="en-US" smtClean="0"/>
              <a:t>5/7/2015</a:t>
            </a:fld>
            <a:endParaRPr lang="en-US" dirty="0"/>
          </a:p>
        </p:txBody>
      </p:sp>
      <p:sp>
        <p:nvSpPr>
          <p:cNvPr id="10"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1"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398426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llout text (black)">
    <p:bg>
      <p:bgPr>
        <a:solidFill>
          <a:srgbClr val="191919"/>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0" hasCustomPrompt="1"/>
          </p:nvPr>
        </p:nvSpPr>
        <p:spPr>
          <a:xfrm>
            <a:off x="1858644" y="1016000"/>
            <a:ext cx="5440680" cy="2916238"/>
          </a:xfrm>
        </p:spPr>
        <p:txBody>
          <a:bodyPr anchor="ctr" anchorCtr="0">
            <a:normAutofit/>
          </a:bodyPr>
          <a:lstStyle>
            <a:lvl1pPr marL="0" indent="0">
              <a:buNone/>
              <a:defRPr sz="25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Callout Text or Pull-quote</a:t>
            </a:r>
          </a:p>
        </p:txBody>
      </p:sp>
      <p:sp>
        <p:nvSpPr>
          <p:cNvPr id="8"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1328BDD2-93F8-422C-A6D6-D107E3335F6A}" type="datetime1">
              <a:rPr lang="en-US" smtClean="0"/>
              <a:t>5/7/2015</a:t>
            </a:fld>
            <a:endParaRPr lang="en-US" dirty="0"/>
          </a:p>
        </p:txBody>
      </p:sp>
      <p:sp>
        <p:nvSpPr>
          <p:cNvPr id="10"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1"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038588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BFD456-483B-4D26-97FA-964997F09524}" type="datetime1">
              <a:rPr lang="en-US" smtClean="0"/>
              <a:t>5/7/2015</a:t>
            </a:fld>
            <a:endParaRPr lang="en-US"/>
          </a:p>
        </p:txBody>
      </p:sp>
      <p:sp>
        <p:nvSpPr>
          <p:cNvPr id="5" name="Footer Placeholder 4"/>
          <p:cNvSpPr>
            <a:spLocks noGrp="1"/>
          </p:cNvSpPr>
          <p:nvPr>
            <p:ph type="ftr" sz="quarter" idx="11"/>
          </p:nvPr>
        </p:nvSpPr>
        <p:spPr/>
        <p:txBody>
          <a:bodyPr/>
          <a:lstStyle/>
          <a:p>
            <a:r>
              <a:rPr lang="en-US" smtClean="0"/>
              <a:t>aero.calpoly.edu</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73922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19125" y="353616"/>
            <a:ext cx="7894638" cy="70246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9889" y="1203722"/>
            <a:ext cx="4122737"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5026" y="1203722"/>
            <a:ext cx="4124325" cy="168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5026" y="2999185"/>
            <a:ext cx="4124325" cy="168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p>
            <a:fld id="{0A8D487B-A628-44FF-8CBB-E8166F080971}" type="datetime1">
              <a:rPr lang="en-US" smtClean="0"/>
              <a:t>5/7/2015</a:t>
            </a:fld>
            <a:endParaRPr lang="en-US" dirty="0"/>
          </a:p>
        </p:txBody>
      </p:sp>
      <p:sp>
        <p:nvSpPr>
          <p:cNvPr id="7" name="Footer Placeholder 6"/>
          <p:cNvSpPr>
            <a:spLocks noGrp="1"/>
          </p:cNvSpPr>
          <p:nvPr>
            <p:ph type="ftr" sz="quarter" idx="11"/>
          </p:nvPr>
        </p:nvSpPr>
        <p:spPr/>
        <p:txBody>
          <a:bodyPr/>
          <a:lstStyle/>
          <a:p>
            <a:r>
              <a:rPr lang="en-US" smtClean="0"/>
              <a:t>aero.calpoly.edu</a:t>
            </a:r>
            <a:endParaRPr lang="en-US" dirty="0"/>
          </a:p>
        </p:txBody>
      </p:sp>
      <p:sp>
        <p:nvSpPr>
          <p:cNvPr id="8" name="Slide Number Placeholder 7"/>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767986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9125" y="353616"/>
            <a:ext cx="7894638" cy="70246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9889" y="1203722"/>
            <a:ext cx="4122737"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6" y="1203722"/>
            <a:ext cx="4124325"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572D7-C461-4B6A-AFE9-8405C8089A6F}" type="datetime1">
              <a:rPr lang="en-US" smtClean="0"/>
              <a:t>5/7/2015</a:t>
            </a:fld>
            <a:endParaRPr lang="en-US" dirty="0"/>
          </a:p>
        </p:txBody>
      </p:sp>
      <p:sp>
        <p:nvSpPr>
          <p:cNvPr id="6" name="Footer Placeholder 5"/>
          <p:cNvSpPr>
            <a:spLocks noGrp="1"/>
          </p:cNvSpPr>
          <p:nvPr>
            <p:ph type="ftr" sz="quarter" idx="11"/>
          </p:nvPr>
        </p:nvSpPr>
        <p:spPr/>
        <p:txBody>
          <a:bodyPr/>
          <a:lstStyle/>
          <a:p>
            <a:r>
              <a:rPr lang="en-US" smtClean="0"/>
              <a:t>aero.calpoly.edu</a:t>
            </a:r>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4631297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19125" y="353616"/>
            <a:ext cx="7894638" cy="70246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9888" y="1203722"/>
            <a:ext cx="8399462" cy="168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9888" y="2999185"/>
            <a:ext cx="8399462" cy="1681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A2326F-1E48-4D1B-9340-68F0BAA0F4CF}" type="datetime1">
              <a:rPr lang="en-US" smtClean="0"/>
              <a:t>5/7/2015</a:t>
            </a:fld>
            <a:endParaRPr lang="en-US" dirty="0"/>
          </a:p>
        </p:txBody>
      </p:sp>
      <p:sp>
        <p:nvSpPr>
          <p:cNvPr id="6" name="Footer Placeholder 5"/>
          <p:cNvSpPr>
            <a:spLocks noGrp="1"/>
          </p:cNvSpPr>
          <p:nvPr>
            <p:ph type="ftr" sz="quarter" idx="11"/>
          </p:nvPr>
        </p:nvSpPr>
        <p:spPr/>
        <p:txBody>
          <a:bodyPr/>
          <a:lstStyle/>
          <a:p>
            <a:r>
              <a:rPr lang="en-US" smtClean="0"/>
              <a:t>aero.calpoly.edu</a:t>
            </a:r>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33880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opic + secondary inf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22313" y="3364769"/>
            <a:ext cx="7792511" cy="1125140"/>
          </a:xfrm>
        </p:spPr>
        <p:txBody>
          <a:bodyPr anchor="t" anchorCtr="0">
            <a:normAutofit/>
          </a:bodyPr>
          <a:lstStyle>
            <a:lvl1pPr marL="0" indent="0" algn="r">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Secondary Information (type in list form)</a:t>
            </a:r>
          </a:p>
        </p:txBody>
      </p:sp>
      <p:cxnSp>
        <p:nvCxnSpPr>
          <p:cNvPr id="7" name="Straight Connector 6"/>
          <p:cNvCxnSpPr/>
          <p:nvPr userDrawn="1"/>
        </p:nvCxnSpPr>
        <p:spPr>
          <a:xfrm>
            <a:off x="722313" y="3305175"/>
            <a:ext cx="7699373"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pic>
        <p:nvPicPr>
          <p:cNvPr id="9" name="Picture 8"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16"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53EA9287-B18D-44BA-99D0-A9964D13BF2A}" type="datetime1">
              <a:rPr lang="en-US" smtClean="0"/>
              <a:t>5/7/2015</a:t>
            </a:fld>
            <a:endParaRPr lang="en-US" dirty="0"/>
          </a:p>
        </p:txBody>
      </p:sp>
      <p:sp>
        <p:nvSpPr>
          <p:cNvPr id="1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dirty="0" smtClean="0"/>
              <a:t>aero.calpoly.edu</a:t>
            </a:r>
            <a:endParaRPr lang="en-US" dirty="0"/>
          </a:p>
        </p:txBody>
      </p:sp>
      <p:sp>
        <p:nvSpPr>
          <p:cNvPr id="1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
        <p:nvSpPr>
          <p:cNvPr id="13" name="Title 1"/>
          <p:cNvSpPr>
            <a:spLocks noGrp="1"/>
          </p:cNvSpPr>
          <p:nvPr>
            <p:ph type="title" hasCustomPrompt="1"/>
          </p:nvPr>
        </p:nvSpPr>
        <p:spPr>
          <a:xfrm>
            <a:off x="629175" y="2809647"/>
            <a:ext cx="7792511" cy="487785"/>
          </a:xfrm>
        </p:spPr>
        <p:txBody>
          <a:bodyPr anchor="t">
            <a:normAutofit/>
          </a:bodyPr>
          <a:lstStyle>
            <a:lvl1pPr algn="l">
              <a:defRPr sz="2600" b="1" cap="all"/>
            </a:lvl1pPr>
          </a:lstStyle>
          <a:p>
            <a:r>
              <a:rPr lang="en-US" dirty="0" smtClean="0"/>
              <a:t>Specific Topic</a:t>
            </a:r>
            <a:endParaRPr lang="en-US" dirty="0"/>
          </a:p>
        </p:txBody>
      </p:sp>
    </p:spTree>
    <p:extLst>
      <p:ext uri="{BB962C8B-B14F-4D97-AF65-F5344CB8AC3E}">
        <p14:creationId xmlns:p14="http://schemas.microsoft.com/office/powerpoint/2010/main" val="188175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opic + secondary info  (green)">
    <p:spTree>
      <p:nvGrpSpPr>
        <p:cNvPr id="1" name=""/>
        <p:cNvGrpSpPr/>
        <p:nvPr/>
      </p:nvGrpSpPr>
      <p:grpSpPr>
        <a:xfrm>
          <a:off x="0" y="0"/>
          <a:ext cx="0" cy="0"/>
          <a:chOff x="0" y="0"/>
          <a:chExt cx="0" cy="0"/>
        </a:xfrm>
      </p:grpSpPr>
      <p:pic>
        <p:nvPicPr>
          <p:cNvPr id="10" name="Picture 9" descr="bg_green.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idx="1" hasCustomPrompt="1"/>
          </p:nvPr>
        </p:nvSpPr>
        <p:spPr>
          <a:xfrm>
            <a:off x="722313" y="3364769"/>
            <a:ext cx="7792511" cy="1125140"/>
          </a:xfrm>
        </p:spPr>
        <p:txBody>
          <a:bodyPr anchor="t" anchorCtr="0">
            <a:normAutofit/>
          </a:bodyPr>
          <a:lstStyle>
            <a:lvl1pPr marL="0" indent="0" algn="r">
              <a:buNone/>
              <a:defRPr sz="1600" b="0" i="0" baseline="0">
                <a:solidFill>
                  <a:srgbClr val="FFFFFF"/>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Secondary Information (type in list form)</a:t>
            </a:r>
          </a:p>
        </p:txBody>
      </p:sp>
      <p:cxnSp>
        <p:nvCxnSpPr>
          <p:cNvPr id="7" name="Straight Connector 6"/>
          <p:cNvCxnSpPr/>
          <p:nvPr userDrawn="1"/>
        </p:nvCxnSpPr>
        <p:spPr>
          <a:xfrm>
            <a:off x="722313" y="3305175"/>
            <a:ext cx="7699373"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9B1A2837-FA72-4E3D-8BF2-80B911565FBD}" type="datetime1">
              <a:rPr lang="en-US" smtClean="0"/>
              <a:t>5/7/2015</a:t>
            </a:fld>
            <a:endParaRPr lang="en-US" dirty="0"/>
          </a:p>
        </p:txBody>
      </p:sp>
      <p:sp>
        <p:nvSpPr>
          <p:cNvPr id="1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
        <p:nvSpPr>
          <p:cNvPr id="13" name="Title 1"/>
          <p:cNvSpPr>
            <a:spLocks noGrp="1"/>
          </p:cNvSpPr>
          <p:nvPr>
            <p:ph type="title" hasCustomPrompt="1"/>
          </p:nvPr>
        </p:nvSpPr>
        <p:spPr>
          <a:xfrm>
            <a:off x="629175" y="2809647"/>
            <a:ext cx="7792511" cy="487785"/>
          </a:xfrm>
        </p:spPr>
        <p:txBody>
          <a:bodyPr anchor="t">
            <a:normAutofit/>
          </a:bodyPr>
          <a:lstStyle>
            <a:lvl1pPr algn="l">
              <a:defRPr sz="2600" b="1" cap="all">
                <a:solidFill>
                  <a:schemeClr val="bg1"/>
                </a:solidFill>
              </a:defRPr>
            </a:lvl1pPr>
          </a:lstStyle>
          <a:p>
            <a:r>
              <a:rPr lang="en-US" dirty="0" smtClean="0"/>
              <a:t>Specific Topic</a:t>
            </a:r>
            <a:endParaRPr lang="en-US" dirty="0"/>
          </a:p>
        </p:txBody>
      </p:sp>
    </p:spTree>
    <p:extLst>
      <p:ext uri="{BB962C8B-B14F-4D97-AF65-F5344CB8AC3E}">
        <p14:creationId xmlns:p14="http://schemas.microsoft.com/office/powerpoint/2010/main" val="17157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 image 01">
    <p:spTree>
      <p:nvGrpSpPr>
        <p:cNvPr id="1" name=""/>
        <p:cNvGrpSpPr/>
        <p:nvPr/>
      </p:nvGrpSpPr>
      <p:grpSpPr>
        <a:xfrm>
          <a:off x="0" y="0"/>
          <a:ext cx="0" cy="0"/>
          <a:chOff x="0" y="0"/>
          <a:chExt cx="0" cy="0"/>
        </a:xfrm>
      </p:grpSpPr>
      <p:pic>
        <p:nvPicPr>
          <p:cNvPr id="12" name="Picture 11"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3" name="Picture Placeholder 2"/>
          <p:cNvSpPr>
            <a:spLocks noGrp="1"/>
          </p:cNvSpPr>
          <p:nvPr>
            <p:ph type="pic" idx="1"/>
          </p:nvPr>
        </p:nvSpPr>
        <p:spPr>
          <a:xfrm>
            <a:off x="0" y="-1"/>
            <a:ext cx="9144000" cy="3566160"/>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39" name="Title 1"/>
          <p:cNvSpPr>
            <a:spLocks noGrp="1"/>
          </p:cNvSpPr>
          <p:nvPr>
            <p:ph type="title" hasCustomPrompt="1"/>
          </p:nvPr>
        </p:nvSpPr>
        <p:spPr>
          <a:xfrm>
            <a:off x="629176" y="4177752"/>
            <a:ext cx="7885648" cy="714361"/>
          </a:xfrm>
        </p:spPr>
        <p:txBody>
          <a:bodyPr anchor="t">
            <a:normAutofit/>
          </a:bodyPr>
          <a:lstStyle>
            <a:lvl1pPr algn="l">
              <a:defRPr sz="2600" b="1" cap="all"/>
            </a:lvl1pPr>
          </a:lstStyle>
          <a:p>
            <a:r>
              <a:rPr lang="en-US" dirty="0" smtClean="0"/>
              <a:t>Specific Topic</a:t>
            </a:r>
            <a:endParaRPr lang="en-US" dirty="0"/>
          </a:p>
        </p:txBody>
      </p:sp>
      <p:sp>
        <p:nvSpPr>
          <p:cNvPr id="40" name="Text Placeholder 2"/>
          <p:cNvSpPr>
            <a:spLocks noGrp="1"/>
          </p:cNvSpPr>
          <p:nvPr>
            <p:ph type="body" idx="37" hasCustomPrompt="1"/>
          </p:nvPr>
        </p:nvSpPr>
        <p:spPr>
          <a:xfrm>
            <a:off x="629176" y="3566159"/>
            <a:ext cx="7885648" cy="526418"/>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41" name="Straight Connector 40"/>
          <p:cNvCxnSpPr/>
          <p:nvPr userDrawn="1"/>
        </p:nvCxnSpPr>
        <p:spPr>
          <a:xfrm>
            <a:off x="722313" y="4177751"/>
            <a:ext cx="7792511"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6"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2E632AB5-6F95-4B02-A7E5-428E27B7BC77}" type="datetime1">
              <a:rPr lang="en-US" smtClean="0"/>
              <a:t>5/7/2015</a:t>
            </a:fld>
            <a:endParaRPr lang="en-US" dirty="0"/>
          </a:p>
        </p:txBody>
      </p:sp>
      <p:sp>
        <p:nvSpPr>
          <p:cNvPr id="47"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48"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412548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 image 02">
    <p:spTree>
      <p:nvGrpSpPr>
        <p:cNvPr id="1" name=""/>
        <p:cNvGrpSpPr/>
        <p:nvPr/>
      </p:nvGrpSpPr>
      <p:grpSpPr>
        <a:xfrm>
          <a:off x="0" y="0"/>
          <a:ext cx="0" cy="0"/>
          <a:chOff x="0" y="0"/>
          <a:chExt cx="0" cy="0"/>
        </a:xfrm>
      </p:grpSpPr>
      <p:pic>
        <p:nvPicPr>
          <p:cNvPr id="12" name="Picture 11"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17" name="Picture Placeholder 2"/>
          <p:cNvSpPr>
            <a:spLocks noGrp="1"/>
          </p:cNvSpPr>
          <p:nvPr>
            <p:ph type="pic" idx="39"/>
          </p:nvPr>
        </p:nvSpPr>
        <p:spPr>
          <a:xfrm>
            <a:off x="0" y="-1"/>
            <a:ext cx="4553712" cy="3566160"/>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23" name="Title 1"/>
          <p:cNvSpPr>
            <a:spLocks noGrp="1"/>
          </p:cNvSpPr>
          <p:nvPr>
            <p:ph type="title" hasCustomPrompt="1"/>
          </p:nvPr>
        </p:nvSpPr>
        <p:spPr>
          <a:xfrm>
            <a:off x="629176" y="4177752"/>
            <a:ext cx="7885648" cy="714361"/>
          </a:xfrm>
        </p:spPr>
        <p:txBody>
          <a:bodyPr anchor="t">
            <a:normAutofit/>
          </a:bodyPr>
          <a:lstStyle>
            <a:lvl1pPr algn="l">
              <a:defRPr sz="2600" b="1" cap="all"/>
            </a:lvl1pPr>
          </a:lstStyle>
          <a:p>
            <a:r>
              <a:rPr lang="en-US" dirty="0" smtClean="0"/>
              <a:t>Specific Topic</a:t>
            </a:r>
            <a:endParaRPr lang="en-US" dirty="0"/>
          </a:p>
        </p:txBody>
      </p:sp>
      <p:sp>
        <p:nvSpPr>
          <p:cNvPr id="25" name="Text Placeholder 2"/>
          <p:cNvSpPr>
            <a:spLocks noGrp="1"/>
          </p:cNvSpPr>
          <p:nvPr>
            <p:ph type="body" idx="37" hasCustomPrompt="1"/>
          </p:nvPr>
        </p:nvSpPr>
        <p:spPr>
          <a:xfrm>
            <a:off x="629176" y="3566159"/>
            <a:ext cx="7885648" cy="526418"/>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26" name="Straight Connector 25"/>
          <p:cNvCxnSpPr/>
          <p:nvPr userDrawn="1"/>
        </p:nvCxnSpPr>
        <p:spPr>
          <a:xfrm>
            <a:off x="722313" y="4177751"/>
            <a:ext cx="7792511"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2" name="Picture Placeholder 2"/>
          <p:cNvSpPr>
            <a:spLocks noGrp="1"/>
          </p:cNvSpPr>
          <p:nvPr>
            <p:ph type="pic" idx="40"/>
          </p:nvPr>
        </p:nvSpPr>
        <p:spPr>
          <a:xfrm>
            <a:off x="4590288" y="-1"/>
            <a:ext cx="4553712" cy="3566160"/>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3"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A64C850B-7AAF-46BB-B92E-73A4FA76C854}" type="datetime1">
              <a:rPr lang="en-US" smtClean="0"/>
              <a:t>5/7/2015</a:t>
            </a:fld>
            <a:endParaRPr lang="en-US" dirty="0"/>
          </a:p>
        </p:txBody>
      </p:sp>
      <p:sp>
        <p:nvSpPr>
          <p:cNvPr id="44"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45"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58845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 image 03">
    <p:spTree>
      <p:nvGrpSpPr>
        <p:cNvPr id="1" name=""/>
        <p:cNvGrpSpPr/>
        <p:nvPr/>
      </p:nvGrpSpPr>
      <p:grpSpPr>
        <a:xfrm>
          <a:off x="0" y="0"/>
          <a:ext cx="0" cy="0"/>
          <a:chOff x="0" y="0"/>
          <a:chExt cx="0" cy="0"/>
        </a:xfrm>
      </p:grpSpPr>
      <p:pic>
        <p:nvPicPr>
          <p:cNvPr id="12" name="Picture 11"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33" name="Title 1"/>
          <p:cNvSpPr>
            <a:spLocks noGrp="1"/>
          </p:cNvSpPr>
          <p:nvPr>
            <p:ph type="title" hasCustomPrompt="1"/>
          </p:nvPr>
        </p:nvSpPr>
        <p:spPr>
          <a:xfrm>
            <a:off x="629176" y="4177752"/>
            <a:ext cx="7885648" cy="714361"/>
          </a:xfrm>
        </p:spPr>
        <p:txBody>
          <a:bodyPr anchor="t">
            <a:normAutofit/>
          </a:bodyPr>
          <a:lstStyle>
            <a:lvl1pPr algn="l">
              <a:defRPr sz="2600" b="1" cap="all"/>
            </a:lvl1pPr>
          </a:lstStyle>
          <a:p>
            <a:r>
              <a:rPr lang="en-US" dirty="0" smtClean="0"/>
              <a:t>Specific Topic</a:t>
            </a:r>
            <a:endParaRPr lang="en-US" dirty="0"/>
          </a:p>
        </p:txBody>
      </p:sp>
      <p:sp>
        <p:nvSpPr>
          <p:cNvPr id="34" name="Text Placeholder 2"/>
          <p:cNvSpPr>
            <a:spLocks noGrp="1"/>
          </p:cNvSpPr>
          <p:nvPr>
            <p:ph type="body" idx="37" hasCustomPrompt="1"/>
          </p:nvPr>
        </p:nvSpPr>
        <p:spPr>
          <a:xfrm>
            <a:off x="629176" y="3566159"/>
            <a:ext cx="7885648" cy="526418"/>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38" name="Straight Connector 37"/>
          <p:cNvCxnSpPr/>
          <p:nvPr userDrawn="1"/>
        </p:nvCxnSpPr>
        <p:spPr>
          <a:xfrm>
            <a:off x="722313" y="4177751"/>
            <a:ext cx="7792511"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2" name="Picture Placeholder 2"/>
          <p:cNvSpPr>
            <a:spLocks noGrp="1"/>
          </p:cNvSpPr>
          <p:nvPr>
            <p:ph type="pic" idx="39"/>
          </p:nvPr>
        </p:nvSpPr>
        <p:spPr>
          <a:xfrm>
            <a:off x="0" y="-1"/>
            <a:ext cx="4553712" cy="3566160"/>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3" name="Picture Placeholder 2"/>
          <p:cNvSpPr>
            <a:spLocks noGrp="1"/>
          </p:cNvSpPr>
          <p:nvPr>
            <p:ph type="pic" idx="40"/>
          </p:nvPr>
        </p:nvSpPr>
        <p:spPr>
          <a:xfrm>
            <a:off x="4590288" y="-1"/>
            <a:ext cx="4553712"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4" name="Picture Placeholder 2"/>
          <p:cNvSpPr>
            <a:spLocks noGrp="1"/>
          </p:cNvSpPr>
          <p:nvPr>
            <p:ph type="pic" idx="41"/>
          </p:nvPr>
        </p:nvSpPr>
        <p:spPr>
          <a:xfrm>
            <a:off x="4590288" y="1801367"/>
            <a:ext cx="4553712"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5"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FCE64939-9740-4C53-AB91-5443359651E7}" type="datetime1">
              <a:rPr lang="en-US" smtClean="0"/>
              <a:t>5/7/2015</a:t>
            </a:fld>
            <a:endParaRPr lang="en-US" dirty="0"/>
          </a:p>
        </p:txBody>
      </p:sp>
      <p:sp>
        <p:nvSpPr>
          <p:cNvPr id="46"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47"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89780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age + image 04">
    <p:spTree>
      <p:nvGrpSpPr>
        <p:cNvPr id="1" name=""/>
        <p:cNvGrpSpPr/>
        <p:nvPr/>
      </p:nvGrpSpPr>
      <p:grpSpPr>
        <a:xfrm>
          <a:off x="0" y="0"/>
          <a:ext cx="0" cy="0"/>
          <a:chOff x="0" y="0"/>
          <a:chExt cx="0" cy="0"/>
        </a:xfrm>
      </p:grpSpPr>
      <p:pic>
        <p:nvPicPr>
          <p:cNvPr id="12" name="Picture 11" descr="cp_letterhead_greenbar.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901520"/>
            <a:ext cx="9144000" cy="241979"/>
          </a:xfrm>
          <a:prstGeom prst="rect">
            <a:avLst/>
          </a:prstGeom>
        </p:spPr>
      </p:pic>
      <p:sp>
        <p:nvSpPr>
          <p:cNvPr id="38" name="Title 1"/>
          <p:cNvSpPr>
            <a:spLocks noGrp="1"/>
          </p:cNvSpPr>
          <p:nvPr>
            <p:ph type="title" hasCustomPrompt="1"/>
          </p:nvPr>
        </p:nvSpPr>
        <p:spPr>
          <a:xfrm>
            <a:off x="629176" y="4177752"/>
            <a:ext cx="7885648" cy="714361"/>
          </a:xfrm>
        </p:spPr>
        <p:txBody>
          <a:bodyPr anchor="t">
            <a:normAutofit/>
          </a:bodyPr>
          <a:lstStyle>
            <a:lvl1pPr algn="l">
              <a:defRPr sz="2600" b="1" cap="all"/>
            </a:lvl1pPr>
          </a:lstStyle>
          <a:p>
            <a:r>
              <a:rPr lang="en-US" dirty="0" smtClean="0"/>
              <a:t>Specific Topic</a:t>
            </a:r>
            <a:endParaRPr lang="en-US" dirty="0"/>
          </a:p>
        </p:txBody>
      </p:sp>
      <p:sp>
        <p:nvSpPr>
          <p:cNvPr id="39" name="Text Placeholder 2"/>
          <p:cNvSpPr>
            <a:spLocks noGrp="1"/>
          </p:cNvSpPr>
          <p:nvPr>
            <p:ph type="body" idx="37" hasCustomPrompt="1"/>
          </p:nvPr>
        </p:nvSpPr>
        <p:spPr>
          <a:xfrm>
            <a:off x="629176" y="3566159"/>
            <a:ext cx="7885648" cy="526418"/>
          </a:xfrm>
        </p:spPr>
        <p:txBody>
          <a:bodyPr anchor="b">
            <a:normAutofit/>
          </a:bodyPr>
          <a:lstStyle>
            <a:lvl1pPr marL="0" indent="0">
              <a:buNone/>
              <a:defRPr sz="1600" b="0" i="0" baseline="0">
                <a:solidFill>
                  <a:schemeClr val="tx1">
                    <a:tint val="75000"/>
                  </a:schemeClr>
                </a:solidFill>
                <a:latin typeface="Palatino Linotype"/>
                <a:cs typeface="Palatino Linotyp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General Topic</a:t>
            </a:r>
          </a:p>
        </p:txBody>
      </p:sp>
      <p:cxnSp>
        <p:nvCxnSpPr>
          <p:cNvPr id="40" name="Straight Connector 39"/>
          <p:cNvCxnSpPr/>
          <p:nvPr userDrawn="1"/>
        </p:nvCxnSpPr>
        <p:spPr>
          <a:xfrm>
            <a:off x="722313" y="4177751"/>
            <a:ext cx="7792511" cy="0"/>
          </a:xfrm>
          <a:prstGeom prst="line">
            <a:avLst/>
          </a:prstGeom>
          <a:ln w="28575" cmpd="sng">
            <a:solidFill>
              <a:srgbClr val="1D7140"/>
            </a:solidFill>
          </a:ln>
          <a:effectLst/>
        </p:spPr>
        <p:style>
          <a:lnRef idx="2">
            <a:schemeClr val="accent1"/>
          </a:lnRef>
          <a:fillRef idx="0">
            <a:schemeClr val="accent1"/>
          </a:fillRef>
          <a:effectRef idx="1">
            <a:schemeClr val="accent1"/>
          </a:effectRef>
          <a:fontRef idx="minor">
            <a:schemeClr val="tx1"/>
          </a:fontRef>
        </p:style>
      </p:cxnSp>
      <p:sp>
        <p:nvSpPr>
          <p:cNvPr id="48" name="Picture Placeholder 2"/>
          <p:cNvSpPr>
            <a:spLocks noGrp="1"/>
          </p:cNvSpPr>
          <p:nvPr>
            <p:ph type="pic" idx="39"/>
          </p:nvPr>
        </p:nvSpPr>
        <p:spPr>
          <a:xfrm>
            <a:off x="0" y="-1"/>
            <a:ext cx="4553712"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9" name="Picture Placeholder 2"/>
          <p:cNvSpPr>
            <a:spLocks noGrp="1"/>
          </p:cNvSpPr>
          <p:nvPr>
            <p:ph type="pic" idx="40"/>
          </p:nvPr>
        </p:nvSpPr>
        <p:spPr>
          <a:xfrm>
            <a:off x="4590288" y="-1"/>
            <a:ext cx="2258568"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0" name="Picture Placeholder 2"/>
          <p:cNvSpPr>
            <a:spLocks noGrp="1"/>
          </p:cNvSpPr>
          <p:nvPr>
            <p:ph type="pic" idx="41"/>
          </p:nvPr>
        </p:nvSpPr>
        <p:spPr>
          <a:xfrm>
            <a:off x="4590288" y="1801367"/>
            <a:ext cx="4553712"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1" name="Picture Placeholder 2"/>
          <p:cNvSpPr>
            <a:spLocks noGrp="1"/>
          </p:cNvSpPr>
          <p:nvPr>
            <p:ph type="pic" idx="42"/>
          </p:nvPr>
        </p:nvSpPr>
        <p:spPr>
          <a:xfrm>
            <a:off x="6885432" y="-1"/>
            <a:ext cx="2258568"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2" name="Picture Placeholder 2"/>
          <p:cNvSpPr>
            <a:spLocks noGrp="1"/>
          </p:cNvSpPr>
          <p:nvPr>
            <p:ph type="pic" idx="43"/>
          </p:nvPr>
        </p:nvSpPr>
        <p:spPr>
          <a:xfrm>
            <a:off x="0" y="1801367"/>
            <a:ext cx="2258568"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3" name="Picture Placeholder 2"/>
          <p:cNvSpPr>
            <a:spLocks noGrp="1"/>
          </p:cNvSpPr>
          <p:nvPr>
            <p:ph type="pic" idx="44"/>
          </p:nvPr>
        </p:nvSpPr>
        <p:spPr>
          <a:xfrm>
            <a:off x="2295144" y="1801367"/>
            <a:ext cx="2258568" cy="1764792"/>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54"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9CA2910D-254C-494D-921C-79F020F9B8FE}" type="datetime1">
              <a:rPr lang="en-US" smtClean="0"/>
              <a:t>5/7/2015</a:t>
            </a:fld>
            <a:endParaRPr lang="en-US" dirty="0"/>
          </a:p>
        </p:txBody>
      </p:sp>
      <p:sp>
        <p:nvSpPr>
          <p:cNvPr id="55"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56"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15264845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46674"/>
            <a:ext cx="8229600" cy="3347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3"/>
          <p:cNvSpPr>
            <a:spLocks noGrp="1"/>
          </p:cNvSpPr>
          <p:nvPr>
            <p:ph type="dt" sz="half" idx="2"/>
          </p:nvPr>
        </p:nvSpPr>
        <p:spPr>
          <a:xfrm>
            <a:off x="457200" y="4900628"/>
            <a:ext cx="2651760" cy="242872"/>
          </a:xfrm>
          <a:prstGeom prst="rect">
            <a:avLst/>
          </a:prstGeom>
        </p:spPr>
        <p:txBody>
          <a:bodyPr/>
          <a:lstStyle>
            <a:lvl1pPr>
              <a:defRPr sz="900">
                <a:solidFill>
                  <a:srgbClr val="FFFFFF"/>
                </a:solidFill>
              </a:defRPr>
            </a:lvl1pPr>
          </a:lstStyle>
          <a:p>
            <a:fld id="{3CC0DDAA-9746-4D74-A8BC-74277F3B386C}" type="datetime1">
              <a:rPr lang="en-US" smtClean="0"/>
              <a:t>5/7/2015</a:t>
            </a:fld>
            <a:endParaRPr lang="en-US" dirty="0"/>
          </a:p>
        </p:txBody>
      </p:sp>
      <p:sp>
        <p:nvSpPr>
          <p:cNvPr id="13" name="Footer Placeholder 4"/>
          <p:cNvSpPr>
            <a:spLocks noGrp="1"/>
          </p:cNvSpPr>
          <p:nvPr>
            <p:ph type="ftr" sz="quarter" idx="3"/>
          </p:nvPr>
        </p:nvSpPr>
        <p:spPr>
          <a:xfrm>
            <a:off x="3246120" y="4900628"/>
            <a:ext cx="2651760" cy="242872"/>
          </a:xfrm>
          <a:prstGeom prst="rect">
            <a:avLst/>
          </a:prstGeom>
        </p:spPr>
        <p:txBody>
          <a:bodyPr/>
          <a:lstStyle>
            <a:lvl1pPr algn="ctr">
              <a:defRPr sz="900">
                <a:solidFill>
                  <a:schemeClr val="bg1"/>
                </a:solidFill>
              </a:defRPr>
            </a:lvl1pPr>
          </a:lstStyle>
          <a:p>
            <a:r>
              <a:rPr lang="en-US" smtClean="0"/>
              <a:t>aero.calpoly.edu</a:t>
            </a:r>
            <a:endParaRPr lang="en-US" dirty="0"/>
          </a:p>
        </p:txBody>
      </p:sp>
      <p:sp>
        <p:nvSpPr>
          <p:cNvPr id="14" name="Slide Number Placeholder 5"/>
          <p:cNvSpPr>
            <a:spLocks noGrp="1"/>
          </p:cNvSpPr>
          <p:nvPr>
            <p:ph type="sldNum" sz="quarter" idx="4"/>
          </p:nvPr>
        </p:nvSpPr>
        <p:spPr>
          <a:xfrm>
            <a:off x="6035040" y="4900628"/>
            <a:ext cx="2651760" cy="242872"/>
          </a:xfrm>
          <a:prstGeom prst="rect">
            <a:avLst/>
          </a:prstGeom>
        </p:spPr>
        <p:txBody>
          <a:bodyPr/>
          <a:lstStyle>
            <a:lvl1pPr algn="r">
              <a:defRPr sz="900">
                <a:solidFill>
                  <a:srgbClr val="FFFFFF"/>
                </a:solidFill>
              </a:defRPr>
            </a:lvl1pPr>
          </a:lstStyle>
          <a:p>
            <a:fld id="{7695E9E8-B265-7548-85E7-C18DE4F79F08}" type="slidenum">
              <a:rPr lang="en-US" smtClean="0"/>
              <a:pPr/>
              <a:t>‹#›</a:t>
            </a:fld>
            <a:endParaRPr lang="en-US" dirty="0"/>
          </a:p>
        </p:txBody>
      </p:sp>
    </p:spTree>
    <p:extLst>
      <p:ext uri="{BB962C8B-B14F-4D97-AF65-F5344CB8AC3E}">
        <p14:creationId xmlns:p14="http://schemas.microsoft.com/office/powerpoint/2010/main" val="2777253188"/>
      </p:ext>
    </p:extLst>
  </p:cSld>
  <p:clrMap bg1="lt1" tx1="dk1" bg2="lt2" tx2="dk2" accent1="accent1" accent2="accent2" accent3="accent3" accent4="accent4" accent5="accent5" accent6="accent6" hlink="hlink" folHlink="folHlink"/>
  <p:sldLayoutIdLst>
    <p:sldLayoutId id="2147483672" r:id="rId1"/>
    <p:sldLayoutId id="2147483663" r:id="rId2"/>
    <p:sldLayoutId id="2147483674" r:id="rId3"/>
    <p:sldLayoutId id="2147483697" r:id="rId4"/>
    <p:sldLayoutId id="2147483698" r:id="rId5"/>
    <p:sldLayoutId id="2147483669" r:id="rId6"/>
    <p:sldLayoutId id="2147483683" r:id="rId7"/>
    <p:sldLayoutId id="2147483684" r:id="rId8"/>
    <p:sldLayoutId id="2147483685" r:id="rId9"/>
    <p:sldLayoutId id="2147483687" r:id="rId10"/>
    <p:sldLayoutId id="2147483688" r:id="rId11"/>
    <p:sldLayoutId id="2147483678" r:id="rId12"/>
    <p:sldLayoutId id="2147483677" r:id="rId13"/>
    <p:sldLayoutId id="2147483680" r:id="rId14"/>
    <p:sldLayoutId id="2147483662" r:id="rId15"/>
    <p:sldLayoutId id="2147483679" r:id="rId16"/>
    <p:sldLayoutId id="2147483701" r:id="rId17"/>
    <p:sldLayoutId id="2147483699" r:id="rId18"/>
    <p:sldLayoutId id="2147483700" r:id="rId19"/>
    <p:sldLayoutId id="2147483664" r:id="rId20"/>
    <p:sldLayoutId id="2147483681" r:id="rId21"/>
    <p:sldLayoutId id="2147483668" r:id="rId22"/>
    <p:sldLayoutId id="2147483682" r:id="rId23"/>
    <p:sldLayoutId id="2147483689" r:id="rId24"/>
    <p:sldLayoutId id="2147483693" r:id="rId25"/>
    <p:sldLayoutId id="2147483690" r:id="rId26"/>
    <p:sldLayoutId id="2147483694" r:id="rId27"/>
    <p:sldLayoutId id="2147483691" r:id="rId28"/>
    <p:sldLayoutId id="2147483695" r:id="rId29"/>
    <p:sldLayoutId id="2147483692" r:id="rId30"/>
    <p:sldLayoutId id="2147483696" r:id="rId31"/>
    <p:sldLayoutId id="2147483667" r:id="rId32"/>
    <p:sldLayoutId id="2147483675" r:id="rId33"/>
    <p:sldLayoutId id="2147483676" r:id="rId34"/>
    <p:sldLayoutId id="2147483702" r:id="rId35"/>
    <p:sldLayoutId id="2147483703" r:id="rId36"/>
    <p:sldLayoutId id="2147483704" r:id="rId37"/>
    <p:sldLayoutId id="2147483705" r:id="rId38"/>
  </p:sldLayoutIdLst>
  <p:hf hdr="0"/>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ClrTx/>
        <a:buFont typeface="Arial"/>
        <a:buChar char="•"/>
        <a:defRPr sz="1400" kern="1200">
          <a:solidFill>
            <a:srgbClr val="595959"/>
          </a:solidFill>
          <a:latin typeface="+mn-lt"/>
          <a:ea typeface="+mn-ea"/>
          <a:cs typeface="+mn-cs"/>
        </a:defRPr>
      </a:lvl1pPr>
      <a:lvl2pPr marL="742950" indent="-285750" algn="l" defTabSz="457200" rtl="0" eaLnBrk="1" latinLnBrk="0" hangingPunct="1">
        <a:spcBef>
          <a:spcPct val="20000"/>
        </a:spcBef>
        <a:buClrTx/>
        <a:buFont typeface="Arial"/>
        <a:buChar char="–"/>
        <a:defRPr sz="1400" kern="1200">
          <a:solidFill>
            <a:srgbClr val="595959"/>
          </a:solidFill>
          <a:latin typeface="+mn-lt"/>
          <a:ea typeface="+mn-ea"/>
          <a:cs typeface="+mn-cs"/>
        </a:defRPr>
      </a:lvl2pPr>
      <a:lvl3pPr marL="1143000" indent="-228600" algn="l" defTabSz="457200" rtl="0" eaLnBrk="1" latinLnBrk="0" hangingPunct="1">
        <a:spcBef>
          <a:spcPct val="20000"/>
        </a:spcBef>
        <a:buClrTx/>
        <a:buFont typeface="Arial"/>
        <a:buChar char="•"/>
        <a:defRPr sz="1400" kern="1200">
          <a:solidFill>
            <a:srgbClr val="595959"/>
          </a:solidFill>
          <a:latin typeface="+mn-lt"/>
          <a:ea typeface="+mn-ea"/>
          <a:cs typeface="+mn-cs"/>
        </a:defRPr>
      </a:lvl3pPr>
      <a:lvl4pPr marL="1600200" indent="-228600" algn="l" defTabSz="457200" rtl="0" eaLnBrk="1" latinLnBrk="0" hangingPunct="1">
        <a:spcBef>
          <a:spcPct val="20000"/>
        </a:spcBef>
        <a:buClrTx/>
        <a:buFont typeface="Arial"/>
        <a:buChar char="–"/>
        <a:defRPr sz="1400" kern="1200">
          <a:solidFill>
            <a:srgbClr val="595959"/>
          </a:solidFill>
          <a:latin typeface="+mn-lt"/>
          <a:ea typeface="+mn-ea"/>
          <a:cs typeface="+mn-cs"/>
        </a:defRPr>
      </a:lvl4pPr>
      <a:lvl5pPr marL="2057400" indent="-228600" algn="l" defTabSz="457200" rtl="0" eaLnBrk="1" latinLnBrk="0" hangingPunct="1">
        <a:spcBef>
          <a:spcPct val="20000"/>
        </a:spcBef>
        <a:buClrTx/>
        <a:buFont typeface="Arial"/>
        <a:buChar char="»"/>
        <a:defRPr sz="1400" kern="1200">
          <a:solidFill>
            <a:srgbClr val="5959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58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6"/>
          </p:nvPr>
        </p:nvSpPr>
        <p:spPr>
          <a:xfrm>
            <a:off x="4744027" y="4029001"/>
            <a:ext cx="4152900" cy="333799"/>
          </a:xfrm>
        </p:spPr>
        <p:txBody>
          <a:bodyPr/>
          <a:lstStyle/>
          <a:p>
            <a:r>
              <a:rPr lang="en-US" dirty="0" smtClean="0"/>
              <a:t>Systems engineering principles throughout the curriculum</a:t>
            </a:r>
            <a:endParaRPr lang="en-US" dirty="0"/>
          </a:p>
        </p:txBody>
      </p:sp>
      <p:sp>
        <p:nvSpPr>
          <p:cNvPr id="3" name="Date Placeholder 2"/>
          <p:cNvSpPr>
            <a:spLocks noGrp="1"/>
          </p:cNvSpPr>
          <p:nvPr>
            <p:ph type="dt" sz="half" idx="2"/>
          </p:nvPr>
        </p:nvSpPr>
        <p:spPr/>
        <p:txBody>
          <a:bodyPr/>
          <a:lstStyle/>
          <a:p>
            <a:fld id="{2DD5F410-7A55-41C4-B6CA-5F5AF5790455}"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10</a:t>
            </a:fld>
            <a:endParaRPr lang="en-US" dirty="0"/>
          </a:p>
        </p:txBody>
      </p:sp>
      <p:sp>
        <p:nvSpPr>
          <p:cNvPr id="7" name="Title 6"/>
          <p:cNvSpPr>
            <a:spLocks noGrp="1"/>
          </p:cNvSpPr>
          <p:nvPr>
            <p:ph type="title"/>
          </p:nvPr>
        </p:nvSpPr>
        <p:spPr/>
        <p:txBody>
          <a:bodyPr>
            <a:normAutofit fontScale="90000"/>
          </a:bodyPr>
          <a:lstStyle/>
          <a:p>
            <a:r>
              <a:rPr lang="en-US" dirty="0" smtClean="0"/>
              <a:t>No dedicated class</a:t>
            </a:r>
            <a:endParaRPr lang="en-US" dirty="0"/>
          </a:p>
        </p:txBody>
      </p:sp>
      <p:sp>
        <p:nvSpPr>
          <p:cNvPr id="10" name="Content Placeholder 9"/>
          <p:cNvSpPr>
            <a:spLocks noGrp="1"/>
          </p:cNvSpPr>
          <p:nvPr>
            <p:ph idx="26"/>
          </p:nvPr>
        </p:nvSpPr>
        <p:spPr>
          <a:xfrm>
            <a:off x="362849" y="1178203"/>
            <a:ext cx="4739087" cy="3388927"/>
          </a:xfrm>
        </p:spPr>
        <p:txBody>
          <a:bodyPr/>
          <a:lstStyle/>
          <a:p>
            <a:r>
              <a:rPr lang="en-US" dirty="0" smtClean="0"/>
              <a:t>Concepts are introduced as needed throughout the curriculum</a:t>
            </a:r>
          </a:p>
          <a:p>
            <a:r>
              <a:rPr lang="en-US" dirty="0" smtClean="0"/>
              <a:t>Freshman Year</a:t>
            </a:r>
          </a:p>
          <a:p>
            <a:pPr lvl="1"/>
            <a:r>
              <a:rPr lang="en-US" dirty="0" smtClean="0"/>
              <a:t>Intro to Aerospace Engineering</a:t>
            </a:r>
          </a:p>
          <a:p>
            <a:pPr lvl="2"/>
            <a:r>
              <a:rPr lang="en-US" dirty="0" smtClean="0"/>
              <a:t>Engineering Requirements</a:t>
            </a:r>
          </a:p>
          <a:p>
            <a:r>
              <a:rPr lang="en-US" dirty="0" smtClean="0"/>
              <a:t>Sophomore Year</a:t>
            </a:r>
          </a:p>
          <a:p>
            <a:pPr lvl="1"/>
            <a:r>
              <a:rPr lang="en-US" dirty="0" smtClean="0"/>
              <a:t>Intro to Aerospace Design</a:t>
            </a:r>
          </a:p>
          <a:p>
            <a:pPr lvl="2"/>
            <a:r>
              <a:rPr lang="en-US" dirty="0" smtClean="0"/>
              <a:t>Verification and Validation of Requirements</a:t>
            </a:r>
          </a:p>
          <a:p>
            <a:r>
              <a:rPr lang="en-US" dirty="0" smtClean="0"/>
              <a:t>Junior Year</a:t>
            </a:r>
          </a:p>
          <a:p>
            <a:pPr lvl="1"/>
            <a:r>
              <a:rPr lang="en-US" dirty="0" smtClean="0"/>
              <a:t>Subsystem specific design strategies</a:t>
            </a:r>
          </a:p>
          <a:p>
            <a:r>
              <a:rPr lang="en-US" dirty="0" smtClean="0"/>
              <a:t>Senior Year</a:t>
            </a:r>
          </a:p>
          <a:p>
            <a:pPr lvl="1"/>
            <a:r>
              <a:rPr lang="en-US" dirty="0" smtClean="0"/>
              <a:t>Full system design, functional teams</a:t>
            </a:r>
            <a:endParaRPr lang="en-US" dirty="0"/>
          </a:p>
        </p:txBody>
      </p:sp>
      <p:graphicFrame>
        <p:nvGraphicFramePr>
          <p:cNvPr id="2" name="Diagram 1"/>
          <p:cNvGraphicFramePr/>
          <p:nvPr>
            <p:extLst>
              <p:ext uri="{D42A27DB-BD31-4B8C-83A1-F6EECF244321}">
                <p14:modId xmlns:p14="http://schemas.microsoft.com/office/powerpoint/2010/main" val="3403736465"/>
              </p:ext>
            </p:extLst>
          </p:nvPr>
        </p:nvGraphicFramePr>
        <p:xfrm>
          <a:off x="4744027" y="2477494"/>
          <a:ext cx="4152899" cy="202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711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26"/>
          </p:nvPr>
        </p:nvSpPr>
        <p:spPr/>
        <p:txBody>
          <a:bodyPr/>
          <a:lstStyle/>
          <a:p>
            <a:endParaRPr lang="en-US" dirty="0" smtClean="0"/>
          </a:p>
          <a:p>
            <a:endParaRPr lang="en-US" dirty="0"/>
          </a:p>
          <a:p>
            <a:r>
              <a:rPr lang="en-US" dirty="0" smtClean="0"/>
              <a:t>Sophomore course in system integration</a:t>
            </a:r>
          </a:p>
          <a:p>
            <a:endParaRPr lang="en-US" dirty="0"/>
          </a:p>
          <a:p>
            <a:r>
              <a:rPr lang="en-US" dirty="0" smtClean="0"/>
              <a:t>Further refinement and restructuring of discipline specific design strategies</a:t>
            </a:r>
          </a:p>
          <a:p>
            <a:endParaRPr lang="en-US" dirty="0"/>
          </a:p>
          <a:p>
            <a:r>
              <a:rPr lang="en-US" dirty="0" smtClean="0"/>
              <a:t>Elective class in modeling and simulation</a:t>
            </a:r>
          </a:p>
          <a:p>
            <a:pPr marL="0" indent="0">
              <a:buNone/>
            </a:pPr>
            <a:endParaRPr lang="en-US" dirty="0" smtClean="0"/>
          </a:p>
          <a:p>
            <a:endParaRPr lang="en-US" dirty="0"/>
          </a:p>
        </p:txBody>
      </p:sp>
      <p:sp>
        <p:nvSpPr>
          <p:cNvPr id="14" name="Content Placeholder 13"/>
          <p:cNvSpPr>
            <a:spLocks noGrp="1"/>
          </p:cNvSpPr>
          <p:nvPr>
            <p:ph idx="27"/>
          </p:nvPr>
        </p:nvSpPr>
        <p:spPr/>
        <p:txBody>
          <a:bodyPr/>
          <a:lstStyle/>
          <a:p>
            <a:r>
              <a:rPr lang="en-US" dirty="0" smtClean="0"/>
              <a:t>As we continue to update the curriculum, we are seeking to formalize the systems engineering thread.  We want to map learning outcomes associated with systems engineering to all courses offered in both concentrations with a culmination in Senior Design</a:t>
            </a:r>
          </a:p>
          <a:p>
            <a:endParaRPr lang="en-US" dirty="0"/>
          </a:p>
        </p:txBody>
      </p:sp>
      <p:sp>
        <p:nvSpPr>
          <p:cNvPr id="9" name="Title 8"/>
          <p:cNvSpPr>
            <a:spLocks noGrp="1"/>
          </p:cNvSpPr>
          <p:nvPr>
            <p:ph type="title"/>
          </p:nvPr>
        </p:nvSpPr>
        <p:spPr/>
        <p:txBody>
          <a:bodyPr>
            <a:normAutofit fontScale="90000"/>
          </a:bodyPr>
          <a:lstStyle/>
          <a:p>
            <a:r>
              <a:rPr lang="en-US" dirty="0" smtClean="0"/>
              <a:t>Plans and updates</a:t>
            </a:r>
            <a:endParaRPr lang="en-US" dirty="0"/>
          </a:p>
        </p:txBody>
      </p:sp>
      <p:sp>
        <p:nvSpPr>
          <p:cNvPr id="13" name="Text Placeholder 12"/>
          <p:cNvSpPr>
            <a:spLocks noGrp="1"/>
          </p:cNvSpPr>
          <p:nvPr>
            <p:ph type="body" idx="17"/>
          </p:nvPr>
        </p:nvSpPr>
        <p:spPr/>
        <p:txBody>
          <a:bodyPr>
            <a:normAutofit fontScale="92500" lnSpcReduction="10000"/>
          </a:bodyPr>
          <a:lstStyle/>
          <a:p>
            <a:r>
              <a:rPr lang="en-US" dirty="0" smtClean="0"/>
              <a:t>Systems Engineering</a:t>
            </a:r>
            <a:endParaRPr lang="en-US" dirty="0"/>
          </a:p>
        </p:txBody>
      </p:sp>
      <p:sp>
        <p:nvSpPr>
          <p:cNvPr id="15" name="Text Placeholder 14"/>
          <p:cNvSpPr>
            <a:spLocks noGrp="1"/>
          </p:cNvSpPr>
          <p:nvPr>
            <p:ph type="body" idx="35"/>
          </p:nvPr>
        </p:nvSpPr>
        <p:spPr/>
        <p:txBody>
          <a:bodyPr/>
          <a:lstStyle/>
          <a:p>
            <a:r>
              <a:rPr lang="en-US" dirty="0" smtClean="0"/>
              <a:t>Specific Actions</a:t>
            </a:r>
            <a:endParaRPr lang="en-US" dirty="0"/>
          </a:p>
        </p:txBody>
      </p:sp>
      <p:sp>
        <p:nvSpPr>
          <p:cNvPr id="4" name="Date Placeholder 3"/>
          <p:cNvSpPr>
            <a:spLocks noGrp="1"/>
          </p:cNvSpPr>
          <p:nvPr>
            <p:ph type="dt" sz="half" idx="2"/>
          </p:nvPr>
        </p:nvSpPr>
        <p:spPr/>
        <p:txBody>
          <a:bodyPr/>
          <a:lstStyle/>
          <a:p>
            <a:fld id="{95ECCEAA-E146-44EB-9C9F-0E62FBEC5C46}"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11</a:t>
            </a:fld>
            <a:endParaRPr lang="en-US" dirty="0"/>
          </a:p>
        </p:txBody>
      </p:sp>
    </p:spTree>
    <p:extLst>
      <p:ext uri="{BB962C8B-B14F-4D97-AF65-F5344CB8AC3E}">
        <p14:creationId xmlns:p14="http://schemas.microsoft.com/office/powerpoint/2010/main" val="304049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S</a:t>
            </a:r>
            <a:r>
              <a:rPr lang="en-US" dirty="0" smtClean="0"/>
              <a:t>oftware built for system-level requirements verification through simulation</a:t>
            </a:r>
            <a:endParaRPr lang="en-US" dirty="0"/>
          </a:p>
        </p:txBody>
      </p:sp>
      <p:sp>
        <p:nvSpPr>
          <p:cNvPr id="3" name="Date Placeholder 2"/>
          <p:cNvSpPr>
            <a:spLocks noGrp="1"/>
          </p:cNvSpPr>
          <p:nvPr>
            <p:ph type="dt" sz="half" idx="2"/>
          </p:nvPr>
        </p:nvSpPr>
        <p:spPr/>
        <p:txBody>
          <a:bodyPr/>
          <a:lstStyle/>
          <a:p>
            <a:fld id="{19DB6B7F-6DE9-4EC0-B051-A416D260F008}"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12</a:t>
            </a:fld>
            <a:endParaRPr lang="en-US" dirty="0"/>
          </a:p>
        </p:txBody>
      </p:sp>
      <p:sp>
        <p:nvSpPr>
          <p:cNvPr id="6" name="Title 5"/>
          <p:cNvSpPr>
            <a:spLocks noGrp="1"/>
          </p:cNvSpPr>
          <p:nvPr>
            <p:ph type="title"/>
          </p:nvPr>
        </p:nvSpPr>
        <p:spPr/>
        <p:txBody>
          <a:bodyPr/>
          <a:lstStyle/>
          <a:p>
            <a:r>
              <a:rPr lang="en-US" dirty="0" smtClean="0"/>
              <a:t>The horizon simulation framework</a:t>
            </a:r>
            <a:endParaRPr lang="en-US" dirty="0"/>
          </a:p>
        </p:txBody>
      </p:sp>
    </p:spTree>
    <p:extLst>
      <p:ext uri="{BB962C8B-B14F-4D97-AF65-F5344CB8AC3E}">
        <p14:creationId xmlns:p14="http://schemas.microsoft.com/office/powerpoint/2010/main" val="4106111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l="-290" r="-514"/>
          <a:stretch/>
        </p:blipFill>
        <p:spPr>
          <a:xfrm>
            <a:off x="274879" y="626759"/>
            <a:ext cx="4233621" cy="3583734"/>
          </a:xfrm>
          <a:prstGeom prst="rect">
            <a:avLst/>
          </a:prstGeom>
        </p:spPr>
      </p:pic>
      <p:sp>
        <p:nvSpPr>
          <p:cNvPr id="4" name="Title 3"/>
          <p:cNvSpPr>
            <a:spLocks noGrp="1"/>
          </p:cNvSpPr>
          <p:nvPr>
            <p:ph type="title"/>
          </p:nvPr>
        </p:nvSpPr>
        <p:spPr/>
        <p:txBody>
          <a:bodyPr>
            <a:normAutofit fontScale="90000"/>
          </a:bodyPr>
          <a:lstStyle/>
          <a:p>
            <a:r>
              <a:rPr lang="en-US" dirty="0" smtClean="0"/>
              <a:t>What is </a:t>
            </a:r>
            <a:r>
              <a:rPr lang="en-US" i="1" dirty="0" smtClean="0"/>
              <a:t>HSF</a:t>
            </a:r>
            <a:r>
              <a:rPr lang="en-US" dirty="0" smtClean="0"/>
              <a:t>?</a:t>
            </a:r>
            <a:endParaRPr lang="en-US" dirty="0"/>
          </a:p>
        </p:txBody>
      </p:sp>
      <p:sp>
        <p:nvSpPr>
          <p:cNvPr id="5" name="Content Placeholder 4"/>
          <p:cNvSpPr>
            <a:spLocks noGrp="1"/>
          </p:cNvSpPr>
          <p:nvPr>
            <p:ph idx="26"/>
          </p:nvPr>
        </p:nvSpPr>
        <p:spPr>
          <a:xfrm>
            <a:off x="4660899" y="1178203"/>
            <a:ext cx="4249185" cy="3648978"/>
          </a:xfrm>
        </p:spPr>
        <p:txBody>
          <a:bodyPr>
            <a:normAutofit fontScale="92500" lnSpcReduction="20000"/>
          </a:bodyPr>
          <a:lstStyle/>
          <a:p>
            <a:r>
              <a:rPr lang="en-US" sz="2000" dirty="0"/>
              <a:t>A</a:t>
            </a:r>
            <a:r>
              <a:rPr lang="en-US" sz="2000" dirty="0" smtClean="0"/>
              <a:t> </a:t>
            </a:r>
            <a:r>
              <a:rPr lang="en-US" sz="2000" dirty="0"/>
              <a:t>library of integrated software tools supporting rapid system-of-systems modeling, simulation and utility analysis</a:t>
            </a:r>
          </a:p>
          <a:p>
            <a:endParaRPr lang="en-US" sz="2000" dirty="0" smtClean="0"/>
          </a:p>
          <a:p>
            <a:r>
              <a:rPr lang="en-US" sz="2000" dirty="0" smtClean="0"/>
              <a:t>Provides an </a:t>
            </a:r>
            <a:r>
              <a:rPr lang="en-US" sz="2000" dirty="0"/>
              <a:t>extensible and well-defined modeling capability concurrent with a scheduling engine to generate operational schedules of Systems-of-Systems with corresponding state </a:t>
            </a:r>
            <a:r>
              <a:rPr lang="en-US" sz="2000" dirty="0" smtClean="0"/>
              <a:t>data</a:t>
            </a:r>
          </a:p>
          <a:p>
            <a:endParaRPr lang="en-US" sz="2000" dirty="0"/>
          </a:p>
          <a:p>
            <a:r>
              <a:rPr lang="en-US" sz="2000" dirty="0" smtClean="0"/>
              <a:t>Modular, Flexible with built-in utilities</a:t>
            </a:r>
            <a:endParaRPr lang="en-US" sz="2000" dirty="0"/>
          </a:p>
        </p:txBody>
      </p:sp>
      <p:sp>
        <p:nvSpPr>
          <p:cNvPr id="2" name="Date Placeholder 1"/>
          <p:cNvSpPr>
            <a:spLocks noGrp="1"/>
          </p:cNvSpPr>
          <p:nvPr>
            <p:ph type="dt" sz="half" idx="2"/>
          </p:nvPr>
        </p:nvSpPr>
        <p:spPr/>
        <p:txBody>
          <a:bodyPr/>
          <a:lstStyle/>
          <a:p>
            <a:fld id="{A48585BC-E947-4596-851A-F705E929E505}"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13</a:t>
            </a:fld>
            <a:endParaRPr lang="en-US" dirty="0"/>
          </a:p>
        </p:txBody>
      </p:sp>
    </p:spTree>
    <p:extLst>
      <p:ext uri="{BB962C8B-B14F-4D97-AF65-F5344CB8AC3E}">
        <p14:creationId xmlns:p14="http://schemas.microsoft.com/office/powerpoint/2010/main" val="264942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9177" y="626758"/>
            <a:ext cx="7528916" cy="421976"/>
          </a:xfrm>
        </p:spPr>
        <p:txBody>
          <a:bodyPr>
            <a:normAutofit fontScale="90000"/>
          </a:bodyPr>
          <a:lstStyle/>
          <a:p>
            <a:r>
              <a:rPr lang="en-US" sz="3000" dirty="0" smtClean="0"/>
              <a:t>Fundamental </a:t>
            </a:r>
            <a:r>
              <a:rPr lang="en-US" sz="3000" dirty="0"/>
              <a:t>Scheduling Elements</a:t>
            </a:r>
          </a:p>
        </p:txBody>
      </p:sp>
      <p:sp>
        <p:nvSpPr>
          <p:cNvPr id="21507" name="Rectangle 3"/>
          <p:cNvSpPr>
            <a:spLocks noGrp="1" noChangeArrowheads="1"/>
          </p:cNvSpPr>
          <p:nvPr>
            <p:ph idx="26"/>
          </p:nvPr>
        </p:nvSpPr>
        <p:spPr/>
        <p:txBody>
          <a:bodyPr/>
          <a:lstStyle/>
          <a:p>
            <a:pPr>
              <a:lnSpc>
                <a:spcPct val="80000"/>
              </a:lnSpc>
            </a:pPr>
            <a:r>
              <a:rPr lang="en-US" sz="1350" b="1" dirty="0"/>
              <a:t>Four fundamental scheduling elements</a:t>
            </a:r>
          </a:p>
          <a:p>
            <a:pPr>
              <a:lnSpc>
                <a:spcPct val="80000"/>
              </a:lnSpc>
            </a:pPr>
            <a:endParaRPr lang="en-US" sz="1350" b="1" dirty="0"/>
          </a:p>
          <a:p>
            <a:pPr lvl="1">
              <a:lnSpc>
                <a:spcPct val="80000"/>
              </a:lnSpc>
            </a:pPr>
            <a:r>
              <a:rPr lang="en-US" sz="1200" b="1" dirty="0"/>
              <a:t>Task</a:t>
            </a:r>
            <a:r>
              <a:rPr lang="en-US" sz="1200" dirty="0"/>
              <a:t> – The “objective” of each simulation time step. It consists of a target (location), and performance characteristics such as the number of times it is allowed to be done during the simulation, and the type of action required in performing that task.</a:t>
            </a:r>
          </a:p>
          <a:p>
            <a:pPr>
              <a:lnSpc>
                <a:spcPct val="80000"/>
              </a:lnSpc>
              <a:buFontTx/>
              <a:buNone/>
            </a:pPr>
            <a:endParaRPr lang="en-US" sz="1350" dirty="0"/>
          </a:p>
          <a:p>
            <a:pPr lvl="1">
              <a:lnSpc>
                <a:spcPct val="80000"/>
              </a:lnSpc>
            </a:pPr>
            <a:r>
              <a:rPr lang="en-US" sz="1200" b="1" dirty="0"/>
              <a:t>State</a:t>
            </a:r>
            <a:r>
              <a:rPr lang="en-US" sz="1200" dirty="0"/>
              <a:t> – The state vector storage mechanism of the simulation. The state contains all the information about system state over time and contains a link to its chronological predecessor.</a:t>
            </a:r>
          </a:p>
          <a:p>
            <a:pPr>
              <a:lnSpc>
                <a:spcPct val="80000"/>
              </a:lnSpc>
              <a:buFontTx/>
              <a:buNone/>
            </a:pPr>
            <a:endParaRPr lang="en-US" sz="1350" dirty="0"/>
          </a:p>
          <a:p>
            <a:pPr lvl="1">
              <a:lnSpc>
                <a:spcPct val="80000"/>
              </a:lnSpc>
            </a:pPr>
            <a:r>
              <a:rPr lang="en-US" sz="1200" b="1" dirty="0"/>
              <a:t>Event</a:t>
            </a:r>
            <a:r>
              <a:rPr lang="en-US" sz="1200" dirty="0"/>
              <a:t> – The basic scheduling element, which consists of a task that is to be performed, the state that data is saved to when performing the task, and information on when the event begins and ends. </a:t>
            </a:r>
          </a:p>
          <a:p>
            <a:pPr>
              <a:lnSpc>
                <a:spcPct val="80000"/>
              </a:lnSpc>
              <a:buFontTx/>
              <a:buNone/>
            </a:pPr>
            <a:endParaRPr lang="en-US" sz="1350" dirty="0"/>
          </a:p>
          <a:p>
            <a:pPr lvl="1">
              <a:lnSpc>
                <a:spcPct val="80000"/>
              </a:lnSpc>
            </a:pPr>
            <a:r>
              <a:rPr lang="en-US" sz="1200" b="1" dirty="0"/>
              <a:t>Schedule</a:t>
            </a:r>
            <a:r>
              <a:rPr lang="en-US" sz="1200" dirty="0"/>
              <a:t> – Contains an initial state, and the list of subsequent events. The primary output of the framework is a list of final schedules that are possible given the system. </a:t>
            </a:r>
          </a:p>
        </p:txBody>
      </p:sp>
      <p:sp>
        <p:nvSpPr>
          <p:cNvPr id="2" name="Date Placeholder 1"/>
          <p:cNvSpPr>
            <a:spLocks noGrp="1"/>
          </p:cNvSpPr>
          <p:nvPr>
            <p:ph type="dt" sz="half" idx="2"/>
          </p:nvPr>
        </p:nvSpPr>
        <p:spPr/>
        <p:txBody>
          <a:bodyPr/>
          <a:lstStyle/>
          <a:p>
            <a:fld id="{03787A93-5096-4C6A-B941-68D00CE4BCAF}"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14</a:t>
            </a:fld>
            <a:endParaRPr lang="en-US" dirty="0"/>
          </a:p>
        </p:txBody>
      </p:sp>
    </p:spTree>
    <p:extLst>
      <p:ext uri="{BB962C8B-B14F-4D97-AF65-F5344CB8AC3E}">
        <p14:creationId xmlns:p14="http://schemas.microsoft.com/office/powerpoint/2010/main" val="343994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000" dirty="0" smtClean="0"/>
              <a:t>The </a:t>
            </a:r>
            <a:r>
              <a:rPr lang="en-US" sz="3000" dirty="0"/>
              <a:t>Main Algorithm</a:t>
            </a:r>
          </a:p>
        </p:txBody>
      </p:sp>
      <p:sp>
        <p:nvSpPr>
          <p:cNvPr id="24579" name="Rectangle 3"/>
          <p:cNvSpPr>
            <a:spLocks noGrp="1" noChangeArrowheads="1"/>
          </p:cNvSpPr>
          <p:nvPr>
            <p:ph idx="26"/>
          </p:nvPr>
        </p:nvSpPr>
        <p:spPr/>
        <p:txBody>
          <a:bodyPr>
            <a:normAutofit/>
          </a:bodyPr>
          <a:lstStyle/>
          <a:p>
            <a:r>
              <a:rPr lang="en-US" sz="1800" dirty="0"/>
              <a:t>Contains the interface between the main scheduling module and the main system simulation module</a:t>
            </a:r>
          </a:p>
          <a:p>
            <a:endParaRPr lang="en-US" sz="1800" dirty="0" smtClean="0"/>
          </a:p>
          <a:p>
            <a:r>
              <a:rPr lang="en-US" sz="1800" dirty="0" smtClean="0"/>
              <a:t>Guides </a:t>
            </a:r>
            <a:r>
              <a:rPr lang="en-US" sz="1800" dirty="0"/>
              <a:t>the scheduling algorithm in discrete time steps and keeps track of the results</a:t>
            </a:r>
          </a:p>
        </p:txBody>
      </p:sp>
      <p:sp>
        <p:nvSpPr>
          <p:cNvPr id="24585" name="AutoShape 9"/>
          <p:cNvSpPr>
            <a:spLocks noChangeArrowheads="1"/>
          </p:cNvSpPr>
          <p:nvPr/>
        </p:nvSpPr>
        <p:spPr bwMode="auto">
          <a:xfrm>
            <a:off x="5641015" y="2995668"/>
            <a:ext cx="881063" cy="971550"/>
          </a:xfrm>
          <a:prstGeom prst="flowChartConnector">
            <a:avLst/>
          </a:prstGeom>
          <a:solidFill>
            <a:srgbClr val="99CCFF">
              <a:alpha val="50000"/>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4586" name="Text Box 10"/>
          <p:cNvSpPr txBox="1">
            <a:spLocks noChangeArrowheads="1"/>
          </p:cNvSpPr>
          <p:nvPr/>
        </p:nvSpPr>
        <p:spPr bwMode="auto">
          <a:xfrm>
            <a:off x="5651731" y="3207600"/>
            <a:ext cx="813197" cy="531019"/>
          </a:xfrm>
          <a:prstGeom prst="rect">
            <a:avLst/>
          </a:prstGeom>
          <a:solidFill>
            <a:srgbClr val="FFFF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900" b="1"/>
              <a:t>Main Scheduling Algorithm</a:t>
            </a:r>
            <a:endParaRPr lang="en-US" sz="900"/>
          </a:p>
        </p:txBody>
      </p:sp>
      <p:sp>
        <p:nvSpPr>
          <p:cNvPr id="24588" name="AutoShape 12"/>
          <p:cNvSpPr>
            <a:spLocks noChangeArrowheads="1"/>
          </p:cNvSpPr>
          <p:nvPr/>
        </p:nvSpPr>
        <p:spPr bwMode="auto">
          <a:xfrm>
            <a:off x="3251432" y="3167118"/>
            <a:ext cx="1056084" cy="628650"/>
          </a:xfrm>
          <a:prstGeom prst="flowChartManualInpu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900"/>
              <a:t>Simulation Parameters (Input)</a:t>
            </a:r>
          </a:p>
          <a:p>
            <a:endParaRPr lang="en-US" sz="900"/>
          </a:p>
        </p:txBody>
      </p:sp>
      <p:cxnSp>
        <p:nvCxnSpPr>
          <p:cNvPr id="24602" name="AutoShape 26"/>
          <p:cNvCxnSpPr>
            <a:cxnSpLocks noChangeShapeType="1"/>
            <a:stCxn id="24588" idx="3"/>
            <a:endCxn id="24585" idx="2"/>
          </p:cNvCxnSpPr>
          <p:nvPr/>
        </p:nvCxnSpPr>
        <p:spPr bwMode="auto">
          <a:xfrm>
            <a:off x="4307516" y="3481443"/>
            <a:ext cx="1333500" cy="0"/>
          </a:xfrm>
          <a:prstGeom prst="straightConnector1">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Date Placeholder 1"/>
          <p:cNvSpPr>
            <a:spLocks noGrp="1"/>
          </p:cNvSpPr>
          <p:nvPr>
            <p:ph type="dt" sz="half" idx="2"/>
          </p:nvPr>
        </p:nvSpPr>
        <p:spPr/>
        <p:txBody>
          <a:bodyPr/>
          <a:lstStyle/>
          <a:p>
            <a:fld id="{55B15BD1-469A-41AA-94DA-6EB506EC09C2}"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15</a:t>
            </a:fld>
            <a:endParaRPr lang="en-US" dirty="0"/>
          </a:p>
        </p:txBody>
      </p:sp>
    </p:spTree>
    <p:extLst>
      <p:ext uri="{BB962C8B-B14F-4D97-AF65-F5344CB8AC3E}">
        <p14:creationId xmlns:p14="http://schemas.microsoft.com/office/powerpoint/2010/main" val="3689050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39177" y="626758"/>
            <a:ext cx="6752739" cy="421976"/>
          </a:xfrm>
        </p:spPr>
        <p:txBody>
          <a:bodyPr>
            <a:normAutofit fontScale="90000"/>
          </a:bodyPr>
          <a:lstStyle/>
          <a:p>
            <a:r>
              <a:rPr lang="en-US" sz="3000" dirty="0" smtClean="0"/>
              <a:t>Selectable </a:t>
            </a:r>
            <a:r>
              <a:rPr lang="en-US" sz="3000" dirty="0"/>
              <a:t>Main Scheduling Algorithm</a:t>
            </a:r>
          </a:p>
        </p:txBody>
      </p:sp>
      <p:sp>
        <p:nvSpPr>
          <p:cNvPr id="87043" name="Rectangle 3"/>
          <p:cNvSpPr>
            <a:spLocks noGrp="1" noChangeArrowheads="1"/>
          </p:cNvSpPr>
          <p:nvPr>
            <p:ph idx="26"/>
          </p:nvPr>
        </p:nvSpPr>
        <p:spPr/>
        <p:txBody>
          <a:bodyPr>
            <a:normAutofit lnSpcReduction="10000"/>
          </a:bodyPr>
          <a:lstStyle/>
          <a:p>
            <a:r>
              <a:rPr lang="en-US" sz="2100"/>
              <a:t>BDESA – Big Dumb Exhaustive Search Algorithm</a:t>
            </a:r>
          </a:p>
          <a:p>
            <a:pPr lvl="1"/>
            <a:r>
              <a:rPr lang="en-US" sz="1800"/>
              <a:t>Baseline scheduling algorithm</a:t>
            </a:r>
          </a:p>
          <a:p>
            <a:pPr lvl="1"/>
            <a:r>
              <a:rPr lang="en-US" sz="1800"/>
              <a:t>Provides a recursive scheduling algorithm which allocates constrained resources with respect to a cost function</a:t>
            </a:r>
          </a:p>
          <a:p>
            <a:r>
              <a:rPr lang="en-US" sz="2100"/>
              <a:t>Hybrid Genetic Algorithm</a:t>
            </a:r>
          </a:p>
          <a:p>
            <a:pPr lvl="1"/>
            <a:r>
              <a:rPr lang="en-US" sz="1800"/>
              <a:t>Recently added to the </a:t>
            </a:r>
            <a:r>
              <a:rPr lang="en-US" sz="1800" i="1"/>
              <a:t>HSF</a:t>
            </a:r>
            <a:endParaRPr lang="en-US" sz="1800"/>
          </a:p>
          <a:p>
            <a:pPr lvl="1"/>
            <a:r>
              <a:rPr lang="en-US" sz="1800"/>
              <a:t>Provides improved performance over the BDESA in most cases</a:t>
            </a:r>
          </a:p>
        </p:txBody>
      </p:sp>
      <p:sp>
        <p:nvSpPr>
          <p:cNvPr id="2" name="Date Placeholder 1"/>
          <p:cNvSpPr>
            <a:spLocks noGrp="1"/>
          </p:cNvSpPr>
          <p:nvPr>
            <p:ph type="dt" sz="half" idx="2"/>
          </p:nvPr>
        </p:nvSpPr>
        <p:spPr/>
        <p:txBody>
          <a:bodyPr/>
          <a:lstStyle/>
          <a:p>
            <a:fld id="{1F44C545-15C3-43A3-8DE6-0C5C9E376F4C}"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16</a:t>
            </a:fld>
            <a:endParaRPr lang="en-US" dirty="0"/>
          </a:p>
        </p:txBody>
      </p:sp>
    </p:spTree>
    <p:extLst>
      <p:ext uri="{BB962C8B-B14F-4D97-AF65-F5344CB8AC3E}">
        <p14:creationId xmlns:p14="http://schemas.microsoft.com/office/powerpoint/2010/main" val="376569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9177" y="626758"/>
            <a:ext cx="5902135" cy="421976"/>
          </a:xfrm>
        </p:spPr>
        <p:txBody>
          <a:bodyPr>
            <a:normAutofit fontScale="90000"/>
          </a:bodyPr>
          <a:lstStyle/>
          <a:p>
            <a:r>
              <a:rPr lang="en-US" sz="3000" dirty="0" smtClean="0"/>
              <a:t>Fundamental </a:t>
            </a:r>
            <a:r>
              <a:rPr lang="en-US" sz="3000" dirty="0"/>
              <a:t>Modeling Elements</a:t>
            </a:r>
          </a:p>
        </p:txBody>
      </p:sp>
      <p:sp>
        <p:nvSpPr>
          <p:cNvPr id="25603" name="Rectangle 3"/>
          <p:cNvSpPr>
            <a:spLocks noGrp="1" noChangeArrowheads="1"/>
          </p:cNvSpPr>
          <p:nvPr>
            <p:ph idx="26"/>
          </p:nvPr>
        </p:nvSpPr>
        <p:spPr>
          <a:xfrm>
            <a:off x="364067" y="1178204"/>
            <a:ext cx="8301468" cy="3220932"/>
          </a:xfrm>
        </p:spPr>
        <p:txBody>
          <a:bodyPr>
            <a:normAutofit/>
          </a:bodyPr>
          <a:lstStyle/>
          <a:p>
            <a:pPr>
              <a:lnSpc>
                <a:spcPct val="80000"/>
              </a:lnSpc>
            </a:pPr>
            <a:r>
              <a:rPr lang="en-US" sz="1600" b="1" dirty="0" smtClean="0"/>
              <a:t>Constraint</a:t>
            </a:r>
            <a:r>
              <a:rPr lang="en-US" sz="1600" dirty="0" smtClean="0"/>
              <a:t> </a:t>
            </a:r>
            <a:r>
              <a:rPr lang="en-US" sz="1600" dirty="0"/>
              <a:t>– A restriction placed on values within the state, and the list of subsystems that must execute prior to the Boolean evaluation of satisfaction of the constraint. Also the main functional system simulation block, in that in order to check if a task can be completed, the scheduler checks that each constraint is satisfied, indirectly checking the </a:t>
            </a:r>
            <a:r>
              <a:rPr lang="en-US" sz="1600" dirty="0" smtClean="0"/>
              <a:t>subsystems.</a:t>
            </a:r>
          </a:p>
          <a:p>
            <a:pPr>
              <a:lnSpc>
                <a:spcPct val="80000"/>
              </a:lnSpc>
            </a:pPr>
            <a:r>
              <a:rPr lang="en-US" sz="1600" b="1" dirty="0" smtClean="0"/>
              <a:t>Subsystem</a:t>
            </a:r>
            <a:r>
              <a:rPr lang="en-US" sz="1600" dirty="0" smtClean="0"/>
              <a:t> </a:t>
            </a:r>
            <a:r>
              <a:rPr lang="en-US" sz="1600" dirty="0"/>
              <a:t>– The basic simulation element of the framework. A subsystem is a simulation element that creates state data and affects either directly or indirectly the ability to perform </a:t>
            </a:r>
            <a:r>
              <a:rPr lang="en-US" sz="1600" dirty="0" smtClean="0"/>
              <a:t>tasks.</a:t>
            </a:r>
          </a:p>
          <a:p>
            <a:pPr>
              <a:lnSpc>
                <a:spcPct val="80000"/>
              </a:lnSpc>
            </a:pPr>
            <a:r>
              <a:rPr lang="en-US" sz="1600" b="1" dirty="0" smtClean="0"/>
              <a:t>Dependency</a:t>
            </a:r>
            <a:r>
              <a:rPr lang="en-US" sz="1600" dirty="0" smtClean="0"/>
              <a:t> </a:t>
            </a:r>
            <a:r>
              <a:rPr lang="en-US" sz="1600" dirty="0"/>
              <a:t>– The limited interface allowed between subsystems. In order to keep modularity, subsystems are only allowed to interact with each other through given interfaces. The dependencies specify what data is passed through, and how it is organized. Dependencies collect similar data types from the passing subsystems, convert them to a data type the receiving subsystem is interested in, and then provide access to that </a:t>
            </a:r>
            <a:r>
              <a:rPr lang="en-US" sz="1600" dirty="0" smtClean="0"/>
              <a:t>data.</a:t>
            </a:r>
          </a:p>
          <a:p>
            <a:pPr>
              <a:lnSpc>
                <a:spcPct val="80000"/>
              </a:lnSpc>
            </a:pPr>
            <a:r>
              <a:rPr lang="en-US" sz="1600" b="1" dirty="0" smtClean="0"/>
              <a:t>System</a:t>
            </a:r>
            <a:r>
              <a:rPr lang="en-US" sz="1600" dirty="0" smtClean="0"/>
              <a:t> </a:t>
            </a:r>
            <a:r>
              <a:rPr lang="en-US" sz="1600" dirty="0"/>
              <a:t>– A collection of subsystems, constraints, and dependencies that define the thing or things to be simulated, and the environment in which they operate.</a:t>
            </a:r>
          </a:p>
        </p:txBody>
      </p:sp>
      <p:sp>
        <p:nvSpPr>
          <p:cNvPr id="2" name="Date Placeholder 1"/>
          <p:cNvSpPr>
            <a:spLocks noGrp="1"/>
          </p:cNvSpPr>
          <p:nvPr>
            <p:ph type="dt" sz="half" idx="2"/>
          </p:nvPr>
        </p:nvSpPr>
        <p:spPr/>
        <p:txBody>
          <a:bodyPr/>
          <a:lstStyle/>
          <a:p>
            <a:fld id="{B60A0D5B-DB5C-4148-9BE7-678A9D2DCF87}"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17</a:t>
            </a:fld>
            <a:endParaRPr lang="en-US" dirty="0"/>
          </a:p>
        </p:txBody>
      </p:sp>
    </p:spTree>
    <p:extLst>
      <p:ext uri="{BB962C8B-B14F-4D97-AF65-F5344CB8AC3E}">
        <p14:creationId xmlns:p14="http://schemas.microsoft.com/office/powerpoint/2010/main" val="649341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7125" r="-7125"/>
          <a:stretch/>
        </p:blipFill>
        <p:spPr>
          <a:prstGeom prst="rect">
            <a:avLst/>
          </a:prstGeom>
        </p:spPr>
      </p:pic>
      <p:sp>
        <p:nvSpPr>
          <p:cNvPr id="26627" name="Rectangle 3"/>
          <p:cNvSpPr>
            <a:spLocks noGrp="1" noChangeArrowheads="1"/>
          </p:cNvSpPr>
          <p:nvPr>
            <p:ph type="body" sz="quarter" idx="16"/>
          </p:nvPr>
        </p:nvSpPr>
        <p:spPr/>
        <p:txBody>
          <a:bodyPr/>
          <a:lstStyle/>
          <a:p>
            <a:pPr>
              <a:lnSpc>
                <a:spcPct val="80000"/>
              </a:lnSpc>
            </a:pPr>
            <a:endParaRPr lang="en-US" sz="1500" dirty="0"/>
          </a:p>
        </p:txBody>
      </p:sp>
      <p:sp>
        <p:nvSpPr>
          <p:cNvPr id="26626" name="Rectangle 2"/>
          <p:cNvSpPr>
            <a:spLocks noGrp="1" noChangeArrowheads="1"/>
          </p:cNvSpPr>
          <p:nvPr>
            <p:ph type="title"/>
          </p:nvPr>
        </p:nvSpPr>
        <p:spPr>
          <a:xfrm>
            <a:off x="114677" y="626758"/>
            <a:ext cx="4533524" cy="421976"/>
          </a:xfrm>
        </p:spPr>
        <p:txBody>
          <a:bodyPr>
            <a:noAutofit/>
          </a:bodyPr>
          <a:lstStyle/>
          <a:p>
            <a:r>
              <a:rPr lang="en-US" sz="2400" dirty="0" smtClean="0"/>
              <a:t>Constraint-Checking </a:t>
            </a:r>
            <a:r>
              <a:rPr lang="en-US" sz="2400" dirty="0"/>
              <a:t>Cascade</a:t>
            </a:r>
          </a:p>
        </p:txBody>
      </p:sp>
      <p:sp>
        <p:nvSpPr>
          <p:cNvPr id="3" name="Content Placeholder 2"/>
          <p:cNvSpPr>
            <a:spLocks noGrp="1"/>
          </p:cNvSpPr>
          <p:nvPr>
            <p:ph idx="26"/>
          </p:nvPr>
        </p:nvSpPr>
        <p:spPr/>
        <p:txBody>
          <a:bodyPr>
            <a:normAutofit/>
          </a:bodyPr>
          <a:lstStyle/>
          <a:p>
            <a:pPr>
              <a:lnSpc>
                <a:spcPct val="80000"/>
              </a:lnSpc>
            </a:pPr>
            <a:r>
              <a:rPr lang="en-US" sz="2000" dirty="0"/>
              <a:t>Primary algorithm to check whether a system can perform a task</a:t>
            </a:r>
          </a:p>
          <a:p>
            <a:pPr>
              <a:lnSpc>
                <a:spcPct val="80000"/>
              </a:lnSpc>
            </a:pPr>
            <a:r>
              <a:rPr lang="en-US" sz="2000" dirty="0"/>
              <a:t>Internal constraint process:</a:t>
            </a:r>
          </a:p>
          <a:p>
            <a:pPr lvl="1">
              <a:lnSpc>
                <a:spcPct val="80000"/>
              </a:lnSpc>
            </a:pPr>
            <a:r>
              <a:rPr lang="en-US" sz="1600" dirty="0"/>
              <a:t>Subsystems which contribute state data to Qualifier are evaluated</a:t>
            </a:r>
          </a:p>
          <a:p>
            <a:pPr lvl="1">
              <a:lnSpc>
                <a:spcPct val="80000"/>
              </a:lnSpc>
            </a:pPr>
            <a:r>
              <a:rPr lang="en-US" sz="1600" dirty="0"/>
              <a:t>Qualifier evaluates validity of state</a:t>
            </a:r>
          </a:p>
          <a:p>
            <a:pPr lvl="1">
              <a:lnSpc>
                <a:spcPct val="80000"/>
              </a:lnSpc>
            </a:pPr>
            <a:r>
              <a:rPr lang="en-US" sz="1600" dirty="0"/>
              <a:t>Constraint fails if a subsystem or the qualifier fails </a:t>
            </a:r>
          </a:p>
          <a:p>
            <a:endParaRPr lang="en-US" sz="1600" dirty="0"/>
          </a:p>
        </p:txBody>
      </p:sp>
      <p:sp>
        <p:nvSpPr>
          <p:cNvPr id="2" name="Date Placeholder 1"/>
          <p:cNvSpPr>
            <a:spLocks noGrp="1"/>
          </p:cNvSpPr>
          <p:nvPr>
            <p:ph type="dt" sz="half" idx="2"/>
          </p:nvPr>
        </p:nvSpPr>
        <p:spPr/>
        <p:txBody>
          <a:bodyPr/>
          <a:lstStyle/>
          <a:p>
            <a:fld id="{C9416B09-12F4-4139-AC3B-B2A4A5BBD059}"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18</a:t>
            </a:fld>
            <a:endParaRPr lang="en-US" dirty="0"/>
          </a:p>
        </p:txBody>
      </p:sp>
    </p:spTree>
    <p:extLst>
      <p:ext uri="{BB962C8B-B14F-4D97-AF65-F5344CB8AC3E}">
        <p14:creationId xmlns:p14="http://schemas.microsoft.com/office/powerpoint/2010/main" val="2086018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7057" r="-7057"/>
          <a:stretch/>
        </p:blipFill>
        <p:spPr>
          <a:prstGeom prst="rect">
            <a:avLst/>
          </a:prstGeom>
        </p:spPr>
      </p:pic>
      <p:sp>
        <p:nvSpPr>
          <p:cNvPr id="28675" name="Rectangle 3"/>
          <p:cNvSpPr>
            <a:spLocks noGrp="1" noChangeArrowheads="1"/>
          </p:cNvSpPr>
          <p:nvPr>
            <p:ph type="body" sz="quarter" idx="16"/>
          </p:nvPr>
        </p:nvSpPr>
        <p:spPr/>
        <p:txBody>
          <a:bodyPr/>
          <a:lstStyle/>
          <a:p>
            <a:pPr>
              <a:lnSpc>
                <a:spcPct val="90000"/>
              </a:lnSpc>
            </a:pPr>
            <a:endParaRPr lang="en-US" sz="1500" dirty="0"/>
          </a:p>
        </p:txBody>
      </p:sp>
      <p:sp>
        <p:nvSpPr>
          <p:cNvPr id="28674" name="Rectangle 2"/>
          <p:cNvSpPr>
            <a:spLocks noGrp="1" noChangeArrowheads="1"/>
          </p:cNvSpPr>
          <p:nvPr>
            <p:ph type="title"/>
          </p:nvPr>
        </p:nvSpPr>
        <p:spPr>
          <a:xfrm>
            <a:off x="4660899" y="626758"/>
            <a:ext cx="4483101" cy="421976"/>
          </a:xfrm>
        </p:spPr>
        <p:txBody>
          <a:bodyPr>
            <a:noAutofit/>
          </a:bodyPr>
          <a:lstStyle/>
          <a:p>
            <a:r>
              <a:rPr lang="en-US" sz="2400" dirty="0" smtClean="0"/>
              <a:t>Constraint-Checking </a:t>
            </a:r>
            <a:r>
              <a:rPr lang="en-US" sz="2400" dirty="0"/>
              <a:t>Cascade</a:t>
            </a:r>
          </a:p>
        </p:txBody>
      </p:sp>
      <p:sp>
        <p:nvSpPr>
          <p:cNvPr id="3" name="Content Placeholder 2"/>
          <p:cNvSpPr>
            <a:spLocks noGrp="1"/>
          </p:cNvSpPr>
          <p:nvPr>
            <p:ph idx="26"/>
          </p:nvPr>
        </p:nvSpPr>
        <p:spPr/>
        <p:txBody>
          <a:bodyPr/>
          <a:lstStyle/>
          <a:p>
            <a:pPr>
              <a:lnSpc>
                <a:spcPct val="90000"/>
              </a:lnSpc>
            </a:pPr>
            <a:r>
              <a:rPr lang="en-US" sz="1500" dirty="0"/>
              <a:t>Constraint-Checking Cascade:</a:t>
            </a:r>
          </a:p>
          <a:p>
            <a:pPr lvl="1">
              <a:lnSpc>
                <a:spcPct val="90000"/>
              </a:lnSpc>
            </a:pPr>
            <a:r>
              <a:rPr lang="en-US" sz="1350" dirty="0"/>
              <a:t>Constraints are checked in user-specified order</a:t>
            </a:r>
          </a:p>
          <a:p>
            <a:pPr lvl="1">
              <a:lnSpc>
                <a:spcPct val="90000"/>
              </a:lnSpc>
            </a:pPr>
            <a:r>
              <a:rPr lang="en-US" sz="1350" dirty="0"/>
              <a:t>Remaining subsystems evaluated </a:t>
            </a:r>
          </a:p>
          <a:p>
            <a:pPr lvl="1">
              <a:lnSpc>
                <a:spcPct val="90000"/>
              </a:lnSpc>
            </a:pPr>
            <a:r>
              <a:rPr lang="en-US" sz="1350" dirty="0"/>
              <a:t>If any of the checks fail, no event is added to the schedule and the state is discarded</a:t>
            </a:r>
          </a:p>
          <a:p>
            <a:pPr lvl="1">
              <a:lnSpc>
                <a:spcPct val="90000"/>
              </a:lnSpc>
            </a:pPr>
            <a:r>
              <a:rPr lang="en-US" sz="1350" dirty="0"/>
              <a:t>If all of the checks succeed, the task and state are added to the schedule as a new event</a:t>
            </a:r>
          </a:p>
          <a:p>
            <a:pPr>
              <a:lnSpc>
                <a:spcPct val="90000"/>
              </a:lnSpc>
            </a:pPr>
            <a:r>
              <a:rPr lang="en-US" sz="1500" dirty="0"/>
              <a:t>“Fail-fast” constraint methodology</a:t>
            </a:r>
          </a:p>
          <a:p>
            <a:endParaRPr lang="en-US" dirty="0"/>
          </a:p>
        </p:txBody>
      </p:sp>
      <p:sp>
        <p:nvSpPr>
          <p:cNvPr id="2" name="Date Placeholder 1"/>
          <p:cNvSpPr>
            <a:spLocks noGrp="1"/>
          </p:cNvSpPr>
          <p:nvPr>
            <p:ph type="dt" sz="half" idx="2"/>
          </p:nvPr>
        </p:nvSpPr>
        <p:spPr/>
        <p:txBody>
          <a:bodyPr/>
          <a:lstStyle/>
          <a:p>
            <a:fld id="{83B7AB2C-251A-485A-B873-9DC0E454A5D3}"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19</a:t>
            </a:fld>
            <a:endParaRPr lang="en-US" dirty="0"/>
          </a:p>
        </p:txBody>
      </p:sp>
    </p:spTree>
    <p:extLst>
      <p:ext uri="{BB962C8B-B14F-4D97-AF65-F5344CB8AC3E}">
        <p14:creationId xmlns:p14="http://schemas.microsoft.com/office/powerpoint/2010/main" val="56597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 Poly Aerospace Engineering</a:t>
            </a:r>
            <a:endParaRPr lang="en-US" dirty="0"/>
          </a:p>
        </p:txBody>
      </p:sp>
      <p:sp>
        <p:nvSpPr>
          <p:cNvPr id="3" name="Text Placeholder 2"/>
          <p:cNvSpPr>
            <a:spLocks noGrp="1"/>
          </p:cNvSpPr>
          <p:nvPr>
            <p:ph type="body" idx="1"/>
          </p:nvPr>
        </p:nvSpPr>
        <p:spPr/>
        <p:txBody>
          <a:bodyPr/>
          <a:lstStyle/>
          <a:p>
            <a:pPr lvl="0"/>
            <a:r>
              <a:rPr lang="en-US" smtClean="0"/>
              <a:t>Getting to know</a:t>
            </a:r>
            <a:endParaRPr lang="en-US" dirty="0" smtClean="0"/>
          </a:p>
        </p:txBody>
      </p:sp>
      <p:sp>
        <p:nvSpPr>
          <p:cNvPr id="4" name="Date Placeholder 3"/>
          <p:cNvSpPr>
            <a:spLocks noGrp="1"/>
          </p:cNvSpPr>
          <p:nvPr>
            <p:ph type="dt" sz="half" idx="2"/>
          </p:nvPr>
        </p:nvSpPr>
        <p:spPr/>
        <p:txBody>
          <a:bodyPr/>
          <a:lstStyle/>
          <a:p>
            <a:fld id="{A5078D28-5477-4FA5-9D7F-6631201D80F6}"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a:t>
            </a:fld>
            <a:endParaRPr lang="en-US" dirty="0"/>
          </a:p>
        </p:txBody>
      </p:sp>
    </p:spTree>
    <p:extLst>
      <p:ext uri="{BB962C8B-B14F-4D97-AF65-F5344CB8AC3E}">
        <p14:creationId xmlns:p14="http://schemas.microsoft.com/office/powerpoint/2010/main" val="3628428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000" dirty="0" smtClean="0"/>
              <a:t>Subsystems</a:t>
            </a:r>
            <a:endParaRPr lang="en-US" sz="3000" dirty="0"/>
          </a:p>
        </p:txBody>
      </p:sp>
      <p:sp>
        <p:nvSpPr>
          <p:cNvPr id="30723" name="Rectangle 3"/>
          <p:cNvSpPr>
            <a:spLocks noGrp="1" noChangeArrowheads="1"/>
          </p:cNvSpPr>
          <p:nvPr>
            <p:ph idx="26"/>
          </p:nvPr>
        </p:nvSpPr>
        <p:spPr>
          <a:xfrm>
            <a:off x="364066" y="1178204"/>
            <a:ext cx="8280204" cy="3702140"/>
          </a:xfrm>
        </p:spPr>
        <p:txBody>
          <a:bodyPr>
            <a:normAutofit/>
          </a:bodyPr>
          <a:lstStyle/>
          <a:p>
            <a:pPr>
              <a:lnSpc>
                <a:spcPct val="90000"/>
              </a:lnSpc>
            </a:pPr>
            <a:r>
              <a:rPr lang="en-US" sz="2000" dirty="0"/>
              <a:t>Subsystems are state transition objects</a:t>
            </a:r>
          </a:p>
          <a:p>
            <a:pPr lvl="1">
              <a:lnSpc>
                <a:spcPct val="90000"/>
              </a:lnSpc>
            </a:pPr>
            <a:r>
              <a:rPr lang="en-US" sz="1600" dirty="0"/>
              <a:t>Describe how the subsystem goes from its old state to new state in performing the task</a:t>
            </a:r>
          </a:p>
          <a:p>
            <a:pPr>
              <a:lnSpc>
                <a:spcPct val="90000"/>
              </a:lnSpc>
            </a:pPr>
            <a:r>
              <a:rPr lang="en-US" sz="2000" dirty="0"/>
              <a:t>Inputs</a:t>
            </a:r>
          </a:p>
          <a:p>
            <a:pPr lvl="1">
              <a:lnSpc>
                <a:spcPct val="90000"/>
              </a:lnSpc>
            </a:pPr>
            <a:r>
              <a:rPr lang="en-US" sz="1600" dirty="0"/>
              <a:t>Old state of the Subsystem</a:t>
            </a:r>
          </a:p>
          <a:p>
            <a:pPr lvl="1">
              <a:lnSpc>
                <a:spcPct val="90000"/>
              </a:lnSpc>
            </a:pPr>
            <a:r>
              <a:rPr lang="en-US" sz="1600" dirty="0"/>
              <a:t>Task to be performed</a:t>
            </a:r>
          </a:p>
          <a:p>
            <a:pPr lvl="1">
              <a:lnSpc>
                <a:spcPct val="90000"/>
              </a:lnSpc>
            </a:pPr>
            <a:r>
              <a:rPr lang="en-US" sz="1600" dirty="0"/>
              <a:t>Environment to perform it in</a:t>
            </a:r>
          </a:p>
          <a:p>
            <a:pPr lvl="1">
              <a:lnSpc>
                <a:spcPct val="90000"/>
              </a:lnSpc>
            </a:pPr>
            <a:r>
              <a:rPr lang="en-US" sz="1600" dirty="0"/>
              <a:t>Position of their asset</a:t>
            </a:r>
          </a:p>
          <a:p>
            <a:pPr>
              <a:lnSpc>
                <a:spcPct val="90000"/>
              </a:lnSpc>
            </a:pPr>
            <a:r>
              <a:rPr lang="en-US" sz="2000" dirty="0" err="1"/>
              <a:t>CanPerform</a:t>
            </a:r>
            <a:r>
              <a:rPr lang="en-US" sz="2000" dirty="0"/>
              <a:t>() is the main execution method</a:t>
            </a:r>
          </a:p>
          <a:p>
            <a:pPr lvl="1">
              <a:lnSpc>
                <a:spcPct val="90000"/>
              </a:lnSpc>
            </a:pPr>
            <a:r>
              <a:rPr lang="en-US" sz="1600" dirty="0"/>
              <a:t>Code describes the governing equations of the subsystem</a:t>
            </a:r>
          </a:p>
          <a:p>
            <a:pPr>
              <a:lnSpc>
                <a:spcPct val="90000"/>
              </a:lnSpc>
            </a:pPr>
            <a:r>
              <a:rPr lang="en-US" sz="2000" dirty="0"/>
              <a:t>Output</a:t>
            </a:r>
          </a:p>
          <a:p>
            <a:pPr lvl="1">
              <a:lnSpc>
                <a:spcPct val="90000"/>
              </a:lnSpc>
            </a:pPr>
            <a:r>
              <a:rPr lang="en-US" sz="1600" dirty="0"/>
              <a:t>New State of the Subsystem</a:t>
            </a:r>
          </a:p>
        </p:txBody>
      </p:sp>
      <p:sp>
        <p:nvSpPr>
          <p:cNvPr id="2" name="Date Placeholder 1"/>
          <p:cNvSpPr>
            <a:spLocks noGrp="1"/>
          </p:cNvSpPr>
          <p:nvPr>
            <p:ph type="dt" sz="half" idx="2"/>
          </p:nvPr>
        </p:nvSpPr>
        <p:spPr/>
        <p:txBody>
          <a:bodyPr/>
          <a:lstStyle/>
          <a:p>
            <a:fld id="{935085E4-BE4D-4623-AE70-F1904E1FB1CE}"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20</a:t>
            </a:fld>
            <a:endParaRPr lang="en-US" dirty="0"/>
          </a:p>
        </p:txBody>
      </p:sp>
    </p:spTree>
    <p:extLst>
      <p:ext uri="{BB962C8B-B14F-4D97-AF65-F5344CB8AC3E}">
        <p14:creationId xmlns:p14="http://schemas.microsoft.com/office/powerpoint/2010/main" val="2571569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sz="3000" dirty="0" smtClean="0"/>
              <a:t>Dependencies</a:t>
            </a:r>
            <a:endParaRPr lang="en-US" sz="3000" dirty="0"/>
          </a:p>
        </p:txBody>
      </p:sp>
      <p:sp>
        <p:nvSpPr>
          <p:cNvPr id="32771" name="Rectangle 3"/>
          <p:cNvSpPr>
            <a:spLocks noGrp="1" noChangeArrowheads="1"/>
          </p:cNvSpPr>
          <p:nvPr>
            <p:ph idx="26"/>
          </p:nvPr>
        </p:nvSpPr>
        <p:spPr>
          <a:xfrm>
            <a:off x="364066" y="1178204"/>
            <a:ext cx="8088817" cy="3585182"/>
          </a:xfrm>
        </p:spPr>
        <p:txBody>
          <a:bodyPr>
            <a:noAutofit/>
          </a:bodyPr>
          <a:lstStyle/>
          <a:p>
            <a:pPr>
              <a:lnSpc>
                <a:spcPct val="80000"/>
              </a:lnSpc>
            </a:pPr>
            <a:r>
              <a:rPr lang="en-US" sz="2400" dirty="0"/>
              <a:t>Dependencies are the interpreters between </a:t>
            </a:r>
            <a:r>
              <a:rPr lang="en-US" sz="2400" dirty="0" smtClean="0"/>
              <a:t>subsystems</a:t>
            </a:r>
          </a:p>
          <a:p>
            <a:pPr>
              <a:lnSpc>
                <a:spcPct val="80000"/>
              </a:lnSpc>
            </a:pPr>
            <a:endParaRPr lang="en-US" sz="2400" dirty="0"/>
          </a:p>
          <a:p>
            <a:pPr>
              <a:lnSpc>
                <a:spcPct val="80000"/>
              </a:lnSpc>
            </a:pPr>
            <a:r>
              <a:rPr lang="en-US" sz="2000" dirty="0"/>
              <a:t>Example: Power subsystem dependent on ADCS subsystem for power input of solar panels due to solar panel incidence angle to sun vector</a:t>
            </a:r>
          </a:p>
          <a:p>
            <a:pPr lvl="1">
              <a:lnSpc>
                <a:spcPct val="80000"/>
              </a:lnSpc>
            </a:pPr>
            <a:r>
              <a:rPr lang="en-US" sz="1600" dirty="0"/>
              <a:t>ADCS only interested in orientation within Environment</a:t>
            </a:r>
          </a:p>
          <a:p>
            <a:pPr lvl="1">
              <a:lnSpc>
                <a:spcPct val="80000"/>
              </a:lnSpc>
            </a:pPr>
            <a:r>
              <a:rPr lang="en-US" sz="1600" dirty="0"/>
              <a:t>Power only interested in how much power other subsystems generate or consume</a:t>
            </a:r>
          </a:p>
          <a:p>
            <a:pPr lvl="1">
              <a:lnSpc>
                <a:spcPct val="80000"/>
              </a:lnSpc>
            </a:pPr>
            <a:r>
              <a:rPr lang="en-US" sz="1600" dirty="0"/>
              <a:t>The dependency function would translate the orientation of the spacecraft into how much power the solar panels generate</a:t>
            </a:r>
          </a:p>
          <a:p>
            <a:pPr lvl="1">
              <a:lnSpc>
                <a:spcPct val="80000"/>
              </a:lnSpc>
            </a:pPr>
            <a:endParaRPr lang="en-US" sz="1600" dirty="0"/>
          </a:p>
          <a:p>
            <a:pPr>
              <a:lnSpc>
                <a:spcPct val="80000"/>
              </a:lnSpc>
            </a:pPr>
            <a:r>
              <a:rPr lang="en-US" sz="2000" dirty="0"/>
              <a:t>Dependencies structured as they are to avoid “subsystem creep”</a:t>
            </a:r>
          </a:p>
          <a:p>
            <a:pPr lvl="1">
              <a:lnSpc>
                <a:spcPct val="80000"/>
              </a:lnSpc>
            </a:pPr>
            <a:r>
              <a:rPr lang="en-US" sz="1600" dirty="0"/>
              <a:t>Information about and functions from each subsystem do not migrate into the other subsystems</a:t>
            </a:r>
          </a:p>
        </p:txBody>
      </p:sp>
      <p:sp>
        <p:nvSpPr>
          <p:cNvPr id="2" name="Date Placeholder 1"/>
          <p:cNvSpPr>
            <a:spLocks noGrp="1"/>
          </p:cNvSpPr>
          <p:nvPr>
            <p:ph type="dt" sz="half" idx="2"/>
          </p:nvPr>
        </p:nvSpPr>
        <p:spPr/>
        <p:txBody>
          <a:bodyPr/>
          <a:lstStyle/>
          <a:p>
            <a:fld id="{C521867E-45CD-48EB-A308-7C64E77D6FDA}"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21</a:t>
            </a:fld>
            <a:endParaRPr lang="en-US" dirty="0"/>
          </a:p>
        </p:txBody>
      </p:sp>
    </p:spTree>
    <p:extLst>
      <p:ext uri="{BB962C8B-B14F-4D97-AF65-F5344CB8AC3E}">
        <p14:creationId xmlns:p14="http://schemas.microsoft.com/office/powerpoint/2010/main" val="2809758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l="-5583" r="-5583"/>
          <a:stretch/>
        </p:blipFill>
        <p:spPr>
          <a:prstGeom prst="rect">
            <a:avLst/>
          </a:prstGeom>
        </p:spPr>
      </p:pic>
      <p:sp>
        <p:nvSpPr>
          <p:cNvPr id="34820" name="Rectangle 4"/>
          <p:cNvSpPr>
            <a:spLocks noGrp="1" noChangeArrowheads="1"/>
          </p:cNvSpPr>
          <p:nvPr>
            <p:ph type="body" sz="quarter" idx="16"/>
          </p:nvPr>
        </p:nvSpPr>
        <p:spPr/>
        <p:txBody>
          <a:bodyPr/>
          <a:lstStyle/>
          <a:p>
            <a:pPr>
              <a:lnSpc>
                <a:spcPct val="90000"/>
              </a:lnSpc>
            </a:pPr>
            <a:endParaRPr lang="en-US" sz="1350" dirty="0"/>
          </a:p>
        </p:txBody>
      </p:sp>
      <p:sp>
        <p:nvSpPr>
          <p:cNvPr id="34819" name="Rectangle 3"/>
          <p:cNvSpPr>
            <a:spLocks noGrp="1" noChangeArrowheads="1"/>
          </p:cNvSpPr>
          <p:nvPr>
            <p:ph type="title"/>
          </p:nvPr>
        </p:nvSpPr>
        <p:spPr/>
        <p:txBody>
          <a:bodyPr>
            <a:normAutofit fontScale="90000"/>
          </a:bodyPr>
          <a:lstStyle/>
          <a:p>
            <a:r>
              <a:rPr lang="en-US" sz="3000" dirty="0" smtClean="0"/>
              <a:t>The </a:t>
            </a:r>
            <a:r>
              <a:rPr lang="en-US" sz="3000" dirty="0"/>
              <a:t>System State</a:t>
            </a:r>
          </a:p>
        </p:txBody>
      </p:sp>
      <p:sp>
        <p:nvSpPr>
          <p:cNvPr id="3" name="Content Placeholder 2"/>
          <p:cNvSpPr>
            <a:spLocks noGrp="1"/>
          </p:cNvSpPr>
          <p:nvPr>
            <p:ph idx="26"/>
          </p:nvPr>
        </p:nvSpPr>
        <p:spPr/>
        <p:txBody>
          <a:bodyPr>
            <a:normAutofit/>
          </a:bodyPr>
          <a:lstStyle/>
          <a:p>
            <a:pPr>
              <a:lnSpc>
                <a:spcPct val="90000"/>
              </a:lnSpc>
            </a:pPr>
            <a:r>
              <a:rPr lang="en-US" sz="2000" dirty="0"/>
              <a:t>State is unique to each event</a:t>
            </a:r>
          </a:p>
          <a:p>
            <a:pPr>
              <a:lnSpc>
                <a:spcPct val="90000"/>
              </a:lnSpc>
            </a:pPr>
            <a:r>
              <a:rPr lang="en-US" sz="2000" dirty="0"/>
              <a:t>All the data generated over the course of the event is stored in its corresponding state</a:t>
            </a:r>
          </a:p>
          <a:p>
            <a:pPr>
              <a:lnSpc>
                <a:spcPct val="90000"/>
              </a:lnSpc>
            </a:pPr>
            <a:r>
              <a:rPr lang="en-US" sz="2000" dirty="0"/>
              <a:t>Storage like a bulletin board</a:t>
            </a:r>
          </a:p>
          <a:p>
            <a:pPr lvl="1">
              <a:lnSpc>
                <a:spcPct val="90000"/>
              </a:lnSpc>
            </a:pPr>
            <a:r>
              <a:rPr lang="en-US" sz="1800" dirty="0"/>
              <a:t>Only changes from previously recorded values are posted</a:t>
            </a:r>
          </a:p>
          <a:p>
            <a:pPr lvl="1">
              <a:lnSpc>
                <a:spcPct val="90000"/>
              </a:lnSpc>
            </a:pPr>
            <a:r>
              <a:rPr lang="en-US" sz="1800" dirty="0"/>
              <a:t>Most recent saved value of the variable is also the current value</a:t>
            </a:r>
          </a:p>
          <a:p>
            <a:endParaRPr lang="en-US" sz="2000" dirty="0"/>
          </a:p>
        </p:txBody>
      </p:sp>
      <p:sp>
        <p:nvSpPr>
          <p:cNvPr id="2" name="Date Placeholder 1"/>
          <p:cNvSpPr>
            <a:spLocks noGrp="1"/>
          </p:cNvSpPr>
          <p:nvPr>
            <p:ph type="dt" sz="half" idx="2"/>
          </p:nvPr>
        </p:nvSpPr>
        <p:spPr/>
        <p:txBody>
          <a:bodyPr/>
          <a:lstStyle/>
          <a:p>
            <a:fld id="{5046FD4E-51FB-45D5-97F1-5B42E570C78D}"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22</a:t>
            </a:fld>
            <a:endParaRPr lang="en-US" dirty="0"/>
          </a:p>
        </p:txBody>
      </p:sp>
    </p:spTree>
    <p:extLst>
      <p:ext uri="{BB962C8B-B14F-4D97-AF65-F5344CB8AC3E}">
        <p14:creationId xmlns:p14="http://schemas.microsoft.com/office/powerpoint/2010/main" val="2802639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945219" y="626758"/>
            <a:ext cx="6124353" cy="421976"/>
          </a:xfrm>
        </p:spPr>
        <p:txBody>
          <a:bodyPr>
            <a:normAutofit fontScale="90000"/>
          </a:bodyPr>
          <a:lstStyle/>
          <a:p>
            <a:r>
              <a:rPr lang="en-US" sz="3000" dirty="0"/>
              <a:t>BDESA Parametric Runtime Analysis</a:t>
            </a:r>
          </a:p>
        </p:txBody>
      </p:sp>
      <mc:AlternateContent xmlns:mc="http://schemas.openxmlformats.org/markup-compatibility/2006" xmlns:a14="http://schemas.microsoft.com/office/drawing/2010/main">
        <mc:Choice Requires="a14">
          <p:sp>
            <p:nvSpPr>
              <p:cNvPr id="3" name="Content Placeholder 2"/>
              <p:cNvSpPr>
                <a:spLocks noGrp="1"/>
              </p:cNvSpPr>
              <p:nvPr>
                <p:ph idx="26"/>
              </p:nvPr>
            </p:nvSpPr>
            <p:spPr>
              <a:xfrm>
                <a:off x="4322619" y="1178203"/>
                <a:ext cx="4746954" cy="3388927"/>
              </a:xfrm>
            </p:spPr>
            <p:txBody>
              <a:bodyPr>
                <a:normAutofit/>
              </a:bodyPr>
              <a:lstStyle/>
              <a:p>
                <a:pPr>
                  <a:lnSpc>
                    <a:spcPct val="80000"/>
                  </a:lnSpc>
                </a:pPr>
                <a14:m>
                  <m:oMath xmlns:m="http://schemas.openxmlformats.org/officeDocument/2006/math">
                    <m:r>
                      <a:rPr lang="en-US" sz="2000" i="1">
                        <a:latin typeface="Cambria Math" panose="02040503050406030204" pitchFamily="18" charset="0"/>
                      </a:rPr>
                      <m:t>𝐷</m:t>
                    </m:r>
                  </m:oMath>
                </a14:m>
                <a:r>
                  <a:rPr lang="en-US" sz="2000" dirty="0" smtClean="0"/>
                  <a:t> – </a:t>
                </a:r>
                <a:r>
                  <a:rPr lang="en-US" sz="2000" dirty="0"/>
                  <a:t>Target deck size</a:t>
                </a:r>
              </a:p>
              <a:p>
                <a:pPr>
                  <a:lnSpc>
                    <a:spcPct val="80000"/>
                  </a:lnSpc>
                </a:pPr>
                <a14:m>
                  <m:oMath xmlns:m="http://schemas.openxmlformats.org/officeDocument/2006/math">
                    <m:r>
                      <a:rPr lang="en-US" sz="2000" i="1">
                        <a:latin typeface="Cambria Math" panose="02040503050406030204" pitchFamily="18" charset="0"/>
                      </a:rPr>
                      <m:t>𝐴</m:t>
                    </m:r>
                  </m:oMath>
                </a14:m>
                <a:r>
                  <a:rPr lang="en-US" sz="2000" dirty="0" smtClean="0"/>
                  <a:t> </a:t>
                </a:r>
                <a:r>
                  <a:rPr lang="en-US" sz="2000" dirty="0"/>
                  <a:t>– Number of Assets</a:t>
                </a:r>
              </a:p>
              <a:p>
                <a:pPr>
                  <a:lnSpc>
                    <a:spcPct val="80000"/>
                  </a:lnSpc>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𝑚𝑎𝑥</m:t>
                        </m:r>
                      </m:sub>
                    </m:sSub>
                  </m:oMath>
                </a14:m>
                <a:r>
                  <a:rPr lang="en-US" sz="2000" dirty="0" smtClean="0"/>
                  <a:t> </a:t>
                </a:r>
                <a:r>
                  <a:rPr lang="en-US" sz="2000" dirty="0"/>
                  <a:t>– Maximum number of schedules allowed before cropping</a:t>
                </a:r>
              </a:p>
              <a:p>
                <a:pPr>
                  <a:lnSpc>
                    <a:spcPct val="80000"/>
                  </a:lnSpc>
                </a:pPr>
                <a14:m>
                  <m:oMath xmlns:m="http://schemas.openxmlformats.org/officeDocument/2006/math">
                    <m:r>
                      <a:rPr lang="en-US" sz="2000" i="1">
                        <a:latin typeface="Cambria Math" panose="02040503050406030204" pitchFamily="18" charset="0"/>
                      </a:rPr>
                      <m:t>𝑛</m:t>
                    </m:r>
                  </m:oMath>
                </a14:m>
                <a:r>
                  <a:rPr lang="en-US" sz="2000" dirty="0" smtClean="0"/>
                  <a:t> </a:t>
                </a:r>
                <a:r>
                  <a:rPr lang="en-US" sz="2000" dirty="0"/>
                  <a:t>– Number of time steps in simulation</a:t>
                </a:r>
              </a:p>
              <a:p>
                <a:pPr>
                  <a:lnSpc>
                    <a:spcPct val="80000"/>
                  </a:lnSpc>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𝑠𝑦𝑠</m:t>
                        </m:r>
                      </m:sub>
                    </m:sSub>
                  </m:oMath>
                </a14:m>
                <a:r>
                  <a:rPr lang="en-US" sz="2000" dirty="0" smtClean="0"/>
                  <a:t> </a:t>
                </a:r>
                <a:r>
                  <a:rPr lang="en-US" sz="2000" dirty="0"/>
                  <a:t>– Mean system execution </a:t>
                </a:r>
                <a:r>
                  <a:rPr lang="en-US" sz="2000" dirty="0" smtClean="0"/>
                  <a:t>time</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26"/>
              </p:nvPr>
            </p:nvSpPr>
            <p:spPr>
              <a:xfrm>
                <a:off x="4322619" y="1178203"/>
                <a:ext cx="4746954" cy="3388927"/>
              </a:xfrm>
              <a:blipFill rotWithShape="0">
                <a:blip r:embed="rId3"/>
                <a:stretch>
                  <a:fillRect l="-1155" t="-2518"/>
                </a:stretch>
              </a:blipFill>
            </p:spPr>
            <p:txBody>
              <a:bodyPr/>
              <a:lstStyle/>
              <a:p>
                <a:r>
                  <a:rPr lang="en-US">
                    <a:noFill/>
                  </a:rPr>
                  <a:t> </a:t>
                </a:r>
              </a:p>
            </p:txBody>
          </p:sp>
        </mc:Fallback>
      </mc:AlternateContent>
      <p:sp>
        <p:nvSpPr>
          <p:cNvPr id="39939" name="Rectangle 3"/>
          <p:cNvSpPr>
            <a:spLocks noChangeArrowheads="1"/>
          </p:cNvSpPr>
          <p:nvPr/>
        </p:nvSpPr>
        <p:spPr bwMode="auto">
          <a:xfrm>
            <a:off x="1143001" y="2325269"/>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pic>
        <p:nvPicPr>
          <p:cNvPr id="39942" name="Picture 6" descr="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8430" y="611691"/>
            <a:ext cx="2180035" cy="1635919"/>
          </a:xfrm>
          <a:prstGeom prst="rect">
            <a:avLst/>
          </a:prstGeom>
          <a:noFill/>
          <a:extLst>
            <a:ext uri="{909E8E84-426E-40DD-AFC4-6F175D3DCCD1}">
              <a14:hiddenFill xmlns:a14="http://schemas.microsoft.com/office/drawing/2010/main">
                <a:solidFill>
                  <a:srgbClr val="FFFFFF"/>
                </a:solidFill>
              </a14:hiddenFill>
            </a:ext>
          </a:extLst>
        </p:spPr>
      </p:pic>
      <p:pic>
        <p:nvPicPr>
          <p:cNvPr id="39943" name="Picture 7" descr="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84548" y="1647835"/>
            <a:ext cx="2180035" cy="1635919"/>
          </a:xfrm>
          <a:prstGeom prst="rect">
            <a:avLst/>
          </a:prstGeom>
          <a:noFill/>
          <a:extLst>
            <a:ext uri="{909E8E84-426E-40DD-AFC4-6F175D3DCCD1}">
              <a14:hiddenFill xmlns:a14="http://schemas.microsoft.com/office/drawing/2010/main">
                <a:solidFill>
                  <a:srgbClr val="FFFFFF"/>
                </a:solidFill>
              </a14:hiddenFill>
            </a:ext>
          </a:extLst>
        </p:spPr>
      </p:pic>
      <p:pic>
        <p:nvPicPr>
          <p:cNvPr id="39944" name="Picture 8" descr="1 cop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88003" y="2697183"/>
            <a:ext cx="2140744" cy="16061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2"/>
          </p:nvPr>
        </p:nvSpPr>
        <p:spPr/>
        <p:txBody>
          <a:bodyPr/>
          <a:lstStyle/>
          <a:p>
            <a:fld id="{D31367FE-6450-4DBA-A1EB-F3F5314BF9B1}"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23</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422901" y="3485898"/>
                <a:ext cx="2763803" cy="800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𝑂</m:t>
                      </m:r>
                      <m:d>
                        <m:dPr>
                          <m:ctrlPr>
                            <a:rPr lang="en-US" sz="4000" b="0" i="1" smtClean="0">
                              <a:latin typeface="Cambria Math" panose="02040503050406030204" pitchFamily="18" charset="0"/>
                            </a:rPr>
                          </m:ctrlPr>
                        </m:dPr>
                        <m:e>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𝐷</m:t>
                              </m:r>
                            </m:e>
                            <m:sup>
                              <m:r>
                                <a:rPr lang="en-US" sz="4000" b="0" i="1" smtClean="0">
                                  <a:latin typeface="Cambria Math" panose="02040503050406030204" pitchFamily="18" charset="0"/>
                                </a:rPr>
                                <m:t>𝐴</m:t>
                              </m:r>
                            </m:sup>
                          </m:sSup>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𝑆</m:t>
                              </m:r>
                            </m:e>
                            <m:sub>
                              <m:r>
                                <a:rPr lang="en-US" sz="4000" b="0" i="1" smtClean="0">
                                  <a:latin typeface="Cambria Math" panose="02040503050406030204" pitchFamily="18" charset="0"/>
                                </a:rPr>
                                <m:t>𝑚𝑎𝑥</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𝑛</m:t>
                              </m:r>
                            </m:e>
                            <m:sup>
                              <m:r>
                                <a:rPr lang="en-US" sz="4000" b="0" i="1" smtClean="0">
                                  <a:latin typeface="Cambria Math" panose="02040503050406030204" pitchFamily="18" charset="0"/>
                                </a:rPr>
                                <m:t>2</m:t>
                              </m:r>
                            </m:sup>
                          </m:sSup>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𝑡</m:t>
                              </m:r>
                            </m:e>
                            <m:sub>
                              <m:r>
                                <a:rPr lang="en-US" sz="4000" b="0" i="1" smtClean="0">
                                  <a:latin typeface="Cambria Math" panose="02040503050406030204" pitchFamily="18" charset="0"/>
                                </a:rPr>
                                <m:t>𝑠𝑦𝑠</m:t>
                              </m:r>
                            </m:sub>
                          </m:sSub>
                        </m:e>
                      </m:d>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4422901" y="3485898"/>
                <a:ext cx="2763803" cy="800604"/>
              </a:xfrm>
              <a:prstGeom prst="rect">
                <a:avLst/>
              </a:prstGeom>
              <a:blipFill rotWithShape="0">
                <a:blip r:embed="rId7"/>
                <a:stretch>
                  <a:fillRect r="-42605"/>
                </a:stretch>
              </a:blipFill>
            </p:spPr>
            <p:txBody>
              <a:bodyPr/>
              <a:lstStyle/>
              <a:p>
                <a:r>
                  <a:rPr lang="en-US">
                    <a:noFill/>
                  </a:rPr>
                  <a:t> </a:t>
                </a:r>
              </a:p>
            </p:txBody>
          </p:sp>
        </mc:Fallback>
      </mc:AlternateContent>
    </p:spTree>
    <p:extLst>
      <p:ext uri="{BB962C8B-B14F-4D97-AF65-F5344CB8AC3E}">
        <p14:creationId xmlns:p14="http://schemas.microsoft.com/office/powerpoint/2010/main" val="4258323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z="3000"/>
              <a:t>Subsystem Definition</a:t>
            </a:r>
          </a:p>
        </p:txBody>
      </p:sp>
      <p:sp>
        <p:nvSpPr>
          <p:cNvPr id="3" name="Content Placeholder 2"/>
          <p:cNvSpPr>
            <a:spLocks noGrp="1"/>
          </p:cNvSpPr>
          <p:nvPr>
            <p:ph idx="26"/>
          </p:nvPr>
        </p:nvSpPr>
        <p:spPr>
          <a:xfrm>
            <a:off x="362849" y="1178203"/>
            <a:ext cx="8781151" cy="3388927"/>
          </a:xfrm>
        </p:spPr>
        <p:txBody>
          <a:bodyPr>
            <a:normAutofit/>
          </a:bodyPr>
          <a:lstStyle/>
          <a:p>
            <a:pPr>
              <a:lnSpc>
                <a:spcPct val="80000"/>
              </a:lnSpc>
            </a:pPr>
            <a:r>
              <a:rPr lang="en-US" sz="1800" dirty="0"/>
              <a:t>Subsystems are encapsulated by </a:t>
            </a:r>
            <a:r>
              <a:rPr lang="en-US" sz="1800" dirty="0" err="1"/>
              <a:t>SubsystemNodes</a:t>
            </a:r>
            <a:endParaRPr lang="en-US" sz="1800" dirty="0"/>
          </a:p>
          <a:p>
            <a:pPr>
              <a:lnSpc>
                <a:spcPct val="80000"/>
              </a:lnSpc>
            </a:pPr>
            <a:r>
              <a:rPr lang="en-US" sz="1800" dirty="0" err="1"/>
              <a:t>SubsystemNodes</a:t>
            </a:r>
            <a:r>
              <a:rPr lang="en-US" sz="1800" dirty="0"/>
              <a:t> solve the problem of subsystems having no hierarchical information</a:t>
            </a:r>
          </a:p>
          <a:p>
            <a:pPr>
              <a:lnSpc>
                <a:spcPct val="80000"/>
              </a:lnSpc>
            </a:pPr>
            <a:r>
              <a:rPr lang="en-US" sz="1800" dirty="0" err="1"/>
              <a:t>SubsystemNodes</a:t>
            </a:r>
            <a:r>
              <a:rPr lang="en-US" sz="1800" dirty="0"/>
              <a:t> point to the </a:t>
            </a:r>
            <a:r>
              <a:rPr lang="en-US" sz="1800" dirty="0" err="1"/>
              <a:t>SubsystemNodes</a:t>
            </a:r>
            <a:r>
              <a:rPr lang="en-US" sz="1800" dirty="0"/>
              <a:t> they are dependent on, as well as the Subsystem they represent</a:t>
            </a:r>
          </a:p>
          <a:p>
            <a:pPr>
              <a:lnSpc>
                <a:spcPct val="80000"/>
              </a:lnSpc>
            </a:pPr>
            <a:r>
              <a:rPr lang="en-US" sz="1800" dirty="0"/>
              <a:t>Multiple </a:t>
            </a:r>
            <a:r>
              <a:rPr lang="en-US" sz="1800" dirty="0" err="1"/>
              <a:t>SubsystemNodes</a:t>
            </a:r>
            <a:r>
              <a:rPr lang="en-US" sz="1800" dirty="0"/>
              <a:t> can point to the same Subsystem</a:t>
            </a:r>
          </a:p>
          <a:p>
            <a:endParaRPr lang="en-US" sz="1800" dirty="0"/>
          </a:p>
        </p:txBody>
      </p:sp>
      <p:grpSp>
        <p:nvGrpSpPr>
          <p:cNvPr id="5" name="Group 4"/>
          <p:cNvGrpSpPr/>
          <p:nvPr/>
        </p:nvGrpSpPr>
        <p:grpSpPr>
          <a:xfrm>
            <a:off x="1828328" y="2522361"/>
            <a:ext cx="5586116" cy="2285216"/>
            <a:chOff x="2791342" y="2839030"/>
            <a:chExt cx="4192293" cy="1683544"/>
          </a:xfrm>
        </p:grpSpPr>
        <p:sp>
          <p:nvSpPr>
            <p:cNvPr id="52228" name="AutoShape 4"/>
            <p:cNvSpPr>
              <a:spLocks noChangeAspect="1" noChangeArrowheads="1"/>
            </p:cNvSpPr>
            <p:nvPr/>
          </p:nvSpPr>
          <p:spPr bwMode="auto">
            <a:xfrm>
              <a:off x="2791342" y="2839030"/>
              <a:ext cx="4192293" cy="1683544"/>
            </a:xfrm>
            <a:prstGeom prst="rect">
              <a:avLst/>
            </a:prstGeom>
            <a:solidFill>
              <a:srgbClr val="C0C0C0">
                <a:alpha val="20000"/>
              </a:srgbClr>
            </a:solidFill>
            <a:ln w="9525">
              <a:solidFill>
                <a:srgbClr val="000000"/>
              </a:solidFill>
              <a:miter lim="800000"/>
              <a:headEnd/>
              <a:tailEnd/>
            </a:ln>
          </p:spPr>
          <p:txBody>
            <a:bodyPr/>
            <a:lstStyle/>
            <a:p>
              <a:endParaRPr lang="en-US" sz="1350"/>
            </a:p>
          </p:txBody>
        </p:sp>
        <p:sp>
          <p:nvSpPr>
            <p:cNvPr id="52229" name="Rectangle 5"/>
            <p:cNvSpPr>
              <a:spLocks noChangeArrowheads="1"/>
            </p:cNvSpPr>
            <p:nvPr/>
          </p:nvSpPr>
          <p:spPr bwMode="auto">
            <a:xfrm>
              <a:off x="2961602" y="2930708"/>
              <a:ext cx="858440" cy="130969"/>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a:t>
              </a:r>
              <a:endParaRPr lang="en-US" sz="1350"/>
            </a:p>
          </p:txBody>
        </p:sp>
        <p:sp>
          <p:nvSpPr>
            <p:cNvPr id="52230" name="Rectangle 6"/>
            <p:cNvSpPr>
              <a:spLocks noChangeArrowheads="1"/>
            </p:cNvSpPr>
            <p:nvPr/>
          </p:nvSpPr>
          <p:spPr bwMode="auto">
            <a:xfrm>
              <a:off x="4037927" y="3860586"/>
              <a:ext cx="956072" cy="127397"/>
            </a:xfrm>
            <a:prstGeom prst="rect">
              <a:avLst/>
            </a:prstGeom>
            <a:solidFill>
              <a:srgbClr val="FFCC99"/>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10</a:t>
              </a:r>
              <a:endParaRPr lang="en-US" sz="1350"/>
            </a:p>
          </p:txBody>
        </p:sp>
        <p:sp>
          <p:nvSpPr>
            <p:cNvPr id="52231" name="Rectangle 7"/>
            <p:cNvSpPr>
              <a:spLocks noChangeArrowheads="1"/>
            </p:cNvSpPr>
            <p:nvPr/>
          </p:nvSpPr>
          <p:spPr bwMode="auto">
            <a:xfrm>
              <a:off x="4699915" y="4188008"/>
              <a:ext cx="948928" cy="12144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12</a:t>
              </a:r>
              <a:endParaRPr lang="en-US" sz="1350"/>
            </a:p>
          </p:txBody>
        </p:sp>
        <p:sp>
          <p:nvSpPr>
            <p:cNvPr id="52232" name="Rectangle 8"/>
            <p:cNvSpPr>
              <a:spLocks noChangeArrowheads="1"/>
            </p:cNvSpPr>
            <p:nvPr/>
          </p:nvSpPr>
          <p:spPr bwMode="auto">
            <a:xfrm>
              <a:off x="5476202" y="3852251"/>
              <a:ext cx="912019" cy="12025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11</a:t>
              </a:r>
              <a:endParaRPr lang="en-US" sz="1350"/>
            </a:p>
          </p:txBody>
        </p:sp>
        <p:sp>
          <p:nvSpPr>
            <p:cNvPr id="52233" name="Rectangle 9"/>
            <p:cNvSpPr>
              <a:spLocks noChangeArrowheads="1"/>
            </p:cNvSpPr>
            <p:nvPr/>
          </p:nvSpPr>
          <p:spPr bwMode="auto">
            <a:xfrm>
              <a:off x="5664321" y="3216458"/>
              <a:ext cx="878681" cy="114300"/>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7</a:t>
              </a:r>
              <a:endParaRPr lang="en-US" sz="1350"/>
            </a:p>
          </p:txBody>
        </p:sp>
        <p:sp>
          <p:nvSpPr>
            <p:cNvPr id="52234" name="Rectangle 10"/>
            <p:cNvSpPr>
              <a:spLocks noChangeArrowheads="1"/>
            </p:cNvSpPr>
            <p:nvPr/>
          </p:nvSpPr>
          <p:spPr bwMode="auto">
            <a:xfrm>
              <a:off x="5931020" y="2930708"/>
              <a:ext cx="947738" cy="114300"/>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5</a:t>
              </a:r>
              <a:endParaRPr lang="en-US" sz="1350"/>
            </a:p>
          </p:txBody>
        </p:sp>
        <p:sp>
          <p:nvSpPr>
            <p:cNvPr id="52235" name="Rectangle 11"/>
            <p:cNvSpPr>
              <a:spLocks noChangeArrowheads="1"/>
            </p:cNvSpPr>
            <p:nvPr/>
          </p:nvSpPr>
          <p:spPr bwMode="auto">
            <a:xfrm>
              <a:off x="4951136" y="2930708"/>
              <a:ext cx="869156" cy="12144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4</a:t>
              </a:r>
              <a:endParaRPr lang="en-US" sz="1350"/>
            </a:p>
          </p:txBody>
        </p:sp>
        <p:cxnSp>
          <p:nvCxnSpPr>
            <p:cNvPr id="52236" name="AutoShape 12"/>
            <p:cNvCxnSpPr>
              <a:cxnSpLocks noChangeShapeType="1"/>
              <a:stCxn id="52229" idx="2"/>
              <a:endCxn id="52252" idx="0"/>
            </p:cNvCxnSpPr>
            <p:nvPr/>
          </p:nvCxnSpPr>
          <p:spPr bwMode="auto">
            <a:xfrm>
              <a:off x="3390227" y="3061677"/>
              <a:ext cx="525065" cy="1714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37" name="AutoShape 13"/>
            <p:cNvCxnSpPr>
              <a:cxnSpLocks noChangeShapeType="1"/>
              <a:stCxn id="52250" idx="2"/>
              <a:endCxn id="52252" idx="0"/>
            </p:cNvCxnSpPr>
            <p:nvPr/>
          </p:nvCxnSpPr>
          <p:spPr bwMode="auto">
            <a:xfrm flipH="1">
              <a:off x="3914698" y="3071589"/>
              <a:ext cx="426243" cy="16153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38" name="AutoShape 14"/>
            <p:cNvCxnSpPr>
              <a:cxnSpLocks noChangeShapeType="1"/>
              <a:stCxn id="52252" idx="2"/>
              <a:endCxn id="52253" idx="0"/>
            </p:cNvCxnSpPr>
            <p:nvPr/>
          </p:nvCxnSpPr>
          <p:spPr bwMode="auto">
            <a:xfrm>
              <a:off x="3914698" y="3349808"/>
              <a:ext cx="102988" cy="19050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39" name="AutoShape 15"/>
            <p:cNvCxnSpPr>
              <a:cxnSpLocks noChangeShapeType="1"/>
              <a:stCxn id="52251" idx="2"/>
            </p:cNvCxnSpPr>
            <p:nvPr/>
          </p:nvCxnSpPr>
          <p:spPr bwMode="auto">
            <a:xfrm>
              <a:off x="5039242" y="3335520"/>
              <a:ext cx="7144" cy="30956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0" name="AutoShape 16"/>
            <p:cNvCxnSpPr>
              <a:cxnSpLocks noChangeShapeType="1"/>
              <a:endCxn id="52230" idx="0"/>
            </p:cNvCxnSpPr>
            <p:nvPr/>
          </p:nvCxnSpPr>
          <p:spPr bwMode="auto">
            <a:xfrm>
              <a:off x="3983158" y="3658181"/>
              <a:ext cx="533400" cy="192881"/>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1" name="AutoShape 17"/>
            <p:cNvCxnSpPr>
              <a:cxnSpLocks noChangeShapeType="1"/>
              <a:endCxn id="52230" idx="0"/>
            </p:cNvCxnSpPr>
            <p:nvPr/>
          </p:nvCxnSpPr>
          <p:spPr bwMode="auto">
            <a:xfrm flipH="1">
              <a:off x="4516559" y="3659370"/>
              <a:ext cx="516731" cy="191691"/>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2" name="AutoShape 18"/>
            <p:cNvCxnSpPr>
              <a:cxnSpLocks noChangeShapeType="1"/>
              <a:stCxn id="52230" idx="2"/>
              <a:endCxn id="52231" idx="0"/>
            </p:cNvCxnSpPr>
            <p:nvPr/>
          </p:nvCxnSpPr>
          <p:spPr bwMode="auto">
            <a:xfrm>
              <a:off x="4515368" y="3997508"/>
              <a:ext cx="659606" cy="19050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3" name="AutoShape 19"/>
            <p:cNvCxnSpPr>
              <a:cxnSpLocks noChangeShapeType="1"/>
              <a:stCxn id="52235" idx="2"/>
              <a:endCxn id="52233" idx="0"/>
            </p:cNvCxnSpPr>
            <p:nvPr/>
          </p:nvCxnSpPr>
          <p:spPr bwMode="auto">
            <a:xfrm>
              <a:off x="5385714" y="3052152"/>
              <a:ext cx="719138" cy="164306"/>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4" name="AutoShape 20"/>
            <p:cNvCxnSpPr>
              <a:cxnSpLocks noChangeShapeType="1"/>
              <a:stCxn id="52234" idx="2"/>
              <a:endCxn id="52233" idx="0"/>
            </p:cNvCxnSpPr>
            <p:nvPr/>
          </p:nvCxnSpPr>
          <p:spPr bwMode="auto">
            <a:xfrm flipH="1">
              <a:off x="6104852" y="3045008"/>
              <a:ext cx="300038" cy="17145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5" name="AutoShape 21"/>
            <p:cNvCxnSpPr>
              <a:cxnSpLocks noChangeShapeType="1"/>
              <a:stCxn id="52233" idx="2"/>
              <a:endCxn id="52232" idx="0"/>
            </p:cNvCxnSpPr>
            <p:nvPr/>
          </p:nvCxnSpPr>
          <p:spPr bwMode="auto">
            <a:xfrm flipH="1">
              <a:off x="5932211" y="3330758"/>
              <a:ext cx="172641" cy="52149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46" name="AutoShape 22"/>
            <p:cNvCxnSpPr>
              <a:cxnSpLocks noChangeShapeType="1"/>
              <a:stCxn id="52232" idx="2"/>
              <a:endCxn id="52231" idx="0"/>
            </p:cNvCxnSpPr>
            <p:nvPr/>
          </p:nvCxnSpPr>
          <p:spPr bwMode="auto">
            <a:xfrm flipH="1">
              <a:off x="5174973" y="3972505"/>
              <a:ext cx="757238" cy="21550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47" name="Line 23"/>
            <p:cNvSpPr>
              <a:spLocks noChangeShapeType="1"/>
            </p:cNvSpPr>
            <p:nvPr/>
          </p:nvSpPr>
          <p:spPr bwMode="auto">
            <a:xfrm flipV="1">
              <a:off x="3822423" y="3993937"/>
              <a:ext cx="215504" cy="121444"/>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2248" name="Text Box 24"/>
            <p:cNvSpPr txBox="1">
              <a:spLocks noChangeArrowheads="1"/>
            </p:cNvSpPr>
            <p:nvPr/>
          </p:nvSpPr>
          <p:spPr bwMode="auto">
            <a:xfrm>
              <a:off x="3030659" y="4115381"/>
              <a:ext cx="791765" cy="269081"/>
            </a:xfrm>
            <a:prstGeom prst="rect">
              <a:avLst/>
            </a:prstGeom>
            <a:solidFill>
              <a:srgbClr val="FFFFFF">
                <a:alpha val="0"/>
              </a:srgbClr>
            </a:solidFill>
            <a:ln w="952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 of interest</a:t>
              </a:r>
              <a:endParaRPr lang="en-US" sz="1350"/>
            </a:p>
          </p:txBody>
        </p:sp>
        <p:sp>
          <p:nvSpPr>
            <p:cNvPr id="52250" name="Rectangle 26"/>
            <p:cNvSpPr>
              <a:spLocks noChangeArrowheads="1"/>
            </p:cNvSpPr>
            <p:nvPr/>
          </p:nvSpPr>
          <p:spPr bwMode="auto">
            <a:xfrm>
              <a:off x="3911721" y="2933090"/>
              <a:ext cx="858440" cy="138499"/>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sz="900">
                  <a:latin typeface="Times New Roman" pitchFamily="18" charset="0"/>
                </a:rPr>
                <a:t>SubsystemNode 2</a:t>
              </a:r>
              <a:endParaRPr lang="en-US" sz="1350"/>
            </a:p>
          </p:txBody>
        </p:sp>
        <p:sp>
          <p:nvSpPr>
            <p:cNvPr id="52251" name="Rectangle 27"/>
            <p:cNvSpPr>
              <a:spLocks noChangeArrowheads="1"/>
            </p:cNvSpPr>
            <p:nvPr/>
          </p:nvSpPr>
          <p:spPr bwMode="auto">
            <a:xfrm>
              <a:off x="4609427" y="3211695"/>
              <a:ext cx="858440" cy="123825"/>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3</a:t>
              </a:r>
              <a:endParaRPr lang="en-US" sz="1350"/>
            </a:p>
          </p:txBody>
        </p:sp>
        <p:sp>
          <p:nvSpPr>
            <p:cNvPr id="52252" name="Rectangle 28"/>
            <p:cNvSpPr>
              <a:spLocks noChangeArrowheads="1"/>
            </p:cNvSpPr>
            <p:nvPr/>
          </p:nvSpPr>
          <p:spPr bwMode="auto">
            <a:xfrm>
              <a:off x="3472380" y="3233127"/>
              <a:ext cx="884635" cy="116681"/>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6</a:t>
              </a:r>
              <a:endParaRPr lang="en-US" sz="1350"/>
            </a:p>
          </p:txBody>
        </p:sp>
        <p:sp>
          <p:nvSpPr>
            <p:cNvPr id="52253" name="Rectangle 29"/>
            <p:cNvSpPr>
              <a:spLocks noChangeArrowheads="1"/>
            </p:cNvSpPr>
            <p:nvPr/>
          </p:nvSpPr>
          <p:spPr bwMode="auto">
            <a:xfrm>
              <a:off x="3584298" y="3540308"/>
              <a:ext cx="866775" cy="138499"/>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lang="en-US" sz="900">
                  <a:latin typeface="Times New Roman" pitchFamily="18" charset="0"/>
                </a:rPr>
                <a:t>SubsystemNode 8</a:t>
              </a:r>
              <a:endParaRPr lang="en-US" sz="1350"/>
            </a:p>
          </p:txBody>
        </p:sp>
        <p:sp>
          <p:nvSpPr>
            <p:cNvPr id="52254" name="Rectangle 30"/>
            <p:cNvSpPr>
              <a:spLocks noChangeArrowheads="1"/>
            </p:cNvSpPr>
            <p:nvPr/>
          </p:nvSpPr>
          <p:spPr bwMode="auto">
            <a:xfrm>
              <a:off x="4626096" y="3540308"/>
              <a:ext cx="876300" cy="109538"/>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9</a:t>
              </a:r>
              <a:endParaRPr lang="en-US" sz="1350"/>
            </a:p>
          </p:txBody>
        </p:sp>
      </p:grpSp>
      <p:sp>
        <p:nvSpPr>
          <p:cNvPr id="2" name="Date Placeholder 1"/>
          <p:cNvSpPr>
            <a:spLocks noGrp="1"/>
          </p:cNvSpPr>
          <p:nvPr>
            <p:ph type="dt" sz="half" idx="2"/>
          </p:nvPr>
        </p:nvSpPr>
        <p:spPr/>
        <p:txBody>
          <a:bodyPr/>
          <a:lstStyle/>
          <a:p>
            <a:fld id="{1465CB2B-048B-4083-881D-B8FE3DBCB5E6}"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24</a:t>
            </a:fld>
            <a:endParaRPr lang="en-US" dirty="0"/>
          </a:p>
        </p:txBody>
      </p:sp>
    </p:spTree>
    <p:extLst>
      <p:ext uri="{BB962C8B-B14F-4D97-AF65-F5344CB8AC3E}">
        <p14:creationId xmlns:p14="http://schemas.microsoft.com/office/powerpoint/2010/main" val="705912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sz="3000" dirty="0"/>
              <a:t>Asset Definition</a:t>
            </a:r>
          </a:p>
        </p:txBody>
      </p:sp>
      <p:sp>
        <p:nvSpPr>
          <p:cNvPr id="3" name="Content Placeholder 2"/>
          <p:cNvSpPr>
            <a:spLocks noGrp="1"/>
          </p:cNvSpPr>
          <p:nvPr>
            <p:ph idx="26"/>
          </p:nvPr>
        </p:nvSpPr>
        <p:spPr>
          <a:xfrm>
            <a:off x="707427" y="1178203"/>
            <a:ext cx="7979369" cy="3388927"/>
          </a:xfrm>
        </p:spPr>
        <p:txBody>
          <a:bodyPr>
            <a:normAutofit/>
          </a:bodyPr>
          <a:lstStyle/>
          <a:p>
            <a:r>
              <a:rPr lang="en-US" sz="1800" dirty="0"/>
              <a:t>In order to Task multiple assets, Asset objects were created</a:t>
            </a:r>
          </a:p>
          <a:p>
            <a:r>
              <a:rPr lang="en-US" sz="1800" dirty="0"/>
              <a:t>Assets defined as: Any actor that had subsystems as members and knowable motion</a:t>
            </a:r>
          </a:p>
          <a:p>
            <a:endParaRPr lang="en-US" sz="1800" dirty="0"/>
          </a:p>
        </p:txBody>
      </p:sp>
      <p:grpSp>
        <p:nvGrpSpPr>
          <p:cNvPr id="4" name="Group 3"/>
          <p:cNvGrpSpPr/>
          <p:nvPr/>
        </p:nvGrpSpPr>
        <p:grpSpPr>
          <a:xfrm>
            <a:off x="1428841" y="2263326"/>
            <a:ext cx="6181442" cy="2239331"/>
            <a:chOff x="1672828" y="2871788"/>
            <a:chExt cx="5699522" cy="1868091"/>
          </a:xfrm>
        </p:grpSpPr>
        <p:sp>
          <p:nvSpPr>
            <p:cNvPr id="54276" name="AutoShape 4"/>
            <p:cNvSpPr>
              <a:spLocks noChangeAspect="1" noChangeArrowheads="1"/>
            </p:cNvSpPr>
            <p:nvPr/>
          </p:nvSpPr>
          <p:spPr bwMode="auto">
            <a:xfrm>
              <a:off x="1672828" y="2871788"/>
              <a:ext cx="5699522" cy="1864519"/>
            </a:xfrm>
            <a:prstGeom prst="rect">
              <a:avLst/>
            </a:prstGeom>
            <a:solidFill>
              <a:srgbClr val="C0C0C0">
                <a:alpha val="20000"/>
              </a:srgbClr>
            </a:solidFill>
            <a:ln w="9525">
              <a:solidFill>
                <a:srgbClr val="000000"/>
              </a:solidFill>
              <a:miter lim="800000"/>
              <a:headEnd/>
              <a:tailEnd/>
            </a:ln>
          </p:spPr>
          <p:txBody>
            <a:bodyPr/>
            <a:lstStyle/>
            <a:p>
              <a:endParaRPr lang="en-US" sz="1350"/>
            </a:p>
          </p:txBody>
        </p:sp>
        <p:sp>
          <p:nvSpPr>
            <p:cNvPr id="54277" name="Rectangle 5"/>
            <p:cNvSpPr>
              <a:spLocks noChangeArrowheads="1"/>
            </p:cNvSpPr>
            <p:nvPr/>
          </p:nvSpPr>
          <p:spPr bwMode="auto">
            <a:xfrm>
              <a:off x="1903810" y="2902744"/>
              <a:ext cx="3002756" cy="940594"/>
            </a:xfrm>
            <a:prstGeom prst="rect">
              <a:avLst/>
            </a:prstGeom>
            <a:solidFill>
              <a:srgbClr val="FFFFFF"/>
            </a:solidFill>
            <a:ln w="25400" algn="ctr">
              <a:solidFill>
                <a:srgbClr val="008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4278" name="Rectangle 6"/>
            <p:cNvSpPr>
              <a:spLocks noChangeArrowheads="1"/>
            </p:cNvSpPr>
            <p:nvPr/>
          </p:nvSpPr>
          <p:spPr bwMode="auto">
            <a:xfrm>
              <a:off x="3345657" y="4077891"/>
              <a:ext cx="2721769" cy="661988"/>
            </a:xfrm>
            <a:prstGeom prst="rect">
              <a:avLst/>
            </a:prstGeom>
            <a:solidFill>
              <a:srgbClr val="FFFFFF"/>
            </a:solidFill>
            <a:ln w="25400" algn="ctr">
              <a:solidFill>
                <a:srgbClr val="80008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4279" name="Rectangle 7"/>
            <p:cNvSpPr>
              <a:spLocks noChangeArrowheads="1"/>
            </p:cNvSpPr>
            <p:nvPr/>
          </p:nvSpPr>
          <p:spPr bwMode="auto">
            <a:xfrm>
              <a:off x="5043487" y="2895600"/>
              <a:ext cx="2082404" cy="706041"/>
            </a:xfrm>
            <a:prstGeom prst="rect">
              <a:avLst/>
            </a:prstGeom>
            <a:solidFill>
              <a:srgbClr val="FFFFFF"/>
            </a:solidFill>
            <a:ln w="25400"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4280" name="Rectangle 8"/>
            <p:cNvSpPr>
              <a:spLocks noChangeArrowheads="1"/>
            </p:cNvSpPr>
            <p:nvPr/>
          </p:nvSpPr>
          <p:spPr bwMode="auto">
            <a:xfrm>
              <a:off x="2074069" y="3027760"/>
              <a:ext cx="904875" cy="14168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a:t>
              </a:r>
              <a:endParaRPr lang="en-US" sz="1350"/>
            </a:p>
          </p:txBody>
        </p:sp>
        <p:sp>
          <p:nvSpPr>
            <p:cNvPr id="54281" name="Rectangle 9"/>
            <p:cNvSpPr>
              <a:spLocks noChangeArrowheads="1"/>
            </p:cNvSpPr>
            <p:nvPr/>
          </p:nvSpPr>
          <p:spPr bwMode="auto">
            <a:xfrm>
              <a:off x="2740819" y="3349228"/>
              <a:ext cx="902494" cy="119063"/>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6</a:t>
              </a:r>
              <a:endParaRPr lang="en-US" sz="1350"/>
            </a:p>
          </p:txBody>
        </p:sp>
        <p:sp>
          <p:nvSpPr>
            <p:cNvPr id="54282" name="Rectangle 10"/>
            <p:cNvSpPr>
              <a:spLocks noChangeArrowheads="1"/>
            </p:cNvSpPr>
            <p:nvPr/>
          </p:nvSpPr>
          <p:spPr bwMode="auto">
            <a:xfrm>
              <a:off x="3115866" y="3040857"/>
              <a:ext cx="921544" cy="122635"/>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2</a:t>
              </a:r>
              <a:endParaRPr lang="en-US" sz="1350"/>
            </a:p>
          </p:txBody>
        </p:sp>
        <p:sp>
          <p:nvSpPr>
            <p:cNvPr id="54283" name="Rectangle 11"/>
            <p:cNvSpPr>
              <a:spLocks noChangeArrowheads="1"/>
            </p:cNvSpPr>
            <p:nvPr/>
          </p:nvSpPr>
          <p:spPr bwMode="auto">
            <a:xfrm>
              <a:off x="3925491" y="3326607"/>
              <a:ext cx="914400" cy="10715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3</a:t>
              </a:r>
              <a:endParaRPr lang="en-US" sz="1350"/>
            </a:p>
          </p:txBody>
        </p:sp>
        <p:sp>
          <p:nvSpPr>
            <p:cNvPr id="54284" name="Rectangle 12"/>
            <p:cNvSpPr>
              <a:spLocks noChangeArrowheads="1"/>
            </p:cNvSpPr>
            <p:nvPr/>
          </p:nvSpPr>
          <p:spPr bwMode="auto">
            <a:xfrm>
              <a:off x="3874294" y="3646885"/>
              <a:ext cx="903685" cy="128588"/>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9</a:t>
              </a:r>
              <a:endParaRPr lang="en-US" sz="1350"/>
            </a:p>
          </p:txBody>
        </p:sp>
        <p:sp>
          <p:nvSpPr>
            <p:cNvPr id="54285" name="Rectangle 13"/>
            <p:cNvSpPr>
              <a:spLocks noChangeArrowheads="1"/>
            </p:cNvSpPr>
            <p:nvPr/>
          </p:nvSpPr>
          <p:spPr bwMode="auto">
            <a:xfrm>
              <a:off x="2774157" y="3654029"/>
              <a:ext cx="964406" cy="120253"/>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8</a:t>
              </a:r>
              <a:endParaRPr lang="en-US" sz="1350"/>
            </a:p>
          </p:txBody>
        </p:sp>
        <p:sp>
          <p:nvSpPr>
            <p:cNvPr id="54286" name="Rectangle 14"/>
            <p:cNvSpPr>
              <a:spLocks noChangeArrowheads="1"/>
            </p:cNvSpPr>
            <p:nvPr/>
          </p:nvSpPr>
          <p:spPr bwMode="auto">
            <a:xfrm>
              <a:off x="3661172" y="4202907"/>
              <a:ext cx="903684" cy="127397"/>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10</a:t>
              </a:r>
              <a:endParaRPr lang="en-US" sz="1350"/>
            </a:p>
          </p:txBody>
        </p:sp>
        <p:sp>
          <p:nvSpPr>
            <p:cNvPr id="54287" name="Rectangle 15"/>
            <p:cNvSpPr>
              <a:spLocks noChangeArrowheads="1"/>
            </p:cNvSpPr>
            <p:nvPr/>
          </p:nvSpPr>
          <p:spPr bwMode="auto">
            <a:xfrm>
              <a:off x="4087416" y="4530329"/>
              <a:ext cx="1033463" cy="134540"/>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12</a:t>
              </a:r>
              <a:endParaRPr lang="en-US" sz="1350"/>
            </a:p>
          </p:txBody>
        </p:sp>
        <p:sp>
          <p:nvSpPr>
            <p:cNvPr id="54288" name="Rectangle 16"/>
            <p:cNvSpPr>
              <a:spLocks noChangeArrowheads="1"/>
            </p:cNvSpPr>
            <p:nvPr/>
          </p:nvSpPr>
          <p:spPr bwMode="auto">
            <a:xfrm>
              <a:off x="4787503" y="4210050"/>
              <a:ext cx="956072" cy="12025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11</a:t>
              </a:r>
              <a:endParaRPr lang="en-US" sz="1350"/>
            </a:p>
          </p:txBody>
        </p:sp>
        <p:sp>
          <p:nvSpPr>
            <p:cNvPr id="54289" name="Rectangle 17"/>
            <p:cNvSpPr>
              <a:spLocks noChangeArrowheads="1"/>
            </p:cNvSpPr>
            <p:nvPr/>
          </p:nvSpPr>
          <p:spPr bwMode="auto">
            <a:xfrm>
              <a:off x="5162550" y="3369469"/>
              <a:ext cx="921544" cy="12025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7</a:t>
              </a:r>
              <a:endParaRPr lang="en-US" sz="1350"/>
            </a:p>
          </p:txBody>
        </p:sp>
        <p:sp>
          <p:nvSpPr>
            <p:cNvPr id="54290" name="Rectangle 18"/>
            <p:cNvSpPr>
              <a:spLocks noChangeArrowheads="1"/>
            </p:cNvSpPr>
            <p:nvPr/>
          </p:nvSpPr>
          <p:spPr bwMode="auto">
            <a:xfrm>
              <a:off x="6169819" y="3019425"/>
              <a:ext cx="887016" cy="121444"/>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5</a:t>
              </a:r>
              <a:endParaRPr lang="en-US" sz="1350"/>
            </a:p>
          </p:txBody>
        </p:sp>
        <p:sp>
          <p:nvSpPr>
            <p:cNvPr id="54291" name="Rectangle 19"/>
            <p:cNvSpPr>
              <a:spLocks noChangeArrowheads="1"/>
            </p:cNvSpPr>
            <p:nvPr/>
          </p:nvSpPr>
          <p:spPr bwMode="auto">
            <a:xfrm>
              <a:off x="5172075" y="3019426"/>
              <a:ext cx="896541" cy="135731"/>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900">
                  <a:latin typeface="Times New Roman" pitchFamily="18" charset="0"/>
                </a:rPr>
                <a:t>SubsystemNode 4</a:t>
              </a:r>
              <a:endParaRPr lang="en-US" sz="1350"/>
            </a:p>
          </p:txBody>
        </p:sp>
        <p:cxnSp>
          <p:nvCxnSpPr>
            <p:cNvPr id="54292" name="AutoShape 20"/>
            <p:cNvCxnSpPr>
              <a:cxnSpLocks noChangeShapeType="1"/>
              <a:stCxn id="54280" idx="2"/>
              <a:endCxn id="54281" idx="0"/>
            </p:cNvCxnSpPr>
            <p:nvPr/>
          </p:nvCxnSpPr>
          <p:spPr bwMode="auto">
            <a:xfrm>
              <a:off x="2526506" y="3169444"/>
              <a:ext cx="666750" cy="17978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3" name="AutoShape 21"/>
            <p:cNvCxnSpPr>
              <a:cxnSpLocks noChangeShapeType="1"/>
              <a:stCxn id="54282" idx="2"/>
              <a:endCxn id="54281" idx="0"/>
            </p:cNvCxnSpPr>
            <p:nvPr/>
          </p:nvCxnSpPr>
          <p:spPr bwMode="auto">
            <a:xfrm flipH="1">
              <a:off x="3193257" y="3163491"/>
              <a:ext cx="383381" cy="18573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4" name="AutoShape 22"/>
            <p:cNvCxnSpPr>
              <a:cxnSpLocks noChangeShapeType="1"/>
              <a:stCxn id="54281" idx="2"/>
              <a:endCxn id="54285" idx="0"/>
            </p:cNvCxnSpPr>
            <p:nvPr/>
          </p:nvCxnSpPr>
          <p:spPr bwMode="auto">
            <a:xfrm>
              <a:off x="3193256" y="3468291"/>
              <a:ext cx="63104" cy="18573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5" name="AutoShape 23"/>
            <p:cNvCxnSpPr>
              <a:cxnSpLocks noChangeShapeType="1"/>
              <a:stCxn id="54283" idx="2"/>
              <a:endCxn id="54284" idx="0"/>
            </p:cNvCxnSpPr>
            <p:nvPr/>
          </p:nvCxnSpPr>
          <p:spPr bwMode="auto">
            <a:xfrm flipH="1">
              <a:off x="4326732" y="3433763"/>
              <a:ext cx="55960" cy="21312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6" name="AutoShape 24"/>
            <p:cNvCxnSpPr>
              <a:cxnSpLocks noChangeShapeType="1"/>
              <a:stCxn id="54285" idx="2"/>
              <a:endCxn id="54286" idx="0"/>
            </p:cNvCxnSpPr>
            <p:nvPr/>
          </p:nvCxnSpPr>
          <p:spPr bwMode="auto">
            <a:xfrm>
              <a:off x="3256360" y="3774281"/>
              <a:ext cx="857250" cy="4286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7" name="AutoShape 25"/>
            <p:cNvCxnSpPr>
              <a:cxnSpLocks noChangeShapeType="1"/>
              <a:stCxn id="54284" idx="2"/>
              <a:endCxn id="54286" idx="0"/>
            </p:cNvCxnSpPr>
            <p:nvPr/>
          </p:nvCxnSpPr>
          <p:spPr bwMode="auto">
            <a:xfrm flipH="1">
              <a:off x="4113610" y="3775472"/>
              <a:ext cx="213122" cy="427434"/>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8" name="AutoShape 26"/>
            <p:cNvCxnSpPr>
              <a:cxnSpLocks noChangeShapeType="1"/>
            </p:cNvCxnSpPr>
            <p:nvPr/>
          </p:nvCxnSpPr>
          <p:spPr bwMode="auto">
            <a:xfrm>
              <a:off x="4002881" y="4339829"/>
              <a:ext cx="576263" cy="19050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299" name="AutoShape 27"/>
            <p:cNvCxnSpPr>
              <a:cxnSpLocks noChangeShapeType="1"/>
              <a:stCxn id="54291" idx="2"/>
              <a:endCxn id="54289" idx="0"/>
            </p:cNvCxnSpPr>
            <p:nvPr/>
          </p:nvCxnSpPr>
          <p:spPr bwMode="auto">
            <a:xfrm>
              <a:off x="5619751" y="3155156"/>
              <a:ext cx="3572" cy="21431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300" name="AutoShape 28"/>
            <p:cNvCxnSpPr>
              <a:cxnSpLocks noChangeShapeType="1"/>
              <a:stCxn id="54290" idx="2"/>
              <a:endCxn id="54289" idx="0"/>
            </p:cNvCxnSpPr>
            <p:nvPr/>
          </p:nvCxnSpPr>
          <p:spPr bwMode="auto">
            <a:xfrm flipH="1">
              <a:off x="5623322" y="3140869"/>
              <a:ext cx="990600" cy="22860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301" name="AutoShape 29"/>
            <p:cNvCxnSpPr>
              <a:cxnSpLocks noChangeShapeType="1"/>
              <a:stCxn id="54289" idx="2"/>
              <a:endCxn id="54288" idx="0"/>
            </p:cNvCxnSpPr>
            <p:nvPr/>
          </p:nvCxnSpPr>
          <p:spPr bwMode="auto">
            <a:xfrm flipH="1">
              <a:off x="5264944" y="3489723"/>
              <a:ext cx="358379" cy="72032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302" name="AutoShape 30"/>
            <p:cNvCxnSpPr>
              <a:cxnSpLocks noChangeShapeType="1"/>
            </p:cNvCxnSpPr>
            <p:nvPr/>
          </p:nvCxnSpPr>
          <p:spPr bwMode="auto">
            <a:xfrm flipH="1">
              <a:off x="4579144" y="4316016"/>
              <a:ext cx="708422" cy="21431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4303" name="Text Box 31"/>
            <p:cNvSpPr txBox="1">
              <a:spLocks noChangeArrowheads="1"/>
            </p:cNvSpPr>
            <p:nvPr/>
          </p:nvSpPr>
          <p:spPr bwMode="auto">
            <a:xfrm>
              <a:off x="2995612" y="4391025"/>
              <a:ext cx="614363" cy="141685"/>
            </a:xfrm>
            <a:prstGeom prst="rect">
              <a:avLst/>
            </a:prstGeom>
            <a:solidFill>
              <a:srgbClr val="FFFFFF"/>
            </a:soli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1050">
                  <a:solidFill>
                    <a:srgbClr val="800080"/>
                  </a:solidFill>
                  <a:latin typeface="Times New Roman" pitchFamily="18" charset="0"/>
                </a:rPr>
                <a:t>Asset 3</a:t>
              </a:r>
              <a:endParaRPr lang="en-US" sz="1350"/>
            </a:p>
          </p:txBody>
        </p:sp>
        <p:sp>
          <p:nvSpPr>
            <p:cNvPr id="54304" name="Text Box 32"/>
            <p:cNvSpPr txBox="1">
              <a:spLocks noChangeArrowheads="1"/>
            </p:cNvSpPr>
            <p:nvPr/>
          </p:nvSpPr>
          <p:spPr bwMode="auto">
            <a:xfrm>
              <a:off x="1996678" y="3749279"/>
              <a:ext cx="614363" cy="142875"/>
            </a:xfrm>
            <a:prstGeom prst="rect">
              <a:avLst/>
            </a:prstGeom>
            <a:solidFill>
              <a:srgbClr val="FFFFFF"/>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1050">
                  <a:solidFill>
                    <a:srgbClr val="008000"/>
                  </a:solidFill>
                  <a:latin typeface="Times New Roman" pitchFamily="18" charset="0"/>
                </a:rPr>
                <a:t>Asset 1</a:t>
              </a:r>
              <a:endParaRPr lang="en-US" sz="1350"/>
            </a:p>
          </p:txBody>
        </p:sp>
        <p:sp>
          <p:nvSpPr>
            <p:cNvPr id="54305" name="Text Box 33"/>
            <p:cNvSpPr txBox="1">
              <a:spLocks noChangeArrowheads="1"/>
            </p:cNvSpPr>
            <p:nvPr/>
          </p:nvSpPr>
          <p:spPr bwMode="auto">
            <a:xfrm>
              <a:off x="6416278" y="3529013"/>
              <a:ext cx="614363" cy="142875"/>
            </a:xfrm>
            <a:prstGeom prst="rect">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1050">
                  <a:solidFill>
                    <a:srgbClr val="FF0000"/>
                  </a:solidFill>
                  <a:latin typeface="Times New Roman" pitchFamily="18" charset="0"/>
                </a:rPr>
                <a:t>Asset 2</a:t>
              </a:r>
              <a:endParaRPr lang="en-US" sz="1350"/>
            </a:p>
          </p:txBody>
        </p:sp>
      </p:grpSp>
      <p:sp>
        <p:nvSpPr>
          <p:cNvPr id="2" name="Date Placeholder 1"/>
          <p:cNvSpPr>
            <a:spLocks noGrp="1"/>
          </p:cNvSpPr>
          <p:nvPr>
            <p:ph type="dt" sz="half" idx="2"/>
          </p:nvPr>
        </p:nvSpPr>
        <p:spPr/>
        <p:txBody>
          <a:bodyPr/>
          <a:lstStyle/>
          <a:p>
            <a:fld id="{02C7DCCE-BD7E-43EE-B4F2-B7DDABCB81B7}"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25</a:t>
            </a:fld>
            <a:endParaRPr lang="en-US" dirty="0"/>
          </a:p>
        </p:txBody>
      </p:sp>
    </p:spTree>
    <p:extLst>
      <p:ext uri="{BB962C8B-B14F-4D97-AF65-F5344CB8AC3E}">
        <p14:creationId xmlns:p14="http://schemas.microsoft.com/office/powerpoint/2010/main" val="955538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37959" y="626758"/>
            <a:ext cx="4215731" cy="421976"/>
          </a:xfrm>
        </p:spPr>
        <p:txBody>
          <a:bodyPr>
            <a:normAutofit fontScale="90000"/>
          </a:bodyPr>
          <a:lstStyle/>
          <a:p>
            <a:r>
              <a:rPr lang="en-US" sz="2700" dirty="0" smtClean="0"/>
              <a:t>System and Asset Schedules</a:t>
            </a:r>
            <a:endParaRPr lang="en-US" sz="2700" dirty="0"/>
          </a:p>
        </p:txBody>
      </p:sp>
      <p:sp>
        <p:nvSpPr>
          <p:cNvPr id="3" name="Content Placeholder 2"/>
          <p:cNvSpPr>
            <a:spLocks noGrp="1"/>
          </p:cNvSpPr>
          <p:nvPr>
            <p:ph idx="26"/>
          </p:nvPr>
        </p:nvSpPr>
        <p:spPr>
          <a:xfrm>
            <a:off x="362848" y="1178203"/>
            <a:ext cx="8251215" cy="3388927"/>
          </a:xfrm>
        </p:spPr>
        <p:txBody>
          <a:bodyPr>
            <a:normAutofit/>
          </a:bodyPr>
          <a:lstStyle/>
          <a:p>
            <a:pPr>
              <a:lnSpc>
                <a:spcPct val="90000"/>
              </a:lnSpc>
            </a:pPr>
            <a:r>
              <a:rPr lang="en-US" sz="1800" dirty="0"/>
              <a:t>Multiple assets requires the ability to task each asset independently</a:t>
            </a:r>
          </a:p>
          <a:p>
            <a:pPr>
              <a:lnSpc>
                <a:spcPct val="90000"/>
              </a:lnSpc>
            </a:pPr>
            <a:r>
              <a:rPr lang="en-US" sz="1800" dirty="0"/>
              <a:t>Each asset must then have its own schedule (which is called an </a:t>
            </a:r>
            <a:r>
              <a:rPr lang="en-US" sz="1800" dirty="0" err="1"/>
              <a:t>AssetSchedule</a:t>
            </a:r>
            <a:r>
              <a:rPr lang="en-US" sz="1800" dirty="0"/>
              <a:t>)</a:t>
            </a:r>
          </a:p>
          <a:p>
            <a:pPr lvl="1">
              <a:lnSpc>
                <a:spcPct val="90000"/>
              </a:lnSpc>
            </a:pPr>
            <a:r>
              <a:rPr lang="en-US" sz="1600" dirty="0" err="1"/>
              <a:t>AssetSchedules</a:t>
            </a:r>
            <a:r>
              <a:rPr lang="en-US" sz="1600" dirty="0"/>
              <a:t> hold a list of events and an initial state</a:t>
            </a:r>
          </a:p>
          <a:p>
            <a:pPr>
              <a:lnSpc>
                <a:spcPct val="90000"/>
              </a:lnSpc>
            </a:pPr>
            <a:r>
              <a:rPr lang="en-US" sz="1800" dirty="0"/>
              <a:t>The whole system must have a unique schedule </a:t>
            </a:r>
            <a:r>
              <a:rPr lang="en-US" sz="1800" dirty="0" smtClean="0"/>
              <a:t>(called </a:t>
            </a:r>
            <a:r>
              <a:rPr lang="en-US" sz="1800" dirty="0"/>
              <a:t>a </a:t>
            </a:r>
            <a:r>
              <a:rPr lang="en-US" sz="1800" dirty="0" err="1"/>
              <a:t>SystemSchedule</a:t>
            </a:r>
            <a:r>
              <a:rPr lang="en-US" sz="1800" dirty="0"/>
              <a:t>)</a:t>
            </a:r>
          </a:p>
          <a:p>
            <a:pPr lvl="1">
              <a:lnSpc>
                <a:spcPct val="90000"/>
              </a:lnSpc>
            </a:pPr>
            <a:r>
              <a:rPr lang="en-US" sz="1600" dirty="0" err="1"/>
              <a:t>SystemSchedules</a:t>
            </a:r>
            <a:r>
              <a:rPr lang="en-US" sz="1600" dirty="0"/>
              <a:t> hold a list of </a:t>
            </a:r>
            <a:r>
              <a:rPr lang="en-US" sz="1600" dirty="0" err="1"/>
              <a:t>AssetSchedules</a:t>
            </a:r>
            <a:endParaRPr lang="en-US" sz="1600" dirty="0"/>
          </a:p>
          <a:p>
            <a:pPr>
              <a:lnSpc>
                <a:spcPct val="90000"/>
              </a:lnSpc>
            </a:pPr>
            <a:endParaRPr lang="en-US" sz="1800" dirty="0"/>
          </a:p>
        </p:txBody>
      </p:sp>
      <p:grpSp>
        <p:nvGrpSpPr>
          <p:cNvPr id="56355" name="Group 35"/>
          <p:cNvGrpSpPr>
            <a:grpSpLocks/>
          </p:cNvGrpSpPr>
          <p:nvPr/>
        </p:nvGrpSpPr>
        <p:grpSpPr bwMode="auto">
          <a:xfrm>
            <a:off x="1550111" y="2795480"/>
            <a:ext cx="6260306" cy="1771650"/>
            <a:chOff x="144" y="2496"/>
            <a:chExt cx="5472" cy="1488"/>
          </a:xfrm>
        </p:grpSpPr>
        <p:sp>
          <p:nvSpPr>
            <p:cNvPr id="56324" name="AutoShape 4"/>
            <p:cNvSpPr>
              <a:spLocks noChangeAspect="1" noChangeArrowheads="1"/>
            </p:cNvSpPr>
            <p:nvPr/>
          </p:nvSpPr>
          <p:spPr bwMode="auto">
            <a:xfrm>
              <a:off x="144" y="2496"/>
              <a:ext cx="5472" cy="1488"/>
            </a:xfrm>
            <a:prstGeom prst="rect">
              <a:avLst/>
            </a:prstGeom>
            <a:solidFill>
              <a:srgbClr val="C0C0C0">
                <a:alpha val="20000"/>
              </a:srgbClr>
            </a:solidFill>
            <a:ln w="9525">
              <a:solidFill>
                <a:srgbClr val="000000"/>
              </a:solidFill>
              <a:miter lim="800000"/>
              <a:headEnd/>
              <a:tailEnd/>
            </a:ln>
          </p:spPr>
          <p:txBody>
            <a:bodyPr/>
            <a:lstStyle/>
            <a:p>
              <a:endParaRPr lang="en-US" sz="1350"/>
            </a:p>
          </p:txBody>
        </p:sp>
        <p:sp>
          <p:nvSpPr>
            <p:cNvPr id="56325" name="Rectangle 5"/>
            <p:cNvSpPr>
              <a:spLocks noChangeArrowheads="1"/>
            </p:cNvSpPr>
            <p:nvPr/>
          </p:nvSpPr>
          <p:spPr bwMode="auto">
            <a:xfrm>
              <a:off x="432" y="2544"/>
              <a:ext cx="4970" cy="1157"/>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6326" name="Rectangle 6"/>
            <p:cNvSpPr>
              <a:spLocks noChangeArrowheads="1"/>
            </p:cNvSpPr>
            <p:nvPr/>
          </p:nvSpPr>
          <p:spPr bwMode="auto">
            <a:xfrm>
              <a:off x="1029" y="2616"/>
              <a:ext cx="4255" cy="459"/>
            </a:xfrm>
            <a:prstGeom prst="rect">
              <a:avLst/>
            </a:prstGeom>
            <a:solidFill>
              <a:srgbClr val="CCFFCC"/>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6327" name="Rectangle 7"/>
            <p:cNvSpPr>
              <a:spLocks noChangeArrowheads="1"/>
            </p:cNvSpPr>
            <p:nvPr/>
          </p:nvSpPr>
          <p:spPr bwMode="auto">
            <a:xfrm>
              <a:off x="1021" y="3042"/>
              <a:ext cx="4263" cy="460"/>
            </a:xfrm>
            <a:prstGeom prst="rect">
              <a:avLst/>
            </a:prstGeom>
            <a:solidFill>
              <a:srgbClr val="FFCC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grpSp>
          <p:nvGrpSpPr>
            <p:cNvPr id="56328" name="Group 8"/>
            <p:cNvGrpSpPr>
              <a:grpSpLocks/>
            </p:cNvGrpSpPr>
            <p:nvPr/>
          </p:nvGrpSpPr>
          <p:grpSpPr bwMode="auto">
            <a:xfrm>
              <a:off x="2619" y="2663"/>
              <a:ext cx="465" cy="353"/>
              <a:chOff x="4304" y="2459"/>
              <a:chExt cx="826" cy="736"/>
            </a:xfrm>
          </p:grpSpPr>
          <p:sp>
            <p:nvSpPr>
              <p:cNvPr id="56329" name="Rectangle 9"/>
              <p:cNvSpPr>
                <a:spLocks noChangeArrowheads="1"/>
              </p:cNvSpPr>
              <p:nvPr/>
            </p:nvSpPr>
            <p:spPr bwMode="auto">
              <a:xfrm>
                <a:off x="4304" y="2459"/>
                <a:ext cx="82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30" name="Text Box 10"/>
              <p:cNvSpPr txBox="1">
                <a:spLocks noChangeArrowheads="1"/>
              </p:cNvSpPr>
              <p:nvPr/>
            </p:nvSpPr>
            <p:spPr bwMode="auto">
              <a:xfrm>
                <a:off x="4470" y="2700"/>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a:latin typeface="Times New Roman" pitchFamily="18" charset="0"/>
                  </a:rPr>
                  <a:t>Event</a:t>
                </a:r>
                <a:endParaRPr lang="en-US" sz="1500"/>
              </a:p>
            </p:txBody>
          </p:sp>
        </p:grpSp>
        <p:grpSp>
          <p:nvGrpSpPr>
            <p:cNvPr id="56331" name="Group 11"/>
            <p:cNvGrpSpPr>
              <a:grpSpLocks/>
            </p:cNvGrpSpPr>
            <p:nvPr/>
          </p:nvGrpSpPr>
          <p:grpSpPr bwMode="auto">
            <a:xfrm>
              <a:off x="3161" y="2663"/>
              <a:ext cx="466" cy="353"/>
              <a:chOff x="4304" y="2459"/>
              <a:chExt cx="826" cy="736"/>
            </a:xfrm>
          </p:grpSpPr>
          <p:sp>
            <p:nvSpPr>
              <p:cNvPr id="56332" name="Rectangle 12"/>
              <p:cNvSpPr>
                <a:spLocks noChangeArrowheads="1"/>
              </p:cNvSpPr>
              <p:nvPr/>
            </p:nvSpPr>
            <p:spPr bwMode="auto">
              <a:xfrm>
                <a:off x="4304" y="2459"/>
                <a:ext cx="82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33" name="Text Box 13"/>
              <p:cNvSpPr txBox="1">
                <a:spLocks noChangeArrowheads="1"/>
              </p:cNvSpPr>
              <p:nvPr/>
            </p:nvSpPr>
            <p:spPr bwMode="auto">
              <a:xfrm>
                <a:off x="4470" y="2700"/>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a:latin typeface="Times New Roman" pitchFamily="18" charset="0"/>
                  </a:rPr>
                  <a:t>Event</a:t>
                </a:r>
                <a:endParaRPr lang="en-US" sz="1500"/>
              </a:p>
            </p:txBody>
          </p:sp>
        </p:grpSp>
        <p:grpSp>
          <p:nvGrpSpPr>
            <p:cNvPr id="56334" name="Group 14"/>
            <p:cNvGrpSpPr>
              <a:grpSpLocks/>
            </p:cNvGrpSpPr>
            <p:nvPr/>
          </p:nvGrpSpPr>
          <p:grpSpPr bwMode="auto">
            <a:xfrm>
              <a:off x="4694" y="2658"/>
              <a:ext cx="465" cy="353"/>
              <a:chOff x="4304" y="2459"/>
              <a:chExt cx="826" cy="736"/>
            </a:xfrm>
          </p:grpSpPr>
          <p:sp>
            <p:nvSpPr>
              <p:cNvPr id="56335" name="Rectangle 15"/>
              <p:cNvSpPr>
                <a:spLocks noChangeArrowheads="1"/>
              </p:cNvSpPr>
              <p:nvPr/>
            </p:nvSpPr>
            <p:spPr bwMode="auto">
              <a:xfrm>
                <a:off x="4304" y="2459"/>
                <a:ext cx="82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36" name="Text Box 16"/>
              <p:cNvSpPr txBox="1">
                <a:spLocks noChangeArrowheads="1"/>
              </p:cNvSpPr>
              <p:nvPr/>
            </p:nvSpPr>
            <p:spPr bwMode="auto">
              <a:xfrm>
                <a:off x="4470" y="2700"/>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dirty="0">
                    <a:latin typeface="Times New Roman" pitchFamily="18" charset="0"/>
                  </a:rPr>
                  <a:t>Event</a:t>
                </a:r>
                <a:endParaRPr lang="en-US" sz="1500" dirty="0"/>
              </a:p>
            </p:txBody>
          </p:sp>
        </p:grpSp>
        <p:grpSp>
          <p:nvGrpSpPr>
            <p:cNvPr id="56337" name="Group 17"/>
            <p:cNvGrpSpPr>
              <a:grpSpLocks/>
            </p:cNvGrpSpPr>
            <p:nvPr/>
          </p:nvGrpSpPr>
          <p:grpSpPr bwMode="auto">
            <a:xfrm>
              <a:off x="3712" y="2658"/>
              <a:ext cx="886" cy="353"/>
              <a:chOff x="8122" y="2463"/>
              <a:chExt cx="1576" cy="736"/>
            </a:xfrm>
          </p:grpSpPr>
          <p:sp>
            <p:nvSpPr>
              <p:cNvPr id="56338" name="Rectangle 18"/>
              <p:cNvSpPr>
                <a:spLocks noChangeArrowheads="1"/>
              </p:cNvSpPr>
              <p:nvPr/>
            </p:nvSpPr>
            <p:spPr bwMode="auto">
              <a:xfrm>
                <a:off x="8122" y="2463"/>
                <a:ext cx="157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39" name="Text Box 19"/>
              <p:cNvSpPr txBox="1">
                <a:spLocks noChangeArrowheads="1"/>
              </p:cNvSpPr>
              <p:nvPr/>
            </p:nvSpPr>
            <p:spPr bwMode="auto">
              <a:xfrm>
                <a:off x="8634" y="2704"/>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a:latin typeface="Times New Roman" pitchFamily="18" charset="0"/>
                  </a:rPr>
                  <a:t>Event</a:t>
                </a:r>
                <a:endParaRPr lang="en-US" sz="1500"/>
              </a:p>
            </p:txBody>
          </p:sp>
        </p:grpSp>
        <p:grpSp>
          <p:nvGrpSpPr>
            <p:cNvPr id="56340" name="Group 20"/>
            <p:cNvGrpSpPr>
              <a:grpSpLocks/>
            </p:cNvGrpSpPr>
            <p:nvPr/>
          </p:nvGrpSpPr>
          <p:grpSpPr bwMode="auto">
            <a:xfrm>
              <a:off x="2626" y="3092"/>
              <a:ext cx="887" cy="351"/>
              <a:chOff x="8122" y="2463"/>
              <a:chExt cx="1576" cy="736"/>
            </a:xfrm>
          </p:grpSpPr>
          <p:sp>
            <p:nvSpPr>
              <p:cNvPr id="56341" name="Rectangle 21"/>
              <p:cNvSpPr>
                <a:spLocks noChangeArrowheads="1"/>
              </p:cNvSpPr>
              <p:nvPr/>
            </p:nvSpPr>
            <p:spPr bwMode="auto">
              <a:xfrm>
                <a:off x="8122" y="2463"/>
                <a:ext cx="157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42" name="Text Box 22"/>
              <p:cNvSpPr txBox="1">
                <a:spLocks noChangeArrowheads="1"/>
              </p:cNvSpPr>
              <p:nvPr/>
            </p:nvSpPr>
            <p:spPr bwMode="auto">
              <a:xfrm>
                <a:off x="8634" y="2704"/>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a:latin typeface="Times New Roman" pitchFamily="18" charset="0"/>
                  </a:rPr>
                  <a:t>Event</a:t>
                </a:r>
                <a:endParaRPr lang="en-US" sz="1500"/>
              </a:p>
            </p:txBody>
          </p:sp>
        </p:grpSp>
        <p:grpSp>
          <p:nvGrpSpPr>
            <p:cNvPr id="56343" name="Group 23"/>
            <p:cNvGrpSpPr>
              <a:grpSpLocks/>
            </p:cNvGrpSpPr>
            <p:nvPr/>
          </p:nvGrpSpPr>
          <p:grpSpPr bwMode="auto">
            <a:xfrm>
              <a:off x="3593" y="3092"/>
              <a:ext cx="887" cy="351"/>
              <a:chOff x="8122" y="2463"/>
              <a:chExt cx="1576" cy="736"/>
            </a:xfrm>
          </p:grpSpPr>
          <p:sp>
            <p:nvSpPr>
              <p:cNvPr id="56344" name="Rectangle 24"/>
              <p:cNvSpPr>
                <a:spLocks noChangeArrowheads="1"/>
              </p:cNvSpPr>
              <p:nvPr/>
            </p:nvSpPr>
            <p:spPr bwMode="auto">
              <a:xfrm>
                <a:off x="8122" y="2463"/>
                <a:ext cx="1576" cy="736"/>
              </a:xfrm>
              <a:prstGeom prst="rect">
                <a:avLst/>
              </a:prstGeom>
              <a:solidFill>
                <a:srgbClr val="FFFF99"/>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500"/>
              </a:p>
            </p:txBody>
          </p:sp>
          <p:sp>
            <p:nvSpPr>
              <p:cNvPr id="56345" name="Text Box 25"/>
              <p:cNvSpPr txBox="1">
                <a:spLocks noChangeArrowheads="1"/>
              </p:cNvSpPr>
              <p:nvPr/>
            </p:nvSpPr>
            <p:spPr bwMode="auto">
              <a:xfrm>
                <a:off x="8634" y="2704"/>
                <a:ext cx="467" cy="265"/>
              </a:xfrm>
              <a:prstGeom prst="rect">
                <a:avLst/>
              </a:prstGeom>
              <a:solidFill>
                <a:srgbClr val="FFFFFF">
                  <a:alpha val="0"/>
                </a:srgbClr>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p>
                <a:r>
                  <a:rPr lang="en-US" sz="1050">
                    <a:latin typeface="Times New Roman" pitchFamily="18" charset="0"/>
                  </a:rPr>
                  <a:t>Event</a:t>
                </a:r>
                <a:endParaRPr lang="en-US" sz="1500"/>
              </a:p>
            </p:txBody>
          </p:sp>
        </p:grpSp>
        <p:sp>
          <p:nvSpPr>
            <p:cNvPr id="56346" name="Oval 26"/>
            <p:cNvSpPr>
              <a:spLocks noChangeArrowheads="1"/>
            </p:cNvSpPr>
            <p:nvPr/>
          </p:nvSpPr>
          <p:spPr bwMode="auto">
            <a:xfrm>
              <a:off x="2102" y="2663"/>
              <a:ext cx="439" cy="353"/>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1050">
                  <a:latin typeface="Times New Roman" pitchFamily="18" charset="0"/>
                </a:rPr>
                <a:t>Initial State</a:t>
              </a:r>
              <a:endParaRPr lang="en-US" sz="1500"/>
            </a:p>
          </p:txBody>
        </p:sp>
        <p:sp>
          <p:nvSpPr>
            <p:cNvPr id="56347" name="Oval 27"/>
            <p:cNvSpPr>
              <a:spLocks noChangeArrowheads="1"/>
            </p:cNvSpPr>
            <p:nvPr/>
          </p:nvSpPr>
          <p:spPr bwMode="auto">
            <a:xfrm>
              <a:off x="2119" y="3092"/>
              <a:ext cx="439" cy="351"/>
            </a:xfrm>
            <a:prstGeom prst="ellipse">
              <a:avLst/>
            </a:prstGeom>
            <a:solidFill>
              <a:srgbClr val="FF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sz="1050">
                  <a:latin typeface="Times New Roman" pitchFamily="18" charset="0"/>
                </a:rPr>
                <a:t>Initial State</a:t>
              </a:r>
              <a:endParaRPr lang="en-US" sz="1500"/>
            </a:p>
          </p:txBody>
        </p:sp>
        <p:sp>
          <p:nvSpPr>
            <p:cNvPr id="56348" name="Text Box 28"/>
            <p:cNvSpPr txBox="1">
              <a:spLocks noChangeArrowheads="1"/>
            </p:cNvSpPr>
            <p:nvPr/>
          </p:nvSpPr>
          <p:spPr bwMode="auto">
            <a:xfrm>
              <a:off x="1053" y="2747"/>
              <a:ext cx="943" cy="177"/>
            </a:xfrm>
            <a:prstGeom prst="rect">
              <a:avLst/>
            </a:prstGeom>
            <a:solidFill>
              <a:srgbClr val="FFFFFF">
                <a:alpha val="0"/>
              </a:srgbClr>
            </a:solidFill>
            <a:ln>
              <a:noFill/>
            </a:ln>
            <a:effectLst/>
            <a:extLst>
              <a:ext uri="{91240B29-F687-4F45-9708-019B960494DF}">
                <a14:hiddenLine xmlns:a14="http://schemas.microsoft.com/office/drawing/2010/main" w="25400" algn="ctr">
                  <a:solidFill>
                    <a:srgbClr val="008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sz="1050">
                  <a:solidFill>
                    <a:srgbClr val="008000"/>
                  </a:solidFill>
                  <a:latin typeface="Times New Roman" pitchFamily="18" charset="0"/>
                </a:rPr>
                <a:t>assetSchedule 1</a:t>
              </a:r>
              <a:endParaRPr lang="en-US" sz="1500"/>
            </a:p>
          </p:txBody>
        </p:sp>
        <p:sp>
          <p:nvSpPr>
            <p:cNvPr id="56349" name="Text Box 29"/>
            <p:cNvSpPr txBox="1">
              <a:spLocks noChangeArrowheads="1"/>
            </p:cNvSpPr>
            <p:nvPr/>
          </p:nvSpPr>
          <p:spPr bwMode="auto">
            <a:xfrm>
              <a:off x="1062" y="3157"/>
              <a:ext cx="943" cy="179"/>
            </a:xfrm>
            <a:prstGeom prst="rect">
              <a:avLst/>
            </a:prstGeom>
            <a:solidFill>
              <a:srgbClr val="FFFFFF">
                <a:alpha val="0"/>
              </a:srgbClr>
            </a:solidFill>
            <a:ln>
              <a:noFill/>
            </a:ln>
            <a:effectLst/>
            <a:extLst>
              <a:ext uri="{91240B29-F687-4F45-9708-019B960494DF}">
                <a14:hiddenLine xmlns:a14="http://schemas.microsoft.com/office/drawing/2010/main" w="25400" algn="ctr">
                  <a:solidFill>
                    <a:srgbClr val="FF66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sz="1050">
                  <a:solidFill>
                    <a:srgbClr val="FF6600"/>
                  </a:solidFill>
                  <a:latin typeface="Times New Roman" pitchFamily="18" charset="0"/>
                </a:rPr>
                <a:t>assetSchedule n</a:t>
              </a:r>
              <a:endParaRPr lang="en-US" sz="1500"/>
            </a:p>
          </p:txBody>
        </p:sp>
        <p:sp>
          <p:nvSpPr>
            <p:cNvPr id="56350" name="Text Box 30"/>
            <p:cNvSpPr txBox="1">
              <a:spLocks noChangeArrowheads="1"/>
            </p:cNvSpPr>
            <p:nvPr/>
          </p:nvSpPr>
          <p:spPr bwMode="auto">
            <a:xfrm rot="16200000">
              <a:off x="200" y="2906"/>
              <a:ext cx="1009" cy="414"/>
            </a:xfrm>
            <a:prstGeom prst="rect">
              <a:avLst/>
            </a:prstGeom>
            <a:solidFill>
              <a:srgbClr val="FFFFFF">
                <a:alpha val="0"/>
              </a:srgbClr>
            </a:solidFill>
            <a:ln>
              <a:noFill/>
            </a:ln>
            <a:effectLst/>
            <a:extLst>
              <a:ext uri="{91240B29-F687-4F45-9708-019B960494DF}">
                <a14:hiddenLine xmlns:a14="http://schemas.microsoft.com/office/drawing/2010/main" w="25400" algn="ctr">
                  <a:solidFill>
                    <a:srgbClr val="3366FF"/>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sz="1200">
                  <a:solidFill>
                    <a:srgbClr val="3366FF"/>
                  </a:solidFill>
                  <a:latin typeface="Times New Roman" pitchFamily="18" charset="0"/>
                </a:rPr>
                <a:t>systemSchedule</a:t>
              </a:r>
              <a:endParaRPr lang="en-US" sz="1500"/>
            </a:p>
          </p:txBody>
        </p:sp>
        <p:sp>
          <p:nvSpPr>
            <p:cNvPr id="56351" name="Line 31"/>
            <p:cNvSpPr>
              <a:spLocks noChangeShapeType="1"/>
            </p:cNvSpPr>
            <p:nvPr/>
          </p:nvSpPr>
          <p:spPr bwMode="auto">
            <a:xfrm flipH="1">
              <a:off x="2592" y="2544"/>
              <a:ext cx="12" cy="128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6352" name="Line 32"/>
            <p:cNvSpPr>
              <a:spLocks noChangeShapeType="1"/>
            </p:cNvSpPr>
            <p:nvPr/>
          </p:nvSpPr>
          <p:spPr bwMode="auto">
            <a:xfrm flipV="1">
              <a:off x="2592" y="3792"/>
              <a:ext cx="25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sz="1350"/>
            </a:p>
          </p:txBody>
        </p:sp>
        <p:sp>
          <p:nvSpPr>
            <p:cNvPr id="56353" name="Text Box 33"/>
            <p:cNvSpPr txBox="1">
              <a:spLocks noChangeArrowheads="1"/>
            </p:cNvSpPr>
            <p:nvPr/>
          </p:nvSpPr>
          <p:spPr bwMode="auto">
            <a:xfrm>
              <a:off x="3477" y="3840"/>
              <a:ext cx="942"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en-US" sz="1050">
                  <a:latin typeface="Times New Roman" pitchFamily="18" charset="0"/>
                </a:rPr>
                <a:t>Simulation Time</a:t>
              </a:r>
              <a:endParaRPr lang="en-US" sz="1500"/>
            </a:p>
          </p:txBody>
        </p:sp>
      </p:grpSp>
      <p:sp>
        <p:nvSpPr>
          <p:cNvPr id="2" name="Date Placeholder 1"/>
          <p:cNvSpPr>
            <a:spLocks noGrp="1"/>
          </p:cNvSpPr>
          <p:nvPr>
            <p:ph type="dt" sz="half" idx="2"/>
          </p:nvPr>
        </p:nvSpPr>
        <p:spPr/>
        <p:txBody>
          <a:bodyPr/>
          <a:lstStyle/>
          <a:p>
            <a:fld id="{9D58C2CE-4A5B-4438-BB9D-F04E21111484}"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26</a:t>
            </a:fld>
            <a:endParaRPr lang="en-US" dirty="0"/>
          </a:p>
        </p:txBody>
      </p:sp>
    </p:spTree>
    <p:extLst>
      <p:ext uri="{BB962C8B-B14F-4D97-AF65-F5344CB8AC3E}">
        <p14:creationId xmlns:p14="http://schemas.microsoft.com/office/powerpoint/2010/main" val="3123723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HSF Version history</a:t>
            </a:r>
            <a:endParaRPr lang="en-US" dirty="0"/>
          </a:p>
        </p:txBody>
      </p:sp>
      <p:sp>
        <p:nvSpPr>
          <p:cNvPr id="3" name="Content Placeholder 2"/>
          <p:cNvSpPr>
            <a:spLocks noGrp="1"/>
          </p:cNvSpPr>
          <p:nvPr>
            <p:ph idx="26"/>
          </p:nvPr>
        </p:nvSpPr>
        <p:spPr>
          <a:xfrm>
            <a:off x="364066" y="1178204"/>
            <a:ext cx="5919775" cy="3220932"/>
          </a:xfrm>
        </p:spPr>
        <p:txBody>
          <a:bodyPr>
            <a:noAutofit/>
          </a:bodyPr>
          <a:lstStyle/>
          <a:p>
            <a:r>
              <a:rPr lang="en-US" sz="2400" dirty="0"/>
              <a:t>1.0 – Initial Release</a:t>
            </a:r>
          </a:p>
          <a:p>
            <a:r>
              <a:rPr lang="en-US" sz="2400" dirty="0"/>
              <a:t>1.1 – Math Libraries Added</a:t>
            </a:r>
          </a:p>
          <a:p>
            <a:r>
              <a:rPr lang="en-US" sz="2400" dirty="0"/>
              <a:t>1.2 – State Profile Added</a:t>
            </a:r>
          </a:p>
          <a:p>
            <a:r>
              <a:rPr lang="en-US" sz="2400" dirty="0"/>
              <a:t>2.0 – Multi-Asset Capability</a:t>
            </a:r>
          </a:p>
          <a:p>
            <a:r>
              <a:rPr lang="en-US" sz="2400" dirty="0"/>
              <a:t>2.1 – Auto Circular Dependency Check</a:t>
            </a:r>
          </a:p>
          <a:p>
            <a:r>
              <a:rPr lang="en-US" sz="2400" dirty="0"/>
              <a:t>2.2 – LUA Scripting</a:t>
            </a:r>
          </a:p>
          <a:p>
            <a:r>
              <a:rPr lang="en-US" sz="2400" dirty="0"/>
              <a:t>2.3 – Multi-core and Networking </a:t>
            </a:r>
            <a:r>
              <a:rPr lang="en-US" sz="2400" dirty="0" smtClean="0"/>
              <a:t>Support</a:t>
            </a:r>
            <a:endParaRPr lang="en-US" sz="2400" dirty="0"/>
          </a:p>
        </p:txBody>
      </p:sp>
      <p:sp>
        <p:nvSpPr>
          <p:cNvPr id="4" name="Date Placeholder 3"/>
          <p:cNvSpPr>
            <a:spLocks noGrp="1"/>
          </p:cNvSpPr>
          <p:nvPr>
            <p:ph type="dt" sz="half" idx="2"/>
          </p:nvPr>
        </p:nvSpPr>
        <p:spPr/>
        <p:txBody>
          <a:bodyPr/>
          <a:lstStyle/>
          <a:p>
            <a:fld id="{7F95FBA4-B5F3-4B59-91F5-8EECAE17116B}"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27</a:t>
            </a:fld>
            <a:endParaRPr lang="en-US" dirty="0"/>
          </a:p>
        </p:txBody>
      </p:sp>
    </p:spTree>
    <p:extLst>
      <p:ext uri="{BB962C8B-B14F-4D97-AF65-F5344CB8AC3E}">
        <p14:creationId xmlns:p14="http://schemas.microsoft.com/office/powerpoint/2010/main" val="4269786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The Horizon Framework Multi-Asset Baseline Test Case</a:t>
            </a:r>
          </a:p>
        </p:txBody>
      </p:sp>
      <p:sp>
        <p:nvSpPr>
          <p:cNvPr id="65538" name="Rectangle 2"/>
          <p:cNvSpPr>
            <a:spLocks noGrp="1" noChangeArrowheads="1"/>
          </p:cNvSpPr>
          <p:nvPr>
            <p:ph type="title"/>
          </p:nvPr>
        </p:nvSpPr>
        <p:spPr/>
        <p:txBody>
          <a:bodyPr>
            <a:normAutofit fontScale="90000"/>
          </a:bodyPr>
          <a:lstStyle/>
          <a:p>
            <a:r>
              <a:rPr lang="en-US" sz="3000" dirty="0"/>
              <a:t>The Aeolus </a:t>
            </a:r>
            <a:r>
              <a:rPr lang="en-US" sz="3000" dirty="0" smtClean="0"/>
              <a:t>Constellation</a:t>
            </a:r>
            <a:endParaRPr lang="en-US" sz="3000" dirty="0"/>
          </a:p>
        </p:txBody>
      </p:sp>
      <p:sp>
        <p:nvSpPr>
          <p:cNvPr id="3" name="Date Placeholder 2"/>
          <p:cNvSpPr>
            <a:spLocks noGrp="1"/>
          </p:cNvSpPr>
          <p:nvPr>
            <p:ph type="dt" sz="half" idx="2"/>
          </p:nvPr>
        </p:nvSpPr>
        <p:spPr/>
        <p:txBody>
          <a:bodyPr/>
          <a:lstStyle/>
          <a:p>
            <a:fld id="{5F6DB254-39DC-484A-949E-DBBDF50DAAEB}"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28</a:t>
            </a:fld>
            <a:endParaRPr lang="en-US" dirty="0"/>
          </a:p>
        </p:txBody>
      </p:sp>
    </p:spTree>
    <p:extLst>
      <p:ext uri="{BB962C8B-B14F-4D97-AF65-F5344CB8AC3E}">
        <p14:creationId xmlns:p14="http://schemas.microsoft.com/office/powerpoint/2010/main" val="2959708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12135" b="-12135"/>
          <a:stretch/>
        </p:blipFill>
        <p:spPr>
          <a:prstGeom prst="rect">
            <a:avLst/>
          </a:prstGeom>
        </p:spPr>
      </p:pic>
      <p:sp>
        <p:nvSpPr>
          <p:cNvPr id="88067" name="Rectangle 3"/>
          <p:cNvSpPr>
            <a:spLocks noGrp="1" noChangeArrowheads="1"/>
          </p:cNvSpPr>
          <p:nvPr>
            <p:ph type="body" sz="quarter" idx="16"/>
          </p:nvPr>
        </p:nvSpPr>
        <p:spPr>
          <a:xfrm>
            <a:off x="457200" y="3899533"/>
            <a:ext cx="4152900" cy="333799"/>
          </a:xfrm>
        </p:spPr>
        <p:txBody>
          <a:bodyPr/>
          <a:lstStyle/>
          <a:p>
            <a:pPr>
              <a:lnSpc>
                <a:spcPct val="80000"/>
              </a:lnSpc>
            </a:pPr>
            <a:r>
              <a:rPr lang="en-US" sz="1350" dirty="0" smtClean="0"/>
              <a:t>A day-in-the-life of the Aeolus constellation</a:t>
            </a:r>
            <a:endParaRPr lang="en-US" sz="1350" dirty="0"/>
          </a:p>
        </p:txBody>
      </p:sp>
      <p:sp>
        <p:nvSpPr>
          <p:cNvPr id="88066" name="Rectangle 2"/>
          <p:cNvSpPr>
            <a:spLocks noGrp="1" noChangeArrowheads="1"/>
          </p:cNvSpPr>
          <p:nvPr>
            <p:ph type="title"/>
          </p:nvPr>
        </p:nvSpPr>
        <p:spPr/>
        <p:txBody>
          <a:bodyPr>
            <a:normAutofit fontScale="90000"/>
          </a:bodyPr>
          <a:lstStyle/>
          <a:p>
            <a:r>
              <a:rPr lang="en-US"/>
              <a:t>Aeolus Mission Concept</a:t>
            </a:r>
          </a:p>
        </p:txBody>
      </p:sp>
      <p:sp>
        <p:nvSpPr>
          <p:cNvPr id="3" name="Content Placeholder 2"/>
          <p:cNvSpPr>
            <a:spLocks noGrp="1"/>
          </p:cNvSpPr>
          <p:nvPr>
            <p:ph idx="26"/>
          </p:nvPr>
        </p:nvSpPr>
        <p:spPr/>
        <p:txBody>
          <a:bodyPr/>
          <a:lstStyle/>
          <a:p>
            <a:r>
              <a:rPr lang="en-US" dirty="0"/>
              <a:t>Aeolus: The Greek god of wind</a:t>
            </a:r>
          </a:p>
          <a:p>
            <a:r>
              <a:rPr lang="en-US" dirty="0"/>
              <a:t>Extreme-weather imaging satellite</a:t>
            </a:r>
          </a:p>
          <a:p>
            <a:r>
              <a:rPr lang="en-US" dirty="0"/>
              <a:t>Circular, 1000km, 35 degree inclined orbit</a:t>
            </a:r>
          </a:p>
          <a:p>
            <a:r>
              <a:rPr lang="en-US" dirty="0"/>
              <a:t>Simulation date: August 1st 2008 for 3 revolutions</a:t>
            </a:r>
          </a:p>
          <a:p>
            <a:r>
              <a:rPr lang="en-US" dirty="0"/>
              <a:t>Targets clustered into high-risk areas, including Southeast Asia and the Gulf of Mexico</a:t>
            </a:r>
          </a:p>
          <a:p>
            <a:r>
              <a:rPr lang="en-US" dirty="0"/>
              <a:t>Sensor has ability to generate data while in eclipse</a:t>
            </a:r>
          </a:p>
          <a:p>
            <a:endParaRPr lang="en-US" dirty="0"/>
          </a:p>
        </p:txBody>
      </p:sp>
      <p:sp>
        <p:nvSpPr>
          <p:cNvPr id="5" name="Date Placeholder 4"/>
          <p:cNvSpPr>
            <a:spLocks noGrp="1"/>
          </p:cNvSpPr>
          <p:nvPr>
            <p:ph type="dt" sz="half" idx="2"/>
          </p:nvPr>
        </p:nvSpPr>
        <p:spPr/>
        <p:txBody>
          <a:bodyPr/>
          <a:lstStyle/>
          <a:p>
            <a:fld id="{91E6A006-EB07-42AC-9CFA-5099D9235F57}" type="datetime1">
              <a:rPr lang="en-US" smtClean="0"/>
              <a:t>5/7/2015</a:t>
            </a:fld>
            <a:endParaRPr lang="en-US" dirty="0"/>
          </a:p>
        </p:txBody>
      </p:sp>
      <p:sp>
        <p:nvSpPr>
          <p:cNvPr id="6" name="Footer Placeholder 5"/>
          <p:cNvSpPr>
            <a:spLocks noGrp="1"/>
          </p:cNvSpPr>
          <p:nvPr>
            <p:ph type="ftr" sz="quarter" idx="3"/>
          </p:nvPr>
        </p:nvSpPr>
        <p:spPr/>
        <p:txBody>
          <a:bodyPr/>
          <a:lstStyle/>
          <a:p>
            <a:r>
              <a:rPr lang="en-US" smtClean="0"/>
              <a:t>aero.calpoly.edu</a:t>
            </a:r>
            <a:endParaRPr lang="en-US" dirty="0"/>
          </a:p>
        </p:txBody>
      </p:sp>
      <p:sp>
        <p:nvSpPr>
          <p:cNvPr id="7" name="Slide Number Placeholder 6"/>
          <p:cNvSpPr>
            <a:spLocks noGrp="1"/>
          </p:cNvSpPr>
          <p:nvPr>
            <p:ph type="sldNum" sz="quarter" idx="4"/>
          </p:nvPr>
        </p:nvSpPr>
        <p:spPr/>
        <p:txBody>
          <a:bodyPr/>
          <a:lstStyle/>
          <a:p>
            <a:fld id="{7695E9E8-B265-7548-85E7-C18DE4F79F08}" type="slidenum">
              <a:rPr lang="en-US" smtClean="0"/>
              <a:pPr/>
              <a:t>29</a:t>
            </a:fld>
            <a:endParaRPr lang="en-US" dirty="0"/>
          </a:p>
        </p:txBody>
      </p:sp>
    </p:spTree>
    <p:extLst>
      <p:ext uri="{BB962C8B-B14F-4D97-AF65-F5344CB8AC3E}">
        <p14:creationId xmlns:p14="http://schemas.microsoft.com/office/powerpoint/2010/main" val="85812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6"/>
          </p:nvPr>
        </p:nvSpPr>
        <p:spPr/>
        <p:txBody>
          <a:bodyPr/>
          <a:lstStyle/>
          <a:p>
            <a:endParaRPr lang="en-US"/>
          </a:p>
        </p:txBody>
      </p:sp>
      <p:sp>
        <p:nvSpPr>
          <p:cNvPr id="6" name="Title 5"/>
          <p:cNvSpPr>
            <a:spLocks noGrp="1"/>
          </p:cNvSpPr>
          <p:nvPr>
            <p:ph type="title"/>
          </p:nvPr>
        </p:nvSpPr>
        <p:spPr>
          <a:xfrm>
            <a:off x="1707681" y="626758"/>
            <a:ext cx="6979119" cy="421976"/>
          </a:xfrm>
        </p:spPr>
        <p:txBody>
          <a:bodyPr>
            <a:normAutofit fontScale="90000"/>
          </a:bodyPr>
          <a:lstStyle/>
          <a:p>
            <a:r>
              <a:rPr lang="en-US" sz="2000" dirty="0" smtClean="0"/>
              <a:t>Learn-by-doing; practicing and innovating Aerospace Design</a:t>
            </a:r>
            <a:endParaRPr lang="en-US" sz="2000" dirty="0"/>
          </a:p>
        </p:txBody>
      </p:sp>
      <p:sp>
        <p:nvSpPr>
          <p:cNvPr id="24" name="Content Placeholder 23"/>
          <p:cNvSpPr>
            <a:spLocks noGrp="1"/>
          </p:cNvSpPr>
          <p:nvPr>
            <p:ph idx="26"/>
          </p:nvPr>
        </p:nvSpPr>
        <p:spPr/>
        <p:txBody>
          <a:bodyPr>
            <a:noAutofit/>
          </a:bodyPr>
          <a:lstStyle/>
          <a:p>
            <a:pPr marL="0" indent="0">
              <a:buNone/>
            </a:pPr>
            <a:r>
              <a:rPr lang="en-US" sz="1800" b="1" dirty="0" smtClean="0"/>
              <a:t>Vision</a:t>
            </a:r>
            <a:r>
              <a:rPr lang="en-US" sz="1800" dirty="0" smtClean="0"/>
              <a:t> - </a:t>
            </a:r>
            <a:r>
              <a:rPr lang="en-US" sz="1800" dirty="0"/>
              <a:t>An alumni base leading and innovating the Aerospace Industry</a:t>
            </a:r>
            <a:endParaRPr lang="en-US" sz="1800" dirty="0">
              <a:solidFill>
                <a:prstClr val="black"/>
              </a:solidFill>
            </a:endParaRPr>
          </a:p>
          <a:p>
            <a:pPr marL="0" indent="0">
              <a:buNone/>
            </a:pPr>
            <a:endParaRPr lang="en-US" sz="1800" dirty="0" smtClean="0"/>
          </a:p>
          <a:p>
            <a:pPr marL="0" indent="0">
              <a:buNone/>
            </a:pPr>
            <a:r>
              <a:rPr lang="en-US" sz="1800" b="1" dirty="0" smtClean="0"/>
              <a:t>Mission</a:t>
            </a:r>
            <a:r>
              <a:rPr lang="en-US" sz="1800" dirty="0" smtClean="0"/>
              <a:t> </a:t>
            </a:r>
            <a:r>
              <a:rPr lang="en-US" sz="1800" dirty="0"/>
              <a:t>- As faculty, students and staff, we collaborate with the Aerospace Industry to build partnerships which promote excellence and innovation to serve diverse communities. We work as a team to provide an excellent Learn-by-Doing, systems and design focused engineering education; graduating Day One-ready </a:t>
            </a:r>
            <a:r>
              <a:rPr lang="en-US" sz="1800" dirty="0" smtClean="0"/>
              <a:t>professionals</a:t>
            </a:r>
          </a:p>
          <a:p>
            <a:pPr marL="0" indent="0">
              <a:buNone/>
            </a:pPr>
            <a:endParaRPr lang="en-US" sz="1800" dirty="0" smtClean="0"/>
          </a:p>
        </p:txBody>
      </p:sp>
      <p:sp>
        <p:nvSpPr>
          <p:cNvPr id="12" name="Date Placeholder 11"/>
          <p:cNvSpPr>
            <a:spLocks noGrp="1"/>
          </p:cNvSpPr>
          <p:nvPr>
            <p:ph type="dt" sz="half" idx="2"/>
          </p:nvPr>
        </p:nvSpPr>
        <p:spPr/>
        <p:txBody>
          <a:bodyPr/>
          <a:lstStyle/>
          <a:p>
            <a:fld id="{57D3C951-A5A7-4FEF-B610-44325B791501}" type="datetime1">
              <a:rPr lang="en-US" smtClean="0"/>
              <a:t>5/7/2015</a:t>
            </a:fld>
            <a:endParaRPr lang="en-US" dirty="0"/>
          </a:p>
        </p:txBody>
      </p:sp>
      <p:sp>
        <p:nvSpPr>
          <p:cNvPr id="13" name="Footer Placeholder 12"/>
          <p:cNvSpPr>
            <a:spLocks noGrp="1"/>
          </p:cNvSpPr>
          <p:nvPr>
            <p:ph type="ftr" sz="quarter" idx="3"/>
          </p:nvPr>
        </p:nvSpPr>
        <p:spPr/>
        <p:txBody>
          <a:bodyPr/>
          <a:lstStyle/>
          <a:p>
            <a:r>
              <a:rPr lang="en-US" smtClean="0"/>
              <a:t>aero.calpoly.edu</a:t>
            </a:r>
            <a:endParaRPr lang="en-US" dirty="0"/>
          </a:p>
        </p:txBody>
      </p:sp>
      <p:sp>
        <p:nvSpPr>
          <p:cNvPr id="14" name="Slide Number Placeholder 13"/>
          <p:cNvSpPr>
            <a:spLocks noGrp="1"/>
          </p:cNvSpPr>
          <p:nvPr>
            <p:ph type="sldNum" sz="quarter" idx="4"/>
          </p:nvPr>
        </p:nvSpPr>
        <p:spPr/>
        <p:txBody>
          <a:bodyPr/>
          <a:lstStyle/>
          <a:p>
            <a:fld id="{7695E9E8-B265-7548-85E7-C18DE4F79F08}" type="slidenum">
              <a:rPr lang="en-US" smtClean="0"/>
              <a:pPr/>
              <a:t>3</a:t>
            </a:fld>
            <a:endParaRPr lang="en-US" dirty="0"/>
          </a:p>
        </p:txBody>
      </p:sp>
      <p:grpSp>
        <p:nvGrpSpPr>
          <p:cNvPr id="15" name="Group 14"/>
          <p:cNvGrpSpPr/>
          <p:nvPr/>
        </p:nvGrpSpPr>
        <p:grpSpPr>
          <a:xfrm>
            <a:off x="1217799" y="1359686"/>
            <a:ext cx="2445435" cy="2249462"/>
            <a:chOff x="5714267" y="2560610"/>
            <a:chExt cx="3260580" cy="2999282"/>
          </a:xfrm>
        </p:grpSpPr>
        <p:pic>
          <p:nvPicPr>
            <p:cNvPr id="16"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72636" y="2926110"/>
              <a:ext cx="1704021" cy="2182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3"/>
            <p:cNvSpPr txBox="1"/>
            <p:nvPr/>
          </p:nvSpPr>
          <p:spPr>
            <a:xfrm>
              <a:off x="5714267" y="2560610"/>
              <a:ext cx="1098608" cy="3905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68580" tIns="34290" rIns="68580" bIns="34290" numCol="1" spcCol="0" rtlCol="0" fromWordArt="0" anchor="t" anchorCtr="0" forceAA="0" compatLnSpc="1">
              <a:prstTxWarp prst="textNoShape">
                <a:avLst/>
              </a:prstTxWarp>
              <a:noAutofit/>
            </a:bodyPr>
            <a:lstStyle/>
            <a:p>
              <a:pPr fontAlgn="base">
                <a:lnSpc>
                  <a:spcPct val="115000"/>
                </a:lnSpc>
                <a:spcAft>
                  <a:spcPts val="750"/>
                </a:spcAft>
              </a:pPr>
              <a:r>
                <a:rPr lang="en-US" sz="1200" b="1" dirty="0">
                  <a:solidFill>
                    <a:srgbClr val="1D7140"/>
                  </a:solidFill>
                  <a:ea typeface="Calibri"/>
                </a:rPr>
                <a:t>Innovate</a:t>
              </a:r>
              <a:endParaRPr lang="en-US" sz="900" b="1" dirty="0">
                <a:solidFill>
                  <a:srgbClr val="1D7140"/>
                </a:solidFill>
                <a:ea typeface="Times New Roman"/>
              </a:endParaRPr>
            </a:p>
          </p:txBody>
        </p:sp>
        <p:sp>
          <p:nvSpPr>
            <p:cNvPr id="18" name="Text Box 3"/>
            <p:cNvSpPr txBox="1"/>
            <p:nvPr/>
          </p:nvSpPr>
          <p:spPr>
            <a:xfrm>
              <a:off x="7876239" y="3307434"/>
              <a:ext cx="1098608" cy="3905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68580" tIns="34290" rIns="68580" bIns="34290" numCol="1" spcCol="0" rtlCol="0" fromWordArt="0" anchor="t" anchorCtr="0" forceAA="0" compatLnSpc="1">
              <a:prstTxWarp prst="textNoShape">
                <a:avLst/>
              </a:prstTxWarp>
              <a:noAutofit/>
            </a:bodyPr>
            <a:lstStyle/>
            <a:p>
              <a:pPr fontAlgn="base">
                <a:lnSpc>
                  <a:spcPct val="115000"/>
                </a:lnSpc>
                <a:spcAft>
                  <a:spcPts val="750"/>
                </a:spcAft>
              </a:pPr>
              <a:r>
                <a:rPr lang="en-US" sz="1200" b="1" dirty="0">
                  <a:solidFill>
                    <a:srgbClr val="1D7140"/>
                  </a:solidFill>
                  <a:ea typeface="Calibri"/>
                </a:rPr>
                <a:t>Learn</a:t>
              </a:r>
              <a:endParaRPr lang="en-US" sz="900" b="1" dirty="0">
                <a:solidFill>
                  <a:srgbClr val="1D7140"/>
                </a:solidFill>
                <a:ea typeface="Times New Roman"/>
              </a:endParaRPr>
            </a:p>
          </p:txBody>
        </p:sp>
        <p:sp>
          <p:nvSpPr>
            <p:cNvPr id="19" name="Text Box 3"/>
            <p:cNvSpPr txBox="1"/>
            <p:nvPr/>
          </p:nvSpPr>
          <p:spPr>
            <a:xfrm>
              <a:off x="7345554" y="5169367"/>
              <a:ext cx="1098608" cy="3905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68580" tIns="34290" rIns="68580" bIns="34290" numCol="1" spcCol="0" rtlCol="0" fromWordArt="0" anchor="t" anchorCtr="0" forceAA="0" compatLnSpc="1">
              <a:prstTxWarp prst="textNoShape">
                <a:avLst/>
              </a:prstTxWarp>
              <a:noAutofit/>
            </a:bodyPr>
            <a:lstStyle/>
            <a:p>
              <a:pPr fontAlgn="base">
                <a:lnSpc>
                  <a:spcPct val="115000"/>
                </a:lnSpc>
                <a:spcAft>
                  <a:spcPts val="750"/>
                </a:spcAft>
              </a:pPr>
              <a:r>
                <a:rPr lang="en-US" sz="1200" b="1" dirty="0">
                  <a:solidFill>
                    <a:srgbClr val="1D7140"/>
                  </a:solidFill>
                  <a:ea typeface="Times New Roman"/>
                </a:rPr>
                <a:t>Do</a:t>
              </a:r>
              <a:endParaRPr lang="en-US" sz="900" b="1" dirty="0">
                <a:solidFill>
                  <a:srgbClr val="1D7140"/>
                </a:solidFill>
                <a:ea typeface="Times New Roman"/>
              </a:endParaRPr>
            </a:p>
          </p:txBody>
        </p:sp>
      </p:grpSp>
    </p:spTree>
    <p:extLst>
      <p:ext uri="{BB962C8B-B14F-4D97-AF65-F5344CB8AC3E}">
        <p14:creationId xmlns:p14="http://schemas.microsoft.com/office/powerpoint/2010/main" val="3494043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type="pic" idx="39"/>
          </p:nvPr>
        </p:nvPicPr>
        <p:blipFill rotWithShape="1">
          <a:blip r:embed="rId3" cstate="screen">
            <a:extLst>
              <a:ext uri="{28A0092B-C50C-407E-A947-70E740481C1C}">
                <a14:useLocalDpi xmlns:a14="http://schemas.microsoft.com/office/drawing/2010/main"/>
              </a:ext>
            </a:extLst>
          </a:blip>
          <a:srcRect t="-10336" b="-10336"/>
          <a:stretch/>
        </p:blipFill>
        <p:spPr>
          <a:xfrm>
            <a:off x="112196" y="390880"/>
            <a:ext cx="4374183" cy="3425565"/>
          </a:xfrm>
          <a:prstGeom prst="rect">
            <a:avLst/>
          </a:prstGeom>
        </p:spPr>
      </p:pic>
      <p:sp>
        <p:nvSpPr>
          <p:cNvPr id="68610" name="Rectangle 2"/>
          <p:cNvSpPr>
            <a:spLocks noGrp="1" noChangeArrowheads="1"/>
          </p:cNvSpPr>
          <p:nvPr>
            <p:ph type="title"/>
          </p:nvPr>
        </p:nvSpPr>
        <p:spPr/>
        <p:txBody>
          <a:bodyPr>
            <a:normAutofit/>
          </a:bodyPr>
          <a:lstStyle/>
          <a:p>
            <a:r>
              <a:rPr lang="en-US" sz="3000" dirty="0"/>
              <a:t>The Aeolus Constellation: Results</a:t>
            </a:r>
          </a:p>
        </p:txBody>
      </p:sp>
      <p:sp>
        <p:nvSpPr>
          <p:cNvPr id="6" name="Text Placeholder 5"/>
          <p:cNvSpPr>
            <a:spLocks noGrp="1"/>
          </p:cNvSpPr>
          <p:nvPr>
            <p:ph type="body" idx="37"/>
          </p:nvPr>
        </p:nvSpPr>
        <p:spPr/>
        <p:txBody>
          <a:bodyPr/>
          <a:lstStyle/>
          <a:p>
            <a:r>
              <a:rPr lang="en-US" dirty="0" err="1" smtClean="0"/>
              <a:t>Matlab</a:t>
            </a:r>
            <a:r>
              <a:rPr lang="en-US" dirty="0" smtClean="0"/>
              <a:t> visualization of </a:t>
            </a:r>
            <a:r>
              <a:rPr lang="en-US" i="1" dirty="0" smtClean="0"/>
              <a:t>HSF</a:t>
            </a:r>
            <a:r>
              <a:rPr lang="en-US" dirty="0" smtClean="0"/>
              <a:t> simulation results</a:t>
            </a:r>
            <a:endParaRPr lang="en-US" dirty="0"/>
          </a:p>
        </p:txBody>
      </p:sp>
      <p:pic>
        <p:nvPicPr>
          <p:cNvPr id="8" name="Picture Placeholder 7"/>
          <p:cNvPicPr>
            <a:picLocks noGrp="1" noChangeAspect="1"/>
          </p:cNvPicPr>
          <p:nvPr>
            <p:ph type="pic" idx="40"/>
          </p:nvPr>
        </p:nvPicPr>
        <p:blipFill rotWithShape="1">
          <a:blip r:embed="rId4" cstate="screen">
            <a:extLst>
              <a:ext uri="{28A0092B-C50C-407E-A947-70E740481C1C}">
                <a14:useLocalDpi xmlns:a14="http://schemas.microsoft.com/office/drawing/2010/main"/>
              </a:ext>
            </a:extLst>
          </a:blip>
          <a:srcRect t="-9518" b="-9518"/>
          <a:stretch/>
        </p:blipFill>
        <p:spPr>
          <a:xfrm>
            <a:off x="4486379" y="250285"/>
            <a:ext cx="4553712" cy="3566160"/>
          </a:xfrm>
          <a:prstGeom prst="rect">
            <a:avLst/>
          </a:prstGeom>
        </p:spPr>
      </p:pic>
      <p:sp>
        <p:nvSpPr>
          <p:cNvPr id="9" name="Date Placeholder 8"/>
          <p:cNvSpPr>
            <a:spLocks noGrp="1"/>
          </p:cNvSpPr>
          <p:nvPr>
            <p:ph type="dt" sz="half" idx="2"/>
          </p:nvPr>
        </p:nvSpPr>
        <p:spPr/>
        <p:txBody>
          <a:bodyPr/>
          <a:lstStyle/>
          <a:p>
            <a:fld id="{A707C116-9EB4-4C19-B2A6-8FD4CED323DE}" type="datetime1">
              <a:rPr lang="en-US" smtClean="0"/>
              <a:t>5/7/2015</a:t>
            </a:fld>
            <a:endParaRPr lang="en-US" dirty="0"/>
          </a:p>
        </p:txBody>
      </p:sp>
      <p:sp>
        <p:nvSpPr>
          <p:cNvPr id="10" name="Footer Placeholder 9"/>
          <p:cNvSpPr>
            <a:spLocks noGrp="1"/>
          </p:cNvSpPr>
          <p:nvPr>
            <p:ph type="ftr" sz="quarter" idx="3"/>
          </p:nvPr>
        </p:nvSpPr>
        <p:spPr/>
        <p:txBody>
          <a:bodyPr/>
          <a:lstStyle/>
          <a:p>
            <a:r>
              <a:rPr lang="en-US" smtClean="0"/>
              <a:t>aero.calpoly.edu</a:t>
            </a:r>
            <a:endParaRPr lang="en-US" dirty="0"/>
          </a:p>
        </p:txBody>
      </p:sp>
      <p:sp>
        <p:nvSpPr>
          <p:cNvPr id="11" name="Slide Number Placeholder 10"/>
          <p:cNvSpPr>
            <a:spLocks noGrp="1"/>
          </p:cNvSpPr>
          <p:nvPr>
            <p:ph type="sldNum" sz="quarter" idx="4"/>
          </p:nvPr>
        </p:nvSpPr>
        <p:spPr/>
        <p:txBody>
          <a:bodyPr/>
          <a:lstStyle/>
          <a:p>
            <a:fld id="{7695E9E8-B265-7548-85E7-C18DE4F79F08}" type="slidenum">
              <a:rPr lang="en-US" smtClean="0"/>
              <a:pPr/>
              <a:t>30</a:t>
            </a:fld>
            <a:endParaRPr lang="en-US" dirty="0"/>
          </a:p>
        </p:txBody>
      </p:sp>
    </p:spTree>
    <p:extLst>
      <p:ext uri="{BB962C8B-B14F-4D97-AF65-F5344CB8AC3E}">
        <p14:creationId xmlns:p14="http://schemas.microsoft.com/office/powerpoint/2010/main" val="3252071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39"/>
          </p:nvPr>
        </p:nvPicPr>
        <p:blipFill rotWithShape="1">
          <a:blip r:embed="rId3"/>
          <a:srcRect t="-1374" b="-1374"/>
          <a:stretch/>
        </p:blipFill>
        <p:spPr>
          <a:xfrm>
            <a:off x="379306" y="280584"/>
            <a:ext cx="4086710" cy="3200400"/>
          </a:xfrm>
          <a:prstGeom prst="rect">
            <a:avLst/>
          </a:prstGeom>
        </p:spPr>
      </p:pic>
      <p:sp>
        <p:nvSpPr>
          <p:cNvPr id="74754" name="Rectangle 2"/>
          <p:cNvSpPr>
            <a:spLocks noGrp="1" noChangeArrowheads="1"/>
          </p:cNvSpPr>
          <p:nvPr>
            <p:ph type="title"/>
          </p:nvPr>
        </p:nvSpPr>
        <p:spPr/>
        <p:txBody>
          <a:bodyPr/>
          <a:lstStyle/>
          <a:p>
            <a:r>
              <a:rPr lang="en-US" sz="3000"/>
              <a:t>The Aeolus Constellation: Results</a:t>
            </a:r>
          </a:p>
        </p:txBody>
      </p:sp>
      <p:sp>
        <p:nvSpPr>
          <p:cNvPr id="5" name="Text Placeholder 4"/>
          <p:cNvSpPr>
            <a:spLocks noGrp="1"/>
          </p:cNvSpPr>
          <p:nvPr>
            <p:ph type="body" idx="37"/>
          </p:nvPr>
        </p:nvSpPr>
        <p:spPr/>
        <p:txBody>
          <a:bodyPr/>
          <a:lstStyle/>
          <a:p>
            <a:r>
              <a:rPr lang="en-US" dirty="0" smtClean="0"/>
              <a:t>Typical day-in-the-life state data</a:t>
            </a:r>
            <a:endParaRPr lang="en-US" dirty="0"/>
          </a:p>
        </p:txBody>
      </p:sp>
      <p:pic>
        <p:nvPicPr>
          <p:cNvPr id="10" name="Picture Placeholder 9"/>
          <p:cNvPicPr>
            <a:picLocks noGrp="1" noChangeAspect="1"/>
          </p:cNvPicPr>
          <p:nvPr>
            <p:ph type="pic" idx="40"/>
          </p:nvPr>
        </p:nvPicPr>
        <p:blipFill rotWithShape="1">
          <a:blip r:embed="rId4"/>
          <a:srcRect t="-706" b="-706"/>
          <a:stretch/>
        </p:blipFill>
        <p:spPr>
          <a:xfrm>
            <a:off x="4466016" y="323172"/>
            <a:ext cx="4086665" cy="3200400"/>
          </a:xfrm>
          <a:prstGeom prst="rect">
            <a:avLst/>
          </a:prstGeom>
        </p:spPr>
      </p:pic>
      <p:sp>
        <p:nvSpPr>
          <p:cNvPr id="11" name="Date Placeholder 10"/>
          <p:cNvSpPr>
            <a:spLocks noGrp="1"/>
          </p:cNvSpPr>
          <p:nvPr>
            <p:ph type="dt" sz="half" idx="2"/>
          </p:nvPr>
        </p:nvSpPr>
        <p:spPr/>
        <p:txBody>
          <a:bodyPr/>
          <a:lstStyle/>
          <a:p>
            <a:fld id="{FFA29681-A325-4EB7-9853-69FF037CA5E8}" type="datetime1">
              <a:rPr lang="en-US" smtClean="0"/>
              <a:t>5/7/2015</a:t>
            </a:fld>
            <a:endParaRPr lang="en-US" dirty="0"/>
          </a:p>
        </p:txBody>
      </p:sp>
      <p:sp>
        <p:nvSpPr>
          <p:cNvPr id="12" name="Footer Placeholder 11"/>
          <p:cNvSpPr>
            <a:spLocks noGrp="1"/>
          </p:cNvSpPr>
          <p:nvPr>
            <p:ph type="ftr" sz="quarter" idx="3"/>
          </p:nvPr>
        </p:nvSpPr>
        <p:spPr/>
        <p:txBody>
          <a:bodyPr/>
          <a:lstStyle/>
          <a:p>
            <a:r>
              <a:rPr lang="en-US" smtClean="0"/>
              <a:t>aero.calpoly.edu</a:t>
            </a:r>
            <a:endParaRPr lang="en-US" dirty="0"/>
          </a:p>
        </p:txBody>
      </p:sp>
      <p:sp>
        <p:nvSpPr>
          <p:cNvPr id="13" name="Slide Number Placeholder 12"/>
          <p:cNvSpPr>
            <a:spLocks noGrp="1"/>
          </p:cNvSpPr>
          <p:nvPr>
            <p:ph type="sldNum" sz="quarter" idx="4"/>
          </p:nvPr>
        </p:nvSpPr>
        <p:spPr/>
        <p:txBody>
          <a:bodyPr/>
          <a:lstStyle/>
          <a:p>
            <a:fld id="{7695E9E8-B265-7548-85E7-C18DE4F79F08}" type="slidenum">
              <a:rPr lang="en-US" smtClean="0"/>
              <a:pPr/>
              <a:t>31</a:t>
            </a:fld>
            <a:endParaRPr lang="en-US" dirty="0"/>
          </a:p>
        </p:txBody>
      </p:sp>
    </p:spTree>
    <p:extLst>
      <p:ext uri="{BB962C8B-B14F-4D97-AF65-F5344CB8AC3E}">
        <p14:creationId xmlns:p14="http://schemas.microsoft.com/office/powerpoint/2010/main" val="3350930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t>Future Plans</a:t>
            </a:r>
          </a:p>
        </p:txBody>
      </p:sp>
      <p:sp>
        <p:nvSpPr>
          <p:cNvPr id="79875" name="Rectangle 3"/>
          <p:cNvSpPr>
            <a:spLocks noGrp="1" noChangeArrowheads="1"/>
          </p:cNvSpPr>
          <p:nvPr>
            <p:ph idx="26"/>
          </p:nvPr>
        </p:nvSpPr>
        <p:spPr/>
        <p:txBody>
          <a:bodyPr>
            <a:normAutofit/>
          </a:bodyPr>
          <a:lstStyle/>
          <a:p>
            <a:pPr>
              <a:lnSpc>
                <a:spcPct val="80000"/>
              </a:lnSpc>
            </a:pPr>
            <a:r>
              <a:rPr lang="en-US" sz="2100" dirty="0"/>
              <a:t>Drag-and-Drop Simulation Creation GUI</a:t>
            </a:r>
          </a:p>
          <a:p>
            <a:pPr lvl="1">
              <a:lnSpc>
                <a:spcPct val="80000"/>
              </a:lnSpc>
            </a:pPr>
            <a:r>
              <a:rPr lang="en-US" sz="1800" dirty="0"/>
              <a:t>PICASSO – </a:t>
            </a:r>
            <a:r>
              <a:rPr lang="en-US" sz="1800" dirty="0" smtClean="0"/>
              <a:t>Version 1.2 Released</a:t>
            </a:r>
            <a:endParaRPr lang="en-US" sz="1800" dirty="0"/>
          </a:p>
          <a:p>
            <a:pPr>
              <a:lnSpc>
                <a:spcPct val="80000"/>
              </a:lnSpc>
            </a:pPr>
            <a:r>
              <a:rPr lang="en-US" sz="2100" dirty="0"/>
              <a:t>Automatic “Sanity-Checking” for User-Specified Code</a:t>
            </a:r>
          </a:p>
          <a:p>
            <a:pPr>
              <a:lnSpc>
                <a:spcPct val="80000"/>
              </a:lnSpc>
            </a:pPr>
            <a:r>
              <a:rPr lang="en-US" sz="2100" dirty="0" smtClean="0"/>
              <a:t>System </a:t>
            </a:r>
            <a:r>
              <a:rPr lang="en-US" sz="2100" dirty="0"/>
              <a:t>Model Failure Recording</a:t>
            </a:r>
          </a:p>
          <a:p>
            <a:pPr lvl="1">
              <a:lnSpc>
                <a:spcPct val="80000"/>
              </a:lnSpc>
            </a:pPr>
            <a:r>
              <a:rPr lang="en-US" sz="1800" dirty="0"/>
              <a:t>Understanding why can’t a subsystem respond to a request will help the analyst reconfigure the system or requirements</a:t>
            </a:r>
          </a:p>
          <a:p>
            <a:pPr>
              <a:lnSpc>
                <a:spcPct val="80000"/>
              </a:lnSpc>
            </a:pPr>
            <a:r>
              <a:rPr lang="en-US" sz="2100" dirty="0"/>
              <a:t>Module Library </a:t>
            </a:r>
            <a:r>
              <a:rPr lang="en-US" sz="2100" dirty="0" smtClean="0"/>
              <a:t>Creation (Open Source?)</a:t>
            </a:r>
            <a:endParaRPr lang="en-US" sz="2100" dirty="0"/>
          </a:p>
          <a:p>
            <a:pPr lvl="1">
              <a:lnSpc>
                <a:spcPct val="80000"/>
              </a:lnSpc>
            </a:pPr>
            <a:r>
              <a:rPr lang="en-US" sz="1800" dirty="0"/>
              <a:t>Underway</a:t>
            </a:r>
          </a:p>
        </p:txBody>
      </p:sp>
      <p:sp>
        <p:nvSpPr>
          <p:cNvPr id="2" name="Date Placeholder 1"/>
          <p:cNvSpPr>
            <a:spLocks noGrp="1"/>
          </p:cNvSpPr>
          <p:nvPr>
            <p:ph type="dt" sz="half" idx="2"/>
          </p:nvPr>
        </p:nvSpPr>
        <p:spPr/>
        <p:txBody>
          <a:bodyPr/>
          <a:lstStyle/>
          <a:p>
            <a:fld id="{80C04808-1C92-47AE-98B2-4F8135BE67F8}" type="datetime1">
              <a:rPr lang="en-US" smtClean="0"/>
              <a:t>5/7/2015</a:t>
            </a:fld>
            <a:endParaRPr lang="en-US" dirty="0"/>
          </a:p>
        </p:txBody>
      </p:sp>
      <p:sp>
        <p:nvSpPr>
          <p:cNvPr id="3" name="Footer Placeholder 2"/>
          <p:cNvSpPr>
            <a:spLocks noGrp="1"/>
          </p:cNvSpPr>
          <p:nvPr>
            <p:ph type="ftr" sz="quarter" idx="3"/>
          </p:nvPr>
        </p:nvSpPr>
        <p:spPr/>
        <p:txBody>
          <a:bodyPr/>
          <a:lstStyle/>
          <a:p>
            <a:r>
              <a:rPr lang="en-US" smtClean="0"/>
              <a:t>aero.calpoly.edu</a:t>
            </a:r>
            <a:endParaRPr lang="en-US" dirty="0"/>
          </a:p>
        </p:txBody>
      </p:sp>
      <p:sp>
        <p:nvSpPr>
          <p:cNvPr id="4" name="Slide Number Placeholder 3"/>
          <p:cNvSpPr>
            <a:spLocks noGrp="1"/>
          </p:cNvSpPr>
          <p:nvPr>
            <p:ph type="sldNum" sz="quarter" idx="4"/>
          </p:nvPr>
        </p:nvSpPr>
        <p:spPr/>
        <p:txBody>
          <a:bodyPr/>
          <a:lstStyle/>
          <a:p>
            <a:fld id="{7695E9E8-B265-7548-85E7-C18DE4F79F08}" type="slidenum">
              <a:rPr lang="en-US" smtClean="0"/>
              <a:pPr/>
              <a:t>32</a:t>
            </a:fld>
            <a:endParaRPr lang="en-US" dirty="0"/>
          </a:p>
        </p:txBody>
      </p:sp>
    </p:spTree>
    <p:extLst>
      <p:ext uri="{BB962C8B-B14F-4D97-AF65-F5344CB8AC3E}">
        <p14:creationId xmlns:p14="http://schemas.microsoft.com/office/powerpoint/2010/main" val="2424851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Date Placeholder 2"/>
          <p:cNvSpPr>
            <a:spLocks noGrp="1"/>
          </p:cNvSpPr>
          <p:nvPr>
            <p:ph type="dt" sz="half" idx="2"/>
          </p:nvPr>
        </p:nvSpPr>
        <p:spPr/>
        <p:txBody>
          <a:bodyPr/>
          <a:lstStyle/>
          <a:p>
            <a:fld id="{CEE75D79-4FC5-40A8-B11D-A75F42EDBA9B}"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33</a:t>
            </a:fld>
            <a:endParaRPr lang="en-US" dirty="0"/>
          </a:p>
        </p:txBody>
      </p:sp>
      <p:sp>
        <p:nvSpPr>
          <p:cNvPr id="6" name="Title 5"/>
          <p:cNvSpPr>
            <a:spLocks noGrp="1"/>
          </p:cNvSpPr>
          <p:nvPr>
            <p:ph type="title"/>
          </p:nvPr>
        </p:nvSpPr>
        <p:spPr/>
        <p:txBody>
          <a:bodyPr/>
          <a:lstStyle/>
          <a:p>
            <a:r>
              <a:rPr lang="en-US" dirty="0" smtClean="0"/>
              <a:t>Questions for Boeing</a:t>
            </a:r>
            <a:endParaRPr lang="en-US" dirty="0"/>
          </a:p>
        </p:txBody>
      </p:sp>
    </p:spTree>
    <p:extLst>
      <p:ext uri="{BB962C8B-B14F-4D97-AF65-F5344CB8AC3E}">
        <p14:creationId xmlns:p14="http://schemas.microsoft.com/office/powerpoint/2010/main" val="3288495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9177" y="626758"/>
            <a:ext cx="4482205" cy="421976"/>
          </a:xfrm>
        </p:spPr>
        <p:txBody>
          <a:bodyPr>
            <a:normAutofit fontScale="90000"/>
          </a:bodyPr>
          <a:lstStyle/>
          <a:p>
            <a:r>
              <a:rPr lang="en-US" dirty="0" smtClean="0"/>
              <a:t>Discussion and thoughts on:</a:t>
            </a:r>
            <a:endParaRPr lang="en-US" dirty="0"/>
          </a:p>
        </p:txBody>
      </p:sp>
      <p:sp>
        <p:nvSpPr>
          <p:cNvPr id="8" name="Content Placeholder 7"/>
          <p:cNvSpPr>
            <a:spLocks noGrp="1"/>
          </p:cNvSpPr>
          <p:nvPr>
            <p:ph idx="26"/>
          </p:nvPr>
        </p:nvSpPr>
        <p:spPr>
          <a:xfrm>
            <a:off x="364066" y="1178204"/>
            <a:ext cx="5901651" cy="3220932"/>
          </a:xfrm>
        </p:spPr>
        <p:txBody>
          <a:bodyPr>
            <a:normAutofit/>
          </a:bodyPr>
          <a:lstStyle/>
          <a:p>
            <a:r>
              <a:rPr lang="en-US" sz="1600" dirty="0" smtClean="0"/>
              <a:t>Model Based Systems Engineering (MBSE)</a:t>
            </a:r>
          </a:p>
          <a:p>
            <a:r>
              <a:rPr lang="en-US" sz="1600" dirty="0" smtClean="0"/>
              <a:t>System Modeling Language (</a:t>
            </a:r>
            <a:r>
              <a:rPr lang="en-US" sz="1600" dirty="0" err="1" smtClean="0"/>
              <a:t>sysML</a:t>
            </a:r>
            <a:r>
              <a:rPr lang="en-US" sz="1600" dirty="0" smtClean="0"/>
              <a:t>)</a:t>
            </a:r>
          </a:p>
          <a:p>
            <a:r>
              <a:rPr lang="en-US" sz="1600" dirty="0" smtClean="0"/>
              <a:t>Current needs from academia (or Cal Poly)</a:t>
            </a:r>
          </a:p>
          <a:p>
            <a:r>
              <a:rPr lang="en-US" sz="1600" dirty="0" smtClean="0"/>
              <a:t>Any projects you can share?</a:t>
            </a:r>
          </a:p>
          <a:p>
            <a:r>
              <a:rPr lang="en-US" sz="1600" dirty="0" smtClean="0"/>
              <a:t>What topic(s) are fundamental for systems engineers you hire?</a:t>
            </a:r>
          </a:p>
          <a:p>
            <a:r>
              <a:rPr lang="en-US" sz="1600" dirty="0" smtClean="0"/>
              <a:t>What topics would be appropriate for a specialized class in modeling and simulation?</a:t>
            </a:r>
          </a:p>
          <a:p>
            <a:r>
              <a:rPr lang="en-US" sz="1600" dirty="0" smtClean="0"/>
              <a:t>Moving forward – opportunities for collaboration?</a:t>
            </a:r>
            <a:endParaRPr lang="en-US" sz="1600" dirty="0"/>
          </a:p>
        </p:txBody>
      </p:sp>
      <p:sp>
        <p:nvSpPr>
          <p:cNvPr id="3" name="Date Placeholder 2"/>
          <p:cNvSpPr>
            <a:spLocks noGrp="1"/>
          </p:cNvSpPr>
          <p:nvPr>
            <p:ph type="dt" sz="half" idx="2"/>
          </p:nvPr>
        </p:nvSpPr>
        <p:spPr/>
        <p:txBody>
          <a:bodyPr/>
          <a:lstStyle/>
          <a:p>
            <a:fld id="{773ABFCB-6486-478A-A83A-34A72EB1BB0B}"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34</a:t>
            </a:fld>
            <a:endParaRPr lang="en-US" dirty="0"/>
          </a:p>
        </p:txBody>
      </p:sp>
    </p:spTree>
    <p:extLst>
      <p:ext uri="{BB962C8B-B14F-4D97-AF65-F5344CB8AC3E}">
        <p14:creationId xmlns:p14="http://schemas.microsoft.com/office/powerpoint/2010/main" val="271767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p:txBody>
          <a:bodyPr/>
          <a:lstStyle/>
          <a:p>
            <a:r>
              <a:rPr lang="en-US" dirty="0" smtClean="0"/>
              <a:t>Faculty and students with the first plane built at Cal Poly SLO.  The design is based on the Spirit of St. Louis</a:t>
            </a:r>
            <a:endParaRPr lang="en-US" dirty="0"/>
          </a:p>
        </p:txBody>
      </p:sp>
      <p:sp>
        <p:nvSpPr>
          <p:cNvPr id="4" name="Date Placeholder 3"/>
          <p:cNvSpPr>
            <a:spLocks noGrp="1"/>
          </p:cNvSpPr>
          <p:nvPr>
            <p:ph type="dt" sz="half" idx="2"/>
          </p:nvPr>
        </p:nvSpPr>
        <p:spPr/>
        <p:txBody>
          <a:bodyPr/>
          <a:lstStyle/>
          <a:p>
            <a:fld id="{D0466E0D-D018-44D4-81F9-777CE55A0F6C}"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4</a:t>
            </a:fld>
            <a:endParaRPr lang="en-US" dirty="0"/>
          </a:p>
        </p:txBody>
      </p:sp>
      <p:sp>
        <p:nvSpPr>
          <p:cNvPr id="7" name="Title 6"/>
          <p:cNvSpPr>
            <a:spLocks noGrp="1"/>
          </p:cNvSpPr>
          <p:nvPr>
            <p:ph type="title"/>
          </p:nvPr>
        </p:nvSpPr>
        <p:spPr/>
        <p:txBody>
          <a:bodyPr>
            <a:normAutofit fontScale="90000"/>
          </a:bodyPr>
          <a:lstStyle/>
          <a:p>
            <a:r>
              <a:rPr lang="en-US" dirty="0" smtClean="0"/>
              <a:t>A bit of history</a:t>
            </a:r>
            <a:endParaRPr lang="en-US" dirty="0"/>
          </a:p>
        </p:txBody>
      </p:sp>
      <p:sp>
        <p:nvSpPr>
          <p:cNvPr id="8" name="Content Placeholder 7"/>
          <p:cNvSpPr>
            <a:spLocks noGrp="1"/>
          </p:cNvSpPr>
          <p:nvPr>
            <p:ph idx="26"/>
          </p:nvPr>
        </p:nvSpPr>
        <p:spPr>
          <a:xfrm>
            <a:off x="362849" y="1178203"/>
            <a:ext cx="4025897" cy="3601249"/>
          </a:xfrm>
        </p:spPr>
        <p:txBody>
          <a:bodyPr>
            <a:normAutofit/>
          </a:bodyPr>
          <a:lstStyle/>
          <a:p>
            <a:r>
              <a:rPr lang="en-US" dirty="0" smtClean="0"/>
              <a:t>Founded in 1927 with</a:t>
            </a:r>
            <a:r>
              <a:rPr lang="en-US" baseline="0" dirty="0" smtClean="0"/>
              <a:t> an emphasis on Aircraft Mechanics and Maintenance</a:t>
            </a:r>
          </a:p>
          <a:p>
            <a:r>
              <a:rPr lang="en-US" baseline="0" dirty="0" smtClean="0"/>
              <a:t>Started</a:t>
            </a:r>
            <a:r>
              <a:rPr lang="en-US" dirty="0" smtClean="0"/>
              <a:t> building airplanes in 1928</a:t>
            </a:r>
          </a:p>
          <a:p>
            <a:r>
              <a:rPr lang="en-US" dirty="0" smtClean="0"/>
              <a:t>A strong tradition of Aerospace Systems Engineering and Design has been built as part of our “Learn-by-doing” motto</a:t>
            </a:r>
          </a:p>
          <a:p>
            <a:r>
              <a:rPr lang="en-US" dirty="0" smtClean="0"/>
              <a:t>Incoming Freshman:</a:t>
            </a:r>
          </a:p>
          <a:p>
            <a:pPr lvl="1"/>
            <a:r>
              <a:rPr lang="en-US" dirty="0" smtClean="0"/>
              <a:t>4.03 GPA</a:t>
            </a:r>
          </a:p>
          <a:p>
            <a:pPr lvl="1"/>
            <a:r>
              <a:rPr lang="en-US" dirty="0" smtClean="0"/>
              <a:t>1305 SAT</a:t>
            </a:r>
          </a:p>
        </p:txBody>
      </p:sp>
      <p:pic>
        <p:nvPicPr>
          <p:cNvPr id="17" name="Picture Placeholder 16"/>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l="6078" r="6078"/>
          <a:stretch>
            <a:fillRect/>
          </a:stretch>
        </p:blipFill>
        <p:spPr/>
      </p:pic>
      <p:graphicFrame>
        <p:nvGraphicFramePr>
          <p:cNvPr id="34" name="Chart 33"/>
          <p:cNvGraphicFramePr/>
          <p:nvPr>
            <p:extLst>
              <p:ext uri="{D42A27DB-BD31-4B8C-83A1-F6EECF244321}">
                <p14:modId xmlns:p14="http://schemas.microsoft.com/office/powerpoint/2010/main" val="1805810959"/>
              </p:ext>
            </p:extLst>
          </p:nvPr>
        </p:nvGraphicFramePr>
        <p:xfrm>
          <a:off x="2162479" y="2605751"/>
          <a:ext cx="2384121" cy="2173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23788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a:ext>
            </a:extLst>
          </a:blip>
          <a:srcRect l="5980" r="5980"/>
          <a:stretch>
            <a:fillRect/>
          </a:stretch>
        </p:blipFill>
        <p:spPr/>
      </p:pic>
      <p:sp>
        <p:nvSpPr>
          <p:cNvPr id="3" name="Text Placeholder 2"/>
          <p:cNvSpPr>
            <a:spLocks noGrp="1"/>
          </p:cNvSpPr>
          <p:nvPr>
            <p:ph type="body" sz="quarter" idx="16"/>
          </p:nvPr>
        </p:nvSpPr>
        <p:spPr/>
        <p:txBody>
          <a:bodyPr/>
          <a:lstStyle/>
          <a:p>
            <a:r>
              <a:rPr lang="en-US" dirty="0" smtClean="0"/>
              <a:t>Photograph of CP-4 taken by </a:t>
            </a:r>
            <a:r>
              <a:rPr lang="en-US" dirty="0" err="1" smtClean="0"/>
              <a:t>AeroCube</a:t>
            </a:r>
            <a:r>
              <a:rPr lang="en-US" dirty="0" smtClean="0"/>
              <a:t>, April 17</a:t>
            </a:r>
            <a:r>
              <a:rPr lang="en-US" baseline="30000" dirty="0" smtClean="0"/>
              <a:t>th</a:t>
            </a:r>
            <a:r>
              <a:rPr lang="en-US" dirty="0" smtClean="0"/>
              <a:t>, 2007</a:t>
            </a:r>
            <a:endParaRPr lang="en-US" dirty="0"/>
          </a:p>
        </p:txBody>
      </p:sp>
      <p:sp>
        <p:nvSpPr>
          <p:cNvPr id="7" name="Title 6"/>
          <p:cNvSpPr>
            <a:spLocks noGrp="1"/>
          </p:cNvSpPr>
          <p:nvPr>
            <p:ph type="title"/>
          </p:nvPr>
        </p:nvSpPr>
        <p:spPr/>
        <p:txBody>
          <a:bodyPr>
            <a:normAutofit fontScale="90000"/>
          </a:bodyPr>
          <a:lstStyle/>
          <a:p>
            <a:r>
              <a:rPr lang="en-US" dirty="0" smtClean="0"/>
              <a:t>The home of </a:t>
            </a:r>
            <a:r>
              <a:rPr lang="en-US" dirty="0" err="1" smtClean="0"/>
              <a:t>Cubesat</a:t>
            </a:r>
            <a:endParaRPr lang="en-US" dirty="0"/>
          </a:p>
        </p:txBody>
      </p:sp>
      <p:sp>
        <p:nvSpPr>
          <p:cNvPr id="8" name="Content Placeholder 7"/>
          <p:cNvSpPr>
            <a:spLocks noGrp="1"/>
          </p:cNvSpPr>
          <p:nvPr>
            <p:ph idx="26"/>
          </p:nvPr>
        </p:nvSpPr>
        <p:spPr/>
        <p:txBody>
          <a:bodyPr/>
          <a:lstStyle/>
          <a:p>
            <a:r>
              <a:rPr lang="en-US" dirty="0" smtClean="0"/>
              <a:t>CubeSat standard invented by Dr. Bob Twiggs of Stanford and Dr. </a:t>
            </a:r>
            <a:r>
              <a:rPr lang="en-US" dirty="0" err="1" smtClean="0"/>
              <a:t>Jorid</a:t>
            </a:r>
            <a:r>
              <a:rPr lang="en-US" dirty="0" smtClean="0"/>
              <a:t> </a:t>
            </a:r>
            <a:r>
              <a:rPr lang="en-US" dirty="0" err="1" smtClean="0"/>
              <a:t>Puig-Suari</a:t>
            </a:r>
            <a:r>
              <a:rPr lang="en-US" dirty="0" smtClean="0"/>
              <a:t> of Cal Poly</a:t>
            </a:r>
          </a:p>
          <a:p>
            <a:r>
              <a:rPr lang="en-US" dirty="0" smtClean="0"/>
              <a:t>The CubeSat standard in currently maintained by students and faculty at Cal Poly</a:t>
            </a:r>
          </a:p>
          <a:p>
            <a:pPr lvl="1"/>
            <a:r>
              <a:rPr lang="en-US" dirty="0"/>
              <a:t>c</a:t>
            </a:r>
            <a:r>
              <a:rPr lang="en-US" dirty="0" smtClean="0"/>
              <a:t>ubesat.org</a:t>
            </a:r>
            <a:endParaRPr lang="en-US" dirty="0"/>
          </a:p>
        </p:txBody>
      </p:sp>
      <p:sp>
        <p:nvSpPr>
          <p:cNvPr id="4" name="Date Placeholder 3"/>
          <p:cNvSpPr>
            <a:spLocks noGrp="1"/>
          </p:cNvSpPr>
          <p:nvPr>
            <p:ph type="dt" sz="half" idx="2"/>
          </p:nvPr>
        </p:nvSpPr>
        <p:spPr/>
        <p:txBody>
          <a:bodyPr/>
          <a:lstStyle/>
          <a:p>
            <a:fld id="{99D4EB34-673A-436F-9274-F0DAC7ABDF74}"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5</a:t>
            </a:fld>
            <a:endParaRPr lang="en-US" dirty="0"/>
          </a:p>
        </p:txBody>
      </p:sp>
      <p:pic>
        <p:nvPicPr>
          <p:cNvPr id="13" name="Picture 10" descr="http://polysat.calpoly.edu/wp-content/uploads/2014/08/20140820_133207.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38481" y="2470396"/>
            <a:ext cx="2937079" cy="165210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4" name="Picture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61404" y="2227599"/>
            <a:ext cx="2284032" cy="1731337"/>
          </a:xfrm>
          <a:prstGeom prst="rect">
            <a:avLst/>
          </a:prstGeom>
        </p:spPr>
      </p:pic>
      <p:pic>
        <p:nvPicPr>
          <p:cNvPr id="2" name="Picture 1"/>
          <p:cNvPicPr>
            <a:picLocks noChangeAspect="1"/>
          </p:cNvPicPr>
          <p:nvPr/>
        </p:nvPicPr>
        <p:blipFill>
          <a:blip r:embed="rId5"/>
          <a:stretch>
            <a:fillRect/>
          </a:stretch>
        </p:blipFill>
        <p:spPr>
          <a:xfrm>
            <a:off x="5788608" y="3364031"/>
            <a:ext cx="2363151" cy="1425768"/>
          </a:xfrm>
          <a:prstGeom prst="rect">
            <a:avLst/>
          </a:prstGeom>
        </p:spPr>
      </p:pic>
    </p:spTree>
    <p:extLst>
      <p:ext uri="{BB962C8B-B14F-4D97-AF65-F5344CB8AC3E}">
        <p14:creationId xmlns:p14="http://schemas.microsoft.com/office/powerpoint/2010/main" val="2489641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l="-27381" r="-27381"/>
          <a:stretch/>
        </p:blipFill>
        <p:spPr>
          <a:prstGeom prst="rect">
            <a:avLst/>
          </a:prstGeom>
        </p:spPr>
      </p:pic>
      <p:sp>
        <p:nvSpPr>
          <p:cNvPr id="3" name="Text Placeholder 2"/>
          <p:cNvSpPr>
            <a:spLocks noGrp="1"/>
          </p:cNvSpPr>
          <p:nvPr>
            <p:ph type="body" sz="quarter" idx="16"/>
          </p:nvPr>
        </p:nvSpPr>
        <p:spPr>
          <a:xfrm>
            <a:off x="5351318" y="4233332"/>
            <a:ext cx="3348182" cy="333799"/>
          </a:xfrm>
        </p:spPr>
        <p:txBody>
          <a:bodyPr/>
          <a:lstStyle/>
          <a:p>
            <a:r>
              <a:rPr lang="en-US" dirty="0" smtClean="0"/>
              <a:t>Dr. Aaron Drake, his team of students and the RMAX</a:t>
            </a:r>
            <a:endParaRPr lang="en-US" dirty="0"/>
          </a:p>
        </p:txBody>
      </p:sp>
      <p:sp>
        <p:nvSpPr>
          <p:cNvPr id="4" name="Date Placeholder 3"/>
          <p:cNvSpPr>
            <a:spLocks noGrp="1"/>
          </p:cNvSpPr>
          <p:nvPr>
            <p:ph type="dt" sz="half" idx="2"/>
          </p:nvPr>
        </p:nvSpPr>
        <p:spPr/>
        <p:txBody>
          <a:bodyPr/>
          <a:lstStyle/>
          <a:p>
            <a:fld id="{A19B5320-D407-4311-888C-C86F53034DA6}"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6</a:t>
            </a:fld>
            <a:endParaRPr lang="en-US" dirty="0"/>
          </a:p>
        </p:txBody>
      </p:sp>
      <p:sp>
        <p:nvSpPr>
          <p:cNvPr id="7" name="Title 6"/>
          <p:cNvSpPr>
            <a:spLocks noGrp="1"/>
          </p:cNvSpPr>
          <p:nvPr>
            <p:ph type="title"/>
          </p:nvPr>
        </p:nvSpPr>
        <p:spPr/>
        <p:txBody>
          <a:bodyPr>
            <a:normAutofit fontScale="90000"/>
          </a:bodyPr>
          <a:lstStyle/>
          <a:p>
            <a:r>
              <a:rPr lang="en-US" dirty="0" smtClean="0"/>
              <a:t>The future of </a:t>
            </a:r>
            <a:r>
              <a:rPr lang="en-US" dirty="0" err="1" smtClean="0"/>
              <a:t>uas</a:t>
            </a:r>
            <a:endParaRPr lang="en-US" dirty="0"/>
          </a:p>
        </p:txBody>
      </p:sp>
      <p:sp>
        <p:nvSpPr>
          <p:cNvPr id="8" name="Content Placeholder 7"/>
          <p:cNvSpPr>
            <a:spLocks noGrp="1"/>
          </p:cNvSpPr>
          <p:nvPr>
            <p:ph idx="26"/>
          </p:nvPr>
        </p:nvSpPr>
        <p:spPr/>
        <p:txBody>
          <a:bodyPr/>
          <a:lstStyle/>
          <a:p>
            <a:r>
              <a:rPr lang="en-US" dirty="0" smtClean="0"/>
              <a:t>Applications of Autonomous Flight Initiative</a:t>
            </a:r>
          </a:p>
          <a:p>
            <a:r>
              <a:rPr lang="en-US" dirty="0" smtClean="0"/>
              <a:t>Newly hired faculty member with 15+ years industry experience</a:t>
            </a:r>
          </a:p>
          <a:p>
            <a:r>
              <a:rPr lang="en-US" dirty="0" smtClean="0"/>
              <a:t>Support for alumni and Cal Poly</a:t>
            </a:r>
          </a:p>
          <a:p>
            <a:r>
              <a:rPr lang="en-US" dirty="0" smtClean="0"/>
              <a:t>Partnering with College of Agriculture</a:t>
            </a:r>
          </a:p>
          <a:p>
            <a:endParaRPr lang="en-US" dirty="0"/>
          </a:p>
          <a:p>
            <a:r>
              <a:rPr lang="en-US" dirty="0" smtClean="0"/>
              <a:t>Goals</a:t>
            </a:r>
          </a:p>
          <a:p>
            <a:pPr marL="0" indent="0">
              <a:buNone/>
            </a:pPr>
            <a:r>
              <a:rPr lang="en-US" dirty="0" smtClean="0"/>
              <a:t>1</a:t>
            </a:r>
            <a:r>
              <a:rPr lang="en-US" dirty="0"/>
              <a:t>. Prepare students to work in the UAS </a:t>
            </a:r>
            <a:r>
              <a:rPr lang="en-US" dirty="0" smtClean="0"/>
              <a:t>industry</a:t>
            </a:r>
          </a:p>
          <a:p>
            <a:pPr marL="0" indent="0">
              <a:buNone/>
            </a:pPr>
            <a:r>
              <a:rPr lang="en-US" dirty="0" smtClean="0"/>
              <a:t>2</a:t>
            </a:r>
            <a:r>
              <a:rPr lang="en-US" dirty="0"/>
              <a:t>. Facilitate multi-disciplinary research using </a:t>
            </a:r>
            <a:r>
              <a:rPr lang="en-US" dirty="0" smtClean="0"/>
              <a:t>UAS</a:t>
            </a:r>
          </a:p>
          <a:p>
            <a:pPr marL="0" indent="0">
              <a:buNone/>
            </a:pPr>
            <a:r>
              <a:rPr lang="en-US" dirty="0" smtClean="0"/>
              <a:t>3</a:t>
            </a:r>
            <a:r>
              <a:rPr lang="en-US" dirty="0"/>
              <a:t>. Research technologies for </a:t>
            </a:r>
            <a:r>
              <a:rPr lang="en-US" dirty="0" smtClean="0"/>
              <a:t>UAS</a:t>
            </a:r>
          </a:p>
          <a:p>
            <a:pPr marL="0" indent="0">
              <a:buNone/>
            </a:pPr>
            <a:r>
              <a:rPr lang="en-US" dirty="0" smtClean="0"/>
              <a:t>4</a:t>
            </a:r>
            <a:r>
              <a:rPr lang="en-US" dirty="0"/>
              <a:t>. System assessment of UAS concepts</a:t>
            </a:r>
          </a:p>
        </p:txBody>
      </p:sp>
    </p:spTree>
    <p:extLst>
      <p:ext uri="{BB962C8B-B14F-4D97-AF65-F5344CB8AC3E}">
        <p14:creationId xmlns:p14="http://schemas.microsoft.com/office/powerpoint/2010/main" val="2202748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5"/>
          </p:nvPr>
        </p:nvPicPr>
        <p:blipFill>
          <a:blip r:embed="rId2"/>
          <a:srcRect l="5980" r="5980"/>
          <a:stretch>
            <a:fillRect/>
          </a:stretch>
        </p:blipFill>
        <p:spPr>
          <a:prstGeom prst="rect">
            <a:avLst/>
          </a:prstGeom>
        </p:spPr>
      </p:pic>
      <p:sp>
        <p:nvSpPr>
          <p:cNvPr id="3" name="Text Placeholder 2"/>
          <p:cNvSpPr>
            <a:spLocks noGrp="1"/>
          </p:cNvSpPr>
          <p:nvPr>
            <p:ph type="body" sz="quarter" idx="16"/>
          </p:nvPr>
        </p:nvSpPr>
        <p:spPr/>
        <p:txBody>
          <a:bodyPr/>
          <a:lstStyle/>
          <a:p>
            <a:r>
              <a:rPr lang="en-US" dirty="0" smtClean="0"/>
              <a:t>Students and Industry Representatives at the Cal Poly SLO Aircraft and Spacecraft Design Symposium</a:t>
            </a:r>
            <a:endParaRPr lang="en-US" dirty="0"/>
          </a:p>
        </p:txBody>
      </p:sp>
      <p:sp>
        <p:nvSpPr>
          <p:cNvPr id="7" name="Title 6"/>
          <p:cNvSpPr>
            <a:spLocks noGrp="1"/>
          </p:cNvSpPr>
          <p:nvPr>
            <p:ph type="title"/>
          </p:nvPr>
        </p:nvSpPr>
        <p:spPr/>
        <p:txBody>
          <a:bodyPr>
            <a:normAutofit fontScale="90000"/>
          </a:bodyPr>
          <a:lstStyle/>
          <a:p>
            <a:r>
              <a:rPr lang="en-US" dirty="0" smtClean="0"/>
              <a:t>Senior design at Cal Poly</a:t>
            </a:r>
            <a:endParaRPr lang="en-US" dirty="0"/>
          </a:p>
        </p:txBody>
      </p:sp>
      <p:sp>
        <p:nvSpPr>
          <p:cNvPr id="8" name="Content Placeholder 7"/>
          <p:cNvSpPr>
            <a:spLocks noGrp="1"/>
          </p:cNvSpPr>
          <p:nvPr>
            <p:ph idx="26"/>
          </p:nvPr>
        </p:nvSpPr>
        <p:spPr/>
        <p:txBody>
          <a:bodyPr/>
          <a:lstStyle/>
          <a:p>
            <a:r>
              <a:rPr lang="en-US" dirty="0" smtClean="0"/>
              <a:t>RFP and Requirements Driven</a:t>
            </a:r>
          </a:p>
          <a:p>
            <a:pPr lvl="1"/>
            <a:r>
              <a:rPr lang="en-US" dirty="0" smtClean="0"/>
              <a:t>A strong emphasis on systems engineering principles</a:t>
            </a:r>
          </a:p>
          <a:p>
            <a:r>
              <a:rPr lang="en-US" dirty="0" smtClean="0"/>
              <a:t>Industry-centric</a:t>
            </a:r>
          </a:p>
          <a:p>
            <a:pPr lvl="1"/>
            <a:r>
              <a:rPr lang="en-US" dirty="0" smtClean="0"/>
              <a:t>Design projects are relevant industry projects</a:t>
            </a:r>
          </a:p>
          <a:p>
            <a:pPr lvl="1"/>
            <a:r>
              <a:rPr lang="en-US" dirty="0" smtClean="0"/>
              <a:t>Industry sight visits and tours</a:t>
            </a:r>
          </a:p>
          <a:p>
            <a:r>
              <a:rPr lang="en-US" dirty="0" smtClean="0"/>
              <a:t>Critical Reviews</a:t>
            </a:r>
          </a:p>
          <a:p>
            <a:pPr lvl="1"/>
            <a:r>
              <a:rPr lang="en-US" dirty="0" smtClean="0"/>
              <a:t>3-4 industry hosted design reviews</a:t>
            </a:r>
          </a:p>
          <a:p>
            <a:pPr lvl="1"/>
            <a:r>
              <a:rPr lang="en-US" dirty="0" smtClean="0"/>
              <a:t>Design Symposium hosted on campus in May – PDR/CDR level review</a:t>
            </a:r>
          </a:p>
        </p:txBody>
      </p:sp>
      <p:sp>
        <p:nvSpPr>
          <p:cNvPr id="4" name="Date Placeholder 3"/>
          <p:cNvSpPr>
            <a:spLocks noGrp="1"/>
          </p:cNvSpPr>
          <p:nvPr>
            <p:ph type="dt" sz="half" idx="2"/>
          </p:nvPr>
        </p:nvSpPr>
        <p:spPr/>
        <p:txBody>
          <a:bodyPr/>
          <a:lstStyle/>
          <a:p>
            <a:fld id="{C7DF9D7F-EC58-48C3-AC6C-035C818817C3}"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7</a:t>
            </a:fld>
            <a:endParaRPr lang="en-US" dirty="0"/>
          </a:p>
        </p:txBody>
      </p:sp>
    </p:spTree>
    <p:extLst>
      <p:ext uri="{BB962C8B-B14F-4D97-AF65-F5344CB8AC3E}">
        <p14:creationId xmlns:p14="http://schemas.microsoft.com/office/powerpoint/2010/main" val="2528041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5"/>
          </p:nvPr>
        </p:nvPicPr>
        <p:blipFill>
          <a:blip r:embed="rId2"/>
          <a:srcRect l="5985" r="5985"/>
          <a:stretch>
            <a:fillRect/>
          </a:stretch>
        </p:blipFill>
        <p:spPr>
          <a:prstGeom prst="rect">
            <a:avLst/>
          </a:prstGeom>
        </p:spPr>
      </p:pic>
      <p:sp>
        <p:nvSpPr>
          <p:cNvPr id="3" name="Text Placeholder 2"/>
          <p:cNvSpPr>
            <a:spLocks noGrp="1"/>
          </p:cNvSpPr>
          <p:nvPr>
            <p:ph type="body" sz="quarter" idx="16"/>
          </p:nvPr>
        </p:nvSpPr>
        <p:spPr/>
        <p:txBody>
          <a:bodyPr/>
          <a:lstStyle/>
          <a:p>
            <a:r>
              <a:rPr lang="en-US" dirty="0" smtClean="0"/>
              <a:t>The Space Environments lab at Cal Poly, SLO</a:t>
            </a:r>
            <a:endParaRPr lang="en-US" dirty="0"/>
          </a:p>
        </p:txBody>
      </p:sp>
      <p:sp>
        <p:nvSpPr>
          <p:cNvPr id="4" name="Date Placeholder 3"/>
          <p:cNvSpPr>
            <a:spLocks noGrp="1"/>
          </p:cNvSpPr>
          <p:nvPr>
            <p:ph type="dt" sz="half" idx="2"/>
          </p:nvPr>
        </p:nvSpPr>
        <p:spPr/>
        <p:txBody>
          <a:bodyPr/>
          <a:lstStyle/>
          <a:p>
            <a:fld id="{F0AA38C5-BC6B-48B2-A1A2-FAD60E948D40}" type="datetime1">
              <a:rPr lang="en-US" smtClean="0"/>
              <a:t>5/7/2015</a:t>
            </a:fld>
            <a:endParaRPr lang="en-US" dirty="0"/>
          </a:p>
        </p:txBody>
      </p:sp>
      <p:sp>
        <p:nvSpPr>
          <p:cNvPr id="5" name="Footer Placeholder 4"/>
          <p:cNvSpPr>
            <a:spLocks noGrp="1"/>
          </p:cNvSpPr>
          <p:nvPr>
            <p:ph type="ftr" sz="quarter" idx="3"/>
          </p:nvPr>
        </p:nvSpPr>
        <p:spPr/>
        <p:txBody>
          <a:bodyPr/>
          <a:lstStyle/>
          <a:p>
            <a:r>
              <a:rPr lang="en-US" smtClean="0"/>
              <a:t>aero.calpoly.edu</a:t>
            </a:r>
            <a:endParaRPr lang="en-US" dirty="0"/>
          </a:p>
        </p:txBody>
      </p:sp>
      <p:sp>
        <p:nvSpPr>
          <p:cNvPr id="6" name="Slide Number Placeholder 5"/>
          <p:cNvSpPr>
            <a:spLocks noGrp="1"/>
          </p:cNvSpPr>
          <p:nvPr>
            <p:ph type="sldNum" sz="quarter" idx="4"/>
          </p:nvPr>
        </p:nvSpPr>
        <p:spPr/>
        <p:txBody>
          <a:bodyPr/>
          <a:lstStyle/>
          <a:p>
            <a:fld id="{7695E9E8-B265-7548-85E7-C18DE4F79F08}" type="slidenum">
              <a:rPr lang="en-US" smtClean="0"/>
              <a:pPr/>
              <a:t>8</a:t>
            </a:fld>
            <a:endParaRPr lang="en-US" dirty="0"/>
          </a:p>
        </p:txBody>
      </p:sp>
      <p:sp>
        <p:nvSpPr>
          <p:cNvPr id="7" name="Title 6"/>
          <p:cNvSpPr>
            <a:spLocks noGrp="1"/>
          </p:cNvSpPr>
          <p:nvPr>
            <p:ph type="title"/>
          </p:nvPr>
        </p:nvSpPr>
        <p:spPr/>
        <p:txBody>
          <a:bodyPr>
            <a:normAutofit fontScale="90000"/>
          </a:bodyPr>
          <a:lstStyle/>
          <a:p>
            <a:r>
              <a:rPr lang="en-US" dirty="0" smtClean="0"/>
              <a:t>Astronautics curriculum</a:t>
            </a:r>
            <a:endParaRPr lang="en-US" dirty="0"/>
          </a:p>
        </p:txBody>
      </p:sp>
      <p:sp>
        <p:nvSpPr>
          <p:cNvPr id="8" name="Content Placeholder 7"/>
          <p:cNvSpPr>
            <a:spLocks noGrp="1"/>
          </p:cNvSpPr>
          <p:nvPr>
            <p:ph idx="26"/>
          </p:nvPr>
        </p:nvSpPr>
        <p:spPr/>
        <p:txBody>
          <a:bodyPr/>
          <a:lstStyle/>
          <a:p>
            <a:r>
              <a:rPr lang="en-US" dirty="0" smtClean="0"/>
              <a:t>Fully implemented in 2013</a:t>
            </a:r>
          </a:p>
          <a:p>
            <a:r>
              <a:rPr lang="en-US" dirty="0" smtClean="0"/>
              <a:t>Includes all topics required by ABET for an accredited BS program in Astronautics:</a:t>
            </a:r>
          </a:p>
          <a:p>
            <a:pPr lvl="1"/>
            <a:r>
              <a:rPr lang="en-US" dirty="0" smtClean="0"/>
              <a:t>Spacecraft Attitude Determination and Control</a:t>
            </a:r>
          </a:p>
          <a:p>
            <a:pPr lvl="1"/>
            <a:r>
              <a:rPr lang="en-US" dirty="0" smtClean="0"/>
              <a:t>Orbital Mechanics</a:t>
            </a:r>
          </a:p>
          <a:p>
            <a:pPr lvl="1"/>
            <a:r>
              <a:rPr lang="en-US" dirty="0" smtClean="0"/>
              <a:t>Space Structures</a:t>
            </a:r>
          </a:p>
          <a:p>
            <a:pPr lvl="1"/>
            <a:r>
              <a:rPr lang="en-US" dirty="0" smtClean="0"/>
              <a:t>Rocket Propulsion</a:t>
            </a:r>
          </a:p>
          <a:p>
            <a:pPr lvl="1"/>
            <a:r>
              <a:rPr lang="en-US" dirty="0" smtClean="0"/>
              <a:t>Telecommunications</a:t>
            </a:r>
            <a:endParaRPr lang="en-US" dirty="0"/>
          </a:p>
          <a:p>
            <a:pPr lvl="1"/>
            <a:r>
              <a:rPr lang="en-US" dirty="0" smtClean="0"/>
              <a:t>Space Environment</a:t>
            </a:r>
          </a:p>
          <a:p>
            <a:pPr lvl="1"/>
            <a:r>
              <a:rPr lang="en-US" dirty="0" smtClean="0"/>
              <a:t>Power Systems (we added this one)</a:t>
            </a:r>
            <a:endParaRPr lang="en-US" dirty="0"/>
          </a:p>
        </p:txBody>
      </p:sp>
    </p:spTree>
    <p:extLst>
      <p:ext uri="{BB962C8B-B14F-4D97-AF65-F5344CB8AC3E}">
        <p14:creationId xmlns:p14="http://schemas.microsoft.com/office/powerpoint/2010/main" val="2472701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endParaRPr lang="en-US" dirty="0"/>
          </a:p>
        </p:txBody>
      </p:sp>
      <p:sp>
        <p:nvSpPr>
          <p:cNvPr id="3" name="Date Placeholder 2"/>
          <p:cNvSpPr>
            <a:spLocks noGrp="1"/>
          </p:cNvSpPr>
          <p:nvPr>
            <p:ph type="dt" sz="half" idx="2"/>
          </p:nvPr>
        </p:nvSpPr>
        <p:spPr/>
        <p:txBody>
          <a:bodyPr/>
          <a:lstStyle/>
          <a:p>
            <a:fld id="{C5D542BF-1502-455F-A862-1C9590CF6BD9}" type="datetime1">
              <a:rPr lang="en-US" smtClean="0"/>
              <a:t>5/7/2015</a:t>
            </a:fld>
            <a:endParaRPr lang="en-US" dirty="0"/>
          </a:p>
        </p:txBody>
      </p:sp>
      <p:sp>
        <p:nvSpPr>
          <p:cNvPr id="4" name="Footer Placeholder 3"/>
          <p:cNvSpPr>
            <a:spLocks noGrp="1"/>
          </p:cNvSpPr>
          <p:nvPr>
            <p:ph type="ftr" sz="quarter" idx="3"/>
          </p:nvPr>
        </p:nvSpPr>
        <p:spPr/>
        <p:txBody>
          <a:bodyPr/>
          <a:lstStyle/>
          <a:p>
            <a:r>
              <a:rPr lang="en-US" smtClean="0"/>
              <a:t>aero.calpoly.edu</a:t>
            </a:r>
            <a:endParaRPr lang="en-US" dirty="0"/>
          </a:p>
        </p:txBody>
      </p:sp>
      <p:sp>
        <p:nvSpPr>
          <p:cNvPr id="5" name="Slide Number Placeholder 4"/>
          <p:cNvSpPr>
            <a:spLocks noGrp="1"/>
          </p:cNvSpPr>
          <p:nvPr>
            <p:ph type="sldNum" sz="quarter" idx="4"/>
          </p:nvPr>
        </p:nvSpPr>
        <p:spPr/>
        <p:txBody>
          <a:bodyPr/>
          <a:lstStyle/>
          <a:p>
            <a:fld id="{7695E9E8-B265-7548-85E7-C18DE4F79F08}" type="slidenum">
              <a:rPr lang="en-US" smtClean="0"/>
              <a:pPr/>
              <a:t>9</a:t>
            </a:fld>
            <a:endParaRPr lang="en-US" dirty="0"/>
          </a:p>
        </p:txBody>
      </p:sp>
      <p:sp>
        <p:nvSpPr>
          <p:cNvPr id="9" name="Title 8"/>
          <p:cNvSpPr>
            <a:spLocks noGrp="1"/>
          </p:cNvSpPr>
          <p:nvPr>
            <p:ph type="title"/>
          </p:nvPr>
        </p:nvSpPr>
        <p:spPr/>
        <p:txBody>
          <a:bodyPr/>
          <a:lstStyle/>
          <a:p>
            <a:r>
              <a:rPr lang="en-US" dirty="0" smtClean="0"/>
              <a:t>Systems engineering at </a:t>
            </a:r>
            <a:r>
              <a:rPr lang="en-US" dirty="0" err="1" smtClean="0"/>
              <a:t>cal</a:t>
            </a:r>
            <a:r>
              <a:rPr lang="en-US" dirty="0" smtClean="0"/>
              <a:t> poly</a:t>
            </a:r>
            <a:endParaRPr lang="en-US" dirty="0"/>
          </a:p>
        </p:txBody>
      </p:sp>
    </p:spTree>
    <p:extLst>
      <p:ext uri="{BB962C8B-B14F-4D97-AF65-F5344CB8AC3E}">
        <p14:creationId xmlns:p14="http://schemas.microsoft.com/office/powerpoint/2010/main" val="294519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_presentation_theme_be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CP_presentation_theme_beta.thmx</Template>
  <TotalTime>2134</TotalTime>
  <Words>5568</Words>
  <Application>Microsoft Office PowerPoint</Application>
  <PresentationFormat>On-screen Show (16:9)</PresentationFormat>
  <Paragraphs>467</Paragraphs>
  <Slides>34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Palatino Linotype</vt:lpstr>
      <vt:lpstr>Times New Roman</vt:lpstr>
      <vt:lpstr>CP_presentation_theme_beta</vt:lpstr>
      <vt:lpstr>PowerPoint Presentation</vt:lpstr>
      <vt:lpstr>Cal Poly Aerospace Engineering</vt:lpstr>
      <vt:lpstr>Learn-by-doing; practicing and innovating Aerospace Design</vt:lpstr>
      <vt:lpstr>A bit of history</vt:lpstr>
      <vt:lpstr>The home of Cubesat</vt:lpstr>
      <vt:lpstr>The future of uas</vt:lpstr>
      <vt:lpstr>Senior design at Cal Poly</vt:lpstr>
      <vt:lpstr>Astronautics curriculum</vt:lpstr>
      <vt:lpstr>Systems engineering at cal poly</vt:lpstr>
      <vt:lpstr>No dedicated class</vt:lpstr>
      <vt:lpstr>Plans and updates</vt:lpstr>
      <vt:lpstr>The horizon simulation framework</vt:lpstr>
      <vt:lpstr>What is HSF?</vt:lpstr>
      <vt:lpstr>Fundamental Scheduling Elements</vt:lpstr>
      <vt:lpstr>The Main Algorithm</vt:lpstr>
      <vt:lpstr>Selectable Main Scheduling Algorithm</vt:lpstr>
      <vt:lpstr>Fundamental Modeling Elements</vt:lpstr>
      <vt:lpstr>Constraint-Checking Cascade</vt:lpstr>
      <vt:lpstr>Constraint-Checking Cascade</vt:lpstr>
      <vt:lpstr>Subsystems</vt:lpstr>
      <vt:lpstr>Dependencies</vt:lpstr>
      <vt:lpstr>The System State</vt:lpstr>
      <vt:lpstr>BDESA Parametric Runtime Analysis</vt:lpstr>
      <vt:lpstr>Subsystem Definition</vt:lpstr>
      <vt:lpstr>Asset Definition</vt:lpstr>
      <vt:lpstr>System and Asset Schedules</vt:lpstr>
      <vt:lpstr>HSF Version history</vt:lpstr>
      <vt:lpstr>The Aeolus Constellation</vt:lpstr>
      <vt:lpstr>Aeolus Mission Concept</vt:lpstr>
      <vt:lpstr>The Aeolus Constellation: Results</vt:lpstr>
      <vt:lpstr>The Aeolus Constellation: Results</vt:lpstr>
      <vt:lpstr>Future Plans</vt:lpstr>
      <vt:lpstr>Questions for Boeing</vt:lpstr>
      <vt:lpstr>Discussion and thoughts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template</dc:creator>
  <cp:lastModifiedBy>Eric Mehiel</cp:lastModifiedBy>
  <cp:revision>36</cp:revision>
  <dcterms:created xsi:type="dcterms:W3CDTF">2012-04-25T20:35:34Z</dcterms:created>
  <dcterms:modified xsi:type="dcterms:W3CDTF">2015-05-08T06:39:40Z</dcterms:modified>
</cp:coreProperties>
</file>