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4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11" r:id="rId3"/>
  </p:sldMasterIdLst>
  <p:notesMasterIdLst>
    <p:notesMasterId r:id="rId69"/>
  </p:notesMasterIdLst>
  <p:sldIdLst>
    <p:sldId id="342" r:id="rId4"/>
    <p:sldId id="412" r:id="rId5"/>
    <p:sldId id="599" r:id="rId6"/>
    <p:sldId id="413" r:id="rId7"/>
    <p:sldId id="416" r:id="rId8"/>
    <p:sldId id="417" r:id="rId9"/>
    <p:sldId id="418" r:id="rId10"/>
    <p:sldId id="419" r:id="rId11"/>
    <p:sldId id="420" r:id="rId12"/>
    <p:sldId id="423" r:id="rId13"/>
    <p:sldId id="620" r:id="rId14"/>
    <p:sldId id="621" r:id="rId15"/>
    <p:sldId id="622" r:id="rId16"/>
    <p:sldId id="424" r:id="rId17"/>
    <p:sldId id="427" r:id="rId18"/>
    <p:sldId id="490" r:id="rId19"/>
    <p:sldId id="426" r:id="rId20"/>
    <p:sldId id="623" r:id="rId21"/>
    <p:sldId id="428" r:id="rId22"/>
    <p:sldId id="461" r:id="rId23"/>
    <p:sldId id="624" r:id="rId24"/>
    <p:sldId id="429" r:id="rId25"/>
    <p:sldId id="430" r:id="rId26"/>
    <p:sldId id="431" r:id="rId27"/>
    <p:sldId id="625" r:id="rId28"/>
    <p:sldId id="626" r:id="rId29"/>
    <p:sldId id="433" r:id="rId30"/>
    <p:sldId id="631" r:id="rId31"/>
    <p:sldId id="594" r:id="rId32"/>
    <p:sldId id="627" r:id="rId33"/>
    <p:sldId id="628" r:id="rId34"/>
    <p:sldId id="633" r:id="rId35"/>
    <p:sldId id="477" r:id="rId36"/>
    <p:sldId id="629" r:id="rId37"/>
    <p:sldId id="634" r:id="rId38"/>
    <p:sldId id="632" r:id="rId39"/>
    <p:sldId id="635" r:id="rId40"/>
    <p:sldId id="630" r:id="rId41"/>
    <p:sldId id="640" r:id="rId42"/>
    <p:sldId id="637" r:id="rId43"/>
    <p:sldId id="636" r:id="rId44"/>
    <p:sldId id="638" r:id="rId45"/>
    <p:sldId id="641" r:id="rId46"/>
    <p:sldId id="642" r:id="rId47"/>
    <p:sldId id="643" r:id="rId48"/>
    <p:sldId id="644" r:id="rId49"/>
    <p:sldId id="645" r:id="rId50"/>
    <p:sldId id="460" r:id="rId51"/>
    <p:sldId id="646" r:id="rId52"/>
    <p:sldId id="655" r:id="rId53"/>
    <p:sldId id="447" r:id="rId54"/>
    <p:sldId id="488" r:id="rId55"/>
    <p:sldId id="489" r:id="rId56"/>
    <p:sldId id="654" r:id="rId57"/>
    <p:sldId id="581" r:id="rId58"/>
    <p:sldId id="656" r:id="rId59"/>
    <p:sldId id="582" r:id="rId60"/>
    <p:sldId id="647" r:id="rId61"/>
    <p:sldId id="648" r:id="rId62"/>
    <p:sldId id="649" r:id="rId63"/>
    <p:sldId id="650" r:id="rId64"/>
    <p:sldId id="651" r:id="rId65"/>
    <p:sldId id="652" r:id="rId66"/>
    <p:sldId id="579" r:id="rId67"/>
    <p:sldId id="658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AA00"/>
    <a:srgbClr val="770000"/>
    <a:srgbClr val="900090"/>
    <a:srgbClr val="DD0000"/>
    <a:srgbClr val="CC00FF"/>
    <a:srgbClr val="2A8FBD"/>
    <a:srgbClr val="E5E5E5"/>
    <a:srgbClr val="FF3399"/>
    <a:srgbClr val="6BE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560" autoAdjust="0"/>
  </p:normalViewPr>
  <p:slideViewPr>
    <p:cSldViewPr snapToGrid="0">
      <p:cViewPr varScale="1">
        <p:scale>
          <a:sx n="83" d="100"/>
          <a:sy n="83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DA55C-2B08-473B-8D53-AE57C6A129B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494EF1-BBE2-46CA-926C-5BB175B031FC}">
      <dgm:prSet custT="1"/>
      <dgm:spPr/>
      <dgm:t>
        <a:bodyPr/>
        <a:lstStyle/>
        <a:p>
          <a:pPr rtl="0"/>
          <a:r>
            <a:rPr lang="en-US" altLang="zh-CN" sz="3600" b="1" dirty="0" smtClean="0"/>
            <a:t>2.6</a:t>
          </a:r>
          <a:r>
            <a:rPr lang="zh-CN" altLang="en-US" sz="3600" b="1" dirty="0" smtClean="0"/>
            <a:t>字符串</a:t>
          </a:r>
          <a:endParaRPr lang="zh-CN" altLang="en-US" sz="3600" dirty="0"/>
        </a:p>
      </dgm:t>
    </dgm:pt>
    <dgm:pt modelId="{96C9C248-0B2C-4158-A37F-93EA5883EF78}" type="parTrans" cxnId="{6F4E7C55-18A1-4B0B-83A2-9CF6862E774A}">
      <dgm:prSet/>
      <dgm:spPr/>
      <dgm:t>
        <a:bodyPr/>
        <a:lstStyle/>
        <a:p>
          <a:endParaRPr lang="zh-CN" altLang="en-US"/>
        </a:p>
      </dgm:t>
    </dgm:pt>
    <dgm:pt modelId="{60D827CC-4896-4DC1-8B69-E8FCE2919FFD}" type="sibTrans" cxnId="{6F4E7C55-18A1-4B0B-83A2-9CF6862E774A}">
      <dgm:prSet/>
      <dgm:spPr/>
      <dgm:t>
        <a:bodyPr/>
        <a:lstStyle/>
        <a:p>
          <a:endParaRPr lang="zh-CN" altLang="en-US"/>
        </a:p>
      </dgm:t>
    </dgm:pt>
    <dgm:pt modelId="{45BE96E9-818F-46A1-8814-BEFDAF0D63DC}">
      <dgm:prSet/>
      <dgm:spPr/>
      <dgm:t>
        <a:bodyPr/>
        <a:lstStyle/>
        <a:p>
          <a:pPr rtl="0"/>
          <a:r>
            <a:rPr lang="zh-CN" dirty="0" smtClean="0"/>
            <a:t>主要内容</a:t>
          </a:r>
          <a:endParaRPr lang="zh-CN" dirty="0"/>
        </a:p>
      </dgm:t>
    </dgm:pt>
    <dgm:pt modelId="{D24F25D2-469E-49C9-8CA4-BE441C88B154}" type="parTrans" cxnId="{3908049F-9F79-41CF-91D8-660CA2D8BE9E}">
      <dgm:prSet/>
      <dgm:spPr/>
      <dgm:t>
        <a:bodyPr/>
        <a:lstStyle/>
        <a:p>
          <a:endParaRPr lang="zh-CN" altLang="en-US"/>
        </a:p>
      </dgm:t>
    </dgm:pt>
    <dgm:pt modelId="{9D519920-7EDD-4254-97AE-C15E6530D6CA}" type="sibTrans" cxnId="{3908049F-9F79-41CF-91D8-660CA2D8BE9E}">
      <dgm:prSet/>
      <dgm:spPr/>
      <dgm:t>
        <a:bodyPr/>
        <a:lstStyle/>
        <a:p>
          <a:endParaRPr lang="zh-CN" altLang="en-US"/>
        </a:p>
      </dgm:t>
    </dgm:pt>
    <dgm:pt modelId="{C40078B1-56BF-4307-A2BB-4D3475898F92}">
      <dgm:prSet/>
      <dgm:spPr/>
      <dgm:t>
        <a:bodyPr/>
        <a:lstStyle/>
        <a:p>
          <a:pPr rtl="0"/>
          <a:r>
            <a:rPr lang="zh-CN" b="0" dirty="0" smtClean="0"/>
            <a:t>字符串数据类型</a:t>
          </a:r>
          <a:endParaRPr lang="zh-CN" b="0" dirty="0"/>
        </a:p>
      </dgm:t>
    </dgm:pt>
    <dgm:pt modelId="{8955F5B5-7409-4CCF-938E-F5C36B725E3E}" type="parTrans" cxnId="{D17F8A6D-50E4-4DED-9554-562014BF2770}">
      <dgm:prSet/>
      <dgm:spPr/>
      <dgm:t>
        <a:bodyPr/>
        <a:lstStyle/>
        <a:p>
          <a:endParaRPr lang="zh-CN" altLang="en-US"/>
        </a:p>
      </dgm:t>
    </dgm:pt>
    <dgm:pt modelId="{4B52B465-368F-4E39-AFEF-182FA2B45CB8}" type="sibTrans" cxnId="{D17F8A6D-50E4-4DED-9554-562014BF2770}">
      <dgm:prSet/>
      <dgm:spPr/>
      <dgm:t>
        <a:bodyPr/>
        <a:lstStyle/>
        <a:p>
          <a:endParaRPr lang="zh-CN" altLang="en-US"/>
        </a:p>
      </dgm:t>
    </dgm:pt>
    <dgm:pt modelId="{53886467-5FB2-4BF1-BF03-12326B88D1B7}">
      <dgm:prSet/>
      <dgm:spPr/>
      <dgm:t>
        <a:bodyPr/>
        <a:lstStyle/>
        <a:p>
          <a:pPr rtl="0"/>
          <a:r>
            <a:rPr lang="zh-CN" b="0" dirty="0" smtClean="0"/>
            <a:t>字符串的索引与切片</a:t>
          </a:r>
          <a:endParaRPr lang="zh-CN" b="0" dirty="0"/>
        </a:p>
      </dgm:t>
    </dgm:pt>
    <dgm:pt modelId="{117A7C4E-E01B-446E-BDF9-EA5480F35294}" type="parTrans" cxnId="{10069CAE-4481-42BC-9B32-B0B19729DBF7}">
      <dgm:prSet/>
      <dgm:spPr/>
      <dgm:t>
        <a:bodyPr/>
        <a:lstStyle/>
        <a:p>
          <a:endParaRPr lang="zh-CN" altLang="en-US"/>
        </a:p>
      </dgm:t>
    </dgm:pt>
    <dgm:pt modelId="{3F839B2E-D4DE-412B-9FBE-2D9839C83471}" type="sibTrans" cxnId="{10069CAE-4481-42BC-9B32-B0B19729DBF7}">
      <dgm:prSet/>
      <dgm:spPr/>
      <dgm:t>
        <a:bodyPr/>
        <a:lstStyle/>
        <a:p>
          <a:endParaRPr lang="zh-CN" altLang="en-US"/>
        </a:p>
      </dgm:t>
    </dgm:pt>
    <dgm:pt modelId="{53E1FCDF-950F-4E9C-B811-F1FDCC66BCDC}">
      <dgm:prSet/>
      <dgm:spPr/>
      <dgm:t>
        <a:bodyPr/>
        <a:lstStyle/>
        <a:p>
          <a:pPr rtl="0"/>
          <a:r>
            <a:rPr lang="zh-CN" b="0" dirty="0" smtClean="0"/>
            <a:t>内置的字符串运算符</a:t>
          </a:r>
          <a:endParaRPr lang="zh-CN" b="0" dirty="0"/>
        </a:p>
      </dgm:t>
    </dgm:pt>
    <dgm:pt modelId="{2772AB5E-453D-427C-8EAB-6E976F448076}" type="parTrans" cxnId="{CD8B7D65-99B7-4818-8B81-5D125EBB35EE}">
      <dgm:prSet/>
      <dgm:spPr/>
      <dgm:t>
        <a:bodyPr/>
        <a:lstStyle/>
        <a:p>
          <a:endParaRPr lang="zh-CN" altLang="en-US"/>
        </a:p>
      </dgm:t>
    </dgm:pt>
    <dgm:pt modelId="{49FD76D7-42B8-40E5-B389-C4F3F4751FB5}" type="sibTrans" cxnId="{CD8B7D65-99B7-4818-8B81-5D125EBB35EE}">
      <dgm:prSet/>
      <dgm:spPr/>
      <dgm:t>
        <a:bodyPr/>
        <a:lstStyle/>
        <a:p>
          <a:endParaRPr lang="zh-CN" altLang="en-US"/>
        </a:p>
      </dgm:t>
    </dgm:pt>
    <dgm:pt modelId="{DF0A8B5D-A163-4142-BA8D-7220B1ED6CD7}">
      <dgm:prSet/>
      <dgm:spPr/>
      <dgm:t>
        <a:bodyPr/>
        <a:lstStyle/>
        <a:p>
          <a:pPr rtl="0"/>
          <a:r>
            <a:rPr lang="zh-CN" b="0" dirty="0" smtClean="0"/>
            <a:t>内置的字符串处理函数</a:t>
          </a:r>
          <a:endParaRPr lang="zh-CN" b="0" dirty="0"/>
        </a:p>
      </dgm:t>
    </dgm:pt>
    <dgm:pt modelId="{37249395-F99C-453F-9107-4C8998EC3395}" type="parTrans" cxnId="{6DA05C18-B61C-4049-B745-318B53392566}">
      <dgm:prSet/>
      <dgm:spPr/>
      <dgm:t>
        <a:bodyPr/>
        <a:lstStyle/>
        <a:p>
          <a:endParaRPr lang="zh-CN" altLang="en-US"/>
        </a:p>
      </dgm:t>
    </dgm:pt>
    <dgm:pt modelId="{7C8E8F78-CCA4-4875-BD3C-AB4739BA8CB0}" type="sibTrans" cxnId="{6DA05C18-B61C-4049-B745-318B53392566}">
      <dgm:prSet/>
      <dgm:spPr/>
      <dgm:t>
        <a:bodyPr/>
        <a:lstStyle/>
        <a:p>
          <a:endParaRPr lang="zh-CN" altLang="en-US"/>
        </a:p>
      </dgm:t>
    </dgm:pt>
    <dgm:pt modelId="{469F9934-3DA8-43A1-B7F8-AD5F5BA28947}">
      <dgm:prSet/>
      <dgm:spPr/>
      <dgm:t>
        <a:bodyPr/>
        <a:lstStyle/>
        <a:p>
          <a:pPr rtl="0"/>
          <a:r>
            <a:rPr lang="zh-CN" b="0" dirty="0" smtClean="0"/>
            <a:t>内置的字符串处理方法</a:t>
          </a:r>
          <a:endParaRPr lang="zh-CN" b="0" dirty="0"/>
        </a:p>
      </dgm:t>
    </dgm:pt>
    <dgm:pt modelId="{8903FFB2-3081-4DD3-A3D3-6A6719FC5C2A}" type="parTrans" cxnId="{9860C76D-B12F-4729-A2B7-8895BCB1E11E}">
      <dgm:prSet/>
      <dgm:spPr/>
      <dgm:t>
        <a:bodyPr/>
        <a:lstStyle/>
        <a:p>
          <a:endParaRPr lang="zh-CN" altLang="en-US"/>
        </a:p>
      </dgm:t>
    </dgm:pt>
    <dgm:pt modelId="{CFD7D44E-3066-4B20-A4B2-52A0B2892AA4}" type="sibTrans" cxnId="{9860C76D-B12F-4729-A2B7-8895BCB1E11E}">
      <dgm:prSet/>
      <dgm:spPr/>
      <dgm:t>
        <a:bodyPr/>
        <a:lstStyle/>
        <a:p>
          <a:endParaRPr lang="zh-CN" altLang="en-US"/>
        </a:p>
      </dgm:t>
    </dgm:pt>
    <dgm:pt modelId="{6BF90338-111B-4B77-9A8E-F1423D9215AE}">
      <dgm:prSet/>
      <dgm:spPr/>
      <dgm:t>
        <a:bodyPr/>
        <a:lstStyle/>
        <a:p>
          <a:pPr rtl="0"/>
          <a:r>
            <a:rPr lang="en-US" b="0" dirty="0" smtClean="0"/>
            <a:t>format</a:t>
          </a:r>
          <a:r>
            <a:rPr lang="zh-CN" b="0" dirty="0" smtClean="0"/>
            <a:t>格式化字符串方法</a:t>
          </a:r>
          <a:endParaRPr lang="zh-CN" b="0" dirty="0"/>
        </a:p>
      </dgm:t>
    </dgm:pt>
    <dgm:pt modelId="{DC4890AA-BE0F-4061-98CB-F4D5FA24C266}" type="parTrans" cxnId="{97AC73A9-2511-4D92-B7C1-45825E07A2B3}">
      <dgm:prSet/>
      <dgm:spPr/>
      <dgm:t>
        <a:bodyPr/>
        <a:lstStyle/>
        <a:p>
          <a:endParaRPr lang="zh-CN" altLang="en-US"/>
        </a:p>
      </dgm:t>
    </dgm:pt>
    <dgm:pt modelId="{84EDD6D5-FF42-42F0-8341-0B73B4A24FB8}" type="sibTrans" cxnId="{97AC73A9-2511-4D92-B7C1-45825E07A2B3}">
      <dgm:prSet/>
      <dgm:spPr/>
      <dgm:t>
        <a:bodyPr/>
        <a:lstStyle/>
        <a:p>
          <a:endParaRPr lang="zh-CN" altLang="en-US"/>
        </a:p>
      </dgm:t>
    </dgm:pt>
    <dgm:pt modelId="{AF8F47B1-15B5-43EB-9209-70E151151005}">
      <dgm:prSet/>
      <dgm:spPr/>
      <dgm:t>
        <a:bodyPr/>
        <a:lstStyle/>
        <a:p>
          <a:pPr rtl="0"/>
          <a:r>
            <a:rPr lang="zh-CN" b="0" dirty="0" smtClean="0"/>
            <a:t>重点：字符串的索引与切片。</a:t>
          </a:r>
          <a:endParaRPr lang="zh-CN" b="0" dirty="0"/>
        </a:p>
      </dgm:t>
    </dgm:pt>
    <dgm:pt modelId="{7FF7E67E-A7BD-44D9-93D9-308B6AF15C01}" type="parTrans" cxnId="{1AE242AF-C864-497E-888F-5D506074C4B1}">
      <dgm:prSet/>
      <dgm:spPr/>
      <dgm:t>
        <a:bodyPr/>
        <a:lstStyle/>
        <a:p>
          <a:endParaRPr lang="zh-CN" altLang="en-US"/>
        </a:p>
      </dgm:t>
    </dgm:pt>
    <dgm:pt modelId="{73AC1AFD-A97B-4586-BAD5-08759B6DA25D}" type="sibTrans" cxnId="{1AE242AF-C864-497E-888F-5D506074C4B1}">
      <dgm:prSet/>
      <dgm:spPr/>
      <dgm:t>
        <a:bodyPr/>
        <a:lstStyle/>
        <a:p>
          <a:endParaRPr lang="zh-CN" altLang="en-US"/>
        </a:p>
      </dgm:t>
    </dgm:pt>
    <dgm:pt modelId="{5BAEF870-DAB1-4353-B5A5-9036454822A0}">
      <dgm:prSet/>
      <dgm:spPr/>
      <dgm:t>
        <a:bodyPr/>
        <a:lstStyle/>
        <a:p>
          <a:pPr rtl="0"/>
          <a:r>
            <a:rPr lang="zh-CN" b="0" dirty="0" smtClean="0"/>
            <a:t>难点：</a:t>
          </a:r>
          <a:r>
            <a:rPr lang="en-US" b="0" dirty="0" smtClean="0"/>
            <a:t>format</a:t>
          </a:r>
          <a:r>
            <a:rPr lang="zh-CN" b="0" dirty="0" smtClean="0"/>
            <a:t>格式化字符串方法。</a:t>
          </a:r>
          <a:endParaRPr lang="zh-CN" b="0" dirty="0"/>
        </a:p>
      </dgm:t>
    </dgm:pt>
    <dgm:pt modelId="{B78D7B28-CD5F-4A39-852F-E14238AE90E4}" type="parTrans" cxnId="{7EB47578-443A-4BFE-BE52-18879CD653FE}">
      <dgm:prSet/>
      <dgm:spPr/>
      <dgm:t>
        <a:bodyPr/>
        <a:lstStyle/>
        <a:p>
          <a:endParaRPr lang="zh-CN" altLang="en-US"/>
        </a:p>
      </dgm:t>
    </dgm:pt>
    <dgm:pt modelId="{6375FDAB-BDF1-42CF-8211-A31FBFAD31B2}" type="sibTrans" cxnId="{7EB47578-443A-4BFE-BE52-18879CD653FE}">
      <dgm:prSet/>
      <dgm:spPr/>
      <dgm:t>
        <a:bodyPr/>
        <a:lstStyle/>
        <a:p>
          <a:endParaRPr lang="zh-CN" altLang="en-US"/>
        </a:p>
      </dgm:t>
    </dgm:pt>
    <dgm:pt modelId="{E95F3A8B-44C3-4C83-9A30-67826BDE7986}" type="pres">
      <dgm:prSet presAssocID="{C2CDA55C-2B08-473B-8D53-AE57C6A129B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A02EFE1-8ABD-470A-AF40-BB2AF2C3BD51}" type="pres">
      <dgm:prSet presAssocID="{69494EF1-BBE2-46CA-926C-5BB175B031FC}" presName="linNode" presStyleCnt="0"/>
      <dgm:spPr/>
    </dgm:pt>
    <dgm:pt modelId="{F625D72D-1EE8-4FFC-9238-9E122D492946}" type="pres">
      <dgm:prSet presAssocID="{69494EF1-BBE2-46CA-926C-5BB175B031FC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72F7F-E5AE-4D5A-A243-7D04C226F19F}" type="pres">
      <dgm:prSet presAssocID="{69494EF1-BBE2-46CA-926C-5BB175B031FC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C5228-B364-4781-8EAC-20BB726D6A1A}" type="presOf" srcId="{53E1FCDF-950F-4E9C-B811-F1FDCC66BCDC}" destId="{D2A72F7F-E5AE-4D5A-A243-7D04C226F19F}" srcOrd="0" destOrd="3" presId="urn:microsoft.com/office/officeart/2005/8/layout/vList6"/>
    <dgm:cxn modelId="{6DA05C18-B61C-4049-B745-318B53392566}" srcId="{45BE96E9-818F-46A1-8814-BEFDAF0D63DC}" destId="{DF0A8B5D-A163-4142-BA8D-7220B1ED6CD7}" srcOrd="3" destOrd="0" parTransId="{37249395-F99C-453F-9107-4C8998EC3395}" sibTransId="{7C8E8F78-CCA4-4875-BD3C-AB4739BA8CB0}"/>
    <dgm:cxn modelId="{F21669D3-0CFF-4627-A26A-84F95E5C10A3}" type="presOf" srcId="{AF8F47B1-15B5-43EB-9209-70E151151005}" destId="{D2A72F7F-E5AE-4D5A-A243-7D04C226F19F}" srcOrd="0" destOrd="7" presId="urn:microsoft.com/office/officeart/2005/8/layout/vList6"/>
    <dgm:cxn modelId="{D7EA7E0E-CA83-474D-BB1F-780577AFEF0B}" type="presOf" srcId="{69494EF1-BBE2-46CA-926C-5BB175B031FC}" destId="{F625D72D-1EE8-4FFC-9238-9E122D492946}" srcOrd="0" destOrd="0" presId="urn:microsoft.com/office/officeart/2005/8/layout/vList6"/>
    <dgm:cxn modelId="{9860C76D-B12F-4729-A2B7-8895BCB1E11E}" srcId="{45BE96E9-818F-46A1-8814-BEFDAF0D63DC}" destId="{469F9934-3DA8-43A1-B7F8-AD5F5BA28947}" srcOrd="4" destOrd="0" parTransId="{8903FFB2-3081-4DD3-A3D3-6A6719FC5C2A}" sibTransId="{CFD7D44E-3066-4B20-A4B2-52A0B2892AA4}"/>
    <dgm:cxn modelId="{3C4D5D26-B9B8-4B73-A210-59197302CF10}" type="presOf" srcId="{DF0A8B5D-A163-4142-BA8D-7220B1ED6CD7}" destId="{D2A72F7F-E5AE-4D5A-A243-7D04C226F19F}" srcOrd="0" destOrd="4" presId="urn:microsoft.com/office/officeart/2005/8/layout/vList6"/>
    <dgm:cxn modelId="{0B13206E-BD6E-4E83-9440-007E10C97D4F}" type="presOf" srcId="{6BF90338-111B-4B77-9A8E-F1423D9215AE}" destId="{D2A72F7F-E5AE-4D5A-A243-7D04C226F19F}" srcOrd="0" destOrd="6" presId="urn:microsoft.com/office/officeart/2005/8/layout/vList6"/>
    <dgm:cxn modelId="{7EB47578-443A-4BFE-BE52-18879CD653FE}" srcId="{69494EF1-BBE2-46CA-926C-5BB175B031FC}" destId="{5BAEF870-DAB1-4353-B5A5-9036454822A0}" srcOrd="2" destOrd="0" parTransId="{B78D7B28-CD5F-4A39-852F-E14238AE90E4}" sibTransId="{6375FDAB-BDF1-42CF-8211-A31FBFAD31B2}"/>
    <dgm:cxn modelId="{CD8B7D65-99B7-4818-8B81-5D125EBB35EE}" srcId="{45BE96E9-818F-46A1-8814-BEFDAF0D63DC}" destId="{53E1FCDF-950F-4E9C-B811-F1FDCC66BCDC}" srcOrd="2" destOrd="0" parTransId="{2772AB5E-453D-427C-8EAB-6E976F448076}" sibTransId="{49FD76D7-42B8-40E5-B389-C4F3F4751FB5}"/>
    <dgm:cxn modelId="{DD09D37A-185D-428E-A271-B4F19A942661}" type="presOf" srcId="{53886467-5FB2-4BF1-BF03-12326B88D1B7}" destId="{D2A72F7F-E5AE-4D5A-A243-7D04C226F19F}" srcOrd="0" destOrd="2" presId="urn:microsoft.com/office/officeart/2005/8/layout/vList6"/>
    <dgm:cxn modelId="{3908049F-9F79-41CF-91D8-660CA2D8BE9E}" srcId="{69494EF1-BBE2-46CA-926C-5BB175B031FC}" destId="{45BE96E9-818F-46A1-8814-BEFDAF0D63DC}" srcOrd="0" destOrd="0" parTransId="{D24F25D2-469E-49C9-8CA4-BE441C88B154}" sibTransId="{9D519920-7EDD-4254-97AE-C15E6530D6CA}"/>
    <dgm:cxn modelId="{97AC73A9-2511-4D92-B7C1-45825E07A2B3}" srcId="{45BE96E9-818F-46A1-8814-BEFDAF0D63DC}" destId="{6BF90338-111B-4B77-9A8E-F1423D9215AE}" srcOrd="5" destOrd="0" parTransId="{DC4890AA-BE0F-4061-98CB-F4D5FA24C266}" sibTransId="{84EDD6D5-FF42-42F0-8341-0B73B4A24FB8}"/>
    <dgm:cxn modelId="{0789A024-26A6-43A2-A724-3082B7845DDC}" type="presOf" srcId="{C40078B1-56BF-4307-A2BB-4D3475898F92}" destId="{D2A72F7F-E5AE-4D5A-A243-7D04C226F19F}" srcOrd="0" destOrd="1" presId="urn:microsoft.com/office/officeart/2005/8/layout/vList6"/>
    <dgm:cxn modelId="{321EC678-A91C-4FC3-9B16-3750AF2A78DB}" type="presOf" srcId="{469F9934-3DA8-43A1-B7F8-AD5F5BA28947}" destId="{D2A72F7F-E5AE-4D5A-A243-7D04C226F19F}" srcOrd="0" destOrd="5" presId="urn:microsoft.com/office/officeart/2005/8/layout/vList6"/>
    <dgm:cxn modelId="{92CE9A79-5A45-48C2-9FE9-2D73E176EA7C}" type="presOf" srcId="{45BE96E9-818F-46A1-8814-BEFDAF0D63DC}" destId="{D2A72F7F-E5AE-4D5A-A243-7D04C226F19F}" srcOrd="0" destOrd="0" presId="urn:microsoft.com/office/officeart/2005/8/layout/vList6"/>
    <dgm:cxn modelId="{B4B7B20C-0E90-461F-81B8-D61D87B38D11}" type="presOf" srcId="{5BAEF870-DAB1-4353-B5A5-9036454822A0}" destId="{D2A72F7F-E5AE-4D5A-A243-7D04C226F19F}" srcOrd="0" destOrd="8" presId="urn:microsoft.com/office/officeart/2005/8/layout/vList6"/>
    <dgm:cxn modelId="{1AE242AF-C864-497E-888F-5D506074C4B1}" srcId="{69494EF1-BBE2-46CA-926C-5BB175B031FC}" destId="{AF8F47B1-15B5-43EB-9209-70E151151005}" srcOrd="1" destOrd="0" parTransId="{7FF7E67E-A7BD-44D9-93D9-308B6AF15C01}" sibTransId="{73AC1AFD-A97B-4586-BAD5-08759B6DA25D}"/>
    <dgm:cxn modelId="{10069CAE-4481-42BC-9B32-B0B19729DBF7}" srcId="{45BE96E9-818F-46A1-8814-BEFDAF0D63DC}" destId="{53886467-5FB2-4BF1-BF03-12326B88D1B7}" srcOrd="1" destOrd="0" parTransId="{117A7C4E-E01B-446E-BDF9-EA5480F35294}" sibTransId="{3F839B2E-D4DE-412B-9FBE-2D9839C83471}"/>
    <dgm:cxn modelId="{3987D2AE-1326-4CE0-BC86-A04990A7C69B}" type="presOf" srcId="{C2CDA55C-2B08-473B-8D53-AE57C6A129BD}" destId="{E95F3A8B-44C3-4C83-9A30-67826BDE7986}" srcOrd="0" destOrd="0" presId="urn:microsoft.com/office/officeart/2005/8/layout/vList6"/>
    <dgm:cxn modelId="{6F4E7C55-18A1-4B0B-83A2-9CF6862E774A}" srcId="{C2CDA55C-2B08-473B-8D53-AE57C6A129BD}" destId="{69494EF1-BBE2-46CA-926C-5BB175B031FC}" srcOrd="0" destOrd="0" parTransId="{96C9C248-0B2C-4158-A37F-93EA5883EF78}" sibTransId="{60D827CC-4896-4DC1-8B69-E8FCE2919FFD}"/>
    <dgm:cxn modelId="{D17F8A6D-50E4-4DED-9554-562014BF2770}" srcId="{45BE96E9-818F-46A1-8814-BEFDAF0D63DC}" destId="{C40078B1-56BF-4307-A2BB-4D3475898F92}" srcOrd="0" destOrd="0" parTransId="{8955F5B5-7409-4CCF-938E-F5C36B725E3E}" sibTransId="{4B52B465-368F-4E39-AFEF-182FA2B45CB8}"/>
    <dgm:cxn modelId="{89D06AA1-98E7-4BEA-B8D7-24B9033A8D15}" type="presParOf" srcId="{E95F3A8B-44C3-4C83-9A30-67826BDE7986}" destId="{3A02EFE1-8ABD-470A-AF40-BB2AF2C3BD51}" srcOrd="0" destOrd="0" presId="urn:microsoft.com/office/officeart/2005/8/layout/vList6"/>
    <dgm:cxn modelId="{E188BB50-5443-4EFA-9D55-F102A328EE3D}" type="presParOf" srcId="{3A02EFE1-8ABD-470A-AF40-BB2AF2C3BD51}" destId="{F625D72D-1EE8-4FFC-9238-9E122D492946}" srcOrd="0" destOrd="0" presId="urn:microsoft.com/office/officeart/2005/8/layout/vList6"/>
    <dgm:cxn modelId="{68DAA212-88F7-45D4-B3FF-F9B9ADCE52BE}" type="presParOf" srcId="{3A02EFE1-8ABD-470A-AF40-BB2AF2C3BD51}" destId="{D2A72F7F-E5AE-4D5A-A243-7D04C226F19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B93F8-3720-473A-B978-BB0D3FA228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BD293D-790E-4CE1-B605-314C77EF740B}">
      <dgm:prSet/>
      <dgm:spPr/>
      <dgm:t>
        <a:bodyPr/>
        <a:lstStyle/>
        <a:p>
          <a:pPr rtl="0"/>
          <a:r>
            <a:rPr lang="zh-CN" smtClean="0"/>
            <a:t>知识目标</a:t>
          </a:r>
          <a:endParaRPr lang="zh-CN"/>
        </a:p>
      </dgm:t>
    </dgm:pt>
    <dgm:pt modelId="{31A05D2D-2C47-4EB5-8B08-16717B5D346D}" type="parTrans" cxnId="{C71E896F-2D94-4416-8589-EF4BA5A5903C}">
      <dgm:prSet/>
      <dgm:spPr/>
      <dgm:t>
        <a:bodyPr/>
        <a:lstStyle/>
        <a:p>
          <a:endParaRPr lang="zh-CN" altLang="en-US"/>
        </a:p>
      </dgm:t>
    </dgm:pt>
    <dgm:pt modelId="{390A7156-1AAC-440B-BA90-3C0D92F771C0}" type="sibTrans" cxnId="{C71E896F-2D94-4416-8589-EF4BA5A5903C}">
      <dgm:prSet/>
      <dgm:spPr/>
      <dgm:t>
        <a:bodyPr/>
        <a:lstStyle/>
        <a:p>
          <a:endParaRPr lang="zh-CN" altLang="en-US"/>
        </a:p>
      </dgm:t>
    </dgm:pt>
    <dgm:pt modelId="{FC715A83-BDD8-46C0-A9D9-6B9551D18470}">
      <dgm:prSet/>
      <dgm:spPr/>
      <dgm:t>
        <a:bodyPr/>
        <a:lstStyle/>
        <a:p>
          <a:pPr rtl="0"/>
          <a:r>
            <a:rPr lang="zh-CN" dirty="0" smtClean="0"/>
            <a:t>掌握字符串类型、字符串的索引与切片及字符串运算符、内置处理函数，掌握</a:t>
          </a:r>
          <a:r>
            <a:rPr lang="en-US" dirty="0" smtClean="0"/>
            <a:t>format</a:t>
          </a:r>
          <a:r>
            <a:rPr lang="zh-CN" dirty="0" smtClean="0"/>
            <a:t>方法。</a:t>
          </a:r>
          <a:endParaRPr lang="zh-CN" dirty="0"/>
        </a:p>
      </dgm:t>
    </dgm:pt>
    <dgm:pt modelId="{3AD0D53C-D43C-4D09-A823-1146701B20AB}" type="parTrans" cxnId="{81D3FF03-1950-4D6B-AFED-4F14768CDD3E}">
      <dgm:prSet/>
      <dgm:spPr/>
      <dgm:t>
        <a:bodyPr/>
        <a:lstStyle/>
        <a:p>
          <a:endParaRPr lang="zh-CN" altLang="en-US"/>
        </a:p>
      </dgm:t>
    </dgm:pt>
    <dgm:pt modelId="{4B7FFF3F-5956-4138-A818-7A7B97B8302C}" type="sibTrans" cxnId="{81D3FF03-1950-4D6B-AFED-4F14768CDD3E}">
      <dgm:prSet/>
      <dgm:spPr/>
      <dgm:t>
        <a:bodyPr/>
        <a:lstStyle/>
        <a:p>
          <a:endParaRPr lang="zh-CN" altLang="en-US"/>
        </a:p>
      </dgm:t>
    </dgm:pt>
    <dgm:pt modelId="{88531C4B-F2C7-4BF8-9474-8F97269442F1}">
      <dgm:prSet/>
      <dgm:spPr/>
      <dgm:t>
        <a:bodyPr/>
        <a:lstStyle/>
        <a:p>
          <a:pPr rtl="0"/>
          <a:r>
            <a:rPr lang="zh-CN" dirty="0" smtClean="0"/>
            <a:t>能力目标</a:t>
          </a:r>
          <a:endParaRPr lang="zh-CN" dirty="0"/>
        </a:p>
      </dgm:t>
    </dgm:pt>
    <dgm:pt modelId="{62F7BFE8-F5F3-4584-ACFA-1A21F5ACE6B8}" type="parTrans" cxnId="{A5F9EE9D-2A81-4544-A820-C5BFF7FDA8C1}">
      <dgm:prSet/>
      <dgm:spPr/>
      <dgm:t>
        <a:bodyPr/>
        <a:lstStyle/>
        <a:p>
          <a:endParaRPr lang="zh-CN" altLang="en-US"/>
        </a:p>
      </dgm:t>
    </dgm:pt>
    <dgm:pt modelId="{ED5EC7EB-AEBF-4AFE-A5DC-97FC1CBC3787}" type="sibTrans" cxnId="{A5F9EE9D-2A81-4544-A820-C5BFF7FDA8C1}">
      <dgm:prSet/>
      <dgm:spPr/>
      <dgm:t>
        <a:bodyPr/>
        <a:lstStyle/>
        <a:p>
          <a:endParaRPr lang="zh-CN" altLang="en-US"/>
        </a:p>
      </dgm:t>
    </dgm:pt>
    <dgm:pt modelId="{1652A1D9-7176-47F3-9956-E25048FD43B9}">
      <dgm:prSet/>
      <dgm:spPr/>
      <dgm:t>
        <a:bodyPr/>
        <a:lstStyle/>
        <a:p>
          <a:pPr rtl="0"/>
          <a:r>
            <a:rPr lang="zh-CN" dirty="0" smtClean="0"/>
            <a:t>能在程序中正确</a:t>
          </a:r>
          <a:r>
            <a:rPr lang="zh-CN" altLang="en-US" dirty="0" smtClean="0"/>
            <a:t>使用</a:t>
          </a:r>
          <a:r>
            <a:rPr lang="zh-CN" dirty="0" smtClean="0"/>
            <a:t>字符串的函数及方法。</a:t>
          </a:r>
          <a:endParaRPr lang="zh-CN" dirty="0"/>
        </a:p>
      </dgm:t>
    </dgm:pt>
    <dgm:pt modelId="{A40AAC33-1730-4E4F-89AA-A50CA9C903F0}" type="parTrans" cxnId="{14FB75BB-9888-402F-9A6B-ED93C32EEB89}">
      <dgm:prSet/>
      <dgm:spPr/>
      <dgm:t>
        <a:bodyPr/>
        <a:lstStyle/>
        <a:p>
          <a:endParaRPr lang="zh-CN" altLang="en-US"/>
        </a:p>
      </dgm:t>
    </dgm:pt>
    <dgm:pt modelId="{7D72EDE2-7D1E-4D1B-8B82-B84E89AB8840}" type="sibTrans" cxnId="{14FB75BB-9888-402F-9A6B-ED93C32EEB89}">
      <dgm:prSet/>
      <dgm:spPr/>
      <dgm:t>
        <a:bodyPr/>
        <a:lstStyle/>
        <a:p>
          <a:endParaRPr lang="zh-CN" altLang="en-US"/>
        </a:p>
      </dgm:t>
    </dgm:pt>
    <dgm:pt modelId="{55302A67-D5DD-42B7-8A83-8EE25B2A9299}" type="pres">
      <dgm:prSet presAssocID="{51DB93F8-3720-473A-B978-BB0D3FA228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02DF43-6919-4BD3-9105-A477D50E1453}" type="pres">
      <dgm:prSet presAssocID="{90BD293D-790E-4CE1-B605-314C77EF740B}" presName="parentLin" presStyleCnt="0"/>
      <dgm:spPr/>
    </dgm:pt>
    <dgm:pt modelId="{9E54E99E-7CC2-4885-9C24-1B1C607B5FDA}" type="pres">
      <dgm:prSet presAssocID="{90BD293D-790E-4CE1-B605-314C77EF740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AB26464-6C5D-4A64-84F2-2492261166F6}" type="pres">
      <dgm:prSet presAssocID="{90BD293D-790E-4CE1-B605-314C77EF740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49B9A-F87C-4330-909D-23B60A57CEB4}" type="pres">
      <dgm:prSet presAssocID="{90BD293D-790E-4CE1-B605-314C77EF740B}" presName="negativeSpace" presStyleCnt="0"/>
      <dgm:spPr/>
    </dgm:pt>
    <dgm:pt modelId="{7DE89133-3101-483D-BDA8-22AED8859513}" type="pres">
      <dgm:prSet presAssocID="{90BD293D-790E-4CE1-B605-314C77EF740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E6E3E-A481-455A-B74A-CAD31B0D1C25}" type="pres">
      <dgm:prSet presAssocID="{390A7156-1AAC-440B-BA90-3C0D92F771C0}" presName="spaceBetweenRectangles" presStyleCnt="0"/>
      <dgm:spPr/>
    </dgm:pt>
    <dgm:pt modelId="{AAE355D4-99E8-4D68-ACBB-ECC39E15FDD7}" type="pres">
      <dgm:prSet presAssocID="{88531C4B-F2C7-4BF8-9474-8F97269442F1}" presName="parentLin" presStyleCnt="0"/>
      <dgm:spPr/>
    </dgm:pt>
    <dgm:pt modelId="{65311DFD-4B25-43B2-BB40-D20D3330F4C7}" type="pres">
      <dgm:prSet presAssocID="{88531C4B-F2C7-4BF8-9474-8F97269442F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EB5CF77-6CF5-4EA0-B17C-D0F5000E4FE7}" type="pres">
      <dgm:prSet presAssocID="{88531C4B-F2C7-4BF8-9474-8F97269442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EE68-81FA-4B8A-AB4A-10FE9E3D2440}" type="pres">
      <dgm:prSet presAssocID="{88531C4B-F2C7-4BF8-9474-8F97269442F1}" presName="negativeSpace" presStyleCnt="0"/>
      <dgm:spPr/>
    </dgm:pt>
    <dgm:pt modelId="{6019B8CC-BA2F-4DB1-89BD-5B39C4B66832}" type="pres">
      <dgm:prSet presAssocID="{88531C4B-F2C7-4BF8-9474-8F97269442F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75E06E-ADDE-4483-8DEE-30B35A6AC469}" type="presOf" srcId="{88531C4B-F2C7-4BF8-9474-8F97269442F1}" destId="{FEB5CF77-6CF5-4EA0-B17C-D0F5000E4FE7}" srcOrd="1" destOrd="0" presId="urn:microsoft.com/office/officeart/2005/8/layout/list1"/>
    <dgm:cxn modelId="{A5F9EE9D-2A81-4544-A820-C5BFF7FDA8C1}" srcId="{51DB93F8-3720-473A-B978-BB0D3FA22880}" destId="{88531C4B-F2C7-4BF8-9474-8F97269442F1}" srcOrd="1" destOrd="0" parTransId="{62F7BFE8-F5F3-4584-ACFA-1A21F5ACE6B8}" sibTransId="{ED5EC7EB-AEBF-4AFE-A5DC-97FC1CBC3787}"/>
    <dgm:cxn modelId="{07060B6A-B4B7-420C-9842-66FE34F004F9}" type="presOf" srcId="{FC715A83-BDD8-46C0-A9D9-6B9551D18470}" destId="{7DE89133-3101-483D-BDA8-22AED8859513}" srcOrd="0" destOrd="0" presId="urn:microsoft.com/office/officeart/2005/8/layout/list1"/>
    <dgm:cxn modelId="{FA1D677E-6D21-42F2-B89D-AB73D56D49BE}" type="presOf" srcId="{90BD293D-790E-4CE1-B605-314C77EF740B}" destId="{0AB26464-6C5D-4A64-84F2-2492261166F6}" srcOrd="1" destOrd="0" presId="urn:microsoft.com/office/officeart/2005/8/layout/list1"/>
    <dgm:cxn modelId="{4543ABAC-7A37-4E97-A45E-DC4D127A6F30}" type="presOf" srcId="{88531C4B-F2C7-4BF8-9474-8F97269442F1}" destId="{65311DFD-4B25-43B2-BB40-D20D3330F4C7}" srcOrd="0" destOrd="0" presId="urn:microsoft.com/office/officeart/2005/8/layout/list1"/>
    <dgm:cxn modelId="{5636BF8F-451C-424E-B001-D0B1968CC45D}" type="presOf" srcId="{1652A1D9-7176-47F3-9956-E25048FD43B9}" destId="{6019B8CC-BA2F-4DB1-89BD-5B39C4B66832}" srcOrd="0" destOrd="0" presId="urn:microsoft.com/office/officeart/2005/8/layout/list1"/>
    <dgm:cxn modelId="{14FB75BB-9888-402F-9A6B-ED93C32EEB89}" srcId="{88531C4B-F2C7-4BF8-9474-8F97269442F1}" destId="{1652A1D9-7176-47F3-9956-E25048FD43B9}" srcOrd="0" destOrd="0" parTransId="{A40AAC33-1730-4E4F-89AA-A50CA9C903F0}" sibTransId="{7D72EDE2-7D1E-4D1B-8B82-B84E89AB8840}"/>
    <dgm:cxn modelId="{2B313FD9-0CD0-4C3B-B46E-BEB92C997CC8}" type="presOf" srcId="{51DB93F8-3720-473A-B978-BB0D3FA22880}" destId="{55302A67-D5DD-42B7-8A83-8EE25B2A9299}" srcOrd="0" destOrd="0" presId="urn:microsoft.com/office/officeart/2005/8/layout/list1"/>
    <dgm:cxn modelId="{81D3FF03-1950-4D6B-AFED-4F14768CDD3E}" srcId="{90BD293D-790E-4CE1-B605-314C77EF740B}" destId="{FC715A83-BDD8-46C0-A9D9-6B9551D18470}" srcOrd="0" destOrd="0" parTransId="{3AD0D53C-D43C-4D09-A823-1146701B20AB}" sibTransId="{4B7FFF3F-5956-4138-A818-7A7B97B8302C}"/>
    <dgm:cxn modelId="{1E0A89FC-BE5B-44F1-B657-5CE5F07DDB5E}" type="presOf" srcId="{90BD293D-790E-4CE1-B605-314C77EF740B}" destId="{9E54E99E-7CC2-4885-9C24-1B1C607B5FDA}" srcOrd="0" destOrd="0" presId="urn:microsoft.com/office/officeart/2005/8/layout/list1"/>
    <dgm:cxn modelId="{C71E896F-2D94-4416-8589-EF4BA5A5903C}" srcId="{51DB93F8-3720-473A-B978-BB0D3FA22880}" destId="{90BD293D-790E-4CE1-B605-314C77EF740B}" srcOrd="0" destOrd="0" parTransId="{31A05D2D-2C47-4EB5-8B08-16717B5D346D}" sibTransId="{390A7156-1AAC-440B-BA90-3C0D92F771C0}"/>
    <dgm:cxn modelId="{D9AB39DF-45CD-4945-83CD-7AF2D4CE1CA7}" type="presParOf" srcId="{55302A67-D5DD-42B7-8A83-8EE25B2A9299}" destId="{8902DF43-6919-4BD3-9105-A477D50E1453}" srcOrd="0" destOrd="0" presId="urn:microsoft.com/office/officeart/2005/8/layout/list1"/>
    <dgm:cxn modelId="{9A2AEA2C-102D-4E7B-A2F1-4CAC75C8BD5F}" type="presParOf" srcId="{8902DF43-6919-4BD3-9105-A477D50E1453}" destId="{9E54E99E-7CC2-4885-9C24-1B1C607B5FDA}" srcOrd="0" destOrd="0" presId="urn:microsoft.com/office/officeart/2005/8/layout/list1"/>
    <dgm:cxn modelId="{627AC707-7AA8-4A0E-BEE6-4FCB884AC020}" type="presParOf" srcId="{8902DF43-6919-4BD3-9105-A477D50E1453}" destId="{0AB26464-6C5D-4A64-84F2-2492261166F6}" srcOrd="1" destOrd="0" presId="urn:microsoft.com/office/officeart/2005/8/layout/list1"/>
    <dgm:cxn modelId="{D9F7237C-AD78-41DA-BECB-4DF8E76C8C89}" type="presParOf" srcId="{55302A67-D5DD-42B7-8A83-8EE25B2A9299}" destId="{17549B9A-F87C-4330-909D-23B60A57CEB4}" srcOrd="1" destOrd="0" presId="urn:microsoft.com/office/officeart/2005/8/layout/list1"/>
    <dgm:cxn modelId="{12538F67-313F-4920-832D-E5204A920BDB}" type="presParOf" srcId="{55302A67-D5DD-42B7-8A83-8EE25B2A9299}" destId="{7DE89133-3101-483D-BDA8-22AED8859513}" srcOrd="2" destOrd="0" presId="urn:microsoft.com/office/officeart/2005/8/layout/list1"/>
    <dgm:cxn modelId="{DA78E5BD-A016-4DCD-84C1-F10C8CC35584}" type="presParOf" srcId="{55302A67-D5DD-42B7-8A83-8EE25B2A9299}" destId="{F78E6E3E-A481-455A-B74A-CAD31B0D1C25}" srcOrd="3" destOrd="0" presId="urn:microsoft.com/office/officeart/2005/8/layout/list1"/>
    <dgm:cxn modelId="{9B3E6ADF-DD5B-4EAC-97C9-81E1B8C4CF5A}" type="presParOf" srcId="{55302A67-D5DD-42B7-8A83-8EE25B2A9299}" destId="{AAE355D4-99E8-4D68-ACBB-ECC39E15FDD7}" srcOrd="4" destOrd="0" presId="urn:microsoft.com/office/officeart/2005/8/layout/list1"/>
    <dgm:cxn modelId="{5F0AF1F2-599D-4ADE-9696-570ABF4BB155}" type="presParOf" srcId="{AAE355D4-99E8-4D68-ACBB-ECC39E15FDD7}" destId="{65311DFD-4B25-43B2-BB40-D20D3330F4C7}" srcOrd="0" destOrd="0" presId="urn:microsoft.com/office/officeart/2005/8/layout/list1"/>
    <dgm:cxn modelId="{47D900F5-06BA-40F8-834B-2A0FABE1C5D0}" type="presParOf" srcId="{AAE355D4-99E8-4D68-ACBB-ECC39E15FDD7}" destId="{FEB5CF77-6CF5-4EA0-B17C-D0F5000E4FE7}" srcOrd="1" destOrd="0" presId="urn:microsoft.com/office/officeart/2005/8/layout/list1"/>
    <dgm:cxn modelId="{DDDD2337-AC76-4682-9595-1B23CBAF226D}" type="presParOf" srcId="{55302A67-D5DD-42B7-8A83-8EE25B2A9299}" destId="{00AEEE68-81FA-4B8A-AB4A-10FE9E3D2440}" srcOrd="5" destOrd="0" presId="urn:microsoft.com/office/officeart/2005/8/layout/list1"/>
    <dgm:cxn modelId="{C33F8059-EF6F-43A2-8F1D-2D1EBF927913}" type="presParOf" srcId="{55302A67-D5DD-42B7-8A83-8EE25B2A9299}" destId="{6019B8CC-BA2F-4DB1-89BD-5B39C4B66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72F7F-E5AE-4D5A-A243-7D04C226F19F}">
      <dsp:nvSpPr>
        <dsp:cNvPr id="0" name=""/>
        <dsp:cNvSpPr/>
      </dsp:nvSpPr>
      <dsp:spPr>
        <a:xfrm>
          <a:off x="3884558" y="0"/>
          <a:ext cx="5826837" cy="4366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主要内容</a:t>
          </a:r>
          <a:endParaRPr lang="zh-CN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字符串数据类型</a:t>
          </a:r>
          <a:endParaRPr lang="zh-CN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字符串的索引与切片</a:t>
          </a:r>
          <a:endParaRPr lang="zh-CN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内置的字符串运算符</a:t>
          </a:r>
          <a:endParaRPr lang="zh-CN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内置的字符串处理函数</a:t>
          </a:r>
          <a:endParaRPr lang="zh-CN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内置的字符串处理方法</a:t>
          </a:r>
          <a:endParaRPr lang="zh-CN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format</a:t>
          </a:r>
          <a:r>
            <a:rPr lang="zh-CN" sz="1600" b="0" kern="1200" dirty="0" smtClean="0"/>
            <a:t>格式化字符串方法</a:t>
          </a:r>
          <a:endParaRPr lang="zh-CN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重点：字符串的索引与切片。</a:t>
          </a:r>
          <a:endParaRPr lang="zh-CN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kern="1200" dirty="0" smtClean="0"/>
            <a:t>难点：</a:t>
          </a:r>
          <a:r>
            <a:rPr lang="en-US" sz="1600" b="0" kern="1200" dirty="0" smtClean="0"/>
            <a:t>format</a:t>
          </a:r>
          <a:r>
            <a:rPr lang="zh-CN" sz="1600" b="0" kern="1200" dirty="0" smtClean="0"/>
            <a:t>格式化字符串方法。</a:t>
          </a:r>
          <a:endParaRPr lang="zh-CN" sz="1600" b="0" kern="1200" dirty="0"/>
        </a:p>
      </dsp:txBody>
      <dsp:txXfrm>
        <a:off x="3884558" y="545810"/>
        <a:ext cx="4189408" cy="3274857"/>
      </dsp:txXfrm>
    </dsp:sp>
    <dsp:sp modelId="{F625D72D-1EE8-4FFC-9238-9E122D492946}">
      <dsp:nvSpPr>
        <dsp:cNvPr id="0" name=""/>
        <dsp:cNvSpPr/>
      </dsp:nvSpPr>
      <dsp:spPr>
        <a:xfrm>
          <a:off x="0" y="0"/>
          <a:ext cx="3884558" cy="4366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/>
            <a:t>2.6</a:t>
          </a:r>
          <a:r>
            <a:rPr lang="zh-CN" altLang="en-US" sz="3600" b="1" kern="1200" dirty="0" smtClean="0"/>
            <a:t>字符串</a:t>
          </a:r>
          <a:endParaRPr lang="zh-CN" altLang="en-US" sz="3600" kern="1200" dirty="0"/>
        </a:p>
      </dsp:txBody>
      <dsp:txXfrm>
        <a:off x="189628" y="189628"/>
        <a:ext cx="3505302" cy="3987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89133-3101-483D-BDA8-22AED8859513}">
      <dsp:nvSpPr>
        <dsp:cNvPr id="0" name=""/>
        <dsp:cNvSpPr/>
      </dsp:nvSpPr>
      <dsp:spPr>
        <a:xfrm>
          <a:off x="0" y="484550"/>
          <a:ext cx="10363200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624840" rIns="804299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000" kern="1200" dirty="0" smtClean="0"/>
            <a:t>掌握字符串类型、字符串的索引与切片及字符串运算符、内置处理函数，掌握</a:t>
          </a:r>
          <a:r>
            <a:rPr lang="en-US" sz="3000" kern="1200" dirty="0" smtClean="0"/>
            <a:t>format</a:t>
          </a:r>
          <a:r>
            <a:rPr lang="zh-CN" sz="3000" kern="1200" dirty="0" smtClean="0"/>
            <a:t>方法。</a:t>
          </a:r>
          <a:endParaRPr lang="zh-CN" sz="3000" kern="1200" dirty="0"/>
        </a:p>
      </dsp:txBody>
      <dsp:txXfrm>
        <a:off x="0" y="484550"/>
        <a:ext cx="10363200" cy="2031750"/>
      </dsp:txXfrm>
    </dsp:sp>
    <dsp:sp modelId="{0AB26464-6C5D-4A64-84F2-2492261166F6}">
      <dsp:nvSpPr>
        <dsp:cNvPr id="0" name=""/>
        <dsp:cNvSpPr/>
      </dsp:nvSpPr>
      <dsp:spPr>
        <a:xfrm>
          <a:off x="518160" y="41750"/>
          <a:ext cx="725424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知识目标</a:t>
          </a:r>
          <a:endParaRPr lang="zh-CN" sz="3000" kern="1200"/>
        </a:p>
      </dsp:txBody>
      <dsp:txXfrm>
        <a:off x="561391" y="84981"/>
        <a:ext cx="7167778" cy="799138"/>
      </dsp:txXfrm>
    </dsp:sp>
    <dsp:sp modelId="{6019B8CC-BA2F-4DB1-89BD-5B39C4B66832}">
      <dsp:nvSpPr>
        <dsp:cNvPr id="0" name=""/>
        <dsp:cNvSpPr/>
      </dsp:nvSpPr>
      <dsp:spPr>
        <a:xfrm>
          <a:off x="0" y="3121100"/>
          <a:ext cx="10363200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624840" rIns="804299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000" kern="1200" dirty="0" smtClean="0"/>
            <a:t>能在程序中正确</a:t>
          </a:r>
          <a:r>
            <a:rPr lang="zh-CN" altLang="en-US" sz="3000" kern="1200" dirty="0" smtClean="0"/>
            <a:t>使用</a:t>
          </a:r>
          <a:r>
            <a:rPr lang="zh-CN" sz="3000" kern="1200" dirty="0" smtClean="0"/>
            <a:t>字符串的函数及方法。</a:t>
          </a:r>
          <a:endParaRPr lang="zh-CN" sz="3000" kern="1200" dirty="0"/>
        </a:p>
      </dsp:txBody>
      <dsp:txXfrm>
        <a:off x="0" y="3121100"/>
        <a:ext cx="10363200" cy="1441125"/>
      </dsp:txXfrm>
    </dsp:sp>
    <dsp:sp modelId="{FEB5CF77-6CF5-4EA0-B17C-D0F5000E4FE7}">
      <dsp:nvSpPr>
        <dsp:cNvPr id="0" name=""/>
        <dsp:cNvSpPr/>
      </dsp:nvSpPr>
      <dsp:spPr>
        <a:xfrm>
          <a:off x="518160" y="2678300"/>
          <a:ext cx="725424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/>
            <a:t>能力目标</a:t>
          </a:r>
          <a:endParaRPr lang="zh-CN" sz="3000" kern="1200" dirty="0"/>
        </a:p>
      </dsp:txBody>
      <dsp:txXfrm>
        <a:off x="561391" y="2721531"/>
        <a:ext cx="716777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1353-A0F4-4DD2-AF90-B2B2D232929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4753-AFF2-43A3-98C7-386D01E4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4753-AFF2-43A3-98C7-386D01E496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0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3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7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83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5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011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822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43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79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2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06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86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89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3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15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594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432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989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989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799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011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33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780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74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50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40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08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24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320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625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99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68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497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896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783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821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333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5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5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27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242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13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9436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572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96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0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97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27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6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教学效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0" y="404665"/>
            <a:ext cx="41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effect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128745" y="-340367"/>
            <a:ext cx="1705296" cy="1393103"/>
            <a:chOff x="7596559" y="-700407"/>
            <a:chExt cx="1278972" cy="1393103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6" name="TextBox 55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7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2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91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204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31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9448"/>
      </p:ext>
    </p:extLst>
  </p:cSld>
  <p:clrMapOvr>
    <a:masterClrMapping/>
  </p:clrMapOvr>
  <p:transition spd="slow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Teaching</a:t>
            </a:r>
            <a:r>
              <a:rPr lang="en-US" altLang="zh-CN" sz="2400" baseline="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analysis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4419649" y="-355198"/>
            <a:ext cx="1742672" cy="1397180"/>
            <a:chOff x="3314736" y="-715238"/>
            <a:chExt cx="1307004" cy="1397180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4" name="TextBox 43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3244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Teaching</a:t>
            </a:r>
            <a:r>
              <a:rPr lang="en-US" altLang="zh-CN" sz="2400" baseline="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analysis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5100" y="1016710"/>
            <a:ext cx="41623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4419649" y="-355198"/>
            <a:ext cx="1742672" cy="1397180"/>
            <a:chOff x="3314736" y="-715238"/>
            <a:chExt cx="1307004" cy="1397180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4" name="TextBox 43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28677"/>
      </p:ext>
    </p:extLst>
  </p:cSld>
  <p:clrMapOvr>
    <a:masterClrMapping/>
  </p:clrMapOvr>
  <p:transition spd="slow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622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instructional strategies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6301954" y="-351838"/>
            <a:ext cx="1714296" cy="1394349"/>
            <a:chOff x="4726465" y="-711878"/>
            <a:chExt cx="1285722" cy="1394349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2" name="TextBox 61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51325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 userDrawn="1"/>
        </p:nvGrpSpPr>
        <p:grpSpPr>
          <a:xfrm>
            <a:off x="6301954" y="-351838"/>
            <a:ext cx="1714296" cy="1394349"/>
            <a:chOff x="4726465" y="-711878"/>
            <a:chExt cx="1285722" cy="1394349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2" name="TextBox 61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教学策略</a:t>
              </a: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-28691" y="404665"/>
            <a:ext cx="622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instructional strategies</a:t>
            </a:r>
          </a:p>
        </p:txBody>
      </p:sp>
    </p:spTree>
    <p:extLst>
      <p:ext uri="{BB962C8B-B14F-4D97-AF65-F5344CB8AC3E}">
        <p14:creationId xmlns:p14="http://schemas.microsoft.com/office/powerpoint/2010/main" val="795757419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Teaching</a:t>
            </a:r>
            <a:r>
              <a:rPr lang="en-US" altLang="zh-CN" sz="2400" baseline="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analysis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4419649" y="-355198"/>
            <a:ext cx="1742672" cy="1397180"/>
            <a:chOff x="3314736" y="-715238"/>
            <a:chExt cx="1307004" cy="1397180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4" name="TextBox 43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1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process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8210957" y="-348031"/>
            <a:ext cx="1714191" cy="1393350"/>
            <a:chOff x="6158217" y="-708071"/>
            <a:chExt cx="1285643" cy="1393350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6227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process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8210957" y="-348031"/>
            <a:ext cx="1714191" cy="1393350"/>
            <a:chOff x="6158217" y="-708071"/>
            <a:chExt cx="1285643" cy="1393350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227210"/>
      </p:ext>
    </p:extLst>
  </p:cSld>
  <p:clrMapOvr>
    <a:masterClrMapping/>
  </p:clrMapOvr>
  <p:transition spd="slow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效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0" y="404665"/>
            <a:ext cx="41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effect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128745" y="-340367"/>
            <a:ext cx="1705296" cy="1393103"/>
            <a:chOff x="7596559" y="-700407"/>
            <a:chExt cx="1278972" cy="1393103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6" name="TextBox 55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4436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效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0" y="404665"/>
            <a:ext cx="41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effect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128745" y="-340367"/>
            <a:ext cx="1705296" cy="1393103"/>
            <a:chOff x="7596559" y="-700407"/>
            <a:chExt cx="1278972" cy="1393103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6" name="TextBox 55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685227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Teaching</a:t>
            </a:r>
            <a:r>
              <a:rPr lang="en-US" altLang="zh-CN" sz="2400" baseline="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analysis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5100" y="1016710"/>
            <a:ext cx="41623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4419649" y="-355198"/>
            <a:ext cx="1742672" cy="1397180"/>
            <a:chOff x="3314736" y="-715238"/>
            <a:chExt cx="1307004" cy="1397180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4" name="TextBox 43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2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教学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622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instructional strategies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6301954" y="-351838"/>
            <a:ext cx="1714296" cy="1394349"/>
            <a:chOff x="4726465" y="-711878"/>
            <a:chExt cx="1285722" cy="1394349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2" name="TextBox 61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教学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 userDrawn="1"/>
        </p:nvGrpSpPr>
        <p:grpSpPr>
          <a:xfrm>
            <a:off x="6301954" y="-351838"/>
            <a:ext cx="1714296" cy="1394349"/>
            <a:chOff x="4726465" y="-711878"/>
            <a:chExt cx="1285722" cy="1394349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2" name="TextBox 61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教学策略</a:t>
              </a: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-28691" y="404665"/>
            <a:ext cx="622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instructional strategies</a:t>
            </a:r>
          </a:p>
        </p:txBody>
      </p:sp>
    </p:spTree>
    <p:extLst>
      <p:ext uri="{BB962C8B-B14F-4D97-AF65-F5344CB8AC3E}">
        <p14:creationId xmlns:p14="http://schemas.microsoft.com/office/powerpoint/2010/main" val="18832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process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8210957" y="-348031"/>
            <a:ext cx="1714191" cy="1393350"/>
            <a:chOff x="6158217" y="-708071"/>
            <a:chExt cx="1285643" cy="1393350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0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process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8210957" y="-348031"/>
            <a:ext cx="1714191" cy="1393350"/>
            <a:chOff x="6158217" y="-708071"/>
            <a:chExt cx="1285643" cy="1393350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教学效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/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0" y="404665"/>
            <a:ext cx="41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effect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128745" y="-340367"/>
            <a:ext cx="1705296" cy="1393103"/>
            <a:chOff x="7596559" y="-700407"/>
            <a:chExt cx="1278972" cy="1393103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6" name="TextBox 55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5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 hidden="1"/>
          <p:cNvSpPr txBox="1"/>
          <p:nvPr userDrawn="1"/>
        </p:nvSpPr>
        <p:spPr>
          <a:xfrm>
            <a:off x="25138" y="-14371"/>
            <a:ext cx="229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Gill Sans Ultra Bold" pitchFamily="34" charset="0"/>
              </a:rPr>
              <a:t>LOGO</a:t>
            </a:r>
            <a:endParaRPr lang="zh-CN" altLang="en-US" sz="3200" dirty="0">
              <a:solidFill>
                <a:srgbClr val="333333"/>
              </a:solidFill>
              <a:latin typeface="Gill Sans Ultra Bold" pitchFamily="34" charset="0"/>
            </a:endParaRPr>
          </a:p>
        </p:txBody>
      </p:sp>
      <p:grpSp>
        <p:nvGrpSpPr>
          <p:cNvPr id="59" name="组合 58"/>
          <p:cNvGrpSpPr/>
          <p:nvPr userDrawn="1"/>
        </p:nvGrpSpPr>
        <p:grpSpPr>
          <a:xfrm>
            <a:off x="4419649" y="-715238"/>
            <a:ext cx="1742672" cy="1397180"/>
            <a:chOff x="3314736" y="-715238"/>
            <a:chExt cx="1307004" cy="139718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35" name="TextBox 34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教学分析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8210957" y="-708071"/>
            <a:ext cx="1714191" cy="1393350"/>
            <a:chOff x="6158217" y="-708071"/>
            <a:chExt cx="1285643" cy="1393350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教学过程</a:t>
              </a: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10128745" y="-700407"/>
            <a:ext cx="1705296" cy="1393103"/>
            <a:chOff x="7596559" y="-700407"/>
            <a:chExt cx="1278972" cy="1393103"/>
          </a:xfrm>
        </p:grpSpPr>
        <p:grpSp>
          <p:nvGrpSpPr>
            <p:cNvPr id="46" name="组合 45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7" name="TextBox 46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Box 47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教学效果</a:t>
              </a: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6301954" y="-711878"/>
            <a:ext cx="1714296" cy="1394349"/>
            <a:chOff x="4726465" y="-711878"/>
            <a:chExt cx="1285722" cy="1394349"/>
          </a:xfrm>
        </p:grpSpPr>
        <p:grpSp>
          <p:nvGrpSpPr>
            <p:cNvPr id="52" name="组合 51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3" name="TextBox 52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4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708" r:id="rId11"/>
    <p:sldLayoutId id="214748371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 hidden="1"/>
          <p:cNvSpPr txBox="1"/>
          <p:nvPr userDrawn="1"/>
        </p:nvSpPr>
        <p:spPr>
          <a:xfrm>
            <a:off x="25138" y="-14371"/>
            <a:ext cx="229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Gill Sans Ultra Bold" pitchFamily="34" charset="0"/>
              </a:rPr>
              <a:t>LOGO</a:t>
            </a:r>
            <a:endParaRPr lang="zh-CN" altLang="en-US" sz="3200" dirty="0">
              <a:solidFill>
                <a:srgbClr val="333333"/>
              </a:solidFill>
              <a:latin typeface="Gill Sans Ultra Bold" pitchFamily="34" charset="0"/>
            </a:endParaRPr>
          </a:p>
        </p:txBody>
      </p:sp>
      <p:grpSp>
        <p:nvGrpSpPr>
          <p:cNvPr id="59" name="组合 58"/>
          <p:cNvGrpSpPr/>
          <p:nvPr userDrawn="1"/>
        </p:nvGrpSpPr>
        <p:grpSpPr>
          <a:xfrm>
            <a:off x="4419649" y="-715238"/>
            <a:ext cx="1742672" cy="1397180"/>
            <a:chOff x="3314736" y="-715238"/>
            <a:chExt cx="1307004" cy="139718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35" name="TextBox 34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教学分析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8210957" y="-708071"/>
            <a:ext cx="1714191" cy="1393350"/>
            <a:chOff x="6158217" y="-708071"/>
            <a:chExt cx="1285643" cy="1393350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教学过程</a:t>
              </a: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10128745" y="-700407"/>
            <a:ext cx="1705296" cy="1393103"/>
            <a:chOff x="7596559" y="-700407"/>
            <a:chExt cx="1278972" cy="1393103"/>
          </a:xfrm>
        </p:grpSpPr>
        <p:grpSp>
          <p:nvGrpSpPr>
            <p:cNvPr id="46" name="组合 45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7" name="TextBox 46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Box 47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教学效果</a:t>
              </a: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6301954" y="-711878"/>
            <a:ext cx="1714296" cy="1394349"/>
            <a:chOff x="4726465" y="-711878"/>
            <a:chExt cx="1285722" cy="1394349"/>
          </a:xfrm>
        </p:grpSpPr>
        <p:grpSp>
          <p:nvGrpSpPr>
            <p:cNvPr id="52" name="组合 51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3" name="TextBox 52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教学策略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33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5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3AF7CF07-C3D1-48FA-AC1F-1CC74323FA7E}"/>
              </a:ext>
            </a:extLst>
          </p:cNvPr>
          <p:cNvCxnSpPr>
            <a:cxnSpLocks/>
          </p:cNvCxnSpPr>
          <p:nvPr/>
        </p:nvCxnSpPr>
        <p:spPr>
          <a:xfrm>
            <a:off x="2149057" y="3429000"/>
            <a:ext cx="7342288" cy="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284">
            <a:extLst>
              <a:ext uri="{FF2B5EF4-FFF2-40B4-BE49-F238E27FC236}">
                <a16:creationId xmlns:a16="http://schemas.microsoft.com/office/drawing/2014/main" xmlns="" id="{F0A56CFD-663E-4AFB-BF60-D093C87FDC59}"/>
              </a:ext>
            </a:extLst>
          </p:cNvPr>
          <p:cNvSpPr>
            <a:spLocks noEditPoints="1"/>
          </p:cNvSpPr>
          <p:nvPr/>
        </p:nvSpPr>
        <p:spPr bwMode="auto">
          <a:xfrm>
            <a:off x="8933349" y="4285049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3D44ABC1-E21D-46A6-AF90-9746A111A621}"/>
              </a:ext>
            </a:extLst>
          </p:cNvPr>
          <p:cNvGrpSpPr/>
          <p:nvPr/>
        </p:nvGrpSpPr>
        <p:grpSpPr>
          <a:xfrm>
            <a:off x="-17094" y="-399144"/>
            <a:ext cx="863598" cy="7656288"/>
            <a:chOff x="-11273" y="-594773"/>
            <a:chExt cx="719786" cy="7462505"/>
          </a:xfrm>
        </p:grpSpPr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xmlns="" id="{9D978FFE-21AB-4973-AC5C-6DDD0B0417D6}"/>
                </a:ext>
              </a:extLst>
            </p:cNvPr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xmlns="" id="{5920837E-20BF-4C1A-AB52-C42C213E6CEF}"/>
                </a:ext>
              </a:extLst>
            </p:cNvPr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xmlns="" id="{2E2B046E-4F44-45B0-81C6-0C98BE11AEBD}"/>
                </a:ext>
              </a:extLst>
            </p:cNvPr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xmlns="" id="{54F5B9E1-B9C4-4E6A-BAC8-B698C4D76C19}"/>
                </a:ext>
              </a:extLst>
            </p:cNvPr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xmlns="" id="{A05BE209-FBDF-4191-8712-F6215DE4CD3A}"/>
                </a:ext>
              </a:extLst>
            </p:cNvPr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xmlns="" id="{7315F6CE-D3BC-4B15-B5E6-653ED8A8DBA5}"/>
                </a:ext>
              </a:extLst>
            </p:cNvPr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xmlns="" id="{8A69D79C-1A42-4021-82FC-6331F9AA87D6}"/>
                </a:ext>
              </a:extLst>
            </p:cNvPr>
            <p:cNvSpPr/>
            <p:nvPr/>
          </p:nvSpPr>
          <p:spPr>
            <a:xfrm rot="5400000">
              <a:off x="-68856" y="5264884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xmlns="" id="{ABB0925A-C905-4AEB-A7B9-2A4A52B649B8}"/>
                </a:ext>
              </a:extLst>
            </p:cNvPr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xmlns="" id="{8AAF126E-DD1E-4E03-AA7D-C0E9D162295B}"/>
                </a:ext>
              </a:extLst>
            </p:cNvPr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1">
            <a:extLst>
              <a:ext uri="{FF2B5EF4-FFF2-40B4-BE49-F238E27FC236}">
                <a16:creationId xmlns:a16="http://schemas.microsoft.com/office/drawing/2014/main" xmlns="" id="{9CD66783-D6B8-4855-929A-848959D1A623}"/>
              </a:ext>
            </a:extLst>
          </p:cNvPr>
          <p:cNvSpPr txBox="1"/>
          <p:nvPr/>
        </p:nvSpPr>
        <p:spPr>
          <a:xfrm>
            <a:off x="2149057" y="2472030"/>
            <a:ext cx="7144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经典综艺体简" panose="02010609000101010101" pitchFamily="49" charset="-122"/>
              </a:rPr>
              <a:t>第</a:t>
            </a:r>
            <a:r>
              <a:rPr lang="en-US" altLang="zh-CN" sz="54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经典综艺体简" panose="02010609000101010101" pitchFamily="49" charset="-122"/>
              </a:rPr>
              <a:t>2</a:t>
            </a:r>
            <a:r>
              <a:rPr lang="zh-CN" altLang="en-US" sz="54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经典综艺体简" panose="02010609000101010101" pitchFamily="49" charset="-122"/>
              </a:rPr>
              <a:t>章 编写</a:t>
            </a:r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经典综艺体简" panose="02010609000101010101" pitchFamily="49" charset="-122"/>
              </a:rPr>
              <a:t>简单的程序</a:t>
            </a:r>
          </a:p>
        </p:txBody>
      </p:sp>
    </p:spTree>
    <p:extLst>
      <p:ext uri="{BB962C8B-B14F-4D97-AF65-F5344CB8AC3E}">
        <p14:creationId xmlns:p14="http://schemas.microsoft.com/office/powerpoint/2010/main" val="19605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45761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</a:t>
            </a:r>
            <a:r>
              <a:rPr lang="zh-CN" altLang="zh-CN" sz="2800" b="1" dirty="0" smtClean="0"/>
              <a:t>切片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5057E214-2D22-4FCC-8E4D-7E4DC8F1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18710"/>
              </p:ext>
            </p:extLst>
          </p:nvPr>
        </p:nvGraphicFramePr>
        <p:xfrm>
          <a:off x="7385536" y="455476"/>
          <a:ext cx="4492130" cy="161909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49213">
                  <a:extLst>
                    <a:ext uri="{9D8B030D-6E8A-4147-A177-3AD203B41FA5}">
                      <a16:colId xmlns:a16="http://schemas.microsoft.com/office/drawing/2014/main" xmlns="" val="1096625273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4283913752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2227102234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3636854531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2268389838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2210489862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224806331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4215536509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3142952799"/>
                    </a:ext>
                  </a:extLst>
                </a:gridCol>
                <a:gridCol w="449213">
                  <a:extLst>
                    <a:ext uri="{9D8B030D-6E8A-4147-A177-3AD203B41FA5}">
                      <a16:colId xmlns:a16="http://schemas.microsoft.com/office/drawing/2014/main" xmlns="" val="1722609313"/>
                    </a:ext>
                  </a:extLst>
                </a:gridCol>
              </a:tblGrid>
              <a:tr h="539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3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5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6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7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9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04869867"/>
                  </a:ext>
                </a:extLst>
              </a:tr>
              <a:tr h="539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05922578"/>
                  </a:ext>
                </a:extLst>
              </a:tr>
              <a:tr h="539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-10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-9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-8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-7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-6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-5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-3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7580918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0A0F2DD-CE25-49AE-9F7E-E1A4DB430FD5}"/>
              </a:ext>
            </a:extLst>
          </p:cNvPr>
          <p:cNvSpPr/>
          <p:nvPr/>
        </p:nvSpPr>
        <p:spPr>
          <a:xfrm>
            <a:off x="3110093" y="2640702"/>
            <a:ext cx="7803745" cy="369331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b="1" dirty="0" smtClean="0">
                <a:solidFill>
                  <a:srgbClr val="DD0000"/>
                </a:solidFill>
              </a:rPr>
              <a:t>#     s[0:5:1</a:t>
            </a:r>
            <a:r>
              <a:rPr lang="en-US" altLang="zh-CN" b="1" dirty="0">
                <a:solidFill>
                  <a:srgbClr val="DD0000"/>
                </a:solidFill>
              </a:rPr>
              <a:t>] </a:t>
            </a:r>
            <a:r>
              <a:rPr lang="zh-CN" altLang="zh-CN" b="1" dirty="0">
                <a:solidFill>
                  <a:srgbClr val="DD0000"/>
                </a:solidFill>
              </a:rPr>
              <a:t>正向</a:t>
            </a:r>
            <a:r>
              <a:rPr lang="zh-CN" altLang="zh-CN" b="1" dirty="0" smtClean="0">
                <a:solidFill>
                  <a:srgbClr val="DD0000"/>
                </a:solidFill>
              </a:rPr>
              <a:t>取</a:t>
            </a:r>
            <a:endParaRPr lang="en-US" altLang="zh-CN" b="1" dirty="0" smtClean="0">
              <a:solidFill>
                <a:srgbClr val="DD0000"/>
              </a:solidFill>
            </a:endParaRPr>
          </a:p>
          <a:p>
            <a:pPr indent="-457200">
              <a:buFont typeface="+mj-lt"/>
              <a:buAutoNum type="arabicPeriod"/>
            </a:pPr>
            <a:endParaRPr lang="zh-CN" altLang="zh-CN" b="1" dirty="0">
              <a:solidFill>
                <a:srgbClr val="DD0000"/>
              </a:solidFill>
            </a:endParaRPr>
          </a:p>
          <a:p>
            <a:r>
              <a:rPr lang="en-US" altLang="zh-CN" b="1" dirty="0" smtClean="0">
                <a:solidFill>
                  <a:srgbClr val="DD0000"/>
                </a:solidFill>
              </a:rPr>
              <a:t>    #     s[0:6:2</a:t>
            </a:r>
            <a:r>
              <a:rPr lang="en-US" altLang="zh-CN" b="1" dirty="0">
                <a:solidFill>
                  <a:srgbClr val="DD0000"/>
                </a:solidFill>
              </a:rPr>
              <a:t>] </a:t>
            </a:r>
            <a:r>
              <a:rPr lang="zh-CN" altLang="zh-CN" b="1" dirty="0">
                <a:solidFill>
                  <a:srgbClr val="DD0000"/>
                </a:solidFill>
              </a:rPr>
              <a:t>正向取，间隔一个字符</a:t>
            </a:r>
            <a:r>
              <a:rPr lang="zh-CN" altLang="zh-CN" b="1" dirty="0" smtClean="0">
                <a:solidFill>
                  <a:srgbClr val="DD0000"/>
                </a:solidFill>
              </a:rPr>
              <a:t>取</a:t>
            </a:r>
            <a:endParaRPr lang="en-US" altLang="zh-CN" b="1" dirty="0" smtClean="0">
              <a:solidFill>
                <a:srgbClr val="DD0000"/>
              </a:solidFill>
            </a:endParaRPr>
          </a:p>
          <a:p>
            <a:pPr indent="-457200">
              <a:buFont typeface="+mj-lt"/>
              <a:buAutoNum type="arabicPeriod"/>
            </a:pPr>
            <a:endParaRPr lang="zh-CN" altLang="zh-CN" b="1" dirty="0">
              <a:solidFill>
                <a:srgbClr val="DD0000"/>
              </a:solidFill>
            </a:endParaRPr>
          </a:p>
          <a:p>
            <a:r>
              <a:rPr lang="en-US" altLang="zh-CN" b="1" dirty="0" smtClean="0">
                <a:solidFill>
                  <a:srgbClr val="DD0000"/>
                </a:solidFill>
              </a:rPr>
              <a:t>    #     s[0:6</a:t>
            </a:r>
            <a:r>
              <a:rPr lang="en-US" altLang="zh-CN" b="1" dirty="0">
                <a:solidFill>
                  <a:srgbClr val="DD0000"/>
                </a:solidFill>
              </a:rPr>
              <a:t>:-1] </a:t>
            </a:r>
            <a:r>
              <a:rPr lang="zh-CN" altLang="zh-CN" b="1" dirty="0">
                <a:solidFill>
                  <a:srgbClr val="DD0000"/>
                </a:solidFill>
              </a:rPr>
              <a:t>反向取，但是头下标小于尾下标无法反向取，因此输出为</a:t>
            </a:r>
            <a:r>
              <a:rPr lang="zh-CN" altLang="zh-CN" b="1" dirty="0" smtClean="0">
                <a:solidFill>
                  <a:srgbClr val="DD0000"/>
                </a:solidFill>
              </a:rPr>
              <a:t>空</a:t>
            </a:r>
            <a:endParaRPr lang="en-US" altLang="zh-CN" b="1" dirty="0" smtClean="0">
              <a:solidFill>
                <a:srgbClr val="DD0000"/>
              </a:solidFill>
            </a:endParaRPr>
          </a:p>
          <a:p>
            <a:pPr indent="-457200">
              <a:buFont typeface="+mj-lt"/>
              <a:buAutoNum type="arabicPeriod"/>
            </a:pPr>
            <a:endParaRPr lang="zh-CN" altLang="zh-CN" b="1" dirty="0">
              <a:solidFill>
                <a:srgbClr val="DD0000"/>
              </a:solidFill>
            </a:endParaRPr>
          </a:p>
          <a:p>
            <a:r>
              <a:rPr lang="en-US" altLang="zh-CN" b="1" dirty="0" smtClean="0">
                <a:solidFill>
                  <a:srgbClr val="DD0000"/>
                </a:solidFill>
              </a:rPr>
              <a:t>    #     s[4:0</a:t>
            </a:r>
            <a:r>
              <a:rPr lang="en-US" altLang="zh-CN" b="1" dirty="0">
                <a:solidFill>
                  <a:srgbClr val="DD0000"/>
                </a:solidFill>
              </a:rPr>
              <a:t>:-1] </a:t>
            </a:r>
            <a:r>
              <a:rPr lang="zh-CN" altLang="zh-CN" b="1" dirty="0">
                <a:solidFill>
                  <a:srgbClr val="DD0000"/>
                </a:solidFill>
              </a:rPr>
              <a:t>反向取，索引值为</a:t>
            </a:r>
            <a:r>
              <a:rPr lang="en-US" altLang="zh-CN" b="1" dirty="0">
                <a:solidFill>
                  <a:srgbClr val="DD0000"/>
                </a:solidFill>
              </a:rPr>
              <a:t>0</a:t>
            </a:r>
            <a:r>
              <a:rPr lang="zh-CN" altLang="zh-CN" b="1" dirty="0">
                <a:solidFill>
                  <a:srgbClr val="DD0000"/>
                </a:solidFill>
              </a:rPr>
              <a:t>的字符无法取</a:t>
            </a:r>
            <a:r>
              <a:rPr lang="zh-CN" altLang="zh-CN" b="1" dirty="0" smtClean="0">
                <a:solidFill>
                  <a:srgbClr val="DD0000"/>
                </a:solidFill>
              </a:rPr>
              <a:t>到</a:t>
            </a:r>
            <a:endParaRPr lang="en-US" altLang="zh-CN" b="1" dirty="0" smtClean="0">
              <a:solidFill>
                <a:srgbClr val="DD0000"/>
              </a:solidFill>
            </a:endParaRPr>
          </a:p>
          <a:p>
            <a:pPr indent="-457200">
              <a:buFont typeface="+mj-lt"/>
              <a:buAutoNum type="arabicPeriod"/>
            </a:pPr>
            <a:endParaRPr lang="zh-CN" altLang="zh-CN" b="1" dirty="0">
              <a:solidFill>
                <a:srgbClr val="DD0000"/>
              </a:solidFill>
            </a:endParaRPr>
          </a:p>
          <a:p>
            <a:r>
              <a:rPr lang="en-US" altLang="zh-CN" b="1" dirty="0" smtClean="0">
                <a:solidFill>
                  <a:srgbClr val="DD0000"/>
                </a:solidFill>
              </a:rPr>
              <a:t>    #     s[4</a:t>
            </a:r>
            <a:r>
              <a:rPr lang="en-US" altLang="zh-CN" b="1" dirty="0">
                <a:solidFill>
                  <a:srgbClr val="DD0000"/>
                </a:solidFill>
              </a:rPr>
              <a:t>::-1] </a:t>
            </a:r>
            <a:r>
              <a:rPr lang="zh-CN" altLang="zh-CN" b="1" dirty="0">
                <a:solidFill>
                  <a:srgbClr val="DD0000"/>
                </a:solidFill>
              </a:rPr>
              <a:t>反向取，从索引值为</a:t>
            </a:r>
            <a:r>
              <a:rPr lang="en-US" altLang="zh-CN" b="1" dirty="0">
                <a:solidFill>
                  <a:srgbClr val="DD0000"/>
                </a:solidFill>
              </a:rPr>
              <a:t>4</a:t>
            </a:r>
            <a:r>
              <a:rPr lang="zh-CN" altLang="zh-CN" b="1" dirty="0">
                <a:solidFill>
                  <a:srgbClr val="DD0000"/>
                </a:solidFill>
              </a:rPr>
              <a:t>的字符依次取到开头</a:t>
            </a:r>
            <a:r>
              <a:rPr lang="zh-CN" altLang="zh-CN" b="1" dirty="0" smtClean="0">
                <a:solidFill>
                  <a:srgbClr val="DD0000"/>
                </a:solidFill>
              </a:rPr>
              <a:t>字符</a:t>
            </a:r>
            <a:endParaRPr lang="en-US" altLang="zh-CN" b="1" dirty="0" smtClean="0">
              <a:solidFill>
                <a:srgbClr val="DD0000"/>
              </a:solidFill>
            </a:endParaRPr>
          </a:p>
          <a:p>
            <a:pPr indent="-457200">
              <a:buFont typeface="+mj-lt"/>
              <a:buAutoNum type="arabicPeriod"/>
            </a:pPr>
            <a:endParaRPr lang="zh-CN" altLang="zh-CN" b="1" dirty="0">
              <a:solidFill>
                <a:srgbClr val="DD0000"/>
              </a:solidFill>
            </a:endParaRPr>
          </a:p>
          <a:p>
            <a:r>
              <a:rPr lang="en-US" altLang="zh-CN" b="1" dirty="0" smtClean="0">
                <a:solidFill>
                  <a:srgbClr val="DD0000"/>
                </a:solidFill>
              </a:rPr>
              <a:t>  </a:t>
            </a:r>
            <a:r>
              <a:rPr lang="en-US" altLang="zh-CN" b="1" dirty="0">
                <a:solidFill>
                  <a:srgbClr val="DD0000"/>
                </a:solidFill>
              </a:rPr>
              <a:t> </a:t>
            </a:r>
            <a:r>
              <a:rPr lang="en-US" altLang="zh-CN" b="1" dirty="0" smtClean="0">
                <a:solidFill>
                  <a:srgbClr val="DD0000"/>
                </a:solidFill>
              </a:rPr>
              <a:t> #     s</a:t>
            </a:r>
            <a:r>
              <a:rPr lang="en-US" altLang="zh-CN" b="1" dirty="0">
                <a:solidFill>
                  <a:srgbClr val="DD0000"/>
                </a:solidFill>
              </a:rPr>
              <a:t>[::-1] </a:t>
            </a:r>
            <a:r>
              <a:rPr lang="zh-CN" altLang="zh-CN" b="1" dirty="0">
                <a:solidFill>
                  <a:srgbClr val="DD0000"/>
                </a:solidFill>
              </a:rPr>
              <a:t>反向取整</a:t>
            </a:r>
            <a:r>
              <a:rPr lang="zh-CN" altLang="zh-CN" b="1" dirty="0" smtClean="0">
                <a:solidFill>
                  <a:srgbClr val="DD0000"/>
                </a:solidFill>
              </a:rPr>
              <a:t>串</a:t>
            </a:r>
            <a:endParaRPr lang="en-US" altLang="zh-CN" b="1" dirty="0" smtClean="0">
              <a:solidFill>
                <a:srgbClr val="DD0000"/>
              </a:solidFill>
            </a:endParaRPr>
          </a:p>
          <a:p>
            <a:pPr indent="-457200">
              <a:buFont typeface="+mj-lt"/>
              <a:buAutoNum type="arabicPeriod"/>
            </a:pPr>
            <a:endParaRPr lang="zh-CN" altLang="zh-CN" b="1" dirty="0">
              <a:solidFill>
                <a:srgbClr val="DD000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DD0000"/>
                </a:solidFill>
              </a:rPr>
              <a:t>    </a:t>
            </a:r>
            <a:r>
              <a:rPr lang="en-US" altLang="zh-CN" b="1" dirty="0">
                <a:solidFill>
                  <a:srgbClr val="DD0000"/>
                </a:solidFill>
              </a:rPr>
              <a:t> # </a:t>
            </a:r>
            <a:r>
              <a:rPr lang="en-US" altLang="zh-CN" b="1" dirty="0" smtClean="0">
                <a:solidFill>
                  <a:srgbClr val="DD0000"/>
                </a:solidFill>
              </a:rPr>
              <a:t>    s</a:t>
            </a:r>
            <a:r>
              <a:rPr lang="en-US" altLang="zh-CN" b="1" dirty="0">
                <a:solidFill>
                  <a:srgbClr val="DD0000"/>
                </a:solidFill>
              </a:rPr>
              <a:t>[::-3] </a:t>
            </a:r>
            <a:r>
              <a:rPr lang="zh-CN" altLang="zh-CN" b="1" dirty="0">
                <a:solidFill>
                  <a:srgbClr val="DD0000"/>
                </a:solidFill>
              </a:rPr>
              <a:t>反向取，间隔两个字符取</a:t>
            </a:r>
          </a:p>
        </p:txBody>
      </p:sp>
      <p:sp>
        <p:nvSpPr>
          <p:cNvPr id="3" name="矩形 2"/>
          <p:cNvSpPr/>
          <p:nvPr/>
        </p:nvSpPr>
        <p:spPr>
          <a:xfrm>
            <a:off x="776097" y="2363704"/>
            <a:ext cx="11023554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s=</a:t>
            </a: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'Hello Mike'</a:t>
            </a: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(s[0:5:1])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+mn-ea"/>
              </a:rPr>
              <a:t>Hello</a:t>
            </a: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(s[0:6:2])</a:t>
            </a:r>
          </a:p>
          <a:p>
            <a:r>
              <a:rPr lang="en-US" altLang="zh-CN" b="1" dirty="0" err="1">
                <a:solidFill>
                  <a:srgbClr val="3333FF"/>
                </a:solidFill>
                <a:latin typeface="+mn-ea"/>
              </a:rPr>
              <a:t>Hlo</a:t>
            </a:r>
            <a:endParaRPr lang="en-US" altLang="zh-CN" b="1" dirty="0">
              <a:solidFill>
                <a:srgbClr val="3333FF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(s[0:6:-1])</a:t>
            </a:r>
          </a:p>
          <a:p>
            <a:r>
              <a:rPr lang="en-US" altLang="zh-CN" b="1" dirty="0" smtClean="0">
                <a:solidFill>
                  <a:srgbClr val="3333FF"/>
                </a:solidFill>
                <a:latin typeface="+mn-ea"/>
              </a:rPr>
              <a:t>   </a:t>
            </a:r>
            <a:endParaRPr lang="en-US" altLang="zh-CN" b="1" dirty="0">
              <a:solidFill>
                <a:srgbClr val="3333FF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(s[4:0:-1])</a:t>
            </a:r>
          </a:p>
          <a:p>
            <a:r>
              <a:rPr lang="en-US" altLang="zh-CN" b="1" dirty="0" err="1">
                <a:solidFill>
                  <a:srgbClr val="3333FF"/>
                </a:solidFill>
                <a:latin typeface="+mn-ea"/>
              </a:rPr>
              <a:t>olle</a:t>
            </a:r>
            <a:endParaRPr lang="en-US" altLang="zh-CN" b="1" dirty="0">
              <a:solidFill>
                <a:srgbClr val="3333FF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(s[4::-1])</a:t>
            </a:r>
          </a:p>
          <a:p>
            <a:r>
              <a:rPr lang="en-US" altLang="zh-CN" b="1" dirty="0" err="1">
                <a:solidFill>
                  <a:srgbClr val="3333FF"/>
                </a:solidFill>
                <a:latin typeface="+mn-ea"/>
              </a:rPr>
              <a:t>olleH</a:t>
            </a:r>
            <a:endParaRPr lang="en-US" altLang="zh-CN" b="1" dirty="0">
              <a:solidFill>
                <a:srgbClr val="3333FF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(s[::-1])</a:t>
            </a:r>
          </a:p>
          <a:p>
            <a:r>
              <a:rPr lang="en-US" altLang="zh-CN" b="1" dirty="0" err="1">
                <a:solidFill>
                  <a:srgbClr val="3333FF"/>
                </a:solidFill>
                <a:latin typeface="+mn-ea"/>
              </a:rPr>
              <a:t>ekiM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3333FF"/>
                </a:solidFill>
                <a:latin typeface="+mn-ea"/>
              </a:rPr>
              <a:t>olleH</a:t>
            </a:r>
            <a:endParaRPr lang="en-US" altLang="zh-CN" b="1" dirty="0">
              <a:solidFill>
                <a:srgbClr val="3333FF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en-US" altLang="zh-CN" b="1" dirty="0">
                <a:latin typeface="+mn-ea"/>
              </a:rPr>
              <a:t>(s[::-3])</a:t>
            </a:r>
          </a:p>
          <a:p>
            <a:r>
              <a:rPr lang="en-US" altLang="zh-CN" b="1" dirty="0" err="1">
                <a:solidFill>
                  <a:srgbClr val="3333FF"/>
                </a:solidFill>
                <a:latin typeface="+mn-ea"/>
              </a:rPr>
              <a:t>eMlH</a:t>
            </a:r>
            <a:endParaRPr lang="en-US" altLang="zh-CN" b="1" dirty="0">
              <a:solidFill>
                <a:srgbClr val="3333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80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45881" y="4823306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147665" y="1461617"/>
            <a:ext cx="9067455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、以下选项中可访问字符串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从右侧向左第三个字符的是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856740" y="2864966"/>
            <a:ext cx="8464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s[3]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2856740" y="3722216"/>
            <a:ext cx="1068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s[:-3]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2856740" y="4579466"/>
            <a:ext cx="12623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s[0:-3]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2856740" y="5436716"/>
            <a:ext cx="989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s[-3]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6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14551" y="3130825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1045029" y="891657"/>
            <a:ext cx="451202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、给出如下代码  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 = "Alice"
	print(s[::–1])
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上述代码的输出结果是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2643674" y="2886985"/>
            <a:ext cx="11814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ALICE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643674" y="3744235"/>
            <a:ext cx="10401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ecilA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2643674" y="4601485"/>
            <a:ext cx="8528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Alic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2643674" y="5458735"/>
            <a:ext cx="10401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Alice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253622" y="228428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51722" y="845024"/>
            <a:ext cx="4623993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、给出如下代码 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s= "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abcdefghijklmn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
	print(s[1:10:3])
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上述代码的输出结果是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662335" y="2840352"/>
            <a:ext cx="8829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beh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2662335" y="3697602"/>
            <a:ext cx="10623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behk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2662335" y="4554852"/>
            <a:ext cx="8861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adg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2662335" y="5412102"/>
            <a:ext cx="98323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adgj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23775" y="94262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</a:t>
            </a:r>
            <a:r>
              <a:rPr lang="zh-CN" altLang="zh-CN" sz="2800" b="1" dirty="0" smtClean="0"/>
              <a:t>切片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1550" y="2110948"/>
            <a:ext cx="80022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这个问题的</a:t>
            </a:r>
            <a:r>
              <a:rPr lang="en-US" altLang="zh-CN" sz="2800" dirty="0" smtClean="0"/>
              <a:t>IPO</a:t>
            </a:r>
            <a:r>
              <a:rPr lang="zh-CN" altLang="en-US" sz="2800" dirty="0" smtClean="0"/>
              <a:t>描述如下：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输入</a:t>
            </a:r>
            <a:r>
              <a:rPr lang="zh-CN" altLang="en-US" sz="2800" dirty="0"/>
              <a:t>：输入一个表示月份的数字</a:t>
            </a:r>
            <a:r>
              <a:rPr lang="en-US" altLang="zh-CN" sz="2800" dirty="0"/>
              <a:t>(1-12) 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处理</a:t>
            </a:r>
            <a:r>
              <a:rPr lang="zh-CN" altLang="en-US" sz="2800" dirty="0"/>
              <a:t>：利用字符串基本操作实现该功能 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输出</a:t>
            </a:r>
            <a:r>
              <a:rPr lang="zh-CN" altLang="en-US" sz="2800" dirty="0"/>
              <a:t>：输入数字对应月份名称的缩写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68C9035-CA00-49ED-A9E3-FF14B90C0F88}"/>
              </a:ext>
            </a:extLst>
          </p:cNvPr>
          <p:cNvSpPr/>
          <p:nvPr/>
        </p:nvSpPr>
        <p:spPr>
          <a:xfrm>
            <a:off x="530360" y="945028"/>
            <a:ext cx="111929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800" dirty="0">
                <a:latin typeface="+mn-ea"/>
              </a:rPr>
              <a:t>输入一个</a:t>
            </a:r>
            <a:r>
              <a:rPr lang="en-US" altLang="zh-CN" sz="2800" dirty="0">
                <a:latin typeface="+mn-ea"/>
              </a:rPr>
              <a:t>1-12</a:t>
            </a:r>
            <a:r>
              <a:rPr lang="zh-CN" altLang="zh-CN" sz="2800" dirty="0">
                <a:latin typeface="+mn-ea"/>
              </a:rPr>
              <a:t>的整数，输出对应的月份名称缩写。</a:t>
            </a:r>
          </a:p>
        </p:txBody>
      </p:sp>
    </p:spTree>
    <p:extLst>
      <p:ext uri="{BB962C8B-B14F-4D97-AF65-F5344CB8AC3E}">
        <p14:creationId xmlns:p14="http://schemas.microsoft.com/office/powerpoint/2010/main" val="31642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EC43B30-C77C-4929-B09F-55F691BF9E5E}"/>
              </a:ext>
            </a:extLst>
          </p:cNvPr>
          <p:cNvSpPr/>
          <p:nvPr/>
        </p:nvSpPr>
        <p:spPr>
          <a:xfrm>
            <a:off x="776097" y="1908902"/>
            <a:ext cx="11091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将所有月份名称缩写存储在字符串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rPr>
              <a:t>months </a:t>
            </a:r>
            <a:r>
              <a:rPr lang="en-US" altLang="zh-CN" sz="2400" b="1" kern="100" dirty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rPr>
              <a:t>= “</a:t>
            </a:r>
            <a:r>
              <a:rPr lang="en-US" altLang="zh-CN" sz="2400" b="1" kern="100" dirty="0" err="1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rPr>
              <a:t>JanFebMarAprMayJunJulAugSepOctNovDec</a:t>
            </a:r>
            <a:r>
              <a:rPr lang="en-US" altLang="zh-CN" sz="2400" b="1" kern="100" dirty="0" smtClean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rPr>
              <a:t>”</a:t>
            </a:r>
            <a:endParaRPr lang="zh-CN" altLang="zh-CN" sz="2400" b="1" kern="100" dirty="0">
              <a:solidFill>
                <a:schemeClr val="accent5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570" y="3109231"/>
            <a:ext cx="99153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在字符串</a:t>
            </a:r>
            <a:r>
              <a:rPr lang="zh-CN" altLang="en-US" sz="2400" dirty="0" smtClean="0"/>
              <a:t>中切出适当</a:t>
            </a:r>
            <a:r>
              <a:rPr lang="zh-CN" altLang="en-US" sz="2400" dirty="0"/>
              <a:t>的子串来查找特定</a:t>
            </a:r>
            <a:r>
              <a:rPr lang="zh-CN" altLang="en-US" sz="2400" dirty="0" smtClean="0"/>
              <a:t>月份</a:t>
            </a:r>
            <a:endParaRPr lang="en-US" altLang="zh-CN" sz="24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找出在哪里切割子串 </a:t>
            </a:r>
            <a:endParaRPr lang="en-US" altLang="zh-CN" sz="24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每个月份的缩写都由</a:t>
            </a:r>
            <a:r>
              <a:rPr lang="en-US" altLang="zh-CN" sz="2400" dirty="0"/>
              <a:t>3</a:t>
            </a:r>
            <a:r>
              <a:rPr lang="zh-CN" altLang="en-US" sz="2400" dirty="0"/>
              <a:t>个字母组成，如果</a:t>
            </a:r>
            <a:r>
              <a:rPr lang="en-US" altLang="zh-CN" sz="2400" dirty="0" err="1"/>
              <a:t>pos</a:t>
            </a:r>
            <a:r>
              <a:rPr lang="zh-CN" altLang="en-US" sz="2400" dirty="0"/>
              <a:t>表示 一个月份的第一个字母，则</a:t>
            </a:r>
            <a:r>
              <a:rPr lang="en-US" altLang="zh-CN" sz="2400" dirty="0"/>
              <a:t>months[pos:pos+3]</a:t>
            </a:r>
            <a:r>
              <a:rPr lang="zh-CN" altLang="en-US" sz="2400" dirty="0"/>
              <a:t>表 示这个月份的缩写，</a:t>
            </a:r>
            <a:r>
              <a:rPr lang="zh-CN" altLang="en-US" sz="2400" dirty="0" smtClean="0"/>
              <a:t>即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monthAbbrev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months[pos:pos+3]</a:t>
            </a:r>
            <a:endParaRPr lang="zh-CN" altLang="en-US" sz="2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23775" y="94262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</a:t>
            </a:r>
            <a:r>
              <a:rPr lang="zh-CN" altLang="zh-CN" sz="2800" b="1" dirty="0" smtClean="0"/>
              <a:t>切片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068C9035-CA00-49ED-A9E3-FF14B90C0F88}"/>
              </a:ext>
            </a:extLst>
          </p:cNvPr>
          <p:cNvSpPr/>
          <p:nvPr/>
        </p:nvSpPr>
        <p:spPr>
          <a:xfrm>
            <a:off x="530360" y="945028"/>
            <a:ext cx="111929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800" dirty="0">
                <a:latin typeface="+mn-ea"/>
              </a:rPr>
              <a:t>输入一个</a:t>
            </a:r>
            <a:r>
              <a:rPr lang="en-US" altLang="zh-CN" sz="2800" dirty="0">
                <a:latin typeface="+mn-ea"/>
              </a:rPr>
              <a:t>1-12</a:t>
            </a:r>
            <a:r>
              <a:rPr lang="zh-CN" altLang="zh-CN" sz="2800" dirty="0">
                <a:latin typeface="+mn-ea"/>
              </a:rPr>
              <a:t>的整数，输出对应的月份名称缩写。</a:t>
            </a:r>
          </a:p>
        </p:txBody>
      </p:sp>
    </p:spTree>
    <p:extLst>
      <p:ext uri="{BB962C8B-B14F-4D97-AF65-F5344CB8AC3E}">
        <p14:creationId xmlns:p14="http://schemas.microsoft.com/office/powerpoint/2010/main" val="28147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2C6BA31-1CBF-474F-A9DA-B6737B98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94" y="5522913"/>
            <a:ext cx="7452681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从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表中数据可以看出切片的起始位置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pos = (m-1)*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321D8C41-6B53-48F4-AD30-45F6DAC1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5648"/>
              </p:ext>
            </p:extLst>
          </p:nvPr>
        </p:nvGraphicFramePr>
        <p:xfrm>
          <a:off x="1362269" y="2043402"/>
          <a:ext cx="8771877" cy="323772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09268">
                  <a:extLst>
                    <a:ext uri="{9D8B030D-6E8A-4147-A177-3AD203B41FA5}">
                      <a16:colId xmlns:a16="http://schemas.microsoft.com/office/drawing/2014/main" xmlns="" val="2259307020"/>
                    </a:ext>
                  </a:extLst>
                </a:gridCol>
                <a:gridCol w="1682350">
                  <a:extLst>
                    <a:ext uri="{9D8B030D-6E8A-4147-A177-3AD203B41FA5}">
                      <a16:colId xmlns:a16="http://schemas.microsoft.com/office/drawing/2014/main" xmlns="" val="2227459516"/>
                    </a:ext>
                  </a:extLst>
                </a:gridCol>
                <a:gridCol w="4580259">
                  <a:extLst>
                    <a:ext uri="{9D8B030D-6E8A-4147-A177-3AD203B41FA5}">
                      <a16:colId xmlns:a16="http://schemas.microsoft.com/office/drawing/2014/main" xmlns="" val="1353208312"/>
                    </a:ext>
                  </a:extLst>
                </a:gridCol>
              </a:tblGrid>
              <a:tr h="531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输入的整数</a:t>
                      </a: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月份名称缩写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切片的起始位置</a:t>
                      </a:r>
                      <a:r>
                        <a:rPr lang="en-US" sz="2000" kern="100" dirty="0">
                          <a:effectLst/>
                        </a:rPr>
                        <a:t>pos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xmlns="" val="1091703666"/>
                  </a:ext>
                </a:extLst>
              </a:tr>
              <a:tr h="541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Jan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xmlns="" val="1580965259"/>
                  </a:ext>
                </a:extLst>
              </a:tr>
              <a:tr h="541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Feb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xmlns="" val="1900121965"/>
                  </a:ext>
                </a:extLst>
              </a:tr>
              <a:tr h="541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xmlns="" val="2316753271"/>
                  </a:ext>
                </a:extLst>
              </a:tr>
              <a:tr h="541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Apr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xmlns="" val="1457777773"/>
                  </a:ext>
                </a:extLst>
              </a:tr>
              <a:tr h="541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May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xmlns="" val="3352155647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23775" y="94262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</a:t>
            </a:r>
            <a:r>
              <a:rPr lang="zh-CN" altLang="zh-CN" sz="2800" b="1" dirty="0" smtClean="0"/>
              <a:t>切片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68C9035-CA00-49ED-A9E3-FF14B90C0F88}"/>
              </a:ext>
            </a:extLst>
          </p:cNvPr>
          <p:cNvSpPr/>
          <p:nvPr/>
        </p:nvSpPr>
        <p:spPr>
          <a:xfrm>
            <a:off x="530360" y="945028"/>
            <a:ext cx="111929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800" dirty="0">
                <a:latin typeface="+mn-ea"/>
              </a:rPr>
              <a:t>输入一个</a:t>
            </a:r>
            <a:r>
              <a:rPr lang="en-US" altLang="zh-CN" sz="2800" dirty="0">
                <a:latin typeface="+mn-ea"/>
              </a:rPr>
              <a:t>1-12</a:t>
            </a:r>
            <a:r>
              <a:rPr lang="zh-CN" altLang="zh-CN" sz="2800" dirty="0">
                <a:latin typeface="+mn-ea"/>
              </a:rPr>
              <a:t>的整数，输出对应的月份名称缩写。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38909F6-4566-4019-8228-3A0850C0808F}"/>
              </a:ext>
            </a:extLst>
          </p:cNvPr>
          <p:cNvSpPr/>
          <p:nvPr/>
        </p:nvSpPr>
        <p:spPr>
          <a:xfrm>
            <a:off x="776097" y="2161027"/>
            <a:ext cx="8151574" cy="2797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m = </a:t>
            </a:r>
            <a:r>
              <a:rPr lang="zh-CN" altLang="en-US" sz="2400" dirty="0">
                <a:solidFill>
                  <a:srgbClr val="900090"/>
                </a:solidFill>
                <a:latin typeface="+mn-ea"/>
              </a:rPr>
              <a:t>int(input</a:t>
            </a:r>
            <a:r>
              <a:rPr lang="zh-CN" altLang="en-US" sz="2400" dirty="0">
                <a:latin typeface="+mn-ea"/>
              </a:rPr>
              <a:t>(</a:t>
            </a:r>
            <a:r>
              <a:rPr lang="zh-CN" altLang="en-US" sz="2400" dirty="0">
                <a:solidFill>
                  <a:srgbClr val="00AA00"/>
                </a:solidFill>
                <a:latin typeface="+mn-ea"/>
              </a:rPr>
              <a:t>"</a:t>
            </a:r>
            <a:r>
              <a:rPr lang="zh-CN" altLang="en-US" sz="2400" dirty="0" smtClean="0">
                <a:solidFill>
                  <a:srgbClr val="00AA00"/>
                </a:solidFill>
                <a:latin typeface="+mn-ea"/>
              </a:rPr>
              <a:t>输入</a:t>
            </a:r>
            <a:r>
              <a:rPr lang="en-US" altLang="zh-CN" sz="2400" dirty="0">
                <a:solidFill>
                  <a:srgbClr val="00AA0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AA00"/>
                </a:solidFill>
                <a:latin typeface="+mn-ea"/>
              </a:rPr>
              <a:t>-12的整数："</a:t>
            </a:r>
            <a:r>
              <a:rPr lang="zh-CN" altLang="en-US" sz="24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months = </a:t>
            </a:r>
            <a:r>
              <a:rPr lang="zh-CN" altLang="en-US" sz="2400" dirty="0">
                <a:solidFill>
                  <a:srgbClr val="00AA00"/>
                </a:solidFill>
                <a:latin typeface="+mn-ea"/>
              </a:rPr>
              <a:t>"JanFebMarAprMayJunJulAugSepOctNovDec"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pos = ( m - 1 ) * 3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900090"/>
                </a:solidFill>
                <a:latin typeface="+mn-ea"/>
              </a:rPr>
              <a:t>print</a:t>
            </a:r>
            <a:r>
              <a:rPr lang="zh-CN" altLang="en-US" sz="2400" dirty="0">
                <a:latin typeface="+mn-ea"/>
              </a:rPr>
              <a:t>(months[pos:pos+3])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8FE733A-E400-443C-BD5B-1935E29E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44" y="5335326"/>
            <a:ext cx="3571875" cy="1009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23775" y="94262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</a:t>
            </a:r>
            <a:r>
              <a:rPr lang="zh-CN" altLang="zh-CN" sz="2800" b="1" dirty="0" smtClean="0"/>
              <a:t>切片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68C9035-CA00-49ED-A9E3-FF14B90C0F88}"/>
              </a:ext>
            </a:extLst>
          </p:cNvPr>
          <p:cNvSpPr/>
          <p:nvPr/>
        </p:nvSpPr>
        <p:spPr>
          <a:xfrm>
            <a:off x="530360" y="955291"/>
            <a:ext cx="111929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问题</a:t>
            </a:r>
            <a:r>
              <a:rPr lang="zh-CN" altLang="en-US" sz="2800" dirty="0">
                <a:latin typeface="+mn-ea"/>
              </a:rPr>
              <a:t>：</a:t>
            </a:r>
            <a:r>
              <a:rPr lang="zh-CN" altLang="zh-CN" sz="2800" dirty="0">
                <a:latin typeface="+mn-ea"/>
              </a:rPr>
              <a:t>输入一个</a:t>
            </a:r>
            <a:r>
              <a:rPr lang="en-US" altLang="zh-CN" sz="2800" dirty="0">
                <a:latin typeface="+mn-ea"/>
              </a:rPr>
              <a:t>1-12</a:t>
            </a:r>
            <a:r>
              <a:rPr lang="zh-CN" altLang="zh-CN" sz="2800" dirty="0">
                <a:latin typeface="+mn-ea"/>
              </a:rPr>
              <a:t>的整数，输出对应的月份名称缩写。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68C9035-CA00-49ED-A9E3-FF14B90C0F88}"/>
              </a:ext>
            </a:extLst>
          </p:cNvPr>
          <p:cNvSpPr/>
          <p:nvPr/>
        </p:nvSpPr>
        <p:spPr>
          <a:xfrm>
            <a:off x="8141111" y="2161027"/>
            <a:ext cx="380833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思考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如何</a:t>
            </a:r>
            <a:r>
              <a:rPr lang="zh-CN" altLang="zh-CN" sz="2400" dirty="0" smtClean="0">
                <a:latin typeface="+mn-ea"/>
              </a:rPr>
              <a:t>输出</a:t>
            </a:r>
            <a:r>
              <a:rPr lang="zh-CN" altLang="en-US" sz="2400" dirty="0" smtClean="0">
                <a:latin typeface="+mn-ea"/>
              </a:rPr>
              <a:t>完整</a:t>
            </a:r>
            <a:r>
              <a:rPr lang="zh-CN" altLang="zh-CN" sz="2400" dirty="0" smtClean="0">
                <a:latin typeface="+mn-ea"/>
              </a:rPr>
              <a:t>的</a:t>
            </a:r>
            <a:r>
              <a:rPr lang="zh-CN" altLang="zh-CN" sz="2400" dirty="0">
                <a:latin typeface="+mn-ea"/>
              </a:rPr>
              <a:t>月份</a:t>
            </a:r>
            <a:r>
              <a:rPr lang="zh-CN" altLang="zh-CN" sz="2400" dirty="0" smtClean="0">
                <a:latin typeface="+mn-ea"/>
              </a:rPr>
              <a:t>名称</a:t>
            </a:r>
            <a:r>
              <a:rPr lang="zh-CN" altLang="en-US" sz="2400" dirty="0" smtClean="0">
                <a:latin typeface="+mn-ea"/>
              </a:rPr>
              <a:t>？</a:t>
            </a:r>
            <a:endParaRPr lang="zh-CN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5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27759" y="4776018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78352" y="897611"/>
            <a:ext cx="9482068" cy="15696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下面</a:t>
            </a:r>
            <a:r>
              <a:rPr lang="zh-CN" altLang="zh-CN" sz="2400" dirty="0"/>
              <a:t>代码的输出结果</a:t>
            </a:r>
            <a:r>
              <a:rPr lang="zh-CN" altLang="zh-CN" sz="2400" dirty="0" smtClean="0"/>
              <a:t>是</a:t>
            </a:r>
            <a:r>
              <a:rPr lang="zh-CN" altLang="en-US" sz="2400" dirty="0" smtClean="0"/>
              <a:t>（    ）。</a:t>
            </a:r>
            <a:endParaRPr lang="zh-CN" altLang="zh-CN" sz="2400" dirty="0"/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weekstr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= "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星期一星期二星期三星期四星期五星期六星期日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
	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weekid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= 3
	print(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weekstr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weekid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*3: 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weekid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*3+3])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21204" y="2839570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星期一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21204" y="3696820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星期二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21204" y="4554070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星期三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21204" y="5411320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星期四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内置的字符串运算符</a:t>
            </a:r>
            <a:endParaRPr lang="en-US" altLang="zh-CN" sz="2800" b="1" dirty="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70FB5322-F7A4-4723-A234-A9E185DE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8627"/>
              </p:ext>
            </p:extLst>
          </p:nvPr>
        </p:nvGraphicFramePr>
        <p:xfrm>
          <a:off x="776096" y="1763802"/>
          <a:ext cx="10246399" cy="347411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31067">
                  <a:extLst>
                    <a:ext uri="{9D8B030D-6E8A-4147-A177-3AD203B41FA5}">
                      <a16:colId xmlns:a16="http://schemas.microsoft.com/office/drawing/2014/main" xmlns="" val="1879739300"/>
                    </a:ext>
                  </a:extLst>
                </a:gridCol>
                <a:gridCol w="7315332">
                  <a:extLst>
                    <a:ext uri="{9D8B030D-6E8A-4147-A177-3AD203B41FA5}">
                      <a16:colId xmlns:a16="http://schemas.microsoft.com/office/drawing/2014/main" xmlns="" val="695687361"/>
                    </a:ext>
                  </a:extLst>
                </a:gridCol>
              </a:tblGrid>
              <a:tr h="838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运算符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12076858"/>
                  </a:ext>
                </a:extLst>
              </a:tr>
              <a:tr h="852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字符串拼接，例如“</a:t>
                      </a:r>
                      <a:r>
                        <a:rPr lang="en-US" sz="2000" kern="100" dirty="0">
                          <a:effectLst/>
                        </a:rPr>
                        <a:t>AB</a:t>
                      </a:r>
                      <a:r>
                        <a:rPr lang="zh-CN" sz="2000" kern="100" dirty="0">
                          <a:effectLst/>
                        </a:rPr>
                        <a:t>”</a:t>
                      </a:r>
                      <a:r>
                        <a:rPr lang="en-US" sz="2000" kern="100" dirty="0">
                          <a:effectLst/>
                        </a:rPr>
                        <a:t>+</a:t>
                      </a:r>
                      <a:r>
                        <a:rPr lang="zh-CN" sz="2000" kern="100" dirty="0">
                          <a:effectLst/>
                        </a:rPr>
                        <a:t>“</a:t>
                      </a:r>
                      <a:r>
                        <a:rPr lang="en-US" sz="2000" kern="100" dirty="0">
                          <a:effectLst/>
                        </a:rPr>
                        <a:t>123</a:t>
                      </a:r>
                      <a:r>
                        <a:rPr lang="zh-CN" sz="2000" kern="100" dirty="0">
                          <a:effectLst/>
                        </a:rPr>
                        <a:t>”结果为“</a:t>
                      </a:r>
                      <a:r>
                        <a:rPr lang="en-US" sz="2000" kern="100" dirty="0" err="1">
                          <a:effectLst/>
                        </a:rPr>
                        <a:t>AB123</a:t>
                      </a:r>
                      <a:r>
                        <a:rPr lang="zh-CN" sz="2000" kern="100" dirty="0">
                          <a:effectLst/>
                        </a:rPr>
                        <a:t>”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49965744"/>
                  </a:ext>
                </a:extLst>
              </a:tr>
              <a:tr h="852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*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字符串复制，例如“</a:t>
                      </a:r>
                      <a:r>
                        <a:rPr lang="en-US" sz="2000" kern="100" dirty="0">
                          <a:effectLst/>
                        </a:rPr>
                        <a:t>Tom</a:t>
                      </a:r>
                      <a:r>
                        <a:rPr lang="zh-CN" sz="2000" kern="100" dirty="0">
                          <a:effectLst/>
                        </a:rPr>
                        <a:t>”</a:t>
                      </a:r>
                      <a:r>
                        <a:rPr lang="en-US" sz="2000" kern="100" dirty="0">
                          <a:effectLst/>
                        </a:rPr>
                        <a:t>*3</a:t>
                      </a:r>
                      <a:r>
                        <a:rPr lang="zh-CN" sz="2000" kern="100" dirty="0">
                          <a:effectLst/>
                        </a:rPr>
                        <a:t>，结果为“</a:t>
                      </a:r>
                      <a:r>
                        <a:rPr lang="en-US" sz="2000" kern="100" dirty="0" err="1">
                          <a:effectLst/>
                        </a:rPr>
                        <a:t>TomTomTom</a:t>
                      </a:r>
                      <a:r>
                        <a:rPr lang="zh-CN" sz="2000" kern="100" dirty="0">
                          <a:effectLst/>
                        </a:rPr>
                        <a:t>”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44805744"/>
                  </a:ext>
                </a:extLst>
              </a:tr>
              <a:tr h="930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判断是否为子串，例如“</a:t>
                      </a:r>
                      <a:r>
                        <a:rPr lang="en-US" sz="2000" kern="100" dirty="0">
                          <a:effectLst/>
                        </a:rPr>
                        <a:t>H</a:t>
                      </a:r>
                      <a:r>
                        <a:rPr lang="zh-CN" sz="2000" kern="100" dirty="0">
                          <a:effectLst/>
                        </a:rPr>
                        <a:t>”</a:t>
                      </a:r>
                      <a:r>
                        <a:rPr lang="en-US" sz="2000" kern="100" dirty="0">
                          <a:effectLst/>
                        </a:rPr>
                        <a:t> in </a:t>
                      </a:r>
                      <a:r>
                        <a:rPr lang="zh-CN" sz="2000" kern="100" dirty="0">
                          <a:effectLst/>
                        </a:rPr>
                        <a:t>“</a:t>
                      </a:r>
                      <a:r>
                        <a:rPr lang="en-US" sz="2000" kern="100" dirty="0">
                          <a:effectLst/>
                        </a:rPr>
                        <a:t>Hello</a:t>
                      </a:r>
                      <a:r>
                        <a:rPr lang="zh-CN" sz="2000" kern="100" dirty="0">
                          <a:effectLst/>
                        </a:rPr>
                        <a:t>”结果为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“</a:t>
                      </a:r>
                      <a:r>
                        <a:rPr lang="en-US" sz="2000" kern="100" dirty="0">
                          <a:effectLst/>
                        </a:rPr>
                        <a:t>h</a:t>
                      </a:r>
                      <a:r>
                        <a:rPr lang="zh-CN" sz="2000" kern="100" dirty="0">
                          <a:effectLst/>
                        </a:rPr>
                        <a:t>”</a:t>
                      </a:r>
                      <a:r>
                        <a:rPr lang="en-US" sz="2000" kern="100" dirty="0">
                          <a:effectLst/>
                        </a:rPr>
                        <a:t> in </a:t>
                      </a:r>
                      <a:r>
                        <a:rPr lang="zh-CN" sz="2000" kern="100" dirty="0">
                          <a:effectLst/>
                        </a:rPr>
                        <a:t>“</a:t>
                      </a:r>
                      <a:r>
                        <a:rPr lang="en-US" sz="2000" kern="100" dirty="0">
                          <a:effectLst/>
                        </a:rPr>
                        <a:t>Hello</a:t>
                      </a:r>
                      <a:r>
                        <a:rPr lang="zh-CN" sz="2000" kern="100" dirty="0">
                          <a:effectLst/>
                        </a:rPr>
                        <a:t>”结果为</a:t>
                      </a: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6100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图示 74"/>
          <p:cNvGraphicFramePr/>
          <p:nvPr>
            <p:extLst>
              <p:ext uri="{D42A27DB-BD31-4B8C-83A1-F6EECF244321}">
                <p14:modId xmlns:p14="http://schemas.microsoft.com/office/powerpoint/2010/main" val="1342772560"/>
              </p:ext>
            </p:extLst>
          </p:nvPr>
        </p:nvGraphicFramePr>
        <p:xfrm>
          <a:off x="1484043" y="1135620"/>
          <a:ext cx="9711396" cy="4366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1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909309" y="709992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45623" y="108717"/>
            <a:ext cx="5764090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</a:t>
            </a:r>
            <a:r>
              <a:rPr lang="zh-CN" altLang="zh-CN" sz="2800" b="1" dirty="0" smtClean="0"/>
              <a:t>运算符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814DB49-122B-4B0B-BD26-963868D44DBD}"/>
              </a:ext>
            </a:extLst>
          </p:cNvPr>
          <p:cNvSpPr/>
          <p:nvPr/>
        </p:nvSpPr>
        <p:spPr>
          <a:xfrm>
            <a:off x="674374" y="1545624"/>
            <a:ext cx="1029842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name = </a:t>
            </a:r>
            <a:r>
              <a:rPr lang="zh-CN" altLang="en-US" sz="2400" b="1" dirty="0">
                <a:solidFill>
                  <a:srgbClr val="900090"/>
                </a:solidFill>
                <a:latin typeface="+mn-ea"/>
              </a:rPr>
              <a:t>input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en-US" sz="2400" b="1" dirty="0">
                <a:solidFill>
                  <a:srgbClr val="00AA00"/>
                </a:solidFill>
                <a:latin typeface="+mn-ea"/>
              </a:rPr>
              <a:t>"姓名："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country = </a:t>
            </a:r>
            <a:r>
              <a:rPr lang="zh-CN" altLang="en-US" sz="2400" b="1" dirty="0">
                <a:solidFill>
                  <a:srgbClr val="900090"/>
                </a:solidFill>
                <a:latin typeface="+mn-ea"/>
              </a:rPr>
              <a:t>input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en-US" sz="2400" b="1" dirty="0">
                <a:solidFill>
                  <a:srgbClr val="00AA00"/>
                </a:solidFill>
                <a:latin typeface="+mn-ea"/>
              </a:rPr>
              <a:t>"国家："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s = </a:t>
            </a:r>
            <a:r>
              <a:rPr lang="zh-CN" altLang="en-US" sz="2400" b="1" dirty="0">
                <a:solidFill>
                  <a:srgbClr val="00AA00"/>
                </a:solidFill>
                <a:latin typeface="+mn-ea"/>
              </a:rPr>
              <a:t>"世界那么大，"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+ name + </a:t>
            </a:r>
            <a:r>
              <a:rPr lang="zh-CN" altLang="en-US" sz="2400" b="1" dirty="0">
                <a:solidFill>
                  <a:srgbClr val="00AA00"/>
                </a:solidFill>
                <a:latin typeface="+mn-ea"/>
              </a:rPr>
              <a:t>"想去"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+ country + </a:t>
            </a:r>
            <a:r>
              <a:rPr lang="zh-CN" altLang="en-US" sz="2400" b="1" dirty="0">
                <a:solidFill>
                  <a:srgbClr val="00AA00"/>
                </a:solidFill>
                <a:latin typeface="+mn-ea"/>
              </a:rPr>
              <a:t>"看看"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900090"/>
                </a:solidFill>
                <a:latin typeface="+mn-ea"/>
              </a:rPr>
              <a:t>print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(s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xmlns="" id="{3389143B-A93B-4D1D-9823-92A3FD5F382F}"/>
              </a:ext>
            </a:extLst>
          </p:cNvPr>
          <p:cNvSpPr/>
          <p:nvPr/>
        </p:nvSpPr>
        <p:spPr>
          <a:xfrm>
            <a:off x="8095277" y="383376"/>
            <a:ext cx="3021113" cy="778726"/>
          </a:xfrm>
          <a:prstGeom prst="borderCallout1">
            <a:avLst>
              <a:gd name="adj1" fmla="val 62469"/>
              <a:gd name="adj2" fmla="val -648"/>
              <a:gd name="adj3" fmla="val 320759"/>
              <a:gd name="adj4" fmla="val -6047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/>
              </a:rPr>
              <a:t>"+"</a:t>
            </a:r>
            <a:r>
              <a:rPr lang="zh-CN" altLang="en-US" sz="2000" dirty="0">
                <a:solidFill>
                  <a:prstClr val="black"/>
                </a:solidFill>
                <a:latin typeface="微软雅黑"/>
              </a:rPr>
              <a:t>实现字符串的拼接</a:t>
            </a:r>
            <a:endParaRPr lang="zh-CN" altLang="zh-CN" sz="2000" dirty="0">
              <a:solidFill>
                <a:prstClr val="black"/>
              </a:solidFill>
              <a:latin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50E5BC0-C87A-4732-84A4-6917E9CD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4" y="4692068"/>
            <a:ext cx="5943600" cy="1400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24231" y="481257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018095" y="1148317"/>
            <a:ext cx="6647736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、下面代码的执行结果是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&gt;&gt;&gt; x = "Happy Birthday to you!"
&gt;&gt;&gt; x * 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500" y="2869289"/>
            <a:ext cx="1602105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系统报错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500" y="3726539"/>
            <a:ext cx="3954272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Happy Birthday to you!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416331"/>
            <a:ext cx="2443089" cy="73866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Happy Birthday to you!
Happy Birthday to you!
Happy Birthday to you!</a:t>
            </a:r>
            <a:endParaRPr lang="zh-CN" alt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500" y="5481209"/>
            <a:ext cx="8204200" cy="3539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17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'Happy Birthday to you!Happy Birthday to you!Happy Birthday to you!'</a:t>
            </a:r>
            <a:endParaRPr lang="zh-CN" altLang="en-US" sz="17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0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674376" y="37641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</a:t>
            </a:r>
            <a:r>
              <a:rPr lang="zh-CN" altLang="en-US" sz="2800" b="1" dirty="0"/>
              <a:t>处理函数</a:t>
            </a:r>
            <a:endParaRPr lang="en-US" altLang="zh-CN" sz="2800" b="1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92B5B34B-EFDF-446D-A3CC-56EABF92A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04827"/>
              </p:ext>
            </p:extLst>
          </p:nvPr>
        </p:nvGraphicFramePr>
        <p:xfrm>
          <a:off x="776096" y="1704831"/>
          <a:ext cx="10474999" cy="397041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96460">
                  <a:extLst>
                    <a:ext uri="{9D8B030D-6E8A-4147-A177-3AD203B41FA5}">
                      <a16:colId xmlns:a16="http://schemas.microsoft.com/office/drawing/2014/main" xmlns="" val="1081687414"/>
                    </a:ext>
                  </a:extLst>
                </a:gridCol>
                <a:gridCol w="7478539">
                  <a:extLst>
                    <a:ext uri="{9D8B030D-6E8A-4147-A177-3AD203B41FA5}">
                      <a16:colId xmlns:a16="http://schemas.microsoft.com/office/drawing/2014/main" xmlns="" val="3850392218"/>
                    </a:ext>
                  </a:extLst>
                </a:gridCol>
              </a:tblGrid>
              <a:tr h="558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函数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573182139"/>
                  </a:ext>
                </a:extLst>
              </a:tr>
              <a:tr h="568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len(x)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返回字符串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的长度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74945034"/>
                  </a:ext>
                </a:extLst>
              </a:tr>
              <a:tr h="568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str(x)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将任意类型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所转换为字符串类型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63637902"/>
                  </a:ext>
                </a:extLst>
              </a:tr>
              <a:tr h="568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chr(x)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返回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Unicode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编码为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的字符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88773424"/>
                  </a:ext>
                </a:extLst>
              </a:tr>
              <a:tr h="568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ord(x)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返回字符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Unicode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编码值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87460029"/>
                  </a:ext>
                </a:extLst>
              </a:tr>
              <a:tr h="568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hex(x)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将整数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转换为十六进制数，并返回其小写字符串形式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49444692"/>
                  </a:ext>
                </a:extLst>
              </a:tr>
              <a:tr h="568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oct(x)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将整数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转换为八进制数，并返回其小写字符串形式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6830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</a:t>
            </a:r>
            <a:r>
              <a:rPr lang="zh-CN" altLang="en-US" sz="2800" b="1" dirty="0"/>
              <a:t>处理</a:t>
            </a:r>
            <a:r>
              <a:rPr lang="zh-CN" altLang="en-US" sz="2800" b="1" dirty="0" smtClean="0"/>
              <a:t>函数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2A1266D-F088-46F0-AB63-90F2C3C8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54" y="1607380"/>
            <a:ext cx="5629023" cy="43264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5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37641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</a:t>
            </a:r>
            <a:r>
              <a:rPr lang="zh-CN" altLang="en-US" sz="2800" b="1" dirty="0"/>
              <a:t>处理</a:t>
            </a:r>
            <a:r>
              <a:rPr lang="zh-CN" altLang="en-US" sz="2800" b="1" dirty="0" smtClean="0"/>
              <a:t>函数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举例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B69AF1E-C56C-4F5E-B2B6-13DB980D418A}"/>
              </a:ext>
            </a:extLst>
          </p:cNvPr>
          <p:cNvSpPr/>
          <p:nvPr/>
        </p:nvSpPr>
        <p:spPr>
          <a:xfrm>
            <a:off x="314337" y="1086026"/>
            <a:ext cx="5298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中字符使用的是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编码标准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函数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chr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ord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可以实现编码与字符之间的转换。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BA0FBE8-8D5B-430D-A5CC-9170F4DC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17" y="1086025"/>
            <a:ext cx="5745996" cy="12956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B69AF1E-C56C-4F5E-B2B6-13DB980D418A}"/>
              </a:ext>
            </a:extLst>
          </p:cNvPr>
          <p:cNvSpPr/>
          <p:nvPr/>
        </p:nvSpPr>
        <p:spPr>
          <a:xfrm>
            <a:off x="314336" y="3218873"/>
            <a:ext cx="230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观察输出结果：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C18F900-0732-4213-9A37-89D23206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6" y="4007796"/>
            <a:ext cx="4860779" cy="19715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505855" y="3667204"/>
            <a:ext cx="5982295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大写字母，小写字母和数字字符的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编码都是顺序排列的，例如‘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a’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的编码为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97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，’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b’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的编码为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98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，可以推出‘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d’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的编码为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100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小写字母的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编码整体大于大写字母的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编码，大写字母的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编码整体大于数字字符的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Unicode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编码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7745" y="2957209"/>
            <a:ext cx="11222668" cy="291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278683" y="3919550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72066" y="1707657"/>
            <a:ext cx="7038680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、基本的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内置函数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的作用是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499" y="2840352"/>
            <a:ext cx="4740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对组合数据类型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计算求和结果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499" y="3697602"/>
            <a:ext cx="34197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返回变量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的数据类型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554852"/>
            <a:ext cx="44103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转换为等值的字符串类型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499" y="5412102"/>
            <a:ext cx="61407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对组合数据类型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进行排序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默认从小到大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9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13468" y="228428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219200" y="1460342"/>
            <a:ext cx="7057534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、基本的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内置函数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ord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的作用是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499" y="2886985"/>
            <a:ext cx="50596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返回一个字符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Unicode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编码值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499" y="3744235"/>
            <a:ext cx="65503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获取用户输入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其中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是字符串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作为提示信息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601485"/>
            <a:ext cx="44103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将整数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转换为八进制字符串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499" y="5458735"/>
            <a:ext cx="3089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将变量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转换成整数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79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</a:t>
            </a:r>
            <a:r>
              <a:rPr lang="zh-CN" altLang="en-US" sz="2800" b="1" dirty="0"/>
              <a:t>处理方法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886265" y="1466701"/>
            <a:ext cx="10766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Python</a:t>
            </a:r>
            <a:r>
              <a:rPr lang="zh-CN" altLang="zh-CN" sz="2400" dirty="0">
                <a:latin typeface="+mn-ea"/>
              </a:rPr>
              <a:t>对字符串对象提供了大量的内置方法用于字符串的检测、替换和排版等操作。使用时需要注意的是，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字符串对象是不可变的</a:t>
            </a:r>
            <a:r>
              <a:rPr lang="zh-CN" altLang="zh-CN" sz="2400" dirty="0">
                <a:latin typeface="+mn-ea"/>
              </a:rPr>
              <a:t>，所以字符串对象提供的涉及字符串</a:t>
            </a:r>
            <a:r>
              <a:rPr lang="zh-CN" altLang="zh-CN" sz="2400" b="1" dirty="0">
                <a:latin typeface="+mn-ea"/>
              </a:rPr>
              <a:t>“修改”的方法</a:t>
            </a:r>
            <a:r>
              <a:rPr lang="zh-CN" altLang="zh-CN" sz="2400" dirty="0">
                <a:latin typeface="+mn-ea"/>
              </a:rPr>
              <a:t>都是</a:t>
            </a:r>
            <a:r>
              <a:rPr lang="zh-CN" altLang="zh-CN" sz="2400" b="1" dirty="0">
                <a:latin typeface="+mn-ea"/>
              </a:rPr>
              <a:t>返回修改之后的新字符串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zh-CN" sz="2400" b="1" dirty="0">
                <a:latin typeface="+mn-ea"/>
              </a:rPr>
              <a:t>并不对原字符串做任何修改。</a:t>
            </a:r>
            <a:endParaRPr lang="zh-CN" altLang="zh-CN" sz="24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6" y="1017781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字符串查找类方法：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find()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rfind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index()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rindex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count()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FC34616-141C-4746-AAA7-7EEF162866D3}"/>
              </a:ext>
            </a:extLst>
          </p:cNvPr>
          <p:cNvSpPr/>
          <p:nvPr/>
        </p:nvSpPr>
        <p:spPr>
          <a:xfrm>
            <a:off x="530360" y="1963455"/>
            <a:ext cx="11113433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find()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rfind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()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方法分别用来查找一个字符串在另一个字符串指定范围（默认是整个字符串）中首次和最后一次出现的位置，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A8FBD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如果不存在则返回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A8FBD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-1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index()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rindex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方法分别用来查找一个字符串在另一个字符串指定范围（默认是整个字符串）中首次和最后一次出现的位置，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8FBD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如果不存在则抛出异常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count()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方法用来返回一个字符串在另一个字符串中出现的次数，如果不存在则返回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</a:p>
          <a:p>
            <a:pPr marL="342900" marR="0" lvl="0" indent="-34290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"/>
              <a:tabLst/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内置的字符串</a:t>
            </a:r>
            <a:r>
              <a:rPr lang="zh-CN" altLang="en-US" sz="2800" b="1" dirty="0"/>
              <a:t>处理方法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5506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0" name="文本占位符 31746"/>
          <p:cNvSpPr>
            <a:spLocks noGrp="1"/>
          </p:cNvSpPr>
          <p:nvPr>
            <p:ph idx="1"/>
          </p:nvPr>
        </p:nvSpPr>
        <p:spPr>
          <a:xfrm>
            <a:off x="531845" y="692369"/>
            <a:ext cx="6064898" cy="5895043"/>
          </a:xfrm>
          <a:ln w="22225" cmpd="sng">
            <a:solidFill>
              <a:srgbClr val="00B050"/>
            </a:solidFill>
            <a:round/>
          </a:ln>
        </p:spPr>
        <p:txBody>
          <a:bodyPr anchor="t"/>
          <a:lstStyle/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s=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"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</a:rPr>
              <a:t>apple,peach,banana,peach,pear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"</a:t>
            </a:r>
          </a:p>
          <a:p>
            <a:pPr marL="1905" indent="-344805">
              <a:lnSpc>
                <a:spcPct val="120000"/>
              </a:lnSpc>
              <a:spcBef>
                <a:spcPct val="0"/>
              </a:spcBef>
              <a:buSzPct val="70000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s.find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"peach"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</a:rPr>
              <a:t>6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s.find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"</a:t>
            </a:r>
            <a:r>
              <a:rPr lang="en-US" altLang="zh-CN" sz="2000" b="1" dirty="0" smtClean="0">
                <a:solidFill>
                  <a:srgbClr val="00B050"/>
                </a:solidFill>
                <a:latin typeface="+mn-ea"/>
              </a:rPr>
              <a:t>peach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"</a:t>
            </a:r>
            <a:r>
              <a:rPr lang="en-US" altLang="zh-CN" sz="2000" dirty="0">
                <a:latin typeface="+mn-ea"/>
              </a:rPr>
              <a:t>,7)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</a:rPr>
              <a:t>19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s.find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"peach"</a:t>
            </a:r>
            <a:r>
              <a:rPr lang="en-US" altLang="zh-CN" sz="2000" dirty="0">
                <a:latin typeface="+mn-ea"/>
              </a:rPr>
              <a:t>,7,20)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</a:rPr>
              <a:t>-1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s.rfind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'p'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</a:rPr>
              <a:t>25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s.index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'p'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</a:rPr>
              <a:t>1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</a:rPr>
              <a:t>&gt;&gt;&gt;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s.index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'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</a:rPr>
              <a:t>pe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')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</a:rPr>
              <a:t>6</a:t>
            </a:r>
          </a:p>
          <a:p>
            <a:pPr marL="1905" indent="-344805" defTabSz="914400">
              <a:lnSpc>
                <a:spcPct val="12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7891" name="文本框 1"/>
          <p:cNvSpPr txBox="1"/>
          <p:nvPr/>
        </p:nvSpPr>
        <p:spPr>
          <a:xfrm>
            <a:off x="6167535" y="692369"/>
            <a:ext cx="5691673" cy="4862357"/>
          </a:xfrm>
          <a:prstGeom prst="rect">
            <a:avLst/>
          </a:prstGeom>
          <a:noFill/>
          <a:ln w="222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  <a:sym typeface="宋体" panose="02010600030101010101" pitchFamily="2" charset="-122"/>
              </a:rPr>
              <a:t>&gt;&gt;&gt;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s.index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'pear'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  <a:sym typeface="宋体" panose="02010600030101010101" pitchFamily="2" charset="-122"/>
              </a:rPr>
              <a:t>25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  <a:sym typeface="宋体" panose="02010600030101010101" pitchFamily="2" charset="-122"/>
              </a:rPr>
              <a:t>&gt;&gt;&gt;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s.index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ppp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Traceback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(most recent call last):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 File "&lt;pyshell#11&gt;", line 1, in &lt;module&gt;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s.index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('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ppp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')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ValueError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: substring not found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  <a:sym typeface="宋体" panose="02010600030101010101" pitchFamily="2" charset="-122"/>
              </a:rPr>
              <a:t>&gt;&gt;&gt;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s.count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'p'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  <a:sym typeface="宋体" panose="02010600030101010101" pitchFamily="2" charset="-122"/>
              </a:rPr>
              <a:t>5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  <a:sym typeface="宋体" panose="02010600030101010101" pitchFamily="2" charset="-122"/>
              </a:rPr>
              <a:t>&gt;&gt;&gt;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s.count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'pp'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  <a:sym typeface="宋体" panose="02010600030101010101" pitchFamily="2" charset="-122"/>
              </a:rPr>
              <a:t>1</a:t>
            </a: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70000"/>
                </a:solidFill>
                <a:latin typeface="+mn-ea"/>
                <a:sym typeface="宋体" panose="02010600030101010101" pitchFamily="2" charset="-122"/>
              </a:rPr>
              <a:t>&gt;&gt;&gt;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s.count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ppp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  <a:sym typeface="宋体" panose="02010600030101010101" pitchFamily="2" charset="-122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宋体" panose="02010600030101010101" pitchFamily="2" charset="-122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1905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微软雅黑"/>
                <a:ea typeface="微软雅黑"/>
                <a:sym typeface="宋体" panose="02010600030101010101" pitchFamily="2" charset="-122"/>
              </a:rPr>
              <a:t>0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934269" y="475861"/>
            <a:ext cx="121298" cy="57569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43739477"/>
              </p:ext>
            </p:extLst>
          </p:nvPr>
        </p:nvGraphicFramePr>
        <p:xfrm>
          <a:off x="870857" y="882424"/>
          <a:ext cx="10363200" cy="460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8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29110" y="309111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14551" y="5305267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66794" y="839354"/>
            <a:ext cx="6280335" cy="230832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、下面代码的输出结果是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。
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	str1 = "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mysqlsqlserverPostgresQL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"
	str2 = "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sql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"
	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ncount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= str1.count(str2)
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	print(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ncount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689846" y="3368819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689846" y="4226069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689846" y="5083319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689846" y="5940569"/>
            <a:ext cx="474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9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96946" y="4735691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74376" y="989785"/>
            <a:ext cx="9986865" cy="153272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、下面代码的输出结果是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 = "The python language is a cross platform language."
	print(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s.find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('language',30))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499" y="2868812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499" y="3726062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系统报错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583312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499" y="5440562"/>
            <a:ext cx="668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1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6" y="1017781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zh-CN" altLang="zh-CN" sz="2400" b="1" dirty="0">
                <a:latin typeface="+mn-ea"/>
              </a:rPr>
              <a:t>字符串分隔类方法：</a:t>
            </a:r>
            <a:r>
              <a:rPr lang="en-US" altLang="zh-CN" sz="2400" b="1" dirty="0">
                <a:latin typeface="+mn-ea"/>
              </a:rPr>
              <a:t>split()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rsplit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partition()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rpartition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93371"/>
              </p:ext>
            </p:extLst>
          </p:nvPr>
        </p:nvGraphicFramePr>
        <p:xfrm>
          <a:off x="314336" y="1642362"/>
          <a:ext cx="11045371" cy="5215638"/>
        </p:xfrm>
        <a:graphic>
          <a:graphicData uri="http://schemas.openxmlformats.org/drawingml/2006/table">
            <a:tbl>
              <a:tblPr firstRow="1" bandRow="1"/>
              <a:tblGrid>
                <a:gridCol w="3715657">
                  <a:extLst>
                    <a:ext uri="{9D8B030D-6E8A-4147-A177-3AD203B41FA5}">
                      <a16:colId xmlns:a16="http://schemas.microsoft.com/office/drawing/2014/main" xmlns="" val="1270297174"/>
                    </a:ext>
                  </a:extLst>
                </a:gridCol>
                <a:gridCol w="7329714">
                  <a:extLst>
                    <a:ext uri="{9D8B030D-6E8A-4147-A177-3AD203B41FA5}">
                      <a16:colId xmlns:a16="http://schemas.microsoft.com/office/drawing/2014/main" xmlns="" val="1227252166"/>
                    </a:ext>
                  </a:extLst>
                </a:gridCol>
              </a:tblGrid>
              <a:tr h="460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dirty="0" smtClean="0"/>
                        <a:t>方法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含义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733994"/>
                  </a:ext>
                </a:extLst>
              </a:tr>
              <a:tr h="464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&lt;string&gt;.</a:t>
                      </a:r>
                      <a:r>
                        <a:rPr lang="en-US" altLang="zh-CN" sz="2000" dirty="0" smtClean="0"/>
                        <a:t> split(sub)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zh-CN" altLang="zh-CN" sz="2000" dirty="0" smtClean="0"/>
                        <a:t>以</a:t>
                      </a:r>
                      <a:r>
                        <a:rPr lang="en-US" altLang="zh-CN" sz="2000" dirty="0" smtClean="0"/>
                        <a:t>sub</a:t>
                      </a:r>
                      <a:r>
                        <a:rPr lang="zh-CN" altLang="zh-CN" sz="2000" dirty="0" smtClean="0"/>
                        <a:t>为分隔符，从原字符串左端开始将其分隔成多个字符串，并返回包含分隔结果的列表。默认按空白符号分隔字符串，</a:t>
                      </a:r>
                      <a:r>
                        <a:rPr lang="zh-CN" altLang="en-US" sz="2000" dirty="0" smtClean="0"/>
                        <a:t>如</a:t>
                      </a:r>
                      <a:r>
                        <a:rPr lang="zh-CN" altLang="zh-CN" sz="2000" dirty="0" smtClean="0"/>
                        <a:t>空格，换行符，制表符等</a:t>
                      </a:r>
                      <a:r>
                        <a:rPr lang="en-US" altLang="zh-CN" sz="2000" dirty="0" smtClean="0"/>
                        <a:t>.</a:t>
                      </a:r>
                      <a:endParaRPr lang="zh-CN" altLang="zh-CN" sz="2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639316"/>
                  </a:ext>
                </a:extLst>
              </a:tr>
              <a:tr h="460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&lt;string&gt;.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rsplit</a:t>
                      </a:r>
                      <a:r>
                        <a:rPr lang="en-US" altLang="zh-CN" sz="2000" dirty="0" smtClean="0"/>
                        <a:t>(sub)</a:t>
                      </a:r>
                      <a:endParaRPr kumimoji="0" lang="en-US" altLang="zh-CN" sz="20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zh-CN" altLang="zh-CN" sz="2000" dirty="0" smtClean="0"/>
                        <a:t>以</a:t>
                      </a:r>
                      <a:r>
                        <a:rPr lang="en-US" altLang="zh-CN" sz="2000" dirty="0" smtClean="0"/>
                        <a:t>sub</a:t>
                      </a:r>
                      <a:r>
                        <a:rPr lang="zh-CN" altLang="zh-CN" sz="2000" dirty="0" smtClean="0"/>
                        <a:t>为分隔符，从原字符串右端开始将其分隔成多个字符串，并返回包含分隔结果的列表。默认按空白符号分隔字符串，</a:t>
                      </a:r>
                      <a:r>
                        <a:rPr lang="zh-CN" altLang="en-US" sz="2000" dirty="0" smtClean="0"/>
                        <a:t>如</a:t>
                      </a:r>
                      <a:r>
                        <a:rPr lang="zh-CN" altLang="zh-CN" sz="2000" dirty="0" smtClean="0"/>
                        <a:t>空格，换行符，制表符等</a:t>
                      </a:r>
                      <a:r>
                        <a:rPr lang="en-US" altLang="zh-CN" sz="2000" dirty="0" smtClean="0"/>
                        <a:t>.</a:t>
                      </a:r>
                      <a:endParaRPr lang="zh-CN" altLang="zh-CN" sz="2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677473"/>
                  </a:ext>
                </a:extLst>
              </a:tr>
              <a:tr h="460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&lt;string&gt;.</a:t>
                      </a:r>
                      <a:r>
                        <a:rPr lang="en-US" altLang="zh-CN" sz="2000" dirty="0" smtClean="0">
                          <a:sym typeface="+mn-ea"/>
                        </a:rPr>
                        <a:t> partition(sub)</a:t>
                      </a:r>
                      <a:endParaRPr kumimoji="0" lang="en-US" altLang="zh-CN" sz="20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ym typeface="+mn-ea"/>
                        </a:rPr>
                        <a:t>以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为分隔符将原字符串从左侧分隔为</a:t>
                      </a:r>
                      <a:r>
                        <a:rPr lang="en-US" altLang="zh-CN" sz="2000" dirty="0" smtClean="0">
                          <a:sym typeface="+mn-ea"/>
                        </a:rPr>
                        <a:t>3</a:t>
                      </a:r>
                      <a:r>
                        <a:rPr lang="zh-CN" altLang="en-US" sz="2000" dirty="0" smtClean="0">
                          <a:sym typeface="+mn-ea"/>
                        </a:rPr>
                        <a:t>部分，即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前的字符串、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字符串、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后的字符串，如果指定的分隔符不在原字符串中，则返回原字符串和两个空字符串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253813"/>
                  </a:ext>
                </a:extLst>
              </a:tr>
              <a:tr h="800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&lt;string&gt;.</a:t>
                      </a:r>
                      <a:r>
                        <a:rPr lang="en-US" altLang="zh-CN" sz="2000" dirty="0" smtClean="0">
                          <a:sym typeface="+mn-ea"/>
                        </a:rPr>
                        <a:t> </a:t>
                      </a:r>
                      <a:r>
                        <a:rPr lang="en-US" altLang="zh-CN" sz="2000" dirty="0" err="1" smtClean="0">
                          <a:sym typeface="+mn-ea"/>
                        </a:rPr>
                        <a:t>rpartition</a:t>
                      </a:r>
                      <a:r>
                        <a:rPr lang="en-US" altLang="zh-CN" sz="2000" dirty="0" smtClean="0">
                          <a:sym typeface="+mn-ea"/>
                        </a:rPr>
                        <a:t>(sub)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ym typeface="+mn-ea"/>
                        </a:rPr>
                        <a:t>以指定字符串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为分隔符将原字符串从右侧分隔为</a:t>
                      </a:r>
                      <a:r>
                        <a:rPr lang="en-US" altLang="zh-CN" sz="2000" dirty="0" smtClean="0">
                          <a:sym typeface="+mn-ea"/>
                        </a:rPr>
                        <a:t>3</a:t>
                      </a:r>
                      <a:r>
                        <a:rPr lang="zh-CN" altLang="en-US" sz="2000" dirty="0" smtClean="0">
                          <a:sym typeface="+mn-ea"/>
                        </a:rPr>
                        <a:t>部分，即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前的字符串、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字符串、</a:t>
                      </a:r>
                      <a:r>
                        <a:rPr lang="en-US" altLang="zh-CN" sz="2000" dirty="0" smtClean="0">
                          <a:sym typeface="+mn-ea"/>
                        </a:rPr>
                        <a:t>sub</a:t>
                      </a:r>
                      <a:r>
                        <a:rPr lang="zh-CN" altLang="en-US" sz="2000" dirty="0" smtClean="0">
                          <a:sym typeface="+mn-ea"/>
                        </a:rPr>
                        <a:t>后的字符串，如果指定的分隔符不在原字符串中，则返回原字符串和两个空字符串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535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321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8" name="文本占位符 33794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040"/>
          </a:xfrm>
        </p:spPr>
        <p:txBody>
          <a:bodyPr anchor="t">
            <a:noAutofit/>
          </a:bodyPr>
          <a:lstStyle/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s = 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"</a:t>
            </a:r>
            <a:r>
              <a:rPr lang="en-US" altLang="zh-CN" sz="2400" dirty="0" err="1">
                <a:solidFill>
                  <a:srgbClr val="00AA00"/>
                </a:solidFill>
                <a:latin typeface="Consolas" panose="020B0609020204030204" charset="0"/>
              </a:rPr>
              <a:t>apple,peach,banana,pear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"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</a:t>
            </a:r>
            <a:r>
              <a:rPr lang="en-US" altLang="zh-CN" sz="2400" dirty="0" err="1">
                <a:latin typeface="Consolas" panose="020B0609020204030204" charset="0"/>
              </a:rPr>
              <a:t>s.split</a:t>
            </a:r>
            <a:r>
              <a:rPr lang="en-US" altLang="zh-CN" sz="2400" dirty="0">
                <a:latin typeface="Consolas" panose="020B0609020204030204" charset="0"/>
              </a:rPr>
              <a:t>(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","</a:t>
            </a:r>
            <a:r>
              <a:rPr lang="en-US" altLang="zh-CN" sz="2400" dirty="0">
                <a:latin typeface="Consolas" panose="020B0609020204030204" charset="0"/>
              </a:rPr>
              <a:t>)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["apple", "peach", "banana", "pear"]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</a:t>
            </a:r>
            <a:r>
              <a:rPr lang="en-US" altLang="zh-CN" sz="2400" dirty="0" err="1">
                <a:latin typeface="Consolas" panose="020B0609020204030204" charset="0"/>
              </a:rPr>
              <a:t>s.partition</a:t>
            </a:r>
            <a:r>
              <a:rPr lang="en-US" altLang="zh-CN" sz="2400" dirty="0">
                <a:latin typeface="Consolas" panose="020B0609020204030204" charset="0"/>
              </a:rPr>
              <a:t>(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','</a:t>
            </a:r>
            <a:r>
              <a:rPr lang="en-US" altLang="zh-CN" sz="2400" dirty="0">
                <a:latin typeface="Consolas" panose="020B0609020204030204" charset="0"/>
              </a:rPr>
              <a:t>)</a:t>
            </a:r>
          </a:p>
          <a:p>
            <a:pPr marL="1905" indent="-344805"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('apple', ',', '</a:t>
            </a:r>
            <a:r>
              <a:rPr lang="en-US" altLang="zh-CN" sz="24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peach,banana,pear</a:t>
            </a: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</a:t>
            </a:r>
            <a:r>
              <a:rPr lang="en-US" altLang="zh-CN" sz="2400" dirty="0" err="1">
                <a:latin typeface="Consolas" panose="020B0609020204030204" charset="0"/>
              </a:rPr>
              <a:t>s.rpartition</a:t>
            </a:r>
            <a:r>
              <a:rPr lang="en-US" altLang="zh-CN" sz="2400" dirty="0">
                <a:latin typeface="Consolas" panose="020B0609020204030204" charset="0"/>
              </a:rPr>
              <a:t>(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','</a:t>
            </a:r>
            <a:r>
              <a:rPr lang="en-US" altLang="zh-CN" sz="2400" dirty="0">
                <a:latin typeface="Consolas" panose="020B0609020204030204" charset="0"/>
              </a:rPr>
              <a:t>)</a:t>
            </a:r>
          </a:p>
          <a:p>
            <a:pPr marL="1905" indent="-344805"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4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apple,peach,banana</a:t>
            </a: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',', 'pear')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</a:t>
            </a:r>
            <a:r>
              <a:rPr lang="en-US" altLang="zh-CN" sz="2400" dirty="0" err="1">
                <a:latin typeface="Consolas" panose="020B0609020204030204" charset="0"/>
              </a:rPr>
              <a:t>s.rpartition</a:t>
            </a:r>
            <a:r>
              <a:rPr lang="en-US" altLang="zh-CN" sz="2400" dirty="0">
                <a:latin typeface="Consolas" panose="020B0609020204030204" charset="0"/>
              </a:rPr>
              <a:t>(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'banana'</a:t>
            </a:r>
            <a:r>
              <a:rPr lang="en-US" altLang="zh-CN" sz="2400" dirty="0">
                <a:latin typeface="Consolas" panose="020B0609020204030204" charset="0"/>
              </a:rPr>
              <a:t>)</a:t>
            </a:r>
          </a:p>
          <a:p>
            <a:pPr marL="1905" indent="-344805"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4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apple,peach</a:t>
            </a: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,', 'banana', ',pear')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s = 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"2017-10-31"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t = </a:t>
            </a:r>
            <a:r>
              <a:rPr lang="en-US" altLang="zh-CN" sz="2400" dirty="0" err="1">
                <a:latin typeface="Consolas" panose="020B0609020204030204" charset="0"/>
              </a:rPr>
              <a:t>s.split</a:t>
            </a:r>
            <a:r>
              <a:rPr lang="en-US" altLang="zh-CN" sz="2400" dirty="0">
                <a:latin typeface="Consolas" panose="020B0609020204030204" charset="0"/>
              </a:rPr>
              <a:t>(</a:t>
            </a:r>
            <a:r>
              <a:rPr lang="en-US" altLang="zh-CN" sz="2400" dirty="0">
                <a:solidFill>
                  <a:srgbClr val="00AA00"/>
                </a:solidFill>
                <a:latin typeface="Consolas" panose="020B0609020204030204" charset="0"/>
              </a:rPr>
              <a:t>"-"</a:t>
            </a:r>
            <a:r>
              <a:rPr lang="en-US" altLang="zh-CN" sz="2400" dirty="0">
                <a:latin typeface="Consolas" panose="020B0609020204030204" charset="0"/>
              </a:rPr>
              <a:t>)</a:t>
            </a:r>
          </a:p>
          <a:p>
            <a:pPr marL="1905" indent="-344805" defTabSz="914400">
              <a:lnSpc>
                <a:spcPct val="10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70000"/>
                </a:solidFill>
                <a:latin typeface="Consolas" panose="020B0609020204030204" charset="0"/>
              </a:rPr>
              <a:t>&gt;&gt;&gt;</a:t>
            </a:r>
            <a:r>
              <a:rPr lang="en-US" altLang="zh-CN" sz="2400" dirty="0">
                <a:latin typeface="Consolas" panose="020B0609020204030204" charset="0"/>
              </a:rPr>
              <a:t> </a:t>
            </a:r>
            <a:r>
              <a:rPr lang="en-US" altLang="zh-CN" sz="2400" dirty="0">
                <a:solidFill>
                  <a:srgbClr val="900090"/>
                </a:solidFill>
                <a:latin typeface="Consolas" panose="020B0609020204030204" charset="0"/>
              </a:rPr>
              <a:t>print</a:t>
            </a:r>
            <a:r>
              <a:rPr lang="en-US" altLang="zh-CN" sz="2400" dirty="0">
                <a:latin typeface="Consolas" panose="020B0609020204030204" charset="0"/>
              </a:rPr>
              <a:t>(t)</a:t>
            </a:r>
          </a:p>
          <a:p>
            <a:pPr marL="1905" indent="-344805"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['2017', '10', '31']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8813366" y="1523929"/>
            <a:ext cx="1393825" cy="439738"/>
          </a:xfrm>
          <a:prstGeom prst="borderCallout2">
            <a:avLst>
              <a:gd name="adj1" fmla="val 59740"/>
              <a:gd name="adj2" fmla="val 592"/>
              <a:gd name="adj3" fmla="val 56709"/>
              <a:gd name="adj4" fmla="val -16674"/>
              <a:gd name="adj5" fmla="val 114142"/>
              <a:gd name="adj6" fmla="val -396369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defRPr/>
            </a:pPr>
            <a:r>
              <a:rPr lang="zh-CN" altLang="en-US" noProof="1">
                <a:solidFill>
                  <a:srgbClr val="FF0000"/>
                </a:solidFill>
              </a:rPr>
              <a:t>分隔符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776097" y="245839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字符串分隔类方法：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rsplit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partition()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rpartition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24232" y="2205050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74376" y="1060231"/>
            <a:ext cx="10034473" cy="129266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、下面代码的输出结果是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 = "The python language is a 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multimodel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language."
	print(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s.split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(' '))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636361" y="2899993"/>
            <a:ext cx="8958607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['The', 'python', 'language', 'is', 'a', '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multimodel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', 'language.']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636362" y="3744235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系统报错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636362" y="4601485"/>
            <a:ext cx="782923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python language is a 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multimodel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language.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636362" y="5458735"/>
            <a:ext cx="723868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Thepythonlanguageisamultimodellanguage.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7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6" y="1017781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zh-CN" altLang="zh-CN" sz="2400" b="1" dirty="0">
                <a:latin typeface="+mn-ea"/>
              </a:rPr>
              <a:t>字符串连接方法：</a:t>
            </a:r>
            <a:r>
              <a:rPr lang="en-US" altLang="zh-CN" sz="2400" b="1" dirty="0">
                <a:latin typeface="+mn-ea"/>
              </a:rPr>
              <a:t>join()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2E3E2C6-7D7C-46E5-B281-D1632730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3" y="3745445"/>
            <a:ext cx="7829550" cy="2143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82543"/>
              </p:ext>
            </p:extLst>
          </p:nvPr>
        </p:nvGraphicFramePr>
        <p:xfrm>
          <a:off x="537028" y="1666128"/>
          <a:ext cx="11045371" cy="1283718"/>
        </p:xfrm>
        <a:graphic>
          <a:graphicData uri="http://schemas.openxmlformats.org/drawingml/2006/table">
            <a:tbl>
              <a:tblPr firstRow="1" bandRow="1"/>
              <a:tblGrid>
                <a:gridCol w="3363763">
                  <a:extLst>
                    <a:ext uri="{9D8B030D-6E8A-4147-A177-3AD203B41FA5}">
                      <a16:colId xmlns:a16="http://schemas.microsoft.com/office/drawing/2014/main" xmlns="" val="1270297174"/>
                    </a:ext>
                  </a:extLst>
                </a:gridCol>
                <a:gridCol w="7681608">
                  <a:extLst>
                    <a:ext uri="{9D8B030D-6E8A-4147-A177-3AD203B41FA5}">
                      <a16:colId xmlns:a16="http://schemas.microsoft.com/office/drawing/2014/main" xmlns="" val="1227252166"/>
                    </a:ext>
                  </a:extLst>
                </a:gridCol>
              </a:tblGrid>
              <a:tr h="460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dirty="0" smtClean="0"/>
                        <a:t>字符串连接方法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733994"/>
                  </a:ext>
                </a:extLst>
              </a:tr>
              <a:tr h="464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str.</a:t>
                      </a:r>
                      <a:r>
                        <a:rPr lang="en-US" altLang="zh-CN" sz="2400" dirty="0" err="1" smtClean="0"/>
                        <a:t>join</a:t>
                      </a:r>
                      <a:r>
                        <a:rPr lang="en-US" altLang="zh-CN" sz="2400" dirty="0" smtClean="0"/>
                        <a:t>(ls)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zh-CN" altLang="zh-CN" sz="2000" dirty="0" smtClean="0"/>
                        <a:t>列表</a:t>
                      </a:r>
                      <a:r>
                        <a:rPr lang="en-US" altLang="zh-CN" sz="2000" dirty="0" smtClean="0"/>
                        <a:t>ls</a:t>
                      </a:r>
                      <a:r>
                        <a:rPr lang="zh-CN" altLang="zh-CN" sz="2000" dirty="0" smtClean="0"/>
                        <a:t>中多个字符串进行连接，并在相邻两个字符串之间插入指定字符</a:t>
                      </a:r>
                      <a:r>
                        <a:rPr lang="en-US" altLang="zh-CN" sz="2000" dirty="0" err="1" smtClean="0"/>
                        <a:t>str</a:t>
                      </a:r>
                      <a:r>
                        <a:rPr lang="zh-CN" altLang="zh-CN" sz="2000" dirty="0" smtClean="0"/>
                        <a:t>，返回新字符串。</a:t>
                      </a:r>
                      <a:endParaRPr lang="zh-CN" altLang="zh-CN" sz="2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63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40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33404" y="3966183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74377" y="1060231"/>
            <a:ext cx="8403636" cy="129266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、下列表达式中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个表达式的值相同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另一个不相同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与其他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个表达式不同的是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499" y="2886985"/>
            <a:ext cx="23720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"ABC"+"DEF"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499" y="3744235"/>
            <a:ext cx="348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''.join(("ABC","DEF"))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601485"/>
            <a:ext cx="22704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"ABC"-"DEF"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499" y="5458735"/>
            <a:ext cx="2062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'ABCDEF'*1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1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808682"/>
            <a:ext cx="11387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zh-CN" altLang="zh-CN" sz="2400" b="1" dirty="0">
                <a:latin typeface="+mn-ea"/>
              </a:rPr>
              <a:t>大小写字符转换方法：</a:t>
            </a:r>
            <a:r>
              <a:rPr lang="en-US" altLang="zh-CN" sz="2400" b="1" dirty="0">
                <a:latin typeface="+mn-ea"/>
              </a:rPr>
              <a:t>lower()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upper()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capitalize()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title()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swapcase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12011"/>
              </p:ext>
            </p:extLst>
          </p:nvPr>
        </p:nvGraphicFramePr>
        <p:xfrm>
          <a:off x="1024572" y="1474928"/>
          <a:ext cx="6310084" cy="2377224"/>
        </p:xfrm>
        <a:graphic>
          <a:graphicData uri="http://schemas.openxmlformats.org/drawingml/2006/table">
            <a:tbl>
              <a:tblPr/>
              <a:tblGrid>
                <a:gridCol w="2691394">
                  <a:extLst>
                    <a:ext uri="{9D8B030D-6E8A-4147-A177-3AD203B41FA5}">
                      <a16:colId xmlns:a16="http://schemas.microsoft.com/office/drawing/2014/main" xmlns="" val="421917528"/>
                    </a:ext>
                  </a:extLst>
                </a:gridCol>
                <a:gridCol w="3618690">
                  <a:extLst>
                    <a:ext uri="{9D8B030D-6E8A-4147-A177-3AD203B41FA5}">
                      <a16:colId xmlns:a16="http://schemas.microsoft.com/office/drawing/2014/main" xmlns="" val="86998606"/>
                    </a:ext>
                  </a:extLst>
                </a:gridCol>
              </a:tblGrid>
              <a:tr h="38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dirty="0" smtClean="0">
                          <a:latin typeface="+mn-ea"/>
                          <a:ea typeface="+mn-ea"/>
                        </a:rPr>
                        <a:t>大小写字符转换方法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651071593"/>
                  </a:ext>
                </a:extLst>
              </a:tr>
              <a:tr h="3899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&lt;string&gt;.upper()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返回字符串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中字母大写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960406325"/>
                  </a:ext>
                </a:extLst>
              </a:tr>
              <a:tr h="3899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&lt;string&gt;.lower()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返回字符串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中字母小写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2628132191"/>
                  </a:ext>
                </a:extLst>
              </a:tr>
              <a:tr h="38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&lt;string&gt;. capitalize()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首字母大写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2127503537"/>
                  </a:ext>
                </a:extLst>
              </a:tr>
              <a:tr h="38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&lt;string&gt;. title()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每个单词首字母大写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254508654"/>
                  </a:ext>
                </a:extLst>
              </a:tr>
              <a:tr h="38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&lt;string&gt;.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swapcase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大小写互换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898403992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2D58EB5-DAF1-4631-89BE-C745D63F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2" y="4027849"/>
            <a:ext cx="7138604" cy="25678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0661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5763" y="2587264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72917" y="4823530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219200" y="995598"/>
            <a:ext cx="6631021" cy="142192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出如下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 = 'Python is beautiful!'
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可以输出“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python”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827304" y="2762182"/>
            <a:ext cx="20878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print(s[0:7])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827304" y="3619432"/>
            <a:ext cx="22656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print(s[:–14])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827304" y="4476682"/>
            <a:ext cx="387680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print(s[–21: –14].lower)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827304" y="5333932"/>
            <a:ext cx="325450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print(s[0:6].lower())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5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13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2167593" y="306515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624994" y="2781960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776097" y="743304"/>
            <a:ext cx="6300281" cy="245227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、下面代码的输出结果是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a = "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alex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
	b = 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a.capitalize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
	print(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a,end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=",")
	print(b)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3218167" y="3342734"/>
            <a:ext cx="16576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alex,Alex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3218167" y="4199984"/>
            <a:ext cx="179311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ALEX,alex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3218167" y="5057234"/>
            <a:ext cx="178136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alex,ALEX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218167" y="5914484"/>
            <a:ext cx="17068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Alex,Alex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674376" y="32255"/>
            <a:ext cx="395389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latin typeface="+mn-ea"/>
              </a:rPr>
              <a:t>字符串</a:t>
            </a:r>
            <a:r>
              <a:rPr lang="zh-CN" altLang="zh-CN" sz="2800" b="1" dirty="0" smtClean="0">
                <a:latin typeface="+mn-ea"/>
              </a:rPr>
              <a:t>数据类型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9D77C1D-81C1-459F-9812-E2E111A5ACDE}"/>
              </a:ext>
            </a:extLst>
          </p:cNvPr>
          <p:cNvSpPr/>
          <p:nvPr/>
        </p:nvSpPr>
        <p:spPr>
          <a:xfrm>
            <a:off x="314336" y="954580"/>
            <a:ext cx="108583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使用单引号或双引号括起来的内容，称为字符串类型数据（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str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），可以使用以下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种方式定义。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单引号（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’’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），其中可以包含双引号。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双引号（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””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），其中可以包含单引号。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三单引号（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’’’     ’’’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），其中可以包含单引号和双引号，可以跨行。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三双引号（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”””     ”””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），其中可以包含单引号和双引号，可以跨行。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3966488-3C31-4BB9-ADCF-AD91FD4AA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95" y="3602312"/>
            <a:ext cx="6063242" cy="28544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8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1002677"/>
            <a:ext cx="11387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5"/>
            </a:pPr>
            <a:r>
              <a:rPr lang="zh-CN" altLang="zh-CN" sz="2400" b="1" dirty="0">
                <a:latin typeface="+mn-ea"/>
              </a:rPr>
              <a:t>字符串替换方法：</a:t>
            </a:r>
            <a:r>
              <a:rPr lang="en-US" altLang="zh-CN" sz="2400" b="1" dirty="0">
                <a:latin typeface="+mn-ea"/>
              </a:rPr>
              <a:t>replace()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B400B09-C8EC-48C5-82A0-78F22C5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67" y="4141774"/>
            <a:ext cx="6000750" cy="1371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3633"/>
              </p:ext>
            </p:extLst>
          </p:nvPr>
        </p:nvGraphicFramePr>
        <p:xfrm>
          <a:off x="530360" y="1971754"/>
          <a:ext cx="11045371" cy="1283718"/>
        </p:xfrm>
        <a:graphic>
          <a:graphicData uri="http://schemas.openxmlformats.org/drawingml/2006/table">
            <a:tbl>
              <a:tblPr firstRow="1" bandRow="1"/>
              <a:tblGrid>
                <a:gridCol w="3715657">
                  <a:extLst>
                    <a:ext uri="{9D8B030D-6E8A-4147-A177-3AD203B41FA5}">
                      <a16:colId xmlns:a16="http://schemas.microsoft.com/office/drawing/2014/main" xmlns="" val="1270297174"/>
                    </a:ext>
                  </a:extLst>
                </a:gridCol>
                <a:gridCol w="7329714">
                  <a:extLst>
                    <a:ext uri="{9D8B030D-6E8A-4147-A177-3AD203B41FA5}">
                      <a16:colId xmlns:a16="http://schemas.microsoft.com/office/drawing/2014/main" xmlns="" val="1227252166"/>
                    </a:ext>
                  </a:extLst>
                </a:gridCol>
              </a:tblGrid>
              <a:tr h="460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dirty="0" smtClean="0"/>
                        <a:t>字符串替换方法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8733994"/>
                  </a:ext>
                </a:extLst>
              </a:tr>
              <a:tr h="464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&lt;string&gt;.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kern="100" dirty="0" smtClean="0"/>
                        <a:t>replace</a:t>
                      </a:r>
                      <a:r>
                        <a:rPr lang="en-US" altLang="zh-CN" sz="2400" dirty="0" smtClean="0"/>
                        <a:t>(sub1,sub2)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zh-CN" altLang="zh-CN" sz="2000" kern="100" dirty="0" smtClean="0"/>
                        <a:t>用</a:t>
                      </a:r>
                      <a:r>
                        <a:rPr lang="en-US" altLang="zh-CN" sz="2000" kern="100" dirty="0" smtClean="0"/>
                        <a:t>sub2</a:t>
                      </a:r>
                      <a:r>
                        <a:rPr lang="zh-CN" altLang="zh-CN" sz="2000" kern="100" dirty="0" smtClean="0"/>
                        <a:t>替换字符串</a:t>
                      </a:r>
                      <a:r>
                        <a:rPr lang="en-US" altLang="zh-CN" sz="2000" kern="100" dirty="0" smtClean="0"/>
                        <a:t>string</a:t>
                      </a:r>
                      <a:r>
                        <a:rPr lang="zh-CN" altLang="zh-CN" sz="2000" kern="100" dirty="0" smtClean="0"/>
                        <a:t>中字符串</a:t>
                      </a:r>
                      <a:r>
                        <a:rPr lang="en-US" altLang="zh-CN" sz="2000" kern="100" dirty="0" smtClean="0"/>
                        <a:t>sub1</a:t>
                      </a:r>
                      <a:r>
                        <a:rPr lang="zh-CN" altLang="zh-CN" sz="2000" kern="100" dirty="0" smtClean="0"/>
                        <a:t>，每次只能替换一个字符或子串，该方法不修改原字符串，而是返回一个新字符串。</a:t>
                      </a:r>
                      <a:endParaRPr lang="zh-CN" altLang="zh-CN" sz="2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63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4191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14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24232" y="2480113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924128" y="552401"/>
            <a:ext cx="9192342" cy="230832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、下面代码的输出结果是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s1 = "The python language is a scripting language."
	s1.replace('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scripting','general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')
	print(s1)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500" y="3115415"/>
            <a:ext cx="737997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python language is a scripting language.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500" y="3972665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系统报错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631579"/>
            <a:ext cx="8506265" cy="40011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['The', 'python', 'language', 'is', 'a', 'scripting', 'language.']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500" y="5687165"/>
            <a:ext cx="719899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python language is a general language.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2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15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169476" y="503168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924128" y="552401"/>
            <a:ext cx="9192342" cy="230832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、下面代码的输出结果是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s1 = "The python language is a scripting language."
	s2=s1.replace('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scripting','general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')
	print(s2)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6500" y="3115415"/>
            <a:ext cx="737997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python language is a scripting language.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6500" y="3972665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系统报错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6499" y="4631579"/>
            <a:ext cx="8506265" cy="40011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['The', 'python', 'language', 'is', 'a', 'scripting', 'language.']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6500" y="5687165"/>
            <a:ext cx="719899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python language is a general language.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8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836699"/>
            <a:ext cx="1138792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sz="2400" b="1" dirty="0">
                <a:latin typeface="+mn-ea"/>
              </a:rPr>
              <a:t>删除字符串两端，右端或左端连续空白字符和指定字符方法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strip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rstrip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lstrip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352013A-581B-4067-A277-BEFA6943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2284289"/>
            <a:ext cx="9598648" cy="4057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5615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836699"/>
            <a:ext cx="1138792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sz="2400" b="1" dirty="0">
                <a:latin typeface="+mn-ea"/>
              </a:rPr>
              <a:t>删除字符串两端，右端或左端连续空白字符和指定字符方法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strip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rstrip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lstrip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530360" y="2284289"/>
            <a:ext cx="10971110" cy="9939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8475" indent="-471170" fontAlgn="base"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2000" noProof="1" smtClean="0"/>
              <a:t>这三个函数的</a:t>
            </a:r>
            <a:r>
              <a:rPr lang="zh-CN" altLang="en-US" sz="2000" noProof="1" smtClean="0">
                <a:solidFill>
                  <a:srgbClr val="FF0000"/>
                </a:solidFill>
              </a:rPr>
              <a:t>参数指定的字符串并不作为一个整体对待</a:t>
            </a:r>
            <a:r>
              <a:rPr lang="zh-CN" altLang="en-US" sz="2000" noProof="1" smtClean="0"/>
              <a:t>，而是在原字符串的两侧、右侧、左侧删除参数字符串中包含的所有字符，</a:t>
            </a:r>
            <a:r>
              <a:rPr lang="zh-CN" altLang="en-US" sz="2000" noProof="1" smtClean="0">
                <a:solidFill>
                  <a:srgbClr val="FF0000"/>
                </a:solidFill>
              </a:rPr>
              <a:t>一层一层地从外往里扒</a:t>
            </a:r>
            <a:r>
              <a:rPr lang="zh-CN" altLang="en-US" sz="2000" noProof="1" smtClean="0"/>
              <a:t>。</a:t>
            </a:r>
          </a:p>
          <a:p>
            <a:pPr marL="0" indent="0" fontAlgn="base">
              <a:spcBef>
                <a:spcPts val="0"/>
              </a:spcBef>
              <a:buFont typeface="Arial" pitchFamily="34" charset="0"/>
              <a:buNone/>
            </a:pPr>
            <a:endParaRPr lang="zh-CN" altLang="en-US" sz="2400" noProof="1" smtClean="0">
              <a:latin typeface="Consolas" panose="020B0609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222" b="-1"/>
          <a:stretch/>
        </p:blipFill>
        <p:spPr>
          <a:xfrm>
            <a:off x="776097" y="3317132"/>
            <a:ext cx="8912652" cy="31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052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836699"/>
            <a:ext cx="1138792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zh-CN" sz="2400" b="1" dirty="0">
                <a:latin typeface="+mn-ea"/>
              </a:rPr>
              <a:t>判断字符串是否以指定字符开始或结束方法：</a:t>
            </a:r>
            <a:r>
              <a:rPr lang="en-US" altLang="zh-CN" sz="2400" b="1" dirty="0" err="1">
                <a:latin typeface="+mn-ea"/>
              </a:rPr>
              <a:t>startswith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endswith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543" r="-1"/>
          <a:stretch/>
        </p:blipFill>
        <p:spPr>
          <a:xfrm>
            <a:off x="951721" y="1968758"/>
            <a:ext cx="8553055" cy="39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68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836699"/>
            <a:ext cx="1138792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zh-CN" sz="2400" b="1" dirty="0">
                <a:latin typeface="+mn-ea"/>
              </a:rPr>
              <a:t>判断字符串类型方法：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isupper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islower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B9716F2-A7D1-4985-B0C2-A6686137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" y="1440011"/>
            <a:ext cx="8261350" cy="46321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05974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27084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530360" y="836699"/>
            <a:ext cx="1138792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zh-CN" altLang="zh-CN" sz="2400" b="1" dirty="0">
                <a:latin typeface="+mn-ea"/>
              </a:rPr>
              <a:t>字符串排版方法：</a:t>
            </a:r>
            <a:r>
              <a:rPr lang="en-US" altLang="zh-CN" sz="2400" b="1" dirty="0">
                <a:latin typeface="+mn-ea"/>
              </a:rPr>
              <a:t>center()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ljust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rjust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、</a:t>
            </a:r>
            <a:r>
              <a:rPr lang="en-US" altLang="zh-CN" sz="2400" b="1" dirty="0" err="1">
                <a:latin typeface="+mn-ea"/>
              </a:rPr>
              <a:t>zfill</a:t>
            </a:r>
            <a:r>
              <a:rPr lang="en-US" altLang="zh-CN" sz="2400" b="1" dirty="0">
                <a:latin typeface="+mn-ea"/>
              </a:rPr>
              <a:t>()</a:t>
            </a:r>
            <a:endParaRPr lang="zh-CN" altLang="zh-CN" sz="2400" b="1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0227D4-8882-41F4-8B8D-02277594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14" y="1482431"/>
            <a:ext cx="10957788" cy="35538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58837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856708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26190"/>
            <a:ext cx="4822753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内置的字符串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处理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方法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总结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1" y="5940299"/>
            <a:ext cx="1100897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字符串排版方法：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center()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ljust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rjust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zfill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1" y="5414382"/>
            <a:ext cx="11008971" cy="5810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zh-CN" sz="2400" dirty="0">
                <a:latin typeface="+mn-ea"/>
              </a:rPr>
              <a:t>判断字符串类型方法：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isupper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islower</a:t>
            </a:r>
            <a:r>
              <a:rPr lang="en-US" altLang="zh-CN" sz="2400" dirty="0">
                <a:latin typeface="+mn-ea"/>
              </a:rPr>
              <a:t>()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708496" y="1129384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400" dirty="0">
                <a:latin typeface="+mn-ea"/>
              </a:rPr>
              <a:t>字符串查找类方法：</a:t>
            </a:r>
            <a:r>
              <a:rPr lang="en-US" altLang="zh-CN" sz="2400" dirty="0">
                <a:latin typeface="+mn-ea"/>
              </a:rPr>
              <a:t>find()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rfind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index()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rindex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count()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746579" y="1800122"/>
            <a:ext cx="1111343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zh-CN" altLang="zh-CN" sz="2400" dirty="0">
                <a:latin typeface="+mn-ea"/>
              </a:rPr>
              <a:t>字符串分隔类方法：</a:t>
            </a:r>
            <a:r>
              <a:rPr lang="en-US" altLang="zh-CN" sz="2400" b="1" dirty="0">
                <a:latin typeface="+mn-ea"/>
              </a:rPr>
              <a:t>split()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rsplit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partition()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rpartition</a:t>
            </a:r>
            <a:r>
              <a:rPr lang="en-US" altLang="zh-CN" sz="2400" dirty="0">
                <a:latin typeface="+mn-ea"/>
              </a:rPr>
              <a:t>()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1" y="3739220"/>
            <a:ext cx="11008971" cy="1135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sz="2400" dirty="0">
                <a:latin typeface="+mn-ea"/>
              </a:rPr>
              <a:t>删除字符串两端，右端或左端连续空白字符和指定字符方法：</a:t>
            </a:r>
            <a:r>
              <a:rPr lang="en-US" altLang="zh-CN" sz="2400" b="1" dirty="0">
                <a:latin typeface="+mn-ea"/>
              </a:rPr>
              <a:t>strip()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rstrip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lstrip</a:t>
            </a:r>
            <a:r>
              <a:rPr lang="en-US" altLang="zh-CN" sz="2400" dirty="0">
                <a:latin typeface="+mn-ea"/>
              </a:rPr>
              <a:t>()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4" y="3291875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5"/>
            </a:pPr>
            <a:r>
              <a:rPr lang="zh-CN" altLang="zh-CN" sz="2400" dirty="0">
                <a:latin typeface="+mn-ea"/>
              </a:rPr>
              <a:t>字符串替换方法：</a:t>
            </a:r>
            <a:r>
              <a:rPr lang="en-US" altLang="zh-CN" sz="2400" b="1" dirty="0">
                <a:latin typeface="+mn-ea"/>
              </a:rPr>
              <a:t>replace()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708496" y="2360488"/>
            <a:ext cx="11113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zh-CN" altLang="zh-CN" sz="2400" dirty="0">
                <a:latin typeface="+mn-ea"/>
              </a:rPr>
              <a:t>字符串连接方法：</a:t>
            </a:r>
            <a:r>
              <a:rPr lang="en-US" altLang="zh-CN" sz="2400" b="1" dirty="0">
                <a:latin typeface="+mn-ea"/>
              </a:rPr>
              <a:t>join()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4" y="2867453"/>
            <a:ext cx="1111343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zh-CN" altLang="zh-CN" sz="2400" dirty="0">
                <a:latin typeface="+mn-ea"/>
              </a:rPr>
              <a:t>大小写字符转换方法：</a:t>
            </a:r>
            <a:r>
              <a:rPr lang="en-US" altLang="zh-CN" sz="2400" dirty="0">
                <a:latin typeface="+mn-ea"/>
              </a:rPr>
              <a:t>lower()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upper()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capitalize()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title()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swapcase</a:t>
            </a:r>
            <a:r>
              <a:rPr lang="en-US" altLang="zh-CN" sz="2400" dirty="0">
                <a:latin typeface="+mn-ea"/>
              </a:rPr>
              <a:t>()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4385B48-ED7E-4CBF-8E2E-43C34FCC1B38}"/>
              </a:ext>
            </a:extLst>
          </p:cNvPr>
          <p:cNvSpPr/>
          <p:nvPr/>
        </p:nvSpPr>
        <p:spPr>
          <a:xfrm>
            <a:off x="674371" y="4776447"/>
            <a:ext cx="1100897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zh-CN" sz="2400" dirty="0">
                <a:latin typeface="+mn-ea"/>
              </a:rPr>
              <a:t>判断字符串是否以指定字符开始或结束方法：</a:t>
            </a:r>
            <a:r>
              <a:rPr lang="en-US" altLang="zh-CN" sz="2400" dirty="0" err="1">
                <a:latin typeface="+mn-ea"/>
              </a:rPr>
              <a:t>startswith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endswith</a:t>
            </a:r>
            <a:r>
              <a:rPr lang="en-US" altLang="zh-CN" sz="2400" dirty="0">
                <a:latin typeface="+mn-ea"/>
              </a:rPr>
              <a:t>()</a:t>
            </a:r>
            <a:endParaRPr lang="zh-CN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98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/>
      <p:bldP spid="13" grpId="0" animBg="1"/>
      <p:bldP spid="14" grpId="0" animBg="1"/>
      <p:bldP spid="16" grpId="0"/>
      <p:bldP spid="17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245839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课堂练习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2-2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0360" y="1169169"/>
                <a:ext cx="10043606" cy="513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kern="1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编写</a:t>
                </a:r>
                <a:r>
                  <a:rPr lang="en-US" altLang="zh-CN" sz="2800" kern="1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Python</a:t>
                </a:r>
                <a:r>
                  <a:rPr lang="zh-CN" altLang="en-US" sz="2800" kern="1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程序，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kern="100" dirty="0">
                        <a:solidFill>
                          <a:prstClr val="black"/>
                        </a:solidFill>
                        <a:latin typeface="+mn-ea"/>
                        <a:cs typeface="Times New Roman" panose="02020603050405020304" pitchFamily="18" charset="0"/>
                      </a:rPr>
                      <m:t>按下列要求完成操作。</m:t>
                    </m:r>
                  </m:oMath>
                </a14:m>
                <a:endParaRPr lang="en-US" altLang="zh-CN" sz="2400" kern="1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2400"/>
                  </a:spcBef>
                </a:pPr>
                <a:r>
                  <a:rPr lang="zh-CN" altLang="en-US" sz="2400" kern="100" dirty="0" smtClean="0">
                    <a:latin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字符串</m:t>
                    </m:r>
                    <m:r>
                      <a:rPr lang="en-US" altLang="zh-CN" sz="24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“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http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://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sports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sina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com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cn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4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，输出以下结果</m:t>
                    </m:r>
                  </m:oMath>
                </a14:m>
                <a:r>
                  <a:rPr lang="zh-CN" altLang="en-US" sz="2400" kern="100" dirty="0" smtClean="0"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字符串中字母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出现的次数。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字符中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com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子串出现的位置。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将字符串中所有的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"."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替换为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"−"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提取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sports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kern="100" dirty="0" err="1">
                        <a:latin typeface="+mn-ea"/>
                        <a:cs typeface="Times New Roman" panose="02020603050405020304" pitchFamily="18" charset="0"/>
                      </a:rPr>
                      <m:t>sina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两个子串（分别使用正向和反向截取方式）。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将字符串中的字母全变为大写。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输出字符串的总字符个数。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+mn-ea"/>
                        <a:cs typeface="Times New Roman" panose="02020603050405020304" pitchFamily="18" charset="0"/>
                      </a:rPr>
                      <m:t>在字符串后拼接子串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index</m:t>
                    </m:r>
                    <m:r>
                      <m:rPr>
                        <m:nor/>
                      </m:rPr>
                      <a:rPr lang="en-US" altLang="zh-CN" sz="2400" kern="100" dirty="0">
                        <a:latin typeface="+mn-ea"/>
                        <a:cs typeface="Times New Roman" panose="02020603050405020304" pitchFamily="18" charset="0"/>
                      </a:rPr>
                      <m:t>"</m:t>
                    </m:r>
                  </m:oMath>
                </a14:m>
                <a:endParaRPr lang="zh-CN" altLang="zh-CN" sz="24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60" y="1169169"/>
                <a:ext cx="10043606" cy="5133136"/>
              </a:xfrm>
              <a:prstGeom prst="rect">
                <a:avLst/>
              </a:prstGeom>
              <a:blipFill>
                <a:blip r:embed="rId3"/>
                <a:stretch>
                  <a:fillRect l="-1214" t="-1188" b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884583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33188" y="86144"/>
            <a:ext cx="33977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字符串的索引与切片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BE78207-22E2-4778-9911-82C75143CB6A}"/>
              </a:ext>
            </a:extLst>
          </p:cNvPr>
          <p:cNvSpPr/>
          <p:nvPr/>
        </p:nvSpPr>
        <p:spPr>
          <a:xfrm>
            <a:off x="891518" y="1823731"/>
            <a:ext cx="97815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latin typeface="+mn-ea"/>
                <a:cs typeface="Times New Roman" panose="02020603050405020304" pitchFamily="18" charset="0"/>
              </a:rPr>
              <a:t>中字符串包括两种序号体系：</a:t>
            </a:r>
            <a:r>
              <a:rPr lang="zh-CN" altLang="zh-CN" sz="2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正向递增序号</a:t>
            </a:r>
            <a:r>
              <a:rPr lang="zh-CN" altLang="zh-CN" sz="28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反向递减序号</a:t>
            </a:r>
            <a:r>
              <a:rPr lang="zh-CN" altLang="zh-CN" sz="28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81B1143-01DC-4248-82E4-48A3BF5DFB36}"/>
              </a:ext>
            </a:extLst>
          </p:cNvPr>
          <p:cNvGrpSpPr/>
          <p:nvPr/>
        </p:nvGrpSpPr>
        <p:grpSpPr>
          <a:xfrm>
            <a:off x="1513348" y="3172090"/>
            <a:ext cx="5435237" cy="549876"/>
            <a:chOff x="0" y="16519"/>
            <a:chExt cx="4565650" cy="307331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1BA29BF7-F628-40DC-9F46-3131066E470F}"/>
                </a:ext>
              </a:extLst>
            </p:cNvPr>
            <p:cNvCxnSpPr/>
            <p:nvPr/>
          </p:nvCxnSpPr>
          <p:spPr>
            <a:xfrm>
              <a:off x="0" y="323850"/>
              <a:ext cx="4565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">
              <a:extLst>
                <a:ext uri="{FF2B5EF4-FFF2-40B4-BE49-F238E27FC236}">
                  <a16:creationId xmlns:a16="http://schemas.microsoft.com/office/drawing/2014/main" xmlns="" id="{1C1BE8A6-E7ED-47C2-BCF1-FAF1E706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280" y="16519"/>
              <a:ext cx="1725324" cy="223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latin typeface="+mn-ea"/>
                  <a:cs typeface="Times New Roman" panose="02020603050405020304" pitchFamily="18" charset="0"/>
                </a:rPr>
                <a:t>正向递增序号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9A6459D9-E542-48C7-9724-06562BAF0A30}"/>
              </a:ext>
            </a:extLst>
          </p:cNvPr>
          <p:cNvGrpSpPr/>
          <p:nvPr/>
        </p:nvGrpSpPr>
        <p:grpSpPr>
          <a:xfrm>
            <a:off x="1493040" y="5879612"/>
            <a:ext cx="5610290" cy="615976"/>
            <a:chOff x="0" y="0"/>
            <a:chExt cx="4565650" cy="34427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E10CE9C8-8081-4062-B042-0B5E5A1B0E82}"/>
                </a:ext>
              </a:extLst>
            </p:cNvPr>
            <p:cNvCxnSpPr/>
            <p:nvPr/>
          </p:nvCxnSpPr>
          <p:spPr>
            <a:xfrm>
              <a:off x="0" y="0"/>
              <a:ext cx="456565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xmlns="" id="{1D49E6A0-E16C-47D9-9D4B-EA48EDA50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236" y="120650"/>
              <a:ext cx="1431998" cy="223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effectLst/>
                  <a:latin typeface="+mn-ea"/>
                  <a:cs typeface="Times New Roman" panose="02020603050405020304" pitchFamily="18" charset="0"/>
                </a:rPr>
                <a:t>反向递减序号</a:t>
              </a: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C5633671-EFA1-481B-81AD-3541234F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38005"/>
              </p:ext>
            </p:extLst>
          </p:nvPr>
        </p:nvGraphicFramePr>
        <p:xfrm>
          <a:off x="1493046" y="4527737"/>
          <a:ext cx="5202317" cy="60595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501410">
                  <a:extLst>
                    <a:ext uri="{9D8B030D-6E8A-4147-A177-3AD203B41FA5}">
                      <a16:colId xmlns:a16="http://schemas.microsoft.com/office/drawing/2014/main" xmlns="" val="1096625273"/>
                    </a:ext>
                  </a:extLst>
                </a:gridCol>
                <a:gridCol w="298949">
                  <a:extLst>
                    <a:ext uri="{9D8B030D-6E8A-4147-A177-3AD203B41FA5}">
                      <a16:colId xmlns:a16="http://schemas.microsoft.com/office/drawing/2014/main" xmlns="" val="4283913752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227102234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3636854531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268389838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210489862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24806331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4215536509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3142952799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1722609313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878922994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3083727184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3780062199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人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生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苦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短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，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我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学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P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y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h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o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n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592257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2232"/>
              </p:ext>
            </p:extLst>
          </p:nvPr>
        </p:nvGraphicFramePr>
        <p:xfrm>
          <a:off x="1493040" y="3937832"/>
          <a:ext cx="5202327" cy="60595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00179">
                  <a:extLst>
                    <a:ext uri="{9D8B030D-6E8A-4147-A177-3AD203B41FA5}">
                      <a16:colId xmlns:a16="http://schemas.microsoft.com/office/drawing/2014/main" xmlns="" val="3559948971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3452484166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2611940943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1279628757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744900656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2314636200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951707213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1632779390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2759620552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4141232949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1771393588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2082692222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xmlns="" val="2298633338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3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5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6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7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8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9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12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4508576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7975"/>
              </p:ext>
            </p:extLst>
          </p:nvPr>
        </p:nvGraphicFramePr>
        <p:xfrm>
          <a:off x="1493050" y="5133695"/>
          <a:ext cx="5202314" cy="60595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00178">
                  <a:extLst>
                    <a:ext uri="{9D8B030D-6E8A-4147-A177-3AD203B41FA5}">
                      <a16:colId xmlns:a16="http://schemas.microsoft.com/office/drawing/2014/main" xmlns="" val="4158790822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346503802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348168857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834562463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602530713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1123702940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1814160249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583384992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807940189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4124728349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3454159875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354611213"/>
                    </a:ext>
                  </a:extLst>
                </a:gridCol>
                <a:gridCol w="400178">
                  <a:extLst>
                    <a:ext uri="{9D8B030D-6E8A-4147-A177-3AD203B41FA5}">
                      <a16:colId xmlns:a16="http://schemas.microsoft.com/office/drawing/2014/main" xmlns="" val="2019251899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-13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-12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-11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-10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-9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-8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-7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-6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-5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-4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-3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-2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71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3188" y="816204"/>
            <a:ext cx="9781591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字符串是一个字符</a:t>
            </a:r>
            <a:r>
              <a:rPr lang="zh-CN" altLang="en-US" sz="2800" dirty="0" smtClean="0"/>
              <a:t>序列，字符串</a:t>
            </a:r>
            <a:r>
              <a:rPr lang="zh-CN" altLang="en-US" sz="2800" dirty="0"/>
              <a:t>中的编号叫做“索引” 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6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744" y="1324785"/>
            <a:ext cx="74024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字符串</a:t>
            </a:r>
            <a:r>
              <a:rPr lang="en-US" altLang="zh-CN" sz="2800" dirty="0"/>
              <a:t>format()</a:t>
            </a:r>
            <a:r>
              <a:rPr lang="zh-CN" altLang="en-US" sz="2800" dirty="0"/>
              <a:t>方法的基本使用格式是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&lt;</a:t>
            </a:r>
            <a:r>
              <a:rPr lang="zh-CN" altLang="en-US" sz="2800" b="1" dirty="0"/>
              <a:t>模板字符串</a:t>
            </a:r>
            <a:r>
              <a:rPr lang="en-US" altLang="zh-CN" sz="2800" b="1" dirty="0"/>
              <a:t>&gt;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.format(&lt;</a:t>
            </a:r>
            <a:r>
              <a:rPr lang="zh-CN" altLang="en-US" sz="2800" b="1" dirty="0"/>
              <a:t>逗号分隔的参数</a:t>
            </a:r>
            <a:r>
              <a:rPr lang="en-US" altLang="zh-CN" sz="2800" b="1" dirty="0"/>
              <a:t>&gt;)</a:t>
            </a:r>
            <a:endParaRPr lang="zh-CN" altLang="en-US" sz="2800" b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format()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格式化</a:t>
            </a:r>
            <a:r>
              <a:rPr lang="zh-CN" altLang="en-US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19744" y="3087448"/>
            <a:ext cx="100981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说明：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模板字符串由一系列槽（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{}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）组成，用来控制修改字符串中嵌入值出现的位置，即将逗号分割的参数按照序号关系替换到模板字符串的槽中。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如果槽中没有序号，则按照出现的顺序替换。若槽中指定了使用参数的序号，则按照序号对应参数替换。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65380E-7F3A-4401-A463-EDAB564E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550"/>
          <a:stretch/>
        </p:blipFill>
        <p:spPr>
          <a:xfrm>
            <a:off x="850860" y="3695054"/>
            <a:ext cx="10781058" cy="8519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019744" y="1324785"/>
            <a:ext cx="74024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字符串</a:t>
            </a:r>
            <a:r>
              <a:rPr lang="en-US" altLang="zh-CN" sz="2800" dirty="0"/>
              <a:t>format()</a:t>
            </a:r>
            <a:r>
              <a:rPr lang="zh-CN" altLang="en-US" sz="2800" dirty="0"/>
              <a:t>方法的基本使用格式是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&lt;</a:t>
            </a:r>
            <a:r>
              <a:rPr lang="zh-CN" altLang="en-US" sz="2800" b="1" dirty="0"/>
              <a:t>模板字符串</a:t>
            </a:r>
            <a:r>
              <a:rPr lang="en-US" altLang="zh-CN" sz="2800" b="1" dirty="0"/>
              <a:t>&gt;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.format(&lt;</a:t>
            </a:r>
            <a:r>
              <a:rPr lang="zh-CN" altLang="en-US" sz="2800" b="1" dirty="0"/>
              <a:t>逗号分隔的参数</a:t>
            </a:r>
            <a:r>
              <a:rPr lang="en-US" altLang="zh-CN" sz="2800" b="1" dirty="0"/>
              <a:t>&gt;)</a:t>
            </a:r>
            <a:endParaRPr lang="zh-CN" altLang="en-US" sz="2800" b="1" dirty="0"/>
          </a:p>
        </p:txBody>
      </p:sp>
      <p:sp>
        <p:nvSpPr>
          <p:cNvPr id="6" name="左中括号 5"/>
          <p:cNvSpPr/>
          <p:nvPr/>
        </p:nvSpPr>
        <p:spPr>
          <a:xfrm rot="5400000">
            <a:off x="4877427" y="729647"/>
            <a:ext cx="683374" cy="52894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 rot="5400000">
            <a:off x="5921249" y="558840"/>
            <a:ext cx="506437" cy="580800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左中括号 7"/>
          <p:cNvSpPr/>
          <p:nvPr/>
        </p:nvSpPr>
        <p:spPr>
          <a:xfrm rot="5400000">
            <a:off x="7324581" y="1058851"/>
            <a:ext cx="253222" cy="51784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358597" y="4192172"/>
            <a:ext cx="4045627" cy="1400024"/>
            <a:chOff x="6358597" y="4192172"/>
            <a:chExt cx="4045627" cy="1400024"/>
          </a:xfrm>
        </p:grpSpPr>
        <p:grpSp>
          <p:nvGrpSpPr>
            <p:cNvPr id="11" name="组合 10"/>
            <p:cNvGrpSpPr/>
            <p:nvPr/>
          </p:nvGrpSpPr>
          <p:grpSpPr>
            <a:xfrm>
              <a:off x="7514976" y="4192172"/>
              <a:ext cx="475473" cy="1386486"/>
              <a:chOff x="7514976" y="4192172"/>
              <a:chExt cx="475473" cy="1386486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0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840732" y="4201491"/>
              <a:ext cx="475473" cy="1386486"/>
              <a:chOff x="7514976" y="4192172"/>
              <a:chExt cx="475473" cy="1386486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1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928751" y="4203941"/>
              <a:ext cx="475473" cy="1386486"/>
              <a:chOff x="7514976" y="4192172"/>
              <a:chExt cx="475473" cy="138648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2</a:t>
                </a:r>
                <a:endParaRPr lang="zh-CN" altLang="en-US" dirty="0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58597" y="5222864"/>
              <a:ext cx="115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zh-CN" altLang="en-US" dirty="0" smtClean="0"/>
                <a:t>序号：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50808" y="4260137"/>
            <a:ext cx="4045627" cy="1400025"/>
            <a:chOff x="6358597" y="4192171"/>
            <a:chExt cx="4045627" cy="1400025"/>
          </a:xfrm>
        </p:grpSpPr>
        <p:grpSp>
          <p:nvGrpSpPr>
            <p:cNvPr id="24" name="组合 23"/>
            <p:cNvGrpSpPr/>
            <p:nvPr/>
          </p:nvGrpSpPr>
          <p:grpSpPr>
            <a:xfrm>
              <a:off x="7514976" y="4192172"/>
              <a:ext cx="475473" cy="1386486"/>
              <a:chOff x="7514976" y="4192172"/>
              <a:chExt cx="475473" cy="1386486"/>
            </a:xfrm>
          </p:grpSpPr>
          <p:cxnSp>
            <p:nvCxnSpPr>
              <p:cNvPr id="32" name="直接箭头连接符 31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0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81621" y="4192171"/>
              <a:ext cx="551029" cy="1386487"/>
              <a:chOff x="6955865" y="4182852"/>
              <a:chExt cx="551029" cy="1386487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>
                <a:off x="7167216" y="418285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6955865" y="5200007"/>
                <a:ext cx="551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1</a:t>
                </a:r>
                <a:endParaRPr lang="zh-CN" altLang="en-US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928751" y="4203941"/>
              <a:ext cx="475473" cy="1386486"/>
              <a:chOff x="7514976" y="4192172"/>
              <a:chExt cx="475473" cy="1386486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2</a:t>
                </a:r>
                <a:endParaRPr lang="zh-CN" altLang="en-US" dirty="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358597" y="5222864"/>
              <a:ext cx="115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zh-CN" altLang="en-US" dirty="0" smtClean="0"/>
                <a:t>序号：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format()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格式化</a:t>
            </a:r>
            <a:r>
              <a:rPr lang="zh-CN" altLang="en-US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4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68" y="1616836"/>
            <a:ext cx="10649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70000"/>
                </a:solidFill>
              </a:rPr>
              <a:t>&gt;&gt;&gt;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AA00"/>
                </a:solidFill>
              </a:rPr>
              <a:t>"{}:</a:t>
            </a:r>
            <a:r>
              <a:rPr lang="zh-CN" altLang="en-US" sz="2400" dirty="0">
                <a:solidFill>
                  <a:srgbClr val="00AA00"/>
                </a:solidFill>
              </a:rPr>
              <a:t>计算机</a:t>
            </a:r>
            <a:r>
              <a:rPr lang="en-US" altLang="zh-CN" sz="2400" dirty="0">
                <a:solidFill>
                  <a:srgbClr val="00AA00"/>
                </a:solidFill>
              </a:rPr>
              <a:t>{}</a:t>
            </a:r>
            <a:r>
              <a:rPr lang="zh-CN" altLang="en-US" sz="2400" dirty="0">
                <a:solidFill>
                  <a:srgbClr val="00AA00"/>
                </a:solidFill>
              </a:rPr>
              <a:t>的</a:t>
            </a:r>
            <a:r>
              <a:rPr lang="en-US" altLang="zh-CN" sz="2400" dirty="0">
                <a:solidFill>
                  <a:srgbClr val="00AA00"/>
                </a:solidFill>
              </a:rPr>
              <a:t>CPU</a:t>
            </a:r>
            <a:r>
              <a:rPr lang="zh-CN" altLang="en-US" sz="2400" dirty="0">
                <a:solidFill>
                  <a:srgbClr val="00AA00"/>
                </a:solidFill>
              </a:rPr>
              <a:t>占用率为</a:t>
            </a:r>
            <a:r>
              <a:rPr lang="en-US" altLang="zh-CN" sz="2400" dirty="0">
                <a:solidFill>
                  <a:srgbClr val="00AA00"/>
                </a:solidFill>
              </a:rPr>
              <a:t>{}%</a:t>
            </a:r>
            <a:r>
              <a:rPr lang="zh-CN" altLang="en-US" sz="2400" dirty="0">
                <a:solidFill>
                  <a:srgbClr val="00AA00"/>
                </a:solidFill>
              </a:rPr>
              <a:t>。</a:t>
            </a:r>
            <a:r>
              <a:rPr lang="en-US" altLang="zh-CN" sz="2400" dirty="0">
                <a:solidFill>
                  <a:srgbClr val="00AA00"/>
                </a:solidFill>
              </a:rPr>
              <a:t>"</a:t>
            </a:r>
            <a:r>
              <a:rPr lang="en-US" altLang="zh-CN" sz="2400" dirty="0"/>
              <a:t>.format(</a:t>
            </a:r>
            <a:r>
              <a:rPr lang="en-US" altLang="zh-CN" sz="2400" dirty="0">
                <a:solidFill>
                  <a:srgbClr val="00AA00"/>
                </a:solidFill>
              </a:rPr>
              <a:t>"2016-12-31"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AA00"/>
                </a:solidFill>
              </a:rPr>
              <a:t>"PYTHON"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AA00"/>
                </a:solidFill>
              </a:rPr>
              <a:t>"10"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'2016-12-31:</a:t>
            </a:r>
            <a:r>
              <a:rPr lang="zh-CN" altLang="en-US" sz="2400" dirty="0">
                <a:solidFill>
                  <a:srgbClr val="3333FF"/>
                </a:solidFill>
              </a:rPr>
              <a:t>计算机</a:t>
            </a:r>
            <a:r>
              <a:rPr lang="en-US" altLang="zh-CN" sz="2400" dirty="0">
                <a:solidFill>
                  <a:srgbClr val="3333FF"/>
                </a:solidFill>
              </a:rPr>
              <a:t>PYTHON</a:t>
            </a:r>
            <a:r>
              <a:rPr lang="zh-CN" altLang="en-US" sz="2400" dirty="0">
                <a:solidFill>
                  <a:srgbClr val="3333FF"/>
                </a:solidFill>
              </a:rPr>
              <a:t>的</a:t>
            </a:r>
            <a:r>
              <a:rPr lang="en-US" altLang="zh-CN" sz="2400" dirty="0">
                <a:solidFill>
                  <a:srgbClr val="3333FF"/>
                </a:solidFill>
              </a:rPr>
              <a:t>CPU</a:t>
            </a:r>
            <a:r>
              <a:rPr lang="zh-CN" altLang="en-US" sz="2400" dirty="0">
                <a:solidFill>
                  <a:srgbClr val="3333FF"/>
                </a:solidFill>
              </a:rPr>
              <a:t>占用率为</a:t>
            </a:r>
            <a:r>
              <a:rPr lang="en-US" altLang="zh-CN" sz="2400" dirty="0">
                <a:solidFill>
                  <a:srgbClr val="3333FF"/>
                </a:solidFill>
              </a:rPr>
              <a:t>10%</a:t>
            </a:r>
            <a:r>
              <a:rPr lang="zh-CN" altLang="en-US" sz="2400" dirty="0">
                <a:solidFill>
                  <a:srgbClr val="3333FF"/>
                </a:solidFill>
              </a:rPr>
              <a:t>。</a:t>
            </a:r>
            <a:r>
              <a:rPr lang="en-US" altLang="zh-CN" sz="2400" dirty="0">
                <a:solidFill>
                  <a:srgbClr val="3333FF"/>
                </a:solidFill>
              </a:rPr>
              <a:t>'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6769" y="3586314"/>
            <a:ext cx="10262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70000"/>
                </a:solidFill>
              </a:rPr>
              <a:t>&gt;&gt;&gt;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AA00"/>
                </a:solidFill>
              </a:rPr>
              <a:t>"{1}:</a:t>
            </a:r>
            <a:r>
              <a:rPr lang="zh-CN" altLang="en-US" sz="2400" dirty="0">
                <a:solidFill>
                  <a:srgbClr val="00AA00"/>
                </a:solidFill>
              </a:rPr>
              <a:t>计算机</a:t>
            </a:r>
            <a:r>
              <a:rPr lang="en-US" altLang="zh-CN" sz="2400" dirty="0">
                <a:solidFill>
                  <a:srgbClr val="00AA00"/>
                </a:solidFill>
              </a:rPr>
              <a:t>{0}</a:t>
            </a:r>
            <a:r>
              <a:rPr lang="zh-CN" altLang="en-US" sz="2400" dirty="0">
                <a:solidFill>
                  <a:srgbClr val="00AA00"/>
                </a:solidFill>
              </a:rPr>
              <a:t>的</a:t>
            </a:r>
            <a:r>
              <a:rPr lang="en-US" altLang="zh-CN" sz="2400" dirty="0">
                <a:solidFill>
                  <a:srgbClr val="00AA00"/>
                </a:solidFill>
              </a:rPr>
              <a:t>CPU</a:t>
            </a:r>
            <a:r>
              <a:rPr lang="zh-CN" altLang="en-US" sz="2400" dirty="0">
                <a:solidFill>
                  <a:srgbClr val="00AA00"/>
                </a:solidFill>
              </a:rPr>
              <a:t>占用率为</a:t>
            </a:r>
            <a:r>
              <a:rPr lang="en-US" altLang="zh-CN" sz="2400" dirty="0">
                <a:solidFill>
                  <a:srgbClr val="00AA00"/>
                </a:solidFill>
              </a:rPr>
              <a:t>{2}%</a:t>
            </a:r>
            <a:r>
              <a:rPr lang="zh-CN" altLang="en-US" sz="2400" dirty="0">
                <a:solidFill>
                  <a:srgbClr val="00AA00"/>
                </a:solidFill>
              </a:rPr>
              <a:t>。</a:t>
            </a:r>
            <a:r>
              <a:rPr lang="en-US" altLang="zh-CN" sz="2400" dirty="0">
                <a:solidFill>
                  <a:srgbClr val="00AA00"/>
                </a:solidFill>
              </a:rPr>
              <a:t>"</a:t>
            </a:r>
            <a:r>
              <a:rPr lang="en-US" altLang="zh-CN" sz="2400" dirty="0"/>
              <a:t>.format(</a:t>
            </a:r>
            <a:r>
              <a:rPr lang="en-US" altLang="zh-CN" sz="2400" dirty="0">
                <a:solidFill>
                  <a:srgbClr val="00AA00"/>
                </a:solidFill>
              </a:rPr>
              <a:t>"2016-12-31"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AA00"/>
                </a:solidFill>
              </a:rPr>
              <a:t>"PYTHON"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AA00"/>
                </a:solidFill>
              </a:rPr>
              <a:t>"10"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'PYTHON:</a:t>
            </a:r>
            <a:r>
              <a:rPr lang="zh-CN" altLang="en-US" sz="2400" dirty="0">
                <a:solidFill>
                  <a:srgbClr val="3333FF"/>
                </a:solidFill>
              </a:rPr>
              <a:t>计算机</a:t>
            </a:r>
            <a:r>
              <a:rPr lang="en-US" altLang="zh-CN" sz="2400" dirty="0">
                <a:solidFill>
                  <a:srgbClr val="3333FF"/>
                </a:solidFill>
              </a:rPr>
              <a:t>2016-12-31</a:t>
            </a:r>
            <a:r>
              <a:rPr lang="zh-CN" altLang="en-US" sz="2400" dirty="0">
                <a:solidFill>
                  <a:srgbClr val="3333FF"/>
                </a:solidFill>
              </a:rPr>
              <a:t>的</a:t>
            </a:r>
            <a:r>
              <a:rPr lang="en-US" altLang="zh-CN" sz="2400" dirty="0">
                <a:solidFill>
                  <a:srgbClr val="3333FF"/>
                </a:solidFill>
              </a:rPr>
              <a:t>CPU</a:t>
            </a:r>
            <a:r>
              <a:rPr lang="zh-CN" altLang="en-US" sz="2400" dirty="0">
                <a:solidFill>
                  <a:srgbClr val="3333FF"/>
                </a:solidFill>
              </a:rPr>
              <a:t>占用率为</a:t>
            </a:r>
            <a:r>
              <a:rPr lang="en-US" altLang="zh-CN" sz="2400" dirty="0">
                <a:solidFill>
                  <a:srgbClr val="3333FF"/>
                </a:solidFill>
              </a:rPr>
              <a:t>10%</a:t>
            </a:r>
            <a:r>
              <a:rPr lang="zh-CN" altLang="en-US" sz="2400" dirty="0">
                <a:solidFill>
                  <a:srgbClr val="3333FF"/>
                </a:solidFill>
              </a:rPr>
              <a:t>。</a:t>
            </a:r>
            <a:r>
              <a:rPr lang="en-US" altLang="zh-CN" sz="2400" dirty="0">
                <a:solidFill>
                  <a:srgbClr val="3333FF"/>
                </a:solidFill>
              </a:rPr>
              <a:t>'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rot="5400000">
            <a:off x="5071024" y="-1646251"/>
            <a:ext cx="506437" cy="62210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 rot="5400000">
            <a:off x="6284742" y="-1504625"/>
            <a:ext cx="506437" cy="62210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左中括号 7"/>
          <p:cNvSpPr/>
          <p:nvPr/>
        </p:nvSpPr>
        <p:spPr>
          <a:xfrm rot="5400000">
            <a:off x="8126438" y="-856732"/>
            <a:ext cx="253222" cy="51784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中括号 8"/>
          <p:cNvSpPr/>
          <p:nvPr/>
        </p:nvSpPr>
        <p:spPr>
          <a:xfrm rot="5400000">
            <a:off x="6052622" y="-307873"/>
            <a:ext cx="506437" cy="750512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 rot="5400000">
            <a:off x="5881168" y="1285932"/>
            <a:ext cx="421081" cy="46861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左中括号 10"/>
          <p:cNvSpPr/>
          <p:nvPr/>
        </p:nvSpPr>
        <p:spPr>
          <a:xfrm rot="5400000">
            <a:off x="8447651" y="1123681"/>
            <a:ext cx="253222" cy="51784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385539" y="4234377"/>
            <a:ext cx="4045627" cy="1400024"/>
            <a:chOff x="6358597" y="4192172"/>
            <a:chExt cx="4045627" cy="1400024"/>
          </a:xfrm>
        </p:grpSpPr>
        <p:grpSp>
          <p:nvGrpSpPr>
            <p:cNvPr id="13" name="组合 12"/>
            <p:cNvGrpSpPr/>
            <p:nvPr/>
          </p:nvGrpSpPr>
          <p:grpSpPr>
            <a:xfrm>
              <a:off x="7514976" y="4192172"/>
              <a:ext cx="475473" cy="1386486"/>
              <a:chOff x="7514976" y="4192172"/>
              <a:chExt cx="475473" cy="1386486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0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840732" y="4201491"/>
              <a:ext cx="475473" cy="1386486"/>
              <a:chOff x="7514976" y="4192172"/>
              <a:chExt cx="475473" cy="1386486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1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928751" y="4203941"/>
              <a:ext cx="475473" cy="1386486"/>
              <a:chOff x="7514976" y="4192172"/>
              <a:chExt cx="475473" cy="138648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7751298" y="4192172"/>
                <a:ext cx="0" cy="97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7514976" y="5209326"/>
                <a:ext cx="475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2</a:t>
                </a:r>
                <a:endParaRPr lang="zh-CN" altLang="en-US" dirty="0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358597" y="5222864"/>
              <a:ext cx="115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zh-CN" altLang="en-US" dirty="0" smtClean="0"/>
                <a:t>编号：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format()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格式化</a:t>
            </a:r>
            <a:r>
              <a:rPr lang="zh-CN" altLang="en-US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7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format()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格式化</a:t>
            </a:r>
            <a:r>
              <a:rPr lang="zh-CN" altLang="en-US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C2B112F-E436-42D0-B485-E15FFDE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61357"/>
              </p:ext>
            </p:extLst>
          </p:nvPr>
        </p:nvGraphicFramePr>
        <p:xfrm>
          <a:off x="776097" y="2644988"/>
          <a:ext cx="10659040" cy="375581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8590">
                  <a:extLst>
                    <a:ext uri="{9D8B030D-6E8A-4147-A177-3AD203B41FA5}">
                      <a16:colId xmlns:a16="http://schemas.microsoft.com/office/drawing/2014/main" xmlns="" val="3748869819"/>
                    </a:ext>
                  </a:extLst>
                </a:gridCol>
                <a:gridCol w="7780450">
                  <a:extLst>
                    <a:ext uri="{9D8B030D-6E8A-4147-A177-3AD203B41FA5}">
                      <a16:colId xmlns:a16="http://schemas.microsoft.com/office/drawing/2014/main" xmlns="" val="1602245358"/>
                    </a:ext>
                  </a:extLst>
                </a:gridCol>
              </a:tblGrid>
              <a:tr h="732499"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设置项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可选值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5413293"/>
                  </a:ext>
                </a:extLst>
              </a:tr>
              <a:tr h="1007771"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</a:t>
                      </a:r>
                      <a:r>
                        <a:rPr lang="zh-CN" sz="2000" kern="100" dirty="0">
                          <a:effectLst/>
                        </a:rPr>
                        <a:t>填充字符</a:t>
                      </a:r>
                      <a:r>
                        <a:rPr lang="en-US" sz="2000" kern="100" dirty="0">
                          <a:effectLst/>
                        </a:rPr>
                        <a:t>&gt;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“</a:t>
                      </a:r>
                      <a:r>
                        <a:rPr lang="en-US" sz="2000" kern="100" dirty="0">
                          <a:effectLst/>
                        </a:rPr>
                        <a:t>*</a:t>
                      </a:r>
                      <a:r>
                        <a:rPr lang="zh-CN" sz="2000" kern="100" dirty="0">
                          <a:effectLst/>
                        </a:rPr>
                        <a:t>”，“</a:t>
                      </a:r>
                      <a:r>
                        <a:rPr lang="en-US" sz="2000" kern="100" dirty="0">
                          <a:effectLst/>
                        </a:rPr>
                        <a:t>=</a:t>
                      </a:r>
                      <a:r>
                        <a:rPr lang="zh-CN" sz="2000" kern="100" dirty="0">
                          <a:effectLst/>
                        </a:rPr>
                        <a:t>”，“</a:t>
                      </a: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zh-CN" sz="2000" kern="100" dirty="0">
                          <a:effectLst/>
                        </a:rPr>
                        <a:t>”等，但只能是一个字符，默认为空格。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88219182"/>
                  </a:ext>
                </a:extLst>
              </a:tr>
              <a:tr h="1007771"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</a:t>
                      </a:r>
                      <a:r>
                        <a:rPr lang="zh-CN" sz="2000" kern="100">
                          <a:effectLst/>
                        </a:rPr>
                        <a:t>对齐方式</a:t>
                      </a:r>
                      <a:r>
                        <a:rPr lang="en-US" sz="2000" kern="100">
                          <a:effectLst/>
                        </a:rPr>
                        <a:t>&gt;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^</a:t>
                      </a:r>
                      <a:r>
                        <a:rPr lang="zh-CN" sz="2000" kern="100" dirty="0">
                          <a:effectLst/>
                        </a:rPr>
                        <a:t>（居中）</a:t>
                      </a:r>
                      <a:r>
                        <a:rPr lang="en-US" sz="2000" kern="100" dirty="0">
                          <a:effectLst/>
                        </a:rPr>
                        <a:t>, &lt;</a:t>
                      </a:r>
                      <a:r>
                        <a:rPr lang="zh-CN" sz="2000" kern="100" dirty="0">
                          <a:effectLst/>
                        </a:rPr>
                        <a:t>（左对齐）</a:t>
                      </a:r>
                      <a:r>
                        <a:rPr lang="en-US" sz="2000" kern="100" dirty="0">
                          <a:effectLst/>
                        </a:rPr>
                        <a:t>, &gt;</a:t>
                      </a:r>
                      <a:r>
                        <a:rPr lang="zh-CN" sz="2000" kern="100" dirty="0">
                          <a:effectLst/>
                        </a:rPr>
                        <a:t>（右对齐）。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97285957"/>
                  </a:ext>
                </a:extLst>
              </a:tr>
              <a:tr h="1007771"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</a:t>
                      </a:r>
                      <a:r>
                        <a:rPr lang="zh-CN" sz="2000" kern="100">
                          <a:effectLst/>
                        </a:rPr>
                        <a:t>宽度</a:t>
                      </a:r>
                      <a:r>
                        <a:rPr lang="en-US" sz="2000" kern="100">
                          <a:effectLst/>
                        </a:rPr>
                        <a:t>&gt;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 latinLnBrk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一个整数，指格式化后整个字符串的字符个数。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0942492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07A34BE2-4A36-4162-A805-413F9C1A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5726" y="1201575"/>
            <a:ext cx="11751768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当使用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format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方法格式化字符串的时候，需要在“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{}”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中首先输入“：”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“：”称为格式引导符。“：”之后分别设置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填充字符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&gt; 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对齐方式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&gt; 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宽度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&gt;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3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format()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格式化方法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015998" y="1233487"/>
            <a:ext cx="100438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format()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方法中模板字符串的槽除了包括参数序号，还可以包括格式控制信息。此时，槽的内部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样式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{&lt;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参数序号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&gt;: &lt;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格式控制标记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&gt;}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其中，格式控制标记用来控制参数显示时的格式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格式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控制标记包括：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填充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宽度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&gt;,&lt;.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精度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个字段，这些字段都是可选的，可以组合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31" y="4224396"/>
            <a:ext cx="7639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9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format()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格式化</a:t>
            </a:r>
            <a:r>
              <a:rPr lang="zh-CN" altLang="en-US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2D9D50F-9E47-4418-B57E-5FF5B54EF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68"/>
          <a:stretch/>
        </p:blipFill>
        <p:spPr>
          <a:xfrm>
            <a:off x="530361" y="1485056"/>
            <a:ext cx="9786457" cy="1488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7940C3-A533-4BF1-922D-55C7128F1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14"/>
          <a:stretch/>
        </p:blipFill>
        <p:spPr>
          <a:xfrm>
            <a:off x="530360" y="3228368"/>
            <a:ext cx="10094570" cy="1389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D50C898-AF90-4F36-87F6-4F0166A4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1" y="4926236"/>
            <a:ext cx="10442440" cy="14941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3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0"/>
            <a:ext cx="1175176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format()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格式化</a:t>
            </a:r>
            <a:r>
              <a:rPr lang="zh-CN" altLang="en-US" sz="2800" b="1" dirty="0" smtClean="0">
                <a:solidFill>
                  <a:prstClr val="black"/>
                </a:solidFill>
                <a:latin typeface="Calibri"/>
                <a:ea typeface="微软雅黑"/>
              </a:rPr>
              <a:t>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33792" r="50375" b="47052"/>
          <a:stretch/>
        </p:blipFill>
        <p:spPr>
          <a:xfrm>
            <a:off x="530360" y="1217023"/>
            <a:ext cx="7070590" cy="12861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8231" t="20736" r="53928" b="34952"/>
          <a:stretch/>
        </p:blipFill>
        <p:spPr>
          <a:xfrm>
            <a:off x="507932" y="2720340"/>
            <a:ext cx="5789998" cy="3177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8208" t="81157" r="61994" b="12542"/>
          <a:stretch/>
        </p:blipFill>
        <p:spPr>
          <a:xfrm>
            <a:off x="530360" y="6012179"/>
            <a:ext cx="3975662" cy="4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360" y="1084736"/>
            <a:ext cx="10348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计算：半径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1.92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圆球的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体积。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结果保留两位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小数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。公式：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v=4/3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3.1415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376" y="2876944"/>
            <a:ext cx="591412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r=1.92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v=4/3*3.1415*(r**3)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print("</a:t>
            </a:r>
            <a:r>
              <a:rPr lang="zh-CN" altLang="en-US" sz="2800" dirty="0"/>
              <a:t>体积为：</a:t>
            </a:r>
            <a:r>
              <a:rPr lang="en-US" altLang="zh-CN" sz="2800" dirty="0"/>
              <a:t>{:.2f}".format(v</a:t>
            </a:r>
            <a:r>
              <a:rPr lang="en-US" altLang="zh-CN" sz="2800" dirty="0" smtClean="0"/>
              <a:t>))</a:t>
            </a:r>
            <a:endParaRPr lang="en-US" altLang="zh-CN" sz="2800" dirty="0"/>
          </a:p>
        </p:txBody>
      </p:sp>
      <p:sp>
        <p:nvSpPr>
          <p:cNvPr id="5" name="TextBox 3"/>
          <p:cNvSpPr txBox="1"/>
          <p:nvPr/>
        </p:nvSpPr>
        <p:spPr>
          <a:xfrm>
            <a:off x="781968" y="245839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课堂练习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2-3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58" y="1739178"/>
            <a:ext cx="50006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5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75503" y="4185211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1219200" y="795511"/>
            <a:ext cx="6339191" cy="182210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、下列程序的运行结果是（   ）。
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&gt;&gt;&gt; s =‘PYTHON’
	&gt;&gt;&gt; “{0:3}”.format(s)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2511767" y="3106013"/>
            <a:ext cx="154584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‘PYT’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511767" y="3960884"/>
            <a:ext cx="6886757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‘口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PYTHON’    </a:t>
            </a:r>
            <a:r>
              <a:rPr lang="en-US" altLang="zh-CN" sz="26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其中，口表示空格 </a:t>
            </a:r>
            <a:endParaRPr lang="zh-CN" altLang="en-US" sz="2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2511767" y="4820513"/>
            <a:ext cx="233280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‘PYTHON’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511767" y="5677763"/>
            <a:ext cx="179463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‘PYTH’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17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219200" y="3312146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74376" y="1797238"/>
            <a:ext cx="10404049" cy="5232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print('{:7.2f}{:2d}'.format(101/7,101%8))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的运行结果是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1509" y="3068306"/>
            <a:ext cx="187839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{:7.2f}{:2d}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1509" y="3925556"/>
            <a:ext cx="37325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□□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14.43□5(□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代表空格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1509" y="4782806"/>
            <a:ext cx="37325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□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14.43□□5(□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代表空格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1509" y="5640056"/>
            <a:ext cx="4669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□□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101/7□101%8(□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代表空格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9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818392" y="63137"/>
            <a:ext cx="117517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字符串的索引与切片</a:t>
            </a:r>
            <a:endParaRPr lang="en-US" altLang="zh-CN" sz="2800" b="1" dirty="0">
              <a:latin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C5633671-EFA1-481B-81AD-3541234F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65788"/>
              </p:ext>
            </p:extLst>
          </p:nvPr>
        </p:nvGraphicFramePr>
        <p:xfrm>
          <a:off x="818394" y="3418651"/>
          <a:ext cx="3854550" cy="60595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85455">
                  <a:extLst>
                    <a:ext uri="{9D8B030D-6E8A-4147-A177-3AD203B41FA5}">
                      <a16:colId xmlns:a16="http://schemas.microsoft.com/office/drawing/2014/main" xmlns="" val="1096625273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4283913752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227102234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636854531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268389838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210489862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24806331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4215536509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142952799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722609313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592257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9095"/>
              </p:ext>
            </p:extLst>
          </p:nvPr>
        </p:nvGraphicFramePr>
        <p:xfrm>
          <a:off x="818392" y="3097980"/>
          <a:ext cx="3854550" cy="27432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85455">
                  <a:extLst>
                    <a:ext uri="{9D8B030D-6E8A-4147-A177-3AD203B41FA5}">
                      <a16:colId xmlns:a16="http://schemas.microsoft.com/office/drawing/2014/main" xmlns="" val="1996348079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036724559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397010727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641538753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862300569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859868966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824553164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858666024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757234060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936968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3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5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6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7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9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370586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61666"/>
              </p:ext>
            </p:extLst>
          </p:nvPr>
        </p:nvGraphicFramePr>
        <p:xfrm>
          <a:off x="818392" y="4013022"/>
          <a:ext cx="3854550" cy="60595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85455">
                  <a:extLst>
                    <a:ext uri="{9D8B030D-6E8A-4147-A177-3AD203B41FA5}">
                      <a16:colId xmlns:a16="http://schemas.microsoft.com/office/drawing/2014/main" xmlns="" val="994506383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848581290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112396969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4059879967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465766184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58860511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224389137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962996451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1388619292"/>
                    </a:ext>
                  </a:extLst>
                </a:gridCol>
                <a:gridCol w="385455">
                  <a:extLst>
                    <a:ext uri="{9D8B030D-6E8A-4147-A177-3AD203B41FA5}">
                      <a16:colId xmlns:a16="http://schemas.microsoft.com/office/drawing/2014/main" xmlns="" val="3964212255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-10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-9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-8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-7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-6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-5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-4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-3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8924649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76097" y="5060724"/>
            <a:ext cx="3871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/>
              <a:t>&gt;&gt;&gt; s='Hello Mike'</a:t>
            </a:r>
          </a:p>
          <a:p>
            <a:r>
              <a:rPr lang="pt-BR" altLang="zh-CN" sz="2400" dirty="0"/>
              <a:t>&gt;&gt;&gt; print(s[0],s[-1],s[8],s[-2])</a:t>
            </a:r>
          </a:p>
          <a:p>
            <a:r>
              <a:rPr lang="pt-BR" altLang="zh-CN" sz="2400" dirty="0"/>
              <a:t>H e k k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18392" y="1271242"/>
            <a:ext cx="675056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单个索引辅助访问字符串中的特定</a:t>
            </a:r>
            <a:r>
              <a:rPr lang="zh-CN" altLang="en-US" sz="2800" dirty="0" smtClean="0"/>
              <a:t>位置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格式</a:t>
            </a:r>
            <a:r>
              <a:rPr lang="zh-CN" altLang="en-US" sz="2800" dirty="0" smtClean="0"/>
              <a:t>：</a:t>
            </a:r>
            <a:r>
              <a:rPr lang="zh-CN" altLang="en-US" sz="2800" b="1" dirty="0" smtClean="0"/>
              <a:t>字符串</a:t>
            </a: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索引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84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18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292842" y="2562320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709691" y="866052"/>
            <a:ext cx="7983262" cy="193899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、下面代码的执行结果是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a = "Python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等级考试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
	b = "="
	c = "&gt;"
	print("{0:{1}{3}{2}}".format(a, b, 25, c))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2731509" y="3077733"/>
            <a:ext cx="638460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===============Python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等级考试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731509" y="3934983"/>
            <a:ext cx="638460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等级考试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===============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2731509" y="4792233"/>
            <a:ext cx="638460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&gt;&gt;&gt;&gt;&gt;&gt;&gt;&gt;&gt;&gt;&gt;&gt;&gt;&gt;&gt;Python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等级考试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731509" y="5649483"/>
            <a:ext cx="638460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等级考试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&gt;&gt;&gt;&gt;&gt;&gt;&gt;&gt;&gt;&gt;&gt;&gt;&gt;&gt;&gt;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1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01451" y="4201605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30360" y="1091626"/>
            <a:ext cx="10977154" cy="122193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、语句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print('x=${:7.2f}'.format(123.5678))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执行后的输出结果是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选项的□代表空格。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731509" y="3100515"/>
            <a:ext cx="19561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x=□123.56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31509" y="3957765"/>
            <a:ext cx="17386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$□123.57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731509" y="4815015"/>
            <a:ext cx="21497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x=$□123.57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731509" y="5672265"/>
            <a:ext cx="21497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x=$□123.56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6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89278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870773" y="2825427"/>
            <a:ext cx="1050574" cy="33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9B44262-B6CC-4182-84F6-82D9370D6F1A}"/>
              </a:ext>
            </a:extLst>
          </p:cNvPr>
          <p:cNvSpPr/>
          <p:nvPr/>
        </p:nvSpPr>
        <p:spPr>
          <a:xfrm>
            <a:off x="1348585" y="2495878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42128" y="938939"/>
            <a:ext cx="10658573" cy="15696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、下面代码的执行结果是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
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a = 123456789
	b = "*"
	print("{0:{2}&gt;{1},}\n{0:{2}^{1},}\n{0:{2}&lt;{1},}".format(a,20,b))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608083" y="3027818"/>
            <a:ext cx="1992630" cy="73866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*********</a:t>
            </a:r>
            <a:r>
              <a:rPr lang="en-US" altLang="zh-CN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123,456,789
****123,456,789*****
123,456,789*********</a:t>
            </a:r>
            <a:endParaRPr lang="zh-CN" altLang="en-US" sz="1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608083" y="3885068"/>
            <a:ext cx="1992630" cy="73866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*********</a:t>
            </a:r>
            <a:r>
              <a:rPr lang="en-US" altLang="zh-CN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123,456,789
123,456,789*********
****123,456,789*****</a:t>
            </a:r>
            <a:endParaRPr lang="zh-CN" altLang="en-US" sz="1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608083" y="4742318"/>
            <a:ext cx="1992630" cy="73866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****</a:t>
            </a:r>
            <a:r>
              <a:rPr lang="en-US" altLang="zh-CN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123,456,789*****
123,456,789*********
*********123,456,789</a:t>
            </a:r>
            <a:endParaRPr lang="zh-CN" altLang="en-US" sz="1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608083" y="5599568"/>
            <a:ext cx="1992630" cy="73866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****</a:t>
            </a:r>
            <a:r>
              <a:rPr lang="en-US" altLang="zh-CN" sz="14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123,456,789*****
*********123,456,789
123,456,789*********</a:t>
            </a:r>
            <a:endParaRPr lang="zh-CN" altLang="en-US" sz="1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1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781968" y="245839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课堂练习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2-4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4376" y="1570868"/>
            <a:ext cx="10948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一个数字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123456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format()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函数打印输出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：采用宽度为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25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、右对齐方式打印输出，使用加号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“+”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填充。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78"/>
          <a:stretch/>
        </p:blipFill>
        <p:spPr bwMode="auto">
          <a:xfrm>
            <a:off x="6597037" y="3136583"/>
            <a:ext cx="4148714" cy="295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52376" y="3962876"/>
            <a:ext cx="59141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print("{:+&gt;25d}".format(123456))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9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867266" y="1426366"/>
            <a:ext cx="96701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一个数字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12345678.9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format()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函数打印输出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：增加千位分隔符号，设置宽度为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、右对齐方式将给定数字打印输出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空格填充。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1968" y="245839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课堂练习</a:t>
            </a:r>
            <a: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2-5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0065"/>
            <a:ext cx="62103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52376" y="3599615"/>
            <a:ext cx="59141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print("{:&gt;30,}".format(12345678.9))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1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1968" y="245839"/>
            <a:ext cx="625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100" dirty="0" smtClean="0">
                <a:solidFill>
                  <a:prstClr val="black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endParaRPr lang="en-US" altLang="zh-CN" sz="2400" b="1" kern="100" dirty="0">
              <a:solidFill>
                <a:prstClr val="black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30365" y="1671083"/>
            <a:ext cx="9670088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defRPr/>
            </a:pP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、实践教程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p15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题</a:t>
            </a:r>
            <a:endParaRPr lang="en-US" altLang="zh-CN" sz="2000" kern="100" dirty="0" smtClean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实践教程</a:t>
            </a:r>
            <a:r>
              <a:rPr lang="en-US" altLang="zh-CN" sz="20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p15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题</a:t>
            </a:r>
            <a:endParaRPr lang="en-US" altLang="zh-CN" sz="200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实践教程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p16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题</a:t>
            </a:r>
            <a:endParaRPr lang="en-US" altLang="zh-CN" sz="2000" kern="100" dirty="0" smtClean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实践教程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p19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题</a:t>
            </a:r>
            <a:endParaRPr lang="en-US" altLang="zh-CN" sz="200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实践教程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p20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题</a:t>
            </a:r>
            <a:endParaRPr lang="en-US" altLang="zh-CN" sz="200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实践教程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p20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题</a:t>
            </a:r>
            <a:endParaRPr lang="en-US" altLang="zh-CN" sz="200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674374" y="94262"/>
            <a:ext cx="117517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字符串的索引与切片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097" y="948027"/>
            <a:ext cx="94019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可以通过两个索引值确定一个位置范围，返回</a:t>
            </a:r>
            <a:r>
              <a:rPr lang="zh-CN" altLang="en-US" sz="2800" dirty="0" smtClean="0"/>
              <a:t>这个</a:t>
            </a:r>
            <a:r>
              <a:rPr lang="zh-CN" altLang="en-US" sz="2800" dirty="0"/>
              <a:t>范围的子</a:t>
            </a:r>
            <a:r>
              <a:rPr lang="zh-CN" altLang="en-US" sz="2800" dirty="0" smtClean="0"/>
              <a:t>串。</a:t>
            </a:r>
            <a:endParaRPr lang="en-US" altLang="zh-CN" sz="2800" dirty="0" smtClean="0"/>
          </a:p>
          <a:p>
            <a:pPr lvl="2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格式：</a:t>
            </a:r>
            <a:r>
              <a:rPr lang="zh-CN" altLang="en-US" sz="2800" b="1" dirty="0" smtClean="0"/>
              <a:t>字符串 </a:t>
            </a:r>
            <a:r>
              <a:rPr lang="en-US" altLang="zh-CN" sz="2800" b="1" dirty="0" smtClean="0"/>
              <a:t>[&lt;</a:t>
            </a:r>
            <a:r>
              <a:rPr lang="zh-CN" altLang="zh-CN" sz="2800" b="1" dirty="0">
                <a:latin typeface="+mn-ea"/>
              </a:rPr>
              <a:t>头</a:t>
            </a:r>
            <a:r>
              <a:rPr lang="zh-CN" altLang="zh-CN" sz="2800" b="1" dirty="0" smtClean="0">
                <a:latin typeface="+mn-ea"/>
              </a:rPr>
              <a:t>下标</a:t>
            </a:r>
            <a:r>
              <a:rPr lang="en-US" altLang="zh-CN" sz="2800" b="1" dirty="0" smtClean="0"/>
              <a:t>&gt;:&lt;</a:t>
            </a:r>
            <a:r>
              <a:rPr lang="zh-CN" altLang="zh-CN" sz="2800" b="1" dirty="0">
                <a:latin typeface="+mn-ea"/>
              </a:rPr>
              <a:t>尾下标</a:t>
            </a:r>
            <a:r>
              <a:rPr lang="en-US" altLang="zh-CN" sz="2800" b="1" dirty="0" smtClean="0"/>
              <a:t>&gt;] </a:t>
            </a:r>
          </a:p>
        </p:txBody>
      </p:sp>
      <p:sp>
        <p:nvSpPr>
          <p:cNvPr id="3" name="矩形 2"/>
          <p:cNvSpPr/>
          <p:nvPr/>
        </p:nvSpPr>
        <p:spPr>
          <a:xfrm>
            <a:off x="881575" y="3444635"/>
            <a:ext cx="9584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+mn-ea"/>
              </a:rPr>
              <a:t>头下标</a:t>
            </a:r>
            <a:r>
              <a:rPr lang="zh-CN" altLang="en-US" sz="2000" dirty="0"/>
              <a:t>和</a:t>
            </a:r>
            <a:r>
              <a:rPr lang="zh-CN" altLang="zh-CN" sz="2000" b="1" dirty="0">
                <a:latin typeface="+mn-ea"/>
              </a:rPr>
              <a:t>尾下标</a:t>
            </a:r>
            <a:r>
              <a:rPr lang="zh-CN" altLang="en-US" sz="2000" dirty="0"/>
              <a:t>都是整数型数值，这个子序列从索引</a:t>
            </a:r>
            <a:r>
              <a:rPr lang="zh-CN" altLang="zh-CN" sz="2000" b="1" dirty="0">
                <a:latin typeface="+mn-ea"/>
              </a:rPr>
              <a:t>头下标</a:t>
            </a:r>
            <a:r>
              <a:rPr lang="zh-CN" altLang="en-US" sz="2000" dirty="0"/>
              <a:t>开始直到索引</a:t>
            </a:r>
            <a:r>
              <a:rPr lang="zh-CN" altLang="zh-CN" sz="2000" b="1" dirty="0">
                <a:latin typeface="+mn-ea"/>
              </a:rPr>
              <a:t>尾下标</a:t>
            </a:r>
            <a:r>
              <a:rPr lang="zh-CN" altLang="en-US" sz="2000" dirty="0"/>
              <a:t>结束，但不包括</a:t>
            </a:r>
            <a:r>
              <a:rPr lang="zh-CN" altLang="zh-CN" sz="2000" b="1" dirty="0">
                <a:latin typeface="+mn-ea"/>
              </a:rPr>
              <a:t>尾下标</a:t>
            </a:r>
            <a:r>
              <a:rPr lang="zh-CN" altLang="en-US" sz="2000" dirty="0"/>
              <a:t>位置。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若</a:t>
            </a:r>
            <a:r>
              <a:rPr lang="zh-CN" altLang="en-US" sz="2000" dirty="0"/>
              <a:t>索引</a:t>
            </a:r>
            <a:r>
              <a:rPr lang="zh-CN" altLang="zh-CN" sz="2000" b="1" dirty="0">
                <a:latin typeface="+mn-ea"/>
              </a:rPr>
              <a:t>头下标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缺省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，表示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从开始取子串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；若</a:t>
            </a:r>
            <a:r>
              <a:rPr lang="zh-CN" altLang="en-US" sz="2000" dirty="0"/>
              <a:t>索引</a:t>
            </a:r>
            <a:r>
              <a:rPr lang="zh-CN" altLang="zh-CN" sz="2000" b="1" dirty="0">
                <a:latin typeface="+mn-ea"/>
              </a:rPr>
              <a:t>尾下标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缺省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，表示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取到最后一个字符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；若</a:t>
            </a:r>
            <a:r>
              <a:rPr lang="zh-CN" altLang="en-US" sz="2000" dirty="0"/>
              <a:t>索引</a:t>
            </a:r>
            <a:r>
              <a:rPr lang="zh-CN" altLang="zh-CN" sz="2000" dirty="0">
                <a:latin typeface="+mn-ea"/>
              </a:rPr>
              <a:t>头下标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en-US" sz="2000" dirty="0"/>
              <a:t>索引</a:t>
            </a:r>
            <a:r>
              <a:rPr lang="zh-CN" altLang="zh-CN" sz="2000" dirty="0">
                <a:latin typeface="+mn-ea"/>
              </a:rPr>
              <a:t>尾下标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均缺省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，则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取整个字符串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45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76097" y="124199"/>
            <a:ext cx="117517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字符串的索引与切片</a:t>
            </a:r>
            <a:endParaRPr lang="en-US" altLang="zh-CN" sz="2800" b="1" dirty="0">
              <a:latin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5057E214-2D22-4FCC-8E4D-7E4DC8F1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90128"/>
              </p:ext>
            </p:extLst>
          </p:nvPr>
        </p:nvGraphicFramePr>
        <p:xfrm>
          <a:off x="776097" y="1375352"/>
          <a:ext cx="3920940" cy="181787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92094">
                  <a:extLst>
                    <a:ext uri="{9D8B030D-6E8A-4147-A177-3AD203B41FA5}">
                      <a16:colId xmlns:a16="http://schemas.microsoft.com/office/drawing/2014/main" xmlns="" val="1096625273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4283913752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2227102234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3636854531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2268389838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2210489862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224806331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4215536509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3142952799"/>
                    </a:ext>
                  </a:extLst>
                </a:gridCol>
                <a:gridCol w="392094">
                  <a:extLst>
                    <a:ext uri="{9D8B030D-6E8A-4147-A177-3AD203B41FA5}">
                      <a16:colId xmlns:a16="http://schemas.microsoft.com/office/drawing/2014/main" xmlns="" val="1722609313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3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4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5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6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7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9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04869867"/>
                  </a:ext>
                </a:extLst>
              </a:tr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05922578"/>
                  </a:ext>
                </a:extLst>
              </a:tr>
              <a:tr h="605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-10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-9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-8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-7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-6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-5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-4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-3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7580918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76097" y="3631604"/>
            <a:ext cx="6096000" cy="267765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/>
              <a:t>&gt;&gt;&gt; s='Hello Mike'</a:t>
            </a:r>
          </a:p>
          <a:p>
            <a:r>
              <a:rPr lang="en-US" altLang="zh-CN" sz="2400" dirty="0"/>
              <a:t>&gt;&gt;&gt; print(s[:5],s[6:-1])</a:t>
            </a:r>
          </a:p>
          <a:p>
            <a:r>
              <a:rPr lang="en-US" altLang="zh-CN" sz="2400" dirty="0"/>
              <a:t>Hello </a:t>
            </a:r>
            <a:r>
              <a:rPr lang="en-US" altLang="zh-CN" sz="2400" dirty="0" err="1"/>
              <a:t>Mik</a:t>
            </a:r>
            <a:endParaRPr lang="en-US" altLang="zh-CN" sz="2400" dirty="0"/>
          </a:p>
          <a:p>
            <a:r>
              <a:rPr lang="en-US" altLang="zh-CN" sz="2400" dirty="0"/>
              <a:t>&gt;&gt;&gt; print(s[:5],s[6:])</a:t>
            </a:r>
          </a:p>
          <a:p>
            <a:r>
              <a:rPr lang="en-US" altLang="zh-CN" sz="2400" dirty="0"/>
              <a:t>Hello Mike</a:t>
            </a:r>
          </a:p>
          <a:p>
            <a:r>
              <a:rPr lang="en-US" altLang="zh-CN" sz="2400" dirty="0"/>
              <a:t>&gt;&gt;&gt; print(s[:])</a:t>
            </a:r>
          </a:p>
          <a:p>
            <a:r>
              <a:rPr lang="en-US" altLang="zh-CN" sz="2400" dirty="0"/>
              <a:t>Hello Mike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82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3ECA4EB-10D1-4B65-B604-4032302CDAF4}"/>
              </a:ext>
            </a:extLst>
          </p:cNvPr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FF372EA1-AB4F-47B1-B450-59AB8827ECD5}"/>
                </a:ext>
              </a:extLst>
            </p:cNvPr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0BEE7D95-9E9C-4C6D-91AA-6429F74B9F98}"/>
                </a:ext>
              </a:extLst>
            </p:cNvPr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4FBB3C1-88AA-4E76-B54C-31018E3BFAA0}"/>
              </a:ext>
            </a:extLst>
          </p:cNvPr>
          <p:cNvCxnSpPr/>
          <p:nvPr/>
        </p:nvCxnSpPr>
        <p:spPr>
          <a:xfrm>
            <a:off x="781968" y="730536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30">
            <a:extLst>
              <a:ext uri="{FF2B5EF4-FFF2-40B4-BE49-F238E27FC236}">
                <a16:creationId xmlns:a16="http://schemas.microsoft.com/office/drawing/2014/main" xmlns="" id="{495061B8-7976-4AFA-A014-4176F5233C41}"/>
              </a:ext>
            </a:extLst>
          </p:cNvPr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E2E2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56CBF79-DD7A-4B1E-9B17-A6A582D4DDDC}"/>
              </a:ext>
            </a:extLst>
          </p:cNvPr>
          <p:cNvSpPr/>
          <p:nvPr/>
        </p:nvSpPr>
        <p:spPr>
          <a:xfrm>
            <a:off x="781968" y="67046"/>
            <a:ext cx="1175176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字符串的索引与切片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68C9035-CA00-49ED-A9E3-FF14B90C0F88}"/>
              </a:ext>
            </a:extLst>
          </p:cNvPr>
          <p:cNvSpPr/>
          <p:nvPr/>
        </p:nvSpPr>
        <p:spPr>
          <a:xfrm>
            <a:off x="674374" y="1468681"/>
            <a:ext cx="111929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+mn-ea"/>
              </a:rPr>
              <a:t>字符串切片还可以设置取子串的顺序</a:t>
            </a:r>
            <a:r>
              <a:rPr lang="zh-CN" altLang="zh-CN" sz="2800" dirty="0" smtClean="0">
                <a:latin typeface="+mn-ea"/>
              </a:rPr>
              <a:t>，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格式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b="1" dirty="0" smtClean="0">
                <a:latin typeface="+mn-ea"/>
              </a:rPr>
              <a:t>字符串</a:t>
            </a:r>
            <a:r>
              <a:rPr lang="zh-CN" altLang="zh-CN" sz="2800" b="1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[&lt;</a:t>
            </a:r>
            <a:r>
              <a:rPr lang="zh-CN" altLang="zh-CN" sz="2800" b="1" dirty="0" smtClean="0">
                <a:latin typeface="+mn-ea"/>
              </a:rPr>
              <a:t>头下标</a:t>
            </a:r>
            <a:r>
              <a:rPr lang="en-US" altLang="zh-CN" sz="2800" b="1" dirty="0" smtClean="0">
                <a:latin typeface="+mn-ea"/>
              </a:rPr>
              <a:t>&gt;</a:t>
            </a:r>
            <a:r>
              <a:rPr lang="zh-CN" altLang="zh-CN" sz="2800" b="1" dirty="0" smtClean="0">
                <a:latin typeface="+mn-ea"/>
              </a:rPr>
              <a:t>：</a:t>
            </a:r>
            <a:r>
              <a:rPr lang="en-US" altLang="zh-CN" sz="2800" b="1" dirty="0" smtClean="0">
                <a:latin typeface="+mn-ea"/>
              </a:rPr>
              <a:t>&lt;</a:t>
            </a:r>
            <a:r>
              <a:rPr lang="zh-CN" altLang="zh-CN" sz="2800" b="1" dirty="0" smtClean="0">
                <a:latin typeface="+mn-ea"/>
              </a:rPr>
              <a:t>尾下标</a:t>
            </a:r>
            <a:r>
              <a:rPr lang="en-US" altLang="zh-CN" sz="2800" b="1" dirty="0" smtClean="0">
                <a:latin typeface="+mn-ea"/>
              </a:rPr>
              <a:t>&gt;</a:t>
            </a:r>
            <a:r>
              <a:rPr lang="zh-CN" altLang="zh-CN" sz="2800" b="1" dirty="0" smtClean="0">
                <a:latin typeface="+mn-ea"/>
              </a:rPr>
              <a:t>：</a:t>
            </a:r>
            <a:r>
              <a:rPr lang="en-US" altLang="zh-CN" sz="2800" b="1" dirty="0" smtClean="0">
                <a:latin typeface="+mn-ea"/>
              </a:rPr>
              <a:t>&lt;</a:t>
            </a:r>
            <a:r>
              <a:rPr lang="zh-CN" altLang="zh-CN" sz="2800" b="1" dirty="0" smtClean="0">
                <a:latin typeface="+mn-ea"/>
              </a:rPr>
              <a:t>步长</a:t>
            </a:r>
            <a:r>
              <a:rPr lang="en-US" altLang="zh-CN" sz="2800" b="1" dirty="0" smtClean="0">
                <a:latin typeface="+mn-ea"/>
              </a:rPr>
              <a:t>&gt;]</a:t>
            </a:r>
            <a:r>
              <a:rPr lang="zh-CN" altLang="zh-CN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当步长值大于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zh-CN" sz="2400" dirty="0">
                <a:latin typeface="+mn-ea"/>
              </a:rPr>
              <a:t>的时候，表示从左向右取字符；当步长值小于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zh-CN" sz="2400" dirty="0">
                <a:latin typeface="+mn-ea"/>
              </a:rPr>
              <a:t>的时候，表示从右向左取字符。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步长的绝对值减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，表示每次取字符的间隔是多少。</a:t>
            </a:r>
          </a:p>
        </p:txBody>
      </p:sp>
    </p:spTree>
    <p:extLst>
      <p:ext uri="{BB962C8B-B14F-4D97-AF65-F5344CB8AC3E}">
        <p14:creationId xmlns:p14="http://schemas.microsoft.com/office/powerpoint/2010/main" val="707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1_Office 主题​​">
  <a:themeElements>
    <a:clrScheme name="自定义 222">
      <a:dk1>
        <a:sysClr val="windowText" lastClr="000000"/>
      </a:dk1>
      <a:lt1>
        <a:sysClr val="window" lastClr="FFFFFF"/>
      </a:lt1>
      <a:dk2>
        <a:srgbClr val="435258"/>
      </a:dk2>
      <a:lt2>
        <a:srgbClr val="EEECE1"/>
      </a:lt2>
      <a:accent1>
        <a:srgbClr val="2A8FBD"/>
      </a:accent1>
      <a:accent2>
        <a:srgbClr val="00B0F0"/>
      </a:accent2>
      <a:accent3>
        <a:srgbClr val="435258"/>
      </a:accent3>
      <a:accent4>
        <a:srgbClr val="1E6787"/>
      </a:accent4>
      <a:accent5>
        <a:srgbClr val="2A8FBD"/>
      </a:accent5>
      <a:accent6>
        <a:srgbClr val="E44860"/>
      </a:accent6>
      <a:hlink>
        <a:srgbClr val="E44860"/>
      </a:hlink>
      <a:folHlink>
        <a:srgbClr val="4352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22">
      <a:dk1>
        <a:sysClr val="windowText" lastClr="000000"/>
      </a:dk1>
      <a:lt1>
        <a:sysClr val="window" lastClr="FFFFFF"/>
      </a:lt1>
      <a:dk2>
        <a:srgbClr val="435258"/>
      </a:dk2>
      <a:lt2>
        <a:srgbClr val="EEECE1"/>
      </a:lt2>
      <a:accent1>
        <a:srgbClr val="2A8FBD"/>
      </a:accent1>
      <a:accent2>
        <a:srgbClr val="00B0F0"/>
      </a:accent2>
      <a:accent3>
        <a:srgbClr val="435258"/>
      </a:accent3>
      <a:accent4>
        <a:srgbClr val="1E6787"/>
      </a:accent4>
      <a:accent5>
        <a:srgbClr val="2A8FBD"/>
      </a:accent5>
      <a:accent6>
        <a:srgbClr val="E44860"/>
      </a:accent6>
      <a:hlink>
        <a:srgbClr val="E44860"/>
      </a:hlink>
      <a:folHlink>
        <a:srgbClr val="4352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3991</Words>
  <Application>Microsoft Office PowerPoint</Application>
  <PresentationFormat>自定义</PresentationFormat>
  <Paragraphs>744</Paragraphs>
  <Slides>65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68" baseType="lpstr">
      <vt:lpstr>1_Office 主题​​</vt:lpstr>
      <vt:lpstr>1_Office 主题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ZhaoLu</dc:creator>
  <cp:lastModifiedBy>微软用户</cp:lastModifiedBy>
  <cp:revision>703</cp:revision>
  <dcterms:created xsi:type="dcterms:W3CDTF">2019-01-13T07:44:05Z</dcterms:created>
  <dcterms:modified xsi:type="dcterms:W3CDTF">2021-03-15T12:18:25Z</dcterms:modified>
</cp:coreProperties>
</file>